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sldIdLst>
    <p:sldId id="292" r:id="rId2"/>
    <p:sldId id="293" r:id="rId3"/>
    <p:sldId id="321" r:id="rId4"/>
    <p:sldId id="317" r:id="rId5"/>
    <p:sldId id="322" r:id="rId6"/>
    <p:sldId id="318" r:id="rId7"/>
    <p:sldId id="319" r:id="rId8"/>
    <p:sldId id="320" r:id="rId9"/>
    <p:sldId id="323" r:id="rId10"/>
    <p:sldId id="324" r:id="rId11"/>
    <p:sldId id="329" r:id="rId12"/>
    <p:sldId id="330" r:id="rId13"/>
    <p:sldId id="331" r:id="rId14"/>
    <p:sldId id="332" r:id="rId15"/>
    <p:sldId id="333" r:id="rId16"/>
    <p:sldId id="334" r:id="rId17"/>
    <p:sldId id="298" r:id="rId18"/>
    <p:sldId id="296" r:id="rId19"/>
    <p:sldId id="256" r:id="rId20"/>
    <p:sldId id="300" r:id="rId21"/>
    <p:sldId id="288" r:id="rId22"/>
    <p:sldId id="290" r:id="rId23"/>
    <p:sldId id="291" r:id="rId24"/>
    <p:sldId id="284" r:id="rId25"/>
    <p:sldId id="287" r:id="rId26"/>
    <p:sldId id="297" r:id="rId27"/>
    <p:sldId id="299" r:id="rId28"/>
    <p:sldId id="271" r:id="rId29"/>
    <p:sldId id="270" r:id="rId30"/>
    <p:sldId id="283" r:id="rId31"/>
    <p:sldId id="282" r:id="rId32"/>
    <p:sldId id="286" r:id="rId33"/>
    <p:sldId id="289" r:id="rId34"/>
    <p:sldId id="301" r:id="rId35"/>
    <p:sldId id="311" r:id="rId36"/>
    <p:sldId id="312" r:id="rId37"/>
    <p:sldId id="313" r:id="rId38"/>
    <p:sldId id="314" r:id="rId39"/>
    <p:sldId id="315" r:id="rId40"/>
    <p:sldId id="325" r:id="rId41"/>
    <p:sldId id="326" r:id="rId42"/>
    <p:sldId id="327" r:id="rId43"/>
    <p:sldId id="328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6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F9E3A5"/>
    <a:srgbClr val="003300"/>
    <a:srgbClr val="000099"/>
    <a:srgbClr val="3366FF"/>
    <a:srgbClr val="FF33CC"/>
    <a:srgbClr val="0000FF"/>
    <a:srgbClr val="F90101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3805" autoAdjust="0"/>
  </p:normalViewPr>
  <p:slideViewPr>
    <p:cSldViewPr>
      <p:cViewPr>
        <p:scale>
          <a:sx n="70" d="100"/>
          <a:sy n="70" d="100"/>
        </p:scale>
        <p:origin x="4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50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973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 в парах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6.wav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1.wav"/><Relationship Id="rId10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9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2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5.wav"/><Relationship Id="rId4" Type="http://schemas.openxmlformats.org/officeDocument/2006/relationships/audio" Target="../media/audio1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0.wav"/><Relationship Id="rId7" Type="http://schemas.openxmlformats.org/officeDocument/2006/relationships/image" Target="../media/image36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zotovmi.chat.ru/Fizika/Mehanika/zdina030.htm" TargetMode="External"/><Relationship Id="rId7" Type="http://schemas.openxmlformats.org/officeDocument/2006/relationships/hyperlink" Target="http://fipi.ru/view/sections/92/docs/" TargetMode="External"/><Relationship Id="rId2" Type="http://schemas.openxmlformats.org/officeDocument/2006/relationships/hyperlink" Target="http://cit.vvsu.ru/MIRROR/www.fizika.ru/theory/tema-14/14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pi.ru/view/sections/214/docs/" TargetMode="External"/><Relationship Id="rId5" Type="http://schemas.openxmlformats.org/officeDocument/2006/relationships/hyperlink" Target="http://dic.academic.ru/dic.nsf/ruwiki/3321" TargetMode="External"/><Relationship Id="rId4" Type="http://schemas.openxmlformats.org/officeDocument/2006/relationships/hyperlink" Target="http://dic.academic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642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1 (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/1у7н/              раздел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т.5/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Инерциальные системы отсчета. Первый закон динамики.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Доказать, что движение - есть естественное состояние тел.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 понятие силы и массы.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Уточнить понятие инертной массы.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кфр9кл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(3мин)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Проявление инерции.//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кфр9кл№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(4мин)</a:t>
            </a:r>
            <a:endParaRPr lang="ru-RU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 масс тел.</a:t>
            </a:r>
          </a:p>
          <a:p>
            <a:pPr eaLnBrk="0" hangingPunct="0">
              <a:buFontTx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1з-нНьютона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кфр9кл№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(9мин)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8" cstate="print"/>
          <a:srcRect l="12104" t="60996" r="62994" b="15763"/>
          <a:stretch>
            <a:fillRect/>
          </a:stretch>
        </p:blipFill>
        <p:spPr bwMode="auto">
          <a:xfrm>
            <a:off x="0" y="0"/>
            <a:ext cx="6337785" cy="508518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47664" y="4581128"/>
            <a:ext cx="432048" cy="4320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47664" y="2204864"/>
            <a:ext cx="432048" cy="4320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63688" y="764704"/>
            <a:ext cx="432048" cy="4320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87824" y="836712"/>
            <a:ext cx="432048" cy="4320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51920" y="908720"/>
            <a:ext cx="720079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0466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4,2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700808"/>
            <a:ext cx="936104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15572" y="3408964"/>
            <a:ext cx="936104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67699" y="3408965"/>
            <a:ext cx="936104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19827" y="3450151"/>
            <a:ext cx="936104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561303" y="3676449"/>
            <a:ext cx="936104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99992" y="2636912"/>
            <a:ext cx="432048" cy="4320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98298" y="4920620"/>
            <a:ext cx="432048" cy="4320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88"/>
          <p:cNvGrpSpPr/>
          <p:nvPr/>
        </p:nvGrpSpPr>
        <p:grpSpPr>
          <a:xfrm>
            <a:off x="5508104" y="124612"/>
            <a:ext cx="792088" cy="1000132"/>
            <a:chOff x="4143372" y="4000504"/>
            <a:chExt cx="792088" cy="1000132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79208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92"/>
          <p:cNvGrpSpPr/>
          <p:nvPr/>
        </p:nvGrpSpPr>
        <p:grpSpPr>
          <a:xfrm>
            <a:off x="6397600" y="98677"/>
            <a:ext cx="994014" cy="1012419"/>
            <a:chOff x="5143504" y="4000504"/>
            <a:chExt cx="994014" cy="1012419"/>
          </a:xfrm>
        </p:grpSpPr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2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6" name="Группа 98"/>
          <p:cNvGrpSpPr/>
          <p:nvPr/>
        </p:nvGrpSpPr>
        <p:grpSpPr>
          <a:xfrm>
            <a:off x="7358954" y="110964"/>
            <a:ext cx="994014" cy="1012419"/>
            <a:chOff x="5143504" y="4000504"/>
            <a:chExt cx="994014" cy="1012419"/>
          </a:xfrm>
        </p:grpSpPr>
        <p:sp>
          <p:nvSpPr>
            <p:cNvPr id="27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8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2" name="Группа 104"/>
          <p:cNvGrpSpPr/>
          <p:nvPr/>
        </p:nvGrpSpPr>
        <p:grpSpPr>
          <a:xfrm>
            <a:off x="8216210" y="94118"/>
            <a:ext cx="788895" cy="1012419"/>
            <a:chOff x="5143504" y="4000504"/>
            <a:chExt cx="788895" cy="1012419"/>
          </a:xfrm>
        </p:grpSpPr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4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8" name="Группа 43"/>
          <p:cNvGrpSpPr/>
          <p:nvPr/>
        </p:nvGrpSpPr>
        <p:grpSpPr>
          <a:xfrm>
            <a:off x="5724128" y="1222687"/>
            <a:ext cx="870694" cy="1000132"/>
            <a:chOff x="4143372" y="4000504"/>
            <a:chExt cx="870694" cy="1000132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7"/>
          <p:cNvGrpSpPr/>
          <p:nvPr/>
        </p:nvGrpSpPr>
        <p:grpSpPr>
          <a:xfrm>
            <a:off x="6691390" y="1196752"/>
            <a:ext cx="994014" cy="1012419"/>
            <a:chOff x="5143504" y="4000504"/>
            <a:chExt cx="994014" cy="1012419"/>
          </a:xfrm>
        </p:grpSpPr>
        <p:sp>
          <p:nvSpPr>
            <p:cNvPr id="4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4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8" name="Группа 53"/>
          <p:cNvGrpSpPr/>
          <p:nvPr/>
        </p:nvGrpSpPr>
        <p:grpSpPr>
          <a:xfrm>
            <a:off x="7652744" y="1209039"/>
            <a:ext cx="788895" cy="1012419"/>
            <a:chOff x="5143504" y="4000504"/>
            <a:chExt cx="788895" cy="1012419"/>
          </a:xfrm>
        </p:grpSpPr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5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6084168" y="30183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6372200" y="1443688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2" name="Группа 88"/>
          <p:cNvGrpSpPr/>
          <p:nvPr/>
        </p:nvGrpSpPr>
        <p:grpSpPr>
          <a:xfrm>
            <a:off x="5569928" y="2132856"/>
            <a:ext cx="792088" cy="1000132"/>
            <a:chOff x="4143372" y="4000504"/>
            <a:chExt cx="792088" cy="1000132"/>
          </a:xfrm>
        </p:grpSpPr>
        <p:sp>
          <p:nvSpPr>
            <p:cNvPr id="73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79208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6145902" y="233860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7" name="Группа 47"/>
          <p:cNvGrpSpPr/>
          <p:nvPr/>
        </p:nvGrpSpPr>
        <p:grpSpPr>
          <a:xfrm>
            <a:off x="6433934" y="2091670"/>
            <a:ext cx="994014" cy="1012419"/>
            <a:chOff x="5143504" y="4000504"/>
            <a:chExt cx="994014" cy="1012419"/>
          </a:xfrm>
        </p:grpSpPr>
        <p:sp>
          <p:nvSpPr>
            <p:cNvPr id="7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79" name="Группа 198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8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648072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3" name="Группа 88"/>
          <p:cNvGrpSpPr/>
          <p:nvPr/>
        </p:nvGrpSpPr>
        <p:grpSpPr>
          <a:xfrm>
            <a:off x="7370307" y="2081396"/>
            <a:ext cx="1666188" cy="987564"/>
            <a:chOff x="4094097" y="4000504"/>
            <a:chExt cx="998858" cy="987564"/>
          </a:xfrm>
        </p:grpSpPr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4094097" y="4429132"/>
              <a:ext cx="998858" cy="558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СД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 rot="16200000">
            <a:off x="4592035" y="1824789"/>
            <a:ext cx="936104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6,4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-36512" y="0"/>
            <a:ext cx="208823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195736" y="962332"/>
            <a:ext cx="1576132" cy="422700"/>
            <a:chOff x="1571604" y="5000636"/>
            <a:chExt cx="1576132" cy="422700"/>
          </a:xfrm>
        </p:grpSpPr>
        <p:sp>
          <p:nvSpPr>
            <p:cNvPr id="90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57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2537760" y="929268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11"/>
          <p:cNvSpPr txBox="1">
            <a:spLocks noChangeArrowheads="1"/>
          </p:cNvSpPr>
          <p:nvPr/>
        </p:nvSpPr>
        <p:spPr bwMode="auto">
          <a:xfrm>
            <a:off x="-72008" y="764704"/>
            <a:ext cx="1763688" cy="5715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3,1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 rot="16200000">
            <a:off x="462870" y="3402852"/>
            <a:ext cx="1872208" cy="422700"/>
            <a:chOff x="1571604" y="5000636"/>
            <a:chExt cx="1576132" cy="422700"/>
          </a:xfrm>
        </p:grpSpPr>
        <p:sp>
          <p:nvSpPr>
            <p:cNvPr id="99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57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0" y="5157192"/>
            <a:ext cx="1763688" cy="5715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0" y="5702344"/>
            <a:ext cx="208823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10"/>
          <p:cNvSpPr txBox="1">
            <a:spLocks noChangeArrowheads="1"/>
          </p:cNvSpPr>
          <p:nvPr/>
        </p:nvSpPr>
        <p:spPr bwMode="auto">
          <a:xfrm>
            <a:off x="2051720" y="5157192"/>
            <a:ext cx="165618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 Box 10"/>
          <p:cNvSpPr txBox="1">
            <a:spLocks noChangeArrowheads="1"/>
          </p:cNvSpPr>
          <p:nvPr/>
        </p:nvSpPr>
        <p:spPr bwMode="auto">
          <a:xfrm>
            <a:off x="2699792" y="5661248"/>
            <a:ext cx="1512168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=64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5975648" y="4581128"/>
            <a:ext cx="3168352" cy="620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>
            <a:off x="0" y="6237312"/>
            <a:ext cx="1857356" cy="6206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=16В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rot="10800000">
            <a:off x="5071496" y="2786058"/>
            <a:ext cx="643512" cy="45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6200000" flipV="1">
            <a:off x="4784319" y="2502301"/>
            <a:ext cx="433188" cy="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rot="5400000">
            <a:off x="4838246" y="3033526"/>
            <a:ext cx="352630" cy="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10800000">
            <a:off x="3428992" y="1200774"/>
            <a:ext cx="48575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rot="16200000" flipV="1">
            <a:off x="2069675" y="1502169"/>
            <a:ext cx="433188" cy="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rot="5400000">
            <a:off x="1824202" y="2462022"/>
            <a:ext cx="352630" cy="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2071670" y="2714620"/>
            <a:ext cx="49949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rot="5400000">
            <a:off x="1824202" y="2962088"/>
            <a:ext cx="352630" cy="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rot="10800000">
            <a:off x="1313148" y="2700972"/>
            <a:ext cx="643512" cy="45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2044374" y="4857760"/>
            <a:ext cx="49949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rot="5400000">
            <a:off x="4824598" y="4676600"/>
            <a:ext cx="352630" cy="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4500562" y="4929198"/>
            <a:ext cx="49949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5027924" y="485776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16200000" flipV="1">
            <a:off x="3226331" y="886523"/>
            <a:ext cx="433188" cy="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rot="5400000">
            <a:off x="3252962" y="1390452"/>
            <a:ext cx="352630" cy="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rot="5400000">
            <a:off x="2109954" y="931330"/>
            <a:ext cx="352630" cy="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10"/>
          <p:cNvSpPr txBox="1">
            <a:spLocks noChangeArrowheads="1"/>
          </p:cNvSpPr>
          <p:nvPr/>
        </p:nvSpPr>
        <p:spPr bwMode="auto">
          <a:xfrm rot="16200000">
            <a:off x="1000100" y="3530932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 Box 10"/>
          <p:cNvSpPr txBox="1">
            <a:spLocks noChangeArrowheads="1"/>
          </p:cNvSpPr>
          <p:nvPr/>
        </p:nvSpPr>
        <p:spPr bwMode="auto">
          <a:xfrm>
            <a:off x="5429256" y="5143512"/>
            <a:ext cx="3714776" cy="620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=16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0" grpId="0"/>
      <p:bldP spid="71" grpId="0"/>
      <p:bldP spid="76" grpId="0"/>
      <p:bldP spid="87" grpId="0" animBg="1"/>
      <p:bldP spid="88" grpId="0"/>
      <p:bldP spid="93" grpId="0"/>
      <p:bldP spid="97" grpId="0" animBg="1"/>
      <p:bldP spid="102" grpId="0" animBg="1"/>
      <p:bldP spid="103" grpId="0"/>
      <p:bldP spid="104" grpId="0"/>
      <p:bldP spid="105" grpId="0" animBg="1"/>
      <p:bldP spid="106" grpId="0" animBg="1"/>
      <p:bldP spid="94" grpId="0" animBg="1"/>
      <p:bldP spid="133" grpId="0"/>
      <p:bldP spid="1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№7 //повторение </a:t>
            </a:r>
            <a:r>
              <a:rPr lang="ru-RU" sz="4400" dirty="0" smtClean="0"/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18010" t="12270" r="17022" b="81824"/>
          <a:stretch>
            <a:fillRect/>
          </a:stretch>
        </p:blipFill>
        <p:spPr bwMode="auto">
          <a:xfrm>
            <a:off x="-36512" y="332656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 l="57678" t="18254" r="16335" b="64027"/>
          <a:stretch>
            <a:fillRect/>
          </a:stretch>
        </p:blipFill>
        <p:spPr bwMode="auto">
          <a:xfrm>
            <a:off x="4644008" y="1340768"/>
            <a:ext cx="4176464" cy="22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941168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2"/>
          <p:cNvSpPr>
            <a:spLocks/>
          </p:cNvSpPr>
          <p:nvPr/>
        </p:nvSpPr>
        <p:spPr bwMode="auto">
          <a:xfrm rot="5400000">
            <a:off x="7247421" y="415789"/>
            <a:ext cx="216023" cy="1777950"/>
          </a:xfrm>
          <a:prstGeom prst="leftBrace">
            <a:avLst>
              <a:gd name="adj1" fmla="val 33566"/>
              <a:gd name="adj2" fmla="val 49436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22"/>
          <p:cNvSpPr>
            <a:spLocks/>
          </p:cNvSpPr>
          <p:nvPr/>
        </p:nvSpPr>
        <p:spPr bwMode="auto">
          <a:xfrm rot="5400000">
            <a:off x="5857019" y="847837"/>
            <a:ext cx="288032" cy="841846"/>
          </a:xfrm>
          <a:prstGeom prst="leftBrace">
            <a:avLst>
              <a:gd name="adj1" fmla="val 33566"/>
              <a:gd name="adj2" fmla="val 46194"/>
            </a:avLst>
          </a:prstGeom>
          <a:noFill/>
          <a:ln w="222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965240"/>
            <a:ext cx="233975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=19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620688"/>
            <a:ext cx="576064" cy="54918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620688"/>
            <a:ext cx="864096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19672" y="836712"/>
            <a:ext cx="3744416" cy="58477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7704" y="1412776"/>
            <a:ext cx="3096344" cy="7080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95736" y="2132856"/>
            <a:ext cx="2520280" cy="707886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95736" y="2852936"/>
            <a:ext cx="2520280" cy="707886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9,8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452320" y="1979563"/>
            <a:ext cx="836042" cy="44132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7713056" y="1915825"/>
            <a:ext cx="285752" cy="4571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rot="-60000">
            <a:off x="8219248" y="1458481"/>
            <a:ext cx="66676" cy="11160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-36512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 animBg="1"/>
      <p:bldP spid="11" grpId="0" build="p" animBg="1"/>
      <p:bldP spid="12" grpId="0" build="p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71778" r="10937" b="17236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7691365" y="2571744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9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2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5"/>
          <p:cNvGrpSpPr/>
          <p:nvPr/>
        </p:nvGrpSpPr>
        <p:grpSpPr>
          <a:xfrm>
            <a:off x="6643702" y="2100196"/>
            <a:ext cx="785818" cy="400110"/>
            <a:chOff x="1785918" y="2528824"/>
            <a:chExt cx="785818" cy="400110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-180000" flipV="1">
            <a:off x="7069490" y="2561451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V="1">
            <a:off x="7155594" y="201778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42" name="TextBox 4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929454" y="857232"/>
            <a:ext cx="714380" cy="584775"/>
            <a:chOff x="3357554" y="2143116"/>
            <a:chExt cx="714380" cy="584775"/>
          </a:xfrm>
          <a:noFill/>
        </p:grpSpPr>
        <p:sp>
          <p:nvSpPr>
            <p:cNvPr id="46" name="TextBox 45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16200000" flipV="1">
            <a:off x="7186803" y="309006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43042" y="1643050"/>
            <a:ext cx="51435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3643306" y="4643446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00958" y="2493629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071670" y="1142984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Деталь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7072334" y="2762905"/>
            <a:ext cx="428627" cy="523220"/>
            <a:chOff x="3643305" y="2215924"/>
            <a:chExt cx="285759" cy="788967"/>
          </a:xfrm>
        </p:grpSpPr>
        <p:sp>
          <p:nvSpPr>
            <p:cNvPr id="55" name="TextBox 54"/>
            <p:cNvSpPr txBox="1"/>
            <p:nvPr/>
          </p:nvSpPr>
          <p:spPr>
            <a:xfrm>
              <a:off x="3643305" y="2215924"/>
              <a:ext cx="285759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3701695" y="2249249"/>
              <a:ext cx="22736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0" y="1071546"/>
            <a:ext cx="10715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63" name="Rectangle 5"/>
          <p:cNvSpPr txBox="1">
            <a:spLocks noChangeArrowheads="1"/>
          </p:cNvSpPr>
          <p:nvPr/>
        </p:nvSpPr>
        <p:spPr bwMode="auto">
          <a:xfrm>
            <a:off x="0" y="2206574"/>
            <a:ext cx="2699824" cy="229399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=7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кВт</a:t>
            </a: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643174" y="2285992"/>
            <a:ext cx="39290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28860" y="2714620"/>
            <a:ext cx="38576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2571736" y="3286124"/>
            <a:ext cx="2514628" cy="1510063"/>
            <a:chOff x="4429124" y="5607227"/>
            <a:chExt cx="1571655" cy="927104"/>
          </a:xfrm>
        </p:grpSpPr>
        <p:sp>
          <p:nvSpPr>
            <p:cNvPr id="58" name="TextBox 57"/>
            <p:cNvSpPr txBox="1"/>
            <p:nvPr/>
          </p:nvSpPr>
          <p:spPr>
            <a:xfrm>
              <a:off x="5054212" y="5829816"/>
              <a:ext cx="946567" cy="5668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54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4429124" y="6133539"/>
              <a:ext cx="580438" cy="10111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563071" y="5607227"/>
              <a:ext cx="473090" cy="510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15"/>
            <p:cNvSpPr txBox="1">
              <a:spLocks noChangeArrowheads="1"/>
            </p:cNvSpPr>
            <p:nvPr/>
          </p:nvSpPr>
          <p:spPr bwMode="auto">
            <a:xfrm>
              <a:off x="4550191" y="6061932"/>
              <a:ext cx="325425" cy="4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214942" y="3786190"/>
            <a:ext cx="35719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62" grpId="0" animBg="1"/>
      <p:bldP spid="63" grpId="0" build="allAtOnce" animBg="1"/>
      <p:bldP spid="64" grpId="0" animBg="1"/>
      <p:bldP spid="65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380312" y="3645024"/>
            <a:ext cx="1906628" cy="855546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643264" y="3510335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8286237" y="4716433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581551" y="4548461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286207" y="2263989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8429114" y="3786780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7963558" y="4261644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1340768"/>
            <a:ext cx="314324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г=0,08кг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=500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ru-RU" sz="4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уки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836712"/>
            <a:ext cx="3275856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объём дерева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96" y="2564904"/>
            <a:ext cx="30003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3140968"/>
            <a:ext cx="662473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1,57Н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0272" y="2567391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1,57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4288" y="4591429"/>
            <a:ext cx="95332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-45688" y="3717032"/>
            <a:ext cx="3897608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4.Дерево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25268" y="3717032"/>
            <a:ext cx="2862450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4293096"/>
            <a:ext cx="5357818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плота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4653136"/>
            <a:ext cx="298782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1.57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5157192"/>
            <a:ext cx="1835696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5714992"/>
            <a:ext cx="9144000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того, чтобы утопить кусок дерева массой 80г, приложим силу в 0,77Н,  значит он сможет выдержать груз весом 0,77Н массой 0,077кг,  77гр.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0" cstate="print">
            <a:lum bright="-10000" contrast="30000"/>
          </a:blip>
          <a:srcRect l="18010" t="18176" r="16432" b="75179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240360" y="1322044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176464" y="1613357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59600" y="1052736"/>
            <a:ext cx="65719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37808" y="1656080"/>
            <a:ext cx="80234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28592" y="1320220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64126" y="1654256"/>
            <a:ext cx="1404218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500кг/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253161" y="1584502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56176" y="1052736"/>
            <a:ext cx="115212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0,08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16824" y="1320220"/>
            <a:ext cx="1727176" cy="461665"/>
          </a:xfrm>
          <a:prstGeom prst="rect">
            <a:avLst/>
          </a:prstGeom>
          <a:solidFill>
            <a:srgbClr val="F9E3A5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67744" y="2132856"/>
            <a:ext cx="4536504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7556166" y="3215109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764704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71600" y="5157192"/>
            <a:ext cx="1091966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64896 -0.16412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-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3" grpId="0" build="p" animBg="1"/>
      <p:bldP spid="34" grpId="0" build="p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build="p" animBg="1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8010" t="24821" r="16432" b="66320"/>
          <a:stretch>
            <a:fillRect/>
          </a:stretch>
        </p:blipFill>
        <p:spPr bwMode="auto">
          <a:xfrm>
            <a:off x="0" y="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084168" y="1792766"/>
            <a:ext cx="2376264" cy="178595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50830" y="144140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6684717" y="277832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165618" y="312354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678" y="356503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126876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9184" y="762052"/>
            <a:ext cx="255884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702934" y="168640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25470" y="3068960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2670" y="1867426"/>
            <a:ext cx="2376264" cy="1785950"/>
          </a:xfrm>
          <a:prstGeom prst="rect">
            <a:avLst/>
          </a:prstGeom>
          <a:solidFill>
            <a:srgbClr val="92D050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579332" y="165461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94120" y="319820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5936" y="1340768"/>
            <a:ext cx="186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керосин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97686" y="836712"/>
            <a:ext cx="279974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031436" y="176106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39952" y="3068960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3028897" y="281186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1486089"/>
            <a:ext cx="2843808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=800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одержимое 36"/>
          <p:cNvSpPr txBox="1">
            <a:spLocks/>
          </p:cNvSpPr>
          <p:nvPr/>
        </p:nvSpPr>
        <p:spPr>
          <a:xfrm>
            <a:off x="35496" y="4941168"/>
            <a:ext cx="284380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2.тело плавает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437112"/>
            <a:ext cx="81724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·120м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/1000000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4941168"/>
            <a:ext cx="406794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4" name="Содержимое 36"/>
          <p:cNvSpPr txBox="1">
            <a:spLocks/>
          </p:cNvSpPr>
          <p:nvPr/>
        </p:nvSpPr>
        <p:spPr>
          <a:xfrm>
            <a:off x="0" y="3645024"/>
            <a:ext cx="53640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 в керосине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208" y="4941168"/>
            <a:ext cx="201622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=0,94Н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884368" y="4417948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4368" y="4922004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19864" y="4941168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19864" y="4390081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" name="Содержимое 36"/>
          <p:cNvSpPr txBox="1">
            <a:spLocks/>
          </p:cNvSpPr>
          <p:nvPr/>
        </p:nvSpPr>
        <p:spPr>
          <a:xfrm>
            <a:off x="0" y="5517232"/>
            <a:ext cx="91440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Архимедова сила в воде будет компенсировать ту же силу тяжести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877272"/>
            <a:ext cx="78843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0,94Н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334780"/>
            <a:ext cx="2411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79712" y="6320925"/>
            <a:ext cx="7344816" cy="523220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масса тела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кг,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вытесняет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36712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39775 -0.4449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61823 -0.2976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22032 -0.2796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125 -0.49329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 animBg="1"/>
      <p:bldP spid="19" grpId="0" animBg="1"/>
      <p:bldP spid="21" grpId="0" animBg="1"/>
      <p:bldP spid="22" grpId="0"/>
      <p:bldP spid="24" grpId="0"/>
      <p:bldP spid="25" grpId="0" animBg="1"/>
      <p:bldP spid="27" grpId="0" animBg="1"/>
      <p:bldP spid="30" grpId="0" build="p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6"/>
          <p:cNvSpPr txBox="1">
            <a:spLocks/>
          </p:cNvSpPr>
          <p:nvPr/>
        </p:nvSpPr>
        <p:spPr>
          <a:xfrm>
            <a:off x="2987824" y="2348880"/>
            <a:ext cx="6300192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2. Воздушный шар  в ра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87370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7150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94" y="3446544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79080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95955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905780"/>
            <a:ext cx="63001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7419" t="10055" r="17023" b="81367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836712"/>
            <a:ext cx="2843808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=0,09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=1,29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об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=0,6кг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гр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5805264"/>
            <a:ext cx="72008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1052736"/>
            <a:ext cx="30003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3400" y="1700808"/>
            <a:ext cx="5400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1,29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07496" y="548680"/>
            <a:ext cx="4536504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688" y="3068960"/>
            <a:ext cx="122413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3808" y="3429000"/>
            <a:ext cx="31683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129Н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948264" y="3501008"/>
            <a:ext cx="18722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=123Н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5013176"/>
            <a:ext cx="10801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123Н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27376" y="5903893"/>
            <a:ext cx="5616624" cy="954107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радиозонд может поднять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массой 12,3кг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/>
      <p:bldP spid="21" grpId="0"/>
      <p:bldP spid="22" grpId="0"/>
      <p:bldP spid="23" grpId="0"/>
      <p:bldP spid="24" grpId="0" animBg="1"/>
      <p:bldP spid="25" grpId="0"/>
      <p:bldP spid="30" grpId="0"/>
      <p:bldP spid="4" grpId="0" animBg="1"/>
      <p:bldP spid="17" grpId="0" build="p" animBg="1"/>
      <p:bldP spid="27" grpId="0" animBg="1"/>
      <p:bldP spid="29" grpId="0" animBg="1"/>
      <p:bldP spid="31" grpId="0" animBg="1"/>
      <p:bldP spid="32" grpId="0" build="p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732" y="1052736"/>
            <a:ext cx="9144000" cy="45243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«Чтобы  двигался автомобиль необходима работа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мотора, зачем?».</a:t>
            </a:r>
          </a:p>
          <a:p>
            <a:pPr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4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«Какой </a:t>
            </a:r>
            <a:r>
              <a:rPr lang="ru-RU" sz="4800" b="1" dirty="0">
                <a:solidFill>
                  <a:srgbClr val="006600"/>
                </a:solidFill>
                <a:latin typeface="Times New Roman"/>
                <a:ea typeface="Times New Roman"/>
              </a:rPr>
              <a:t>механизм заставляет двигаться луну вокруг земли?»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28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9313" y="0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500042"/>
            <a:ext cx="7000924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</a:p>
          <a:p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10/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19-21/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упр. 9,10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121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602610" y="1415832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Динамика.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85720" y="1857364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u="sng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u="sng" cap="all" dirty="0" smtClean="0">
                <a:latin typeface="Times New Roman" pitchFamily="18" charset="0"/>
                <a:cs typeface="Times New Roman" pitchFamily="18" charset="0"/>
              </a:rPr>
              <a:t>сила. </a:t>
            </a:r>
            <a:r>
              <a:rPr lang="ru-RU" sz="60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640446">
            <a:off x="816923" y="420191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динамики.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6273225"/>
            <a:ext cx="5929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тетрадь, стр.15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36512" y="2743"/>
            <a:ext cx="9180512" cy="6855281"/>
            <a:chOff x="0" y="-41905"/>
            <a:chExt cx="9180512" cy="6855281"/>
          </a:xfrm>
          <a:solidFill>
            <a:schemeClr val="bg1">
              <a:lumMod val="50000"/>
              <a:alpha val="53000"/>
            </a:schemeClr>
          </a:solidFill>
        </p:grpSpPr>
        <p:grpSp>
          <p:nvGrpSpPr>
            <p:cNvPr id="12" name="Группа 11"/>
            <p:cNvGrpSpPr/>
            <p:nvPr/>
          </p:nvGrpSpPr>
          <p:grpSpPr>
            <a:xfrm>
              <a:off x="0" y="-41905"/>
              <a:ext cx="9144032" cy="6855281"/>
              <a:chOff x="0" y="-41905"/>
              <a:chExt cx="9144032" cy="6855281"/>
            </a:xfrm>
            <a:grpFill/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0" y="-41905"/>
                <a:ext cx="9144032" cy="6855281"/>
                <a:chOff x="-32" y="-206266"/>
                <a:chExt cx="9144032" cy="7135752"/>
              </a:xfrm>
              <a:grpFill/>
            </p:grpSpPr>
            <p:grpSp>
              <p:nvGrpSpPr>
                <p:cNvPr id="21" name="Группа 31"/>
                <p:cNvGrpSpPr/>
                <p:nvPr/>
              </p:nvGrpSpPr>
              <p:grpSpPr>
                <a:xfrm>
                  <a:off x="-32" y="-206266"/>
                  <a:ext cx="9144032" cy="7135752"/>
                  <a:chOff x="-928758" y="2081670"/>
                  <a:chExt cx="9144032" cy="6919469"/>
                </a:xfrm>
                <a:grpFill/>
              </p:grpSpPr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-928758" y="2143139"/>
                    <a:ext cx="9144000" cy="6858000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9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lang="ru-RU" sz="96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ru-RU" sz="8800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7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-922362" y="2081670"/>
                    <a:ext cx="9137636" cy="239207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1"/>
                    <a:r>
                      <a:rPr lang="ru-RU" sz="3200" b="1" cap="all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Динамика </a:t>
                    </a:r>
                    <a:r>
                      <a:rPr lang="ru-RU" sz="3200" b="1" cap="all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ru-RU" sz="3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</a:t>
                    </a:r>
                    <a:r>
                      <a:rPr lang="ru-RU" sz="44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причины ускорения</a:t>
                    </a:r>
                  </a:p>
                  <a:p>
                    <a:pPr lvl="1"/>
                    <a:r>
                      <a:rPr lang="en-US" sz="3200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 </a:t>
                    </a:r>
                    <a:r>
                      <a:rPr lang="en-US" sz="4000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Сила</a:t>
                    </a:r>
                    <a:r>
                      <a:rPr lang="ru-RU" sz="4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200" dirty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4400" b="1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действие</a:t>
                    </a:r>
                    <a:r>
                      <a:rPr lang="ru-RU" sz="44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4400" b="1" u="sng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другого</a:t>
                    </a:r>
                    <a:r>
                      <a:rPr lang="ru-RU" sz="44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4400" b="1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тела!</a:t>
                    </a:r>
                  </a:p>
                  <a:p>
                    <a:pPr lvl="1"/>
                    <a:r>
                      <a:rPr lang="en-US" sz="3200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2800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lvl="0" indent="-457200"/>
                    <a:endPara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90000"/>
                        </a:schemeClr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-32" y="5064185"/>
                  <a:ext cx="9144032" cy="16338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6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св-во  тел</a:t>
                  </a:r>
                  <a:r>
                    <a:rPr lang="ru-RU" sz="40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>
                      <a:solidFill>
                        <a:srgbClr val="3366FF"/>
                      </a:solidFill>
                      <a:latin typeface="Times New Roman" pitchFamily="18" charset="0"/>
                      <a:cs typeface="Times New Roman" pitchFamily="18" charset="0"/>
                    </a:rPr>
                    <a:t>мешать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4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3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это  </a:t>
                  </a:r>
                  <a:r>
                    <a:rPr lang="ru-RU" sz="4800" b="1" u="sng" dirty="0">
                      <a:solidFill>
                        <a:srgbClr val="3366FF"/>
                      </a:solidFill>
                      <a:latin typeface="Times New Roman" pitchFamily="18" charset="0"/>
                      <a:cs typeface="Times New Roman" pitchFamily="18" charset="0"/>
                    </a:rPr>
                    <a:t>инертность</a:t>
                  </a:r>
                  <a:endParaRPr lang="ru-RU" sz="4400" dirty="0">
                    <a:solidFill>
                      <a:srgbClr val="3366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ru-RU" sz="48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мера</a:t>
                  </a:r>
                  <a:r>
                    <a:rPr lang="ru-RU" sz="4800" b="1" dirty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800" b="1" dirty="0">
                      <a:solidFill>
                        <a:srgbClr val="3366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инертности</a:t>
                  </a:r>
                  <a:r>
                    <a:rPr lang="ru-RU" sz="4800" b="1" dirty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-</a:t>
                  </a:r>
                  <a:r>
                    <a:rPr lang="ru-RU" sz="4800" b="1" dirty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800" b="1" u="sng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МАССА</a:t>
                  </a:r>
                  <a:endParaRPr lang="ru-RU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AutoShape 105"/>
              <p:cNvSpPr>
                <a:spLocks noChangeArrowheads="1"/>
              </p:cNvSpPr>
              <p:nvPr/>
            </p:nvSpPr>
            <p:spPr bwMode="auto">
              <a:xfrm>
                <a:off x="2267744" y="3290684"/>
                <a:ext cx="928694" cy="71438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grp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106"/>
              <p:cNvSpPr txBox="1">
                <a:spLocks noChangeArrowheads="1"/>
              </p:cNvSpPr>
              <p:nvPr/>
            </p:nvSpPr>
            <p:spPr bwMode="auto">
              <a:xfrm>
                <a:off x="3287826" y="3000372"/>
                <a:ext cx="3948470" cy="14367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Равномерно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… покоится</a:t>
                </a:r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179512" y="2928934"/>
                <a:ext cx="2016224" cy="1652194"/>
                <a:chOff x="500034" y="1857364"/>
                <a:chExt cx="1428760" cy="1285884"/>
              </a:xfrm>
              <a:grpFill/>
            </p:grpSpPr>
            <p:sp>
              <p:nvSpPr>
                <p:cNvPr id="1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500034" y="1857364"/>
                  <a:ext cx="1428760" cy="12858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66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нет,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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66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=0</a:t>
                  </a:r>
                  <a:endPara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9" name="Прямая со стрелкой 18"/>
                <p:cNvCxnSpPr/>
                <p:nvPr/>
              </p:nvCxnSpPr>
              <p:spPr bwMode="auto">
                <a:xfrm>
                  <a:off x="500034" y="1928802"/>
                  <a:ext cx="428625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3366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/>
                <p:nvPr/>
              </p:nvCxnSpPr>
              <p:spPr bwMode="auto">
                <a:xfrm>
                  <a:off x="894467" y="2570273"/>
                  <a:ext cx="428625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3366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AutoShape 107"/>
            <p:cNvSpPr>
              <a:spLocks noChangeArrowheads="1"/>
            </p:cNvSpPr>
            <p:nvPr/>
          </p:nvSpPr>
          <p:spPr bwMode="auto">
            <a:xfrm rot="10800000" flipV="1">
              <a:off x="7608876" y="4067469"/>
              <a:ext cx="1571636" cy="513660"/>
            </a:xfrm>
            <a:prstGeom prst="wedgeRectCallout">
              <a:avLst>
                <a:gd name="adj1" fmla="val 130232"/>
                <a:gd name="adj2" fmla="val -6187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з-н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Н.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637072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350757"/>
                <a:gridCol w="737422"/>
                <a:gridCol w="3841539"/>
                <a:gridCol w="214282"/>
              </a:tblGrid>
              <a:tr h="65722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1. Консультация по </a:t>
                      </a:r>
                      <a:r>
                        <a:rPr lang="ru-RU" sz="1800" u="none" strike="noStrike" dirty="0" err="1" smtClean="0">
                          <a:latin typeface="Times New Roman"/>
                          <a:ea typeface="Times New Roman"/>
                        </a:rPr>
                        <a:t>гр</a:t>
                      </a: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 №1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Создание 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проблемной ситуации: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«Чтобы  двигался автомобиль необходима работа мотора. 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Какой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механизм заставляет двигаться луну вокруг земли?»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№ 5 с  решением поставленной проблемы, выкладкам на доске, демонстрациями и заполнением справочника №2.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Первичная обратная связь по вопросам из учебника стр.54(1,2,3,4,5,6),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         стр. 56 (1,2,3),стр.59 (1,2,3,4,5)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dirty="0" err="1">
                          <a:latin typeface="Times New Roman"/>
                          <a:ea typeface="Times New Roman"/>
                        </a:rPr>
                        <a:t>дополн</a:t>
                      </a:r>
                      <a:r>
                        <a:rPr lang="ru-RU" sz="1800" u="sng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latin typeface="Times New Roman"/>
                          <a:ea typeface="Times New Roman"/>
                        </a:rPr>
                        <a:t>Упр.9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(1-3),  стр.56.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Упр.10 (1,2) стр. 60.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u="none" strike="noStrike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         1    </a:t>
                      </a:r>
                      <a:endParaRPr lang="ru-RU" sz="1800" u="none" strike="noStrike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endParaRPr lang="ru-RU" sz="1800" u="none" strike="noStrike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                   2</a:t>
                      </a:r>
                      <a:endParaRPr lang="ru-RU" sz="1800" u="none" strike="noStrike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u="none" strike="noStrike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                                  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800" u="none" strike="noStrike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Чем 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отличаются и </a:t>
                      </a: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что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                      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общего у движений 1 и 2?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                  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  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Д.З.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 т.№5, $$ 19-13. ПРЗ  стр.59.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226062" y="214290"/>
            <a:ext cx="1560516" cy="857256"/>
            <a:chOff x="5226062" y="214290"/>
            <a:chExt cx="1060450" cy="649288"/>
          </a:xfrm>
        </p:grpSpPr>
        <p:sp>
          <p:nvSpPr>
            <p:cNvPr id="4" name="Line 1"/>
            <p:cNvSpPr>
              <a:spLocks noChangeShapeType="1"/>
            </p:cNvSpPr>
            <p:nvPr/>
          </p:nvSpPr>
          <p:spPr bwMode="auto">
            <a:xfrm flipV="1">
              <a:off x="5326074" y="230165"/>
              <a:ext cx="0" cy="633413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5226062" y="831828"/>
              <a:ext cx="1060450" cy="1587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5340362" y="458765"/>
              <a:ext cx="488950" cy="35877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V="1">
              <a:off x="5318137" y="214290"/>
              <a:ext cx="427037" cy="314325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85883" y="142875"/>
            <a:ext cx="1928795" cy="121443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Инерция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5357813"/>
            <a:ext cx="2628900" cy="1276350"/>
          </a:xfrm>
        </p:spPr>
      </p:pic>
      <p:pic>
        <p:nvPicPr>
          <p:cNvPr id="7173" name="Picture 4" descr="http://cit.vvsu.ru/MIRROR/www.fizika.ru/theory/tema-14/14a-i1.gif"/>
          <p:cNvPicPr>
            <a:picLocks noChangeAspect="1" noChangeArrowheads="1"/>
          </p:cNvPicPr>
          <p:nvPr/>
        </p:nvPicPr>
        <p:blipFill>
          <a:blip r:embed="rId4" cstate="print"/>
          <a:srcRect b="67533"/>
          <a:stretch>
            <a:fillRect/>
          </a:stretch>
        </p:blipFill>
        <p:spPr bwMode="auto">
          <a:xfrm>
            <a:off x="3714750" y="0"/>
            <a:ext cx="523875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physics-animations.com/Physics/angltub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4929188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" y="2143124"/>
            <a:ext cx="9001125" cy="3429016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Явление сохранения скорости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тела, когда на тело в направлении движения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действуют никакие другие тела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называется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инерцией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cit.vvsu.ru/MIRROR/www.fizika.ru/theory/tema-14/14a-i1.gif"/>
          <p:cNvPicPr>
            <a:picLocks noChangeAspect="1" noChangeArrowheads="1"/>
          </p:cNvPicPr>
          <p:nvPr/>
        </p:nvPicPr>
        <p:blipFill>
          <a:blip r:embed="rId4" cstate="print"/>
          <a:srcRect t="32468" b="28571"/>
          <a:stretch>
            <a:fillRect/>
          </a:stretch>
        </p:blipFill>
        <p:spPr bwMode="auto">
          <a:xfrm>
            <a:off x="3643306" y="714356"/>
            <a:ext cx="52387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cit.vvsu.ru/MIRROR/www.fizika.ru/theory/tema-14/14a-i1.gif"/>
          <p:cNvPicPr>
            <a:picLocks noChangeAspect="1" noChangeArrowheads="1"/>
          </p:cNvPicPr>
          <p:nvPr/>
        </p:nvPicPr>
        <p:blipFill>
          <a:blip r:embed="rId4" cstate="print"/>
          <a:srcRect t="71429"/>
          <a:stretch>
            <a:fillRect/>
          </a:stretch>
        </p:blipFill>
        <p:spPr bwMode="auto">
          <a:xfrm>
            <a:off x="3619530" y="1514477"/>
            <a:ext cx="5238750" cy="6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357158" y="2722030"/>
            <a:ext cx="5643602" cy="1643074"/>
          </a:xfrm>
          <a:prstGeom prst="round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0"/>
            <a:ext cx="3631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-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0"/>
            <a:ext cx="5012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…причины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ускорения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14282" y="1262706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песок…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1285860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 остановится !!!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42976" y="192880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естественное...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" name="AutoShape 105"/>
          <p:cNvSpPr>
            <a:spLocks noChangeArrowheads="1"/>
          </p:cNvSpPr>
          <p:nvPr/>
        </p:nvSpPr>
        <p:spPr bwMode="auto">
          <a:xfrm>
            <a:off x="2000232" y="3214686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3071802" y="3000372"/>
            <a:ext cx="31432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500034" y="2928934"/>
            <a:ext cx="1428760" cy="1285884"/>
            <a:chOff x="500034" y="1857364"/>
            <a:chExt cx="1428760" cy="1285884"/>
          </a:xfrm>
        </p:grpSpPr>
        <p:sp>
          <p:nvSpPr>
            <p:cNvPr id="4200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5" name="Прямая со стрелкой 104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3" name="AutoShape 107"/>
          <p:cNvSpPr>
            <a:spLocks noChangeArrowheads="1"/>
          </p:cNvSpPr>
          <p:nvPr/>
        </p:nvSpPr>
        <p:spPr bwMode="auto">
          <a:xfrm rot="10800000" flipV="1">
            <a:off x="7143768" y="3131365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286512" y="4643446"/>
            <a:ext cx="2510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каюте…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572264" y="5357826"/>
            <a:ext cx="1737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Галилей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642918"/>
            <a:ext cx="4269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останавливаются?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1214422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1262706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стеклу…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01762" y="1228070"/>
            <a:ext cx="785818" cy="64294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4000496" y="1285860"/>
            <a:ext cx="500066" cy="50006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0" y="2719"/>
            <a:ext cx="9180512" cy="6855281"/>
            <a:chOff x="0" y="-41905"/>
            <a:chExt cx="9180512" cy="6855281"/>
          </a:xfrm>
          <a:solidFill>
            <a:schemeClr val="tx1">
              <a:alpha val="71000"/>
            </a:schemeClr>
          </a:solidFill>
        </p:grpSpPr>
        <p:grpSp>
          <p:nvGrpSpPr>
            <p:cNvPr id="23" name="Группа 22"/>
            <p:cNvGrpSpPr/>
            <p:nvPr/>
          </p:nvGrpSpPr>
          <p:grpSpPr>
            <a:xfrm>
              <a:off x="0" y="-41905"/>
              <a:ext cx="9144032" cy="6855281"/>
              <a:chOff x="0" y="-41905"/>
              <a:chExt cx="9144032" cy="6855281"/>
            </a:xfrm>
            <a:grpFill/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0" y="-41905"/>
                <a:ext cx="9144032" cy="6855281"/>
                <a:chOff x="-32" y="-206266"/>
                <a:chExt cx="9144032" cy="7135752"/>
              </a:xfrm>
              <a:grpFill/>
            </p:grpSpPr>
            <p:grpSp>
              <p:nvGrpSpPr>
                <p:cNvPr id="33" name="Группа 31"/>
                <p:cNvGrpSpPr/>
                <p:nvPr/>
              </p:nvGrpSpPr>
              <p:grpSpPr>
                <a:xfrm>
                  <a:off x="-32" y="-206266"/>
                  <a:ext cx="9144032" cy="7135752"/>
                  <a:chOff x="-928758" y="2081670"/>
                  <a:chExt cx="9144032" cy="6919469"/>
                </a:xfrm>
                <a:grpFill/>
              </p:grpSpPr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-928758" y="2143139"/>
                    <a:ext cx="9144000" cy="6858000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9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lang="ru-RU" sz="96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ru-RU" sz="8800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7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-922362" y="2081670"/>
                    <a:ext cx="9137636" cy="239207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1"/>
                    <a:r>
                      <a:rPr lang="ru-RU" sz="3200" b="1" cap="all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Динамика </a:t>
                    </a:r>
                    <a:r>
                      <a:rPr lang="ru-RU" sz="3200" b="1" cap="all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ru-RU" sz="3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</a:t>
                    </a:r>
                    <a:r>
                      <a:rPr lang="ru-RU" sz="44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причины ускорения</a:t>
                    </a:r>
                  </a:p>
                  <a:p>
                    <a:pPr lvl="1"/>
                    <a:r>
                      <a:rPr lang="en-US" sz="3200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 </a:t>
                    </a:r>
                    <a:r>
                      <a:rPr lang="en-US" sz="4000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Сила</a:t>
                    </a:r>
                    <a:r>
                      <a:rPr lang="ru-RU" sz="4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200" dirty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4400" b="1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действие</a:t>
                    </a:r>
                    <a:r>
                      <a:rPr lang="ru-RU" sz="44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4400" b="1" u="sng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другого</a:t>
                    </a:r>
                    <a:r>
                      <a:rPr lang="ru-RU" sz="44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4400" b="1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тела!</a:t>
                    </a:r>
                  </a:p>
                  <a:p>
                    <a:pPr lvl="1"/>
                    <a:r>
                      <a:rPr lang="en-US" sz="3200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2800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lvl="0" indent="-457200"/>
                    <a:endPara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90000"/>
                        </a:schemeClr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-32" y="5064185"/>
                  <a:ext cx="9144032" cy="16338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6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св-во  тел</a:t>
                  </a:r>
                  <a:r>
                    <a:rPr lang="ru-RU" sz="40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>
                      <a:solidFill>
                        <a:srgbClr val="3366FF"/>
                      </a:solidFill>
                      <a:latin typeface="Times New Roman" pitchFamily="18" charset="0"/>
                      <a:cs typeface="Times New Roman" pitchFamily="18" charset="0"/>
                    </a:rPr>
                    <a:t>мешать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4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3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это  </a:t>
                  </a:r>
                  <a:r>
                    <a:rPr lang="ru-RU" sz="4800" b="1" u="sng" dirty="0">
                      <a:solidFill>
                        <a:srgbClr val="3366FF"/>
                      </a:solidFill>
                      <a:latin typeface="Times New Roman" pitchFamily="18" charset="0"/>
                      <a:cs typeface="Times New Roman" pitchFamily="18" charset="0"/>
                    </a:rPr>
                    <a:t>инертность</a:t>
                  </a:r>
                  <a:endParaRPr lang="ru-RU" sz="4400" dirty="0">
                    <a:solidFill>
                      <a:srgbClr val="3366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ru-RU" sz="48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мера</a:t>
                  </a:r>
                  <a:r>
                    <a:rPr lang="ru-RU" sz="4800" b="1" dirty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800" b="1" dirty="0">
                      <a:solidFill>
                        <a:srgbClr val="3366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инертности</a:t>
                  </a:r>
                  <a:r>
                    <a:rPr lang="ru-RU" sz="4800" b="1" dirty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-</a:t>
                  </a:r>
                  <a:r>
                    <a:rPr lang="ru-RU" sz="4800" b="1" dirty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800" b="1" u="sng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МАССА</a:t>
                  </a:r>
                  <a:endParaRPr lang="ru-RU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" name="AutoShape 105"/>
              <p:cNvSpPr>
                <a:spLocks noChangeArrowheads="1"/>
              </p:cNvSpPr>
              <p:nvPr/>
            </p:nvSpPr>
            <p:spPr bwMode="auto">
              <a:xfrm>
                <a:off x="2267744" y="3290684"/>
                <a:ext cx="928694" cy="71438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grp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06"/>
              <p:cNvSpPr txBox="1">
                <a:spLocks noChangeArrowheads="1"/>
              </p:cNvSpPr>
              <p:nvPr/>
            </p:nvSpPr>
            <p:spPr bwMode="auto">
              <a:xfrm>
                <a:off x="3287826" y="3000372"/>
                <a:ext cx="3948470" cy="14367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Равномерно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… покоится</a:t>
                </a:r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179512" y="2928934"/>
                <a:ext cx="2016224" cy="1652194"/>
                <a:chOff x="500034" y="1857364"/>
                <a:chExt cx="1428760" cy="1285884"/>
              </a:xfrm>
              <a:grpFill/>
            </p:grpSpPr>
            <p:sp>
              <p:nvSpPr>
                <p:cNvPr id="30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500034" y="1857364"/>
                  <a:ext cx="1428760" cy="12858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66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нет,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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66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=0</a:t>
                  </a:r>
                  <a:endPara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31" name="Прямая со стрелкой 30"/>
                <p:cNvCxnSpPr/>
                <p:nvPr/>
              </p:nvCxnSpPr>
              <p:spPr bwMode="auto">
                <a:xfrm>
                  <a:off x="500034" y="1928802"/>
                  <a:ext cx="428625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3366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 стрелкой 31"/>
                <p:cNvCxnSpPr/>
                <p:nvPr/>
              </p:nvCxnSpPr>
              <p:spPr bwMode="auto">
                <a:xfrm>
                  <a:off x="894467" y="2570273"/>
                  <a:ext cx="428625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3366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AutoShape 107"/>
            <p:cNvSpPr>
              <a:spLocks noChangeArrowheads="1"/>
            </p:cNvSpPr>
            <p:nvPr/>
          </p:nvSpPr>
          <p:spPr bwMode="auto">
            <a:xfrm rot="10800000" flipV="1">
              <a:off x="7608876" y="4067469"/>
              <a:ext cx="1571636" cy="513660"/>
            </a:xfrm>
            <a:prstGeom prst="wedgeRectCallout">
              <a:avLst>
                <a:gd name="adj1" fmla="val 130232"/>
                <a:gd name="adj2" fmla="val -6187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з-н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Н.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400"/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400"/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400"/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6" grpId="0"/>
      <p:bldP spid="7" grpId="0"/>
      <p:bldP spid="99" grpId="0"/>
      <p:bldP spid="100" grpId="0"/>
      <p:bldP spid="101" grpId="0"/>
      <p:bldP spid="4201" grpId="0" animBg="1"/>
      <p:bldP spid="4202" grpId="0" build="p"/>
      <p:bldP spid="4202" grpId="1" build="allAtOnce"/>
      <p:bldP spid="4203" grpId="0" animBg="1"/>
      <p:bldP spid="110" grpId="0"/>
      <p:bldP spid="111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770152" y="778402"/>
            <a:ext cx="1571636" cy="523220"/>
            <a:chOff x="0" y="857232"/>
            <a:chExt cx="1571636" cy="523220"/>
          </a:xfrm>
        </p:grpSpPr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0" y="857232"/>
              <a:ext cx="15716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kumimoji="0" lang="en-US" sz="2800" b="1" i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тяжести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 bwMode="auto">
            <a:xfrm>
              <a:off x="71406" y="880386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212354" y="2230320"/>
            <a:ext cx="1645002" cy="523220"/>
            <a:chOff x="0" y="2285992"/>
            <a:chExt cx="1645002" cy="5232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2285992"/>
              <a:ext cx="16450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ж.шар</a:t>
              </a:r>
              <a:r>
                <a:rPr lang="en-US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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 bwMode="auto">
            <a:xfrm>
              <a:off x="0" y="235743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214282" y="1357298"/>
            <a:ext cx="1665841" cy="523220"/>
            <a:chOff x="0" y="1428736"/>
            <a:chExt cx="1665841" cy="5232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428736"/>
              <a:ext cx="16658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err="1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шайбы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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>
              <a:off x="0" y="1500174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0" name="AutoShape 2"/>
          <p:cNvSpPr>
            <a:spLocks/>
          </p:cNvSpPr>
          <p:nvPr/>
        </p:nvSpPr>
        <p:spPr bwMode="auto">
          <a:xfrm>
            <a:off x="3071802" y="857232"/>
            <a:ext cx="320662" cy="1979631"/>
          </a:xfrm>
          <a:prstGeom prst="rightBrace">
            <a:avLst>
              <a:gd name="adj1" fmla="val 50744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428992" y="1000108"/>
            <a:ext cx="3786214" cy="1143008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действием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другого тела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 rot="20220678">
            <a:off x="5832643" y="1797553"/>
            <a:ext cx="1998359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СИЛОЙ  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3571871" y="1065304"/>
            <a:ext cx="428625" cy="1588"/>
          </a:xfrm>
          <a:prstGeom prst="straightConnector1">
            <a:avLst/>
          </a:prstGeom>
          <a:ln w="41275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14282" y="714356"/>
            <a:ext cx="2500298" cy="523220"/>
            <a:chOff x="0" y="857232"/>
            <a:chExt cx="3357554" cy="523220"/>
          </a:xfrm>
        </p:grpSpPr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0" y="857232"/>
              <a:ext cx="33575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</a:t>
              </a:r>
              <a:r>
                <a:rPr kumimoji="0" lang="ru-RU" sz="2800" b="1" i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св.пад</a:t>
              </a:r>
              <a:r>
                <a:rPr kumimoji="0" lang="ru-RU" sz="28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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 bwMode="auto">
            <a:xfrm>
              <a:off x="71406" y="92867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1658808" y="1428736"/>
            <a:ext cx="1426994" cy="523220"/>
            <a:chOff x="0" y="1428736"/>
            <a:chExt cx="1426994" cy="52322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1428736"/>
              <a:ext cx="14269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клюшки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 bwMode="auto">
            <a:xfrm>
              <a:off x="142876" y="1498586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1857356" y="2214554"/>
            <a:ext cx="1311256" cy="523220"/>
            <a:chOff x="0" y="2285992"/>
            <a:chExt cx="1311256" cy="52322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2285992"/>
              <a:ext cx="13112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магнита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 bwMode="auto">
            <a:xfrm>
              <a:off x="0" y="2341664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285720" y="2987101"/>
            <a:ext cx="2838205" cy="1214446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1513365" y="3630043"/>
            <a:ext cx="502061" cy="523220"/>
            <a:chOff x="5286380" y="4500570"/>
            <a:chExt cx="502061" cy="523220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5286380" y="4500570"/>
              <a:ext cx="5020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2800" b="1" i="0" u="none" strike="noStrike" cap="none" normalizeH="0" baseline="-30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ц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V="1">
              <a:off x="5345459" y="4593581"/>
              <a:ext cx="352499" cy="2572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37909" y="3045268"/>
            <a:ext cx="880369" cy="584775"/>
            <a:chOff x="7286644" y="3344291"/>
            <a:chExt cx="880369" cy="58477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286644" y="3344291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V="1">
              <a:off x="7394305" y="3387509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837909" y="3798637"/>
            <a:ext cx="704997" cy="4571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337843" y="3574371"/>
            <a:ext cx="928694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03649" y="3457906"/>
            <a:ext cx="214314" cy="21431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909347" y="4487299"/>
            <a:ext cx="725007" cy="584775"/>
            <a:chOff x="7286644" y="3344291"/>
            <a:chExt cx="725007" cy="58477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7286644" y="3344291"/>
              <a:ext cx="7250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 flipV="1">
              <a:off x="7394305" y="3387509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909347" y="5344555"/>
            <a:ext cx="1682320" cy="584775"/>
            <a:chOff x="7286644" y="3344291"/>
            <a:chExt cx="1682320" cy="584775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286644" y="3344291"/>
              <a:ext cx="16823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тяготения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flipV="1">
              <a:off x="7394305" y="3387509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8529E-6 L 0.00017 -0.2197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036E-7 L -0.00504 -0.3445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1" grpId="1" animBg="1"/>
      <p:bldP spid="16" grpId="0" animBg="1"/>
      <p:bldP spid="16" grpId="1" animBg="1"/>
      <p:bldP spid="2053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5"/>
          <p:cNvSpPr>
            <a:spLocks noChangeArrowheads="1"/>
          </p:cNvSpPr>
          <p:nvPr/>
        </p:nvSpPr>
        <p:spPr bwMode="auto">
          <a:xfrm>
            <a:off x="500034" y="1579004"/>
            <a:ext cx="3143272" cy="285752"/>
          </a:xfrm>
          <a:prstGeom prst="ellipse">
            <a:avLst/>
          </a:prstGeom>
          <a:noFill/>
          <a:ln w="28575">
            <a:solidFill>
              <a:srgbClr val="F9010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3714776" y="4857760"/>
            <a:ext cx="5429256" cy="192882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285720" y="2594902"/>
            <a:ext cx="2286016" cy="1071570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356364" y="1928008"/>
            <a:ext cx="1285884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2999569" y="1785132"/>
            <a:ext cx="1285884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93329" y="388698"/>
            <a:ext cx="882088" cy="848126"/>
            <a:chOff x="9505" y="5780"/>
            <a:chExt cx="897" cy="487"/>
          </a:xfrm>
        </p:grpSpPr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9592" y="5836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9888" y="581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0182" y="579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9746" y="5818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10043" y="5780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>
              <a:off x="9505" y="5860"/>
              <a:ext cx="77" cy="2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10340" y="5959"/>
              <a:ext cx="62" cy="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1000117" y="395139"/>
            <a:ext cx="928677" cy="1009564"/>
            <a:chOff x="3071802" y="863673"/>
            <a:chExt cx="928677" cy="122387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3149451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3713179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43240" y="928670"/>
              <a:ext cx="617477" cy="7089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2143108" y="435045"/>
            <a:ext cx="928677" cy="1009564"/>
            <a:chOff x="4927604" y="863673"/>
            <a:chExt cx="928677" cy="122387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5011464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5564322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09002" y="928670"/>
              <a:ext cx="595035" cy="708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2500298" y="174384"/>
            <a:ext cx="70499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938045" y="214290"/>
            <a:ext cx="704997" cy="4571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lg" len="lg"/>
            <a:tailEnd type="none" w="med" len="med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690736" y="-64070"/>
            <a:ext cx="992727" cy="1021613"/>
            <a:chOff x="10673" y="5927"/>
            <a:chExt cx="696" cy="582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0693" y="5927"/>
              <a:ext cx="676" cy="582"/>
              <a:chOff x="11845" y="5078"/>
              <a:chExt cx="676" cy="582"/>
            </a:xfrm>
          </p:grpSpPr>
          <p:sp>
            <p:nvSpPr>
              <p:cNvPr id="3100" name="Text Box 28"/>
              <p:cNvSpPr txBox="1">
                <a:spLocks noChangeArrowheads="1"/>
              </p:cNvSpPr>
              <p:nvPr/>
            </p:nvSpPr>
            <p:spPr bwMode="auto">
              <a:xfrm>
                <a:off x="11845" y="5078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02"/>
                <a:ext cx="599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Группа 48"/>
          <p:cNvGrpSpPr/>
          <p:nvPr/>
        </p:nvGrpSpPr>
        <p:grpSpPr>
          <a:xfrm>
            <a:off x="1074420" y="142852"/>
            <a:ext cx="854374" cy="531549"/>
            <a:chOff x="1785918" y="357166"/>
            <a:chExt cx="854374" cy="531549"/>
          </a:xfrm>
        </p:grpSpPr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1785918" y="357166"/>
              <a:ext cx="854374" cy="53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Fe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V="1">
              <a:off x="1933485" y="521615"/>
              <a:ext cx="352499" cy="2572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2393352" y="232956"/>
            <a:ext cx="964202" cy="798684"/>
            <a:chOff x="6036690" y="129986"/>
            <a:chExt cx="964202" cy="798684"/>
          </a:xfrm>
        </p:grpSpPr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6036690" y="129986"/>
              <a:ext cx="964202" cy="798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V="1">
              <a:off x="6179859" y="214290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353854" y="-167795"/>
            <a:ext cx="1133936" cy="1147999"/>
            <a:chOff x="11988" y="5870"/>
            <a:chExt cx="795" cy="65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1988" y="5870"/>
              <a:ext cx="795" cy="654"/>
              <a:chOff x="11896" y="5009"/>
              <a:chExt cx="680" cy="654"/>
            </a:xfrm>
          </p:grpSpPr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11900" y="5009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32"/>
              <p:cNvSpPr txBox="1">
                <a:spLocks noChangeArrowheads="1"/>
              </p:cNvSpPr>
              <p:nvPr/>
            </p:nvSpPr>
            <p:spPr bwMode="auto">
              <a:xfrm>
                <a:off x="11896" y="5319"/>
                <a:ext cx="599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5333678" y="194386"/>
            <a:ext cx="1071570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887718" y="276319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67"/>
          <p:cNvGrpSpPr/>
          <p:nvPr/>
        </p:nvGrpSpPr>
        <p:grpSpPr>
          <a:xfrm>
            <a:off x="571489" y="1506773"/>
            <a:ext cx="928677" cy="571504"/>
            <a:chOff x="3071802" y="863673"/>
            <a:chExt cx="928677" cy="854567"/>
          </a:xfrm>
        </p:grpSpPr>
        <p:sp>
          <p:nvSpPr>
            <p:cNvPr id="69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143240" y="928670"/>
              <a:ext cx="617477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72"/>
          <p:cNvGrpSpPr/>
          <p:nvPr/>
        </p:nvGrpSpPr>
        <p:grpSpPr>
          <a:xfrm>
            <a:off x="3286133" y="1499381"/>
            <a:ext cx="928677" cy="571504"/>
            <a:chOff x="4927604" y="863673"/>
            <a:chExt cx="928677" cy="854567"/>
          </a:xfrm>
        </p:grpSpPr>
        <p:sp>
          <p:nvSpPr>
            <p:cNvPr id="74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009002" y="92867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9" name="Прямая соединительная линия 78"/>
          <p:cNvCxnSpPr/>
          <p:nvPr/>
        </p:nvCxnSpPr>
        <p:spPr>
          <a:xfrm flipV="1">
            <a:off x="1500166" y="1926664"/>
            <a:ext cx="1785967" cy="739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1285869" y="1928008"/>
            <a:ext cx="1285884" cy="1588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988880" y="2428868"/>
            <a:ext cx="868476" cy="1588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857356" y="2317475"/>
            <a:ext cx="178595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9"/>
          <p:cNvSpPr txBox="1">
            <a:spLocks noChangeArrowheads="1"/>
          </p:cNvSpPr>
          <p:nvPr/>
        </p:nvSpPr>
        <p:spPr bwMode="auto">
          <a:xfrm>
            <a:off x="1145858" y="1785926"/>
            <a:ext cx="854374" cy="96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2393352" y="1728136"/>
            <a:ext cx="964202" cy="5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4620647" y="928670"/>
            <a:ext cx="975610" cy="1483273"/>
            <a:chOff x="10666" y="5846"/>
            <a:chExt cx="684" cy="845"/>
          </a:xfrm>
        </p:grpSpPr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10666" y="5846"/>
              <a:ext cx="684" cy="845"/>
              <a:chOff x="11818" y="4997"/>
              <a:chExt cx="684" cy="84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11818" y="4997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11851" y="5295"/>
                <a:ext cx="651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5187646" y="127724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>
            <a:off x="5937319" y="1643050"/>
            <a:ext cx="1063573" cy="2106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29322" y="152431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936616" y="103903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26"/>
          <p:cNvSpPr txBox="1">
            <a:spLocks noChangeArrowheads="1"/>
          </p:cNvSpPr>
          <p:nvPr/>
        </p:nvSpPr>
        <p:spPr bwMode="auto">
          <a:xfrm>
            <a:off x="6898904" y="1254186"/>
            <a:ext cx="1071570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370783" y="2432057"/>
            <a:ext cx="989873" cy="1242788"/>
            <a:chOff x="10673" y="5875"/>
            <a:chExt cx="694" cy="708"/>
          </a:xfrm>
        </p:grpSpPr>
        <p:sp>
          <p:nvSpPr>
            <p:cNvPr id="109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111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672896" y="2483720"/>
            <a:ext cx="1126802" cy="1302470"/>
            <a:chOff x="12057" y="5872"/>
            <a:chExt cx="790" cy="742"/>
          </a:xfrm>
        </p:grpSpPr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16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2643174" y="2857496"/>
            <a:ext cx="5480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1кг,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1кг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8001024" y="2631700"/>
            <a:ext cx="825905" cy="1083052"/>
            <a:chOff x="10673" y="5933"/>
            <a:chExt cx="729" cy="617"/>
          </a:xfrm>
        </p:grpSpPr>
        <p:sp>
          <p:nvSpPr>
            <p:cNvPr id="121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10726" y="5933"/>
              <a:ext cx="676" cy="617"/>
              <a:chOff x="11878" y="5084"/>
              <a:chExt cx="676" cy="617"/>
            </a:xfrm>
          </p:grpSpPr>
          <p:sp>
            <p:nvSpPr>
              <p:cNvPr id="123" name="Text Box 28"/>
              <p:cNvSpPr txBox="1">
                <a:spLocks noChangeArrowheads="1"/>
              </p:cNvSpPr>
              <p:nvPr/>
            </p:nvSpPr>
            <p:spPr bwMode="auto">
              <a:xfrm>
                <a:off x="11878" y="5084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29"/>
              <p:cNvSpPr txBox="1">
                <a:spLocks noChangeArrowheads="1"/>
              </p:cNvSpPr>
              <p:nvPr/>
            </p:nvSpPr>
            <p:spPr bwMode="auto">
              <a:xfrm>
                <a:off x="11884" y="5310"/>
                <a:ext cx="5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5" name="Text Box 26"/>
          <p:cNvSpPr txBox="1">
            <a:spLocks noChangeArrowheads="1"/>
          </p:cNvSpPr>
          <p:nvPr/>
        </p:nvSpPr>
        <p:spPr bwMode="auto">
          <a:xfrm>
            <a:off x="5833744" y="185167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Рамка 126"/>
          <p:cNvSpPr/>
          <p:nvPr/>
        </p:nvSpPr>
        <p:spPr>
          <a:xfrm>
            <a:off x="6113142" y="2655792"/>
            <a:ext cx="2673700" cy="1027428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786182" y="5042142"/>
            <a:ext cx="56116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взаимодействие с  эталоном…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 рычажных  весах…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на  пружинных  весах…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500034" y="4786322"/>
            <a:ext cx="354013" cy="1714512"/>
            <a:chOff x="9029" y="8122"/>
            <a:chExt cx="557" cy="1370"/>
          </a:xfrm>
        </p:grpSpPr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>
              <a:off x="9029" y="8167"/>
              <a:ext cx="498" cy="1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9031" y="8122"/>
              <a:ext cx="555" cy="0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" name="Group 38"/>
            <p:cNvGrpSpPr>
              <a:grpSpLocks/>
            </p:cNvGrpSpPr>
            <p:nvPr/>
          </p:nvGrpSpPr>
          <p:grpSpPr bwMode="auto">
            <a:xfrm>
              <a:off x="9077" y="8168"/>
              <a:ext cx="345" cy="1324"/>
              <a:chOff x="9077" y="8168"/>
              <a:chExt cx="345" cy="1324"/>
            </a:xfrm>
          </p:grpSpPr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9262" y="8168"/>
                <a:ext cx="0" cy="495"/>
              </a:xfrm>
              <a:prstGeom prst="line">
                <a:avLst/>
              </a:prstGeom>
              <a:noFill/>
              <a:ln w="57150">
                <a:solidFill>
                  <a:srgbClr val="F9010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9262" y="8997"/>
                <a:ext cx="0" cy="49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>
                <a:off x="9077" y="8640"/>
                <a:ext cx="345" cy="357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6" name="Прямоугольник 135"/>
          <p:cNvSpPr/>
          <p:nvPr/>
        </p:nvSpPr>
        <p:spPr>
          <a:xfrm rot="978659">
            <a:off x="6521" y="4968784"/>
            <a:ext cx="1501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 rot="1708747">
            <a:off x="197331" y="6084988"/>
            <a:ext cx="1482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42"/>
          <p:cNvGrpSpPr>
            <a:grpSpLocks/>
          </p:cNvGrpSpPr>
          <p:nvPr/>
        </p:nvGrpSpPr>
        <p:grpSpPr bwMode="auto">
          <a:xfrm>
            <a:off x="1571604" y="5143512"/>
            <a:ext cx="1714512" cy="1427164"/>
            <a:chOff x="10341" y="8248"/>
            <a:chExt cx="1442" cy="1797"/>
          </a:xfrm>
        </p:grpSpPr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10368" y="8248"/>
              <a:ext cx="1394" cy="46"/>
              <a:chOff x="10368" y="8248"/>
              <a:chExt cx="1394" cy="46"/>
            </a:xfrm>
          </p:grpSpPr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10368" y="8294"/>
                <a:ext cx="139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10368" y="8248"/>
                <a:ext cx="1394" cy="0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10460" y="8294"/>
              <a:ext cx="0" cy="6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11658" y="8317"/>
              <a:ext cx="0" cy="6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auto">
            <a:xfrm>
              <a:off x="10341" y="8986"/>
              <a:ext cx="219" cy="62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10412" y="9522"/>
              <a:ext cx="13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>
              <a:off x="10840" y="9170"/>
              <a:ext cx="819" cy="87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1" name="Oval 49"/>
            <p:cNvSpPr>
              <a:spLocks noChangeArrowheads="1"/>
            </p:cNvSpPr>
            <p:nvPr/>
          </p:nvSpPr>
          <p:spPr bwMode="auto">
            <a:xfrm>
              <a:off x="11539" y="8986"/>
              <a:ext cx="219" cy="62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71406" y="4214818"/>
            <a:ext cx="3786214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инертность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4000496" y="3571876"/>
            <a:ext cx="4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 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357686" y="4143380"/>
            <a:ext cx="4261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ЭТАЛОН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г. 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Совр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Франц.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52"/>
          <p:cNvSpPr txBox="1">
            <a:spLocks noChangeArrowheads="1"/>
          </p:cNvSpPr>
          <p:nvPr/>
        </p:nvSpPr>
        <p:spPr bwMode="auto">
          <a:xfrm>
            <a:off x="71438" y="3660588"/>
            <a:ext cx="3929058" cy="5542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тел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мешать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5"/>
          <p:cNvSpPr>
            <a:spLocks noChangeArrowheads="1"/>
          </p:cNvSpPr>
          <p:nvPr/>
        </p:nvSpPr>
        <p:spPr bwMode="auto">
          <a:xfrm>
            <a:off x="960194" y="1667190"/>
            <a:ext cx="1785950" cy="35719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5209 -0.0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14444 -0.0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5" presetClass="path" presetSubtype="0" repeatCount="5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30382 -0.001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29132 -4.8148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4.07407E-6 L 0.02552 -0.16713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2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400"/>
                            </p:stCondLst>
                            <p:childTnLst>
                              <p:par>
                                <p:cTn id="2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400"/>
                            </p:stCondLst>
                            <p:childTnLst>
                              <p:par>
                                <p:cTn id="2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1" dur="4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2" dur="4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4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8" dur="400"/>
                                        <p:tgtEl>
                                          <p:spTgt spid="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9" dur="400"/>
                                        <p:tgtEl>
                                          <p:spTgt spid="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400"/>
                                        <p:tgtEl>
                                          <p:spTgt spid="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5" dur="400"/>
                                        <p:tgtEl>
                                          <p:spTgt spid="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6" dur="400"/>
                                        <p:tgtEl>
                                          <p:spTgt spid="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400"/>
                                        <p:tgtEl>
                                          <p:spTgt spid="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400"/>
                                        <p:tgtEl>
                                          <p:spTgt spid="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31D1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0CF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400"/>
                                        <p:tgtEl>
                                          <p:spTgt spid="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400"/>
                                        <p:tgtEl>
                                          <p:spTgt spid="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5" dur="2000" fill="hold"/>
                                        <p:tgtEl>
                                          <p:spTgt spid="3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8" grpId="0" animBg="1"/>
      <p:bldP spid="126" grpId="0" animBg="1"/>
      <p:bldP spid="30" grpId="0" animBg="1"/>
      <p:bldP spid="31" grpId="0" animBg="1"/>
      <p:bldP spid="66" grpId="0"/>
      <p:bldP spid="67" grpId="0"/>
      <p:bldP spid="89" grpId="0"/>
      <p:bldP spid="89" grpId="1"/>
      <p:bldP spid="91" grpId="0"/>
      <p:bldP spid="91" grpId="1"/>
      <p:bldP spid="98" grpId="0"/>
      <p:bldP spid="101" grpId="0" animBg="1"/>
      <p:bldP spid="104" grpId="0"/>
      <p:bldP spid="106" grpId="0"/>
      <p:bldP spid="107" grpId="0"/>
      <p:bldP spid="107" grpId="1"/>
      <p:bldP spid="107" grpId="2"/>
      <p:bldP spid="118" grpId="0"/>
      <p:bldP spid="125" grpId="0"/>
      <p:bldP spid="127" grpId="0" animBg="1"/>
      <p:bldP spid="3106" grpId="0" build="p"/>
      <p:bldP spid="136" grpId="0"/>
      <p:bldP spid="137" grpId="0"/>
      <p:bldP spid="3124" grpId="0" animBg="1"/>
      <p:bldP spid="3124" grpId="1" animBg="1"/>
      <p:bldP spid="3125" grpId="0"/>
      <p:bldP spid="3125" grpId="1"/>
      <p:bldP spid="151" grpId="0"/>
      <p:bldP spid="119" grpId="0" animBg="1"/>
      <p:bldP spid="1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1571625" y="2159024"/>
            <a:ext cx="3286125" cy="1588"/>
          </a:xfrm>
          <a:prstGeom prst="line">
            <a:avLst/>
          </a:prstGeom>
          <a:ln w="34925" cmpd="sng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4"/>
          <p:cNvGrpSpPr/>
          <p:nvPr/>
        </p:nvGrpSpPr>
        <p:grpSpPr>
          <a:xfrm>
            <a:off x="1071538" y="1618952"/>
            <a:ext cx="1143008" cy="765965"/>
            <a:chOff x="785786" y="2591597"/>
            <a:chExt cx="1143008" cy="765965"/>
          </a:xfrm>
          <a:noFill/>
        </p:grpSpPr>
        <p:grpSp>
          <p:nvGrpSpPr>
            <p:cNvPr id="3" name="Группа 11"/>
            <p:cNvGrpSpPr/>
            <p:nvPr/>
          </p:nvGrpSpPr>
          <p:grpSpPr>
            <a:xfrm>
              <a:off x="785786" y="2786058"/>
              <a:ext cx="1143008" cy="571504"/>
              <a:chOff x="1500166" y="1500174"/>
              <a:chExt cx="2500330" cy="1258588"/>
            </a:xfrm>
            <a:grpFill/>
          </p:grpSpPr>
          <p:sp>
            <p:nvSpPr>
              <p:cNvPr id="11" name="Овал 10"/>
              <p:cNvSpPr/>
              <p:nvPr/>
            </p:nvSpPr>
            <p:spPr>
              <a:xfrm>
                <a:off x="1785918" y="2258696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143240" y="2214554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Прямоугольник с одним вырезанным углом 9"/>
              <p:cNvSpPr/>
              <p:nvPr/>
            </p:nvSpPr>
            <p:spPr>
              <a:xfrm>
                <a:off x="1500166" y="1500174"/>
                <a:ext cx="2500330" cy="857256"/>
              </a:xfrm>
              <a:prstGeom prst="snip1Rect">
                <a:avLst>
                  <a:gd name="adj" fmla="val 50000"/>
                </a:avLst>
              </a:prstGeom>
              <a:solidFill>
                <a:srgbClr val="FFFF00">
                  <a:alpha val="66000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70016" y="2591597"/>
              <a:ext cx="571504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1571625" y="2171724"/>
            <a:ext cx="64135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1051719" y="1601018"/>
            <a:ext cx="102235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1643063" y="3000399"/>
            <a:ext cx="714375" cy="461963"/>
            <a:chOff x="2714612" y="4429132"/>
            <a:chExt cx="714380" cy="461665"/>
          </a:xfrm>
        </p:grpSpPr>
        <p:sp>
          <p:nvSpPr>
            <p:cNvPr id="18475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1655763" y="1000149"/>
            <a:ext cx="714375" cy="461963"/>
            <a:chOff x="3357554" y="2143116"/>
            <a:chExt cx="714380" cy="461665"/>
          </a:xfrm>
        </p:grpSpPr>
        <p:sp>
          <p:nvSpPr>
            <p:cNvPr id="18473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112713" y="1885974"/>
            <a:ext cx="785812" cy="461963"/>
            <a:chOff x="2000232" y="2528824"/>
            <a:chExt cx="571504" cy="461665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2000232" y="2570072"/>
              <a:ext cx="428339" cy="1587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72" name="TextBox 25"/>
            <p:cNvSpPr txBox="1">
              <a:spLocks noChangeArrowheads="1"/>
            </p:cNvSpPr>
            <p:nvPr/>
          </p:nvSpPr>
          <p:spPr bwMode="auto">
            <a:xfrm>
              <a:off x="2000232" y="2528824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1040859" y="2143140"/>
            <a:ext cx="500066" cy="28380"/>
          </a:xfrm>
          <a:prstGeom prst="line">
            <a:avLst/>
          </a:prstGeom>
          <a:ln w="635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1069976" y="2652736"/>
            <a:ext cx="1020762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>
            <a:grpSpLocks/>
          </p:cNvGrpSpPr>
          <p:nvPr/>
        </p:nvGrpSpPr>
        <p:grpSpPr bwMode="auto">
          <a:xfrm>
            <a:off x="2071688" y="1500212"/>
            <a:ext cx="1643062" cy="584200"/>
            <a:chOff x="3286116" y="1785926"/>
            <a:chExt cx="1643074" cy="584775"/>
          </a:xfrm>
        </p:grpSpPr>
        <p:sp>
          <p:nvSpPr>
            <p:cNvPr id="18469" name="TextBox 28"/>
            <p:cNvSpPr txBox="1">
              <a:spLocks noChangeArrowheads="1"/>
            </p:cNvSpPr>
            <p:nvPr/>
          </p:nvSpPr>
          <p:spPr bwMode="auto">
            <a:xfrm>
              <a:off x="3286116" y="1785926"/>
              <a:ext cx="16430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верёвки</a:t>
              </a:r>
              <a:r>
                <a:rPr lang="en-US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14704" y="1857433"/>
              <a:ext cx="428628" cy="15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03648" y="5733256"/>
            <a:ext cx="6215063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тела!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14687" y="908720"/>
            <a:ext cx="5929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Мальчик за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двигает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машинку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7504" y="2852936"/>
            <a:ext cx="135731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2973" y="836712"/>
            <a:ext cx="1320675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7188" y="2457450"/>
            <a:ext cx="3286125" cy="1588"/>
          </a:xfrm>
          <a:prstGeom prst="line">
            <a:avLst/>
          </a:prstGeom>
          <a:ln w="82550" cmpd="thinThick">
            <a:solidFill>
              <a:srgbClr val="00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0175" y="2286024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15321" y="1609636"/>
            <a:ext cx="1504751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верёвка</a:t>
            </a:r>
          </a:p>
        </p:txBody>
      </p:sp>
      <p:sp>
        <p:nvSpPr>
          <p:cNvPr id="42" name="Содержимое 36"/>
          <p:cNvSpPr txBox="1">
            <a:spLocks/>
          </p:cNvSpPr>
          <p:nvPr/>
        </p:nvSpPr>
        <p:spPr>
          <a:xfrm>
            <a:off x="6009308" y="1648221"/>
            <a:ext cx="3171204" cy="14927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Машинка,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 равномерно</a:t>
            </a:r>
            <a:endParaRPr lang="ru-RU" sz="2800" dirty="0">
              <a:solidFill>
                <a:srgbClr val="000000"/>
              </a:solidFill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AutoNum type="arabicPeriod"/>
              <a:defRPr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3571875" y="3140968"/>
            <a:ext cx="5572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643313" y="4221088"/>
            <a:ext cx="467310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60588" y="3030562"/>
            <a:ext cx="928687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000250" y="1071587"/>
            <a:ext cx="928688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4625" y="1500212"/>
            <a:ext cx="928688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=10Н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2844" y="1457338"/>
            <a:ext cx="827087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=10Н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71875" y="3645024"/>
            <a:ext cx="4816549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верёвки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36975" y="4705325"/>
            <a:ext cx="4579441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10Н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10Н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одержимое 36"/>
          <p:cNvSpPr txBox="1">
            <a:spLocks/>
          </p:cNvSpPr>
          <p:nvPr/>
        </p:nvSpPr>
        <p:spPr>
          <a:xfrm>
            <a:off x="0" y="5157192"/>
            <a:ext cx="9144000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Чтобы…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РАВНОМЕРНО,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необходимо…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сил =0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3784E-6 L -0.01319 -0.2432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/>
      <p:bldP spid="35" grpId="0" animBg="1"/>
      <p:bldP spid="36" grpId="0" animBg="1"/>
      <p:bldP spid="36" grpId="1" animBg="1"/>
      <p:bldP spid="39" grpId="0"/>
      <p:bldP spid="40" grpId="0" animBg="1"/>
      <p:bldP spid="42" grpId="0" animBg="1"/>
      <p:bldP spid="44" grpId="0"/>
      <p:bldP spid="54" grpId="0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56" y="1071563"/>
            <a:ext cx="5286412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№2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121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1з-н</a:t>
            </a:r>
            <a:endParaRPr lang="en-US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-41905"/>
            <a:ext cx="9180512" cy="6855281"/>
            <a:chOff x="0" y="-41905"/>
            <a:chExt cx="9180512" cy="6855281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41905"/>
              <a:ext cx="9144032" cy="6855281"/>
              <a:chOff x="0" y="-41905"/>
              <a:chExt cx="9144032" cy="6855281"/>
            </a:xfrm>
            <a:solidFill>
              <a:schemeClr val="bg2">
                <a:lumMod val="25000"/>
              </a:schemeClr>
            </a:solidFill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0" y="-41905"/>
                <a:ext cx="9144032" cy="6855281"/>
                <a:chOff x="-32" y="-206266"/>
                <a:chExt cx="9144032" cy="7135752"/>
              </a:xfrm>
              <a:grpFill/>
            </p:grpSpPr>
            <p:grpSp>
              <p:nvGrpSpPr>
                <p:cNvPr id="22" name="Группа 31"/>
                <p:cNvGrpSpPr/>
                <p:nvPr/>
              </p:nvGrpSpPr>
              <p:grpSpPr>
                <a:xfrm>
                  <a:off x="-32" y="-206266"/>
                  <a:ext cx="9144032" cy="7135752"/>
                  <a:chOff x="-928758" y="2081670"/>
                  <a:chExt cx="9144032" cy="6919469"/>
                </a:xfrm>
                <a:grpFill/>
              </p:grpSpPr>
              <p:sp>
                <p:nvSpPr>
                  <p:cNvPr id="24" name="Прямоугольник 23"/>
                  <p:cNvSpPr/>
                  <p:nvPr/>
                </p:nvSpPr>
                <p:spPr>
                  <a:xfrm>
                    <a:off x="-928758" y="2143139"/>
                    <a:ext cx="9144000" cy="6858000"/>
                  </a:xfrm>
                  <a:prstGeom prst="rect">
                    <a:avLst/>
                  </a:prstGeom>
                  <a:solidFill>
                    <a:schemeClr val="accent1">
                      <a:alpha val="86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9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lang="ru-RU" sz="96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endParaRPr lang="ru-RU" sz="8800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7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-922362" y="2081670"/>
                    <a:ext cx="9137636" cy="2392070"/>
                  </a:xfrm>
                  <a:prstGeom prst="rect">
                    <a:avLst/>
                  </a:prstGeom>
                  <a:solidFill>
                    <a:schemeClr val="accent1">
                      <a:alpha val="27000"/>
                    </a:schemeClr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1"/>
                    <a:r>
                      <a:rPr lang="ru-RU" sz="3200" b="1" cap="all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Динамика </a:t>
                    </a:r>
                    <a:r>
                      <a:rPr lang="ru-RU" sz="3200" b="1" cap="all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ru-RU" sz="3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</a:t>
                    </a:r>
                    <a:r>
                      <a:rPr lang="ru-RU" sz="44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причины ускорения</a:t>
                    </a:r>
                  </a:p>
                  <a:p>
                    <a:pPr lvl="1"/>
                    <a:r>
                      <a:rPr lang="en-US" sz="3200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 </a:t>
                    </a:r>
                    <a:r>
                      <a:rPr lang="en-US" sz="4000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Сила</a:t>
                    </a:r>
                    <a:r>
                      <a:rPr lang="ru-RU" sz="4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200" dirty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4400" b="1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действие</a:t>
                    </a:r>
                    <a:r>
                      <a:rPr lang="ru-RU" sz="44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4400" b="1" u="sng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другого</a:t>
                    </a:r>
                    <a:r>
                      <a:rPr lang="ru-RU" sz="44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4400" b="1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тела!</a:t>
                    </a:r>
                  </a:p>
                  <a:p>
                    <a:pPr lvl="1"/>
                    <a:r>
                      <a:rPr lang="en-US" sz="3200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2800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lvl="0" indent="-457200"/>
                    <a:endPara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90000"/>
                        </a:schemeClr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-32" y="5064185"/>
                  <a:ext cx="9144032" cy="16338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6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св-во  тел</a:t>
                  </a:r>
                  <a:r>
                    <a:rPr lang="ru-RU" sz="4000" b="1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>
                      <a:solidFill>
                        <a:srgbClr val="3366FF"/>
                      </a:solidFill>
                      <a:latin typeface="Times New Roman" pitchFamily="18" charset="0"/>
                      <a:cs typeface="Times New Roman" pitchFamily="18" charset="0"/>
                    </a:rPr>
                    <a:t>мешать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4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32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это  </a:t>
                  </a:r>
                  <a:r>
                    <a:rPr lang="ru-RU" sz="4800" b="1" u="sng" dirty="0">
                      <a:solidFill>
                        <a:srgbClr val="3366FF"/>
                      </a:solidFill>
                      <a:latin typeface="Times New Roman" pitchFamily="18" charset="0"/>
                      <a:cs typeface="Times New Roman" pitchFamily="18" charset="0"/>
                    </a:rPr>
                    <a:t>инертность</a:t>
                  </a:r>
                  <a:endParaRPr lang="ru-RU" sz="4400" dirty="0">
                    <a:solidFill>
                      <a:srgbClr val="3366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ru-RU" sz="4800" b="1" dirty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мера</a:t>
                  </a:r>
                  <a:r>
                    <a:rPr lang="ru-RU" sz="4800" b="1" dirty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800" b="1" dirty="0">
                      <a:solidFill>
                        <a:srgbClr val="3366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инертности</a:t>
                  </a:r>
                  <a:r>
                    <a:rPr lang="ru-RU" sz="4800" b="1" dirty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-</a:t>
                  </a:r>
                  <a:r>
                    <a:rPr lang="ru-RU" sz="4800" b="1" dirty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800" b="1" u="sng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МАССА</a:t>
                  </a:r>
                  <a:endParaRPr lang="ru-RU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AutoShape 105"/>
              <p:cNvSpPr>
                <a:spLocks noChangeArrowheads="1"/>
              </p:cNvSpPr>
              <p:nvPr/>
            </p:nvSpPr>
            <p:spPr bwMode="auto">
              <a:xfrm>
                <a:off x="2267744" y="3290684"/>
                <a:ext cx="928694" cy="71438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06"/>
              <p:cNvSpPr txBox="1">
                <a:spLocks noChangeArrowheads="1"/>
              </p:cNvSpPr>
              <p:nvPr/>
            </p:nvSpPr>
            <p:spPr bwMode="auto">
              <a:xfrm>
                <a:off x="3287826" y="3000372"/>
                <a:ext cx="3948470" cy="143674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Равномерно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… покоится</a:t>
                </a:r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179512" y="2928934"/>
                <a:ext cx="2016224" cy="1652194"/>
                <a:chOff x="500034" y="1857364"/>
                <a:chExt cx="1428760" cy="1285884"/>
              </a:xfrm>
              <a:grpFill/>
            </p:grpSpPr>
            <p:sp>
              <p:nvSpPr>
                <p:cNvPr id="19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500034" y="1857364"/>
                  <a:ext cx="1428760" cy="1285884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66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нет,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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66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=0</a:t>
                  </a:r>
                  <a:endPara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0" name="Прямая со стрелкой 19"/>
                <p:cNvCxnSpPr/>
                <p:nvPr/>
              </p:nvCxnSpPr>
              <p:spPr bwMode="auto">
                <a:xfrm>
                  <a:off x="500034" y="1928802"/>
                  <a:ext cx="428625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3366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/>
                <p:nvPr/>
              </p:nvCxnSpPr>
              <p:spPr bwMode="auto">
                <a:xfrm>
                  <a:off x="894467" y="2570273"/>
                  <a:ext cx="428625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3366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AutoShape 107"/>
            <p:cNvSpPr>
              <a:spLocks noChangeArrowheads="1"/>
            </p:cNvSpPr>
            <p:nvPr/>
          </p:nvSpPr>
          <p:spPr bwMode="auto">
            <a:xfrm rot="10800000" flipV="1">
              <a:off x="7608876" y="4067469"/>
              <a:ext cx="1571636" cy="513660"/>
            </a:xfrm>
            <a:prstGeom prst="wedgeRectCallout">
              <a:avLst>
                <a:gd name="adj1" fmla="val 130232"/>
                <a:gd name="adj2" fmla="val -618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з-н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Н.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7166234"/>
              </p:ext>
            </p:extLst>
          </p:nvPr>
        </p:nvGraphicFramePr>
        <p:xfrm>
          <a:off x="0" y="1428736"/>
          <a:ext cx="9036495" cy="5420118"/>
        </p:xfrm>
        <a:graphic>
          <a:graphicData uri="http://schemas.openxmlformats.org/drawingml/2006/table">
            <a:tbl>
              <a:tblPr/>
              <a:tblGrid>
                <a:gridCol w="8388424"/>
                <a:gridCol w="648071"/>
              </a:tblGrid>
              <a:tr h="479165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. № </a:t>
                      </a:r>
                      <a:r>
                        <a:rPr lang="ru-RU" sz="2400" u="none" strike="noStrike" dirty="0" smtClean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400" u="none" strike="noStrike" dirty="0" smtClean="0">
                          <a:latin typeface="Times New Roman"/>
                          <a:ea typeface="Times New Roman"/>
                        </a:rPr>
                        <a:t>бр.2)</a:t>
                      </a:r>
                      <a:endParaRPr lang="ru-RU" sz="24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Консультация по теме 5.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Условия равномерного движения, причины возникновения ускорения.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Инерция и инертность. Масса и ее мера.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4. Применение знаний в измененных условиях  по вопросам (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бригадно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, парно или индивидуально)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1.</a:t>
                      </a:r>
                      <a:r>
                        <a:rPr lang="ru-RU" sz="1800" cap="all" dirty="0">
                          <a:latin typeface="Times New Roman"/>
                          <a:ea typeface="Times New Roman"/>
                        </a:rPr>
                        <a:t> Упр.9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(1),  стр.56.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latin typeface="Times New Roman"/>
                          <a:ea typeface="Times New Roman"/>
                        </a:rPr>
                        <a:t>       Упр.9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(2),  стр.56.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latin typeface="Times New Roman"/>
                          <a:ea typeface="Times New Roman"/>
                        </a:rPr>
                        <a:t>       Упр.9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(3),  стр.56.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2. Упр.10 (2) стр. 60.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     Упр.10 (2) стр. 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5. Обсуждение решенных задач в бригадах.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Д.З. 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гр. 1 (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7384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2 (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/2у7н/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ТЕМА:/зт5/ Инертная масса. Взаимодействие тел.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5.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физического  рассказа.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визуальные навыки.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к/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з-н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Ньтона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дополнительные вопросы.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latin typeface="Times New Roman"/>
                <a:ea typeface="Times New Roman"/>
              </a:rPr>
              <a:t>Как выгоднее колоть дрова, топором вперед или поленом?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/>
                <a:ea typeface="Times New Roman"/>
              </a:rPr>
              <a:t>Почему удары о массивную  наковальню меньше сотрясают здание, чем о легкую?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Можно ли расколоть кирпич на ладони?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/>
                <a:ea typeface="Times New Roman"/>
              </a:rPr>
              <a:t>Как двигается поезд если мячик покатился вперед ( назад, вправо, влево)?</a:t>
            </a:r>
          </a:p>
        </p:txBody>
      </p:sp>
    </p:spTree>
    <p:extLst>
      <p:ext uri="{BB962C8B-B14F-4D97-AF65-F5344CB8AC3E}">
        <p14:creationId xmlns:p14="http://schemas.microsoft.com/office/powerpoint/2010/main" xmlns="" val="4844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233363"/>
            <a:ext cx="7431087" cy="766762"/>
          </a:xfrm>
          <a:solidFill>
            <a:srgbClr val="92D050">
              <a:alpha val="36862"/>
            </a:srgbClr>
          </a:solidFill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каком из перечисленных случаев  сумма сил равна нулю?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138" y="1201738"/>
            <a:ext cx="8229600" cy="7302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нитке подвешен груз.</a:t>
            </a:r>
          </a:p>
        </p:txBody>
      </p:sp>
      <p:pic>
        <p:nvPicPr>
          <p:cNvPr id="23556" name="Picture 4" descr="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5888"/>
            <a:ext cx="6492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4150" y="1862138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Спортсмен с трамплина прыгнул в воду.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725" y="2465388"/>
            <a:ext cx="8858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Льдинка движется по гладкой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горизонтальной поверхности льда.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4325" y="3422650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Трактор равномерно тянет прицеп.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2725" y="4110038"/>
            <a:ext cx="885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Человек, стоя на месте держит на плечах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груз.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6850" y="5237163"/>
            <a:ext cx="87153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Человек поднимается вверх по лестнице.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8625" y="5846763"/>
            <a:ext cx="8715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kern="0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Человек  идёт вниз  по лестнице.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5" grpId="0" build="p"/>
      <p:bldP spid="6" grpId="0" build="p"/>
      <p:bldP spid="7" grpId="0" build="p"/>
      <p:bldP spid="8" grpId="0" build="p"/>
      <p:bldP spid="10" grpId="0" build="p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0563" y="57150"/>
            <a:ext cx="1684337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1775" y="-71438"/>
            <a:ext cx="2771775" cy="23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143125"/>
            <a:ext cx="8929687" cy="44291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 по справочнику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определения темы №4               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обозначаются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ускорение, </a:t>
            </a:r>
            <a:r>
              <a:rPr lang="ru-RU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2. От каких величин зависят 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 Проговорите  формулы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для расчета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ускорения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Назовите единицы измерения скорости</a:t>
            </a: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ускорения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При каких условиях  тело движется равномерно?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 При каких условиях  тело движется ускоренно?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sz="26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6" descr="1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285750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28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9313" y="0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500042"/>
            <a:ext cx="7000924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10/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19-21/</a:t>
            </a:r>
            <a:r>
              <a:rPr lang="ru-RU" sz="4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упр. 9,10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121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1785938" y="-71438"/>
            <a:ext cx="2357437" cy="584201"/>
            <a:chOff x="4572000" y="201019"/>
            <a:chExt cx="2000264" cy="584775"/>
          </a:xfrm>
        </p:grpSpPr>
        <p:sp>
          <p:nvSpPr>
            <p:cNvPr id="16420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20002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lang="ru-RU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(2м/с)</a:t>
              </a:r>
              <a:endParaRPr lang="ru-RU" sz="3200">
                <a:solidFill>
                  <a:srgbClr val="FF00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4964113" y="-47625"/>
            <a:ext cx="2536825" cy="585788"/>
            <a:chOff x="6185545" y="-441899"/>
            <a:chExt cx="1571636" cy="584775"/>
          </a:xfrm>
        </p:grpSpPr>
        <p:sp>
          <p:nvSpPr>
            <p:cNvPr id="16418" name="TextBox 25"/>
            <p:cNvSpPr txBox="1">
              <a:spLocks noChangeArrowheads="1"/>
            </p:cNvSpPr>
            <p:nvPr/>
          </p:nvSpPr>
          <p:spPr bwMode="auto">
            <a:xfrm>
              <a:off x="6185545" y="-441899"/>
              <a:ext cx="15716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конечн</a:t>
              </a:r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(8м/с)</a:t>
              </a:r>
              <a:endParaRPr lang="ru-RU" sz="3200">
                <a:solidFill>
                  <a:srgbClr val="0014AC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0014AC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dirty="0">
                  <a:solidFill>
                    <a:srgbClr val="0014AC"/>
                  </a:solidFill>
                </a:rPr>
                <a:t> </a:t>
              </a: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214414" y="500042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565525" y="539750"/>
            <a:ext cx="1638300" cy="317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2214546" y="1428736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3643313" y="785813"/>
            <a:ext cx="857250" cy="523875"/>
            <a:chOff x="3428992" y="1214422"/>
            <a:chExt cx="857256" cy="523220"/>
          </a:xfrm>
        </p:grpSpPr>
        <p:sp>
          <p:nvSpPr>
            <p:cNvPr id="16416" name="TextBox 30"/>
            <p:cNvSpPr txBox="1">
              <a:spLocks noChangeArrowheads="1"/>
            </p:cNvSpPr>
            <p:nvPr/>
          </p:nvSpPr>
          <p:spPr bwMode="auto">
            <a:xfrm>
              <a:off x="3428992" y="1214422"/>
              <a:ext cx="8572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928265" y="1000901"/>
              <a:ext cx="1585" cy="4286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2786063" y="1143000"/>
            <a:ext cx="642937" cy="523875"/>
            <a:chOff x="2714612" y="1571612"/>
            <a:chExt cx="642942" cy="523220"/>
          </a:xfrm>
        </p:grpSpPr>
        <p:sp>
          <p:nvSpPr>
            <p:cNvPr id="1641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28625" y="1673225"/>
            <a:ext cx="5000625" cy="5857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быстро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 скорость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6550" y="2262188"/>
            <a:ext cx="8643938" cy="646112"/>
          </a:xfrm>
          <a:prstGeom prst="rect">
            <a:avLst/>
          </a:prstGeom>
          <a:blipFill dpi="0" rotWithShape="1">
            <a:blip r:embed="rId5" cstate="print">
              <a:alphaModFix amt="84000"/>
            </a:blip>
            <a:srcRect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скорости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 </a:t>
            </a:r>
            <a:r>
              <a:rPr lang="ru-RU" sz="3200" b="1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секунду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657350" y="5475288"/>
            <a:ext cx="5843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2м/с...5…8…11…14…</a:t>
            </a:r>
          </a:p>
        </p:txBody>
      </p:sp>
      <p:pic>
        <p:nvPicPr>
          <p:cNvPr id="1639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1600" y="0"/>
            <a:ext cx="1422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465138" y="2543175"/>
            <a:ext cx="4067175" cy="1851025"/>
            <a:chOff x="4315902" y="5563389"/>
            <a:chExt cx="2541824" cy="1136881"/>
          </a:xfrm>
        </p:grpSpPr>
        <p:sp>
          <p:nvSpPr>
            <p:cNvPr id="16410" name="TextBox 36"/>
            <p:cNvSpPr txBox="1">
              <a:spLocks noChangeArrowheads="1"/>
            </p:cNvSpPr>
            <p:nvPr/>
          </p:nvSpPr>
          <p:spPr bwMode="auto">
            <a:xfrm>
              <a:off x="5643280" y="5647154"/>
              <a:ext cx="1214446" cy="81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b="1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80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2" name="TextBox 39"/>
            <p:cNvSpPr txBox="1">
              <a:spLocks noChangeArrowheads="1"/>
            </p:cNvSpPr>
            <p:nvPr/>
          </p:nvSpPr>
          <p:spPr bwMode="auto">
            <a:xfrm>
              <a:off x="4315902" y="5563389"/>
              <a:ext cx="1293634" cy="62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60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6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60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562941" y="6133780"/>
              <a:ext cx="785763" cy="5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3000375" y="3621088"/>
            <a:ext cx="5715000" cy="1760537"/>
            <a:chOff x="4315917" y="5563397"/>
            <a:chExt cx="2756294" cy="1080341"/>
          </a:xfrm>
        </p:grpSpPr>
        <p:sp>
          <p:nvSpPr>
            <p:cNvPr id="16406" name="TextBox 42"/>
            <p:cNvSpPr txBox="1">
              <a:spLocks noChangeArrowheads="1"/>
            </p:cNvSpPr>
            <p:nvPr/>
          </p:nvSpPr>
          <p:spPr bwMode="auto">
            <a:xfrm>
              <a:off x="5550744" y="5647152"/>
              <a:ext cx="1521467" cy="680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b="1">
                  <a:latin typeface="Times New Roman" pitchFamily="18" charset="0"/>
                  <a:cs typeface="Times New Roman" pitchFamily="18" charset="0"/>
                </a:rPr>
                <a:t>= 3м/сс</a:t>
              </a:r>
              <a:endPara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8" name="TextBox 44"/>
            <p:cNvSpPr txBox="1">
              <a:spLocks noChangeArrowheads="1"/>
            </p:cNvSpPr>
            <p:nvPr/>
          </p:nvSpPr>
          <p:spPr bwMode="auto">
            <a:xfrm>
              <a:off x="4315917" y="5563397"/>
              <a:ext cx="1415717" cy="623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8м/с</a:t>
              </a:r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r>
                <a:rPr lang="ru-RU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м/с</a:t>
              </a:r>
              <a:r>
                <a:rPr lang="en-US" sz="60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9" name="TextBox 15"/>
            <p:cNvSpPr txBox="1">
              <a:spLocks noChangeArrowheads="1"/>
            </p:cNvSpPr>
            <p:nvPr/>
          </p:nvSpPr>
          <p:spPr bwMode="auto">
            <a:xfrm>
              <a:off x="4663173" y="6133544"/>
              <a:ext cx="785820" cy="51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2с</a:t>
              </a:r>
            </a:p>
          </p:txBody>
        </p:sp>
      </p:grpSp>
      <p:grpSp>
        <p:nvGrpSpPr>
          <p:cNvPr id="8" name="Группа 33"/>
          <p:cNvGrpSpPr>
            <a:grpSpLocks/>
          </p:cNvGrpSpPr>
          <p:nvPr/>
        </p:nvGrpSpPr>
        <p:grpSpPr bwMode="auto">
          <a:xfrm>
            <a:off x="1357313" y="585788"/>
            <a:ext cx="1143000" cy="669925"/>
            <a:chOff x="785786" y="2687133"/>
            <a:chExt cx="1143008" cy="670429"/>
          </a:xfrm>
        </p:grpSpPr>
        <p:grpSp>
          <p:nvGrpSpPr>
            <p:cNvPr id="16401" name="Группа 11"/>
            <p:cNvGrpSpPr>
              <a:grpSpLocks/>
            </p:cNvGrpSpPr>
            <p:nvPr/>
          </p:nvGrpSpPr>
          <p:grpSpPr bwMode="auto">
            <a:xfrm>
              <a:off x="785788" y="2786058"/>
              <a:ext cx="1143008" cy="571504"/>
              <a:chOff x="1500166" y="1500174"/>
              <a:chExt cx="2500330" cy="1258588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784921" y="2258449"/>
                <a:ext cx="572991" cy="500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142738" y="2212967"/>
                <a:ext cx="572993" cy="5003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Прямоугольник с одним вырезанным углом 41"/>
              <p:cNvSpPr/>
              <p:nvPr/>
            </p:nvSpPr>
            <p:spPr>
              <a:xfrm>
                <a:off x="1500162" y="1499235"/>
                <a:ext cx="2500330" cy="857177"/>
              </a:xfrm>
              <a:prstGeom prst="snip1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6402" name="TextBox 36"/>
            <p:cNvSpPr txBox="1">
              <a:spLocks noChangeArrowheads="1"/>
            </p:cNvSpPr>
            <p:nvPr/>
          </p:nvSpPr>
          <p:spPr bwMode="auto">
            <a:xfrm>
              <a:off x="1088384" y="2687133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/>
            </a:p>
          </p:txBody>
        </p:sp>
      </p:grp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182813" y="944563"/>
            <a:ext cx="1638300" cy="31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59 -0.01297 L 0.33959 -0.012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8" grpId="0" animBg="1"/>
      <p:bldP spid="59" grpId="0" animBg="1"/>
      <p:bldP spid="60" grpId="0"/>
      <p:bldP spid="60" grpId="1"/>
      <p:bldP spid="1028" grpId="0" animBg="1"/>
      <p:bldP spid="102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0" y="471488"/>
            <a:ext cx="4071938" cy="11763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другого  ТЕЛА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375" y="1785938"/>
            <a:ext cx="3571875" cy="1292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тел препятствовать 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cap="all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5" y="3143250"/>
            <a:ext cx="4429125" cy="1016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мера инертности  </a:t>
            </a:r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1кг    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эталон!!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429000"/>
            <a:ext cx="4214813" cy="19542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Н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…телу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=1кг за 1с 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1м/с </a:t>
            </a:r>
          </a:p>
          <a:p>
            <a:pPr algn="ctr">
              <a:spcAft>
                <a:spcPts val="1000"/>
              </a:spcAft>
            </a:pPr>
            <a:r>
              <a:rPr lang="ru-RU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Т.е.  Ускорение 1 м/сс</a:t>
            </a:r>
          </a:p>
          <a:p>
            <a:pPr algn="ctr">
              <a:spcAft>
                <a:spcPts val="1000"/>
              </a:spcAf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2м/с…3м/с…4 м/с…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" y="2390775"/>
            <a:ext cx="4500563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покоится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равномерно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 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142875"/>
            <a:ext cx="1776413" cy="461963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24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81788" y="609600"/>
            <a:ext cx="2176462" cy="461963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направление</a:t>
            </a: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038225"/>
            <a:ext cx="3071812" cy="461963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точка приложения</a:t>
            </a:r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4143375"/>
            <a:ext cx="1071562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251325" y="4964113"/>
            <a:ext cx="107156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5429256" y="4357694"/>
            <a:ext cx="45719" cy="68864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5472113" y="4786313"/>
            <a:ext cx="642937" cy="523875"/>
            <a:chOff x="2714612" y="1571612"/>
            <a:chExt cx="642942" cy="523220"/>
          </a:xfrm>
        </p:grpSpPr>
        <p:sp>
          <p:nvSpPr>
            <p:cNvPr id="1744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16200000" flipH="1">
              <a:off x="3071010" y="1427853"/>
              <a:ext cx="1585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4572000" y="642938"/>
            <a:ext cx="500063" cy="708025"/>
            <a:chOff x="5643570" y="500042"/>
            <a:chExt cx="500063" cy="707886"/>
          </a:xfrm>
        </p:grpSpPr>
        <p:sp>
          <p:nvSpPr>
            <p:cNvPr id="17442" name="TextBox 10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3571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5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4781550" y="5410200"/>
            <a:ext cx="1004888" cy="708025"/>
            <a:chOff x="5643570" y="500042"/>
            <a:chExt cx="1004894" cy="707886"/>
          </a:xfrm>
        </p:grpSpPr>
        <p:sp>
          <p:nvSpPr>
            <p:cNvPr id="1744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6667500" y="4291013"/>
            <a:ext cx="1924050" cy="1176337"/>
            <a:chOff x="4371974" y="5631582"/>
            <a:chExt cx="1731011" cy="702087"/>
          </a:xfrm>
        </p:grpSpPr>
        <p:sp>
          <p:nvSpPr>
            <p:cNvPr id="17436" name="TextBox 8"/>
            <p:cNvSpPr txBox="1">
              <a:spLocks noChangeArrowheads="1"/>
            </p:cNvSpPr>
            <p:nvPr/>
          </p:nvSpPr>
          <p:spPr bwMode="auto">
            <a:xfrm>
              <a:off x="5263569" y="5797812"/>
              <a:ext cx="839416" cy="47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71974" y="6035804"/>
              <a:ext cx="928696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8" name="TextBox 10"/>
            <p:cNvSpPr txBox="1">
              <a:spLocks noChangeArrowheads="1"/>
            </p:cNvSpPr>
            <p:nvPr/>
          </p:nvSpPr>
          <p:spPr bwMode="auto">
            <a:xfrm>
              <a:off x="4664652" y="5631582"/>
              <a:ext cx="836750" cy="42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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TextBox 15"/>
            <p:cNvSpPr txBox="1">
              <a:spLocks noChangeArrowheads="1"/>
            </p:cNvSpPr>
            <p:nvPr/>
          </p:nvSpPr>
          <p:spPr bwMode="auto">
            <a:xfrm>
              <a:off x="4550190" y="5936854"/>
              <a:ext cx="682621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57875" y="5643563"/>
            <a:ext cx="3286125" cy="92392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а</a:t>
            </a:r>
            <a:endParaRPr lang="ru-RU" sz="5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0" y="5500688"/>
            <a:ext cx="4714875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труднее…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з-н Н)</a:t>
            </a:r>
            <a:endParaRPr lang="ru-RU" sz="320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5072063" y="338138"/>
            <a:ext cx="1319212" cy="519112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143500" y="857250"/>
            <a:ext cx="1566863" cy="7143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1"/>
          </p:cNvCxnSpPr>
          <p:nvPr/>
        </p:nvCxnSpPr>
        <p:spPr>
          <a:xfrm>
            <a:off x="5072063" y="1000125"/>
            <a:ext cx="1000125" cy="269875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0" y="1690688"/>
            <a:ext cx="4429125" cy="64611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 причина </a:t>
            </a:r>
            <a:r>
              <a:rPr lang="ru-RU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з-н Н) </a:t>
            </a:r>
            <a:endParaRPr lang="ru-RU" sz="280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0" y="2381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рука… магнит… ракетка…</a:t>
            </a:r>
            <a:endParaRPr lang="ru-RU" sz="28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71938" y="600075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7097713" y="4356100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 bwMode="auto">
          <a:xfrm>
            <a:off x="6034088" y="5770563"/>
            <a:ext cx="428625" cy="1587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 bwMode="auto">
          <a:xfrm>
            <a:off x="1730375" y="2468563"/>
            <a:ext cx="428625" cy="1587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"/>
                            </p:stCondLst>
                            <p:childTnLst>
                              <p:par>
                                <p:cTn id="8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"/>
                            </p:stCondLst>
                            <p:childTnLst>
                              <p:par>
                                <p:cTn id="8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31" grpId="0" animBg="1"/>
      <p:bldP spid="31" grpId="1" animBg="1"/>
      <p:bldP spid="32" grpId="0" animBg="1"/>
      <p:bldP spid="43" grpId="0" animBg="1"/>
      <p:bldP spid="44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-26988" y="1685925"/>
            <a:ext cx="785813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10Н=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00250" y="1071563"/>
            <a:ext cx="928688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92300" y="3149600"/>
            <a:ext cx="85725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571625" y="2159000"/>
            <a:ext cx="3286125" cy="1588"/>
          </a:xfrm>
          <a:prstGeom prst="line">
            <a:avLst/>
          </a:prstGeom>
          <a:ln w="34925" cmpd="sng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4"/>
          <p:cNvGrpSpPr/>
          <p:nvPr/>
        </p:nvGrpSpPr>
        <p:grpSpPr>
          <a:xfrm>
            <a:off x="1071538" y="1618952"/>
            <a:ext cx="1143008" cy="765965"/>
            <a:chOff x="785786" y="2591597"/>
            <a:chExt cx="1143008" cy="765965"/>
          </a:xfrm>
          <a:noFill/>
        </p:grpSpPr>
        <p:grpSp>
          <p:nvGrpSpPr>
            <p:cNvPr id="3" name="Группа 11"/>
            <p:cNvGrpSpPr/>
            <p:nvPr/>
          </p:nvGrpSpPr>
          <p:grpSpPr>
            <a:xfrm>
              <a:off x="785786" y="2786058"/>
              <a:ext cx="1143008" cy="571504"/>
              <a:chOff x="1500166" y="1500174"/>
              <a:chExt cx="2500330" cy="1258588"/>
            </a:xfrm>
            <a:grpFill/>
          </p:grpSpPr>
          <p:sp>
            <p:nvSpPr>
              <p:cNvPr id="11" name="Овал 10"/>
              <p:cNvSpPr/>
              <p:nvPr/>
            </p:nvSpPr>
            <p:spPr>
              <a:xfrm>
                <a:off x="1785918" y="2258696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143240" y="2214554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Прямоугольник с одним вырезанным углом 9"/>
              <p:cNvSpPr/>
              <p:nvPr/>
            </p:nvSpPr>
            <p:spPr>
              <a:xfrm>
                <a:off x="1500166" y="1500174"/>
                <a:ext cx="2500330" cy="857256"/>
              </a:xfrm>
              <a:prstGeom prst="snip1Rect">
                <a:avLst>
                  <a:gd name="adj" fmla="val 50000"/>
                </a:avLst>
              </a:prstGeom>
              <a:solidFill>
                <a:srgbClr val="FFFF00">
                  <a:alpha val="66000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70016" y="2591597"/>
              <a:ext cx="571504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1571604" y="2128364"/>
            <a:ext cx="1393041" cy="430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1051719" y="1600994"/>
            <a:ext cx="102235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1436688" y="3078163"/>
            <a:ext cx="714375" cy="461962"/>
            <a:chOff x="2714612" y="4429132"/>
            <a:chExt cx="714380" cy="461665"/>
          </a:xfrm>
        </p:grpSpPr>
        <p:sp>
          <p:nvSpPr>
            <p:cNvPr id="19500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49" y="4500523"/>
              <a:ext cx="428628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1655763" y="1000125"/>
            <a:ext cx="714375" cy="461963"/>
            <a:chOff x="3357554" y="2143116"/>
            <a:chExt cx="714380" cy="461665"/>
          </a:xfrm>
        </p:grpSpPr>
        <p:sp>
          <p:nvSpPr>
            <p:cNvPr id="1949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571500" y="1643063"/>
            <a:ext cx="785813" cy="461962"/>
            <a:chOff x="2000232" y="2500306"/>
            <a:chExt cx="571504" cy="461665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2000232" y="2570111"/>
              <a:ext cx="428339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7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1040859" y="2143116"/>
            <a:ext cx="500066" cy="28380"/>
          </a:xfrm>
          <a:prstGeom prst="line">
            <a:avLst/>
          </a:prstGeom>
          <a:ln w="635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1069976" y="2652712"/>
            <a:ext cx="1020762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>
            <a:grpSpLocks/>
          </p:cNvGrpSpPr>
          <p:nvPr/>
        </p:nvGrpSpPr>
        <p:grpSpPr bwMode="auto">
          <a:xfrm>
            <a:off x="2071688" y="1500188"/>
            <a:ext cx="1643062" cy="584200"/>
            <a:chOff x="3286116" y="1785926"/>
            <a:chExt cx="1643074" cy="584775"/>
          </a:xfrm>
        </p:grpSpPr>
        <p:sp>
          <p:nvSpPr>
            <p:cNvPr id="19494" name="TextBox 28"/>
            <p:cNvSpPr txBox="1">
              <a:spLocks noChangeArrowheads="1"/>
            </p:cNvSpPr>
            <p:nvPr/>
          </p:nvSpPr>
          <p:spPr bwMode="auto">
            <a:xfrm>
              <a:off x="3286116" y="1785926"/>
              <a:ext cx="16430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верёвки</a:t>
              </a:r>
              <a:r>
                <a:rPr lang="en-US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14704" y="1857433"/>
              <a:ext cx="428628" cy="15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73113" y="-47625"/>
            <a:ext cx="6215062" cy="585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тела!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43250" y="466725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Мальчик за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верёвку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разгоняет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машинку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4313" y="2671763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14563" y="2214563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7188" y="2457450"/>
            <a:ext cx="3286125" cy="1588"/>
          </a:xfrm>
          <a:prstGeom prst="line">
            <a:avLst/>
          </a:prstGeom>
          <a:ln w="82550" cmpd="thinThick">
            <a:solidFill>
              <a:srgbClr val="00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0175" y="2286000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643313" y="1571625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верёвка</a:t>
            </a:r>
          </a:p>
        </p:txBody>
      </p:sp>
      <p:sp>
        <p:nvSpPr>
          <p:cNvPr id="42" name="Содержимое 36"/>
          <p:cNvSpPr txBox="1">
            <a:spLocks/>
          </p:cNvSpPr>
          <p:nvPr/>
        </p:nvSpPr>
        <p:spPr>
          <a:xfrm>
            <a:off x="4929188" y="1000125"/>
            <a:ext cx="4214812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Машинка,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  <a:endParaRPr lang="ru-RU" sz="2800" dirty="0">
              <a:solidFill>
                <a:srgbClr val="000000"/>
              </a:solidFill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2611438" y="2732088"/>
            <a:ext cx="6500812" cy="642937"/>
          </a:xfrm>
          <a:prstGeom prst="rect">
            <a:avLst/>
          </a:prstGeom>
          <a:solidFill>
            <a:srgbClr val="F90101">
              <a:alpha val="24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Как?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 ускорением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а=3м/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25400" y="4105275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oy)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з-н Н)      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51"/>
          <p:cNvGrpSpPr>
            <a:grpSpLocks/>
          </p:cNvGrpSpPr>
          <p:nvPr/>
        </p:nvGrpSpPr>
        <p:grpSpPr bwMode="auto">
          <a:xfrm>
            <a:off x="0" y="3486150"/>
            <a:ext cx="9144000" cy="584200"/>
            <a:chOff x="288918" y="3785334"/>
            <a:chExt cx="8572560" cy="584775"/>
          </a:xfrm>
        </p:grpSpPr>
        <p:grpSp>
          <p:nvGrpSpPr>
            <p:cNvPr id="19488" name="Группа 44"/>
            <p:cNvGrpSpPr>
              <a:grpSpLocks/>
            </p:cNvGrpSpPr>
            <p:nvPr/>
          </p:nvGrpSpPr>
          <p:grpSpPr bwMode="auto">
            <a:xfrm>
              <a:off x="288918" y="3785334"/>
              <a:ext cx="8572560" cy="584775"/>
              <a:chOff x="571472" y="3500438"/>
              <a:chExt cx="8651207" cy="58477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71472" y="3500438"/>
                <a:ext cx="8651207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514350" indent="-514350">
                  <a:defRPr/>
                </a:pP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800" b="1" dirty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Почему? 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2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верёвки</a:t>
                </a:r>
                <a:r>
                  <a:rPr lang="en-US" sz="32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200" b="1" baseline="-25000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тр</a:t>
                </a:r>
                <a:r>
                  <a:rPr lang="en-US" sz="3200" b="1" baseline="-250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mg</a:t>
                </a:r>
                <a:r>
                  <a:rPr lang="ru-RU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  <a:sym typeface="Symbol"/>
                  </a:rPr>
                  <a:t></a:t>
                </a:r>
                <a:r>
                  <a:rPr lang="en-US" sz="3200" b="1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32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(2 </a:t>
                </a:r>
                <a:r>
                  <a:rPr lang="ru-RU" sz="3200" b="1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з-н</a:t>
                </a:r>
                <a:r>
                  <a:rPr lang="ru-RU" sz="32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Н)            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ru-RU" sz="3200" dirty="0"/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3950850" y="3571946"/>
                <a:ext cx="458094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>
                <a:off x="2531512" y="3571946"/>
                <a:ext cx="458093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4803955" y="3571946"/>
                <a:ext cx="456591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5125866" y="3856842"/>
              <a:ext cx="452441" cy="0"/>
            </a:xfrm>
            <a:prstGeom prst="line">
              <a:avLst/>
            </a:prstGeom>
            <a:ln w="22225">
              <a:solidFill>
                <a:srgbClr val="FF0000"/>
              </a:solidFill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389313" y="4954588"/>
            <a:ext cx="5502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oy)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з-н Н)      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4625" y="1420813"/>
            <a:ext cx="92868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=25Н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4763" y="4502150"/>
            <a:ext cx="649128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ox)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верёвки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79500" y="5373688"/>
            <a:ext cx="74072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5кг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/>
              </a:rPr>
              <a:t>3м/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  <a:sym typeface="Symbol"/>
              </a:rPr>
              <a:t>сс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одержимое 36"/>
          <p:cNvSpPr txBox="1">
            <a:spLocks/>
          </p:cNvSpPr>
          <p:nvPr/>
        </p:nvSpPr>
        <p:spPr>
          <a:xfrm>
            <a:off x="0" y="5962650"/>
            <a:ext cx="9144000" cy="642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Чтобы…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необходимо…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сил=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>
            <a:off x="6088063" y="3571875"/>
            <a:ext cx="484187" cy="0"/>
          </a:xfrm>
          <a:prstGeom prst="line">
            <a:avLst/>
          </a:prstGeom>
          <a:ln w="22225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901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3784E-6 L -0.01319 -0.2432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45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7" grpId="0" animBg="1"/>
      <p:bldP spid="32" grpId="0" animBg="1"/>
      <p:bldP spid="32" grpId="1" animBg="1"/>
      <p:bldP spid="33" grpId="0"/>
      <p:bldP spid="35" grpId="0"/>
      <p:bldP spid="36" grpId="0"/>
      <p:bldP spid="36" grpId="1"/>
      <p:bldP spid="39" grpId="0"/>
      <p:bldP spid="40" grpId="0"/>
      <p:bldP spid="42" grpId="0" animBg="1"/>
      <p:bldP spid="43" grpId="0" animBg="1"/>
      <p:bldP spid="44" grpId="0"/>
      <p:bldP spid="54" grpId="0"/>
      <p:bldP spid="59" grpId="0" animBg="1"/>
      <p:bldP spid="61" grpId="0"/>
      <p:bldP spid="62" grpId="0"/>
      <p:bldP spid="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Прямая соединительная линия 78"/>
          <p:cNvCxnSpPr/>
          <p:nvPr/>
        </p:nvCxnSpPr>
        <p:spPr>
          <a:xfrm>
            <a:off x="1015866" y="1776946"/>
            <a:ext cx="2643206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Скругленный прямоугольник 137"/>
          <p:cNvSpPr/>
          <p:nvPr/>
        </p:nvSpPr>
        <p:spPr>
          <a:xfrm>
            <a:off x="3714744" y="4929198"/>
            <a:ext cx="5286412" cy="192882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285720" y="2619315"/>
            <a:ext cx="2286016" cy="1071570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356364" y="1928008"/>
            <a:ext cx="1285884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2999569" y="1785132"/>
            <a:ext cx="1285884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593329" y="428604"/>
            <a:ext cx="882088" cy="848126"/>
            <a:chOff x="9505" y="5780"/>
            <a:chExt cx="897" cy="487"/>
          </a:xfrm>
        </p:grpSpPr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9592" y="5836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9888" y="581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0182" y="579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9746" y="5818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10043" y="5780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>
              <a:off x="9505" y="5860"/>
              <a:ext cx="77" cy="2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10340" y="5959"/>
              <a:ext cx="62" cy="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000117" y="435045"/>
            <a:ext cx="928677" cy="1009564"/>
            <a:chOff x="3071802" y="863673"/>
            <a:chExt cx="928677" cy="122387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3149451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3713179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43240" y="928670"/>
              <a:ext cx="617477" cy="7089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43108" y="435045"/>
            <a:ext cx="928677" cy="1009564"/>
            <a:chOff x="4927604" y="863673"/>
            <a:chExt cx="928677" cy="122387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5011464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5564322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09002" y="928670"/>
              <a:ext cx="595035" cy="708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2500298" y="214290"/>
            <a:ext cx="70499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938045" y="214290"/>
            <a:ext cx="704997" cy="4571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lg" len="lg"/>
            <a:tailEnd type="none" w="med" len="med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4690736" y="-64070"/>
            <a:ext cx="992727" cy="1021613"/>
            <a:chOff x="10673" y="5927"/>
            <a:chExt cx="696" cy="582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99" name="Group 27"/>
            <p:cNvGrpSpPr>
              <a:grpSpLocks/>
            </p:cNvGrpSpPr>
            <p:nvPr/>
          </p:nvGrpSpPr>
          <p:grpSpPr bwMode="auto">
            <a:xfrm>
              <a:off x="10693" y="5927"/>
              <a:ext cx="676" cy="582"/>
              <a:chOff x="11845" y="5078"/>
              <a:chExt cx="676" cy="582"/>
            </a:xfrm>
          </p:grpSpPr>
          <p:sp>
            <p:nvSpPr>
              <p:cNvPr id="3100" name="Text Box 28"/>
              <p:cNvSpPr txBox="1">
                <a:spLocks noChangeArrowheads="1"/>
              </p:cNvSpPr>
              <p:nvPr/>
            </p:nvSpPr>
            <p:spPr bwMode="auto">
              <a:xfrm>
                <a:off x="11845" y="5078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02"/>
                <a:ext cx="599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1074420" y="182758"/>
            <a:ext cx="854374" cy="531549"/>
            <a:chOff x="1785918" y="357166"/>
            <a:chExt cx="854374" cy="531549"/>
          </a:xfrm>
        </p:grpSpPr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1785918" y="357166"/>
              <a:ext cx="854374" cy="53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Fe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V="1">
              <a:off x="1933485" y="521615"/>
              <a:ext cx="352499" cy="2572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414076" y="200442"/>
            <a:ext cx="964202" cy="798684"/>
            <a:chOff x="6036690" y="142852"/>
            <a:chExt cx="964202" cy="798684"/>
          </a:xfrm>
        </p:grpSpPr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6036690" y="142852"/>
              <a:ext cx="964202" cy="798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V="1">
              <a:off x="6179859" y="292709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3" name="Group 22"/>
          <p:cNvGrpSpPr>
            <a:grpSpLocks/>
          </p:cNvGrpSpPr>
          <p:nvPr/>
        </p:nvGrpSpPr>
        <p:grpSpPr bwMode="auto">
          <a:xfrm>
            <a:off x="6353854" y="-167795"/>
            <a:ext cx="1133936" cy="1147999"/>
            <a:chOff x="11988" y="5870"/>
            <a:chExt cx="795" cy="654"/>
          </a:xfrm>
        </p:grpSpPr>
        <p:grpSp>
          <p:nvGrpSpPr>
            <p:cNvPr id="60" name="Group 30"/>
            <p:cNvGrpSpPr>
              <a:grpSpLocks/>
            </p:cNvGrpSpPr>
            <p:nvPr/>
          </p:nvGrpSpPr>
          <p:grpSpPr bwMode="auto">
            <a:xfrm>
              <a:off x="11988" y="5870"/>
              <a:ext cx="795" cy="654"/>
              <a:chOff x="11896" y="5009"/>
              <a:chExt cx="680" cy="654"/>
            </a:xfrm>
          </p:grpSpPr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11900" y="5009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32"/>
              <p:cNvSpPr txBox="1">
                <a:spLocks noChangeArrowheads="1"/>
              </p:cNvSpPr>
              <p:nvPr/>
            </p:nvSpPr>
            <p:spPr bwMode="auto">
              <a:xfrm>
                <a:off x="11896" y="5319"/>
                <a:ext cx="599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5333678" y="194386"/>
            <a:ext cx="1071570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887718" y="276319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571489" y="1506773"/>
            <a:ext cx="928677" cy="571504"/>
            <a:chOff x="3071802" y="863673"/>
            <a:chExt cx="928677" cy="854567"/>
          </a:xfrm>
        </p:grpSpPr>
        <p:sp>
          <p:nvSpPr>
            <p:cNvPr id="69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143240" y="928670"/>
              <a:ext cx="617477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286133" y="1499381"/>
            <a:ext cx="928677" cy="571504"/>
            <a:chOff x="4927604" y="863673"/>
            <a:chExt cx="928677" cy="854567"/>
          </a:xfrm>
        </p:grpSpPr>
        <p:sp>
          <p:nvSpPr>
            <p:cNvPr id="74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009002" y="92867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 стрелкой 84"/>
          <p:cNvCxnSpPr/>
          <p:nvPr/>
        </p:nvCxnSpPr>
        <p:spPr>
          <a:xfrm>
            <a:off x="988880" y="2428868"/>
            <a:ext cx="868476" cy="1588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857356" y="2317475"/>
            <a:ext cx="178595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9"/>
          <p:cNvSpPr txBox="1">
            <a:spLocks noChangeArrowheads="1"/>
          </p:cNvSpPr>
          <p:nvPr/>
        </p:nvSpPr>
        <p:spPr bwMode="auto">
          <a:xfrm>
            <a:off x="1145858" y="1785926"/>
            <a:ext cx="854374" cy="96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2393352" y="1728136"/>
            <a:ext cx="964202" cy="5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3" name="Group 23"/>
          <p:cNvGrpSpPr>
            <a:grpSpLocks/>
          </p:cNvGrpSpPr>
          <p:nvPr/>
        </p:nvGrpSpPr>
        <p:grpSpPr bwMode="auto">
          <a:xfrm>
            <a:off x="4620647" y="928670"/>
            <a:ext cx="975610" cy="1483273"/>
            <a:chOff x="10666" y="5846"/>
            <a:chExt cx="684" cy="845"/>
          </a:xfrm>
        </p:grpSpPr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5" name="Group 27"/>
            <p:cNvGrpSpPr>
              <a:grpSpLocks/>
            </p:cNvGrpSpPr>
            <p:nvPr/>
          </p:nvGrpSpPr>
          <p:grpSpPr bwMode="auto">
            <a:xfrm>
              <a:off x="10666" y="5846"/>
              <a:ext cx="684" cy="845"/>
              <a:chOff x="11818" y="4997"/>
              <a:chExt cx="684" cy="84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11818" y="4997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Al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11851" y="5295"/>
                <a:ext cx="651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5187646" y="127724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>
            <a:off x="5937319" y="1643050"/>
            <a:ext cx="1063573" cy="2106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59406" y="1566573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983914" y="101879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26"/>
          <p:cNvSpPr txBox="1">
            <a:spLocks noChangeArrowheads="1"/>
          </p:cNvSpPr>
          <p:nvPr/>
        </p:nvSpPr>
        <p:spPr bwMode="auto">
          <a:xfrm>
            <a:off x="7072330" y="1222654"/>
            <a:ext cx="1071570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Group 23"/>
          <p:cNvGrpSpPr>
            <a:grpSpLocks/>
          </p:cNvGrpSpPr>
          <p:nvPr/>
        </p:nvGrpSpPr>
        <p:grpSpPr bwMode="auto">
          <a:xfrm>
            <a:off x="370796" y="2449143"/>
            <a:ext cx="1046927" cy="1248054"/>
            <a:chOff x="10673" y="5872"/>
            <a:chExt cx="734" cy="711"/>
          </a:xfrm>
        </p:grpSpPr>
        <p:sp>
          <p:nvSpPr>
            <p:cNvPr id="109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0" name="Group 27"/>
            <p:cNvGrpSpPr>
              <a:grpSpLocks/>
            </p:cNvGrpSpPr>
            <p:nvPr/>
          </p:nvGrpSpPr>
          <p:grpSpPr bwMode="auto">
            <a:xfrm>
              <a:off x="10694" y="5872"/>
              <a:ext cx="713" cy="711"/>
              <a:chOff x="11846" y="5023"/>
              <a:chExt cx="713" cy="711"/>
            </a:xfrm>
          </p:grpSpPr>
          <p:sp>
            <p:nvSpPr>
              <p:cNvPr id="111" name="Text Box 28"/>
              <p:cNvSpPr txBox="1">
                <a:spLocks noChangeArrowheads="1"/>
              </p:cNvSpPr>
              <p:nvPr/>
            </p:nvSpPr>
            <p:spPr bwMode="auto">
              <a:xfrm>
                <a:off x="11883" y="5023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3" name="Group 22"/>
          <p:cNvGrpSpPr>
            <a:grpSpLocks/>
          </p:cNvGrpSpPr>
          <p:nvPr/>
        </p:nvGrpSpPr>
        <p:grpSpPr bwMode="auto">
          <a:xfrm>
            <a:off x="1672896" y="2483720"/>
            <a:ext cx="1126802" cy="1302470"/>
            <a:chOff x="12057" y="5872"/>
            <a:chExt cx="790" cy="742"/>
          </a:xfrm>
        </p:grpSpPr>
        <p:grpSp>
          <p:nvGrpSpPr>
            <p:cNvPr id="114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16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2643174" y="2857496"/>
            <a:ext cx="5480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1кг,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1кг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0" name="Group 23"/>
          <p:cNvGrpSpPr>
            <a:grpSpLocks/>
          </p:cNvGrpSpPr>
          <p:nvPr/>
        </p:nvGrpSpPr>
        <p:grpSpPr bwMode="auto">
          <a:xfrm>
            <a:off x="8103813" y="2631700"/>
            <a:ext cx="825905" cy="1083052"/>
            <a:chOff x="10673" y="5933"/>
            <a:chExt cx="729" cy="617"/>
          </a:xfrm>
        </p:grpSpPr>
        <p:sp>
          <p:nvSpPr>
            <p:cNvPr id="121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2" name="Group 27"/>
            <p:cNvGrpSpPr>
              <a:grpSpLocks/>
            </p:cNvGrpSpPr>
            <p:nvPr/>
          </p:nvGrpSpPr>
          <p:grpSpPr bwMode="auto">
            <a:xfrm>
              <a:off x="10726" y="5933"/>
              <a:ext cx="676" cy="617"/>
              <a:chOff x="11878" y="5084"/>
              <a:chExt cx="676" cy="617"/>
            </a:xfrm>
          </p:grpSpPr>
          <p:sp>
            <p:nvSpPr>
              <p:cNvPr id="123" name="Text Box 28"/>
              <p:cNvSpPr txBox="1">
                <a:spLocks noChangeArrowheads="1"/>
              </p:cNvSpPr>
              <p:nvPr/>
            </p:nvSpPr>
            <p:spPr bwMode="auto">
              <a:xfrm>
                <a:off x="11878" y="5084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29"/>
              <p:cNvSpPr txBox="1">
                <a:spLocks noChangeArrowheads="1"/>
              </p:cNvSpPr>
              <p:nvPr/>
            </p:nvSpPr>
            <p:spPr bwMode="auto">
              <a:xfrm>
                <a:off x="11884" y="5310"/>
                <a:ext cx="5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5" name="Text Box 26"/>
          <p:cNvSpPr txBox="1">
            <a:spLocks noChangeArrowheads="1"/>
          </p:cNvSpPr>
          <p:nvPr/>
        </p:nvSpPr>
        <p:spPr bwMode="auto">
          <a:xfrm>
            <a:off x="5833744" y="185167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Рамка 126"/>
          <p:cNvSpPr/>
          <p:nvPr/>
        </p:nvSpPr>
        <p:spPr>
          <a:xfrm>
            <a:off x="5888378" y="2615886"/>
            <a:ext cx="2786082" cy="1027428"/>
          </a:xfrm>
          <a:prstGeom prst="frame">
            <a:avLst/>
          </a:prstGeom>
          <a:solidFill>
            <a:srgbClr val="FFFF0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786182" y="5042142"/>
            <a:ext cx="56116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взаимодействие с  эталоном…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 рычажных  весах…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на  пружинных  весах…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500034" y="5102243"/>
            <a:ext cx="354013" cy="1714512"/>
            <a:chOff x="9029" y="8122"/>
            <a:chExt cx="557" cy="1370"/>
          </a:xfrm>
        </p:grpSpPr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>
              <a:off x="9029" y="8167"/>
              <a:ext cx="498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9031" y="8122"/>
              <a:ext cx="55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/>
          </p:nvGrpSpPr>
          <p:grpSpPr bwMode="auto">
            <a:xfrm>
              <a:off x="9077" y="8168"/>
              <a:ext cx="345" cy="1324"/>
              <a:chOff x="9077" y="8168"/>
              <a:chExt cx="345" cy="1324"/>
            </a:xfrm>
          </p:grpSpPr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9262" y="8168"/>
                <a:ext cx="0" cy="495"/>
              </a:xfrm>
              <a:prstGeom prst="line">
                <a:avLst/>
              </a:prstGeom>
              <a:noFill/>
              <a:ln w="38100">
                <a:solidFill>
                  <a:srgbClr val="F9010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9262" y="8997"/>
                <a:ext cx="0" cy="4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>
                <a:off x="9077" y="8640"/>
                <a:ext cx="345" cy="35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6" name="Прямоугольник 135"/>
          <p:cNvSpPr/>
          <p:nvPr/>
        </p:nvSpPr>
        <p:spPr>
          <a:xfrm rot="978659">
            <a:off x="171116" y="5330871"/>
            <a:ext cx="117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 rot="1708747">
            <a:off x="197436" y="6357459"/>
            <a:ext cx="1027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1571604" y="5359422"/>
            <a:ext cx="1714512" cy="1427164"/>
            <a:chOff x="10341" y="8248"/>
            <a:chExt cx="1442" cy="1797"/>
          </a:xfrm>
        </p:grpSpPr>
        <p:grpSp>
          <p:nvGrpSpPr>
            <p:cNvPr id="3115" name="Group 43"/>
            <p:cNvGrpSpPr>
              <a:grpSpLocks/>
            </p:cNvGrpSpPr>
            <p:nvPr/>
          </p:nvGrpSpPr>
          <p:grpSpPr bwMode="auto">
            <a:xfrm>
              <a:off x="10368" y="8248"/>
              <a:ext cx="1394" cy="46"/>
              <a:chOff x="10368" y="8248"/>
              <a:chExt cx="1394" cy="46"/>
            </a:xfrm>
          </p:grpSpPr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10368" y="8294"/>
                <a:ext cx="139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10368" y="8248"/>
                <a:ext cx="1394" cy="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10460" y="8294"/>
              <a:ext cx="0" cy="6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11658" y="8317"/>
              <a:ext cx="0" cy="6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auto">
            <a:xfrm>
              <a:off x="10341" y="8986"/>
              <a:ext cx="219" cy="62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10412" y="9522"/>
              <a:ext cx="13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>
              <a:off x="10840" y="9170"/>
              <a:ext cx="819" cy="8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1" name="Oval 49"/>
            <p:cNvSpPr>
              <a:spLocks noChangeArrowheads="1"/>
            </p:cNvSpPr>
            <p:nvPr/>
          </p:nvSpPr>
          <p:spPr bwMode="auto">
            <a:xfrm>
              <a:off x="11539" y="8986"/>
              <a:ext cx="219" cy="62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142844" y="3874474"/>
            <a:ext cx="378621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инертность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4000496" y="3571876"/>
            <a:ext cx="4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 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357686" y="4143380"/>
            <a:ext cx="4261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ЭТАЛОН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г. 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Совр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Франц.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52"/>
          <p:cNvSpPr txBox="1">
            <a:spLocks noChangeArrowheads="1"/>
          </p:cNvSpPr>
          <p:nvPr/>
        </p:nvSpPr>
        <p:spPr bwMode="auto">
          <a:xfrm>
            <a:off x="0" y="3551832"/>
            <a:ext cx="39290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тел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мешать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rot="5400000">
            <a:off x="1215208" y="2070884"/>
            <a:ext cx="1285884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5209 -0.0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14444 -0.0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0.00747 -0.06875 0.05626 -0.11667 0.10903 -0.10625 C 0.16198 -0.09584 0.19879 -0.03172 0.19132 0.03703 C 0.18386 0.10578 0.1349 0.15324 0.08195 0.14305 C 0.02917 0.13287 -0.00746 0.06875 5E-6 3.7037E-6 Z " pathEditMode="relative" rAng="-4902107" ptsTypes="fffff">
                                      <p:cBhvr>
                                        <p:cTn id="1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0504 0.14028 -0.08038 0.26273 -0.19114 0.26945 C -0.30191 0.27686 -0.39687 0.16598 -0.40191 0.02593 C -0.40694 -0.11643 -0.32031 -0.2368 -0.20955 -0.24398 C -0.09878 -0.25092 -0.00573 -0.14097 -3.33333E-6 -3.33333E-6 Z " pathEditMode="relative" rAng="5236421" ptsTypes="fffff">
                                      <p:cBhvr>
                                        <p:cTn id="1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1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ru-RU" smtClean="0"/>
              <a:t>Примеры</a:t>
            </a:r>
          </a:p>
        </p:txBody>
      </p:sp>
      <p:pic>
        <p:nvPicPr>
          <p:cNvPr id="11267" name="Picture 2" descr="D:\Ирина\ГИА\Физика\Подготовка к ГИА\1.10. Инерция. Первый закон Ньютона\Сложение 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44402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0800000">
            <a:off x="1285875" y="3357563"/>
            <a:ext cx="928688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1958976" y="2755900"/>
            <a:ext cx="868362" cy="3571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2035969" y="3464719"/>
            <a:ext cx="857250" cy="5000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ая выноска 13"/>
          <p:cNvSpPr/>
          <p:nvPr/>
        </p:nvSpPr>
        <p:spPr>
          <a:xfrm>
            <a:off x="0" y="4714874"/>
            <a:ext cx="3857625" cy="1357331"/>
          </a:xfrm>
          <a:prstGeom prst="wedgeRectCallout">
            <a:avLst>
              <a:gd name="adj1" fmla="val -1341"/>
              <a:gd name="adj2" fmla="val -15211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Равнодействующая равна </a:t>
            </a:r>
            <a:r>
              <a:rPr lang="ru-RU" sz="3200" b="1" dirty="0">
                <a:solidFill>
                  <a:srgbClr val="FF0000"/>
                </a:solidFill>
              </a:rPr>
              <a:t>нулю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785813"/>
            <a:ext cx="2238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5400000" flipH="1" flipV="1">
            <a:off x="4429126" y="1714500"/>
            <a:ext cx="715962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465638" y="2606675"/>
            <a:ext cx="642938" cy="158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ая выноска 21"/>
          <p:cNvSpPr/>
          <p:nvPr/>
        </p:nvSpPr>
        <p:spPr>
          <a:xfrm>
            <a:off x="5286407" y="1142984"/>
            <a:ext cx="3857625" cy="1571636"/>
          </a:xfrm>
          <a:prstGeom prst="wedgeRectCallout">
            <a:avLst>
              <a:gd name="adj1" fmla="val -55726"/>
              <a:gd name="adj2" fmla="val 297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Равнодействующая равна </a:t>
            </a:r>
            <a:r>
              <a:rPr lang="ru-RU" sz="3200" b="1" dirty="0">
                <a:solidFill>
                  <a:srgbClr val="FF0000"/>
                </a:solidFill>
              </a:rPr>
              <a:t>нулю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5638" y="4214813"/>
            <a:ext cx="423068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 rot="10800000">
            <a:off x="4572000" y="5572125"/>
            <a:ext cx="1643063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572250" y="5743906"/>
            <a:ext cx="1643063" cy="111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ая выноска 28"/>
          <p:cNvSpPr/>
          <p:nvPr/>
        </p:nvSpPr>
        <p:spPr>
          <a:xfrm>
            <a:off x="5286375" y="2714620"/>
            <a:ext cx="3857625" cy="1500174"/>
          </a:xfrm>
          <a:prstGeom prst="wedgeRectCallout">
            <a:avLst>
              <a:gd name="adj1" fmla="val 17818"/>
              <a:gd name="adj2" fmla="val 1180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Равнодействующая равна </a:t>
            </a:r>
            <a:r>
              <a:rPr lang="ru-RU" sz="3200" b="1" dirty="0">
                <a:solidFill>
                  <a:srgbClr val="FF0000"/>
                </a:solidFill>
              </a:rPr>
              <a:t>нулю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16031E-7 L -0.09236 -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0932E-7 L -0.05295 -0.120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7742E-6 L 0.00017 -0.121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6836E-6 L -0.21407 -0.0293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2214563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FF0000"/>
                </a:solidFill>
              </a:rPr>
              <a:t>Пример решения:</a:t>
            </a:r>
            <a:r>
              <a:rPr lang="ru-RU" sz="2800" smtClean="0"/>
              <a:t> К потолку каюты равномерно идущего теплохода подвешен тяжелый шар. Какое произойдет изменение его положении, если теплоход: а) ускорит ход; б) повернет в сторону; в) уменьшит ход?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3125"/>
            <a:ext cx="9144000" cy="1643063"/>
          </a:xfrm>
        </p:spPr>
        <p:txBody>
          <a:bodyPr rtlCol="0">
            <a:normAutofit fontScale="70000" lnSpcReduction="20000"/>
          </a:bodyPr>
          <a:lstStyle/>
          <a:p>
            <a:pPr marL="268288" indent="-26828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Кратко записываем условие задачи.</a:t>
            </a:r>
          </a:p>
          <a:p>
            <a:pPr marL="268288" indent="-26828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Изображаем условие графически, указав действующие на шар силы. </a:t>
            </a:r>
            <a:r>
              <a:rPr lang="ru-RU" dirty="0" smtClean="0"/>
              <a:t>Рисуем начальные условия. На рисунке сразу обозначаем систему координат.</a:t>
            </a:r>
          </a:p>
          <a:p>
            <a:pPr marL="268288" indent="-26828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Проводим общее решение, применяя 1 закон Ньютона.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2770" name="Picture 2" descr="http://izotovmi.chat.ru/Fizika/Mehanika/ImMeh/Image48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3714750"/>
            <a:ext cx="1220788" cy="1285875"/>
          </a:xfrm>
        </p:spPr>
      </p:pic>
      <p:pic>
        <p:nvPicPr>
          <p:cNvPr id="32772" name="Picture 4" descr="http://izotovmi.chat.ru/Fizika/Mehanika/ImMeh/Image4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43313"/>
            <a:ext cx="48577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51435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/>
            <a:r>
              <a:rPr lang="ru-RU" sz="2400">
                <a:latin typeface="Times New Roman" pitchFamily="18" charset="0"/>
              </a:rPr>
              <a:t>В соответствии с этим законом,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шар будет сохранять состояние равномерного прямолинейного движения относительно Земли</a:t>
            </a:r>
            <a:r>
              <a:rPr lang="ru-RU" sz="2400">
                <a:latin typeface="Times New Roman" pitchFamily="18" charset="0"/>
              </a:rPr>
              <a:t>. Пока скорость каюты будет постоянной, он будет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 с точки зрения наблюдателя в каюте, выглядеть неподвижным</a:t>
            </a:r>
            <a:r>
              <a:rPr lang="ru-RU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785813"/>
          </a:xfrm>
        </p:spPr>
        <p:txBody>
          <a:bodyPr/>
          <a:lstStyle/>
          <a:p>
            <a:pPr algn="l" eaLnBrk="1" hangingPunct="1"/>
            <a:r>
              <a:rPr lang="ru-RU" sz="3200" smtClean="0"/>
              <a:t>а) Пароход увеличивает скорость.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3714750"/>
            <a:ext cx="8401050" cy="24114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системе отсчета, связанной с землей, это будет выглядеть так, как будто бы пароход начал </a:t>
            </a:r>
            <a:r>
              <a:rPr lang="ru-RU" sz="2400" dirty="0" smtClean="0"/>
              <a:t>уходить</a:t>
            </a:r>
            <a:r>
              <a:rPr lang="ru-RU" dirty="0" smtClean="0"/>
              <a:t> от шара вперед. </a:t>
            </a:r>
            <a:r>
              <a:rPr lang="ru-RU" b="1" dirty="0" smtClean="0">
                <a:solidFill>
                  <a:srgbClr val="C00000"/>
                </a:solidFill>
              </a:rPr>
              <a:t>Движение каюты начнет опережать движение шара и уведет верх подвеса вперед, шар отстанет.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2" descr="http://izotovmi.chat.ru/Fizika/Mehanika/ImMeh/Image485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857250"/>
            <a:ext cx="7197725" cy="2643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25487"/>
          </a:xfrm>
        </p:spPr>
        <p:txBody>
          <a:bodyPr/>
          <a:lstStyle/>
          <a:p>
            <a:pPr algn="l" eaLnBrk="1" hangingPunct="1"/>
            <a:r>
              <a:rPr lang="ru-RU" sz="3200" smtClean="0"/>
              <a:t>б) Пароход поворачивает в сторону. </a:t>
            </a:r>
          </a:p>
        </p:txBody>
      </p:sp>
      <p:pic>
        <p:nvPicPr>
          <p:cNvPr id="16387" name="Picture 2" descr="http://izotovmi.chat.ru/Fizika/Mehanika/ImMeh/Image48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071563"/>
            <a:ext cx="7715250" cy="289877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3749675"/>
            <a:ext cx="85010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В системе отсчета, связанной с землей, это будет выглядеть так, как будто бы пароход начал уходить от шара в сторону, а шар будет оставаться на месте.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Движение каюты уведет верх подвеса в сторону, шар отклонится в каюте в сторону, противоположную повороту.</a:t>
            </a:r>
            <a:r>
              <a:rPr lang="ru-RU" sz="2800">
                <a:latin typeface="Times New Roman" pitchFamily="18" charset="0"/>
              </a:rPr>
              <a:t/>
            </a:r>
            <a:br>
              <a:rPr lang="ru-RU" sz="2800">
                <a:latin typeface="Times New Roman" pitchFamily="18" charset="0"/>
              </a:rPr>
            </a:b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472487" cy="796925"/>
          </a:xfrm>
        </p:spPr>
        <p:txBody>
          <a:bodyPr/>
          <a:lstStyle/>
          <a:p>
            <a:pPr algn="l" eaLnBrk="1" hangingPunct="1"/>
            <a:r>
              <a:rPr lang="ru-RU" sz="3200" smtClean="0"/>
              <a:t>в) Пароход уменьшает скорость. </a:t>
            </a:r>
          </a:p>
        </p:txBody>
      </p:sp>
      <p:pic>
        <p:nvPicPr>
          <p:cNvPr id="17411" name="Picture 2" descr="http://izotovmi.chat.ru/Fizika/Mehanika/ImMeh/Image48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571500"/>
            <a:ext cx="7143750" cy="2713038"/>
          </a:xfrm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14313" y="3143250"/>
            <a:ext cx="8643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Times New Roman" pitchFamily="18" charset="0"/>
              </a:rPr>
              <a:t>Шар по инерции будет продолжать движение и уведет низ подвеса вперед. </a:t>
            </a:r>
            <a:r>
              <a:rPr lang="ru-RU" sz="2800">
                <a:latin typeface="Times New Roman" pitchFamily="18" charset="0"/>
              </a:rPr>
              <a:t>Движение каюты будет отставать от движения шара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4429125"/>
            <a:ext cx="8572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Ответ.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С точки зрения наблюдателя в каюте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при увеличении скорости парохода произойдет отклонение шара назад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при повороте - отклонение в сторону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противоположную повороту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при уменьшении скорости - отклонение вперед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3357557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Связь графиков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928694"/>
          </a:xfrm>
          <a:solidFill>
            <a:srgbClr val="F9E3A5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Графики движения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отсутствие действия сил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графики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прямолинейного равномерного движения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29000" y="3786188"/>
            <a:ext cx="2714625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2500313" y="2857500"/>
            <a:ext cx="2152650" cy="9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715000" y="3714750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Times New Roman" pitchFamily="18" charset="0"/>
              </a:rPr>
              <a:t>t</a:t>
            </a:r>
            <a:r>
              <a:rPr lang="ru-RU" sz="3200" i="1">
                <a:latin typeface="Times New Roman" pitchFamily="18" charset="0"/>
              </a:rPr>
              <a:t>, с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714625" y="1643063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Times New Roman" pitchFamily="18" charset="0"/>
              </a:rPr>
              <a:t>F</a:t>
            </a:r>
            <a:r>
              <a:rPr lang="ru-RU" sz="3200" i="1">
                <a:latin typeface="Times New Roman" pitchFamily="18" charset="0"/>
              </a:rPr>
              <a:t>, Н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3143250" y="3643313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Times New Roman" pitchFamily="18" charset="0"/>
              </a:rPr>
              <a:t>0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71875" y="3786188"/>
            <a:ext cx="2000250" cy="1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29000" y="6429375"/>
            <a:ext cx="2714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86500" y="6429375"/>
            <a:ext cx="2714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063" y="6429375"/>
            <a:ext cx="2714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-357187" y="5572125"/>
            <a:ext cx="2152650" cy="9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2500313" y="5572125"/>
            <a:ext cx="2152650" cy="9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5357813" y="5572125"/>
            <a:ext cx="2152650" cy="9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TextBox 19"/>
          <p:cNvSpPr txBox="1">
            <a:spLocks noChangeArrowheads="1"/>
          </p:cNvSpPr>
          <p:nvPr/>
        </p:nvSpPr>
        <p:spPr bwMode="auto">
          <a:xfrm>
            <a:off x="2643188" y="639603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t</a:t>
            </a:r>
            <a:r>
              <a:rPr lang="ru-RU" sz="2400" i="1">
                <a:latin typeface="Times New Roman" pitchFamily="18" charset="0"/>
              </a:rPr>
              <a:t>, с</a:t>
            </a:r>
          </a:p>
        </p:txBody>
      </p:sp>
      <p:sp>
        <p:nvSpPr>
          <p:cNvPr id="18449" name="TextBox 20"/>
          <p:cNvSpPr txBox="1">
            <a:spLocks noChangeArrowheads="1"/>
          </p:cNvSpPr>
          <p:nvPr/>
        </p:nvSpPr>
        <p:spPr bwMode="auto">
          <a:xfrm>
            <a:off x="5572125" y="639603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t</a:t>
            </a:r>
            <a:r>
              <a:rPr lang="ru-RU" sz="2400" i="1">
                <a:latin typeface="Times New Roman" pitchFamily="18" charset="0"/>
              </a:rPr>
              <a:t>, с</a:t>
            </a:r>
          </a:p>
        </p:txBody>
      </p:sp>
      <p:sp>
        <p:nvSpPr>
          <p:cNvPr id="18450" name="TextBox 21"/>
          <p:cNvSpPr txBox="1">
            <a:spLocks noChangeArrowheads="1"/>
          </p:cNvSpPr>
          <p:nvPr/>
        </p:nvSpPr>
        <p:spPr bwMode="auto">
          <a:xfrm>
            <a:off x="8429625" y="639603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t</a:t>
            </a:r>
            <a:r>
              <a:rPr lang="ru-RU" sz="2400" i="1">
                <a:latin typeface="Times New Roman" pitchFamily="18" charset="0"/>
              </a:rPr>
              <a:t>, с</a:t>
            </a:r>
          </a:p>
        </p:txBody>
      </p:sp>
      <p:sp>
        <p:nvSpPr>
          <p:cNvPr id="18451" name="TextBox 22"/>
          <p:cNvSpPr txBox="1">
            <a:spLocks noChangeArrowheads="1"/>
          </p:cNvSpPr>
          <p:nvPr/>
        </p:nvSpPr>
        <p:spPr bwMode="auto">
          <a:xfrm>
            <a:off x="428625" y="639603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0</a:t>
            </a:r>
          </a:p>
        </p:txBody>
      </p:sp>
      <p:sp>
        <p:nvSpPr>
          <p:cNvPr id="18452" name="TextBox 23"/>
          <p:cNvSpPr txBox="1">
            <a:spLocks noChangeArrowheads="1"/>
          </p:cNvSpPr>
          <p:nvPr/>
        </p:nvSpPr>
        <p:spPr bwMode="auto">
          <a:xfrm>
            <a:off x="3286125" y="639603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0</a:t>
            </a:r>
          </a:p>
        </p:txBody>
      </p:sp>
      <p:sp>
        <p:nvSpPr>
          <p:cNvPr id="18453" name="TextBox 24"/>
          <p:cNvSpPr txBox="1">
            <a:spLocks noChangeArrowheads="1"/>
          </p:cNvSpPr>
          <p:nvPr/>
        </p:nvSpPr>
        <p:spPr bwMode="auto">
          <a:xfrm>
            <a:off x="6143625" y="639603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0</a:t>
            </a:r>
          </a:p>
        </p:txBody>
      </p:sp>
      <p:sp>
        <p:nvSpPr>
          <p:cNvPr id="18454" name="TextBox 25"/>
          <p:cNvSpPr txBox="1">
            <a:spLocks noChangeArrowheads="1"/>
          </p:cNvSpPr>
          <p:nvPr/>
        </p:nvSpPr>
        <p:spPr bwMode="auto">
          <a:xfrm>
            <a:off x="0" y="4286250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S</a:t>
            </a:r>
            <a:r>
              <a:rPr lang="ru-RU" sz="2400" i="1">
                <a:latin typeface="Times New Roman" pitchFamily="18" charset="0"/>
              </a:rPr>
              <a:t>, м</a:t>
            </a:r>
          </a:p>
        </p:txBody>
      </p:sp>
      <p:sp>
        <p:nvSpPr>
          <p:cNvPr id="18455" name="TextBox 26"/>
          <p:cNvSpPr txBox="1">
            <a:spLocks noChangeArrowheads="1"/>
          </p:cNvSpPr>
          <p:nvPr/>
        </p:nvSpPr>
        <p:spPr bwMode="auto">
          <a:xfrm>
            <a:off x="2714620" y="421481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itchFamily="18" charset="0"/>
              </a:rPr>
              <a:t>а, м/с</a:t>
            </a:r>
            <a:r>
              <a:rPr lang="ru-RU" sz="2400" i="1" baseline="30000" dirty="0">
                <a:latin typeface="Times New Roman" pitchFamily="18" charset="0"/>
              </a:rPr>
              <a:t>2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18456" name="TextBox 27"/>
          <p:cNvSpPr txBox="1">
            <a:spLocks noChangeArrowheads="1"/>
          </p:cNvSpPr>
          <p:nvPr/>
        </p:nvSpPr>
        <p:spPr bwMode="auto">
          <a:xfrm>
            <a:off x="5500688" y="4286250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V</a:t>
            </a:r>
            <a:r>
              <a:rPr lang="ru-RU" sz="2400" i="1">
                <a:latin typeface="Times New Roman" pitchFamily="18" charset="0"/>
              </a:rPr>
              <a:t>, м/с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571875" y="6429375"/>
            <a:ext cx="990600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429375" y="5143500"/>
            <a:ext cx="1857375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14375" y="4857750"/>
            <a:ext cx="2000250" cy="15716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ая выноска 35"/>
          <p:cNvSpPr/>
          <p:nvPr/>
        </p:nvSpPr>
        <p:spPr>
          <a:xfrm>
            <a:off x="5286375" y="2643188"/>
            <a:ext cx="3000375" cy="1000125"/>
          </a:xfrm>
          <a:prstGeom prst="wedgeRectCallout">
            <a:avLst>
              <a:gd name="adj1" fmla="val -102222"/>
              <a:gd name="adj2" fmla="val 6130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Равнодействующая</a:t>
            </a:r>
            <a:r>
              <a:rPr lang="ru-RU" sz="2400" b="1" dirty="0">
                <a:solidFill>
                  <a:schemeClr val="tx1"/>
                </a:solidFill>
              </a:rPr>
              <a:t> сил равна </a:t>
            </a:r>
            <a:r>
              <a:rPr lang="ru-RU" sz="2400" b="1" dirty="0">
                <a:solidFill>
                  <a:srgbClr val="FF0000"/>
                </a:solidFill>
              </a:rPr>
              <a:t>нулю</a:t>
            </a: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3714750" y="5000635"/>
            <a:ext cx="2357438" cy="1071571"/>
          </a:xfrm>
          <a:prstGeom prst="wedgeRectCallout">
            <a:avLst>
              <a:gd name="adj1" fmla="val -42590"/>
              <a:gd name="adj2" fmla="val 7249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 движется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ускорения</a:t>
            </a: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6643688" y="4000500"/>
            <a:ext cx="2143125" cy="714375"/>
          </a:xfrm>
          <a:prstGeom prst="wedgeRectCallout">
            <a:avLst>
              <a:gd name="adj1" fmla="val -7829"/>
              <a:gd name="adj2" fmla="val 10024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постоянна</a:t>
            </a: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571472" y="3643313"/>
            <a:ext cx="2143153" cy="1214437"/>
          </a:xfrm>
          <a:prstGeom prst="wedgeRectCallout">
            <a:avLst>
              <a:gd name="adj1" fmla="val -2196"/>
              <a:gd name="adj2" fmla="val 11025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движения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прямая</a:t>
            </a: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0" y="1643050"/>
            <a:ext cx="2714612" cy="1785950"/>
          </a:xfrm>
          <a:prstGeom prst="wedgeRectCallout">
            <a:avLst>
              <a:gd name="adj1" fmla="val 7746"/>
              <a:gd name="adj2" fmla="val 4913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Расчетная формула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v∙t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t="38818" r="8007" b="45068"/>
          <a:stretch>
            <a:fillRect/>
          </a:stretch>
        </p:blipFill>
        <p:spPr bwMode="auto">
          <a:xfrm>
            <a:off x="0" y="-24"/>
            <a:ext cx="9144000" cy="12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8016" y="1132550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715272" y="846798"/>
            <a:ext cx="1143008" cy="1241144"/>
            <a:chOff x="7358082" y="2639793"/>
            <a:chExt cx="1143008" cy="1241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34606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7887382" y="1159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214546" y="785794"/>
            <a:ext cx="1537611" cy="1428760"/>
            <a:chOff x="6444208" y="3858133"/>
            <a:chExt cx="1537611" cy="1428760"/>
          </a:xfrm>
        </p:grpSpPr>
        <p:grpSp>
          <p:nvGrpSpPr>
            <p:cNvPr id="13" name="Группа 41"/>
            <p:cNvGrpSpPr/>
            <p:nvPr/>
          </p:nvGrpSpPr>
          <p:grpSpPr>
            <a:xfrm>
              <a:off x="6444208" y="3858133"/>
              <a:ext cx="1537611" cy="1428760"/>
              <a:chOff x="6444208" y="3858133"/>
              <a:chExt cx="1537611" cy="142876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444208" y="4277472"/>
                <a:ext cx="564578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5400" dirty="0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858133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7317994" y="4721819"/>
                <a:ext cx="46157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89850" cy="52322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4929199"/>
            <a:ext cx="3143240" cy="192880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/>
          <a:srcRect l="7408" t="32297" r="14814"/>
          <a:stretch>
            <a:fillRect/>
          </a:stretch>
        </p:blipFill>
        <p:spPr bwMode="auto">
          <a:xfrm rot="5400000">
            <a:off x="5322684" y="3036685"/>
            <a:ext cx="3000397" cy="46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227" y="1016485"/>
            <a:ext cx="1045401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1000108"/>
            <a:ext cx="928694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243656"/>
            <a:ext cx="17859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4г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3648" y="1635636"/>
            <a:ext cx="20716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2857496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893737" y="260666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-40976" y="2071678"/>
            <a:ext cx="254127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0,028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42204" y="2285992"/>
            <a:ext cx="2214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2844" y="215828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5715016"/>
            <a:ext cx="2143140" cy="214314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9" cstate="print"/>
          <a:srcRect l="18519" t="54158" r="66666" b="31256"/>
          <a:stretch>
            <a:fillRect/>
          </a:stretch>
        </p:blipFill>
        <p:spPr bwMode="auto">
          <a:xfrm rot="5400000">
            <a:off x="1774046" y="1785927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6544136"/>
            <a:ext cx="2357422" cy="2857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214546" y="2271924"/>
            <a:ext cx="1509475" cy="1358420"/>
            <a:chOff x="6444208" y="3914405"/>
            <a:chExt cx="1509475" cy="1358420"/>
          </a:xfrm>
        </p:grpSpPr>
        <p:grpSp>
          <p:nvGrpSpPr>
            <p:cNvPr id="35" name="Группа 41"/>
            <p:cNvGrpSpPr/>
            <p:nvPr/>
          </p:nvGrpSpPr>
          <p:grpSpPr>
            <a:xfrm>
              <a:off x="6444208" y="3914405"/>
              <a:ext cx="1509475" cy="1358420"/>
              <a:chOff x="6444208" y="3914405"/>
              <a:chExt cx="1509475" cy="135842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444208" y="4277472"/>
                <a:ext cx="522900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4800" dirty="0"/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7289858" y="3914405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11"/>
              <p:cNvSpPr txBox="1">
                <a:spLocks noChangeArrowheads="1"/>
              </p:cNvSpPr>
              <p:nvPr/>
            </p:nvSpPr>
            <p:spPr bwMode="auto">
              <a:xfrm>
                <a:off x="7172656" y="4707751"/>
                <a:ext cx="769288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242946" y="2143116"/>
            <a:ext cx="1757814" cy="1231808"/>
            <a:chOff x="6444208" y="3942541"/>
            <a:chExt cx="1757814" cy="1231808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6444208" y="3942541"/>
              <a:ext cx="1757814" cy="1231808"/>
              <a:chOff x="6444208" y="3942541"/>
              <a:chExt cx="1757814" cy="1231808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595035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en-US" sz="4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48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6856918" y="2428868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7643834" y="2129049"/>
            <a:ext cx="928694" cy="1367755"/>
            <a:chOff x="7358082" y="2639794"/>
            <a:chExt cx="928694" cy="1367755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358082" y="2639794"/>
              <a:ext cx="9286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Овал 52"/>
          <p:cNvSpPr/>
          <p:nvPr/>
        </p:nvSpPr>
        <p:spPr>
          <a:xfrm>
            <a:off x="7796386" y="300037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1214414" y="3643314"/>
            <a:ext cx="1400656" cy="1231808"/>
            <a:chOff x="6960804" y="3942541"/>
            <a:chExt cx="1241218" cy="123180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6960804" y="3942541"/>
              <a:ext cx="1241218" cy="1231808"/>
              <a:chOff x="6960804" y="3942541"/>
              <a:chExt cx="1241218" cy="1231808"/>
            </a:xfrm>
          </p:grpSpPr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57158" y="3632881"/>
            <a:ext cx="928694" cy="1367755"/>
            <a:chOff x="7358082" y="2639794"/>
            <a:chExt cx="928694" cy="136775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7358082" y="2639794"/>
              <a:ext cx="9286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Овал 64"/>
          <p:cNvSpPr/>
          <p:nvPr/>
        </p:nvSpPr>
        <p:spPr>
          <a:xfrm>
            <a:off x="500034" y="4500570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3658474" y="3558906"/>
            <a:ext cx="1485031" cy="1357322"/>
            <a:chOff x="6960804" y="3942541"/>
            <a:chExt cx="1315988" cy="1231808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6960804" y="3942541"/>
              <a:ext cx="1315988" cy="1231808"/>
              <a:chOff x="6960804" y="3942541"/>
              <a:chExt cx="1315988" cy="1231808"/>
            </a:xfrm>
          </p:grpSpPr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958799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45473" cy="4748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3124780" y="4044904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242946" y="400160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endCxn id="17" idx="3"/>
          </p:cNvCxnSpPr>
          <p:nvPr/>
        </p:nvCxnSpPr>
        <p:spPr>
          <a:xfrm rot="10800000" flipV="1">
            <a:off x="3549906" y="1643049"/>
            <a:ext cx="522028" cy="2889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5501792" y="3957202"/>
            <a:ext cx="9286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6333107" y="3486370"/>
            <a:ext cx="2668048" cy="1315118"/>
            <a:chOff x="7289857" y="3942541"/>
            <a:chExt cx="1602599" cy="1193507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289857" y="3942541"/>
              <a:ext cx="1602599" cy="1193507"/>
              <a:chOff x="7289857" y="3942541"/>
              <a:chExt cx="1602599" cy="1193507"/>
            </a:xfrm>
          </p:grpSpPr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1359913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2,8·10</a:t>
                </a:r>
                <a:r>
                  <a:rPr lang="ru-RU" sz="32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-6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54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7289857" y="4570974"/>
                <a:ext cx="1602599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2,7</a:t>
                </a:r>
                <a:r>
                  <a:rPr lang="ru-RU" sz="2800" b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г/см</a:t>
                </a:r>
                <a:r>
                  <a:rPr lang="ru-RU" sz="28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</a:t>
                </a:r>
                <a:r>
                  <a:rPr lang="ru-RU" sz="2800" b="1" cap="all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1427177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2714612" y="6143644"/>
            <a:ext cx="3143272" cy="46384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2,8·10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898432" y="6230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643570" y="4857760"/>
            <a:ext cx="221457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92D050">
              <a:alpha val="91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алюминиевой проволоки  около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143868" y="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9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 animBg="1"/>
      <p:bldP spid="48" grpId="0"/>
      <p:bldP spid="48" grpId="1"/>
      <p:bldP spid="53" grpId="0" animBg="1"/>
      <p:bldP spid="65" grpId="0" animBg="1"/>
      <p:bldP spid="73" grpId="0"/>
      <p:bldP spid="76" grpId="0" animBg="1"/>
      <p:bldP spid="79" grpId="0" animBg="1"/>
      <p:bldP spid="86" grpId="0" animBg="1"/>
      <p:bldP spid="87" grpId="0" animBg="1"/>
      <p:bldP spid="88" grpId="0" animBg="1"/>
      <p:bldP spid="88" grpId="1" animBg="1"/>
      <p:bldP spid="8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5.Динамика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часть механики, изучающая ………………………………………………………………………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в.ф.в.,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х-ая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…………………………………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закон Ньютона.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сумма сил,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действующих на тело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равняется нулю,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………………………………………………………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отсчёта,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которой выполняется 1 и 2 законы Ньютона называется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инерциальной.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тела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мера …………………………………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свойство тела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мешать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…………………………………………………………………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больше масса,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Массу тела можно измерить: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2 . . . . . . . . . . . . . . . . . . . . . . . . . .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3. .  . . . . . . . . . . . . . . . . . . . . . . . . . . .     4. .  . . . . . . . . . . . . . . . . . . . . .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7005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равномерного движения и причины ускорения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846782"/>
            <a:ext cx="5643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действие другого тела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2000240"/>
            <a:ext cx="5643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действие другого тела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071678"/>
            <a:ext cx="86439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тело двигается равномерно или покоится.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96" y="3253087"/>
            <a:ext cx="3143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инертности тела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04" y="4173874"/>
            <a:ext cx="88551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изменяться скорости тел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72864" y="3595034"/>
            <a:ext cx="2286016" cy="1071570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874862" y="3763323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6357927" y="3432189"/>
            <a:ext cx="989873" cy="1242788"/>
            <a:chOff x="10673" y="5875"/>
            <a:chExt cx="694" cy="708"/>
          </a:xfrm>
        </p:grpSpPr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7660040" y="3483852"/>
            <a:ext cx="1126802" cy="1302470"/>
            <a:chOff x="12057" y="5872"/>
            <a:chExt cx="790" cy="742"/>
          </a:xfrm>
        </p:grpSpPr>
        <p:grpSp>
          <p:nvGrpSpPr>
            <p:cNvPr id="21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57158" y="5324789"/>
            <a:ext cx="43577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с эталоном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01162" y="5259092"/>
            <a:ext cx="4367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=1кг,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1кг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8426454" y="4978704"/>
            <a:ext cx="825905" cy="1083052"/>
            <a:chOff x="10673" y="5933"/>
            <a:chExt cx="729" cy="617"/>
          </a:xfrm>
        </p:grpSpPr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>
              <a:off x="10726" y="5933"/>
              <a:ext cx="676" cy="617"/>
              <a:chOff x="11878" y="5084"/>
              <a:chExt cx="676" cy="617"/>
            </a:xfrm>
          </p:grpSpPr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11878" y="5084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11884" y="5310"/>
                <a:ext cx="5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483188" y="5690918"/>
            <a:ext cx="43577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 рычажных  весах…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34" y="6110607"/>
            <a:ext cx="43577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на  пружинных  весах…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57818" y="6072206"/>
            <a:ext cx="29289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=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3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3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3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3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3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3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25" grpId="0" animBg="1"/>
      <p:bldP spid="26" grpId="0"/>
      <p:bldP spid="32" grpId="0" animBg="1"/>
      <p:bldP spid="33" grpId="0" animBg="1"/>
      <p:bldP spid="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24"/>
            <a:ext cx="721520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Автомобиль движется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прямолинейно со скоростью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(рис.1).  Какое направление   имеет   равнодействующая сил, приложенных к автомобилю?   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     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0.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143768" y="142852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5"/>
          <p:cNvSpPr>
            <a:spLocks noChangeArrowheads="1"/>
          </p:cNvSpPr>
          <p:nvPr/>
        </p:nvSpPr>
        <p:spPr bwMode="auto">
          <a:xfrm>
            <a:off x="1714480" y="1643050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2786050" y="1428736"/>
            <a:ext cx="31432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1357298"/>
            <a:ext cx="1428760" cy="1285884"/>
            <a:chOff x="500034" y="1857364"/>
            <a:chExt cx="1428760" cy="1285884"/>
          </a:xfrm>
        </p:grpSpPr>
        <p:sp>
          <p:nvSpPr>
            <p:cNvPr id="12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107"/>
          <p:cNvSpPr>
            <a:spLocks noChangeArrowheads="1"/>
          </p:cNvSpPr>
          <p:nvPr/>
        </p:nvSpPr>
        <p:spPr bwMode="auto">
          <a:xfrm rot="10800000" flipV="1">
            <a:off x="6858016" y="1571612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3950" y="2428868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54" y="928670"/>
            <a:ext cx="1214446" cy="4286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/>
          <p:nvPr/>
        </p:nvPicPr>
        <p:blipFill>
          <a:blip r:embed="rId8"/>
          <a:srcRect l="68623" t="16765" b="3227"/>
          <a:stretch>
            <a:fillRect/>
          </a:stretch>
        </p:blipFill>
        <p:spPr bwMode="auto">
          <a:xfrm>
            <a:off x="5357818" y="3357562"/>
            <a:ext cx="1480660" cy="334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-32" y="3668160"/>
            <a:ext cx="500066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Силы взаимодействия между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сгоревшими газами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ракетой.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Силы взаимодействия между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гирей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скамьей.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5.Силы взаимодействия между Землей и Луной.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6.Силы взаимодействия между человеком и землей при ходьбе.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4000496" y="4286256"/>
            <a:ext cx="2071702" cy="16430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928926" y="3714752"/>
            <a:ext cx="2786082" cy="12858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500298" y="5357826"/>
            <a:ext cx="3286148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857488" y="4429132"/>
            <a:ext cx="3000396" cy="19288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build="p"/>
      <p:bldP spid="10" grpId="1" build="allAtOnce"/>
      <p:bldP spid="15" grpId="0" animBg="1"/>
      <p:bldP spid="15" grpId="1" animBg="1"/>
      <p:bldP spid="16" grpId="0" build="p" animBg="1"/>
      <p:bldP spid="16" grpId="1" build="allAtOnce" animBg="1"/>
      <p:bldP spid="17" grpId="0" animBg="1"/>
      <p:bldP spid="26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движении парашютиста сумма векторов всех сил, действующих на него,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равна нулю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из графиков зависимости модуля скорости парашютиста от времени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1)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соответствует этому движению?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1.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Среди    графиков  1—4 такого нет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71678"/>
            <a:ext cx="90011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5"/>
          <p:cNvSpPr>
            <a:spLocks noChangeArrowheads="1"/>
          </p:cNvSpPr>
          <p:nvPr/>
        </p:nvSpPr>
        <p:spPr bwMode="auto">
          <a:xfrm>
            <a:off x="1928794" y="5000636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3000364" y="4786322"/>
            <a:ext cx="31432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428596" y="4714884"/>
            <a:ext cx="1428760" cy="1285884"/>
            <a:chOff x="500034" y="1857364"/>
            <a:chExt cx="1428760" cy="1285884"/>
          </a:xfrm>
        </p:grpSpPr>
        <p:sp>
          <p:nvSpPr>
            <p:cNvPr id="12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107"/>
          <p:cNvSpPr>
            <a:spLocks noChangeArrowheads="1"/>
          </p:cNvSpPr>
          <p:nvPr/>
        </p:nvSpPr>
        <p:spPr bwMode="auto">
          <a:xfrm rot="10800000" flipV="1">
            <a:off x="7072330" y="4929198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2262" y="1533866"/>
            <a:ext cx="800219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ru-RU" sz="4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949364"/>
            <a:ext cx="2195736" cy="18396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1343" y="1995478"/>
            <a:ext cx="2195736" cy="183967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948264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5.55112E-17 L -0.24532 0.0013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9" grpId="0" animBg="1"/>
      <p:bldP spid="10" grpId="0" build="p"/>
      <p:bldP spid="10" grpId="1" build="allAtOnce"/>
      <p:bldP spid="15" grpId="0" animBg="1"/>
      <p:bldP spid="15" grpId="1" animBg="1"/>
      <p:bldP spid="16" grpId="0" animBg="1"/>
      <p:bldP spid="2" grpId="0" animBg="1"/>
      <p:bldP spid="18" grpId="0" animBg="1"/>
      <p:bldP spid="18" grpId="1" animBg="1"/>
      <p:bldP spid="18" grpId="2" animBg="1"/>
      <p:bldP spid="17" grpId="0" build="p" animBg="1"/>
      <p:bldP spid="17" grpId="1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дополнительные вопросы.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latin typeface="Times New Roman"/>
                <a:ea typeface="Times New Roman"/>
              </a:rPr>
              <a:t>Как выгоднее колоть дрова, топором вперед или поленом?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/>
                <a:ea typeface="Times New Roman"/>
              </a:rPr>
              <a:t>Почему удары о массивную  наковальню меньше сотрясают здание, чем о легкую?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Можно ли расколоть кирпич на ладони?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/>
                <a:ea typeface="Times New Roman"/>
              </a:rPr>
              <a:t>Как двигается поезд если мячик покатился вперед ( назад, вправо, влево)?</a:t>
            </a:r>
          </a:p>
        </p:txBody>
      </p:sp>
    </p:spTree>
    <p:extLst>
      <p:ext uri="{BB962C8B-B14F-4D97-AF65-F5344CB8AC3E}">
        <p14:creationId xmlns:p14="http://schemas.microsoft.com/office/powerpoint/2010/main" xmlns="" val="4844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886200"/>
            <a:ext cx="75723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Подборка заданий по кинематике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(из заданий ГИА 2008-2010 гг.)</a:t>
            </a:r>
            <a:endParaRPr lang="ru-RU" dirty="0"/>
          </a:p>
        </p:txBody>
      </p:sp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Рассмотрим задачи: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97112"/>
          </a:xfrm>
          <a:solidFill>
            <a:srgbClr val="F9E3A5"/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ГИА-2.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Лошадь тянет телегу.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Сравните модули силы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лошади на телегу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действия телеги на лошадь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при равномерном движении телеги.</a:t>
            </a:r>
            <a:r>
              <a:rPr lang="ru-RU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1" y="2786063"/>
            <a:ext cx="7858151" cy="64293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2857496"/>
            <a:ext cx="1357322" cy="5000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FF0000"/>
                </a:solidFill>
              </a:rPr>
              <a:t>ГИА-2009-3. </a:t>
            </a:r>
            <a:r>
              <a:rPr lang="ru-RU" sz="3200" smtClean="0"/>
              <a:t>Явление сохранения скорости тела при отсутствии действия на него других тел называют ...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2286000"/>
            <a:ext cx="8215313" cy="4000500"/>
          </a:xfrm>
        </p:spPr>
        <p:txBody>
          <a:bodyPr/>
          <a:lstStyle/>
          <a:p>
            <a:pPr eaLnBrk="1" hangingPunct="1"/>
            <a:r>
              <a:rPr lang="ru-RU" smtClean="0"/>
              <a:t>1. свободным падением.</a:t>
            </a:r>
          </a:p>
          <a:p>
            <a:pPr eaLnBrk="1" hangingPunct="1"/>
            <a:r>
              <a:rPr lang="ru-RU" smtClean="0"/>
              <a:t>2. инерцией.</a:t>
            </a:r>
          </a:p>
          <a:p>
            <a:pPr eaLnBrk="1" hangingPunct="1"/>
            <a:r>
              <a:rPr lang="ru-RU" smtClean="0"/>
              <a:t>3. законом сохранения количества движения.</a:t>
            </a:r>
          </a:p>
          <a:p>
            <a:pPr eaLnBrk="1" hangingPunct="1"/>
            <a:r>
              <a:rPr lang="ru-RU" smtClean="0"/>
              <a:t>4. законом сохранения скорости.</a:t>
            </a:r>
            <a:endParaRPr lang="nn-NO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2868612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FF0000"/>
                </a:solidFill>
              </a:rPr>
              <a:t>ГИА-2009-</a:t>
            </a:r>
            <a:r>
              <a:rPr lang="en-US" sz="3200" b="1" smtClean="0">
                <a:solidFill>
                  <a:srgbClr val="FF0000"/>
                </a:solidFill>
              </a:rPr>
              <a:t>3</a:t>
            </a:r>
            <a:r>
              <a:rPr lang="ru-RU" sz="3200" b="1" smtClean="0">
                <a:solidFill>
                  <a:srgbClr val="FF0000"/>
                </a:solidFill>
              </a:rPr>
              <a:t>. </a:t>
            </a:r>
            <a:r>
              <a:rPr lang="ru-RU" sz="3200" smtClean="0"/>
              <a:t>Утверждение о том, что всякое тело находится в</a:t>
            </a:r>
            <a:r>
              <a:rPr lang="en-US" sz="3200" smtClean="0"/>
              <a:t> </a:t>
            </a:r>
            <a:r>
              <a:rPr lang="ru-RU" sz="3200" smtClean="0"/>
              <a:t>покое или движется равномерно и прямолинейно, если на него не действуют другие тела или их действия компенсируют друг друга, называется ...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3714750"/>
            <a:ext cx="8286750" cy="2643188"/>
          </a:xfrm>
        </p:spPr>
        <p:txBody>
          <a:bodyPr/>
          <a:lstStyle/>
          <a:p>
            <a:pPr eaLnBrk="1" hangingPunct="1"/>
            <a:r>
              <a:rPr lang="ru-RU" smtClean="0"/>
              <a:t>1. первым законом Ньютона.</a:t>
            </a:r>
            <a:endParaRPr lang="en-US" smtClean="0"/>
          </a:p>
          <a:p>
            <a:pPr eaLnBrk="1" hangingPunct="1"/>
            <a:r>
              <a:rPr lang="ru-RU" smtClean="0"/>
              <a:t>2. вторым законом Ньютона.</a:t>
            </a:r>
          </a:p>
          <a:p>
            <a:pPr eaLnBrk="1" hangingPunct="1"/>
            <a:r>
              <a:rPr lang="ru-RU" smtClean="0"/>
              <a:t>3. третьим законом Ньютона.</a:t>
            </a:r>
          </a:p>
          <a:p>
            <a:pPr eaLnBrk="1" hangingPunct="1"/>
            <a:r>
              <a:rPr lang="ru-RU" smtClean="0"/>
              <a:t>4. законом равномерного</a:t>
            </a:r>
            <a:r>
              <a:rPr lang="en-US" smtClean="0"/>
              <a:t> </a:t>
            </a:r>
            <a:r>
              <a:rPr lang="ru-RU" smtClean="0"/>
              <a:t>прямолинейного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24399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ГИА-6.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рисунке представлен график зависимости модуля скорости тела от времени для прямолинейно движущегося тела. Равнодействующая всех сил, действующих на тело, равна нулю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" y="2571744"/>
            <a:ext cx="5143536" cy="2857520"/>
          </a:xfrm>
          <a:ln>
            <a:solidFill>
              <a:srgbClr val="C00000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на участках АВ и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участках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на участке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Только на участке ОА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2357430"/>
            <a:ext cx="3929063" cy="301307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3571876"/>
            <a:ext cx="4000528" cy="5000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25574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КИМ - 2003 -  А3.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изображен график зависимости модуля скорости вагона от времени в инерциальной системе отсчета. В течение каких промежутков времени суммарная сила, действующая на вагон со стороны других тел, равнялась нулю, если вагон двигался прямолинейно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90" y="2285992"/>
            <a:ext cx="4041775" cy="2500330"/>
          </a:xfrm>
          <a:ln>
            <a:solidFill>
              <a:srgbClr val="C00000"/>
            </a:solidFill>
          </a:ln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– t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– t</a:t>
            </a:r>
            <a:r>
              <a:rPr lang="en-US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baseline="-25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t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Таких промежутков времени нет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14282" y="2214554"/>
          <a:ext cx="4693400" cy="2857520"/>
        </p:xfrm>
        <a:graphic>
          <a:graphicData uri="http://schemas.openxmlformats.org/presentationml/2006/ole">
            <p:oleObj spid="_x0000_s1026" name="Picture" r:id="rId4" imgW="1939320" imgH="1181160" progId="Word.Picture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57818" y="2285992"/>
            <a:ext cx="2143140" cy="5000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9728" y="1321480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3356984" y="1035728"/>
            <a:ext cx="1143008" cy="1241144"/>
            <a:chOff x="7358082" y="2639793"/>
            <a:chExt cx="1143008" cy="1241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34606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3502766" y="1352906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52736"/>
            <a:ext cx="1785918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3648" y="1635636"/>
            <a:ext cx="22813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5,47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708920"/>
            <a:ext cx="2411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=0,5мм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088223" y="237468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-40976" y="2317083"/>
            <a:ext cx="254127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64616" y="2410002"/>
            <a:ext cx="10867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68144" y="1484784"/>
            <a:ext cx="2143140" cy="21431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8" cstate="print"/>
          <a:srcRect l="18519" t="54158" r="66666" b="31256"/>
          <a:stretch>
            <a:fillRect/>
          </a:stretch>
        </p:blipFill>
        <p:spPr bwMode="auto">
          <a:xfrm rot="5400000">
            <a:off x="1319044" y="1966646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Прямоугольник 88"/>
          <p:cNvSpPr/>
          <p:nvPr/>
        </p:nvSpPr>
        <p:spPr>
          <a:xfrm>
            <a:off x="0" y="5445224"/>
            <a:ext cx="9144000" cy="1077218"/>
          </a:xfrm>
          <a:prstGeom prst="rect">
            <a:avLst/>
          </a:prstGeom>
          <a:solidFill>
            <a:srgbClr val="92D050">
              <a:alpha val="91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удельное сопротивление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фехраля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9" cstate="print"/>
          <a:srcRect l="11513" t="72808" r="34150" b="19071"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"/>
          <p:cNvPicPr>
            <a:picLocks noChangeAspect="1" noChangeArrowheads="1"/>
          </p:cNvPicPr>
          <p:nvPr/>
        </p:nvPicPr>
        <p:blipFill>
          <a:blip r:embed="rId8" cstate="print"/>
          <a:srcRect l="18519" t="54158" r="66666" b="31256"/>
          <a:stretch>
            <a:fillRect/>
          </a:stretch>
        </p:blipFill>
        <p:spPr bwMode="auto">
          <a:xfrm rot="5400000">
            <a:off x="1081898" y="5738394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Прямоугольник 89"/>
          <p:cNvSpPr/>
          <p:nvPr/>
        </p:nvSpPr>
        <p:spPr>
          <a:xfrm>
            <a:off x="2562616" y="2706640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Группа 5"/>
          <p:cNvGrpSpPr/>
          <p:nvPr/>
        </p:nvGrpSpPr>
        <p:grpSpPr>
          <a:xfrm>
            <a:off x="3419872" y="2420888"/>
            <a:ext cx="792088" cy="1241144"/>
            <a:chOff x="7358082" y="2639793"/>
            <a:chExt cx="1232137" cy="1241144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7358082" y="2639793"/>
              <a:ext cx="12321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524708" y="3234606"/>
              <a:ext cx="8414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Овал 94"/>
          <p:cNvSpPr/>
          <p:nvPr/>
        </p:nvSpPr>
        <p:spPr>
          <a:xfrm>
            <a:off x="2750028" y="3047188"/>
            <a:ext cx="10867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3" grpId="0"/>
      <p:bldP spid="24" grpId="0"/>
      <p:bldP spid="25" grpId="0"/>
      <p:bldP spid="27" grpId="0"/>
      <p:bldP spid="29" grpId="0" animBg="1"/>
      <p:bldP spid="30" grpId="0" animBg="1"/>
      <p:bldP spid="89" grpId="0" animBg="1"/>
      <p:bldP spid="90" grpId="0"/>
      <p:bldP spid="9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72500" cy="2357437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rgbClr val="FF0000"/>
                </a:solidFill>
              </a:rPr>
              <a:t>ЕГЭ-200</a:t>
            </a:r>
            <a:r>
              <a:rPr lang="en-US" sz="3200" smtClean="0">
                <a:solidFill>
                  <a:srgbClr val="FF0000"/>
                </a:solidFill>
              </a:rPr>
              <a:t>7</a:t>
            </a:r>
            <a:r>
              <a:rPr lang="ru-RU" sz="3200" smtClean="0">
                <a:solidFill>
                  <a:srgbClr val="FF0000"/>
                </a:solidFill>
              </a:rPr>
              <a:t>-А</a:t>
            </a:r>
            <a:r>
              <a:rPr lang="en-US" sz="3200" smtClean="0">
                <a:solidFill>
                  <a:srgbClr val="FF0000"/>
                </a:solidFill>
              </a:rPr>
              <a:t>3</a:t>
            </a:r>
            <a:r>
              <a:rPr lang="ru-RU" sz="3200" smtClean="0">
                <a:solidFill>
                  <a:srgbClr val="FF0000"/>
                </a:solidFill>
              </a:rPr>
              <a:t>. </a:t>
            </a:r>
            <a:r>
              <a:rPr lang="ru-RU" sz="3200" smtClean="0"/>
              <a:t>Парашютист спускается вертикально с постоянной скоростью 2 м/с. Систему отсчета, связанную с Землей, считать инерциальной. В этом случае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3071813"/>
            <a:ext cx="8501062" cy="36417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Bookman Old Style" pitchFamily="18" charset="0"/>
              <a:buAutoNum type="arabicPeriod"/>
              <a:defRPr/>
            </a:pPr>
            <a:r>
              <a:rPr lang="ru-RU" dirty="0" smtClean="0"/>
              <a:t>вес парашютиста равен нулю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Bookman Old Style" pitchFamily="18" charset="0"/>
              <a:buAutoNum type="arabicPeriod"/>
              <a:defRPr/>
            </a:pPr>
            <a:r>
              <a:rPr lang="ru-RU" dirty="0" smtClean="0"/>
              <a:t>сила тяжести, действующая на парашютиста, равна нулю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Bookman Old Style" pitchFamily="18" charset="0"/>
              <a:buAutoNum type="arabicPeriod"/>
              <a:defRPr/>
            </a:pPr>
            <a:r>
              <a:rPr lang="ru-RU" dirty="0" smtClean="0"/>
              <a:t>сумма всех сил, приложенных к парашютисту, равна нулю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Bookman Old Style" pitchFamily="18" charset="0"/>
              <a:buAutoNum type="arabicPeriod"/>
              <a:defRPr/>
            </a:pPr>
            <a:r>
              <a:rPr lang="ru-RU" dirty="0" smtClean="0"/>
              <a:t>сумма всех сил, действующих на парашютиста, постоянна и не равна нулю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67000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FF0000"/>
                </a:solidFill>
              </a:rPr>
              <a:t>ЕГЭ-20</a:t>
            </a:r>
            <a:r>
              <a:rPr lang="en-US" sz="2800" smtClean="0">
                <a:solidFill>
                  <a:srgbClr val="FF0000"/>
                </a:solidFill>
              </a:rPr>
              <a:t>10</a:t>
            </a:r>
            <a:r>
              <a:rPr lang="ru-RU" sz="2800" smtClean="0">
                <a:solidFill>
                  <a:srgbClr val="FF0000"/>
                </a:solidFill>
              </a:rPr>
              <a:t>-А</a:t>
            </a:r>
            <a:r>
              <a:rPr lang="en-US" sz="2800" smtClean="0">
                <a:solidFill>
                  <a:srgbClr val="FF0000"/>
                </a:solidFill>
              </a:rPr>
              <a:t>2</a:t>
            </a:r>
            <a:r>
              <a:rPr lang="ru-RU" sz="2800" smtClean="0">
                <a:solidFill>
                  <a:srgbClr val="FF0000"/>
                </a:solidFill>
              </a:rPr>
              <a:t>. </a:t>
            </a:r>
            <a:r>
              <a:rPr lang="ru-RU" sz="2800" smtClean="0"/>
              <a:t>Самолет летит по прямой с постоянной скоростью на высоте 9 000 м. Систему отсчета, связанную с Землей, считать инерциальной. Какое из следующих утверждений о силах, действующих на самолёт в этом случае, верно?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0" y="2895600"/>
            <a:ext cx="5943600" cy="35052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Bookman Old Style" pitchFamily="18" charset="0"/>
              <a:buAutoNum type="arabicPeriod"/>
              <a:defRPr/>
            </a:pPr>
            <a:r>
              <a:rPr lang="ru-RU" dirty="0" smtClean="0"/>
              <a:t>На самолет не действует сила тяжести.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Bookman Old Style" pitchFamily="18" charset="0"/>
              <a:buAutoNum type="arabicPeriod"/>
              <a:defRPr/>
            </a:pPr>
            <a:r>
              <a:rPr lang="ru-RU" dirty="0" smtClean="0"/>
              <a:t>Сумма всех сил, действующих на самолет, равна нулю.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Bookman Old Style" pitchFamily="18" charset="0"/>
              <a:buAutoNum type="arabicPeriod"/>
              <a:defRPr/>
            </a:pPr>
            <a:r>
              <a:rPr lang="ru-RU" dirty="0" smtClean="0"/>
              <a:t>На самолет не действуют никакие силы.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Bookman Old Style" pitchFamily="18" charset="0"/>
              <a:buAutoNum type="arabicPeriod"/>
              <a:defRPr/>
            </a:pPr>
            <a:r>
              <a:rPr lang="ru-RU" dirty="0" smtClean="0"/>
              <a:t>Сила тяжести равна силе Архимеда, действующей на самолет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2857520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ЕГЭ-2005-А26.</a:t>
            </a:r>
            <a:r>
              <a:rPr lang="ru-RU" sz="3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3200" dirty="0" smtClean="0"/>
              <a:t>Систему отсчета, связанную с Землей, будем считать инерциальной.  Система отсчета, связанная с автомобилем, тоже будет инерциальной, если автомобиль 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28688" y="3500438"/>
            <a:ext cx="7500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ru-RU" sz="2400">
                <a:latin typeface="Times New Roman" pitchFamily="18" charset="0"/>
              </a:rPr>
              <a:t>движется равномерно по прямолинейному участку шоссе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>
                <a:latin typeface="Times New Roman" pitchFamily="18" charset="0"/>
              </a:rPr>
              <a:t>разгоняется по прямолинейному участку шоссе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>
                <a:latin typeface="Times New Roman" pitchFamily="18" charset="0"/>
              </a:rPr>
              <a:t>движется равномерно по извилистой дороге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>
                <a:latin typeface="Times New Roman" pitchFamily="18" charset="0"/>
              </a:rPr>
              <a:t>по инерции вкатывается на гору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571500"/>
            <a:ext cx="9001125" cy="6286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§ 14-а. Первый закон Ньютона. Учебник "Физика-9". Физика. </a:t>
            </a:r>
            <a:r>
              <a:rPr lang="ru-RU" sz="1800" dirty="0" err="1" smtClean="0"/>
              <a:t>Ру</a:t>
            </a:r>
            <a:r>
              <a:rPr lang="ru-RU" sz="1800" dirty="0" smtClean="0"/>
              <a:t>. //[Электронный ресурс] // </a:t>
            </a:r>
            <a:r>
              <a:rPr lang="ru-RU" sz="1800" u="sng" dirty="0" smtClean="0">
                <a:hlinkClick r:id="rId2"/>
              </a:rPr>
              <a:t>http://cit.vvsu.ru/MIRROR/www.fizika.ru/theory/tema-14/14a.htm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§ 7. Первый закон Ньютона. Инерциальные системы отсчета. Социальный навигатор. Справочник для абитуриентов,  ищущих работу молодежи //[Электронный ресурс] //</a:t>
            </a:r>
            <a:r>
              <a:rPr lang="ru-RU" sz="1800" u="sng" dirty="0" err="1" smtClean="0"/>
              <a:t>http</a:t>
            </a:r>
            <a:r>
              <a:rPr lang="ru-RU" sz="1800" u="sng" dirty="0" smtClean="0"/>
              <a:t>://</a:t>
            </a:r>
            <a:r>
              <a:rPr lang="ru-RU" sz="1800" u="sng" dirty="0" err="1" smtClean="0"/>
              <a:t>www.edu.yar.ru</a:t>
            </a:r>
            <a:r>
              <a:rPr lang="ru-RU" sz="1800" u="sng" dirty="0" smtClean="0"/>
              <a:t>/</a:t>
            </a:r>
            <a:r>
              <a:rPr lang="ru-RU" sz="1800" u="sng" dirty="0" err="1" smtClean="0"/>
              <a:t>russian</a:t>
            </a:r>
            <a:r>
              <a:rPr lang="ru-RU" sz="1800" u="sng" dirty="0" smtClean="0"/>
              <a:t>/</a:t>
            </a:r>
            <a:r>
              <a:rPr lang="ru-RU" sz="1800" u="sng" dirty="0" err="1" smtClean="0"/>
              <a:t>projects</a:t>
            </a:r>
            <a:r>
              <a:rPr lang="ru-RU" sz="1800" u="sng" dirty="0" smtClean="0"/>
              <a:t>/</a:t>
            </a:r>
            <a:r>
              <a:rPr lang="ru-RU" sz="1800" u="sng" dirty="0" err="1" smtClean="0"/>
              <a:t>socnav</a:t>
            </a:r>
            <a:r>
              <a:rPr lang="ru-RU" sz="1800" u="sng" dirty="0" smtClean="0"/>
              <a:t>/</a:t>
            </a:r>
            <a:r>
              <a:rPr lang="ru-RU" sz="1800" u="sng" dirty="0" err="1" smtClean="0"/>
              <a:t>prep</a:t>
            </a:r>
            <a:r>
              <a:rPr lang="ru-RU" sz="1800" u="sng" dirty="0" smtClean="0"/>
              <a:t>/phis001/</a:t>
            </a:r>
            <a:r>
              <a:rPr lang="ru-RU" sz="1800" u="sng" dirty="0" err="1" smtClean="0"/>
              <a:t>dyn</a:t>
            </a:r>
            <a:r>
              <a:rPr lang="ru-RU" sz="1800" u="sng" dirty="0" smtClean="0"/>
              <a:t>/dyn7.html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1 закон Ньютона. Движение тела при отсутствии сил, при равенстве нулю равнодействующей. UMS //[Электронный ресурс] // </a:t>
            </a:r>
            <a:r>
              <a:rPr lang="ru-RU" sz="1800" u="sng" dirty="0" smtClean="0">
                <a:hlinkClick r:id="rId3"/>
              </a:rPr>
              <a:t>http://izotovmi.chat.ru/Fizika/Mehanika/zdina030.htm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err="1" smtClean="0"/>
              <a:t>Гутник</a:t>
            </a:r>
            <a:r>
              <a:rPr lang="ru-RU" sz="1800" dirty="0" smtClean="0"/>
              <a:t>, Е. М., Физика. 7 класс. Учебник для общеобразовательных школ / Е. М. </a:t>
            </a:r>
            <a:r>
              <a:rPr lang="ru-RU" sz="1800" dirty="0" err="1" smtClean="0"/>
              <a:t>Гутник</a:t>
            </a:r>
            <a:r>
              <a:rPr lang="ru-RU" sz="1800" dirty="0" smtClean="0"/>
              <a:t>, А. 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- М.: Дрофа, 2009. – 302 с.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Законы Ньютона. </a:t>
            </a:r>
            <a:r>
              <a:rPr lang="ru-RU" sz="1800" dirty="0" smtClean="0">
                <a:hlinkClick r:id="rId4"/>
              </a:rPr>
              <a:t>Словари и энциклопедии на Академике</a:t>
            </a:r>
            <a:r>
              <a:rPr lang="ru-RU" sz="1800" dirty="0" smtClean="0"/>
              <a:t> //[Электронный ресурс] // </a:t>
            </a:r>
            <a:r>
              <a:rPr lang="ru-RU" sz="1800" u="sng" dirty="0" smtClean="0">
                <a:hlinkClick r:id="rId5"/>
              </a:rPr>
              <a:t>http://dic.academic.ru/dic.nsf/ruwiki/3321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Зорин, Н.И. ГИА 2010. Физика. Тренировочные задания: 9 класс / Н.И. Зорин. – М.: </a:t>
            </a:r>
            <a:r>
              <a:rPr lang="ru-RU" sz="1800" dirty="0" err="1" smtClean="0"/>
              <a:t>Эксмо</a:t>
            </a:r>
            <a:r>
              <a:rPr lang="ru-RU" sz="1800" dirty="0" smtClean="0"/>
              <a:t>, 2010. – 112 с. – (Государственная (итоговая) аттестация (в новой форме).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Инерция движения. Единая коллекция цифровых образовательных ресурсов//[Электронный ресурс]// </a:t>
            </a:r>
            <a:r>
              <a:rPr lang="en-US" sz="1800" u="sng" dirty="0" smtClean="0"/>
              <a:t>http</a:t>
            </a:r>
            <a:r>
              <a:rPr lang="ru-RU" sz="1800" u="sng" dirty="0" smtClean="0"/>
              <a:t>://</a:t>
            </a:r>
            <a:r>
              <a:rPr lang="en-US" sz="1800" u="sng" dirty="0" smtClean="0"/>
              <a:t>school</a:t>
            </a:r>
            <a:r>
              <a:rPr lang="ru-RU" sz="1800" u="sng" dirty="0" smtClean="0"/>
              <a:t>-</a:t>
            </a:r>
            <a:r>
              <a:rPr lang="en-US" sz="1800" u="sng" dirty="0" smtClean="0"/>
              <a:t>collection</a:t>
            </a:r>
            <a:r>
              <a:rPr lang="ru-RU" sz="1800" u="sng" dirty="0" smtClean="0"/>
              <a:t>.</a:t>
            </a:r>
            <a:r>
              <a:rPr lang="en-US" sz="1800" u="sng" dirty="0" err="1" smtClean="0"/>
              <a:t>edu</a:t>
            </a:r>
            <a:r>
              <a:rPr lang="ru-RU" sz="1800" u="sng" dirty="0" smtClean="0"/>
              <a:t>.</a:t>
            </a:r>
            <a:r>
              <a:rPr lang="en-US" sz="1800" u="sng" dirty="0" err="1" smtClean="0"/>
              <a:t>ru</a:t>
            </a:r>
            <a:r>
              <a:rPr lang="ru-RU" sz="1800" u="sng" dirty="0" smtClean="0"/>
              <a:t>/</a:t>
            </a:r>
            <a:r>
              <a:rPr lang="en-US" sz="1800" u="sng" dirty="0" smtClean="0"/>
              <a:t>catalog</a:t>
            </a:r>
            <a:r>
              <a:rPr lang="ru-RU" sz="1800" u="sng" dirty="0" smtClean="0"/>
              <a:t>/</a:t>
            </a:r>
            <a:r>
              <a:rPr lang="en-US" sz="1800" u="sng" dirty="0" smtClean="0"/>
              <a:t>res</a:t>
            </a:r>
            <a:r>
              <a:rPr lang="ru-RU" sz="1800" u="sng" dirty="0" smtClean="0"/>
              <a:t>/</a:t>
            </a:r>
            <a:r>
              <a:rPr lang="en-US" sz="1800" u="sng" dirty="0" smtClean="0"/>
              <a:t>ac</a:t>
            </a:r>
            <a:r>
              <a:rPr lang="ru-RU" sz="1800" u="sng" dirty="0" smtClean="0"/>
              <a:t>58</a:t>
            </a:r>
            <a:r>
              <a:rPr lang="en-US" sz="1800" u="sng" dirty="0" smtClean="0"/>
              <a:t>c</a:t>
            </a:r>
            <a:r>
              <a:rPr lang="ru-RU" sz="1800" u="sng" dirty="0" smtClean="0"/>
              <a:t>5</a:t>
            </a:r>
            <a:r>
              <a:rPr lang="en-US" sz="1800" u="sng" dirty="0" smtClean="0"/>
              <a:t>c</a:t>
            </a:r>
            <a:r>
              <a:rPr lang="ru-RU" sz="1800" u="sng" dirty="0" smtClean="0"/>
              <a:t>4-5489-4016-</a:t>
            </a:r>
            <a:r>
              <a:rPr lang="en-US" sz="1800" u="sng" dirty="0" err="1" smtClean="0"/>
              <a:t>bd</a:t>
            </a:r>
            <a:r>
              <a:rPr lang="ru-RU" sz="1800" u="sng" dirty="0" smtClean="0"/>
              <a:t>20-</a:t>
            </a:r>
            <a:r>
              <a:rPr lang="en-US" sz="1800" u="sng" dirty="0" smtClean="0"/>
              <a:t>a</a:t>
            </a:r>
            <a:r>
              <a:rPr lang="ru-RU" sz="1800" u="sng" dirty="0" smtClean="0"/>
              <a:t>3</a:t>
            </a:r>
            <a:r>
              <a:rPr lang="en-US" sz="1800" u="sng" dirty="0" smtClean="0"/>
              <a:t>b</a:t>
            </a:r>
            <a:r>
              <a:rPr lang="ru-RU" sz="1800" u="sng" dirty="0" smtClean="0"/>
              <a:t>0904</a:t>
            </a:r>
            <a:r>
              <a:rPr lang="en-US" sz="1800" u="sng" dirty="0" smtClean="0"/>
              <a:t>e</a:t>
            </a:r>
            <a:r>
              <a:rPr lang="ru-RU" sz="1800" u="sng" dirty="0" smtClean="0"/>
              <a:t>94</a:t>
            </a:r>
            <a:r>
              <a:rPr lang="en-US" sz="1800" u="sng" dirty="0" err="1" smtClean="0"/>
              <a:t>bd</a:t>
            </a:r>
            <a:r>
              <a:rPr lang="ru-RU" sz="1800" u="sng" dirty="0" smtClean="0"/>
              <a:t>/</a:t>
            </a:r>
            <a:r>
              <a:rPr lang="en-US" sz="1800" u="sng" dirty="0" smtClean="0"/>
              <a:t>view</a:t>
            </a:r>
            <a:r>
              <a:rPr lang="ru-RU" sz="1800" u="sng" dirty="0" smtClean="0"/>
              <a:t>/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Инерция покоя. Единая коллекция цифровых образовательных ресурсов//[Электронный ресурс]//</a:t>
            </a:r>
            <a:r>
              <a:rPr lang="ru-RU" sz="1800" u="sng" dirty="0" smtClean="0"/>
              <a:t> </a:t>
            </a:r>
            <a:r>
              <a:rPr lang="en-US" sz="1800" u="sng" dirty="0" smtClean="0"/>
              <a:t>http://school-collection.edu.ru/catalog/res/65ba3c72-44d4-4c50-b48c-639604bc5525/view/ 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err="1" smtClean="0"/>
              <a:t>Кабардин</a:t>
            </a:r>
            <a:r>
              <a:rPr lang="ru-RU" sz="1800" dirty="0" smtClean="0"/>
              <a:t>, О.Ф. Физика. 9 </a:t>
            </a:r>
            <a:r>
              <a:rPr lang="ru-RU" sz="1800" dirty="0" err="1" smtClean="0"/>
              <a:t>кл</a:t>
            </a:r>
            <a:r>
              <a:rPr lang="ru-RU" sz="1800" dirty="0" smtClean="0"/>
              <a:t>.: сборник тестовых заданий для подготовки к итоговой аттестации за курс основной школы / О.Ф. </a:t>
            </a:r>
            <a:r>
              <a:rPr lang="ru-RU" sz="1800" dirty="0" err="1" smtClean="0"/>
              <a:t>Кабардин</a:t>
            </a:r>
            <a:r>
              <a:rPr lang="ru-RU" sz="1800" dirty="0" smtClean="0"/>
              <a:t>. – М.: Дрофа, 2008. – 219 с;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err="1" smtClean="0"/>
              <a:t>Перышкин</a:t>
            </a:r>
            <a:r>
              <a:rPr lang="ru-RU" sz="1800" dirty="0" smtClean="0"/>
              <a:t>, А. В., Физика. 7 класс. Учебник для общеобразовательных школ / А. 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- М.: Дрофа, 2009. – 198 с.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err="1" smtClean="0"/>
              <a:t>Перышкин</a:t>
            </a:r>
            <a:r>
              <a:rPr lang="ru-RU" sz="1800" dirty="0" smtClean="0"/>
              <a:t>, А. В., Физика. 8 класс. Учебник для общеобразовательных школ / А. 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- М.: Дрофа, 2009. – 196 с.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Федеральный институт педагогических измерений. Контрольные измерительные материалы (КИМ) Физика </a:t>
            </a:r>
            <a:r>
              <a:rPr lang="ru-RU" sz="1800" u="sng" dirty="0" smtClean="0">
                <a:hlinkClick r:id="rId6"/>
              </a:rPr>
              <a:t>ГИА-9 2010 г.</a:t>
            </a:r>
            <a:r>
              <a:rPr lang="ru-RU" sz="1800" dirty="0" smtClean="0"/>
              <a:t> / /[Электронный ресурс]// </a:t>
            </a:r>
            <a:r>
              <a:rPr lang="ru-RU" sz="1800" u="sng" dirty="0" smtClean="0">
                <a:hlinkClick r:id="rId6"/>
              </a:rPr>
              <a:t>http://fipi.ru/view/sections/214/docs/</a:t>
            </a:r>
            <a:r>
              <a:rPr lang="ru-RU" sz="1800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Федеральный институт педагогических измерений. Контрольные измерительные материалы (КИМ) Физика ЕГЭ 2001-2010//[Электронный ресурс]// </a:t>
            </a:r>
            <a:r>
              <a:rPr lang="en-US" sz="1800" u="sng" dirty="0" smtClean="0">
                <a:hlinkClick r:id="rId7"/>
              </a:rPr>
              <a:t>http</a:t>
            </a:r>
            <a:r>
              <a:rPr lang="ru-RU" sz="1800" u="sng" dirty="0" smtClean="0">
                <a:hlinkClick r:id="rId7"/>
              </a:rPr>
              <a:t>://</a:t>
            </a:r>
            <a:r>
              <a:rPr lang="en-US" sz="1800" u="sng" dirty="0" err="1" smtClean="0">
                <a:hlinkClick r:id="rId7"/>
              </a:rPr>
              <a:t>fipi</a:t>
            </a:r>
            <a:r>
              <a:rPr lang="ru-RU" sz="1800" u="sng" dirty="0" smtClean="0">
                <a:hlinkClick r:id="rId7"/>
              </a:rPr>
              <a:t>.</a:t>
            </a:r>
            <a:r>
              <a:rPr lang="en-US" sz="1800" u="sng" dirty="0" err="1" smtClean="0">
                <a:hlinkClick r:id="rId7"/>
              </a:rPr>
              <a:t>ru</a:t>
            </a:r>
            <a:r>
              <a:rPr lang="en-US" sz="1800" u="sng" dirty="0" smtClean="0">
                <a:hlinkClick r:id="rId7"/>
              </a:rPr>
              <a:t>/view/sections/92/docs</a:t>
            </a:r>
            <a:r>
              <a:rPr lang="ru-RU" sz="1800" u="sng" dirty="0" smtClean="0">
                <a:hlinkClick r:id="rId7"/>
              </a:rPr>
              <a:t>/</a:t>
            </a: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687" t="36621" r="57813" b="39941"/>
          <a:stretch>
            <a:fillRect/>
          </a:stretch>
        </p:blipFill>
        <p:spPr bwMode="auto">
          <a:xfrm>
            <a:off x="500034" y="3464719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4531" t="34424" r="6836" b="29687"/>
          <a:stretch>
            <a:fillRect/>
          </a:stretch>
        </p:blipFill>
        <p:spPr bwMode="auto">
          <a:xfrm>
            <a:off x="0" y="0"/>
            <a:ext cx="592935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29190" y="5000636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510" y="450057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03113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585788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3868" y="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602806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472" y="142852"/>
            <a:ext cx="4214810" cy="1684826"/>
            <a:chOff x="12431" y="5385"/>
            <a:chExt cx="3317" cy="1236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3367" y="5585"/>
              <a:ext cx="2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31" y="5385"/>
              <a:ext cx="3317" cy="1236"/>
              <a:chOff x="12431" y="5385"/>
              <a:chExt cx="3317" cy="123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5566" y="5836"/>
                <a:ext cx="182" cy="318"/>
                <a:chOff x="3503" y="4378"/>
                <a:chExt cx="184" cy="276"/>
              </a:xfrm>
            </p:grpSpPr>
            <p:sp>
              <p:nvSpPr>
                <p:cNvPr id="17414" name="Oval 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2431" y="5385"/>
                <a:ext cx="3213" cy="1236"/>
                <a:chOff x="12431" y="5397"/>
                <a:chExt cx="3213" cy="1236"/>
              </a:xfrm>
            </p:grpSpPr>
            <p:grpSp>
              <p:nvGrpSpPr>
                <p:cNvPr id="7" name="Group 9"/>
                <p:cNvGrpSpPr>
                  <a:grpSpLocks/>
                </p:cNvGrpSpPr>
                <p:nvPr/>
              </p:nvGrpSpPr>
              <p:grpSpPr bwMode="auto">
                <a:xfrm>
                  <a:off x="12521" y="5397"/>
                  <a:ext cx="1129" cy="643"/>
                  <a:chOff x="12521" y="5397"/>
                  <a:chExt cx="1129" cy="643"/>
                </a:xfrm>
              </p:grpSpPr>
              <p:sp>
                <p:nvSpPr>
                  <p:cNvPr id="1741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21" y="6040"/>
                    <a:ext cx="47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95" y="5397"/>
                    <a:ext cx="291" cy="314"/>
                  </a:xfrm>
                  <a:prstGeom prst="rect">
                    <a:avLst/>
                  </a:prstGeom>
                  <a:noFill/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0" y="5444"/>
                    <a:ext cx="266" cy="269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801" y="5586"/>
                    <a:ext cx="2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791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3650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16"/>
                <p:cNvGrpSpPr>
                  <a:grpSpLocks/>
                </p:cNvGrpSpPr>
                <p:nvPr/>
              </p:nvGrpSpPr>
              <p:grpSpPr bwMode="auto">
                <a:xfrm>
                  <a:off x="12431" y="5397"/>
                  <a:ext cx="3213" cy="1236"/>
                  <a:chOff x="12431" y="5385"/>
                  <a:chExt cx="3213" cy="1236"/>
                </a:xfrm>
              </p:grpSpPr>
              <p:sp>
                <p:nvSpPr>
                  <p:cNvPr id="1742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3987" y="5946"/>
                    <a:ext cx="422" cy="163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FC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2431" y="5385"/>
                    <a:ext cx="3213" cy="1236"/>
                    <a:chOff x="12431" y="5385"/>
                    <a:chExt cx="3213" cy="1236"/>
                  </a:xfrm>
                </p:grpSpPr>
                <p:sp>
                  <p:nvSpPr>
                    <p:cNvPr id="17427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411" y="6027"/>
                      <a:ext cx="57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0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24" y="5797"/>
                      <a:ext cx="1220" cy="419"/>
                      <a:chOff x="3017" y="2796"/>
                      <a:chExt cx="1233" cy="362"/>
                    </a:xfrm>
                  </p:grpSpPr>
                  <p:grpSp>
                    <p:nvGrpSpPr>
                      <p:cNvPr id="11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7" y="2796"/>
                        <a:ext cx="793" cy="362"/>
                        <a:chOff x="5000" y="7600"/>
                        <a:chExt cx="794" cy="423"/>
                      </a:xfrm>
                    </p:grpSpPr>
                    <p:grpSp>
                      <p:nvGrpSpPr>
                        <p:cNvPr id="12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97" y="7600"/>
                          <a:ext cx="418" cy="423"/>
                          <a:chOff x="5197" y="7600"/>
                          <a:chExt cx="418" cy="423"/>
                        </a:xfrm>
                      </p:grpSpPr>
                      <p:sp>
                        <p:nvSpPr>
                          <p:cNvPr id="17431" name="Text Box 2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7" y="7600"/>
                            <a:ext cx="418" cy="42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 </a:t>
                            </a:r>
                            <a:r>
                              <a:rPr kumimoji="0" lang="ru-RU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32" name="Oval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6" y="7664"/>
                            <a:ext cx="300" cy="335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33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000" y="7850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3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564" y="7834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35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17" y="3007"/>
                        <a:ext cx="57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743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107" y="5385"/>
                      <a:ext cx="460" cy="426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7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15" y="5457"/>
                      <a:ext cx="266" cy="269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82" y="5598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16" y="5599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06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5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3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1" y="5848"/>
                      <a:ext cx="182" cy="319"/>
                      <a:chOff x="3503" y="4378"/>
                      <a:chExt cx="184" cy="276"/>
                    </a:xfrm>
                  </p:grpSpPr>
                  <p:sp>
                    <p:nvSpPr>
                      <p:cNvPr id="174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4458"/>
                        <a:ext cx="141" cy="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44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03" y="4378"/>
                        <a:ext cx="184" cy="27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79" y="6037"/>
                      <a:ext cx="1874" cy="584"/>
                      <a:chOff x="1355" y="3013"/>
                      <a:chExt cx="1894" cy="506"/>
                    </a:xfrm>
                  </p:grpSpPr>
                  <p:grpSp>
                    <p:nvGrpSpPr>
                      <p:cNvPr id="15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4" y="3188"/>
                        <a:ext cx="1108" cy="331"/>
                        <a:chOff x="1515" y="3559"/>
                        <a:chExt cx="867" cy="236"/>
                      </a:xfrm>
                    </p:grpSpPr>
                    <p:grpSp>
                      <p:nvGrpSpPr>
                        <p:cNvPr id="16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09" y="3559"/>
                          <a:ext cx="333" cy="236"/>
                          <a:chOff x="9771" y="4913"/>
                          <a:chExt cx="429" cy="338"/>
                        </a:xfrm>
                      </p:grpSpPr>
                      <p:sp>
                        <p:nvSpPr>
                          <p:cNvPr id="17448" name="Text Box 4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1" y="4913"/>
                            <a:ext cx="429" cy="3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28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4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49" name="Oval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9" y="4917"/>
                            <a:ext cx="346" cy="334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50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87" y="3683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51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15" y="3688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5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5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9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4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44" y="3361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69" y="3374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74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2990" y="5946"/>
                    <a:ext cx="422" cy="163"/>
                  </a:xfrm>
                  <a:prstGeom prst="rect">
                    <a:avLst/>
                  </a:prstGeom>
                  <a:solidFill>
                    <a:srgbClr val="0014AC"/>
                  </a:solidFill>
                  <a:ln w="38100">
                    <a:solidFill>
                      <a:srgbClr val="0014A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1857364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0" y="235743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2357422" y="185736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0" y="2786058"/>
            <a:ext cx="227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2431853" y="2333171"/>
            <a:ext cx="1734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2643174" y="2786058"/>
            <a:ext cx="1973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60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6213258" y="1177996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65695" y="2416429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7837265" y="2130677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7825202" y="2928934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 flipH="1">
            <a:off x="7908891" y="3060499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7337199" y="264318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1857356" y="1928802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-32" y="642918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Rectangle 49"/>
          <p:cNvSpPr>
            <a:spLocks noChangeArrowheads="1"/>
          </p:cNvSpPr>
          <p:nvPr/>
        </p:nvSpPr>
        <p:spPr bwMode="auto">
          <a:xfrm>
            <a:off x="1857356" y="2357430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" name="Rectangle 49"/>
          <p:cNvSpPr>
            <a:spLocks noChangeArrowheads="1"/>
          </p:cNvSpPr>
          <p:nvPr/>
        </p:nvSpPr>
        <p:spPr bwMode="auto">
          <a:xfrm>
            <a:off x="2153741" y="2775425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1406" y="3357562"/>
            <a:ext cx="4000528" cy="2000264"/>
            <a:chOff x="12281" y="7785"/>
            <a:chExt cx="3364" cy="1883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2281" y="7785"/>
              <a:ext cx="3364" cy="1883"/>
              <a:chOff x="4678" y="2359"/>
              <a:chExt cx="3364" cy="1883"/>
            </a:xfrm>
          </p:grpSpPr>
          <p:grpSp>
            <p:nvGrpSpPr>
              <p:cNvPr id="20" name="Group 4"/>
              <p:cNvGrpSpPr>
                <a:grpSpLocks/>
              </p:cNvGrpSpPr>
              <p:nvPr/>
            </p:nvGrpSpPr>
            <p:grpSpPr bwMode="auto">
              <a:xfrm>
                <a:off x="4809" y="2760"/>
                <a:ext cx="830" cy="621"/>
                <a:chOff x="5000" y="7596"/>
                <a:chExt cx="831" cy="725"/>
              </a:xfrm>
            </p:grpSpPr>
            <p:grpSp>
              <p:nvGrpSpPr>
                <p:cNvPr id="21" name="Group 5"/>
                <p:cNvGrpSpPr>
                  <a:grpSpLocks/>
                </p:cNvGrpSpPr>
                <p:nvPr/>
              </p:nvGrpSpPr>
              <p:grpSpPr bwMode="auto">
                <a:xfrm>
                  <a:off x="5129" y="7596"/>
                  <a:ext cx="702" cy="725"/>
                  <a:chOff x="5129" y="7596"/>
                  <a:chExt cx="702" cy="725"/>
                </a:xfrm>
              </p:grpSpPr>
              <p:sp>
                <p:nvSpPr>
                  <p:cNvPr id="1946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6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6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 flipH="1" flipV="1">
                <a:off x="7049" y="2545"/>
                <a:ext cx="391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1"/>
              <p:cNvGrpSpPr>
                <a:grpSpLocks/>
              </p:cNvGrpSpPr>
              <p:nvPr/>
            </p:nvGrpSpPr>
            <p:grpSpPr bwMode="auto">
              <a:xfrm>
                <a:off x="5612" y="2359"/>
                <a:ext cx="844" cy="621"/>
                <a:chOff x="5000" y="7596"/>
                <a:chExt cx="845" cy="725"/>
              </a:xfrm>
            </p:grpSpPr>
            <p:grpSp>
              <p:nvGrpSpPr>
                <p:cNvPr id="23" name="Group 12"/>
                <p:cNvGrpSpPr>
                  <a:grpSpLocks/>
                </p:cNvGrpSpPr>
                <p:nvPr/>
              </p:nvGrpSpPr>
              <p:grpSpPr bwMode="auto">
                <a:xfrm>
                  <a:off x="5143" y="7596"/>
                  <a:ext cx="702" cy="725"/>
                  <a:chOff x="5143" y="7596"/>
                  <a:chExt cx="702" cy="725"/>
                </a:xfrm>
              </p:grpSpPr>
              <p:sp>
                <p:nvSpPr>
                  <p:cNvPr id="1946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3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5601" y="3177"/>
                <a:ext cx="832" cy="621"/>
                <a:chOff x="5000" y="7596"/>
                <a:chExt cx="833" cy="725"/>
              </a:xfrm>
            </p:grpSpPr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5131" y="7596"/>
                  <a:ext cx="702" cy="725"/>
                  <a:chOff x="5131" y="7596"/>
                  <a:chExt cx="702" cy="725"/>
                </a:xfrm>
              </p:grpSpPr>
              <p:sp>
                <p:nvSpPr>
                  <p:cNvPr id="1947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1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79" name="Rectangle 23"/>
              <p:cNvSpPr>
                <a:spLocks noChangeArrowheads="1"/>
              </p:cNvSpPr>
              <p:nvPr/>
            </p:nvSpPr>
            <p:spPr bwMode="auto">
              <a:xfrm>
                <a:off x="6401" y="2454"/>
                <a:ext cx="645" cy="184"/>
              </a:xfrm>
              <a:prstGeom prst="rect">
                <a:avLst/>
              </a:prstGeom>
              <a:solidFill>
                <a:srgbClr val="2D4D1B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/>
            </p:nvSpPr>
            <p:spPr bwMode="auto">
              <a:xfrm>
                <a:off x="6401" y="3272"/>
                <a:ext cx="645" cy="184"/>
              </a:xfrm>
              <a:prstGeom prst="rect">
                <a:avLst/>
              </a:prstGeom>
              <a:solidFill>
                <a:srgbClr val="0000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 flipH="1">
                <a:off x="7451" y="2948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2" name="Line 26"/>
              <p:cNvSpPr>
                <a:spLocks noChangeShapeType="1"/>
              </p:cNvSpPr>
              <p:nvPr/>
            </p:nvSpPr>
            <p:spPr bwMode="auto">
              <a:xfrm flipH="1" flipV="1">
                <a:off x="7060" y="3363"/>
                <a:ext cx="391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3" name="Line 27"/>
              <p:cNvSpPr>
                <a:spLocks noChangeShapeType="1"/>
              </p:cNvSpPr>
              <p:nvPr/>
            </p:nvSpPr>
            <p:spPr bwMode="auto">
              <a:xfrm flipH="1">
                <a:off x="5456" y="2944"/>
                <a:ext cx="1" cy="10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Group 28"/>
              <p:cNvGrpSpPr>
                <a:grpSpLocks/>
              </p:cNvGrpSpPr>
              <p:nvPr/>
            </p:nvGrpSpPr>
            <p:grpSpPr bwMode="auto">
              <a:xfrm>
                <a:off x="5458" y="3722"/>
                <a:ext cx="2190" cy="520"/>
                <a:chOff x="5458" y="3698"/>
                <a:chExt cx="2190" cy="520"/>
              </a:xfrm>
            </p:grpSpPr>
            <p:grpSp>
              <p:nvGrpSpPr>
                <p:cNvPr id="27" name="Group 29"/>
                <p:cNvGrpSpPr>
                  <a:grpSpLocks/>
                </p:cNvGrpSpPr>
                <p:nvPr/>
              </p:nvGrpSpPr>
              <p:grpSpPr bwMode="auto">
                <a:xfrm>
                  <a:off x="5962" y="3698"/>
                  <a:ext cx="1108" cy="520"/>
                  <a:chOff x="1515" y="3530"/>
                  <a:chExt cx="867" cy="370"/>
                </a:xfrm>
              </p:grpSpPr>
              <p:grpSp>
                <p:nvGrpSpPr>
                  <p:cNvPr id="2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820" y="3530"/>
                    <a:ext cx="466" cy="370"/>
                    <a:chOff x="9779" y="4873"/>
                    <a:chExt cx="600" cy="530"/>
                  </a:xfrm>
                </p:grpSpPr>
                <p:sp>
                  <p:nvSpPr>
                    <p:cNvPr id="19487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80" y="4873"/>
                      <a:ext cx="599" cy="5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8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8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3683"/>
                    <a:ext cx="29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515" y="3683"/>
                    <a:ext cx="29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91" name="Line 35"/>
                <p:cNvSpPr>
                  <a:spLocks noChangeShapeType="1"/>
                </p:cNvSpPr>
                <p:nvPr/>
              </p:nvSpPr>
              <p:spPr bwMode="auto">
                <a:xfrm>
                  <a:off x="7072" y="3904"/>
                  <a:ext cx="576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2" name="Line 36"/>
                <p:cNvSpPr>
                  <a:spLocks noChangeShapeType="1"/>
                </p:cNvSpPr>
                <p:nvPr/>
              </p:nvSpPr>
              <p:spPr bwMode="auto">
                <a:xfrm>
                  <a:off x="5458" y="3915"/>
                  <a:ext cx="5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 flipH="1">
                <a:off x="7645" y="2956"/>
                <a:ext cx="1" cy="10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4678" y="2795"/>
                <a:ext cx="184" cy="276"/>
                <a:chOff x="3503" y="4378"/>
                <a:chExt cx="184" cy="276"/>
              </a:xfrm>
            </p:grpSpPr>
            <p:sp>
              <p:nvSpPr>
                <p:cNvPr id="19495" name="Oval 39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7858" y="2772"/>
                <a:ext cx="184" cy="276"/>
                <a:chOff x="3503" y="4378"/>
                <a:chExt cx="184" cy="276"/>
              </a:xfrm>
            </p:grpSpPr>
            <p:sp>
              <p:nvSpPr>
                <p:cNvPr id="19498" name="Oval 42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V="1">
              <a:off x="13202" y="7971"/>
              <a:ext cx="0" cy="8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V="1">
              <a:off x="15047" y="7973"/>
              <a:ext cx="0" cy="8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4000496" y="4071942"/>
            <a:ext cx="5143504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1.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9" name="Rectangle 46"/>
          <p:cNvSpPr>
            <a:spLocks noChangeArrowheads="1"/>
          </p:cNvSpPr>
          <p:nvPr/>
        </p:nvSpPr>
        <p:spPr bwMode="auto">
          <a:xfrm>
            <a:off x="1428728" y="3786190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паралельно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131"/>
          <p:cNvGrpSpPr/>
          <p:nvPr/>
        </p:nvGrpSpPr>
        <p:grpSpPr>
          <a:xfrm>
            <a:off x="4786314" y="5410991"/>
            <a:ext cx="2928958" cy="1018405"/>
            <a:chOff x="285909" y="5214950"/>
            <a:chExt cx="2928958" cy="1018405"/>
          </a:xfrm>
        </p:grpSpPr>
        <p:sp>
          <p:nvSpPr>
            <p:cNvPr id="121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494" name="Группа 140"/>
            <p:cNvGrpSpPr/>
            <p:nvPr/>
          </p:nvGrpSpPr>
          <p:grpSpPr>
            <a:xfrm>
              <a:off x="285909" y="5214950"/>
              <a:ext cx="2928958" cy="1018405"/>
              <a:chOff x="278269" y="4125107"/>
              <a:chExt cx="2928958" cy="1018405"/>
            </a:xfrm>
          </p:grpSpPr>
          <p:sp>
            <p:nvSpPr>
              <p:cNvPr id="125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26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9497" name="Группа 139"/>
              <p:cNvGrpSpPr/>
              <p:nvPr/>
            </p:nvGrpSpPr>
            <p:grpSpPr>
              <a:xfrm>
                <a:off x="278269" y="4125107"/>
                <a:ext cx="2928958" cy="1018405"/>
                <a:chOff x="278269" y="4125107"/>
                <a:chExt cx="2928958" cy="1018405"/>
              </a:xfrm>
            </p:grpSpPr>
            <p:sp>
              <p:nvSpPr>
                <p:cNvPr id="1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92716" y="4566022"/>
                  <a:ext cx="64294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35723" y="457200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35 L 0.51215 0.017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195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7" grpId="0"/>
      <p:bldP spid="51" grpId="0"/>
      <p:bldP spid="52" grpId="0"/>
      <p:bldP spid="53" grpId="0"/>
      <p:bldP spid="54" grpId="0"/>
      <p:bldP spid="56" grpId="0"/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6" grpId="2" animBg="1"/>
      <p:bldP spid="67" grpId="0"/>
      <p:bldP spid="67" grpId="1"/>
      <p:bldP spid="68" grpId="0"/>
      <p:bldP spid="69" grpId="0"/>
      <p:bldP spid="70" grpId="0"/>
      <p:bldP spid="71" grpId="0" animBg="1"/>
      <p:bldP spid="72" grpId="0"/>
      <p:bldP spid="73" grpId="0"/>
      <p:bldP spid="74" grpId="0"/>
      <p:bldP spid="74" grpId="1"/>
      <p:bldP spid="75" grpId="0"/>
      <p:bldP spid="76" grpId="0"/>
      <p:bldP spid="19502" grpId="0" build="p" animBg="1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4687" t="36621" r="57813" b="39941"/>
          <a:stretch>
            <a:fillRect/>
          </a:stretch>
        </p:blipFill>
        <p:spPr bwMode="auto">
          <a:xfrm>
            <a:off x="500034" y="3464719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29190" y="5000636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510" y="450057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03113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585788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8696" y="405829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602806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57224" y="521495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8662" y="535782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242504" y="48569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2976" y="4143380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7044" y="591306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5643578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6226" y="5610541"/>
            <a:ext cx="642942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4810" y="4000504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4358480" y="4571214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6248" y="6000768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4358480" y="592933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4876" y="5286388"/>
            <a:ext cx="428628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286512" y="5250052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5534" y="538810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14923" y="6290999"/>
            <a:ext cx="5415171" cy="673331"/>
            <a:chOff x="4944" y="3716"/>
            <a:chExt cx="5000" cy="52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292" y="3716"/>
              <a:ext cx="3652" cy="522"/>
              <a:chOff x="1778" y="3539"/>
              <a:chExt cx="2868" cy="371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48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2553" cy="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944" y="3910"/>
              <a:ext cx="1385" cy="3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scene3d>
              <a:camera prst="orthographicFront">
                <a:rot lat="240000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79868" y="5926716"/>
            <a:ext cx="1255333" cy="1486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5757814" y="5916669"/>
            <a:ext cx="1255333" cy="1486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00430" y="557214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643438" y="523917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3"/>
          <p:cNvGrpSpPr/>
          <p:nvPr/>
        </p:nvGrpSpPr>
        <p:grpSpPr>
          <a:xfrm>
            <a:off x="214282" y="311663"/>
            <a:ext cx="870694" cy="1000132"/>
            <a:chOff x="4143372" y="4000504"/>
            <a:chExt cx="870694" cy="1000132"/>
          </a:xfrm>
        </p:grpSpPr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7"/>
          <p:cNvGrpSpPr/>
          <p:nvPr/>
        </p:nvGrpSpPr>
        <p:grpSpPr>
          <a:xfrm>
            <a:off x="1181544" y="285728"/>
            <a:ext cx="994014" cy="1012419"/>
            <a:chOff x="5143504" y="4000504"/>
            <a:chExt cx="994014" cy="1012419"/>
          </a:xfrm>
        </p:grpSpPr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8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Группа 53"/>
          <p:cNvGrpSpPr/>
          <p:nvPr/>
        </p:nvGrpSpPr>
        <p:grpSpPr>
          <a:xfrm>
            <a:off x="2142898" y="298015"/>
            <a:ext cx="788895" cy="1012419"/>
            <a:chOff x="5143504" y="4000504"/>
            <a:chExt cx="788895" cy="1012419"/>
          </a:xfrm>
        </p:grpSpPr>
        <p:sp>
          <p:nvSpPr>
            <p:cNvPr id="5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896002" y="5100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48" name="Группа 60"/>
          <p:cNvGrpSpPr/>
          <p:nvPr/>
        </p:nvGrpSpPr>
        <p:grpSpPr>
          <a:xfrm>
            <a:off x="2986925" y="318076"/>
            <a:ext cx="870694" cy="1000132"/>
            <a:chOff x="4143372" y="4000504"/>
            <a:chExt cx="870694" cy="1000132"/>
          </a:xfrm>
        </p:grpSpPr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3643305" y="5323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49" name="Группа 65"/>
          <p:cNvGrpSpPr/>
          <p:nvPr/>
        </p:nvGrpSpPr>
        <p:grpSpPr>
          <a:xfrm>
            <a:off x="3981174" y="285728"/>
            <a:ext cx="805137" cy="1012419"/>
            <a:chOff x="5214753" y="4000504"/>
            <a:chExt cx="922765" cy="1012419"/>
          </a:xfrm>
        </p:grpSpPr>
        <p:sp>
          <p:nvSpPr>
            <p:cNvPr id="67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1" name="Группа 198"/>
            <p:cNvGrpSpPr/>
            <p:nvPr/>
          </p:nvGrpSpPr>
          <p:grpSpPr>
            <a:xfrm>
              <a:off x="5214753" y="4000504"/>
              <a:ext cx="577325" cy="1012419"/>
              <a:chOff x="5214753" y="4000504"/>
              <a:chExt cx="577325" cy="1012419"/>
            </a:xfrm>
          </p:grpSpPr>
          <p:sp>
            <p:nvSpPr>
              <p:cNvPr id="69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5225380" y="4441419"/>
                <a:ext cx="502765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2" name="Группа 71"/>
          <p:cNvGrpSpPr/>
          <p:nvPr/>
        </p:nvGrpSpPr>
        <p:grpSpPr>
          <a:xfrm>
            <a:off x="4837656" y="285728"/>
            <a:ext cx="591600" cy="1012419"/>
            <a:chOff x="5143504" y="4000504"/>
            <a:chExt cx="788895" cy="1012419"/>
          </a:xfrm>
        </p:grpSpPr>
        <p:sp>
          <p:nvSpPr>
            <p:cNvPr id="7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3" name="Группа 203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7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0006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5357818" y="5100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54" name="Группа 78"/>
          <p:cNvGrpSpPr/>
          <p:nvPr/>
        </p:nvGrpSpPr>
        <p:grpSpPr>
          <a:xfrm>
            <a:off x="5704960" y="295776"/>
            <a:ext cx="591600" cy="918646"/>
            <a:chOff x="5143504" y="4000504"/>
            <a:chExt cx="788895" cy="918646"/>
          </a:xfrm>
        </p:grpSpPr>
        <p:sp>
          <p:nvSpPr>
            <p:cNvPr id="8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5" name="Группа 203"/>
            <p:cNvGrpSpPr/>
            <p:nvPr/>
          </p:nvGrpSpPr>
          <p:grpSpPr>
            <a:xfrm>
              <a:off x="5143504" y="4000504"/>
              <a:ext cx="648574" cy="918646"/>
              <a:chOff x="5143504" y="4000504"/>
              <a:chExt cx="648574" cy="918646"/>
            </a:xfrm>
          </p:grpSpPr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00065" cy="477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5" name="Rectangle 1"/>
          <p:cNvSpPr>
            <a:spLocks noChangeArrowheads="1"/>
          </p:cNvSpPr>
          <p:nvPr/>
        </p:nvSpPr>
        <p:spPr bwMode="auto">
          <a:xfrm>
            <a:off x="2786050" y="481048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6174882" y="471000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6347902" y="500042"/>
            <a:ext cx="10816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7148176" y="510090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6" name="Группа 88"/>
          <p:cNvGrpSpPr/>
          <p:nvPr/>
        </p:nvGrpSpPr>
        <p:grpSpPr>
          <a:xfrm>
            <a:off x="149172" y="1299254"/>
            <a:ext cx="870694" cy="1000132"/>
            <a:chOff x="4143372" y="4000504"/>
            <a:chExt cx="870694" cy="1000132"/>
          </a:xfrm>
        </p:grpSpPr>
        <p:sp>
          <p:nvSpPr>
            <p:cNvPr id="90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57" name="Группа 92"/>
          <p:cNvGrpSpPr/>
          <p:nvPr/>
        </p:nvGrpSpPr>
        <p:grpSpPr>
          <a:xfrm>
            <a:off x="1038668" y="1273319"/>
            <a:ext cx="994014" cy="1012419"/>
            <a:chOff x="5143504" y="4000504"/>
            <a:chExt cx="994014" cy="1012419"/>
          </a:xfrm>
        </p:grpSpPr>
        <p:sp>
          <p:nvSpPr>
            <p:cNvPr id="9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8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9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9" name="Группа 98"/>
          <p:cNvGrpSpPr/>
          <p:nvPr/>
        </p:nvGrpSpPr>
        <p:grpSpPr>
          <a:xfrm>
            <a:off x="2000022" y="1285606"/>
            <a:ext cx="994014" cy="1012419"/>
            <a:chOff x="5143504" y="4000504"/>
            <a:chExt cx="994014" cy="1012419"/>
          </a:xfrm>
        </p:grpSpPr>
        <p:sp>
          <p:nvSpPr>
            <p:cNvPr id="10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1" name="Группа 104"/>
          <p:cNvGrpSpPr/>
          <p:nvPr/>
        </p:nvGrpSpPr>
        <p:grpSpPr>
          <a:xfrm>
            <a:off x="2857278" y="1268760"/>
            <a:ext cx="788895" cy="1012419"/>
            <a:chOff x="5143504" y="4000504"/>
            <a:chExt cx="788895" cy="1012419"/>
          </a:xfrm>
        </p:grpSpPr>
        <p:sp>
          <p:nvSpPr>
            <p:cNvPr id="106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2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1" name="Rectangle 1"/>
          <p:cNvSpPr>
            <a:spLocks noChangeArrowheads="1"/>
          </p:cNvSpPr>
          <p:nvPr/>
        </p:nvSpPr>
        <p:spPr bwMode="auto">
          <a:xfrm>
            <a:off x="785786" y="152102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2" name="Text Box 11"/>
          <p:cNvSpPr txBox="1">
            <a:spLocks noChangeArrowheads="1"/>
          </p:cNvSpPr>
          <p:nvPr/>
        </p:nvSpPr>
        <p:spPr bwMode="auto">
          <a:xfrm>
            <a:off x="2643174" y="500063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4286248" y="47148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"/>
          <p:cNvSpPr>
            <a:spLocks noChangeArrowheads="1"/>
          </p:cNvSpPr>
          <p:nvPr/>
        </p:nvSpPr>
        <p:spPr bwMode="auto">
          <a:xfrm>
            <a:off x="3480334" y="1510222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63" name="Группа 114"/>
          <p:cNvGrpSpPr/>
          <p:nvPr/>
        </p:nvGrpSpPr>
        <p:grpSpPr>
          <a:xfrm>
            <a:off x="3649844" y="1233766"/>
            <a:ext cx="870694" cy="1000132"/>
            <a:chOff x="4143372" y="4000504"/>
            <a:chExt cx="870694" cy="1000132"/>
          </a:xfrm>
        </p:grpSpPr>
        <p:sp>
          <p:nvSpPr>
            <p:cNvPr id="11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64" name="Группа 118"/>
          <p:cNvGrpSpPr/>
          <p:nvPr/>
        </p:nvGrpSpPr>
        <p:grpSpPr>
          <a:xfrm>
            <a:off x="4529292" y="1217879"/>
            <a:ext cx="675602" cy="1012419"/>
            <a:chOff x="5143504" y="4000504"/>
            <a:chExt cx="994014" cy="1012419"/>
          </a:xfrm>
        </p:grpSpPr>
        <p:sp>
          <p:nvSpPr>
            <p:cNvPr id="12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5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2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6" name="Группа 124"/>
          <p:cNvGrpSpPr/>
          <p:nvPr/>
        </p:nvGrpSpPr>
        <p:grpSpPr>
          <a:xfrm>
            <a:off x="5236140" y="1220118"/>
            <a:ext cx="857256" cy="1012419"/>
            <a:chOff x="5143504" y="4000504"/>
            <a:chExt cx="994014" cy="1012419"/>
          </a:xfrm>
        </p:grpSpPr>
        <p:sp>
          <p:nvSpPr>
            <p:cNvPr id="126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7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28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8" name="Группа 130"/>
          <p:cNvGrpSpPr/>
          <p:nvPr/>
        </p:nvGrpSpPr>
        <p:grpSpPr>
          <a:xfrm>
            <a:off x="6063252" y="1222231"/>
            <a:ext cx="642942" cy="1012419"/>
            <a:chOff x="5143504" y="4000504"/>
            <a:chExt cx="788895" cy="1012419"/>
          </a:xfrm>
        </p:grpSpPr>
        <p:sp>
          <p:nvSpPr>
            <p:cNvPr id="132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9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34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7" name="Rectangle 1"/>
          <p:cNvSpPr>
            <a:spLocks noChangeArrowheads="1"/>
          </p:cNvSpPr>
          <p:nvPr/>
        </p:nvSpPr>
        <p:spPr bwMode="auto">
          <a:xfrm>
            <a:off x="4286458" y="144883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8" name="Rectangle 1"/>
          <p:cNvSpPr>
            <a:spLocks noChangeArrowheads="1"/>
          </p:cNvSpPr>
          <p:nvPr/>
        </p:nvSpPr>
        <p:spPr bwMode="auto">
          <a:xfrm>
            <a:off x="6669308" y="144883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70" name="Группа 138"/>
          <p:cNvGrpSpPr/>
          <p:nvPr/>
        </p:nvGrpSpPr>
        <p:grpSpPr>
          <a:xfrm>
            <a:off x="6990844" y="1214422"/>
            <a:ext cx="642942" cy="877352"/>
            <a:chOff x="5143504" y="4000504"/>
            <a:chExt cx="788895" cy="877352"/>
          </a:xfrm>
        </p:grpSpPr>
        <p:sp>
          <p:nvSpPr>
            <p:cNvPr id="14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71" name="Группа 209"/>
            <p:cNvGrpSpPr/>
            <p:nvPr/>
          </p:nvGrpSpPr>
          <p:grpSpPr>
            <a:xfrm>
              <a:off x="5143504" y="4000504"/>
              <a:ext cx="785818" cy="877352"/>
              <a:chOff x="5143504" y="4000504"/>
              <a:chExt cx="785818" cy="877352"/>
            </a:xfrm>
          </p:grpSpPr>
          <p:sp>
            <p:nvSpPr>
              <p:cNvPr id="14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14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436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5" name="Text Box 11"/>
          <p:cNvSpPr txBox="1">
            <a:spLocks noChangeArrowheads="1"/>
          </p:cNvSpPr>
          <p:nvPr/>
        </p:nvSpPr>
        <p:spPr bwMode="auto">
          <a:xfrm>
            <a:off x="6429388" y="2194458"/>
            <a:ext cx="10145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"/>
          <p:cNvSpPr>
            <a:spLocks noChangeArrowheads="1"/>
          </p:cNvSpPr>
          <p:nvPr/>
        </p:nvSpPr>
        <p:spPr bwMode="auto">
          <a:xfrm>
            <a:off x="7502060" y="1438062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72" name="Группа 147"/>
          <p:cNvGrpSpPr/>
          <p:nvPr/>
        </p:nvGrpSpPr>
        <p:grpSpPr>
          <a:xfrm>
            <a:off x="7344713" y="2051582"/>
            <a:ext cx="656313" cy="877352"/>
            <a:chOff x="5214753" y="4000504"/>
            <a:chExt cx="805301" cy="877352"/>
          </a:xfrm>
        </p:grpSpPr>
        <p:sp>
          <p:nvSpPr>
            <p:cNvPr id="14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73" name="Группа 209"/>
            <p:cNvGrpSpPr/>
            <p:nvPr/>
          </p:nvGrpSpPr>
          <p:grpSpPr>
            <a:xfrm>
              <a:off x="5214753" y="4000504"/>
              <a:ext cx="805301" cy="877352"/>
              <a:chOff x="5214753" y="4000504"/>
              <a:chExt cx="805301" cy="877352"/>
            </a:xfrm>
          </p:grpSpPr>
          <p:sp>
            <p:nvSpPr>
              <p:cNvPr id="1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Text Box 10"/>
              <p:cNvSpPr txBox="1">
                <a:spLocks noChangeArrowheads="1"/>
              </p:cNvSpPr>
              <p:nvPr/>
            </p:nvSpPr>
            <p:spPr bwMode="auto">
              <a:xfrm>
                <a:off x="5246651" y="4000504"/>
                <a:ext cx="773403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30</a:t>
                </a:r>
              </a:p>
            </p:txBody>
          </p:sp>
          <p:sp>
            <p:nvSpPr>
              <p:cNvPr id="153" name="Text Box 11"/>
              <p:cNvSpPr txBox="1">
                <a:spLocks noChangeArrowheads="1"/>
              </p:cNvSpPr>
              <p:nvPr/>
            </p:nvSpPr>
            <p:spPr bwMode="auto">
              <a:xfrm>
                <a:off x="5318812" y="4441419"/>
                <a:ext cx="525930" cy="436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4" name="Text Box 11"/>
          <p:cNvSpPr txBox="1">
            <a:spLocks noChangeArrowheads="1"/>
          </p:cNvSpPr>
          <p:nvPr/>
        </p:nvSpPr>
        <p:spPr bwMode="auto">
          <a:xfrm>
            <a:off x="7828004" y="224469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=3,3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1"/>
          <p:cNvSpPr txBox="1">
            <a:spLocks noChangeArrowheads="1"/>
          </p:cNvSpPr>
          <p:nvPr/>
        </p:nvSpPr>
        <p:spPr bwMode="auto">
          <a:xfrm>
            <a:off x="0" y="2571744"/>
            <a:ext cx="3929058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56" name="Text Box 11"/>
          <p:cNvSpPr txBox="1">
            <a:spLocks noChangeArrowheads="1"/>
          </p:cNvSpPr>
          <p:nvPr/>
        </p:nvSpPr>
        <p:spPr bwMode="auto">
          <a:xfrm>
            <a:off x="3756038" y="2591840"/>
            <a:ext cx="1500198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=8,3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7122885" y="5345387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158" name="Text Box 10"/>
          <p:cNvSpPr txBox="1">
            <a:spLocks noChangeArrowheads="1"/>
          </p:cNvSpPr>
          <p:nvPr/>
        </p:nvSpPr>
        <p:spPr bwMode="auto">
          <a:xfrm>
            <a:off x="8194455" y="5059635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 Box 11"/>
          <p:cNvSpPr txBox="1">
            <a:spLocks noChangeArrowheads="1"/>
          </p:cNvSpPr>
          <p:nvPr/>
        </p:nvSpPr>
        <p:spPr bwMode="auto">
          <a:xfrm>
            <a:off x="8182392" y="585789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Line 6"/>
          <p:cNvSpPr>
            <a:spLocks noChangeShapeType="1"/>
          </p:cNvSpPr>
          <p:nvPr/>
        </p:nvSpPr>
        <p:spPr bwMode="auto">
          <a:xfrm flipH="1">
            <a:off x="8266081" y="5989457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"/>
          <p:cNvSpPr>
            <a:spLocks noChangeArrowheads="1"/>
          </p:cNvSpPr>
          <p:nvPr/>
        </p:nvSpPr>
        <p:spPr bwMode="auto">
          <a:xfrm>
            <a:off x="7694389" y="557214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7072330" y="5143512"/>
            <a:ext cx="1928826" cy="1571636"/>
          </a:xfrm>
          <a:prstGeom prst="roundRect">
            <a:avLst/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TextBox 162"/>
          <p:cNvSpPr txBox="1"/>
          <p:nvPr/>
        </p:nvSpPr>
        <p:spPr>
          <a:xfrm>
            <a:off x="53165" y="3251232"/>
            <a:ext cx="2465406" cy="461665"/>
          </a:xfrm>
          <a:prstGeom prst="rect">
            <a:avLst/>
          </a:prstGeom>
          <a:solidFill>
            <a:srgbClr val="F9E3A5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/8,3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Ом=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 Box 11"/>
          <p:cNvSpPr txBox="1">
            <a:spLocks noChangeArrowheads="1"/>
          </p:cNvSpPr>
          <p:nvPr/>
        </p:nvSpPr>
        <p:spPr bwMode="auto">
          <a:xfrm>
            <a:off x="2153741" y="3214686"/>
            <a:ext cx="1203813" cy="5715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5,8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11"/>
          <p:cNvSpPr txBox="1">
            <a:spLocks noChangeArrowheads="1"/>
          </p:cNvSpPr>
          <p:nvPr/>
        </p:nvSpPr>
        <p:spPr bwMode="auto">
          <a:xfrm>
            <a:off x="542567" y="4736150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5,8А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1" name="Группа 170"/>
          <p:cNvGrpSpPr/>
          <p:nvPr/>
        </p:nvGrpSpPr>
        <p:grpSpPr>
          <a:xfrm>
            <a:off x="1571604" y="5000636"/>
            <a:ext cx="1720132" cy="422700"/>
            <a:chOff x="1571604" y="5000636"/>
            <a:chExt cx="1720132" cy="422700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7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9" name="Text Box 10"/>
          <p:cNvSpPr txBox="1">
            <a:spLocks noChangeArrowheads="1"/>
          </p:cNvSpPr>
          <p:nvPr/>
        </p:nvSpPr>
        <p:spPr bwMode="auto">
          <a:xfrm>
            <a:off x="7286644" y="4286256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"/>
          <p:cNvSpPr txBox="1">
            <a:spLocks noChangeArrowheads="1"/>
          </p:cNvSpPr>
          <p:nvPr/>
        </p:nvSpPr>
        <p:spPr bwMode="auto">
          <a:xfrm>
            <a:off x="1934894" y="4976070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11,6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1256152" y="559864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Группа 171"/>
          <p:cNvGrpSpPr/>
          <p:nvPr/>
        </p:nvGrpSpPr>
        <p:grpSpPr>
          <a:xfrm>
            <a:off x="4643438" y="4518468"/>
            <a:ext cx="1576132" cy="422700"/>
            <a:chOff x="1571604" y="5000636"/>
            <a:chExt cx="1576132" cy="422700"/>
          </a:xfrm>
        </p:grpSpPr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57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6" name="Text Box 10"/>
          <p:cNvSpPr txBox="1">
            <a:spLocks noChangeArrowheads="1"/>
          </p:cNvSpPr>
          <p:nvPr/>
        </p:nvSpPr>
        <p:spPr bwMode="auto">
          <a:xfrm>
            <a:off x="6429420" y="3571876"/>
            <a:ext cx="29289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 Box 10"/>
          <p:cNvSpPr txBox="1">
            <a:spLocks noChangeArrowheads="1"/>
          </p:cNvSpPr>
          <p:nvPr/>
        </p:nvSpPr>
        <p:spPr bwMode="auto">
          <a:xfrm>
            <a:off x="4985462" y="4485404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19,3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 Box 11"/>
          <p:cNvSpPr txBox="1">
            <a:spLocks noChangeArrowheads="1"/>
          </p:cNvSpPr>
          <p:nvPr/>
        </p:nvSpPr>
        <p:spPr bwMode="auto">
          <a:xfrm>
            <a:off x="3500431" y="4586076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5,8А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 Box 11"/>
          <p:cNvSpPr txBox="1">
            <a:spLocks noChangeArrowheads="1"/>
          </p:cNvSpPr>
          <p:nvPr/>
        </p:nvSpPr>
        <p:spPr bwMode="auto">
          <a:xfrm>
            <a:off x="6370920" y="4801488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5,8А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 Box 11"/>
          <p:cNvSpPr txBox="1">
            <a:spLocks noChangeArrowheads="1"/>
          </p:cNvSpPr>
          <p:nvPr/>
        </p:nvSpPr>
        <p:spPr bwMode="auto">
          <a:xfrm>
            <a:off x="1618200" y="4100078"/>
            <a:ext cx="937576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=3,85А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/>
        </p:nvSpPr>
        <p:spPr bwMode="auto">
          <a:xfrm>
            <a:off x="1571604" y="6000768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=1,9А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9" grpId="0" animBg="1"/>
      <p:bldP spid="22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60" grpId="0"/>
      <p:bldP spid="65" grpId="0"/>
      <p:bldP spid="78" grpId="0"/>
      <p:bldP spid="85" grpId="0" animBg="1"/>
      <p:bldP spid="86" grpId="0" animBg="1"/>
      <p:bldP spid="87" grpId="0"/>
      <p:bldP spid="88" grpId="0"/>
      <p:bldP spid="111" grpId="0"/>
      <p:bldP spid="112" grpId="0"/>
      <p:bldP spid="113" grpId="0"/>
      <p:bldP spid="114" grpId="0" animBg="1"/>
      <p:bldP spid="137" grpId="0"/>
      <p:bldP spid="138" grpId="0"/>
      <p:bldP spid="145" grpId="0"/>
      <p:bldP spid="147" grpId="0" animBg="1"/>
      <p:bldP spid="154" grpId="0"/>
      <p:bldP spid="155" grpId="0" animBg="1"/>
      <p:bldP spid="156" grpId="0" animBg="1"/>
      <p:bldP spid="157" grpId="0"/>
      <p:bldP spid="158" grpId="0"/>
      <p:bldP spid="159" grpId="0"/>
      <p:bldP spid="160" grpId="0" animBg="1"/>
      <p:bldP spid="161" grpId="0"/>
      <p:bldP spid="162" grpId="0" animBg="1"/>
      <p:bldP spid="162" grpId="1" animBg="1"/>
      <p:bldP spid="163" grpId="0" animBg="1"/>
      <p:bldP spid="164" grpId="0" animBg="1"/>
      <p:bldP spid="165" grpId="0" animBg="1"/>
      <p:bldP spid="169" grpId="0"/>
      <p:bldP spid="170" grpId="0"/>
      <p:bldP spid="170" grpId="1"/>
      <p:bldP spid="170" grpId="2"/>
      <p:bldP spid="176" grpId="0"/>
      <p:bldP spid="177" grpId="0"/>
      <p:bldP spid="178" grpId="0" animBg="1"/>
      <p:bldP spid="179" grpId="0" animBg="1"/>
      <p:bldP spid="180" grpId="0" animBg="1"/>
      <p:bldP spid="1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2104" t="60996" r="34150" b="10950"/>
          <a:stretch>
            <a:fillRect/>
          </a:stretch>
        </p:blipFill>
        <p:spPr bwMode="auto">
          <a:xfrm>
            <a:off x="-1" y="0"/>
            <a:ext cx="924619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3190</TotalTime>
  <Words>3741</Words>
  <Application>Microsoft Office PowerPoint</Application>
  <PresentationFormat>Экран (4:3)</PresentationFormat>
  <Paragraphs>856</Paragraphs>
  <Slides>53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new_year4</vt:lpstr>
      <vt:lpstr>Picture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Домашнее задание.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задание.</vt:lpstr>
      <vt:lpstr>Слайд 19</vt:lpstr>
      <vt:lpstr>Инерция</vt:lpstr>
      <vt:lpstr>Слайд 21</vt:lpstr>
      <vt:lpstr>Слайд 22</vt:lpstr>
      <vt:lpstr>Слайд 23</vt:lpstr>
      <vt:lpstr>Слайд 24</vt:lpstr>
      <vt:lpstr>Домашнее задание.</vt:lpstr>
      <vt:lpstr>Слайд 26</vt:lpstr>
      <vt:lpstr>Слайд 27</vt:lpstr>
      <vt:lpstr>В каком из перечисленных случаев  сумма сил равна нулю?</vt:lpstr>
      <vt:lpstr>Слайд 29</vt:lpstr>
      <vt:lpstr>Слайд 30</vt:lpstr>
      <vt:lpstr>Слайд 31</vt:lpstr>
      <vt:lpstr>Слайд 32</vt:lpstr>
      <vt:lpstr>Слайд 33</vt:lpstr>
      <vt:lpstr>Примеры</vt:lpstr>
      <vt:lpstr>Пример решения: К потолку каюты равномерно идущего теплохода подвешен тяжелый шар. Какое произойдет изменение его положении, если теплоход: а) ускорит ход; б) повернет в сторону; в) уменьшит ход?</vt:lpstr>
      <vt:lpstr>а) Пароход увеличивает скорость. </vt:lpstr>
      <vt:lpstr>б) Пароход поворачивает в сторону. </vt:lpstr>
      <vt:lpstr>в) Пароход уменьшает скорость. </vt:lpstr>
      <vt:lpstr>Связь графиков</vt:lpstr>
      <vt:lpstr>Слайд 40</vt:lpstr>
      <vt:lpstr>Слайд 41</vt:lpstr>
      <vt:lpstr>Слайд 42</vt:lpstr>
      <vt:lpstr>Слайд 43</vt:lpstr>
      <vt:lpstr>Рассмотрим задачи: </vt:lpstr>
      <vt:lpstr>ГИА-2. Лошадь тянет телегу. Сравните модули силы F1 действия лошади на телегу и F2 действия телеги на лошадь при равномерном движении телеги. </vt:lpstr>
      <vt:lpstr>ГИА-2009-3. Явление сохранения скорости тела при отсутствии действия на него других тел называют ...</vt:lpstr>
      <vt:lpstr>ГИА-2009-3. Утверждение о том, что всякое тело находится в покое или движется равномерно и прямолинейно, если на него не действуют другие тела или их действия компенсируют друг друга, называется ...</vt:lpstr>
      <vt:lpstr>ГИА-6. На рисунке представлен график зависимости модуля скорости тела от времени для прямолинейно движущегося тела. Равнодействующая всех сил, действующих на тело, равна нулю </vt:lpstr>
      <vt:lpstr>КИМ - 2003 -  А3. На рисунке изображен график зависимости модуля скорости вагона от времени в инерциальной системе отсчета. В течение каких промежутков времени суммарная сила, действующая на вагон со стороны других тел, равнялась нулю, если вагон двигался прямолинейно</vt:lpstr>
      <vt:lpstr>ЕГЭ-2007-А3. Парашютист спускается вертикально с постоянной скоростью 2 м/с. Систему отсчета, связанную с Землей, считать инерциальной. В этом случае</vt:lpstr>
      <vt:lpstr>ЕГЭ-2010-А2. Самолет летит по прямой с постоянной скоростью на высоте 9 000 м. Систему отсчета, связанную с Землей, считать инерциальной. Какое из следующих утверждений о силах, действующих на самолёт в этом случае, верно? </vt:lpstr>
      <vt:lpstr>ЕГЭ-2005-А26.. Систему отсчета, связанную с Землей, будем считать инерциальной.  Система отсчета, связанная с автомобилем, тоже будет инерциальной, если автомобиль </vt:lpstr>
      <vt:lpstr>Литература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270</cp:revision>
  <dcterms:created xsi:type="dcterms:W3CDTF">2008-12-14T04:17:18Z</dcterms:created>
  <dcterms:modified xsi:type="dcterms:W3CDTF">2018-10-16T05:34:23Z</dcterms:modified>
</cp:coreProperties>
</file>