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9" r:id="rId10"/>
    <p:sldId id="290" r:id="rId11"/>
    <p:sldId id="291" r:id="rId12"/>
    <p:sldId id="265" r:id="rId13"/>
    <p:sldId id="267" r:id="rId14"/>
    <p:sldId id="269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25AC8-8356-41CD-BE8D-58D5D57FDFDC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51A11-6F6B-495A-9CE3-319E92CE11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51A11-6F6B-495A-9CE3-319E92CE11FF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FF0BC-D68C-4562-A161-ED1AACC07060}" type="datetimeFigureOut">
              <a:rPr lang="ru-RU" smtClean="0"/>
              <a:pPr/>
              <a:t>20.01.2013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5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5202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Термохимические процессы в химических реакциях как автономные источники тепла и холода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84213" y="115888"/>
            <a:ext cx="7812087" cy="792162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Муниципальное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казенное общеобразовательное учреждение  </a:t>
            </a:r>
          </a:p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средняя общеобразовательная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</a:rPr>
              <a:t>школа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</a:rPr>
              <a:t>№ 3</a:t>
            </a: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2411760" y="5949280"/>
            <a:ext cx="457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п. Черноисточинск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3717032"/>
            <a:ext cx="3168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Исполнитель: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Ванюков Игорь Юрьевич,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ченик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класса </a:t>
            </a: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Руководитель:                                                      Захаров Максим Юрьевич,                                                                              учитель химии 1категории</a:t>
            </a:r>
          </a:p>
        </p:txBody>
      </p:sp>
      <p:pic>
        <p:nvPicPr>
          <p:cNvPr id="8" name="Рисунок 7" descr="орбиталь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861048"/>
            <a:ext cx="1848416" cy="17887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2852936"/>
            <a:ext cx="8496944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∆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H˚= Ʃ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∆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продуктов -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Ʃ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∆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реагентов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4077072"/>
            <a:ext cx="84969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Тепловой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эффект химической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реакции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равен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разности между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суммой энтальпий образования продуктов реакции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суммой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энтальпий образования исходных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веществ.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Гесса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13407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" name="Рисунок 9" descr="гесс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764704"/>
            <a:ext cx="1368152" cy="1816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вврр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1052736"/>
            <a:ext cx="1647825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Тепловой эффект при растворении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44.jpeg"/>
          <p:cNvPicPr>
            <a:picLocks noChangeAspect="1"/>
          </p:cNvPicPr>
          <p:nvPr/>
        </p:nvPicPr>
        <p:blipFill>
          <a:blip r:embed="rId2" cstate="print"/>
          <a:srcRect b="28850"/>
          <a:stretch>
            <a:fillRect/>
          </a:stretch>
        </p:blipFill>
        <p:spPr>
          <a:xfrm>
            <a:off x="1259632" y="3284984"/>
            <a:ext cx="2631369" cy="2088232"/>
          </a:xfrm>
          <a:prstGeom prst="rect">
            <a:avLst/>
          </a:prstGeom>
        </p:spPr>
      </p:pic>
      <p:pic>
        <p:nvPicPr>
          <p:cNvPr id="7" name="Рисунок 6" descr="ро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3284984"/>
            <a:ext cx="1944216" cy="19442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576" y="5517232"/>
            <a:ext cx="37498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Разрушение кристаллической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решетки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2120" y="5517232"/>
            <a:ext cx="2187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Гидратация иона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63688" y="1988840"/>
            <a:ext cx="1290738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6176" y="1988840"/>
            <a:ext cx="1127232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5976" y="3356992"/>
            <a:ext cx="886781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9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Термохимические технологии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8" name="Содержимое 2"/>
          <p:cNvSpPr txBox="1">
            <a:spLocks noGrp="1"/>
          </p:cNvSpPr>
          <p:nvPr>
            <p:ph idx="1"/>
          </p:nvPr>
        </p:nvSpPr>
        <p:spPr>
          <a:xfrm>
            <a:off x="467544" y="1988840"/>
            <a:ext cx="8229600" cy="3917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агревательные и охлаждающие химические смеси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ru-RU" sz="8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автономные терморегулирующие системы;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ru-RU" sz="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перспективы практического применения термохимических процессов.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Рисунок 4" descr="птвпртт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5157192"/>
            <a:ext cx="2143125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Нагревательные химические смеси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P10007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4202" r="20169"/>
          <a:stretch>
            <a:fillRect/>
          </a:stretch>
        </p:blipFill>
        <p:spPr>
          <a:xfrm>
            <a:off x="827584" y="1772816"/>
            <a:ext cx="2457412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1000783.JPG"/>
          <p:cNvPicPr>
            <a:picLocks noChangeAspect="1"/>
          </p:cNvPicPr>
          <p:nvPr/>
        </p:nvPicPr>
        <p:blipFill>
          <a:blip r:embed="rId3" cstate="print"/>
          <a:srcRect l="20076" t="20600" r="23225" b="6951"/>
          <a:stretch>
            <a:fillRect/>
          </a:stretch>
        </p:blipFill>
        <p:spPr>
          <a:xfrm>
            <a:off x="3851920" y="1556792"/>
            <a:ext cx="2028747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P1000790.JPG"/>
          <p:cNvPicPr>
            <a:picLocks noChangeAspect="1"/>
          </p:cNvPicPr>
          <p:nvPr/>
        </p:nvPicPr>
        <p:blipFill>
          <a:blip r:embed="rId4" cstate="print"/>
          <a:srcRect l="27009" r="36969"/>
          <a:stretch>
            <a:fillRect/>
          </a:stretch>
        </p:blipFill>
        <p:spPr>
          <a:xfrm>
            <a:off x="6516216" y="1556792"/>
            <a:ext cx="2130821" cy="4436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P1000788.JPG"/>
          <p:cNvPicPr>
            <a:picLocks noChangeAspect="1"/>
          </p:cNvPicPr>
          <p:nvPr/>
        </p:nvPicPr>
        <p:blipFill>
          <a:blip r:embed="rId5" cstate="print"/>
          <a:srcRect l="32675" t="18500" r="27950" b="25850"/>
          <a:stretch>
            <a:fillRect/>
          </a:stretch>
        </p:blipFill>
        <p:spPr>
          <a:xfrm>
            <a:off x="3851920" y="3717032"/>
            <a:ext cx="2088232" cy="2213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95536" y="4725144"/>
            <a:ext cx="31196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Растворение КОН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воде.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661248"/>
            <a:ext cx="8820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Энтальпия растворения КОН в воде равна  –59 кДж/моль.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и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00392" y="332656"/>
            <a:ext cx="790898" cy="1140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Нагревательные химические смеси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4797152"/>
            <a:ext cx="30291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Растворение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СаО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воде.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661248"/>
            <a:ext cx="8820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Энтальпия растворения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воде равна  –65,06 кДж/моль.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аксим\Desktop\нпк13\ТЕР. АЦЕТ. КУПОРОС\P1000780.JPG"/>
          <p:cNvPicPr>
            <a:picLocks noChangeAspect="1" noChangeArrowheads="1"/>
          </p:cNvPicPr>
          <p:nvPr/>
        </p:nvPicPr>
        <p:blipFill>
          <a:blip r:embed="rId2" cstate="print"/>
          <a:srcRect l="7450" t="19866" r="20534" b="7290"/>
          <a:stretch>
            <a:fillRect/>
          </a:stretch>
        </p:blipFill>
        <p:spPr bwMode="auto">
          <a:xfrm>
            <a:off x="3707904" y="1772816"/>
            <a:ext cx="2278071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Максим\Desktop\нпк13\ТЕР. АЦЕТ. КУПОРОС\P100077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8644" r="7009"/>
          <a:stretch>
            <a:fillRect/>
          </a:stretch>
        </p:blipFill>
        <p:spPr bwMode="auto">
          <a:xfrm>
            <a:off x="539552" y="2060848"/>
            <a:ext cx="2388169" cy="2409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C:\Users\Максим\Desktop\нпк13\ТЕР. АЦЕТ. КУПОРОС\P1000772.JPG"/>
          <p:cNvPicPr>
            <a:picLocks noChangeAspect="1" noChangeArrowheads="1"/>
          </p:cNvPicPr>
          <p:nvPr/>
        </p:nvPicPr>
        <p:blipFill>
          <a:blip r:embed="rId4" cstate="print"/>
          <a:srcRect l="9434" t="4193" r="10380"/>
          <a:stretch>
            <a:fillRect/>
          </a:stretch>
        </p:blipFill>
        <p:spPr bwMode="auto">
          <a:xfrm>
            <a:off x="6516216" y="3717032"/>
            <a:ext cx="2065284" cy="18507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C:\Users\Максим\Desktop\нпк13\ТЕР. АЦЕТ. КУПОРОС\P1000790.JPG"/>
          <p:cNvPicPr>
            <a:picLocks noChangeAspect="1" noChangeArrowheads="1"/>
          </p:cNvPicPr>
          <p:nvPr/>
        </p:nvPicPr>
        <p:blipFill>
          <a:blip r:embed="rId5" cstate="print"/>
          <a:srcRect r="12245"/>
          <a:stretch>
            <a:fillRect/>
          </a:stretch>
        </p:blipFill>
        <p:spPr bwMode="auto">
          <a:xfrm>
            <a:off x="3635896" y="3717032"/>
            <a:ext cx="2376264" cy="2030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6" descr="C:\Users\Максим\Desktop\нпк13\ТЕР. АЦЕТ. КУПОРОС\P1000790.JPG"/>
          <p:cNvPicPr>
            <a:picLocks noChangeAspect="1" noChangeArrowheads="1"/>
          </p:cNvPicPr>
          <p:nvPr/>
        </p:nvPicPr>
        <p:blipFill>
          <a:blip r:embed="rId6" cstate="print"/>
          <a:srcRect l="29252" r="37697" b="60998"/>
          <a:stretch>
            <a:fillRect/>
          </a:stretch>
        </p:blipFill>
        <p:spPr bwMode="auto">
          <a:xfrm>
            <a:off x="6444208" y="1844824"/>
            <a:ext cx="2088232" cy="1650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и.jpeg"/>
          <p:cNvPicPr>
            <a:picLocks noChangeAspect="1"/>
          </p:cNvPicPr>
          <p:nvPr/>
        </p:nvPicPr>
        <p:blipFill>
          <a:blip r:embed="rId7" cstate="print"/>
          <a:srcRect t="8587"/>
          <a:stretch>
            <a:fillRect/>
          </a:stretch>
        </p:blipFill>
        <p:spPr>
          <a:xfrm rot="11040368">
            <a:off x="7919827" y="791056"/>
            <a:ext cx="790898" cy="1042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Нагревательные химические смеси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4797152"/>
            <a:ext cx="34283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Растворение 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воде.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661248"/>
            <a:ext cx="8820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Энтальпия растворения H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воде равна  –75,6 кДж/моль.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Максим\Desktop\нпк13\ТЕР. АЦЕТ. КУПОРОС\P10008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881" r="23795"/>
          <a:stretch>
            <a:fillRect/>
          </a:stretch>
        </p:blipFill>
        <p:spPr bwMode="auto">
          <a:xfrm>
            <a:off x="899592" y="2060848"/>
            <a:ext cx="2088232" cy="2227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Максим\Desktop\нпк13\ТЕР. АЦЕТ. КУПОРОС\P1000811.JPG"/>
          <p:cNvPicPr>
            <a:picLocks noChangeAspect="1" noChangeArrowheads="1"/>
          </p:cNvPicPr>
          <p:nvPr/>
        </p:nvPicPr>
        <p:blipFill>
          <a:blip r:embed="rId3" cstate="print"/>
          <a:srcRect l="16778" r="36711"/>
          <a:stretch>
            <a:fillRect/>
          </a:stretch>
        </p:blipFill>
        <p:spPr bwMode="auto">
          <a:xfrm>
            <a:off x="3995936" y="1772816"/>
            <a:ext cx="1348607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Максим\Desktop\нпк13\ТЕР. АЦЕТ. КУПОРОС\P10008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861048"/>
            <a:ext cx="2520280" cy="1890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Максим\Desktop\нпк13\ТЕР. АЦЕТ. КУПОРОС\P10008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700808"/>
            <a:ext cx="2747144" cy="1545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Максим\Desktop\нпк13\ТЕР. АЦЕТ. КУПОРОС\P10008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3861048"/>
            <a:ext cx="2419624" cy="1814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ото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52320" y="404664"/>
            <a:ext cx="1368152" cy="7489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31285" y="3429000"/>
            <a:ext cx="85151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Нагревательные химические смеси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436510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Кристаллизация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ацетата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натрия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661248"/>
            <a:ext cx="8820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Энтальпия образования СН3СОО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равна  –298 кДж/моль.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Максим\Desktop\нпк13\ТЕР. АЦЕТ. КУПОРОС\P1000818.JPG"/>
          <p:cNvPicPr>
            <a:picLocks noChangeAspect="1" noChangeArrowheads="1"/>
          </p:cNvPicPr>
          <p:nvPr/>
        </p:nvPicPr>
        <p:blipFill>
          <a:blip r:embed="rId2" cstate="print"/>
          <a:srcRect l="15670" r="24530"/>
          <a:stretch>
            <a:fillRect/>
          </a:stretch>
        </p:blipFill>
        <p:spPr bwMode="auto">
          <a:xfrm>
            <a:off x="539552" y="1916832"/>
            <a:ext cx="271443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Максим\Desktop\нпк13\ТЕР. АЦЕТ. КУПОРОС\P1000808.JPG"/>
          <p:cNvPicPr>
            <a:picLocks noChangeAspect="1" noChangeArrowheads="1"/>
          </p:cNvPicPr>
          <p:nvPr/>
        </p:nvPicPr>
        <p:blipFill>
          <a:blip r:embed="rId3" cstate="print"/>
          <a:srcRect l="16412" t="8417" r="12889"/>
          <a:stretch>
            <a:fillRect/>
          </a:stretch>
        </p:blipFill>
        <p:spPr bwMode="auto">
          <a:xfrm>
            <a:off x="4067944" y="1700808"/>
            <a:ext cx="1482327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C:\Users\Максим\Desktop\нпк13\вулкан ацетат\P1000969.JPG"/>
          <p:cNvPicPr>
            <a:picLocks noChangeAspect="1" noChangeArrowheads="1"/>
          </p:cNvPicPr>
          <p:nvPr/>
        </p:nvPicPr>
        <p:blipFill>
          <a:blip r:embed="rId4" cstate="print"/>
          <a:srcRect l="5026" t="6715" r="8634" b="16538"/>
          <a:stretch>
            <a:fillRect/>
          </a:stretch>
        </p:blipFill>
        <p:spPr bwMode="auto">
          <a:xfrm>
            <a:off x="3779912" y="3717032"/>
            <a:ext cx="5040560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P1000985.JPG"/>
          <p:cNvPicPr>
            <a:picLocks noChangeAspect="1"/>
          </p:cNvPicPr>
          <p:nvPr/>
        </p:nvPicPr>
        <p:blipFill>
          <a:blip r:embed="rId5" cstate="print"/>
          <a:srcRect r="10204"/>
          <a:stretch>
            <a:fillRect/>
          </a:stretch>
        </p:blipFill>
        <p:spPr>
          <a:xfrm>
            <a:off x="6300192" y="1628800"/>
            <a:ext cx="2232248" cy="1864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144469" y="3284984"/>
            <a:ext cx="1313180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CH3COONa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колбы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7664" y="5085184"/>
            <a:ext cx="996504" cy="835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Нагревательные химические смеси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1700808"/>
            <a:ext cx="7763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2Al + 3CuSO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Al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+ 3Cu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∆Н=-384 кДж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Максим\Desktop\нпк13\железо медь\P1000881.JPG"/>
          <p:cNvPicPr>
            <a:picLocks noChangeAspect="1" noChangeArrowheads="1"/>
          </p:cNvPicPr>
          <p:nvPr/>
        </p:nvPicPr>
        <p:blipFill>
          <a:blip r:embed="rId2" cstate="print"/>
          <a:srcRect l="35496" t="4000" r="33445" b="8000"/>
          <a:stretch>
            <a:fillRect/>
          </a:stretch>
        </p:blipFill>
        <p:spPr bwMode="auto">
          <a:xfrm>
            <a:off x="1403648" y="2708920"/>
            <a:ext cx="2016224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Максим\Desktop\нпк13\железо медь\P10008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708920"/>
            <a:ext cx="3899272" cy="2193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899592" y="6021288"/>
            <a:ext cx="2943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Медный купорос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39952" y="5229200"/>
            <a:ext cx="4303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Алюминиевая проволока</a:t>
            </a:r>
          </a:p>
        </p:txBody>
      </p:sp>
      <p:pic>
        <p:nvPicPr>
          <p:cNvPr id="8" name="Рисунок 7" descr="12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237536">
            <a:off x="7877525" y="643020"/>
            <a:ext cx="792088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Нагревательная система «ОКСА»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26744" y="5589240"/>
            <a:ext cx="44673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Компоненты системы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CuSO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Al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опилки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Максим\Desktop\нпк13\железо медь\P10008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628800"/>
            <a:ext cx="6400711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апн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56376" y="5429250"/>
            <a:ext cx="1009650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Заправка и активация системы «ОКСА»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Максим\Desktop\нпк13\железо медь\P1000893.JPG"/>
          <p:cNvPicPr>
            <a:picLocks noChangeAspect="1" noChangeArrowheads="1"/>
          </p:cNvPicPr>
          <p:nvPr/>
        </p:nvPicPr>
        <p:blipFill>
          <a:blip r:embed="rId3" cstate="print"/>
          <a:srcRect r="13456"/>
          <a:stretch>
            <a:fillRect/>
          </a:stretch>
        </p:blipFill>
        <p:spPr bwMode="auto">
          <a:xfrm>
            <a:off x="539552" y="1700808"/>
            <a:ext cx="3035310" cy="1972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P1000896.JPG"/>
          <p:cNvPicPr>
            <a:picLocks noChangeAspect="1"/>
          </p:cNvPicPr>
          <p:nvPr/>
        </p:nvPicPr>
        <p:blipFill>
          <a:blip r:embed="rId4" cstate="print"/>
          <a:srcRect l="12201" t="4851" r="9838"/>
          <a:stretch>
            <a:fillRect/>
          </a:stretch>
        </p:blipFill>
        <p:spPr>
          <a:xfrm>
            <a:off x="3923928" y="1700807"/>
            <a:ext cx="2160240" cy="1977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1000901.JPG"/>
          <p:cNvPicPr>
            <a:picLocks noChangeAspect="1"/>
          </p:cNvPicPr>
          <p:nvPr/>
        </p:nvPicPr>
        <p:blipFill>
          <a:blip r:embed="rId5" cstate="print"/>
          <a:srcRect l="15366" t="15869" r="27109" b="14044"/>
          <a:stretch>
            <a:fillRect/>
          </a:stretch>
        </p:blipFill>
        <p:spPr>
          <a:xfrm>
            <a:off x="6444208" y="1700808"/>
            <a:ext cx="2213227" cy="2022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Максим\Desktop\нпк13\железо медь\P1000903.JPG"/>
          <p:cNvPicPr>
            <a:picLocks noChangeAspect="1" noChangeArrowheads="1"/>
          </p:cNvPicPr>
          <p:nvPr/>
        </p:nvPicPr>
        <p:blipFill>
          <a:blip r:embed="rId6" cstate="print"/>
          <a:srcRect l="18404" t="7550" r="24260" b="9395"/>
          <a:stretch>
            <a:fillRect/>
          </a:stretch>
        </p:blipFill>
        <p:spPr bwMode="auto">
          <a:xfrm>
            <a:off x="611560" y="4149080"/>
            <a:ext cx="2088232" cy="2112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P1000911.JPG"/>
          <p:cNvPicPr>
            <a:picLocks noChangeAspect="1"/>
          </p:cNvPicPr>
          <p:nvPr/>
        </p:nvPicPr>
        <p:blipFill>
          <a:blip r:embed="rId7" cstate="print"/>
          <a:srcRect l="9640" r="18058"/>
          <a:stretch>
            <a:fillRect/>
          </a:stretch>
        </p:blipFill>
        <p:spPr>
          <a:xfrm>
            <a:off x="3419872" y="4149080"/>
            <a:ext cx="2016224" cy="2091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P1000913.JPG"/>
          <p:cNvPicPr>
            <a:picLocks noChangeAspect="1"/>
          </p:cNvPicPr>
          <p:nvPr/>
        </p:nvPicPr>
        <p:blipFill>
          <a:blip r:embed="rId8" cstate="print"/>
          <a:srcRect t="5901" r="27950"/>
          <a:stretch>
            <a:fillRect/>
          </a:stretch>
        </p:blipFill>
        <p:spPr>
          <a:xfrm>
            <a:off x="6516216" y="4149080"/>
            <a:ext cx="2042452" cy="2000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499917" y="3717032"/>
            <a:ext cx="69762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32661" y="3717032"/>
            <a:ext cx="86433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CuSO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5347" y="3789040"/>
            <a:ext cx="102624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пилки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60" y="6309320"/>
            <a:ext cx="189507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Перемешивание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76256" y="6237312"/>
            <a:ext cx="136287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Активация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9998" y="6309320"/>
            <a:ext cx="203812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 «ОКСА»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Неравномерность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распределения тепла и холода на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планете приводит к отрицательным последствиям: нарушению работы приборов, заболеваниям 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гибели людей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необходимо осваивать термохимические реакции для создания автономных терморегулирующих систем.</a:t>
            </a:r>
            <a:endParaRPr lang="ru-RU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5" name="Рисунок 4" descr="1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5373216"/>
            <a:ext cx="1008112" cy="1270729"/>
          </a:xfrm>
          <a:prstGeom prst="rect">
            <a:avLst/>
          </a:prstGeom>
        </p:spPr>
      </p:pic>
      <p:pic>
        <p:nvPicPr>
          <p:cNvPr id="6" name="Рисунок 5" descr="1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1008112" cy="1270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нагревательной системы «ОКСА»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11" name="Рисунок 10" descr="P1000917.JPG"/>
          <p:cNvPicPr>
            <a:picLocks noChangeAspect="1"/>
          </p:cNvPicPr>
          <p:nvPr/>
        </p:nvPicPr>
        <p:blipFill>
          <a:blip r:embed="rId3" cstate="print"/>
          <a:srcRect t="21333"/>
          <a:stretch>
            <a:fillRect/>
          </a:stretch>
        </p:blipFill>
        <p:spPr>
          <a:xfrm>
            <a:off x="467544" y="4581128"/>
            <a:ext cx="3600400" cy="1593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P1000920.JPG"/>
          <p:cNvPicPr>
            <a:picLocks noChangeAspect="1"/>
          </p:cNvPicPr>
          <p:nvPr/>
        </p:nvPicPr>
        <p:blipFill>
          <a:blip r:embed="rId4" cstate="print"/>
          <a:srcRect r="19992" b="17028"/>
          <a:stretch>
            <a:fillRect/>
          </a:stretch>
        </p:blipFill>
        <p:spPr>
          <a:xfrm>
            <a:off x="4860032" y="1700808"/>
            <a:ext cx="3631260" cy="2824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P1000928.JPG"/>
          <p:cNvPicPr>
            <a:picLocks noChangeAspect="1"/>
          </p:cNvPicPr>
          <p:nvPr/>
        </p:nvPicPr>
        <p:blipFill>
          <a:blip r:embed="rId5" cstate="print"/>
          <a:srcRect l="13775" t="10101" r="5901" b="4851"/>
          <a:stretch>
            <a:fillRect/>
          </a:stretch>
        </p:blipFill>
        <p:spPr>
          <a:xfrm>
            <a:off x="611560" y="1772816"/>
            <a:ext cx="3168352" cy="2344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148064" y="5013176"/>
            <a:ext cx="2736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19,4˚C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49,4˚C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∆t = 30˚C</a:t>
            </a:r>
          </a:p>
          <a:p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4149080"/>
            <a:ext cx="373794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Начало экзотермической реакции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43421" y="4653136"/>
            <a:ext cx="288380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температуры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6237312"/>
            <a:ext cx="339387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Интенсивное выделение тепла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Нагревательная система «ЖХМ»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3427" y="5589240"/>
            <a:ext cx="54939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Компоненты системы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(железные опилки, хлорид меди)</a:t>
            </a:r>
          </a:p>
        </p:txBody>
      </p:sp>
      <p:pic>
        <p:nvPicPr>
          <p:cNvPr id="5" name="Рисунок 4" descr="P1000936.JPG"/>
          <p:cNvPicPr>
            <a:picLocks noChangeAspect="1"/>
          </p:cNvPicPr>
          <p:nvPr/>
        </p:nvPicPr>
        <p:blipFill>
          <a:blip r:embed="rId3" cstate="print"/>
          <a:srcRect l="30313" r="24013" b="5901"/>
          <a:stretch>
            <a:fillRect/>
          </a:stretch>
        </p:blipFill>
        <p:spPr>
          <a:xfrm>
            <a:off x="2267744" y="2348880"/>
            <a:ext cx="1800200" cy="2781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P1000937.JPG"/>
          <p:cNvPicPr>
            <a:picLocks noChangeAspect="1"/>
          </p:cNvPicPr>
          <p:nvPr/>
        </p:nvPicPr>
        <p:blipFill>
          <a:blip r:embed="rId4" cstate="print"/>
          <a:srcRect l="34250" r="28737" b="8001"/>
          <a:stretch>
            <a:fillRect/>
          </a:stretch>
        </p:blipFill>
        <p:spPr>
          <a:xfrm>
            <a:off x="5292080" y="2276872"/>
            <a:ext cx="1635610" cy="2763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447577" y="1268760"/>
            <a:ext cx="6558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Fe + CuCl2 = FeCl2 + Cu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∆Н = -390кДж</a:t>
            </a:r>
          </a:p>
        </p:txBody>
      </p:sp>
      <p:pic>
        <p:nvPicPr>
          <p:cNvPr id="8" name="Рисунок 7" descr="колб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9824" y="3140968"/>
            <a:ext cx="1584176" cy="1051444"/>
          </a:xfrm>
          <a:prstGeom prst="rect">
            <a:avLst/>
          </a:prstGeom>
        </p:spPr>
      </p:pic>
      <p:pic>
        <p:nvPicPr>
          <p:cNvPr id="10" name="Рисунок 9" descr="колб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140968"/>
            <a:ext cx="1584176" cy="1051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Заправка и активация системы «ЖХМ»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7" name="Рисунок 6" descr="P1000939.JPG"/>
          <p:cNvPicPr>
            <a:picLocks noChangeAspect="1"/>
          </p:cNvPicPr>
          <p:nvPr/>
        </p:nvPicPr>
        <p:blipFill>
          <a:blip r:embed="rId3" cstate="print"/>
          <a:srcRect l="17885" r="13456"/>
          <a:stretch>
            <a:fillRect/>
          </a:stretch>
        </p:blipFill>
        <p:spPr>
          <a:xfrm>
            <a:off x="611560" y="1772816"/>
            <a:ext cx="2160240" cy="1769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P1000940.JPG"/>
          <p:cNvPicPr>
            <a:picLocks noChangeAspect="1"/>
          </p:cNvPicPr>
          <p:nvPr/>
        </p:nvPicPr>
        <p:blipFill>
          <a:blip r:embed="rId4" cstate="print"/>
          <a:srcRect l="21207" r="33389" b="12594"/>
          <a:stretch>
            <a:fillRect/>
          </a:stretch>
        </p:blipFill>
        <p:spPr>
          <a:xfrm>
            <a:off x="3491880" y="1772816"/>
            <a:ext cx="1656184" cy="1793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P1000947.JPG"/>
          <p:cNvPicPr>
            <a:picLocks noChangeAspect="1"/>
          </p:cNvPicPr>
          <p:nvPr/>
        </p:nvPicPr>
        <p:blipFill>
          <a:blip r:embed="rId5" cstate="print"/>
          <a:srcRect l="47638" t="15350" r="14564" b="34250"/>
          <a:stretch>
            <a:fillRect/>
          </a:stretch>
        </p:blipFill>
        <p:spPr>
          <a:xfrm>
            <a:off x="6156176" y="1772816"/>
            <a:ext cx="1656184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P1000950.JPG"/>
          <p:cNvPicPr>
            <a:picLocks noChangeAspect="1"/>
          </p:cNvPicPr>
          <p:nvPr/>
        </p:nvPicPr>
        <p:blipFill>
          <a:blip r:embed="rId6" cstate="print"/>
          <a:srcRect l="21207" t="26375" r="36711" b="12594"/>
          <a:stretch>
            <a:fillRect/>
          </a:stretch>
        </p:blipFill>
        <p:spPr>
          <a:xfrm>
            <a:off x="2699792" y="4149080"/>
            <a:ext cx="2952328" cy="2056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704533" y="3645024"/>
            <a:ext cx="189827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Взвешивание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840" y="3645024"/>
            <a:ext cx="229582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Взвешивание С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uCl2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3501008"/>
            <a:ext cx="193610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Комплектование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3848" y="6309320"/>
            <a:ext cx="20182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Активация водой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птвпртт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4208" y="4653136"/>
            <a:ext cx="2143125" cy="1428750"/>
          </a:xfrm>
          <a:prstGeom prst="rect">
            <a:avLst/>
          </a:prstGeom>
        </p:spPr>
      </p:pic>
      <p:pic>
        <p:nvPicPr>
          <p:cNvPr id="17" name="Рисунок 16" descr="птвпртт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4797152"/>
            <a:ext cx="2143125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нагревательной системы «ЖХМ»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51712" y="2780928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˚C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&gt; 70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˚C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∆t =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&gt;47,3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˚C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P1000952.JPG"/>
          <p:cNvPicPr>
            <a:picLocks noChangeAspect="1"/>
          </p:cNvPicPr>
          <p:nvPr/>
        </p:nvPicPr>
        <p:blipFill>
          <a:blip r:embed="rId3" cstate="print"/>
          <a:srcRect l="27163" t="17451" r="23225"/>
          <a:stretch>
            <a:fillRect/>
          </a:stretch>
        </p:blipFill>
        <p:spPr>
          <a:xfrm>
            <a:off x="611560" y="2564904"/>
            <a:ext cx="2228429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P1000968.JPG"/>
          <p:cNvPicPr>
            <a:picLocks noChangeAspect="1"/>
          </p:cNvPicPr>
          <p:nvPr/>
        </p:nvPicPr>
        <p:blipFill>
          <a:blip r:embed="rId4" cstate="print"/>
          <a:srcRect l="20863" t="21650" r="17713" b="4851"/>
          <a:stretch>
            <a:fillRect/>
          </a:stretch>
        </p:blipFill>
        <p:spPr>
          <a:xfrm>
            <a:off x="3131840" y="2492896"/>
            <a:ext cx="3176581" cy="2850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83568" y="5445224"/>
            <a:ext cx="1981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Начало работы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5896" y="5445224"/>
            <a:ext cx="2396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Окончание работы</a:t>
            </a:r>
          </a:p>
        </p:txBody>
      </p:sp>
      <p:pic>
        <p:nvPicPr>
          <p:cNvPr id="9" name="Рисунок 8" descr="1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2" y="4836107"/>
            <a:ext cx="1440160" cy="1770689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Нагревательная система «АХМ»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93093" y="5589240"/>
            <a:ext cx="37346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Компоненты системы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опилки)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8016" y="1268760"/>
            <a:ext cx="6397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 + CuCl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AlCl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Cu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∆Н = -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280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</a:p>
        </p:txBody>
      </p:sp>
      <p:pic>
        <p:nvPicPr>
          <p:cNvPr id="9" name="Рисунок 8" descr="P1000989.JPG"/>
          <p:cNvPicPr>
            <a:picLocks noChangeAspect="1"/>
          </p:cNvPicPr>
          <p:nvPr/>
        </p:nvPicPr>
        <p:blipFill>
          <a:blip r:embed="rId3" cstate="print"/>
          <a:srcRect l="20863" r="11413"/>
          <a:stretch>
            <a:fillRect/>
          </a:stretch>
        </p:blipFill>
        <p:spPr>
          <a:xfrm>
            <a:off x="3059832" y="1916832"/>
            <a:ext cx="3238209" cy="3586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аапа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2780928"/>
            <a:ext cx="1776865" cy="230425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8" name="Рисунок 7" descr="23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2780928"/>
            <a:ext cx="1944216" cy="230425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Заправка и активация системы «АХМ»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12" name="Рисунок 11" descr="P1000991.JPG"/>
          <p:cNvPicPr>
            <a:picLocks noChangeAspect="1"/>
          </p:cNvPicPr>
          <p:nvPr/>
        </p:nvPicPr>
        <p:blipFill>
          <a:blip r:embed="rId3" cstate="print"/>
          <a:srcRect l="22315" r="31174"/>
          <a:stretch>
            <a:fillRect/>
          </a:stretch>
        </p:blipFill>
        <p:spPr>
          <a:xfrm>
            <a:off x="754290" y="1988840"/>
            <a:ext cx="1726683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P1000992.JPG"/>
          <p:cNvPicPr>
            <a:picLocks noChangeAspect="1"/>
          </p:cNvPicPr>
          <p:nvPr/>
        </p:nvPicPr>
        <p:blipFill>
          <a:blip r:embed="rId4" cstate="print"/>
          <a:srcRect l="37134" r="20100" b="36376"/>
          <a:stretch>
            <a:fillRect/>
          </a:stretch>
        </p:blipFill>
        <p:spPr>
          <a:xfrm>
            <a:off x="3131840" y="1916832"/>
            <a:ext cx="2523395" cy="2111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P1000993.JPG"/>
          <p:cNvPicPr>
            <a:picLocks noChangeAspect="1"/>
          </p:cNvPicPr>
          <p:nvPr/>
        </p:nvPicPr>
        <p:blipFill>
          <a:blip r:embed="rId5" cstate="print"/>
          <a:srcRect l="27852" r="17885"/>
          <a:stretch>
            <a:fillRect/>
          </a:stretch>
        </p:blipFill>
        <p:spPr>
          <a:xfrm>
            <a:off x="6300192" y="1916832"/>
            <a:ext cx="2016224" cy="2090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P1000994.JPG"/>
          <p:cNvPicPr>
            <a:picLocks noChangeAspect="1"/>
          </p:cNvPicPr>
          <p:nvPr/>
        </p:nvPicPr>
        <p:blipFill>
          <a:blip r:embed="rId6" cstate="print"/>
          <a:srcRect l="15670" r="13456"/>
          <a:stretch>
            <a:fillRect/>
          </a:stretch>
        </p:blipFill>
        <p:spPr>
          <a:xfrm>
            <a:off x="3275856" y="4509120"/>
            <a:ext cx="2232248" cy="1771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187624" y="4221088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2364" y="4077072"/>
            <a:ext cx="415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0192" y="4077072"/>
            <a:ext cx="2120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Двойная упаковка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19872" y="6309320"/>
            <a:ext cx="20182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Активация водой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5576" y="4581128"/>
            <a:ext cx="1661145" cy="2042391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16" name="Рисунок 15" descr="ло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56176" y="4797152"/>
            <a:ext cx="2520280" cy="1512168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нагревательной системы «АХМ»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51712" y="2708920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˚C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&gt; 70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˚C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∆t =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&gt;50,9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˚C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7704" y="5589240"/>
            <a:ext cx="1981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Начало работы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48064" y="5661248"/>
            <a:ext cx="14845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Окончание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работы</a:t>
            </a:r>
          </a:p>
        </p:txBody>
      </p:sp>
      <p:pic>
        <p:nvPicPr>
          <p:cNvPr id="9" name="Рисунок 8" descr="P1000999.JPG"/>
          <p:cNvPicPr>
            <a:picLocks noChangeAspect="1"/>
          </p:cNvPicPr>
          <p:nvPr/>
        </p:nvPicPr>
        <p:blipFill>
          <a:blip r:embed="rId3" cstate="print"/>
          <a:srcRect l="52706" t="32186" r="33500" b="19206"/>
          <a:stretch>
            <a:fillRect/>
          </a:stretch>
        </p:blipFill>
        <p:spPr>
          <a:xfrm>
            <a:off x="5292080" y="2204864"/>
            <a:ext cx="1224136" cy="3235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P10009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2204864"/>
            <a:ext cx="4139952" cy="3176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кенкеге6г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4653136"/>
            <a:ext cx="1440160" cy="1815328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Охлаждающие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химические смеси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1920" y="1772816"/>
            <a:ext cx="4863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 охлаждающей смеси: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445224"/>
            <a:ext cx="88204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Энтальпия растворения смеси в воде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равна  124,1 кДж/моль.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P1010010.JPG"/>
          <p:cNvPicPr>
            <a:picLocks noChangeAspect="1"/>
          </p:cNvPicPr>
          <p:nvPr/>
        </p:nvPicPr>
        <p:blipFill>
          <a:blip r:embed="rId2" cstate="print"/>
          <a:srcRect l="14563" t="4851" r="16138"/>
          <a:stretch>
            <a:fillRect/>
          </a:stretch>
        </p:blipFill>
        <p:spPr>
          <a:xfrm>
            <a:off x="395536" y="1628800"/>
            <a:ext cx="3240360" cy="3336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076056" y="2420888"/>
            <a:ext cx="24144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 - 100г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33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25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NaNO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CaCl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143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5013176"/>
            <a:ext cx="217694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Компоненты смеси</a:t>
            </a:r>
          </a:p>
        </p:txBody>
      </p:sp>
      <p:pic>
        <p:nvPicPr>
          <p:cNvPr id="8" name="Рисунок 7" descr="111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332656"/>
            <a:ext cx="1390650" cy="142875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Заправка и активация системы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Гексаснег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7" name="Рисунок 6" descr="P1010005.JPG"/>
          <p:cNvPicPr>
            <a:picLocks noChangeAspect="1"/>
          </p:cNvPicPr>
          <p:nvPr/>
        </p:nvPicPr>
        <p:blipFill>
          <a:blip r:embed="rId3" cstate="print"/>
          <a:srcRect l="16926" r="20075"/>
          <a:stretch>
            <a:fillRect/>
          </a:stretch>
        </p:blipFill>
        <p:spPr>
          <a:xfrm>
            <a:off x="611560" y="2204864"/>
            <a:ext cx="1489144" cy="1772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P1010009.JPG"/>
          <p:cNvPicPr>
            <a:picLocks noChangeAspect="1"/>
          </p:cNvPicPr>
          <p:nvPr/>
        </p:nvPicPr>
        <p:blipFill>
          <a:blip r:embed="rId4" cstate="print"/>
          <a:srcRect l="23225" t="10101" r="21650"/>
          <a:stretch>
            <a:fillRect/>
          </a:stretch>
        </p:blipFill>
        <p:spPr>
          <a:xfrm>
            <a:off x="2555776" y="4005064"/>
            <a:ext cx="1440160" cy="17615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P1010020.JPG"/>
          <p:cNvPicPr>
            <a:picLocks noChangeAspect="1"/>
          </p:cNvPicPr>
          <p:nvPr/>
        </p:nvPicPr>
        <p:blipFill>
          <a:blip r:embed="rId5" cstate="print"/>
          <a:srcRect l="10626" r="10626"/>
          <a:stretch>
            <a:fillRect/>
          </a:stretch>
        </p:blipFill>
        <p:spPr>
          <a:xfrm>
            <a:off x="4427984" y="2204864"/>
            <a:ext cx="1872208" cy="1783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P1010028.JPG"/>
          <p:cNvPicPr>
            <a:picLocks noChangeAspect="1"/>
          </p:cNvPicPr>
          <p:nvPr/>
        </p:nvPicPr>
        <p:blipFill>
          <a:blip r:embed="rId6" cstate="print"/>
          <a:srcRect l="15350" t="6951" r="27163" b="3801"/>
          <a:stretch>
            <a:fillRect/>
          </a:stretch>
        </p:blipFill>
        <p:spPr>
          <a:xfrm>
            <a:off x="6804248" y="4005064"/>
            <a:ext cx="1512167" cy="1760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971600" y="4077072"/>
            <a:ext cx="74892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87824" y="5877272"/>
            <a:ext cx="69762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3968" y="4149080"/>
            <a:ext cx="220727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Измельчение смеси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60232" y="5877272"/>
            <a:ext cx="195277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Перемешивание </a:t>
            </a:r>
          </a:p>
        </p:txBody>
      </p:sp>
      <p:pic>
        <p:nvPicPr>
          <p:cNvPr id="16" name="Рисунок 15" descr="снеж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852447">
            <a:off x="4644008" y="4869160"/>
            <a:ext cx="1466850" cy="1428750"/>
          </a:xfrm>
          <a:prstGeom prst="rect">
            <a:avLst/>
          </a:prstGeom>
        </p:spPr>
      </p:pic>
      <p:pic>
        <p:nvPicPr>
          <p:cNvPr id="19" name="Рисунок 18" descr="снеж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9931200">
            <a:off x="2660351" y="2104504"/>
            <a:ext cx="1466850" cy="1428750"/>
          </a:xfrm>
          <a:prstGeom prst="rect">
            <a:avLst/>
          </a:prstGeom>
        </p:spPr>
      </p:pic>
      <p:pic>
        <p:nvPicPr>
          <p:cNvPr id="21" name="Рисунок 20" descr="снеж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64288" y="2276872"/>
            <a:ext cx="1318994" cy="1284734"/>
          </a:xfrm>
          <a:prstGeom prst="rect">
            <a:avLst/>
          </a:prstGeom>
        </p:spPr>
      </p:pic>
      <p:pic>
        <p:nvPicPr>
          <p:cNvPr id="22" name="Рисунок 21" descr="снеж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214656">
            <a:off x="650016" y="4914637"/>
            <a:ext cx="1325804" cy="1291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охлаждающей системы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Гексаснег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51712" y="3140968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˚C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˚C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∆t =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11,1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˚C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5616" y="5301208"/>
            <a:ext cx="1981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Начало работы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5229200"/>
            <a:ext cx="14845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Окончание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работы</a:t>
            </a:r>
          </a:p>
        </p:txBody>
      </p:sp>
      <p:pic>
        <p:nvPicPr>
          <p:cNvPr id="13" name="Рисунок 12" descr="P1010038.JPG"/>
          <p:cNvPicPr>
            <a:picLocks noChangeAspect="1"/>
          </p:cNvPicPr>
          <p:nvPr/>
        </p:nvPicPr>
        <p:blipFill>
          <a:blip r:embed="rId3" cstate="print"/>
          <a:srcRect l="34496" t="4719" r="17885" b="16532"/>
          <a:stretch>
            <a:fillRect/>
          </a:stretch>
        </p:blipFill>
        <p:spPr>
          <a:xfrm>
            <a:off x="4067944" y="2852936"/>
            <a:ext cx="2399667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 descr="P1010034.JPG"/>
          <p:cNvPicPr>
            <a:picLocks noChangeAspect="1"/>
          </p:cNvPicPr>
          <p:nvPr/>
        </p:nvPicPr>
        <p:blipFill>
          <a:blip r:embed="rId4" cstate="print"/>
          <a:srcRect l="28737" t="11151"/>
          <a:stretch>
            <a:fillRect/>
          </a:stretch>
        </p:blipFill>
        <p:spPr>
          <a:xfrm>
            <a:off x="611560" y="2276872"/>
            <a:ext cx="2992311" cy="2798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сн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751519">
            <a:off x="7087530" y="4934002"/>
            <a:ext cx="1420091" cy="1440160"/>
          </a:xfrm>
          <a:prstGeom prst="rect">
            <a:avLst/>
          </a:prstGeom>
        </p:spPr>
      </p:pic>
      <p:pic>
        <p:nvPicPr>
          <p:cNvPr id="9" name="Рисунок 8" descr="сн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115511">
            <a:off x="8383370" y="6144603"/>
            <a:ext cx="679309" cy="621319"/>
          </a:xfrm>
          <a:prstGeom prst="rect">
            <a:avLst/>
          </a:prstGeom>
        </p:spPr>
      </p:pic>
      <p:pic>
        <p:nvPicPr>
          <p:cNvPr id="11" name="Рисунок 10" descr="сн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1916832"/>
            <a:ext cx="617355" cy="564654"/>
          </a:xfrm>
          <a:prstGeom prst="rect">
            <a:avLst/>
          </a:prstGeom>
        </p:spPr>
      </p:pic>
      <p:pic>
        <p:nvPicPr>
          <p:cNvPr id="12" name="Рисунок 11" descr="сн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1267">
            <a:off x="7881771" y="1894804"/>
            <a:ext cx="1094556" cy="1001118"/>
          </a:xfrm>
          <a:prstGeom prst="rect">
            <a:avLst/>
          </a:prstGeom>
        </p:spPr>
      </p:pic>
      <p:pic>
        <p:nvPicPr>
          <p:cNvPr id="16" name="Рисунок 15" descr="сн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54135">
            <a:off x="3516642" y="5665711"/>
            <a:ext cx="1089728" cy="996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</p:spPr>
        <p:txBody>
          <a:bodyPr>
            <a:noAutofit/>
          </a:bodyPr>
          <a:lstStyle/>
          <a:p>
            <a:pPr algn="ctr"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оздать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автономные терморегулирующие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системы на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основе знаний о тепловых эффектах химических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реакций.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пппр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37504">
            <a:off x="1235984" y="4866898"/>
            <a:ext cx="1642437" cy="1520775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8" name="Рисунок 7" descr="р6г6г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365104"/>
            <a:ext cx="1174998" cy="2259612"/>
          </a:xfrm>
          <a:prstGeom prst="rect">
            <a:avLst/>
          </a:prstGeom>
        </p:spPr>
      </p:pic>
      <p:pic>
        <p:nvPicPr>
          <p:cNvPr id="10" name="Рисунок 9" descr="апн.jpeg"/>
          <p:cNvPicPr>
            <a:picLocks noChangeAspect="1"/>
          </p:cNvPicPr>
          <p:nvPr/>
        </p:nvPicPr>
        <p:blipFill>
          <a:blip r:embed="rId4" cstate="print"/>
          <a:srcRect b="5778"/>
          <a:stretch>
            <a:fillRect/>
          </a:stretch>
        </p:blipFill>
        <p:spPr>
          <a:xfrm>
            <a:off x="4211960" y="4365104"/>
            <a:ext cx="1512168" cy="2016224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82296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системы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Гексаснег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16" name="Рисунок 15" descr="P1010040.JPG"/>
          <p:cNvPicPr>
            <a:picLocks noChangeAspect="1"/>
          </p:cNvPicPr>
          <p:nvPr/>
        </p:nvPicPr>
        <p:blipFill>
          <a:blip r:embed="rId3" cstate="print"/>
          <a:srcRect l="21650" t="6951" r="27163"/>
          <a:stretch>
            <a:fillRect/>
          </a:stretch>
        </p:blipFill>
        <p:spPr>
          <a:xfrm>
            <a:off x="1403648" y="3717032"/>
            <a:ext cx="1872208" cy="2552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P1010042.JPG"/>
          <p:cNvPicPr>
            <a:picLocks noChangeAspect="1"/>
          </p:cNvPicPr>
          <p:nvPr/>
        </p:nvPicPr>
        <p:blipFill>
          <a:blip r:embed="rId4" cstate="print"/>
          <a:srcRect l="38188" t="5901"/>
          <a:stretch>
            <a:fillRect/>
          </a:stretch>
        </p:blipFill>
        <p:spPr>
          <a:xfrm>
            <a:off x="4355976" y="1196752"/>
            <a:ext cx="3945479" cy="4504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P1010036.JPG"/>
          <p:cNvPicPr>
            <a:picLocks noChangeAspect="1"/>
          </p:cNvPicPr>
          <p:nvPr/>
        </p:nvPicPr>
        <p:blipFill>
          <a:blip r:embed="rId5" cstate="print"/>
          <a:srcRect l="11241" r="21207"/>
          <a:stretch>
            <a:fillRect/>
          </a:stretch>
        </p:blipFill>
        <p:spPr>
          <a:xfrm>
            <a:off x="1043608" y="1052736"/>
            <a:ext cx="2542148" cy="2116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403648" y="3212976"/>
            <a:ext cx="190347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Вода в пробирке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029" y="6309320"/>
            <a:ext cx="360547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Пробирка в охлаждающей смеси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2040" y="5805264"/>
            <a:ext cx="308648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Вода превратившаяся в лед</a:t>
            </a:r>
          </a:p>
        </p:txBody>
      </p:sp>
      <p:pic>
        <p:nvPicPr>
          <p:cNvPr id="13" name="Рисунок 12" descr="сн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1844824"/>
            <a:ext cx="696084" cy="636662"/>
          </a:xfrm>
          <a:prstGeom prst="rect">
            <a:avLst/>
          </a:prstGeom>
        </p:spPr>
      </p:pic>
      <p:pic>
        <p:nvPicPr>
          <p:cNvPr id="14" name="Рисунок 13" descr="сн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3284984"/>
            <a:ext cx="696084" cy="636662"/>
          </a:xfrm>
          <a:prstGeom prst="rect">
            <a:avLst/>
          </a:prstGeom>
        </p:spPr>
      </p:pic>
      <p:pic>
        <p:nvPicPr>
          <p:cNvPr id="15" name="Рисунок 14" descr="сн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05374" y="1700808"/>
            <a:ext cx="538626" cy="492646"/>
          </a:xfrm>
          <a:prstGeom prst="rect">
            <a:avLst/>
          </a:prstGeom>
        </p:spPr>
      </p:pic>
      <p:pic>
        <p:nvPicPr>
          <p:cNvPr id="17" name="Рисунок 16" descr="сн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1880" y="4653136"/>
            <a:ext cx="696084" cy="639688"/>
          </a:xfrm>
          <a:prstGeom prst="rect">
            <a:avLst/>
          </a:prstGeom>
        </p:spPr>
      </p:pic>
      <p:pic>
        <p:nvPicPr>
          <p:cNvPr id="18" name="Рисунок 17" descr="сн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5301208"/>
            <a:ext cx="432048" cy="395166"/>
          </a:xfrm>
          <a:prstGeom prst="rect">
            <a:avLst/>
          </a:prstGeom>
        </p:spPr>
      </p:pic>
      <p:pic>
        <p:nvPicPr>
          <p:cNvPr id="19" name="Рисунок 18" descr="сн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230758">
            <a:off x="8351695" y="6111269"/>
            <a:ext cx="696084" cy="6366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Лечение болезней.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 при травмах и ушибах.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Температурный комфорт в жаркий или холодный день.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Охлаждение и подогрев продуктов.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рабочей температуры для бытовой электроники в мороз.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Перспективы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5" name="Рисунок 4" descr="птвпртт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5085184"/>
            <a:ext cx="2143125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процессе работы были освоены механизмы термохимических процессов, созданы тепловые и охлаждающие смеси, а на их основе действующие модели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термосистем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Максим\Desktop\нпк13\колбы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25144"/>
            <a:ext cx="2137023" cy="1790801"/>
          </a:xfrm>
          <a:prstGeom prst="rect">
            <a:avLst/>
          </a:prstGeom>
          <a:noFill/>
        </p:spPr>
      </p:pic>
      <p:pic>
        <p:nvPicPr>
          <p:cNvPr id="6" name="Рисунок 5" descr="1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5429250"/>
            <a:ext cx="1133475" cy="1428750"/>
          </a:xfrm>
          <a:prstGeom prst="rect">
            <a:avLst/>
          </a:prstGeom>
        </p:spPr>
      </p:pic>
      <p:pic>
        <p:nvPicPr>
          <p:cNvPr id="7" name="Рисунок 6" descr="вврр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4941168"/>
            <a:ext cx="2016224" cy="1748171"/>
          </a:xfrm>
          <a:prstGeom prst="rect">
            <a:avLst/>
          </a:prstGeom>
        </p:spPr>
      </p:pic>
      <p:pic>
        <p:nvPicPr>
          <p:cNvPr id="8" name="Рисунок 7" descr="птвпртт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5157192"/>
            <a:ext cx="2143125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0009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916832"/>
            <a:ext cx="4392488" cy="3294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Приглашаю к сотрудничеству!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5373216"/>
            <a:ext cx="58445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Тел.: +79122310341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Е</a:t>
            </a:r>
            <a:r>
              <a:rPr lang="en-US" sz="3600" b="1" dirty="0" smtClean="0">
                <a:solidFill>
                  <a:srgbClr val="002060"/>
                </a:solidFill>
              </a:rPr>
              <a:t>-mail</a:t>
            </a:r>
            <a:r>
              <a:rPr lang="ru-RU" sz="3600" b="1" dirty="0" smtClean="0">
                <a:solidFill>
                  <a:srgbClr val="002060"/>
                </a:solidFill>
              </a:rPr>
              <a:t>: </a:t>
            </a:r>
            <a:r>
              <a:rPr lang="en-US" sz="3600" b="1" dirty="0" smtClean="0">
                <a:solidFill>
                  <a:srgbClr val="002060"/>
                </a:solidFill>
              </a:rPr>
              <a:t>vanykov-igor@mail.ru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аеее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149080"/>
            <a:ext cx="2339752" cy="1754814"/>
          </a:xfrm>
          <a:prstGeom prst="rect">
            <a:avLst/>
          </a:prstGeom>
        </p:spPr>
      </p:pic>
      <p:pic>
        <p:nvPicPr>
          <p:cNvPr id="8" name="Рисунок 7" descr="2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348880"/>
            <a:ext cx="1543050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теоретические: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Font typeface="Arial" charset="0"/>
              <a:buNone/>
            </a:pP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57200" y="1600201"/>
            <a:ext cx="8229600" cy="3773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познакомиться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 тепловыми эффектами химических реакций;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8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рассмотреть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основные законы термохимии;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изучить тепловые эффекты при растворении веществ.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Рисунок 6" descr="хр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065396">
            <a:off x="5455557" y="5295242"/>
            <a:ext cx="3421244" cy="866715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8" name="Рисунок 7" descr="1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5373216"/>
            <a:ext cx="1008112" cy="1270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практические: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251520" y="1556792"/>
            <a:ext cx="8568952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освоить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технологию получения нагревательных и охладительных смесей;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ru-RU" sz="8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действующие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модели автономных терморегулирующих систем;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ru-RU" sz="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обосновать практическое применение предложенных термохимических процессов.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 descr="колб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5013176"/>
            <a:ext cx="2152650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3340968"/>
          </a:xfrm>
        </p:spPr>
        <p:txBody>
          <a:bodyPr/>
          <a:lstStyle/>
          <a:p>
            <a:pPr lvl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изучить механизмы тепловых эффектов химических реакций, то это позволит целенаправленно управлять экзотермическими и эндотермическими процессами и использовать их в практических целях.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pic>
        <p:nvPicPr>
          <p:cNvPr id="5" name="Рисунок 4" descr="ппрерн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4869160"/>
            <a:ext cx="1219200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 работы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3573016"/>
            <a:ext cx="26946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Термохимические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технологии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573016"/>
            <a:ext cx="3562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Энергетика химических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превращений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3928" y="1772816"/>
            <a:ext cx="1385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6176" y="2924944"/>
            <a:ext cx="1814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Практика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7664" y="2852936"/>
            <a:ext cx="1349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Теория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7864" y="5301208"/>
            <a:ext cx="2411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Перспективы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7884013">
            <a:off x="3170577" y="2541037"/>
            <a:ext cx="83439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3516798">
            <a:off x="5143099" y="2564009"/>
            <a:ext cx="83439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3501008"/>
            <a:ext cx="83439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2628259">
            <a:off x="3403457" y="4685816"/>
            <a:ext cx="83439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7302949">
            <a:off x="5144707" y="4651691"/>
            <a:ext cx="83439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4283968" y="3933056"/>
            <a:ext cx="83439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кенкеге6г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4653136"/>
            <a:ext cx="1512168" cy="1906094"/>
          </a:xfrm>
          <a:prstGeom prst="rect">
            <a:avLst/>
          </a:prstGeom>
        </p:spPr>
      </p:pic>
      <p:pic>
        <p:nvPicPr>
          <p:cNvPr id="23" name="Рисунок 22" descr="прпопно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4869160"/>
            <a:ext cx="2193032" cy="1644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Энергетика химических превращений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467544" y="1844824"/>
            <a:ext cx="8229600" cy="35569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тепловыми эффекты химических  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реакций;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8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законы термохимии;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тепловые эффекты при растворении веществ.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Рисунок 5" descr="апрар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4869160"/>
            <a:ext cx="1800200" cy="18122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Тепловой эффект реакции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2132856"/>
            <a:ext cx="5328592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 +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pV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3645024"/>
            <a:ext cx="590465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энтальпия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внутренняя энергия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работа внешних сил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про.jpeg"/>
          <p:cNvPicPr>
            <a:picLocks noChangeAspect="1"/>
          </p:cNvPicPr>
          <p:nvPr/>
        </p:nvPicPr>
        <p:blipFill>
          <a:blip r:embed="rId2" cstate="print"/>
          <a:srcRect t="16198" r="68900" b="39029"/>
          <a:stretch>
            <a:fillRect/>
          </a:stretch>
        </p:blipFill>
        <p:spPr>
          <a:xfrm>
            <a:off x="7543428" y="5212742"/>
            <a:ext cx="1349052" cy="1456617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10" name="Рисунок 9" descr="терм.jpeg"/>
          <p:cNvPicPr>
            <a:picLocks noChangeAspect="1"/>
          </p:cNvPicPr>
          <p:nvPr/>
        </p:nvPicPr>
        <p:blipFill>
          <a:blip r:embed="rId3" cstate="print"/>
          <a:srcRect l="32675" t="8808" r="32675" b="8808"/>
          <a:stretch>
            <a:fillRect/>
          </a:stretch>
        </p:blipFill>
        <p:spPr>
          <a:xfrm>
            <a:off x="539552" y="1484784"/>
            <a:ext cx="936104" cy="1446707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669</Words>
  <Application>Microsoft Office PowerPoint</Application>
  <PresentationFormat>Экран (4:3)</PresentationFormat>
  <Paragraphs>194</Paragraphs>
  <Slides>33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Термохимические процессы в химических реакциях как автономные источники тепла и холода</vt:lpstr>
      <vt:lpstr> Актуальность </vt:lpstr>
      <vt:lpstr> Цель </vt:lpstr>
      <vt:lpstr> Задачи теоретические: </vt:lpstr>
      <vt:lpstr> Задачи практические: </vt:lpstr>
      <vt:lpstr> Гипотеза </vt:lpstr>
      <vt:lpstr>Структура работы</vt:lpstr>
      <vt:lpstr> Энергетика химических превращений </vt:lpstr>
      <vt:lpstr>Тепловой эффект реакции</vt:lpstr>
      <vt:lpstr>Закон Гесса</vt:lpstr>
      <vt:lpstr>Тепловой эффект при растворении</vt:lpstr>
      <vt:lpstr> Термохимические технологии </vt:lpstr>
      <vt:lpstr> Нагревательные химические смеси </vt:lpstr>
      <vt:lpstr> Нагревательные химические смеси </vt:lpstr>
      <vt:lpstr> Нагревательные химические смеси </vt:lpstr>
      <vt:lpstr> Нагревательные химические смеси </vt:lpstr>
      <vt:lpstr> Нагревательные химические смеси </vt:lpstr>
      <vt:lpstr> Нагревательная система «ОКСА» </vt:lpstr>
      <vt:lpstr> Заправка и активация системы «ОКСА» </vt:lpstr>
      <vt:lpstr> Работа нагревательной системы «ОКСА» </vt:lpstr>
      <vt:lpstr> Нагревательная система «ЖХМ» </vt:lpstr>
      <vt:lpstr> Заправка и активация системы «ЖХМ» </vt:lpstr>
      <vt:lpstr> Работа нагревательной системы «ЖХМ» </vt:lpstr>
      <vt:lpstr> Нагревательная система «АХМ» </vt:lpstr>
      <vt:lpstr> Заправка и активация системы «АХМ» </vt:lpstr>
      <vt:lpstr> Работа нагревательной системы «АХМ» </vt:lpstr>
      <vt:lpstr> Охлаждающие  химические смеси </vt:lpstr>
      <vt:lpstr> Заправка и активация системы «Гексаснег» </vt:lpstr>
      <vt:lpstr> Работа охлаждающей системы «Гексаснег» </vt:lpstr>
      <vt:lpstr> Работа системы «Гексаснег» </vt:lpstr>
      <vt:lpstr> Перспективы </vt:lpstr>
      <vt:lpstr> Заключение </vt:lpstr>
      <vt:lpstr> Приглашаю к сотрудничеству!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Термохимические</dc:title>
  <dc:creator>Максим</dc:creator>
  <cp:lastModifiedBy>Максим</cp:lastModifiedBy>
  <cp:revision>122</cp:revision>
  <dcterms:created xsi:type="dcterms:W3CDTF">2013-01-15T15:22:51Z</dcterms:created>
  <dcterms:modified xsi:type="dcterms:W3CDTF">2013-01-20T17:16:20Z</dcterms:modified>
</cp:coreProperties>
</file>