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90" r:id="rId11"/>
    <p:sldId id="291" r:id="rId12"/>
    <p:sldId id="265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5AC8-8356-41CD-BE8D-58D5D57FDFDC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1A11-6F6B-495A-9CE3-319E92CE1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1A11-6F6B-495A-9CE3-319E92CE11F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F0BC-D68C-4562-A161-ED1AACC0706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Термохимические процессы в химических реакциях как автономные источники тепла и холода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115888"/>
            <a:ext cx="7812087" cy="79216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Муниципальное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казенное общеобразовательное учреждение 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средняя общеобразовательная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школа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№ 3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411760" y="594928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п. Черноисточинск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717032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Исполнитель: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Ванюков Игорь Юрьевич,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ченик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класса 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                                                     Захаров Максим Юрьевич,                                                                              учитель химии 1категории</a:t>
            </a:r>
          </a:p>
        </p:txBody>
      </p:sp>
      <p:pic>
        <p:nvPicPr>
          <p:cNvPr id="8" name="Рисунок 7" descr="орбитал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861048"/>
            <a:ext cx="1848416" cy="178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852936"/>
            <a:ext cx="84969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H˚= 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∆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продуктов -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∆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реагентов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7707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 химической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равен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разности между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суммой энтальпий образования продуктов реакции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суммой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энтальпий образования исходных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Гесса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 descr="гесс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1368152" cy="181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ввр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052736"/>
            <a:ext cx="16478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Тепловой эффект при растворении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4.jpeg"/>
          <p:cNvPicPr>
            <a:picLocks noChangeAspect="1"/>
          </p:cNvPicPr>
          <p:nvPr/>
        </p:nvPicPr>
        <p:blipFill>
          <a:blip r:embed="rId2" cstate="print"/>
          <a:srcRect b="28850"/>
          <a:stretch>
            <a:fillRect/>
          </a:stretch>
        </p:blipFill>
        <p:spPr>
          <a:xfrm>
            <a:off x="1259632" y="3284984"/>
            <a:ext cx="2631369" cy="2088232"/>
          </a:xfrm>
          <a:prstGeom prst="rect">
            <a:avLst/>
          </a:prstGeom>
        </p:spPr>
      </p:pic>
      <p:pic>
        <p:nvPicPr>
          <p:cNvPr id="7" name="Рисунок 6" descr="р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84984"/>
            <a:ext cx="1944216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517232"/>
            <a:ext cx="3749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Разрушение кристаллической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решетки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5517232"/>
            <a:ext cx="218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Гидратация иона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688" y="1988840"/>
            <a:ext cx="129073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988840"/>
            <a:ext cx="112723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3356992"/>
            <a:ext cx="88678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Термохимические технологии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 noGrp="1"/>
          </p:cNvSpPr>
          <p:nvPr>
            <p:ph idx="1"/>
          </p:nvPr>
        </p:nvSpPr>
        <p:spPr>
          <a:xfrm>
            <a:off x="467544" y="1988840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агревательные и охлаждающие химические смеси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автономные терморегулирующие системы;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практического применения термохимических процессов.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птвпртт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157192"/>
            <a:ext cx="21431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Нагревательные химические смеси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1000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02" r="20169"/>
          <a:stretch>
            <a:fillRect/>
          </a:stretch>
        </p:blipFill>
        <p:spPr>
          <a:xfrm>
            <a:off x="827584" y="1772816"/>
            <a:ext cx="24574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00783.JPG"/>
          <p:cNvPicPr>
            <a:picLocks noChangeAspect="1"/>
          </p:cNvPicPr>
          <p:nvPr/>
        </p:nvPicPr>
        <p:blipFill>
          <a:blip r:embed="rId3" cstate="print"/>
          <a:srcRect l="20076" t="20600" r="23225" b="6951"/>
          <a:stretch>
            <a:fillRect/>
          </a:stretch>
        </p:blipFill>
        <p:spPr>
          <a:xfrm>
            <a:off x="3851920" y="1556792"/>
            <a:ext cx="202874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00790.JPG"/>
          <p:cNvPicPr>
            <a:picLocks noChangeAspect="1"/>
          </p:cNvPicPr>
          <p:nvPr/>
        </p:nvPicPr>
        <p:blipFill>
          <a:blip r:embed="rId4" cstate="print"/>
          <a:srcRect l="27009" r="36969"/>
          <a:stretch>
            <a:fillRect/>
          </a:stretch>
        </p:blipFill>
        <p:spPr>
          <a:xfrm>
            <a:off x="6516216" y="1556792"/>
            <a:ext cx="2130821" cy="4436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000788.JPG"/>
          <p:cNvPicPr>
            <a:picLocks noChangeAspect="1"/>
          </p:cNvPicPr>
          <p:nvPr/>
        </p:nvPicPr>
        <p:blipFill>
          <a:blip r:embed="rId5" cstate="print"/>
          <a:srcRect l="32675" t="18500" r="27950" b="25850"/>
          <a:stretch>
            <a:fillRect/>
          </a:stretch>
        </p:blipFill>
        <p:spPr>
          <a:xfrm>
            <a:off x="3851920" y="3717032"/>
            <a:ext cx="2088232" cy="221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5536" y="4725144"/>
            <a:ext cx="3119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Растворение КОН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воде.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66124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Энтальпия растворения КОН в воде равна  –59 кДж/моль.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и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332656"/>
            <a:ext cx="790898" cy="114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Нагревательные химические смеси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97152"/>
            <a:ext cx="3029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Растворение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СаО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воде.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66124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Энтальпия растворения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воде равна  –65,06 кДж/моль.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ксим\Desktop\нпк13\ТЕР. АЦЕТ. КУПОРОС\P1000780.JPG"/>
          <p:cNvPicPr>
            <a:picLocks noChangeAspect="1" noChangeArrowheads="1"/>
          </p:cNvPicPr>
          <p:nvPr/>
        </p:nvPicPr>
        <p:blipFill>
          <a:blip r:embed="rId2" cstate="print"/>
          <a:srcRect l="7450" t="19866" r="20534" b="7290"/>
          <a:stretch>
            <a:fillRect/>
          </a:stretch>
        </p:blipFill>
        <p:spPr bwMode="auto">
          <a:xfrm>
            <a:off x="3707904" y="1772816"/>
            <a:ext cx="227807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Максим\Desktop\нпк13\ТЕР. АЦЕТ. КУПОРОС\P10007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644" r="7009"/>
          <a:stretch>
            <a:fillRect/>
          </a:stretch>
        </p:blipFill>
        <p:spPr bwMode="auto">
          <a:xfrm>
            <a:off x="539552" y="2060848"/>
            <a:ext cx="2388169" cy="2409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Максим\Desktop\нпк13\ТЕР. АЦЕТ. КУПОРОС\P1000772.JPG"/>
          <p:cNvPicPr>
            <a:picLocks noChangeAspect="1" noChangeArrowheads="1"/>
          </p:cNvPicPr>
          <p:nvPr/>
        </p:nvPicPr>
        <p:blipFill>
          <a:blip r:embed="rId4" cstate="print"/>
          <a:srcRect l="9434" t="4193" r="10380"/>
          <a:stretch>
            <a:fillRect/>
          </a:stretch>
        </p:blipFill>
        <p:spPr bwMode="auto">
          <a:xfrm>
            <a:off x="6516216" y="3717032"/>
            <a:ext cx="2065284" cy="1850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Максим\Desktop\нпк13\ТЕР. АЦЕТ. КУПОРОС\P1000790.JPG"/>
          <p:cNvPicPr>
            <a:picLocks noChangeAspect="1" noChangeArrowheads="1"/>
          </p:cNvPicPr>
          <p:nvPr/>
        </p:nvPicPr>
        <p:blipFill>
          <a:blip r:embed="rId5" cstate="print"/>
          <a:srcRect r="12245"/>
          <a:stretch>
            <a:fillRect/>
          </a:stretch>
        </p:blipFill>
        <p:spPr bwMode="auto">
          <a:xfrm>
            <a:off x="3635896" y="3717032"/>
            <a:ext cx="2376264" cy="203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C:\Users\Максим\Desktop\нпк13\ТЕР. АЦЕТ. КУПОРОС\P1000790.JPG"/>
          <p:cNvPicPr>
            <a:picLocks noChangeAspect="1" noChangeArrowheads="1"/>
          </p:cNvPicPr>
          <p:nvPr/>
        </p:nvPicPr>
        <p:blipFill>
          <a:blip r:embed="rId6" cstate="print"/>
          <a:srcRect l="29252" r="37697" b="60998"/>
          <a:stretch>
            <a:fillRect/>
          </a:stretch>
        </p:blipFill>
        <p:spPr bwMode="auto">
          <a:xfrm>
            <a:off x="6444208" y="1844824"/>
            <a:ext cx="2088232" cy="165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.jpeg"/>
          <p:cNvPicPr>
            <a:picLocks noChangeAspect="1"/>
          </p:cNvPicPr>
          <p:nvPr/>
        </p:nvPicPr>
        <p:blipFill>
          <a:blip r:embed="rId7" cstate="print"/>
          <a:srcRect t="8587"/>
          <a:stretch>
            <a:fillRect/>
          </a:stretch>
        </p:blipFill>
        <p:spPr>
          <a:xfrm rot="11040368">
            <a:off x="7919827" y="791056"/>
            <a:ext cx="790898" cy="1042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Нагревательные химические смеси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97152"/>
            <a:ext cx="3428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Растворение 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воде.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66124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Энтальпия растворения H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воде равна  –75,6 кДж/моль.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ксим\Desktop\нпк13\ТЕР. АЦЕТ. КУПОРОС\P1000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81" r="23795"/>
          <a:stretch>
            <a:fillRect/>
          </a:stretch>
        </p:blipFill>
        <p:spPr bwMode="auto">
          <a:xfrm>
            <a:off x="899592" y="2060848"/>
            <a:ext cx="2088232" cy="2227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аксим\Desktop\нпк13\ТЕР. АЦЕТ. КУПОРОС\P1000811.JPG"/>
          <p:cNvPicPr>
            <a:picLocks noChangeAspect="1" noChangeArrowheads="1"/>
          </p:cNvPicPr>
          <p:nvPr/>
        </p:nvPicPr>
        <p:blipFill>
          <a:blip r:embed="rId3" cstate="print"/>
          <a:srcRect l="16778" r="36711"/>
          <a:stretch>
            <a:fillRect/>
          </a:stretch>
        </p:blipFill>
        <p:spPr bwMode="auto">
          <a:xfrm>
            <a:off x="3995936" y="1772816"/>
            <a:ext cx="134860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Максим\Desktop\нпк13\ТЕР. АЦЕТ. КУПОРОС\P1000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1048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Максим\Desktop\нпк13\ТЕР. АЦЕТ. КУПОРОС\P1000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2747144" cy="1545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Максим\Desktop\нпк13\ТЕР. АЦЕТ. КУПОРОС\P1000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861048"/>
            <a:ext cx="2419624" cy="181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ото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404664"/>
            <a:ext cx="1368152" cy="748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1285" y="3429000"/>
            <a:ext cx="8515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Нагревательные химические смеси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3651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Кристаллизация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ацетата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натрия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66124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Энтальпия образования СН3СОО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равна  –298 кДж/моль.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ксим\Desktop\нпк13\ТЕР. АЦЕТ. КУПОРОС\P1000818.JPG"/>
          <p:cNvPicPr>
            <a:picLocks noChangeAspect="1" noChangeArrowheads="1"/>
          </p:cNvPicPr>
          <p:nvPr/>
        </p:nvPicPr>
        <p:blipFill>
          <a:blip r:embed="rId2" cstate="print"/>
          <a:srcRect l="15670" r="24530"/>
          <a:stretch>
            <a:fillRect/>
          </a:stretch>
        </p:blipFill>
        <p:spPr bwMode="auto">
          <a:xfrm>
            <a:off x="539552" y="1916832"/>
            <a:ext cx="27144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ксим\Desktop\нпк13\ТЕР. АЦЕТ. КУПОРОС\P1000808.JPG"/>
          <p:cNvPicPr>
            <a:picLocks noChangeAspect="1" noChangeArrowheads="1"/>
          </p:cNvPicPr>
          <p:nvPr/>
        </p:nvPicPr>
        <p:blipFill>
          <a:blip r:embed="rId3" cstate="print"/>
          <a:srcRect l="16412" t="8417" r="12889"/>
          <a:stretch>
            <a:fillRect/>
          </a:stretch>
        </p:blipFill>
        <p:spPr bwMode="auto">
          <a:xfrm>
            <a:off x="4067944" y="1700808"/>
            <a:ext cx="1482327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Максим\Desktop\нпк13\вулкан ацетат\P1000969.JPG"/>
          <p:cNvPicPr>
            <a:picLocks noChangeAspect="1" noChangeArrowheads="1"/>
          </p:cNvPicPr>
          <p:nvPr/>
        </p:nvPicPr>
        <p:blipFill>
          <a:blip r:embed="rId4" cstate="print"/>
          <a:srcRect l="5026" t="6715" r="8634" b="16538"/>
          <a:stretch>
            <a:fillRect/>
          </a:stretch>
        </p:blipFill>
        <p:spPr bwMode="auto">
          <a:xfrm>
            <a:off x="3779912" y="3717032"/>
            <a:ext cx="504056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P1000985.JPG"/>
          <p:cNvPicPr>
            <a:picLocks noChangeAspect="1"/>
          </p:cNvPicPr>
          <p:nvPr/>
        </p:nvPicPr>
        <p:blipFill>
          <a:blip r:embed="rId5" cstate="print"/>
          <a:srcRect r="10204"/>
          <a:stretch>
            <a:fillRect/>
          </a:stretch>
        </p:blipFill>
        <p:spPr>
          <a:xfrm>
            <a:off x="6300192" y="1628800"/>
            <a:ext cx="2232248" cy="1864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44469" y="3284984"/>
            <a:ext cx="13131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CH3COONa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колбы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5085184"/>
            <a:ext cx="996504" cy="83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Нагревательные химические смеси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700808"/>
            <a:ext cx="776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2Al + 3CuSO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+ 3Cu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∆Н=-384 кДж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ксим\Desktop\нпк13\железо медь\P1000881.JPG"/>
          <p:cNvPicPr>
            <a:picLocks noChangeAspect="1" noChangeArrowheads="1"/>
          </p:cNvPicPr>
          <p:nvPr/>
        </p:nvPicPr>
        <p:blipFill>
          <a:blip r:embed="rId2" cstate="print"/>
          <a:srcRect l="35496" t="4000" r="33445" b="8000"/>
          <a:stretch>
            <a:fillRect/>
          </a:stretch>
        </p:blipFill>
        <p:spPr bwMode="auto">
          <a:xfrm>
            <a:off x="1403648" y="2708920"/>
            <a:ext cx="201622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ксим\Desktop\нпк13\железо медь\P1000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3899272" cy="219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99592" y="6021288"/>
            <a:ext cx="294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Медный купорос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9952" y="5229200"/>
            <a:ext cx="4303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Алюминиевая проволока</a:t>
            </a:r>
          </a:p>
        </p:txBody>
      </p:sp>
      <p:pic>
        <p:nvPicPr>
          <p:cNvPr id="8" name="Рисунок 7" descr="1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37536">
            <a:off x="7877525" y="643020"/>
            <a:ext cx="79208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Нагревательная система «ОКСА»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6744" y="5589240"/>
            <a:ext cx="4467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Компоненты системы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опилки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ксим\Desktop\нпк13\железо медь\P1000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40071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ап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429250"/>
            <a:ext cx="10096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Заправка и активация системы «ОКСА»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Максим\Desktop\нпк13\железо медь\P1000893.JPG"/>
          <p:cNvPicPr>
            <a:picLocks noChangeAspect="1" noChangeArrowheads="1"/>
          </p:cNvPicPr>
          <p:nvPr/>
        </p:nvPicPr>
        <p:blipFill>
          <a:blip r:embed="rId3" cstate="print"/>
          <a:srcRect r="13456"/>
          <a:stretch>
            <a:fillRect/>
          </a:stretch>
        </p:blipFill>
        <p:spPr bwMode="auto">
          <a:xfrm>
            <a:off x="539552" y="1700808"/>
            <a:ext cx="3035310" cy="19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00896.JPG"/>
          <p:cNvPicPr>
            <a:picLocks noChangeAspect="1"/>
          </p:cNvPicPr>
          <p:nvPr/>
        </p:nvPicPr>
        <p:blipFill>
          <a:blip r:embed="rId4" cstate="print"/>
          <a:srcRect l="12201" t="4851" r="9838"/>
          <a:stretch>
            <a:fillRect/>
          </a:stretch>
        </p:blipFill>
        <p:spPr>
          <a:xfrm>
            <a:off x="3923928" y="1700807"/>
            <a:ext cx="2160240" cy="197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00901.JPG"/>
          <p:cNvPicPr>
            <a:picLocks noChangeAspect="1"/>
          </p:cNvPicPr>
          <p:nvPr/>
        </p:nvPicPr>
        <p:blipFill>
          <a:blip r:embed="rId5" cstate="print"/>
          <a:srcRect l="15366" t="15869" r="27109" b="14044"/>
          <a:stretch>
            <a:fillRect/>
          </a:stretch>
        </p:blipFill>
        <p:spPr>
          <a:xfrm>
            <a:off x="6444208" y="1700808"/>
            <a:ext cx="2213227" cy="202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Максим\Desktop\нпк13\железо медь\P1000903.JPG"/>
          <p:cNvPicPr>
            <a:picLocks noChangeAspect="1" noChangeArrowheads="1"/>
          </p:cNvPicPr>
          <p:nvPr/>
        </p:nvPicPr>
        <p:blipFill>
          <a:blip r:embed="rId6" cstate="print"/>
          <a:srcRect l="18404" t="7550" r="24260" b="9395"/>
          <a:stretch>
            <a:fillRect/>
          </a:stretch>
        </p:blipFill>
        <p:spPr bwMode="auto">
          <a:xfrm>
            <a:off x="611560" y="4149080"/>
            <a:ext cx="2088232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00911.JPG"/>
          <p:cNvPicPr>
            <a:picLocks noChangeAspect="1"/>
          </p:cNvPicPr>
          <p:nvPr/>
        </p:nvPicPr>
        <p:blipFill>
          <a:blip r:embed="rId7" cstate="print"/>
          <a:srcRect l="9640" r="18058"/>
          <a:stretch>
            <a:fillRect/>
          </a:stretch>
        </p:blipFill>
        <p:spPr>
          <a:xfrm>
            <a:off x="3419872" y="4149080"/>
            <a:ext cx="2016224" cy="2091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000913.JPG"/>
          <p:cNvPicPr>
            <a:picLocks noChangeAspect="1"/>
          </p:cNvPicPr>
          <p:nvPr/>
        </p:nvPicPr>
        <p:blipFill>
          <a:blip r:embed="rId8" cstate="print"/>
          <a:srcRect t="5901" r="27950"/>
          <a:stretch>
            <a:fillRect/>
          </a:stretch>
        </p:blipFill>
        <p:spPr>
          <a:xfrm>
            <a:off x="6516216" y="4149080"/>
            <a:ext cx="2042452" cy="200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99917" y="3717032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661" y="3717032"/>
            <a:ext cx="8643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5347" y="3789040"/>
            <a:ext cx="10262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пилки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6309320"/>
            <a:ext cx="18950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Перемешивание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6237312"/>
            <a:ext cx="13628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Активация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9998" y="6309320"/>
            <a:ext cx="20381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«ОКСА»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Неравномерность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распределения тепла и холода 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планете приводит к отрицательным последствиям: нарушению работы приборов, заболеваниям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гибели людей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необходимо осваивать термохимические реакции для создания автономных терморегулирующих систем.</a:t>
            </a:r>
            <a:endParaRPr lang="ru-RU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73216"/>
            <a:ext cx="1008112" cy="1270729"/>
          </a:xfrm>
          <a:prstGeom prst="rect">
            <a:avLst/>
          </a:prstGeom>
        </p:spPr>
      </p:pic>
      <p:pic>
        <p:nvPicPr>
          <p:cNvPr id="6" name="Рисунок 5" descr="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260648"/>
            <a:ext cx="1008112" cy="127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нагревательной системы «ОКСА»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11" name="Рисунок 10" descr="P1000917.JPG"/>
          <p:cNvPicPr>
            <a:picLocks noChangeAspect="1"/>
          </p:cNvPicPr>
          <p:nvPr/>
        </p:nvPicPr>
        <p:blipFill>
          <a:blip r:embed="rId3" cstate="print"/>
          <a:srcRect t="21333"/>
          <a:stretch>
            <a:fillRect/>
          </a:stretch>
        </p:blipFill>
        <p:spPr>
          <a:xfrm>
            <a:off x="467544" y="4581128"/>
            <a:ext cx="3600400" cy="1593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1000920.JPG"/>
          <p:cNvPicPr>
            <a:picLocks noChangeAspect="1"/>
          </p:cNvPicPr>
          <p:nvPr/>
        </p:nvPicPr>
        <p:blipFill>
          <a:blip r:embed="rId4" cstate="print"/>
          <a:srcRect r="19992" b="17028"/>
          <a:stretch>
            <a:fillRect/>
          </a:stretch>
        </p:blipFill>
        <p:spPr>
          <a:xfrm>
            <a:off x="4860032" y="1700808"/>
            <a:ext cx="3631260" cy="2824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1000928.JPG"/>
          <p:cNvPicPr>
            <a:picLocks noChangeAspect="1"/>
          </p:cNvPicPr>
          <p:nvPr/>
        </p:nvPicPr>
        <p:blipFill>
          <a:blip r:embed="rId5" cstate="print"/>
          <a:srcRect l="13775" t="10101" r="5901" b="4851"/>
          <a:stretch>
            <a:fillRect/>
          </a:stretch>
        </p:blipFill>
        <p:spPr>
          <a:xfrm>
            <a:off x="611560" y="1772816"/>
            <a:ext cx="3168352" cy="2344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48064" y="5013176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19,4˚C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49,4˚C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∆t = 30˚C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149080"/>
            <a:ext cx="37379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экзотермической реакции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3421" y="4653136"/>
            <a:ext cx="28838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температуры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237312"/>
            <a:ext cx="33938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Интенсивное выделение тепла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Нагревательная система «ЖХМ»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3427" y="5589240"/>
            <a:ext cx="54939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Компоненты системы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(железные опилки, хлорид меди)</a:t>
            </a:r>
          </a:p>
        </p:txBody>
      </p:sp>
      <p:pic>
        <p:nvPicPr>
          <p:cNvPr id="5" name="Рисунок 4" descr="P1000936.JPG"/>
          <p:cNvPicPr>
            <a:picLocks noChangeAspect="1"/>
          </p:cNvPicPr>
          <p:nvPr/>
        </p:nvPicPr>
        <p:blipFill>
          <a:blip r:embed="rId3" cstate="print"/>
          <a:srcRect l="30313" r="24013" b="5901"/>
          <a:stretch>
            <a:fillRect/>
          </a:stretch>
        </p:blipFill>
        <p:spPr>
          <a:xfrm>
            <a:off x="2267744" y="2348880"/>
            <a:ext cx="1800200" cy="2781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00937.JPG"/>
          <p:cNvPicPr>
            <a:picLocks noChangeAspect="1"/>
          </p:cNvPicPr>
          <p:nvPr/>
        </p:nvPicPr>
        <p:blipFill>
          <a:blip r:embed="rId4" cstate="print"/>
          <a:srcRect l="34250" r="28737" b="8001"/>
          <a:stretch>
            <a:fillRect/>
          </a:stretch>
        </p:blipFill>
        <p:spPr>
          <a:xfrm>
            <a:off x="5292080" y="2276872"/>
            <a:ext cx="1635610" cy="2763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47577" y="1268760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 + CuCl2 = FeCl2 + Cu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∆Н = -390кДж</a:t>
            </a:r>
          </a:p>
        </p:txBody>
      </p:sp>
      <p:pic>
        <p:nvPicPr>
          <p:cNvPr id="8" name="Рисунок 7" descr="колб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9824" y="3140968"/>
            <a:ext cx="1584176" cy="1051444"/>
          </a:xfrm>
          <a:prstGeom prst="rect">
            <a:avLst/>
          </a:prstGeom>
        </p:spPr>
      </p:pic>
      <p:pic>
        <p:nvPicPr>
          <p:cNvPr id="10" name="Рисунок 9" descr="колб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140968"/>
            <a:ext cx="1584176" cy="1051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Заправка и активация системы «ЖХМ»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 descr="P1000939.JPG"/>
          <p:cNvPicPr>
            <a:picLocks noChangeAspect="1"/>
          </p:cNvPicPr>
          <p:nvPr/>
        </p:nvPicPr>
        <p:blipFill>
          <a:blip r:embed="rId3" cstate="print"/>
          <a:srcRect l="17885" r="13456"/>
          <a:stretch>
            <a:fillRect/>
          </a:stretch>
        </p:blipFill>
        <p:spPr>
          <a:xfrm>
            <a:off x="611560" y="1772816"/>
            <a:ext cx="2160240" cy="1769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00940.JPG"/>
          <p:cNvPicPr>
            <a:picLocks noChangeAspect="1"/>
          </p:cNvPicPr>
          <p:nvPr/>
        </p:nvPicPr>
        <p:blipFill>
          <a:blip r:embed="rId4" cstate="print"/>
          <a:srcRect l="21207" r="33389" b="12594"/>
          <a:stretch>
            <a:fillRect/>
          </a:stretch>
        </p:blipFill>
        <p:spPr>
          <a:xfrm>
            <a:off x="3491880" y="1772816"/>
            <a:ext cx="1656184" cy="1793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00947.JPG"/>
          <p:cNvPicPr>
            <a:picLocks noChangeAspect="1"/>
          </p:cNvPicPr>
          <p:nvPr/>
        </p:nvPicPr>
        <p:blipFill>
          <a:blip r:embed="rId5" cstate="print"/>
          <a:srcRect l="47638" t="15350" r="14564" b="34250"/>
          <a:stretch>
            <a:fillRect/>
          </a:stretch>
        </p:blipFill>
        <p:spPr>
          <a:xfrm>
            <a:off x="6156176" y="1772816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000950.JPG"/>
          <p:cNvPicPr>
            <a:picLocks noChangeAspect="1"/>
          </p:cNvPicPr>
          <p:nvPr/>
        </p:nvPicPr>
        <p:blipFill>
          <a:blip r:embed="rId6" cstate="print"/>
          <a:srcRect l="21207" t="26375" r="36711" b="12594"/>
          <a:stretch>
            <a:fillRect/>
          </a:stretch>
        </p:blipFill>
        <p:spPr>
          <a:xfrm>
            <a:off x="2699792" y="4149080"/>
            <a:ext cx="2952328" cy="205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04533" y="3645024"/>
            <a:ext cx="189827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Взвешивание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645024"/>
            <a:ext cx="22958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Взвешивание С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uCl2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501008"/>
            <a:ext cx="19361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Комплектование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6309320"/>
            <a:ext cx="20182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Активация водой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птвпртт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653136"/>
            <a:ext cx="2143125" cy="1428750"/>
          </a:xfrm>
          <a:prstGeom prst="rect">
            <a:avLst/>
          </a:prstGeom>
        </p:spPr>
      </p:pic>
      <p:pic>
        <p:nvPicPr>
          <p:cNvPr id="17" name="Рисунок 16" descr="птвпртт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797152"/>
            <a:ext cx="21431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нагревательной системы «ЖХМ»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1712" y="278092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 70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∆t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&gt;47,3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00952.JPG"/>
          <p:cNvPicPr>
            <a:picLocks noChangeAspect="1"/>
          </p:cNvPicPr>
          <p:nvPr/>
        </p:nvPicPr>
        <p:blipFill>
          <a:blip r:embed="rId3" cstate="print"/>
          <a:srcRect l="27163" t="17451" r="23225"/>
          <a:stretch>
            <a:fillRect/>
          </a:stretch>
        </p:blipFill>
        <p:spPr>
          <a:xfrm>
            <a:off x="611560" y="2564904"/>
            <a:ext cx="2228429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00968.JPG"/>
          <p:cNvPicPr>
            <a:picLocks noChangeAspect="1"/>
          </p:cNvPicPr>
          <p:nvPr/>
        </p:nvPicPr>
        <p:blipFill>
          <a:blip r:embed="rId4" cstate="print"/>
          <a:srcRect l="20863" t="21650" r="17713" b="4851"/>
          <a:stretch>
            <a:fillRect/>
          </a:stretch>
        </p:blipFill>
        <p:spPr>
          <a:xfrm>
            <a:off x="3131840" y="2492896"/>
            <a:ext cx="3176581" cy="2850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3568" y="5445224"/>
            <a:ext cx="198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работы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5445224"/>
            <a:ext cx="2396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Окончание работы</a:t>
            </a:r>
          </a:p>
        </p:txBody>
      </p:sp>
      <p:pic>
        <p:nvPicPr>
          <p:cNvPr id="9" name="Рисунок 8" descr="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836107"/>
            <a:ext cx="1440160" cy="177068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Нагревательная система «АХМ»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3093" y="5589240"/>
            <a:ext cx="3734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Компоненты системы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опилки)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8016" y="1268760"/>
            <a:ext cx="639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 + CuCl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AlCl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Cu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∆Н = 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</a:p>
        </p:txBody>
      </p:sp>
      <p:pic>
        <p:nvPicPr>
          <p:cNvPr id="9" name="Рисунок 8" descr="P1000989.JPG"/>
          <p:cNvPicPr>
            <a:picLocks noChangeAspect="1"/>
          </p:cNvPicPr>
          <p:nvPr/>
        </p:nvPicPr>
        <p:blipFill>
          <a:blip r:embed="rId3" cstate="print"/>
          <a:srcRect l="20863" r="11413"/>
          <a:stretch>
            <a:fillRect/>
          </a:stretch>
        </p:blipFill>
        <p:spPr>
          <a:xfrm>
            <a:off x="3059832" y="1916832"/>
            <a:ext cx="3238209" cy="358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аап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780928"/>
            <a:ext cx="1776865" cy="230425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8" name="Рисунок 7" descr="2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80928"/>
            <a:ext cx="1944216" cy="230425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Заправка и активация системы «АХМ»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12" name="Рисунок 11" descr="P1000991.JPG"/>
          <p:cNvPicPr>
            <a:picLocks noChangeAspect="1"/>
          </p:cNvPicPr>
          <p:nvPr/>
        </p:nvPicPr>
        <p:blipFill>
          <a:blip r:embed="rId3" cstate="print"/>
          <a:srcRect l="22315" r="31174"/>
          <a:stretch>
            <a:fillRect/>
          </a:stretch>
        </p:blipFill>
        <p:spPr>
          <a:xfrm>
            <a:off x="754290" y="1988840"/>
            <a:ext cx="172668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1000992.JPG"/>
          <p:cNvPicPr>
            <a:picLocks noChangeAspect="1"/>
          </p:cNvPicPr>
          <p:nvPr/>
        </p:nvPicPr>
        <p:blipFill>
          <a:blip r:embed="rId4" cstate="print"/>
          <a:srcRect l="37134" r="20100" b="36376"/>
          <a:stretch>
            <a:fillRect/>
          </a:stretch>
        </p:blipFill>
        <p:spPr>
          <a:xfrm>
            <a:off x="3131840" y="1916832"/>
            <a:ext cx="2523395" cy="2111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P1000993.JPG"/>
          <p:cNvPicPr>
            <a:picLocks noChangeAspect="1"/>
          </p:cNvPicPr>
          <p:nvPr/>
        </p:nvPicPr>
        <p:blipFill>
          <a:blip r:embed="rId5" cstate="print"/>
          <a:srcRect l="27852" r="17885"/>
          <a:stretch>
            <a:fillRect/>
          </a:stretch>
        </p:blipFill>
        <p:spPr>
          <a:xfrm>
            <a:off x="6300192" y="1916832"/>
            <a:ext cx="2016224" cy="209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P1000994.JPG"/>
          <p:cNvPicPr>
            <a:picLocks noChangeAspect="1"/>
          </p:cNvPicPr>
          <p:nvPr/>
        </p:nvPicPr>
        <p:blipFill>
          <a:blip r:embed="rId6" cstate="print"/>
          <a:srcRect l="15670" r="13456"/>
          <a:stretch>
            <a:fillRect/>
          </a:stretch>
        </p:blipFill>
        <p:spPr>
          <a:xfrm>
            <a:off x="3275856" y="4509120"/>
            <a:ext cx="2232248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87624" y="422108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2364" y="4077072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077072"/>
            <a:ext cx="21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Двойная упаковка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6309320"/>
            <a:ext cx="20182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Активация водой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4581128"/>
            <a:ext cx="1661145" cy="204239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6" name="Рисунок 15" descr="ло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4797152"/>
            <a:ext cx="2520280" cy="15121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нагревательной системы «АХМ»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1712" y="270892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 70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∆t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&gt;50,9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589240"/>
            <a:ext cx="198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работы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5661248"/>
            <a:ext cx="148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</a:t>
            </a:r>
          </a:p>
        </p:txBody>
      </p:sp>
      <p:pic>
        <p:nvPicPr>
          <p:cNvPr id="9" name="Рисунок 8" descr="P1000999.JPG"/>
          <p:cNvPicPr>
            <a:picLocks noChangeAspect="1"/>
          </p:cNvPicPr>
          <p:nvPr/>
        </p:nvPicPr>
        <p:blipFill>
          <a:blip r:embed="rId3" cstate="print"/>
          <a:srcRect l="52706" t="32186" r="33500" b="19206"/>
          <a:stretch>
            <a:fillRect/>
          </a:stretch>
        </p:blipFill>
        <p:spPr>
          <a:xfrm>
            <a:off x="5292080" y="2204864"/>
            <a:ext cx="1224136" cy="323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1000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204864"/>
            <a:ext cx="4139952" cy="3176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кенкеге6г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653136"/>
            <a:ext cx="1440160" cy="181532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Охлаждающие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химические смеси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1772816"/>
            <a:ext cx="486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охлаждающей смеси: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445224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Энтальпия растворения смеси в воде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равна  124,1 кДж/моль.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1010010.JPG"/>
          <p:cNvPicPr>
            <a:picLocks noChangeAspect="1"/>
          </p:cNvPicPr>
          <p:nvPr/>
        </p:nvPicPr>
        <p:blipFill>
          <a:blip r:embed="rId2" cstate="print"/>
          <a:srcRect l="14563" t="4851" r="16138"/>
          <a:stretch>
            <a:fillRect/>
          </a:stretch>
        </p:blipFill>
        <p:spPr>
          <a:xfrm>
            <a:off x="395536" y="1628800"/>
            <a:ext cx="3240360" cy="3336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076056" y="2420888"/>
            <a:ext cx="2414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- 100г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013176"/>
            <a:ext cx="21769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Компоненты смеси</a:t>
            </a:r>
          </a:p>
        </p:txBody>
      </p:sp>
      <p:pic>
        <p:nvPicPr>
          <p:cNvPr id="8" name="Рисунок 7" descr="11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390650" cy="14287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Заправка и активация системы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Гексаснег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 descr="P1010005.JPG"/>
          <p:cNvPicPr>
            <a:picLocks noChangeAspect="1"/>
          </p:cNvPicPr>
          <p:nvPr/>
        </p:nvPicPr>
        <p:blipFill>
          <a:blip r:embed="rId3" cstate="print"/>
          <a:srcRect l="16926" r="20075"/>
          <a:stretch>
            <a:fillRect/>
          </a:stretch>
        </p:blipFill>
        <p:spPr>
          <a:xfrm>
            <a:off x="611560" y="2204864"/>
            <a:ext cx="1489144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10009.JPG"/>
          <p:cNvPicPr>
            <a:picLocks noChangeAspect="1"/>
          </p:cNvPicPr>
          <p:nvPr/>
        </p:nvPicPr>
        <p:blipFill>
          <a:blip r:embed="rId4" cstate="print"/>
          <a:srcRect l="23225" t="10101" r="21650"/>
          <a:stretch>
            <a:fillRect/>
          </a:stretch>
        </p:blipFill>
        <p:spPr>
          <a:xfrm>
            <a:off x="2555776" y="4005064"/>
            <a:ext cx="1440160" cy="176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10020.JPG"/>
          <p:cNvPicPr>
            <a:picLocks noChangeAspect="1"/>
          </p:cNvPicPr>
          <p:nvPr/>
        </p:nvPicPr>
        <p:blipFill>
          <a:blip r:embed="rId5" cstate="print"/>
          <a:srcRect l="10626" r="10626"/>
          <a:stretch>
            <a:fillRect/>
          </a:stretch>
        </p:blipFill>
        <p:spPr>
          <a:xfrm>
            <a:off x="4427984" y="2204864"/>
            <a:ext cx="1872208" cy="178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1010028.JPG"/>
          <p:cNvPicPr>
            <a:picLocks noChangeAspect="1"/>
          </p:cNvPicPr>
          <p:nvPr/>
        </p:nvPicPr>
        <p:blipFill>
          <a:blip r:embed="rId6" cstate="print"/>
          <a:srcRect l="15350" t="6951" r="27163" b="3801"/>
          <a:stretch>
            <a:fillRect/>
          </a:stretch>
        </p:blipFill>
        <p:spPr>
          <a:xfrm>
            <a:off x="6804248" y="4005064"/>
            <a:ext cx="1512167" cy="176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71600" y="4077072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5877272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4149080"/>
            <a:ext cx="22072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Измельчение смеси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2" y="5877272"/>
            <a:ext cx="19527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Перемешивание </a:t>
            </a:r>
          </a:p>
        </p:txBody>
      </p:sp>
      <p:pic>
        <p:nvPicPr>
          <p:cNvPr id="16" name="Рисунок 15" descr="снеж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852447">
            <a:off x="4644008" y="4869160"/>
            <a:ext cx="1466850" cy="1428750"/>
          </a:xfrm>
          <a:prstGeom prst="rect">
            <a:avLst/>
          </a:prstGeom>
        </p:spPr>
      </p:pic>
      <p:pic>
        <p:nvPicPr>
          <p:cNvPr id="19" name="Рисунок 18" descr="снеж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931200">
            <a:off x="2660351" y="2104504"/>
            <a:ext cx="1466850" cy="1428750"/>
          </a:xfrm>
          <a:prstGeom prst="rect">
            <a:avLst/>
          </a:prstGeom>
        </p:spPr>
      </p:pic>
      <p:pic>
        <p:nvPicPr>
          <p:cNvPr id="21" name="Рисунок 20" descr="снеж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2276872"/>
            <a:ext cx="1318994" cy="1284734"/>
          </a:xfrm>
          <a:prstGeom prst="rect">
            <a:avLst/>
          </a:prstGeom>
        </p:spPr>
      </p:pic>
      <p:pic>
        <p:nvPicPr>
          <p:cNvPr id="22" name="Рисунок 21" descr="снеж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14656">
            <a:off x="650016" y="4914637"/>
            <a:ext cx="1325804" cy="129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охлаждающей системы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Гексаснег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1712" y="314096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∆t =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11,1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˚C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301208"/>
            <a:ext cx="198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работы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229200"/>
            <a:ext cx="148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</a:t>
            </a:r>
          </a:p>
        </p:txBody>
      </p:sp>
      <p:pic>
        <p:nvPicPr>
          <p:cNvPr id="13" name="Рисунок 12" descr="P1010038.JPG"/>
          <p:cNvPicPr>
            <a:picLocks noChangeAspect="1"/>
          </p:cNvPicPr>
          <p:nvPr/>
        </p:nvPicPr>
        <p:blipFill>
          <a:blip r:embed="rId3" cstate="print"/>
          <a:srcRect l="34496" t="4719" r="17885" b="16532"/>
          <a:stretch>
            <a:fillRect/>
          </a:stretch>
        </p:blipFill>
        <p:spPr>
          <a:xfrm>
            <a:off x="4067944" y="2852936"/>
            <a:ext cx="239966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P1010034.JPG"/>
          <p:cNvPicPr>
            <a:picLocks noChangeAspect="1"/>
          </p:cNvPicPr>
          <p:nvPr/>
        </p:nvPicPr>
        <p:blipFill>
          <a:blip r:embed="rId4" cstate="print"/>
          <a:srcRect l="28737" t="11151"/>
          <a:stretch>
            <a:fillRect/>
          </a:stretch>
        </p:blipFill>
        <p:spPr>
          <a:xfrm>
            <a:off x="611560" y="2276872"/>
            <a:ext cx="2992311" cy="2798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51519">
            <a:off x="7087530" y="4934002"/>
            <a:ext cx="1420091" cy="1440160"/>
          </a:xfrm>
          <a:prstGeom prst="rect">
            <a:avLst/>
          </a:prstGeom>
        </p:spPr>
      </p:pic>
      <p:pic>
        <p:nvPicPr>
          <p:cNvPr id="9" name="Рисунок 8" descr="с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15511">
            <a:off x="8383370" y="6144603"/>
            <a:ext cx="679309" cy="621319"/>
          </a:xfrm>
          <a:prstGeom prst="rect">
            <a:avLst/>
          </a:prstGeom>
        </p:spPr>
      </p:pic>
      <p:pic>
        <p:nvPicPr>
          <p:cNvPr id="11" name="Рисунок 10" descr="с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916832"/>
            <a:ext cx="617355" cy="564654"/>
          </a:xfrm>
          <a:prstGeom prst="rect">
            <a:avLst/>
          </a:prstGeom>
        </p:spPr>
      </p:pic>
      <p:pic>
        <p:nvPicPr>
          <p:cNvPr id="12" name="Рисунок 11" descr="с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1267">
            <a:off x="7881771" y="1894804"/>
            <a:ext cx="1094556" cy="1001118"/>
          </a:xfrm>
          <a:prstGeom prst="rect">
            <a:avLst/>
          </a:prstGeom>
        </p:spPr>
      </p:pic>
      <p:pic>
        <p:nvPicPr>
          <p:cNvPr id="16" name="Рисунок 15" descr="с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54135">
            <a:off x="3516642" y="5665711"/>
            <a:ext cx="1089728" cy="996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оздать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автономные терморегулирующие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на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 знаний о тепловых эффектах химических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реакций.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пп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37504">
            <a:off x="1235984" y="4866898"/>
            <a:ext cx="1642437" cy="1520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 descr="р6г6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365104"/>
            <a:ext cx="1174998" cy="2259612"/>
          </a:xfrm>
          <a:prstGeom prst="rect">
            <a:avLst/>
          </a:prstGeom>
        </p:spPr>
      </p:pic>
      <p:pic>
        <p:nvPicPr>
          <p:cNvPr id="10" name="Рисунок 9" descr="апн.jpeg"/>
          <p:cNvPicPr>
            <a:picLocks noChangeAspect="1"/>
          </p:cNvPicPr>
          <p:nvPr/>
        </p:nvPicPr>
        <p:blipFill>
          <a:blip r:embed="rId4" cstate="print"/>
          <a:srcRect b="5778"/>
          <a:stretch>
            <a:fillRect/>
          </a:stretch>
        </p:blipFill>
        <p:spPr>
          <a:xfrm>
            <a:off x="4211960" y="4365104"/>
            <a:ext cx="1512168" cy="201622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системы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Гексаснег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6" name="Рисунок 15" descr="P1010040.JPG"/>
          <p:cNvPicPr>
            <a:picLocks noChangeAspect="1"/>
          </p:cNvPicPr>
          <p:nvPr/>
        </p:nvPicPr>
        <p:blipFill>
          <a:blip r:embed="rId3" cstate="print"/>
          <a:srcRect l="21650" t="6951" r="27163"/>
          <a:stretch>
            <a:fillRect/>
          </a:stretch>
        </p:blipFill>
        <p:spPr>
          <a:xfrm>
            <a:off x="1403648" y="3717032"/>
            <a:ext cx="1872208" cy="2552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10042.JPG"/>
          <p:cNvPicPr>
            <a:picLocks noChangeAspect="1"/>
          </p:cNvPicPr>
          <p:nvPr/>
        </p:nvPicPr>
        <p:blipFill>
          <a:blip r:embed="rId4" cstate="print"/>
          <a:srcRect l="38188" t="5901"/>
          <a:stretch>
            <a:fillRect/>
          </a:stretch>
        </p:blipFill>
        <p:spPr>
          <a:xfrm>
            <a:off x="4355976" y="1196752"/>
            <a:ext cx="3945479" cy="4504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1010036.JPG"/>
          <p:cNvPicPr>
            <a:picLocks noChangeAspect="1"/>
          </p:cNvPicPr>
          <p:nvPr/>
        </p:nvPicPr>
        <p:blipFill>
          <a:blip r:embed="rId5" cstate="print"/>
          <a:srcRect l="11241" r="21207"/>
          <a:stretch>
            <a:fillRect/>
          </a:stretch>
        </p:blipFill>
        <p:spPr>
          <a:xfrm>
            <a:off x="1043608" y="1052736"/>
            <a:ext cx="2542148" cy="21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03648" y="3212976"/>
            <a:ext cx="19034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в пробирке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029" y="6309320"/>
            <a:ext cx="36054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Пробирка в охлаждающей смеси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5805264"/>
            <a:ext cx="30864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превратившаяся в лед</a:t>
            </a:r>
          </a:p>
        </p:txBody>
      </p:sp>
      <p:pic>
        <p:nvPicPr>
          <p:cNvPr id="13" name="Рисунок 12" descr="сн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44824"/>
            <a:ext cx="696084" cy="636662"/>
          </a:xfrm>
          <a:prstGeom prst="rect">
            <a:avLst/>
          </a:prstGeom>
        </p:spPr>
      </p:pic>
      <p:pic>
        <p:nvPicPr>
          <p:cNvPr id="14" name="Рисунок 13" descr="сн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284984"/>
            <a:ext cx="696084" cy="636662"/>
          </a:xfrm>
          <a:prstGeom prst="rect">
            <a:avLst/>
          </a:prstGeom>
        </p:spPr>
      </p:pic>
      <p:pic>
        <p:nvPicPr>
          <p:cNvPr id="15" name="Рисунок 14" descr="сн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05374" y="1700808"/>
            <a:ext cx="538626" cy="492646"/>
          </a:xfrm>
          <a:prstGeom prst="rect">
            <a:avLst/>
          </a:prstGeom>
        </p:spPr>
      </p:pic>
      <p:pic>
        <p:nvPicPr>
          <p:cNvPr id="17" name="Рисунок 16" descr="сн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653136"/>
            <a:ext cx="696084" cy="639688"/>
          </a:xfrm>
          <a:prstGeom prst="rect">
            <a:avLst/>
          </a:prstGeom>
        </p:spPr>
      </p:pic>
      <p:pic>
        <p:nvPicPr>
          <p:cNvPr id="18" name="Рисунок 17" descr="сн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301208"/>
            <a:ext cx="432048" cy="395166"/>
          </a:xfrm>
          <a:prstGeom prst="rect">
            <a:avLst/>
          </a:prstGeom>
        </p:spPr>
      </p:pic>
      <p:pic>
        <p:nvPicPr>
          <p:cNvPr id="19" name="Рисунок 18" descr="сн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30758">
            <a:off x="8351695" y="6111269"/>
            <a:ext cx="696084" cy="63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Лечение болезней.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при травмах и ушибах.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Температурный комфорт в жаркий или холодный день.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Охлаждение и подогрев продуктов.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рабочей температуры для бытовой электроники в мороз.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птвпртт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085184"/>
            <a:ext cx="21431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работы были освоены механизмы термохимических процессов, созданы тепловые и охлаждающие смеси, а на их основе действующие модели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термосистем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аксим\Desktop\нпк13\колб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2137023" cy="1790801"/>
          </a:xfrm>
          <a:prstGeom prst="rect">
            <a:avLst/>
          </a:prstGeom>
          <a:noFill/>
        </p:spPr>
      </p:pic>
      <p:pic>
        <p:nvPicPr>
          <p:cNvPr id="6" name="Рисунок 5" descr="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429250"/>
            <a:ext cx="1133475" cy="1428750"/>
          </a:xfrm>
          <a:prstGeom prst="rect">
            <a:avLst/>
          </a:prstGeom>
        </p:spPr>
      </p:pic>
      <p:pic>
        <p:nvPicPr>
          <p:cNvPr id="7" name="Рисунок 6" descr="ввр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941168"/>
            <a:ext cx="2016224" cy="1748171"/>
          </a:xfrm>
          <a:prstGeom prst="rect">
            <a:avLst/>
          </a:prstGeom>
        </p:spPr>
      </p:pic>
      <p:pic>
        <p:nvPicPr>
          <p:cNvPr id="8" name="Рисунок 7" descr="птвпртт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157192"/>
            <a:ext cx="21431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00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Приглашаю к сотрудничеству!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5373216"/>
            <a:ext cx="5844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Тел.: +79122310341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Е</a:t>
            </a:r>
            <a:r>
              <a:rPr lang="en-US" sz="3600" b="1" dirty="0" smtClean="0">
                <a:solidFill>
                  <a:srgbClr val="002060"/>
                </a:solidFill>
              </a:rPr>
              <a:t>-mail</a:t>
            </a:r>
            <a:r>
              <a:rPr lang="ru-RU" sz="3600" b="1" dirty="0" smtClean="0">
                <a:solidFill>
                  <a:srgbClr val="002060"/>
                </a:solidFill>
              </a:rPr>
              <a:t>: </a:t>
            </a:r>
            <a:r>
              <a:rPr lang="en-US" sz="3600" b="1" dirty="0" smtClean="0">
                <a:solidFill>
                  <a:srgbClr val="002060"/>
                </a:solidFill>
              </a:rPr>
              <a:t>vanykov-igor@mail.ru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аее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149080"/>
            <a:ext cx="2339752" cy="1754814"/>
          </a:xfrm>
          <a:prstGeom prst="rect">
            <a:avLst/>
          </a:prstGeom>
        </p:spPr>
      </p:pic>
      <p:pic>
        <p:nvPicPr>
          <p:cNvPr id="8" name="Рисунок 7" descr="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348880"/>
            <a:ext cx="15430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теоретические: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Arial" charset="0"/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познакомиться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тепловыми эффектами химических реакций;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рассмотреть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основные законы термохимии;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тепловые эффекты при растворении веществ.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х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65396">
            <a:off x="5455557" y="5295242"/>
            <a:ext cx="3421244" cy="86671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8" name="Рисунок 7" descr="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5373216"/>
            <a:ext cx="1008112" cy="127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практические: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251520" y="1556792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освоить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технологию получения нагревательных и охладительных смесей;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действующие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модели автономных терморегулирующих систем;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обосновать практическое применение предложенных термохимических процессов.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колб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013176"/>
            <a:ext cx="21526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340968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изучить механизмы тепловых эффектов химических реакций, то это позволит целенаправленно управлять экзотермическими и эндотермическими процессами и использовать их в практических целях.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ппрер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869160"/>
            <a:ext cx="12192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573016"/>
            <a:ext cx="2694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Термохимические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573016"/>
            <a:ext cx="356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Энергетика химических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превращений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1772816"/>
            <a:ext cx="138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2924944"/>
            <a:ext cx="181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852936"/>
            <a:ext cx="134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5301208"/>
            <a:ext cx="24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7884013">
            <a:off x="3170577" y="2541037"/>
            <a:ext cx="8343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516798">
            <a:off x="5143099" y="2564009"/>
            <a:ext cx="8343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3501008"/>
            <a:ext cx="8343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628259">
            <a:off x="3403457" y="4685816"/>
            <a:ext cx="8343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302949">
            <a:off x="5144707" y="4651691"/>
            <a:ext cx="8343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4283968" y="3933056"/>
            <a:ext cx="8343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кенкеге6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653136"/>
            <a:ext cx="1512168" cy="1906094"/>
          </a:xfrm>
          <a:prstGeom prst="rect">
            <a:avLst/>
          </a:prstGeom>
        </p:spPr>
      </p:pic>
      <p:pic>
        <p:nvPicPr>
          <p:cNvPr id="23" name="Рисунок 22" descr="прпопн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869160"/>
            <a:ext cx="2193032" cy="164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Энергетика химических превращений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467544" y="1844824"/>
            <a:ext cx="8229600" cy="3556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тепловыми эффекты химических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реакций;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законы термохимии;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тепловые эффекты при растворении веществ.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апра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869160"/>
            <a:ext cx="1800200" cy="181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Тепловой эффект реакции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132856"/>
            <a:ext cx="532859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+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645024"/>
            <a:ext cx="59046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энтальпия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внутренняя энергия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работа внешних сил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ро.jpeg"/>
          <p:cNvPicPr>
            <a:picLocks noChangeAspect="1"/>
          </p:cNvPicPr>
          <p:nvPr/>
        </p:nvPicPr>
        <p:blipFill>
          <a:blip r:embed="rId2" cstate="print"/>
          <a:srcRect t="16198" r="68900" b="39029"/>
          <a:stretch>
            <a:fillRect/>
          </a:stretch>
        </p:blipFill>
        <p:spPr>
          <a:xfrm>
            <a:off x="7543428" y="5212742"/>
            <a:ext cx="1349052" cy="145661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" name="Рисунок 9" descr="терм.jpeg"/>
          <p:cNvPicPr>
            <a:picLocks noChangeAspect="1"/>
          </p:cNvPicPr>
          <p:nvPr/>
        </p:nvPicPr>
        <p:blipFill>
          <a:blip r:embed="rId3" cstate="print"/>
          <a:srcRect l="32675" t="8808" r="32675" b="8808"/>
          <a:stretch>
            <a:fillRect/>
          </a:stretch>
        </p:blipFill>
        <p:spPr>
          <a:xfrm>
            <a:off x="539552" y="1484784"/>
            <a:ext cx="936104" cy="144670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669</Words>
  <Application>Microsoft Office PowerPoint</Application>
  <PresentationFormat>Экран (4:3)</PresentationFormat>
  <Paragraphs>194</Paragraphs>
  <Slides>33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Термохимические процессы в химических реакциях как автономные источники тепла и холода</vt:lpstr>
      <vt:lpstr> Актуальность </vt:lpstr>
      <vt:lpstr> Цель </vt:lpstr>
      <vt:lpstr> Задачи теоретические: </vt:lpstr>
      <vt:lpstr> Задачи практические: </vt:lpstr>
      <vt:lpstr> Гипотеза </vt:lpstr>
      <vt:lpstr>Структура работы</vt:lpstr>
      <vt:lpstr> Энергетика химических превращений </vt:lpstr>
      <vt:lpstr>Тепловой эффект реакции</vt:lpstr>
      <vt:lpstr>Закон Гесса</vt:lpstr>
      <vt:lpstr>Тепловой эффект при растворении</vt:lpstr>
      <vt:lpstr> Термохимические технологии </vt:lpstr>
      <vt:lpstr> Нагревательные химические смеси </vt:lpstr>
      <vt:lpstr> Нагревательные химические смеси </vt:lpstr>
      <vt:lpstr> Нагревательные химические смеси </vt:lpstr>
      <vt:lpstr> Нагревательные химические смеси </vt:lpstr>
      <vt:lpstr> Нагревательные химические смеси </vt:lpstr>
      <vt:lpstr> Нагревательная система «ОКСА» </vt:lpstr>
      <vt:lpstr> Заправка и активация системы «ОКСА» </vt:lpstr>
      <vt:lpstr> Работа нагревательной системы «ОКСА» </vt:lpstr>
      <vt:lpstr> Нагревательная система «ЖХМ» </vt:lpstr>
      <vt:lpstr> Заправка и активация системы «ЖХМ» </vt:lpstr>
      <vt:lpstr> Работа нагревательной системы «ЖХМ» </vt:lpstr>
      <vt:lpstr> Нагревательная система «АХМ» </vt:lpstr>
      <vt:lpstr> Заправка и активация системы «АХМ» </vt:lpstr>
      <vt:lpstr> Работа нагревательной системы «АХМ» </vt:lpstr>
      <vt:lpstr> Охлаждающие  химические смеси </vt:lpstr>
      <vt:lpstr> Заправка и активация системы «Гексаснег» </vt:lpstr>
      <vt:lpstr> Работа охлаждающей системы «Гексаснег» </vt:lpstr>
      <vt:lpstr> Работа системы «Гексаснег» </vt:lpstr>
      <vt:lpstr> Перспективы </vt:lpstr>
      <vt:lpstr> Заключение </vt:lpstr>
      <vt:lpstr> Приглашаю к сотрудничеству!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Термохимические</dc:title>
  <dc:creator>Максим</dc:creator>
  <cp:lastModifiedBy>Максим</cp:lastModifiedBy>
  <cp:revision>122</cp:revision>
  <dcterms:created xsi:type="dcterms:W3CDTF">2013-01-15T15:22:51Z</dcterms:created>
  <dcterms:modified xsi:type="dcterms:W3CDTF">2013-01-20T17:16:20Z</dcterms:modified>
</cp:coreProperties>
</file>