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0"/>
  </p:notesMasterIdLst>
  <p:sldIdLst>
    <p:sldId id="289" r:id="rId2"/>
    <p:sldId id="355" r:id="rId3"/>
    <p:sldId id="375" r:id="rId4"/>
    <p:sldId id="316" r:id="rId5"/>
    <p:sldId id="348" r:id="rId6"/>
    <p:sldId id="349" r:id="rId7"/>
    <p:sldId id="352" r:id="rId8"/>
    <p:sldId id="371" r:id="rId9"/>
    <p:sldId id="383" r:id="rId10"/>
    <p:sldId id="380" r:id="rId11"/>
    <p:sldId id="381" r:id="rId12"/>
    <p:sldId id="378" r:id="rId13"/>
    <p:sldId id="379" r:id="rId14"/>
    <p:sldId id="376" r:id="rId15"/>
    <p:sldId id="351" r:id="rId16"/>
    <p:sldId id="354" r:id="rId17"/>
    <p:sldId id="369" r:id="rId18"/>
    <p:sldId id="356" r:id="rId19"/>
    <p:sldId id="357" r:id="rId20"/>
    <p:sldId id="311" r:id="rId21"/>
    <p:sldId id="367" r:id="rId22"/>
    <p:sldId id="372" r:id="rId23"/>
    <p:sldId id="385" r:id="rId24"/>
    <p:sldId id="382" r:id="rId25"/>
    <p:sldId id="384" r:id="rId26"/>
    <p:sldId id="368" r:id="rId27"/>
    <p:sldId id="358" r:id="rId28"/>
    <p:sldId id="373" r:id="rId29"/>
    <p:sldId id="386" r:id="rId30"/>
    <p:sldId id="366" r:id="rId31"/>
    <p:sldId id="387" r:id="rId32"/>
    <p:sldId id="365" r:id="rId33"/>
    <p:sldId id="361" r:id="rId34"/>
    <p:sldId id="359" r:id="rId35"/>
    <p:sldId id="360" r:id="rId36"/>
    <p:sldId id="362" r:id="rId37"/>
    <p:sldId id="363" r:id="rId38"/>
    <p:sldId id="377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4AC"/>
    <a:srgbClr val="003300"/>
    <a:srgbClr val="66CCFF"/>
    <a:srgbClr val="006600"/>
    <a:srgbClr val="000099"/>
    <a:srgbClr val="220FB1"/>
    <a:srgbClr val="000000"/>
    <a:srgbClr val="365D21"/>
    <a:srgbClr val="0033CC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19" autoAdjust="0"/>
    <p:restoredTop sz="94671" autoAdjust="0"/>
  </p:normalViewPr>
  <p:slideViewPr>
    <p:cSldViewPr>
      <p:cViewPr>
        <p:scale>
          <a:sx n="82" d="100"/>
          <a:sy n="82" d="100"/>
        </p:scale>
        <p:origin x="-151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81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16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5.wav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10" Type="http://schemas.openxmlformats.org/officeDocument/2006/relationships/image" Target="../media/image7.jpeg"/><Relationship Id="rId4" Type="http://schemas.openxmlformats.org/officeDocument/2006/relationships/audio" Target="../media/audio6.wav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4.jpeg"/><Relationship Id="rId5" Type="http://schemas.openxmlformats.org/officeDocument/2006/relationships/audio" Target="../media/audio7.wav"/><Relationship Id="rId10" Type="http://schemas.openxmlformats.org/officeDocument/2006/relationships/image" Target="../media/image13.jpeg"/><Relationship Id="rId4" Type="http://schemas.openxmlformats.org/officeDocument/2006/relationships/audio" Target="../media/audio9.wav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4.jpeg"/><Relationship Id="rId5" Type="http://schemas.openxmlformats.org/officeDocument/2006/relationships/audio" Target="../media/audio7.wav"/><Relationship Id="rId10" Type="http://schemas.openxmlformats.org/officeDocument/2006/relationships/image" Target="../media/image13.jpeg"/><Relationship Id="rId4" Type="http://schemas.openxmlformats.org/officeDocument/2006/relationships/audio" Target="../media/audio9.wav"/><Relationship Id="rId9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7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7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8  класс  т№2  (нагревание, горение)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428602"/>
          <a:ext cx="8215370" cy="5948638"/>
        </p:xfrm>
        <a:graphic>
          <a:graphicData uri="http://schemas.openxmlformats.org/drawingml/2006/table">
            <a:tbl>
              <a:tblPr/>
              <a:tblGrid>
                <a:gridCol w="8215370"/>
              </a:tblGrid>
              <a:tr h="366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) 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                                                                                   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Урок - 4 (т2) № 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ТЕМА: т№2 </a:t>
                      </a:r>
                      <a:r>
                        <a:rPr lang="ru-RU" sz="18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количество теплоты. удельная теплоёмкость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ЦЕЛИ:.1. Создать условия для усвоения понятий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"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количество теплоты, удельная теплоемкость в-ва, удельная теплота сгорания",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для понимания закономерностей 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нагревания и горения.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          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 dirty="0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1.Способствовать усвоению понятий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количество теплоты, удельная теплоемкость </a:t>
                      </a:r>
                      <a:r>
                        <a:rPr lang="ru-RU" sz="18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в-ва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, удельная теплота сгорания и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понимания закономерностей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нагревания и горения.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2. Способствовать развитию умений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математизировать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физические процессы  и развивать умения решать типичные задачи.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 dirty="0" err="1">
                          <a:latin typeface="Times New Roman"/>
                          <a:ea typeface="Times New Roman"/>
                        </a:rPr>
                        <a:t>ТИп</a:t>
                      </a:r>
                      <a:r>
                        <a:rPr lang="ru-RU" sz="1800" b="1" i="1" u="sng" cap="all" dirty="0">
                          <a:latin typeface="Times New Roman"/>
                          <a:ea typeface="Times New Roman"/>
                        </a:rPr>
                        <a:t> УРОКА: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ДЕМОНСТРАЦИИ:1. Сравнение теплоемкостей тел одинаковой массы.(вода, масло)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         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. Сравнение теплоемкостей  твердых тел одинаковой массы.</a:t>
                      </a:r>
                      <a:r>
                        <a:rPr lang="ru-RU" sz="1800" cap="all" dirty="0">
                          <a:latin typeface="Times New Roman"/>
                          <a:ea typeface="Times New Roman"/>
                        </a:rPr>
                        <a:t>                                     </a:t>
                      </a:r>
                      <a:r>
                        <a:rPr lang="ru-RU" sz="1800" b="1" i="1" cap="all" dirty="0">
                          <a:latin typeface="Times New Roman"/>
                          <a:ea typeface="Times New Roman"/>
                        </a:rPr>
                        <a:t>                                  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4679157" y="1107265"/>
            <a:ext cx="928694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0" y="565769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Керосин из мензурки  (рис.1) перелили в сосуд и охладили  (рис.2).  Какое количество теплоты отдал керосин? Объемом термометра пренебречь.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857620" y="437257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45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0,0525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15140" y="4477416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141,5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-24"/>
            <a:ext cx="1643042" cy="387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1161" y="-142900"/>
            <a:ext cx="213221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5500694" y="21429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6902158" y="30754"/>
            <a:ext cx="1032595" cy="964356"/>
            <a:chOff x="2571736" y="5324418"/>
            <a:chExt cx="1032595" cy="964356"/>
          </a:xfrm>
        </p:grpSpPr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2582898" y="5324418"/>
              <a:ext cx="102143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571736" y="5765554"/>
              <a:ext cx="10246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8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5720" y="4429132"/>
            <a:ext cx="1771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857356" y="4357694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керос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071802" y="4450398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8143900" y="0"/>
            <a:ext cx="785818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2- 1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357562"/>
            <a:ext cx="9144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Найдём массу керосина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ρ·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= 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75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=52,5г=0,0525кг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7"/>
          <p:cNvGrpSpPr/>
          <p:nvPr/>
        </p:nvGrpSpPr>
        <p:grpSpPr>
          <a:xfrm>
            <a:off x="5214942" y="3071810"/>
            <a:ext cx="708848" cy="964356"/>
            <a:chOff x="2428860" y="5324418"/>
            <a:chExt cx="708848" cy="964356"/>
          </a:xfrm>
        </p:grpSpPr>
        <p:sp>
          <p:nvSpPr>
            <p:cNvPr id="36" name="Rectangle 1"/>
            <p:cNvSpPr>
              <a:spLocks noChangeArrowheads="1"/>
            </p:cNvSpPr>
            <p:nvPr/>
          </p:nvSpPr>
          <p:spPr bwMode="auto">
            <a:xfrm>
              <a:off x="2582898" y="5324418"/>
              <a:ext cx="4267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428860" y="5765554"/>
              <a:ext cx="7088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см</a:t>
              </a:r>
              <a:r>
                <a:rPr lang="ru-RU" sz="28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rot="300000" flipV="1">
              <a:off x="2572775" y="5857892"/>
              <a:ext cx="324000" cy="37982"/>
            </a:xfrm>
            <a:prstGeom prst="line">
              <a:avLst/>
            </a:prstGeom>
            <a:ln w="635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0" y="3967467"/>
            <a:ext cx="9144000" cy="44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При охлаждении 1кг керосина на один градус выделится 45Дж 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-32" y="5000636"/>
            <a:ext cx="9001188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охлаждении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керосина на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выделится 141,5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7858116" y="6356370"/>
            <a:ext cx="1285884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</a:t>
            </a:r>
            <a:endParaRPr kumimoji="0" lang="ru-RU" sz="32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31" grpId="0"/>
      <p:bldP spid="127" grpId="0"/>
      <p:bldP spid="108" grpId="0"/>
      <p:bldP spid="58" grpId="0"/>
      <p:bldP spid="177" grpId="0"/>
      <p:bldP spid="70" grpId="0"/>
      <p:bldP spid="27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3"/>
          <p:cNvGrpSpPr/>
          <p:nvPr/>
        </p:nvGrpSpPr>
        <p:grpSpPr>
          <a:xfrm>
            <a:off x="4857752" y="-71462"/>
            <a:ext cx="1500198" cy="3135313"/>
            <a:chOff x="4719451" y="7935"/>
            <a:chExt cx="1500198" cy="3135313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 l="63246"/>
            <a:stretch>
              <a:fillRect/>
            </a:stretch>
          </p:blipFill>
          <p:spPr bwMode="auto">
            <a:xfrm>
              <a:off x="4719451" y="7935"/>
              <a:ext cx="1497182" cy="313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Прямоугольник 42"/>
            <p:cNvSpPr/>
            <p:nvPr/>
          </p:nvSpPr>
          <p:spPr>
            <a:xfrm>
              <a:off x="5286380" y="642918"/>
              <a:ext cx="933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(рис. 2)</a:t>
              </a: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-32" y="4643446"/>
            <a:ext cx="1364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643174" y="4637815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5893603" y="160653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7215206" y="2285992"/>
            <a:ext cx="1836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6896794" y="7143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807478" y="206913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616406" y="93912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7225839" y="1214422"/>
            <a:ext cx="928694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Прямоугольник 176"/>
          <p:cNvSpPr/>
          <p:nvPr/>
        </p:nvSpPr>
        <p:spPr>
          <a:xfrm>
            <a:off x="1571604" y="457200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715140" y="175288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7272996" y="2058030"/>
            <a:ext cx="1476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286644" y="1142984"/>
            <a:ext cx="1440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357554" y="4572008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=4200         </a:t>
            </a:r>
            <a:r>
              <a:rPr lang="ru-RU" sz="2800" b="1" dirty="0" smtClean="0">
                <a:solidFill>
                  <a:srgbClr val="C00000"/>
                </a:solidFill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,063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72330" y="4714884"/>
            <a:ext cx="1714512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7938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3000372"/>
            <a:ext cx="9144000" cy="163121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Воду в цилиндрическом сосуде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(рис. 1)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нагрели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(рис. 2).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Какое количество теплоты было затрачено на нагревание воды? Все предметы на рисунке даны в одном и том же масштабе. Объемом термометра пренебречь.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1"/>
          <p:cNvGrpSpPr/>
          <p:nvPr/>
        </p:nvGrpSpPr>
        <p:grpSpPr>
          <a:xfrm>
            <a:off x="2865084" y="357166"/>
            <a:ext cx="1849792" cy="2348542"/>
            <a:chOff x="2223701" y="142852"/>
            <a:chExt cx="1849792" cy="2348542"/>
          </a:xfrm>
        </p:grpSpPr>
        <p:grpSp>
          <p:nvGrpSpPr>
            <p:cNvPr id="4" name="Группа 37"/>
            <p:cNvGrpSpPr/>
            <p:nvPr/>
          </p:nvGrpSpPr>
          <p:grpSpPr>
            <a:xfrm>
              <a:off x="2308809" y="306994"/>
              <a:ext cx="1764684" cy="2184400"/>
              <a:chOff x="1807184" y="306994"/>
              <a:chExt cx="1764684" cy="2184400"/>
            </a:xfrm>
          </p:grpSpPr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07184" y="306994"/>
                <a:ext cx="1757363" cy="218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Прямоугольник 36"/>
              <p:cNvSpPr/>
              <p:nvPr/>
            </p:nvSpPr>
            <p:spPr>
              <a:xfrm>
                <a:off x="3286116" y="1804199"/>
                <a:ext cx="285752" cy="642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2223701" y="142852"/>
              <a:ext cx="9909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(рис. 1) </a:t>
              </a:r>
              <a:endParaRPr lang="ru-RU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-32" y="57148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0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см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128586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0" y="5500702"/>
            <a:ext cx="91650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воды на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было затрачено почти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8 кДж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теплоты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7643834" y="0"/>
            <a:ext cx="1500166" cy="43019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2- 2, стр.3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46"/>
          <p:cNvGrpSpPr/>
          <p:nvPr/>
        </p:nvGrpSpPr>
        <p:grpSpPr>
          <a:xfrm>
            <a:off x="4357686" y="4505947"/>
            <a:ext cx="857256" cy="841246"/>
            <a:chOff x="2571736" y="5324418"/>
            <a:chExt cx="857256" cy="841246"/>
          </a:xfrm>
        </p:grpSpPr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2732968" y="5324418"/>
              <a:ext cx="6960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571736" y="5765554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 rot="60000" flipV="1">
              <a:off x="2614249" y="5753046"/>
              <a:ext cx="684000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decel="5000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2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2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2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  <p:bldP spid="108" grpId="0"/>
      <p:bldP spid="177" grpId="0"/>
      <p:bldP spid="127" grpId="0"/>
      <p:bldP spid="56" grpId="0"/>
      <p:bldP spid="57" grpId="0" animBg="1"/>
      <p:bldP spid="29" grpId="0" build="p" animBg="1"/>
      <p:bldP spid="45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2422734" cy="398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2735" y="1"/>
            <a:ext cx="4525530" cy="398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985607"/>
            <a:ext cx="914400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7б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Гирю из сосуда 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перенесли в сосуд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Туда же перелили воду из мензурки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удельную теплоемкость материала гири, пренебрегая нагреванием сосуда и объемом термометра. Из какого материала может быть сделана эта гиря?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5684891" y="158417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92974" y="2762904"/>
            <a:ext cx="212400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50098" y="1911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1332" y="26914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082245" y="176277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51692" y="174912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78726" y="63628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5924599"/>
            <a:ext cx="2419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=540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2339752" y="5724545"/>
            <a:ext cx="1187404" cy="1056689"/>
            <a:chOff x="2527594" y="5293640"/>
            <a:chExt cx="1187404" cy="1056689"/>
          </a:xfrm>
        </p:grpSpPr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4929190" y="6207695"/>
            <a:ext cx="2866297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Вероятно это сталь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114298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85992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221455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31°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286644" y="69850"/>
            <a:ext cx="1857356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2- 3,стр.3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55209 -0.0925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0209 -0.0071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13802 -0.09121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2422734" cy="398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2735" y="1"/>
            <a:ext cx="4525530" cy="398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5684891" y="158417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92974" y="2762904"/>
            <a:ext cx="212400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50098" y="1911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1332" y="26914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082245" y="176277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51692" y="174912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78726" y="63628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85852" y="114298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2285992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221455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31°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214446" y="4000504"/>
            <a:ext cx="6858016" cy="2428892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выделенное горячей гирей =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поглощённое водой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(59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-31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(31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-25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·0,1кг·28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4200·0,06кг·6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=540Дж/кг·</a:t>
            </a:r>
            <a:r>
              <a:rPr kumimoji="0" lang="ru-RU" sz="2800" b="1" i="0" u="none" strike="noStrike" cap="none" normalizeH="0" baseline="3000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   Вероятно это сталь.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2- 3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55209 -0.0925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0209 -0.0071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13802 -0.09121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2-5.</a:t>
            </a:r>
            <a:r>
              <a:rPr lang="ru-RU" sz="3600" b="1" dirty="0" smtClean="0">
                <a:latin typeface="Times New Roman"/>
                <a:ea typeface="Times New Roman"/>
              </a:rPr>
              <a:t> два стакана… положили </a:t>
            </a:r>
            <a:r>
              <a:rPr lang="en-US" sz="3600" b="1" dirty="0" smtClean="0">
                <a:latin typeface="Times New Roman"/>
                <a:ea typeface="Times New Roman"/>
              </a:rPr>
              <a:t>Al</a:t>
            </a:r>
            <a:r>
              <a:rPr lang="ru-RU" sz="3600" b="1" dirty="0" smtClean="0">
                <a:latin typeface="Times New Roman"/>
                <a:ea typeface="Times New Roman"/>
              </a:rPr>
              <a:t> и </a:t>
            </a:r>
            <a:r>
              <a:rPr lang="en-US" sz="3600" b="1" dirty="0" smtClean="0">
                <a:latin typeface="Times New Roman"/>
                <a:ea typeface="Times New Roman"/>
              </a:rPr>
              <a:t>Cu</a:t>
            </a:r>
            <a:r>
              <a:rPr lang="ru-RU" sz="3600" b="1" dirty="0" smtClean="0">
                <a:latin typeface="Times New Roman"/>
                <a:ea typeface="Times New Roman"/>
              </a:rPr>
              <a:t>  ложки… Какие отличия?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2-6</a:t>
            </a:r>
            <a:r>
              <a:rPr lang="ru-RU" sz="3600" b="1" dirty="0" smtClean="0">
                <a:latin typeface="Times New Roman"/>
                <a:ea typeface="Times New Roman"/>
              </a:rPr>
              <a:t>.  Воде и песку сообщили одинаковое </a:t>
            </a:r>
            <a:r>
              <a:rPr lang="en-US" sz="3600" b="1" dirty="0" smtClean="0">
                <a:latin typeface="Times New Roman"/>
                <a:ea typeface="Times New Roman"/>
              </a:rPr>
              <a:t>Q</a:t>
            </a:r>
            <a:r>
              <a:rPr lang="ru-RU" sz="3600" b="1" dirty="0" smtClean="0">
                <a:latin typeface="Times New Roman"/>
                <a:ea typeface="Times New Roman"/>
              </a:rPr>
              <a:t>, Что нагреется сильнее?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2-7</a:t>
            </a:r>
            <a:r>
              <a:rPr lang="ru-RU" sz="3600" b="1" dirty="0" smtClean="0">
                <a:latin typeface="Times New Roman"/>
                <a:ea typeface="Times New Roman"/>
              </a:rPr>
              <a:t> </a:t>
            </a:r>
            <a:r>
              <a:rPr lang="ru-RU" sz="3400" b="1" dirty="0" smtClean="0">
                <a:latin typeface="Times New Roman"/>
                <a:ea typeface="Times New Roman"/>
              </a:rPr>
              <a:t>"Морской и континентальный климат"</a:t>
            </a:r>
            <a:endParaRPr lang="ru-RU" sz="3400" b="1" dirty="0"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2-4.Что калорийнее каменный уголь или керосин?</a:t>
            </a:r>
            <a:endParaRPr lang="ru-RU" sz="2400" b="1" dirty="0" smtClean="0"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441704"/>
            <a:ext cx="9144000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 ТЕПЛОЕМКОСТЬ 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Дж/кг·°С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сталь ............ 500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медь .............. 380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железо .......... 460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латунь ............. 380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вода ............ 4200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растительное масло . . . 2000        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 920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стекло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 840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кирпич .......... 750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спирт .............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2500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ТЕЛЛОТА СГОРАНИЯ ТОПЛИВА (МДж/кг)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каменный уголь .... 30     природные газ ....... 44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спирт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............ 27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керосин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............. 45     дрова.... 10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29554" y="3357562"/>
            <a:ext cx="1214446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82252" y="1588535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7356" y="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Калориметр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термос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5943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14678" y="529081"/>
            <a:ext cx="629973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84185" y="45764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1500174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0086" y="2110079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15623" y="2786058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6497542" y="2871263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5852" y="2571744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7686" y="2558473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Водой и…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3220241"/>
            <a:ext cx="2034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86050" y="3226735"/>
            <a:ext cx="2257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3226735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4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калорим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0390" y="3717950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89776" y="393226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865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140176" y="142873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52712" y="4025443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3714752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319676" y="389960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571480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142984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=600г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4429132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972080" y="4507631"/>
            <a:ext cx="1289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ym typeface="Symbol"/>
              </a:rPr>
              <a:t>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28926" y="450706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86116" y="4528057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ym typeface="Symbol"/>
              </a:rPr>
              <a:t>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</a:t>
            </a:r>
            <a:r>
              <a:rPr lang="en-US" sz="3600" b="1" dirty="0" smtClean="0">
                <a:sym typeface="Symbol"/>
              </a:rPr>
              <a:t>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43570" y="450057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714488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0034" y="4857760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12600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700147" y="5000636"/>
            <a:ext cx="2419973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=1050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7813752" y="4786322"/>
            <a:ext cx="1187404" cy="1056689"/>
            <a:chOff x="2527594" y="5293640"/>
            <a:chExt cx="1187404" cy="1056689"/>
          </a:xfrm>
          <a:solidFill>
            <a:schemeClr val="bg2"/>
          </a:solidFill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8143900" y="69850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2- 8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Значит для нагревания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1кг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в-ва на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потребуется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1050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Дж. </a:t>
            </a:r>
            <a:endParaRPr lang="ru-RU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6 L -0.00486 0.2298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8" grpId="1"/>
      <p:bldP spid="15" grpId="0" animBg="1"/>
      <p:bldP spid="15" grpId="1" animBg="1"/>
      <p:bldP spid="19" grpId="0"/>
      <p:bldP spid="19" grpId="1"/>
      <p:bldP spid="19" grpId="2"/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28" grpId="1"/>
      <p:bldP spid="29" grpId="0"/>
      <p:bldP spid="31" grpId="0"/>
      <p:bldP spid="36" grpId="0"/>
      <p:bldP spid="37" grpId="0"/>
      <p:bldP spid="38" grpId="0"/>
      <p:bldP spid="44" grpId="0"/>
      <p:bldP spid="45" grpId="0"/>
      <p:bldP spid="46" grpId="0"/>
      <p:bldP spid="4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3" grpId="0"/>
      <p:bldP spid="54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2928926" y="2857496"/>
            <a:ext cx="49292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168664" y="922215"/>
            <a:ext cx="1117584" cy="877359"/>
          </a:xfrm>
          <a:prstGeom prst="rect">
            <a:avLst/>
          </a:prstGeom>
          <a:solidFill>
            <a:srgbClr val="0000FF">
              <a:alpha val="8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3168664" y="526712"/>
            <a:ext cx="1117584" cy="1316038"/>
            <a:chOff x="3168664" y="526712"/>
            <a:chExt cx="1117584" cy="1316038"/>
          </a:xfrm>
        </p:grpSpPr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3168664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286248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168664" y="1816080"/>
              <a:ext cx="111758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356308" y="1868794"/>
            <a:ext cx="688956" cy="785818"/>
            <a:chOff x="2880" y="6480"/>
            <a:chExt cx="166" cy="549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70644" y="-24"/>
            <a:ext cx="25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200г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785794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67616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44"/>
          <p:cNvGrpSpPr/>
          <p:nvPr/>
        </p:nvGrpSpPr>
        <p:grpSpPr>
          <a:xfrm>
            <a:off x="1843708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-142908" y="1357298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54"/>
          <p:cNvGrpSpPr/>
          <p:nvPr/>
        </p:nvGrpSpPr>
        <p:grpSpPr>
          <a:xfrm>
            <a:off x="1453862" y="1214422"/>
            <a:ext cx="1403626" cy="872023"/>
            <a:chOff x="1497475" y="4995752"/>
            <a:chExt cx="1724143" cy="87202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497475" y="5256271"/>
              <a:ext cx="667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29</a:t>
              </a:r>
              <a:endParaRPr lang="ru-RU" sz="1100" b="1" dirty="0"/>
            </a:p>
          </p:txBody>
        </p:sp>
        <p:grpSp>
          <p:nvGrpSpPr>
            <p:cNvPr id="28" name="Группа 50"/>
            <p:cNvGrpSpPr/>
            <p:nvPr/>
          </p:nvGrpSpPr>
          <p:grpSpPr>
            <a:xfrm>
              <a:off x="1868487" y="4995752"/>
              <a:ext cx="1353131" cy="872023"/>
              <a:chOff x="2469886" y="5355195"/>
              <a:chExt cx="1133577" cy="872023"/>
            </a:xfrm>
          </p:grpSpPr>
          <p:sp>
            <p:nvSpPr>
              <p:cNvPr id="52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853863" y="5827108"/>
                <a:ext cx="5281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Прямоугольник 55"/>
          <p:cNvSpPr/>
          <p:nvPr/>
        </p:nvSpPr>
        <p:spPr>
          <a:xfrm>
            <a:off x="70644" y="2000240"/>
            <a:ext cx="235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357554" y="2857496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708239">
            <a:off x="7283360" y="2585510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62274" y="3327445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спиртом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00694" y="331342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алюминием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36480" y="3714752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928794" y="3714752"/>
            <a:ext cx="752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71202" y="2357430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428860" y="371475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7620" y="3857628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06516" y="19865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6140176" y="142873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643570" y="3758425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072330" y="3857628"/>
            <a:ext cx="171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1406" y="457200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1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357290" y="4415484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ym typeface="Symbol"/>
              </a:rPr>
              <a:t>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207177" y="4786322"/>
            <a:ext cx="5790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4929198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12600+880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981830" y="4483724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272864" y="4428941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0,2кг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1406" y="500063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1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357290" y="4857760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ym typeface="Symbol"/>
              </a:rPr>
              <a:t>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5636069" y="4759026"/>
            <a:ext cx="5790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500430" y="4425743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0,6кг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105491" y="4313552"/>
            <a:ext cx="752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044902" y="4946044"/>
            <a:ext cx="1214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13480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976794" y="4885711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285852" y="5572140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2772402" y="5527998"/>
            <a:ext cx="5790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286116" y="5715016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0,46гр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>
            <a:off x="8143900" y="-1588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2- 9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00"/>
                            </p:stCondLst>
                            <p:childTnLst>
                              <p:par>
                                <p:cTn id="27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0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2053" grpId="0" animBg="1"/>
      <p:bldP spid="42" grpId="0"/>
      <p:bldP spid="43" grpId="0"/>
      <p:bldP spid="44" grpId="0"/>
      <p:bldP spid="49" grpId="0"/>
      <p:bldP spid="56" grpId="0"/>
      <p:bldP spid="58" grpId="0"/>
      <p:bldP spid="58" grpId="1"/>
      <p:bldP spid="59" grpId="0"/>
      <p:bldP spid="59" grpId="1"/>
      <p:bldP spid="64" grpId="0"/>
      <p:bldP spid="65" grpId="0"/>
      <p:bldP spid="66" grpId="0"/>
      <p:bldP spid="68" grpId="0"/>
      <p:bldP spid="63" grpId="0" animBg="1"/>
      <p:bldP spid="69" grpId="0"/>
      <p:bldP spid="70" grpId="0"/>
      <p:bldP spid="73" grpId="0"/>
      <p:bldP spid="74" grpId="0"/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7" grpId="1"/>
      <p:bldP spid="88" grpId="0"/>
      <p:bldP spid="89" grpId="0"/>
      <p:bldP spid="91" grpId="0"/>
      <p:bldP spid="92" grpId="0"/>
      <p:bldP spid="93" grpId="0"/>
      <p:bldP spid="93" grpId="1"/>
      <p:bldP spid="94" grpId="0"/>
      <p:bldP spid="95" grpId="0"/>
      <p:bldP spid="96" grpId="0"/>
      <p:bldP spid="97" grpId="0"/>
      <p:bldP spid="9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488" y="857232"/>
            <a:ext cx="400052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-11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8  класс  т№2  (нагревание, горение)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428603"/>
          <a:ext cx="8429684" cy="6072233"/>
        </p:xfrm>
        <a:graphic>
          <a:graphicData uri="http://schemas.openxmlformats.org/drawingml/2006/table">
            <a:tbl>
              <a:tblPr/>
              <a:tblGrid>
                <a:gridCol w="456768"/>
                <a:gridCol w="7274934"/>
                <a:gridCol w="697982"/>
              </a:tblGrid>
              <a:tr h="27861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)                                                                                                          Урок - 5 (лр1) № 5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614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ТЕМА:"</a:t>
                      </a: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сравнение количеств теплоты при смешивании воды"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84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ЦЕЛИ:1.Создать условия для развития практических навыков обращения с калориметром, термометром и закономерностями нагревания.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            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84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1. Создать условия для планирования и выполнения Л/Р.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2. Убедить учащихся в справедливости з-на сохранения энергии.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3. Способствовать закреплению умений пользоваться закономерностями нагревания.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61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 закрепления изученного материала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61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>
                          <a:latin typeface="Times New Roman"/>
                          <a:ea typeface="Times New Roman"/>
                        </a:rPr>
                        <a:t>ВИД УРО КА: </a:t>
                      </a: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лабораторная работа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61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ДЕМОНСТРАЦИИ:1.                                      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консультация по теме №2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планирование лабораторной работы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оформление лабораторной работы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выполнение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-  камеральные работы и анализ результатов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- 25. Задача из задачника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На нагревание 200 г воды, взятой при температуре 10° С, было затрачено 63 кДж теплоты. До какой температуры нагрелась вода? (85</a:t>
                      </a:r>
                      <a:r>
                        <a:rPr lang="ru-RU" sz="14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С)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- 27. </a:t>
                      </a:r>
                      <a:r>
                        <a:rPr lang="ru-RU" sz="1400" b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В аквариум налито 25 л воды при 17° С. Сколько горячей воды при 72° С нужно долить в аквариум, чтобы установилась температура 22 С? (2,5 л)</a:t>
                      </a:r>
                      <a:endParaRPr lang="ru-RU" sz="1050" b="1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гр3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645346"/>
        </p:xfrm>
        <a:graphic>
          <a:graphicData uri="http://schemas.openxmlformats.org/drawingml/2006/table">
            <a:tbl>
              <a:tblPr/>
              <a:tblGrid>
                <a:gridCol w="495474"/>
                <a:gridCol w="7891398"/>
                <a:gridCol w="757128"/>
              </a:tblGrid>
              <a:tr h="2699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) 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                                                                 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Урок - 6 (лр2) № 6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9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ТЕМА: "</a:t>
                      </a:r>
                      <a:r>
                        <a:rPr lang="ru-RU" sz="16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определение удельной теплоемкости твердого тела"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7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ЦЕЛИ:1. .Создать условия для развития практических навыков обращения с калориметром, термометром и закономерностями нагревания.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      2.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7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1. Создать условия для планирования и выполнения Л/Р.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2. Убедить учащихся в справедливости з-на сохранения энергии.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3. Способствовать закреплению умений пользоваться закономерностями нагревания.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9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 закрепления изученного материала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9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>
                          <a:latin typeface="Times New Roman"/>
                          <a:ea typeface="Times New Roman"/>
                        </a:rPr>
                        <a:t>ВИД УРО КА: </a:t>
                      </a: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лабораторная работа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9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ДЕМОНСТРАЦИИ:1.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консультация по теме №2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планирование лабораторной работы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оформление лабораторной работы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выполнение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-  камеральные работы и анализ результатов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12  </a:t>
                      </a:r>
                      <a:r>
                        <a:rPr lang="ru-RU" sz="1600" b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Для нагревания детали массой 0,5 кг от 10</a:t>
                      </a:r>
                      <a:r>
                        <a:rPr lang="ru-RU" sz="1600" b="1" baseline="30000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 С до 90</a:t>
                      </a:r>
                      <a:r>
                        <a:rPr lang="ru-RU" sz="1600" b="1" baseline="30000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 С потре­бовалось 15,2 кДж теплоты. Определить удельную теплоемкость ве­щества этой детали. Из какого материала сделана деталь?</a:t>
                      </a:r>
                      <a:endParaRPr lang="ru-RU" sz="1050" b="1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30 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 латунный калориметр массой 130 г налили 240 г воды при температуре 8</a:t>
                      </a:r>
                      <a:r>
                        <a:rPr lang="ru-RU" sz="16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С и пустили туда кусок металла массой 200 г, на­гретый до 100° С. Окончательна в калориметре становилась темпе­ратура 20° С. Определить удельную теплоемкость металла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 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(793 Дж/кг  </a:t>
                      </a:r>
                      <a:r>
                        <a:rPr lang="ru-RU" sz="1050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050" dirty="0">
                          <a:latin typeface="Times New Roman"/>
                          <a:ea typeface="Times New Roman"/>
                        </a:rPr>
                        <a:t>С)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гр №4  Практическое задание №3 (стр.37)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/>
                          <a:ea typeface="Times New Roman"/>
                        </a:rPr>
                        <a:t>50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8  класс  т№2  (нагревание, горение)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500040"/>
          <a:ext cx="8215370" cy="6054925"/>
        </p:xfrm>
        <a:graphic>
          <a:graphicData uri="http://schemas.openxmlformats.org/drawingml/2006/table">
            <a:tbl>
              <a:tblPr/>
              <a:tblGrid>
                <a:gridCol w="445155"/>
                <a:gridCol w="7089977"/>
                <a:gridCol w="680238"/>
              </a:tblGrid>
              <a:tr h="484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Консультация по Д/З гр.№1.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 New Roman"/>
                        </a:rPr>
                        <a:t>Создание проблемной ситуации (Демонстрация №1)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Эвристическая беседа по материалу темы №2 с демонстрациями</a:t>
                      </a:r>
                      <a:endParaRPr lang="ru-RU" sz="1600" b="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Повторение темы по ОК</a:t>
                      </a:r>
                      <a:endParaRPr lang="ru-RU" sz="1600" b="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Первичная обратная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связь         </a:t>
                      </a:r>
                      <a:r>
                        <a:rPr lang="ru-RU" sz="20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стр25</a:t>
                      </a:r>
                      <a:r>
                        <a:rPr lang="ru-RU" sz="2000" b="0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. Упр.5 (1,2,3,4)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- Почему при опускании алюминиевой ложки в стакан горячего чая она нагревается гораздо больше, чем остывает вода? (стр.22) 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Что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калорийнее бензин или керосин? (стр. 26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а) два стакана… положили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Al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Cu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ложки… Какие отличия?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б) Воде и песку сообщили одинаковое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Каковы температуры?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в) "Морской и континентальный климат"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§§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8-11 т№2 (калориметр!!!)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2976" y="857232"/>
            <a:ext cx="6215106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//10сент.</a:t>
            </a:r>
          </a:p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гр2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(820,812,842,841, 838),</a:t>
            </a:r>
            <a:r>
              <a:rPr lang="ru-RU" sz="4800" b="1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ПРЗ 1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 r="19049"/>
          <a:stretch>
            <a:fillRect/>
          </a:stretch>
        </p:blipFill>
        <p:spPr bwMode="auto">
          <a:xfrm>
            <a:off x="214313" y="3609975"/>
            <a:ext cx="121441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 l="16667"/>
          <a:stretch>
            <a:fillRect/>
          </a:stretch>
        </p:blipFill>
        <p:spPr bwMode="auto">
          <a:xfrm>
            <a:off x="7358082" y="2216509"/>
            <a:ext cx="178591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1357298"/>
            <a:ext cx="8358246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6273225"/>
            <a:ext cx="500404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стр.4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7630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теме №2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168502">
            <a:off x="116194" y="2511664"/>
            <a:ext cx="8319991" cy="23791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количеств теплоты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3000364" y="4786322"/>
            <a:ext cx="5732354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при теплообмене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71480"/>
            <a:ext cx="59170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Сравнение количеств теплоты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теплообмене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86903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00240"/>
            <a:ext cx="6459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Калориметр, термометр, горячая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холодная вода, мерный стакан.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000372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571876"/>
            <a:ext cx="91007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Налить в калориметр 100гр холодной воды и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измерить её температуру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685" y="4572008"/>
            <a:ext cx="7504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измерить температуру горячей воды.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072074"/>
            <a:ext cx="8826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Налить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 гр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горячей  воды в холодную и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измерить температуру смеси.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643702" y="-24"/>
            <a:ext cx="2500298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Стр.4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8375" y="360159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610" cy="864"/>
              <a:chOff x="12384" y="2016"/>
              <a:chExt cx="915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99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885049" y="1389197"/>
            <a:ext cx="1115711" cy="554941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15903" y="1477020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2571744"/>
            <a:ext cx="562807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5497411" y="2442634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322274"/>
            <a:ext cx="167385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43042" y="3425611"/>
            <a:ext cx="2357454" cy="5411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86182" y="3453484"/>
            <a:ext cx="2071702" cy="4770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786578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67203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241683" cy="6458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15140" y="1571612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143636" y="1324261"/>
            <a:ext cx="595035" cy="461665"/>
          </a:xfrm>
          <a:prstGeom prst="rect">
            <a:avLst/>
          </a:prstGeom>
          <a:solidFill>
            <a:srgbClr val="66CCFF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53306" y="3282735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245202" cy="1126489"/>
          </a:xfrm>
          <a:prstGeom prst="line">
            <a:avLst/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0" y="71414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=100г//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42918"/>
            <a:ext cx="2786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=50г//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786446" y="3402457"/>
            <a:ext cx="193945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643834" y="3436632"/>
            <a:ext cx="785818" cy="4890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285860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58016" y="3782801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6300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8215338" y="3782801"/>
            <a:ext cx="952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6427284"/>
              </p:ext>
            </p:extLst>
          </p:nvPr>
        </p:nvGraphicFramePr>
        <p:xfrm>
          <a:off x="71440" y="5643578"/>
          <a:ext cx="9001154" cy="1158240"/>
        </p:xfrm>
        <a:graphic>
          <a:graphicData uri="http://schemas.openxmlformats.org/drawingml/2006/table">
            <a:tbl>
              <a:tblPr/>
              <a:tblGrid>
                <a:gridCol w="857222"/>
                <a:gridCol w="971121"/>
                <a:gridCol w="1125152"/>
                <a:gridCol w="1054830"/>
                <a:gridCol w="992301"/>
                <a:gridCol w="1000132"/>
                <a:gridCol w="1453345"/>
                <a:gridCol w="1547051"/>
              </a:tblGrid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гор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32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all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2800" b="1" cap="all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cap="all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2800" b="1" cap="all" baseline="-25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погл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0,1 кг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0,05 кг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6300Дж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6300Дж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071538" y="1285860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720989" y="142852"/>
            <a:ext cx="1636697" cy="1846262"/>
            <a:chOff x="11176" y="2016"/>
            <a:chExt cx="864" cy="1008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1176" y="2016"/>
              <a:ext cx="864" cy="1008"/>
              <a:chOff x="11176" y="2016"/>
              <a:chExt cx="864" cy="1008"/>
            </a:xfrm>
          </p:grpSpPr>
          <p:sp>
            <p:nvSpPr>
              <p:cNvPr id="101" name="Line 3"/>
              <p:cNvSpPr>
                <a:spLocks noChangeShapeType="1"/>
              </p:cNvSpPr>
              <p:nvPr/>
            </p:nvSpPr>
            <p:spPr bwMode="auto">
              <a:xfrm>
                <a:off x="11176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Line 4"/>
              <p:cNvSpPr>
                <a:spLocks noChangeShapeType="1"/>
              </p:cNvSpPr>
              <p:nvPr/>
            </p:nvSpPr>
            <p:spPr bwMode="auto">
              <a:xfrm>
                <a:off x="12040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Line 5"/>
              <p:cNvSpPr>
                <a:spLocks noChangeShapeType="1"/>
              </p:cNvSpPr>
              <p:nvPr/>
            </p:nvSpPr>
            <p:spPr bwMode="auto">
              <a:xfrm>
                <a:off x="11176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1323" y="2016"/>
              <a:ext cx="604" cy="864"/>
              <a:chOff x="7051" y="2016"/>
              <a:chExt cx="604" cy="1008"/>
            </a:xfrm>
          </p:grpSpPr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>
                <a:off x="7051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>
                <a:off x="7655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>
                <a:off x="7066" y="3010"/>
                <a:ext cx="5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3013806" y="1357299"/>
            <a:ext cx="1115711" cy="317248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  <a:ln w="28575">
            <a:solidFill>
              <a:schemeClr val="bg2">
                <a:lumMod val="75000"/>
                <a:alpha val="58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125282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1071546"/>
            <a:ext cx="1143008" cy="584775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785918" y="4334557"/>
            <a:ext cx="2357454" cy="5912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015776" y="4386204"/>
            <a:ext cx="2071702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211429"/>
            <a:ext cx="195726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072198" y="4354305"/>
            <a:ext cx="193945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786710" y="4418882"/>
            <a:ext cx="785818" cy="489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7286644" y="4854371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6300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8501090" y="4282867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1"/>
          <p:cNvSpPr>
            <a:spLocks noChangeArrowheads="1"/>
          </p:cNvSpPr>
          <p:nvPr/>
        </p:nvSpPr>
        <p:spPr bwMode="auto">
          <a:xfrm>
            <a:off x="8262966" y="4850982"/>
            <a:ext cx="952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2423578">
            <a:off x="6810310" y="577265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9955585">
            <a:off x="6779845" y="1891605"/>
            <a:ext cx="1405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8143900" y="-24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Стр.4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143372" y="6405632"/>
            <a:ext cx="357190" cy="309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143636" y="6406246"/>
            <a:ext cx="571504" cy="357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143504" y="6402270"/>
            <a:ext cx="357190" cy="357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643834" y="6394672"/>
            <a:ext cx="785818" cy="357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 animBg="1"/>
      <p:bldP spid="23" grpId="0"/>
      <p:bldP spid="26" grpId="0" animBg="1"/>
      <p:bldP spid="29" grpId="0" animBg="1"/>
      <p:bldP spid="31" grpId="0" animBg="1"/>
      <p:bldP spid="36" grpId="0"/>
      <p:bldP spid="37" grpId="0"/>
      <p:bldP spid="38" grpId="0"/>
      <p:bldP spid="44" grpId="0" animBg="1"/>
      <p:bldP spid="45" grpId="0"/>
      <p:bldP spid="48" grpId="0"/>
      <p:bldP spid="56" grpId="0"/>
      <p:bldP spid="57" grpId="0"/>
      <p:bldP spid="61" grpId="0" animBg="1"/>
      <p:bldP spid="62" grpId="0" animBg="1"/>
      <p:bldP spid="50" grpId="0"/>
      <p:bldP spid="54" grpId="0"/>
      <p:bldP spid="54" grpId="1"/>
      <p:bldP spid="64" grpId="0"/>
      <p:bldP spid="63" grpId="0"/>
      <p:bldP spid="113" grpId="0" animBg="1"/>
      <p:bldP spid="21" grpId="0"/>
      <p:bldP spid="18" grpId="0" animBg="1"/>
      <p:bldP spid="118" grpId="0" animBg="1"/>
      <p:bldP spid="119" grpId="0" animBg="1"/>
      <p:bldP spid="27" grpId="0" animBg="1"/>
      <p:bldP spid="120" grpId="0" animBg="1"/>
      <p:bldP spid="121" grpId="0" animBg="1"/>
      <p:bldP spid="122" grpId="0"/>
      <p:bldP spid="122" grpId="1"/>
      <p:bldP spid="123" grpId="0"/>
      <p:bldP spid="124" grpId="0"/>
      <p:bldP spid="58" grpId="0"/>
      <p:bldP spid="59" grpId="0"/>
      <p:bldP spid="65" grpId="0" animBg="1"/>
      <p:bldP spid="66" grpId="0" animBg="1"/>
      <p:bldP spid="68" grpId="0" animBg="1"/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8375" y="360159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610" cy="864"/>
              <a:chOff x="12384" y="2016"/>
              <a:chExt cx="915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99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885049" y="1389197"/>
            <a:ext cx="1115711" cy="554941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1428736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2571744"/>
            <a:ext cx="562807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5497411" y="2442634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322274"/>
            <a:ext cx="167385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43042" y="3425611"/>
            <a:ext cx="2357454" cy="5411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86182" y="3453484"/>
            <a:ext cx="2071702" cy="4770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786578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67203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241683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15140" y="1571612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143636" y="1324261"/>
            <a:ext cx="595035" cy="461665"/>
          </a:xfrm>
          <a:prstGeom prst="rect">
            <a:avLst/>
          </a:prstGeom>
          <a:solidFill>
            <a:srgbClr val="66CCFF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53306" y="3282735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245202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0" y="71414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=100г//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42918"/>
            <a:ext cx="2786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=50г//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786446" y="3402457"/>
            <a:ext cx="193945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643834" y="3436632"/>
            <a:ext cx="785818" cy="4890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285860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58016" y="3782801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7140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8215338" y="3782801"/>
            <a:ext cx="952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6427284"/>
              </p:ext>
            </p:extLst>
          </p:nvPr>
        </p:nvGraphicFramePr>
        <p:xfrm>
          <a:off x="71440" y="5643578"/>
          <a:ext cx="9001154" cy="1158240"/>
        </p:xfrm>
        <a:graphic>
          <a:graphicData uri="http://schemas.openxmlformats.org/drawingml/2006/table">
            <a:tbl>
              <a:tblPr/>
              <a:tblGrid>
                <a:gridCol w="857222"/>
                <a:gridCol w="971121"/>
                <a:gridCol w="1125152"/>
                <a:gridCol w="1054830"/>
                <a:gridCol w="1054830"/>
                <a:gridCol w="1125152"/>
                <a:gridCol w="1265796"/>
                <a:gridCol w="1547051"/>
              </a:tblGrid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гор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32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all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2800" b="1" cap="all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cap="all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2800" b="1" cap="all" baseline="-25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погл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0,1 кг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0,05 кг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7140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4620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071538" y="1285860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720989" y="142852"/>
            <a:ext cx="1636697" cy="1846262"/>
            <a:chOff x="11176" y="2016"/>
            <a:chExt cx="864" cy="1008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1176" y="2016"/>
              <a:ext cx="864" cy="1008"/>
              <a:chOff x="11176" y="2016"/>
              <a:chExt cx="864" cy="1008"/>
            </a:xfrm>
          </p:grpSpPr>
          <p:sp>
            <p:nvSpPr>
              <p:cNvPr id="101" name="Line 3"/>
              <p:cNvSpPr>
                <a:spLocks noChangeShapeType="1"/>
              </p:cNvSpPr>
              <p:nvPr/>
            </p:nvSpPr>
            <p:spPr bwMode="auto">
              <a:xfrm>
                <a:off x="11176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Line 4"/>
              <p:cNvSpPr>
                <a:spLocks noChangeShapeType="1"/>
              </p:cNvSpPr>
              <p:nvPr/>
            </p:nvSpPr>
            <p:spPr bwMode="auto">
              <a:xfrm>
                <a:off x="12040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Line 5"/>
              <p:cNvSpPr>
                <a:spLocks noChangeShapeType="1"/>
              </p:cNvSpPr>
              <p:nvPr/>
            </p:nvSpPr>
            <p:spPr bwMode="auto">
              <a:xfrm>
                <a:off x="11176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1323" y="2016"/>
              <a:ext cx="604" cy="864"/>
              <a:chOff x="7051" y="2016"/>
              <a:chExt cx="604" cy="1008"/>
            </a:xfrm>
          </p:grpSpPr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>
                <a:off x="7051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>
                <a:off x="7655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>
                <a:off x="7066" y="3010"/>
                <a:ext cx="5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3013806" y="1357299"/>
            <a:ext cx="1115711" cy="317248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  <a:ln w="28575">
            <a:solidFill>
              <a:schemeClr val="bg2">
                <a:lumMod val="75000"/>
                <a:alpha val="58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125282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5078" y="1348672"/>
            <a:ext cx="1143008" cy="584775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785918" y="4334557"/>
            <a:ext cx="2357454" cy="5912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015776" y="4386204"/>
            <a:ext cx="2071702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211429"/>
            <a:ext cx="195726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072198" y="4354305"/>
            <a:ext cx="193945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772855" y="4385404"/>
            <a:ext cx="871111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7286644" y="4854371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4620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8501090" y="4282867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1"/>
          <p:cNvSpPr>
            <a:spLocks noChangeArrowheads="1"/>
          </p:cNvSpPr>
          <p:nvPr/>
        </p:nvSpPr>
        <p:spPr bwMode="auto">
          <a:xfrm>
            <a:off x="8262966" y="4850982"/>
            <a:ext cx="952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2423578">
            <a:off x="6810310" y="577265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8143900" y="-24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Стр.4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143372" y="6405632"/>
            <a:ext cx="785818" cy="357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214942" y="6429396"/>
            <a:ext cx="78581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344095" y="6415541"/>
            <a:ext cx="78581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586251" y="6417680"/>
            <a:ext cx="78581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714612" y="5000636"/>
            <a:ext cx="1643074" cy="489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2520Дж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4144 L 0.06615 -0.17107 C 0.07847 -0.2 0.09688 -0.21597 0.11597 -0.21597 C 0.13768 -0.21597 0.15504 -0.2 0.16736 -0.17107 L 0.22587 -0.04144 " pathEditMode="relative" rAng="0" ptsTypes="FffFF">
                                      <p:cBhvr>
                                        <p:cTn id="10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0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 animBg="1"/>
      <p:bldP spid="23" grpId="0"/>
      <p:bldP spid="23" grpId="1"/>
      <p:bldP spid="26" grpId="0" animBg="1"/>
      <p:bldP spid="29" grpId="0" animBg="1"/>
      <p:bldP spid="31" grpId="0" animBg="1"/>
      <p:bldP spid="36" grpId="0"/>
      <p:bldP spid="37" grpId="0"/>
      <p:bldP spid="38" grpId="0"/>
      <p:bldP spid="44" grpId="0" animBg="1"/>
      <p:bldP spid="45" grpId="0"/>
      <p:bldP spid="48" grpId="0"/>
      <p:bldP spid="56" grpId="0"/>
      <p:bldP spid="57" grpId="0"/>
      <p:bldP spid="61" grpId="0" animBg="1"/>
      <p:bldP spid="62" grpId="0" animBg="1"/>
      <p:bldP spid="50" grpId="0"/>
      <p:bldP spid="54" grpId="0"/>
      <p:bldP spid="64" grpId="0"/>
      <p:bldP spid="63" grpId="0"/>
      <p:bldP spid="113" grpId="0" animBg="1"/>
      <p:bldP spid="113" grpId="1" animBg="1"/>
      <p:bldP spid="21" grpId="0"/>
      <p:bldP spid="21" grpId="1"/>
      <p:bldP spid="18" grpId="0" animBg="1"/>
      <p:bldP spid="118" grpId="0" animBg="1"/>
      <p:bldP spid="119" grpId="0" animBg="1"/>
      <p:bldP spid="27" grpId="0" animBg="1"/>
      <p:bldP spid="120" grpId="0" animBg="1"/>
      <p:bldP spid="121" grpId="0" animBg="1"/>
      <p:bldP spid="122" grpId="0"/>
      <p:bldP spid="123" grpId="0"/>
      <p:bldP spid="124" grpId="0"/>
      <p:bldP spid="58" grpId="0"/>
      <p:bldP spid="58" grpId="1"/>
      <p:bldP spid="65" grpId="0" animBg="1"/>
      <p:bldP spid="66" grpId="0" animBg="1"/>
      <p:bldP spid="68" grpId="0" animBg="1"/>
      <p:bldP spid="69" grpId="0" animBg="1"/>
      <p:bldP spid="70" grpId="0" animBg="1"/>
      <p:bldP spid="7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8375" y="360159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610" cy="864"/>
              <a:chOff x="12384" y="2016"/>
              <a:chExt cx="915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99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885049" y="1389197"/>
            <a:ext cx="1115711" cy="554941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15903" y="1477020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2571744"/>
            <a:ext cx="562807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5497411" y="2442634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322274"/>
            <a:ext cx="167385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43042" y="3425611"/>
            <a:ext cx="2357454" cy="5411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86182" y="3453484"/>
            <a:ext cx="2071702" cy="4770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786578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67203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241683" cy="6458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15140" y="1571612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143636" y="1324261"/>
            <a:ext cx="595035" cy="461665"/>
          </a:xfrm>
          <a:prstGeom prst="rect">
            <a:avLst/>
          </a:prstGeom>
          <a:solidFill>
            <a:srgbClr val="66CCFF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53306" y="3282735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245202" cy="1126489"/>
          </a:xfrm>
          <a:prstGeom prst="line">
            <a:avLst/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0" y="71414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=100г//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42918"/>
            <a:ext cx="2786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=50г//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786446" y="3402457"/>
            <a:ext cx="193945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643834" y="3436632"/>
            <a:ext cx="785818" cy="4890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285860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58016" y="3782801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8215338" y="3782801"/>
            <a:ext cx="952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6427284"/>
              </p:ext>
            </p:extLst>
          </p:nvPr>
        </p:nvGraphicFramePr>
        <p:xfrm>
          <a:off x="71440" y="5643578"/>
          <a:ext cx="9001154" cy="1158240"/>
        </p:xfrm>
        <a:graphic>
          <a:graphicData uri="http://schemas.openxmlformats.org/drawingml/2006/table">
            <a:tbl>
              <a:tblPr/>
              <a:tblGrid>
                <a:gridCol w="857222"/>
                <a:gridCol w="971121"/>
                <a:gridCol w="1125152"/>
                <a:gridCol w="1054830"/>
                <a:gridCol w="1054830"/>
                <a:gridCol w="1125152"/>
                <a:gridCol w="1265796"/>
                <a:gridCol w="1547051"/>
              </a:tblGrid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гор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32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all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2800" b="1" cap="all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cap="all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2800" b="1" cap="all" baseline="-25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погл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0,1 кг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0,05 кг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….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        Дж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         Дж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071538" y="1285860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720989" y="142852"/>
            <a:ext cx="1636697" cy="1846262"/>
            <a:chOff x="11176" y="2016"/>
            <a:chExt cx="864" cy="1008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1176" y="2016"/>
              <a:ext cx="864" cy="1008"/>
              <a:chOff x="11176" y="2016"/>
              <a:chExt cx="864" cy="1008"/>
            </a:xfrm>
          </p:grpSpPr>
          <p:sp>
            <p:nvSpPr>
              <p:cNvPr id="101" name="Line 3"/>
              <p:cNvSpPr>
                <a:spLocks noChangeShapeType="1"/>
              </p:cNvSpPr>
              <p:nvPr/>
            </p:nvSpPr>
            <p:spPr bwMode="auto">
              <a:xfrm>
                <a:off x="11176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Line 4"/>
              <p:cNvSpPr>
                <a:spLocks noChangeShapeType="1"/>
              </p:cNvSpPr>
              <p:nvPr/>
            </p:nvSpPr>
            <p:spPr bwMode="auto">
              <a:xfrm>
                <a:off x="12040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Line 5"/>
              <p:cNvSpPr>
                <a:spLocks noChangeShapeType="1"/>
              </p:cNvSpPr>
              <p:nvPr/>
            </p:nvSpPr>
            <p:spPr bwMode="auto">
              <a:xfrm>
                <a:off x="11176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1323" y="2016"/>
              <a:ext cx="604" cy="864"/>
              <a:chOff x="7051" y="2016"/>
              <a:chExt cx="604" cy="1008"/>
            </a:xfrm>
          </p:grpSpPr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>
                <a:off x="7051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>
                <a:off x="7655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>
                <a:off x="7066" y="3010"/>
                <a:ext cx="5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3013806" y="1357299"/>
            <a:ext cx="1115711" cy="317248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  <a:ln w="28575">
            <a:solidFill>
              <a:schemeClr val="bg2">
                <a:lumMod val="75000"/>
                <a:alpha val="58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125282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1071546"/>
            <a:ext cx="1143008" cy="584775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785918" y="4334557"/>
            <a:ext cx="2357454" cy="5912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015776" y="4386204"/>
            <a:ext cx="2071702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211429"/>
            <a:ext cx="195726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072198" y="4354305"/>
            <a:ext cx="193945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786710" y="4418882"/>
            <a:ext cx="785818" cy="489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7286644" y="4854371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8501090" y="4282867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1"/>
          <p:cNvSpPr>
            <a:spLocks noChangeArrowheads="1"/>
          </p:cNvSpPr>
          <p:nvPr/>
        </p:nvSpPr>
        <p:spPr bwMode="auto">
          <a:xfrm>
            <a:off x="8262966" y="4850982"/>
            <a:ext cx="952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2423578">
            <a:off x="6810310" y="577265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9955585">
            <a:off x="6779845" y="1891605"/>
            <a:ext cx="1405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8143900" y="-24"/>
            <a:ext cx="1000100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 animBg="1"/>
      <p:bldP spid="23" grpId="0"/>
      <p:bldP spid="26" grpId="0" animBg="1"/>
      <p:bldP spid="29" grpId="0" animBg="1"/>
      <p:bldP spid="31" grpId="0" animBg="1"/>
      <p:bldP spid="36" grpId="0"/>
      <p:bldP spid="37" grpId="0"/>
      <p:bldP spid="38" grpId="0"/>
      <p:bldP spid="44" grpId="0" animBg="1"/>
      <p:bldP spid="45" grpId="0"/>
      <p:bldP spid="48" grpId="0"/>
      <p:bldP spid="56" grpId="0"/>
      <p:bldP spid="57" grpId="0"/>
      <p:bldP spid="61" grpId="0" animBg="1"/>
      <p:bldP spid="62" grpId="0" animBg="1"/>
      <p:bldP spid="50" grpId="0"/>
      <p:bldP spid="54" grpId="0"/>
      <p:bldP spid="64" grpId="0"/>
      <p:bldP spid="63" grpId="0"/>
      <p:bldP spid="113" grpId="0" animBg="1"/>
      <p:bldP spid="21" grpId="0"/>
      <p:bldP spid="18" grpId="0" animBg="1"/>
      <p:bldP spid="118" grpId="0" animBg="1"/>
      <p:bldP spid="119" grpId="0" animBg="1"/>
      <p:bldP spid="27" grpId="0" animBg="1"/>
      <p:bldP spid="120" grpId="0" animBg="1"/>
      <p:bldP spid="121" grpId="0" animBg="1"/>
      <p:bldP spid="122" grpId="0"/>
      <p:bldP spid="123" grpId="0"/>
      <p:bldP spid="124" grpId="0"/>
      <p:bldP spid="58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8375" y="360159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610" cy="864"/>
              <a:chOff x="12384" y="2016"/>
              <a:chExt cx="915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99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885049" y="1389197"/>
            <a:ext cx="1115711" cy="554941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15903" y="1477020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2571744"/>
            <a:ext cx="562807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5497411" y="2442634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322274"/>
            <a:ext cx="167385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43042" y="3425611"/>
            <a:ext cx="2357454" cy="5411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86182" y="3453484"/>
            <a:ext cx="2071702" cy="4770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786578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67203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241683" cy="6458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15140" y="1571612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143636" y="1324261"/>
            <a:ext cx="595035" cy="461665"/>
          </a:xfrm>
          <a:prstGeom prst="rect">
            <a:avLst/>
          </a:prstGeom>
          <a:solidFill>
            <a:srgbClr val="66CCFF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53306" y="3282735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245202" cy="1126489"/>
          </a:xfrm>
          <a:prstGeom prst="line">
            <a:avLst/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0" y="71414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=100г//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42918"/>
            <a:ext cx="2786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=50г//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786446" y="3402457"/>
            <a:ext cx="193945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643834" y="3436632"/>
            <a:ext cx="785818" cy="4890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285860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58016" y="3782801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8215338" y="3782801"/>
            <a:ext cx="952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6427284"/>
              </p:ext>
            </p:extLst>
          </p:nvPr>
        </p:nvGraphicFramePr>
        <p:xfrm>
          <a:off x="71440" y="5643578"/>
          <a:ext cx="9001154" cy="1158240"/>
        </p:xfrm>
        <a:graphic>
          <a:graphicData uri="http://schemas.openxmlformats.org/drawingml/2006/table">
            <a:tbl>
              <a:tblPr/>
              <a:tblGrid>
                <a:gridCol w="857222"/>
                <a:gridCol w="971121"/>
                <a:gridCol w="1125152"/>
                <a:gridCol w="1054830"/>
                <a:gridCol w="1054830"/>
                <a:gridCol w="1125152"/>
                <a:gridCol w="1265796"/>
                <a:gridCol w="1547051"/>
              </a:tblGrid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гор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32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all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2800" b="1" cap="all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cap="all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2800" b="1" cap="all" baseline="-25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погл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0,1 кг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0,05 кг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….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….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        Дж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         Дж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071538" y="1285860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5" name="Group 1"/>
          <p:cNvGrpSpPr>
            <a:grpSpLocks/>
          </p:cNvGrpSpPr>
          <p:nvPr/>
        </p:nvGrpSpPr>
        <p:grpSpPr bwMode="auto">
          <a:xfrm>
            <a:off x="2720989" y="142852"/>
            <a:ext cx="1636697" cy="1846262"/>
            <a:chOff x="11176" y="2016"/>
            <a:chExt cx="864" cy="1008"/>
          </a:xfrm>
        </p:grpSpPr>
        <p:grpSp>
          <p:nvGrpSpPr>
            <p:cNvPr id="96" name="Group 2"/>
            <p:cNvGrpSpPr>
              <a:grpSpLocks/>
            </p:cNvGrpSpPr>
            <p:nvPr/>
          </p:nvGrpSpPr>
          <p:grpSpPr bwMode="auto">
            <a:xfrm>
              <a:off x="11176" y="2016"/>
              <a:ext cx="864" cy="1008"/>
              <a:chOff x="11176" y="2016"/>
              <a:chExt cx="864" cy="1008"/>
            </a:xfrm>
          </p:grpSpPr>
          <p:sp>
            <p:nvSpPr>
              <p:cNvPr id="101" name="Line 3"/>
              <p:cNvSpPr>
                <a:spLocks noChangeShapeType="1"/>
              </p:cNvSpPr>
              <p:nvPr/>
            </p:nvSpPr>
            <p:spPr bwMode="auto">
              <a:xfrm>
                <a:off x="11176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Line 4"/>
              <p:cNvSpPr>
                <a:spLocks noChangeShapeType="1"/>
              </p:cNvSpPr>
              <p:nvPr/>
            </p:nvSpPr>
            <p:spPr bwMode="auto">
              <a:xfrm>
                <a:off x="12040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Line 5"/>
              <p:cNvSpPr>
                <a:spLocks noChangeShapeType="1"/>
              </p:cNvSpPr>
              <p:nvPr/>
            </p:nvSpPr>
            <p:spPr bwMode="auto">
              <a:xfrm>
                <a:off x="11176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7" name="Group 7"/>
            <p:cNvGrpSpPr>
              <a:grpSpLocks/>
            </p:cNvGrpSpPr>
            <p:nvPr/>
          </p:nvGrpSpPr>
          <p:grpSpPr bwMode="auto">
            <a:xfrm>
              <a:off x="11323" y="2016"/>
              <a:ext cx="604" cy="864"/>
              <a:chOff x="7051" y="2016"/>
              <a:chExt cx="604" cy="1008"/>
            </a:xfrm>
          </p:grpSpPr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>
                <a:off x="7051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>
                <a:off x="7655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>
                <a:off x="7066" y="3010"/>
                <a:ext cx="5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3013806" y="1357299"/>
            <a:ext cx="1115711" cy="317248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  <a:ln w="28575">
            <a:solidFill>
              <a:schemeClr val="bg2">
                <a:lumMod val="75000"/>
                <a:alpha val="58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125282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1071546"/>
            <a:ext cx="1143008" cy="584775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785918" y="4334557"/>
            <a:ext cx="2357454" cy="5912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015776" y="4386204"/>
            <a:ext cx="2071702" cy="477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211429"/>
            <a:ext cx="195726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072198" y="4354305"/>
            <a:ext cx="193945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786710" y="4418882"/>
            <a:ext cx="785818" cy="489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7286644" y="4854371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8501090" y="4282867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1"/>
          <p:cNvSpPr>
            <a:spLocks noChangeArrowheads="1"/>
          </p:cNvSpPr>
          <p:nvPr/>
        </p:nvSpPr>
        <p:spPr bwMode="auto">
          <a:xfrm>
            <a:off x="8262966" y="4850982"/>
            <a:ext cx="952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2423578">
            <a:off x="6810310" y="577265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9955585">
            <a:off x="6779845" y="1891605"/>
            <a:ext cx="1405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 animBg="1"/>
      <p:bldP spid="23" grpId="0"/>
      <p:bldP spid="26" grpId="0" animBg="1"/>
      <p:bldP spid="29" grpId="0" animBg="1"/>
      <p:bldP spid="31" grpId="0" animBg="1"/>
      <p:bldP spid="36" grpId="0"/>
      <p:bldP spid="37" grpId="0"/>
      <p:bldP spid="38" grpId="0"/>
      <p:bldP spid="44" grpId="0" animBg="1"/>
      <p:bldP spid="45" grpId="0"/>
      <p:bldP spid="48" grpId="0"/>
      <p:bldP spid="56" grpId="0"/>
      <p:bldP spid="57" grpId="0"/>
      <p:bldP spid="61" grpId="0" animBg="1"/>
      <p:bldP spid="62" grpId="0" animBg="1"/>
      <p:bldP spid="50" grpId="0"/>
      <p:bldP spid="54" grpId="0"/>
      <p:bldP spid="64" grpId="0"/>
      <p:bldP spid="63" grpId="0"/>
      <p:bldP spid="113" grpId="0" animBg="1"/>
      <p:bldP spid="21" grpId="0"/>
      <p:bldP spid="18" grpId="0" animBg="1"/>
      <p:bldP spid="118" grpId="0" animBg="1"/>
      <p:bldP spid="119" grpId="0" animBg="1"/>
      <p:bldP spid="27" grpId="0" animBg="1"/>
      <p:bldP spid="120" grpId="0" animBg="1"/>
      <p:bldP spid="121" grpId="0" animBg="1"/>
      <p:bldP spid="122" grpId="0"/>
      <p:bldP spid="123" grpId="0"/>
      <p:bldP spid="124" grpId="0"/>
      <p:bldP spid="58" grpId="0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1357298"/>
            <a:ext cx="8358246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Измерение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7630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теме №2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168502">
            <a:off x="116194" y="2511664"/>
            <a:ext cx="8319991" cy="23791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удельной теплоёмкости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3000364" y="4786322"/>
            <a:ext cx="5732354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твёрдого тела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565832"/>
            <a:ext cx="67760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удельной теплоёмкости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твёрдого тела.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86903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00240"/>
            <a:ext cx="7660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Калориметр, термометр, горячая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вода, мерный стакан,  исследуемое тело.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000372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571876"/>
            <a:ext cx="88813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Налить в калориметр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100гр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горячей воды и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измерить её температуру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685" y="4572008"/>
            <a:ext cx="802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измерить температуру в комнате (тела).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072074"/>
            <a:ext cx="8639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Положить тело в горячую воду и измерить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температуру в калориметре.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714356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82252" y="1220219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-32" y="0"/>
            <a:ext cx="55007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горячую воду бросить холодное тело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1428736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14678" y="571480"/>
            <a:ext cx="629973" cy="399589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84185" y="538443"/>
            <a:ext cx="764917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1131858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579" y="174176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5689" y="2571744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7655263" y="2871263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3438" y="214311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7290" y="221455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Водой и…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3214686"/>
            <a:ext cx="1743106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612" y="3214686"/>
            <a:ext cx="2129686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00298" y="3214686"/>
            <a:ext cx="2925801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36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калорим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227" y="3568883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11459" y="3775557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858016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865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928670"/>
            <a:ext cx="1598873" cy="128875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15140" y="928670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072198" y="78579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45416" y="379383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47053" y="3571876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530954" cy="4835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415373" y="3753735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(70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357166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928670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=150г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857620" y="4286256"/>
            <a:ext cx="2143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en-US" sz="3600" b="1" dirty="0" smtClean="0">
                <a:sym typeface="Symbol"/>
              </a:rPr>
              <a:t>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714612" y="4357694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203848" y="435769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1519" y="4357694"/>
            <a:ext cx="2784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0,15</a:t>
            </a:r>
            <a:r>
              <a:rPr lang="en-US" sz="3600" b="1" dirty="0" smtClean="0">
                <a:sym typeface="Symbol"/>
              </a:rPr>
              <a:t>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929322" y="4357694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500174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32" y="4807588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=3150</a:t>
            </a:r>
            <a:endParaRPr lang="ru-RU" sz="3600" dirty="0">
              <a:solidFill>
                <a:srgbClr val="66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14329" y="4786322"/>
            <a:ext cx="2419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=830  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7027934" y="4572008"/>
            <a:ext cx="1187404" cy="1056689"/>
            <a:chOff x="2527594" y="5293640"/>
            <a:chExt cx="1187404" cy="105668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9132617"/>
              </p:ext>
            </p:extLst>
          </p:nvPr>
        </p:nvGraphicFramePr>
        <p:xfrm>
          <a:off x="71440" y="5643578"/>
          <a:ext cx="9001154" cy="1036320"/>
        </p:xfrm>
        <a:graphic>
          <a:graphicData uri="http://schemas.openxmlformats.org/drawingml/2006/table">
            <a:tbl>
              <a:tblPr/>
              <a:tblGrid>
                <a:gridCol w="975127"/>
                <a:gridCol w="853216"/>
                <a:gridCol w="1125152"/>
                <a:gridCol w="1054830"/>
                <a:gridCol w="1054830"/>
                <a:gridCol w="1151917"/>
                <a:gridCol w="1239031"/>
                <a:gridCol w="1547051"/>
              </a:tblGrid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вод</a:t>
                      </a:r>
                      <a:r>
                        <a:rPr lang="ru-RU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32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тела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воды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2400" b="1" cap="all" baseline="-25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</a:t>
                      </a:r>
                      <a:r>
                        <a:rPr lang="ru-RU" sz="2400" b="1" cap="all" baseline="-25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водой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0,15кг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0,1 кг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0" y="-142900"/>
            <a:ext cx="42862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задача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7358082" y="0"/>
            <a:ext cx="1785918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– 8,стр.5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43240" y="618204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357818" y="6143644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106014" y="620151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203235" y="6119069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17813" y="6123284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3150</a:t>
            </a:r>
            <a:endParaRPr lang="ru-RU" sz="3600" dirty="0">
              <a:solidFill>
                <a:srgbClr val="66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778758" y="6123284"/>
            <a:ext cx="100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830  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8778E-17 L 0.00382 0.166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34 0.178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8" grpId="1"/>
      <p:bldP spid="15" grpId="0" animBg="1"/>
      <p:bldP spid="15" grpId="1" animBg="1"/>
      <p:bldP spid="19" grpId="0" animBg="1"/>
      <p:bldP spid="19" grpId="1" animBg="1"/>
      <p:bldP spid="19" grpId="2" animBg="1"/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 animBg="1"/>
      <p:bldP spid="27" grpId="0" animBg="1"/>
      <p:bldP spid="28" grpId="0" animBg="1"/>
      <p:bldP spid="28" grpId="1" animBg="1"/>
      <p:bldP spid="29" grpId="0"/>
      <p:bldP spid="31" grpId="0"/>
      <p:bldP spid="36" grpId="0"/>
      <p:bldP spid="37" grpId="0"/>
      <p:bldP spid="38" grpId="0"/>
      <p:bldP spid="44" grpId="0"/>
      <p:bldP spid="45" grpId="0"/>
      <p:bldP spid="46" grpId="0"/>
      <p:bldP spid="4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3" grpId="0"/>
      <p:bldP spid="54" grpId="0"/>
      <p:bldP spid="70" grpId="0" animBg="1"/>
      <p:bldP spid="70" grpId="1" animBg="1"/>
      <p:bldP spid="68" grpId="0"/>
      <p:bldP spid="69" grpId="0"/>
      <p:bldP spid="71" grpId="0"/>
      <p:bldP spid="72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4282" y="357166"/>
            <a:ext cx="1835143" cy="2643206"/>
            <a:chOff x="11376" y="4752"/>
            <a:chExt cx="288" cy="43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1376" y="4896"/>
              <a:ext cx="288" cy="2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11376" y="4752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1664" y="4752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11376" y="518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12"/>
          <p:cNvGrpSpPr/>
          <p:nvPr/>
        </p:nvGrpSpPr>
        <p:grpSpPr>
          <a:xfrm rot="1240340">
            <a:off x="1006102" y="517275"/>
            <a:ext cx="785818" cy="2200930"/>
            <a:chOff x="3830324" y="1285860"/>
            <a:chExt cx="785818" cy="220093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143372" y="1285860"/>
              <a:ext cx="142876" cy="1571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830324" y="2843848"/>
              <a:ext cx="785818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17480" y="1163028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2955" y="2044382"/>
            <a:ext cx="922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2143116"/>
            <a:ext cx="922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4776" y="1334144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71670" y="0"/>
            <a:ext cx="7072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Почему при опускании алюминиевой ложки в стакан горячего чая она нагревается гораздо сильнее, чем остывает вода? </a:t>
            </a:r>
            <a:endParaRPr lang="ru-RU" sz="28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42900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2. Почему около пруда климат </a:t>
            </a:r>
            <a:r>
              <a:rPr lang="ru-RU" sz="3600" b="1" dirty="0" smtClean="0">
                <a:latin typeface="Times New Roman"/>
                <a:cs typeface="Times New Roman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мягче</a:t>
            </a:r>
            <a:r>
              <a:rPr lang="ru-RU" sz="3600" b="1" dirty="0" smtClean="0">
                <a:latin typeface="Times New Roman"/>
                <a:cs typeface="Times New Roman"/>
              </a:rPr>
              <a:t>»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, чем в посёлке</a:t>
            </a:r>
            <a:r>
              <a:rPr lang="ru-RU" sz="3600" b="1" dirty="0" smtClean="0">
                <a:latin typeface="Times New Roman"/>
                <a:cs typeface="Times New Roman"/>
              </a:rPr>
              <a:t>?</a:t>
            </a:r>
            <a:endParaRPr lang="ru-RU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8" grpId="0"/>
      <p:bldP spid="27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422734" cy="398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2735" y="1"/>
            <a:ext cx="4525530" cy="398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985607"/>
            <a:ext cx="914400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7б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Гирю из сосуда 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перенесли в сосуд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Туда же перелили воду из мензурки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удельную теплоемкость материала гири, пренебрегая нагреванием сосуда и объемом термометра. Из какого материала может быть сделана эта гиря?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5684891" y="158417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92974" y="2762904"/>
            <a:ext cx="212400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50098" y="1911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71332" y="26914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082245" y="176277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51692" y="174912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78726" y="63628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5924599"/>
            <a:ext cx="2419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=540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2339752" y="5724545"/>
            <a:ext cx="1187404" cy="1056689"/>
            <a:chOff x="2527594" y="5293640"/>
            <a:chExt cx="1187404" cy="1056689"/>
          </a:xfrm>
        </p:grpSpPr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4929190" y="6207695"/>
            <a:ext cx="2880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Вероятно это чугун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70931" y="227234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36613" y="107154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77295" y="50004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358082" y="0"/>
            <a:ext cx="1785918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– 8,стр.5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714356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82252" y="1220219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-32" y="0"/>
            <a:ext cx="55007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холодную воду бросить горячее тело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1428736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14678" y="571480"/>
            <a:ext cx="629973" cy="399589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84185" y="538443"/>
            <a:ext cx="764917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1131858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579" y="174176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5689" y="2571744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7655263" y="2871263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3438" y="214311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7290" y="221455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48" y="3214686"/>
            <a:ext cx="2035109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38518" y="3214686"/>
            <a:ext cx="2376292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телом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9979" y="3568883"/>
            <a:ext cx="2333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91990" y="373790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858016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865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928670"/>
            <a:ext cx="1598873" cy="128875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15140" y="928670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072198" y="78579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45416" y="379383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18491" y="3571876"/>
            <a:ext cx="2939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530954" cy="4835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415373" y="379268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357166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928670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=60г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86182" y="4286256"/>
            <a:ext cx="2357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en-US" sz="3600" b="1" dirty="0" smtClean="0">
                <a:sym typeface="Symbol"/>
              </a:rPr>
              <a:t>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71736" y="4354305"/>
            <a:ext cx="785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203848" y="435769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1553" y="4357694"/>
            <a:ext cx="2784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</a:t>
            </a:r>
            <a:r>
              <a:rPr lang="en-US" sz="3600" b="1" dirty="0" smtClean="0">
                <a:sym typeface="Symbol"/>
              </a:rPr>
              <a:t>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929322" y="4357694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500174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32" y="4807588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2,8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=1512</a:t>
            </a:r>
            <a:endParaRPr lang="ru-RU" sz="3600" dirty="0">
              <a:solidFill>
                <a:srgbClr val="66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815897" y="4832622"/>
            <a:ext cx="2419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=540  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7813752" y="4572008"/>
            <a:ext cx="1187404" cy="1056689"/>
            <a:chOff x="2527594" y="5293640"/>
            <a:chExt cx="1187404" cy="105668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9132617"/>
              </p:ext>
            </p:extLst>
          </p:nvPr>
        </p:nvGraphicFramePr>
        <p:xfrm>
          <a:off x="71440" y="5643578"/>
          <a:ext cx="9001154" cy="1036320"/>
        </p:xfrm>
        <a:graphic>
          <a:graphicData uri="http://schemas.openxmlformats.org/drawingml/2006/table">
            <a:tbl>
              <a:tblPr/>
              <a:tblGrid>
                <a:gridCol w="975127"/>
                <a:gridCol w="853216"/>
                <a:gridCol w="1125152"/>
                <a:gridCol w="1054830"/>
                <a:gridCol w="1054830"/>
                <a:gridCol w="1151917"/>
                <a:gridCol w="1239031"/>
                <a:gridCol w="1547051"/>
              </a:tblGrid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вод</a:t>
                      </a:r>
                      <a:r>
                        <a:rPr lang="ru-RU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3200" b="1" baseline="30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тела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вод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тела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воды</a:t>
                      </a:r>
                      <a:endParaRPr lang="ru-RU" sz="16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2400" b="1" cap="all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</a:t>
                      </a:r>
                      <a:r>
                        <a:rPr lang="ru-RU" sz="2400" b="1" cap="all" baseline="-25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водой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0,15кг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0,1 кг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0" y="-84733"/>
            <a:ext cx="42862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задача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7358082" y="0"/>
            <a:ext cx="1785918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– 8,стр.5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43240" y="618204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357818" y="6143644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106014" y="620151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203235" y="6119069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17813" y="6123284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1512</a:t>
            </a:r>
            <a:endParaRPr lang="ru-RU" sz="3600" dirty="0">
              <a:solidFill>
                <a:srgbClr val="66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778758" y="6123284"/>
            <a:ext cx="1365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540  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121730" y="1285860"/>
            <a:ext cx="288066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Вероятно это чугун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8778E-17 L 0.00382 0.16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34 0.178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8" grpId="1"/>
      <p:bldP spid="15" grpId="0" animBg="1"/>
      <p:bldP spid="15" grpId="1" animBg="1"/>
      <p:bldP spid="19" grpId="0" animBg="1"/>
      <p:bldP spid="19" grpId="1" animBg="1"/>
      <p:bldP spid="19" grpId="2" animBg="1"/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 animBg="1"/>
      <p:bldP spid="27" grpId="0" animBg="1"/>
      <p:bldP spid="29" grpId="0"/>
      <p:bldP spid="31" grpId="0"/>
      <p:bldP spid="36" grpId="0"/>
      <p:bldP spid="37" grpId="0"/>
      <p:bldP spid="38" grpId="0"/>
      <p:bldP spid="44" grpId="0"/>
      <p:bldP spid="45" grpId="0"/>
      <p:bldP spid="46" grpId="0"/>
      <p:bldP spid="4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3" grpId="0"/>
      <p:bldP spid="54" grpId="0"/>
      <p:bldP spid="70" grpId="0" animBg="1"/>
      <p:bldP spid="70" grpId="1" animBg="1"/>
      <p:bldP spid="68" grpId="0"/>
      <p:bldP spid="69" grpId="0"/>
      <p:bldP spid="71" grpId="0"/>
      <p:bldP spid="72" grpId="0"/>
      <p:bldP spid="73" grpId="0"/>
      <p:bldP spid="74" grpId="0"/>
      <p:bldP spid="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714356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82252" y="1220219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-32" y="0"/>
            <a:ext cx="55007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горячую воду бросить холодное тело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1428736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14678" y="571480"/>
            <a:ext cx="629973" cy="399589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84185" y="538443"/>
            <a:ext cx="764917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1131858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579" y="174176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5689" y="2571744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7655263" y="2871263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3438" y="214311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7290" y="221455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Водой и…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3214686"/>
            <a:ext cx="1743106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612" y="3214686"/>
            <a:ext cx="2129686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00298" y="3214686"/>
            <a:ext cx="2925801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36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калорим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227" y="3568883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11459" y="3775557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64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858016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865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928670"/>
            <a:ext cx="1598873" cy="128875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15140" y="928670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072198" y="78579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45416" y="379383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47053" y="3571876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530954" cy="4835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415373" y="3753735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(69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64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357166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928670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=150г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857620" y="4286256"/>
            <a:ext cx="2143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en-US" sz="3600" b="1" dirty="0" smtClean="0">
                <a:sym typeface="Symbol"/>
              </a:rPr>
              <a:t>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714612" y="4357694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203848" y="435769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1519" y="4357694"/>
            <a:ext cx="2784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0,15</a:t>
            </a:r>
            <a:r>
              <a:rPr lang="en-US" sz="3600" b="1" dirty="0" smtClean="0">
                <a:sym typeface="Symbol"/>
              </a:rPr>
              <a:t>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929322" y="4357694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500174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32" y="4807588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3,8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=3150</a:t>
            </a:r>
            <a:endParaRPr lang="ru-RU" sz="3600" dirty="0">
              <a:solidFill>
                <a:srgbClr val="66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14329" y="4786322"/>
            <a:ext cx="2419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=830  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7027934" y="4572008"/>
            <a:ext cx="1187404" cy="1056689"/>
            <a:chOff x="2527594" y="5293640"/>
            <a:chExt cx="1187404" cy="105668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9132617"/>
              </p:ext>
            </p:extLst>
          </p:nvPr>
        </p:nvGraphicFramePr>
        <p:xfrm>
          <a:off x="71440" y="5643578"/>
          <a:ext cx="9001154" cy="1036320"/>
        </p:xfrm>
        <a:graphic>
          <a:graphicData uri="http://schemas.openxmlformats.org/drawingml/2006/table">
            <a:tbl>
              <a:tblPr/>
              <a:tblGrid>
                <a:gridCol w="975127"/>
                <a:gridCol w="853216"/>
                <a:gridCol w="1125152"/>
                <a:gridCol w="1054830"/>
                <a:gridCol w="1054830"/>
                <a:gridCol w="1125152"/>
                <a:gridCol w="1265796"/>
                <a:gridCol w="1547051"/>
              </a:tblGrid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вод</a:t>
                      </a:r>
                      <a:r>
                        <a:rPr lang="ru-RU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32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воды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2400" b="1" cap="all" baseline="-25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</a:t>
                      </a:r>
                      <a:r>
                        <a:rPr lang="ru-RU" sz="2400" b="1" cap="all" baseline="-25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водой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0,15кг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0,1 кг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0" y="-84733"/>
            <a:ext cx="42862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задача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7858148" y="0"/>
            <a:ext cx="1285852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– 8б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8778E-17 L 0.00382 0.166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34 0.178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8" grpId="1"/>
      <p:bldP spid="15" grpId="0" animBg="1"/>
      <p:bldP spid="15" grpId="1" animBg="1"/>
      <p:bldP spid="19" grpId="0" animBg="1"/>
      <p:bldP spid="19" grpId="1" animBg="1"/>
      <p:bldP spid="19" grpId="2" animBg="1"/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 animBg="1"/>
      <p:bldP spid="27" grpId="0" animBg="1"/>
      <p:bldP spid="28" grpId="0" animBg="1"/>
      <p:bldP spid="28" grpId="1" animBg="1"/>
      <p:bldP spid="29" grpId="0"/>
      <p:bldP spid="31" grpId="0"/>
      <p:bldP spid="36" grpId="0"/>
      <p:bldP spid="37" grpId="0"/>
      <p:bldP spid="38" grpId="0"/>
      <p:bldP spid="44" grpId="0"/>
      <p:bldP spid="45" grpId="0"/>
      <p:bldP spid="46" grpId="0"/>
      <p:bldP spid="4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3" grpId="0"/>
      <p:bldP spid="54" grpId="0"/>
      <p:bldP spid="70" grpId="0" animBg="1"/>
      <p:bldP spid="7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 ТЕПЛОЕМКОСТЬ 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Дж/кг·°С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сталь ............ 500      медь .............. 380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железо .......... 460      латунь ............. 380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вода ............ 4200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растительное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масло . . 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920    стекло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 840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кирпич .......... 750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спирт .............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2500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 ТЕЛЛОТА СГОРАНИЯ ТОПЛИВА (МДж/кг)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каменный уголь .... 30     природные газ ....... 44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спирт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............ 27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керосин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.............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45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дрова.... 10</a:t>
            </a:r>
          </a:p>
        </p:txBody>
      </p:sp>
    </p:spTree>
    <p:extLst>
      <p:ext uri="{BB962C8B-B14F-4D97-AF65-F5344CB8AC3E}">
        <p14:creationId xmlns:p14="http://schemas.microsoft.com/office/powerpoint/2010/main" xmlns="" val="32060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82252" y="1588535"/>
            <a:ext cx="1044273" cy="1055007"/>
          </a:xfrm>
          <a:prstGeom prst="rect">
            <a:avLst/>
          </a:prstGeom>
          <a:solidFill>
            <a:srgbClr val="FF0000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214910" y="57148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Калориметр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термос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500042"/>
            <a:ext cx="764917" cy="461665"/>
          </a:xfrm>
          <a:prstGeom prst="rect">
            <a:avLst/>
          </a:prstGeom>
          <a:solidFill>
            <a:srgbClr val="0014AC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1714488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0086" y="2110079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15623" y="2786058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6497542" y="2871263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3438" y="2155869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820" y="244468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Водой и…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3220241"/>
            <a:ext cx="2129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воды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86050" y="3226735"/>
            <a:ext cx="2163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тела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3226735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4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калорим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0390" y="3717950"/>
            <a:ext cx="145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25613" y="386412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865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140176" y="142873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52712" y="4025443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43695" y="3791882"/>
            <a:ext cx="1458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319676" y="389960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571480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142984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=600г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4429132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972080" y="4507631"/>
            <a:ext cx="1289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ym typeface="Symbol"/>
              </a:rPr>
              <a:t>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28926" y="450706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86116" y="4528057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ym typeface="Symbol"/>
              </a:rPr>
              <a:t>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</a:t>
            </a:r>
            <a:r>
              <a:rPr lang="en-US" sz="3600" b="1" dirty="0" smtClean="0">
                <a:sym typeface="Symbol"/>
              </a:rPr>
              <a:t>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43570" y="450057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714488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0034" y="4857760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12600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14329" y="4786322"/>
            <a:ext cx="2419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=1050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7027934" y="4572008"/>
            <a:ext cx="1187404" cy="1056689"/>
            <a:chOff x="2527594" y="5293640"/>
            <a:chExt cx="1187404" cy="105668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0871083"/>
              </p:ext>
            </p:extLst>
          </p:nvPr>
        </p:nvGraphicFramePr>
        <p:xfrm>
          <a:off x="71440" y="5643578"/>
          <a:ext cx="9001154" cy="977256"/>
        </p:xfrm>
        <a:graphic>
          <a:graphicData uri="http://schemas.openxmlformats.org/drawingml/2006/table">
            <a:tbl>
              <a:tblPr/>
              <a:tblGrid>
                <a:gridCol w="928660"/>
                <a:gridCol w="899683"/>
                <a:gridCol w="1125152"/>
                <a:gridCol w="1054830"/>
                <a:gridCol w="1054830"/>
                <a:gridCol w="1223355"/>
                <a:gridCol w="1500198"/>
                <a:gridCol w="1214446"/>
              </a:tblGrid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вод</a:t>
                      </a:r>
                      <a:r>
                        <a:rPr lang="ru-RU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32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2400" b="1" cap="all" baseline="-25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тела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1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0,15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0,1 кг</a:t>
                      </a:r>
                      <a:endParaRPr kumimoji="0" lang="ru-RU" sz="2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60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1260</a:t>
                      </a:r>
                      <a:r>
                        <a:rPr kumimoji="0" lang="ru-RU" sz="28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Дж</a:t>
                      </a:r>
                      <a:endParaRPr kumimoji="0" lang="ru-RU" sz="2800" b="1" kern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1050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0" y="0"/>
            <a:ext cx="55007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горячую воду бросить холодное тело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19" grpId="1" animBg="1"/>
      <p:bldP spid="19" grpId="2" animBg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28" grpId="1"/>
      <p:bldP spid="29" grpId="0"/>
      <p:bldP spid="31" grpId="0"/>
      <p:bldP spid="36" grpId="0"/>
      <p:bldP spid="37" grpId="0"/>
      <p:bldP spid="38" grpId="0"/>
      <p:bldP spid="44" grpId="0"/>
      <p:bldP spid="45" grpId="0"/>
      <p:bldP spid="46" grpId="0"/>
      <p:bldP spid="4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3" grpId="0"/>
      <p:bldP spid="54" grpId="0"/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2431807"/>
              </p:ext>
            </p:extLst>
          </p:nvPr>
        </p:nvGraphicFramePr>
        <p:xfrm>
          <a:off x="0" y="-1"/>
          <a:ext cx="9036495" cy="76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6495"/>
              </a:tblGrid>
              <a:tr h="3000376">
                <a:tc>
                  <a:txBody>
                    <a:bodyPr/>
                    <a:lstStyle/>
                    <a:p>
                      <a:pPr marR="71755" indent="1778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нагревания кирпича массой 4 кг от 15 °С до 30 °С израсходовано 48 кДж теплоты. Найти удельную теплоемкость кирпича</a:t>
                      </a:r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R="71755" indent="177800"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71755" indent="1778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Какое количество теплоты потребуется для нагревания 2 кг воды в алюминиевой кастрюле массой 800 г от20 °С до кипения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R="71755" indent="177800"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На сколько градусов можно нагреть 7 кг воды при сжигании 50 г ка­менного угля, считая, что вся теплота, полученная при сгорании угля, пой­дет на нагревание воды?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57625">
                <a:tc>
                  <a:txBody>
                    <a:bodyPr/>
                    <a:lstStyle/>
                    <a:p>
                      <a:pPr marR="71755" indent="1778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фарфоровую чашку массой 100 г при температуре 20 °С влили 200 г кипятка. Окончательная температура оказалась 93 °С. Определить удель­ную теплоемкость фарфора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R="71755" indent="177800"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71755" indent="1778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На газовой плитке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нагрели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кг воды в алюминиевом чайнике массой 1 кг от 20 °С до 80 °С. Сколько природного газа потребовалось для этого, если считать, что вся теплота, выделившаяся при сгорании газа, пошла на нагревание воды и чайника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R="71755" indent="177800"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Какое количество каменного угля необходимо для нагревания от 10 °С до 50 °С кирпичной печи массой 1,2т, если КПД печи 30 %?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49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характеризует степень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нагретости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тела, т.е. быстроту движения молекул. Например,  температура, при которой тела плавятся.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42908" y="3786190"/>
            <a:ext cx="9144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теплоты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показывает сколько энергии необходимо для нагревания тела или его плавления.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601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622" y="4500546"/>
            <a:ext cx="70003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герметичную банку, сделанную из очень тонкой жести и снабженную наверху завинчивающейся крышкой, налили немного воды (заполнив малую часть банки) при комнатной температуре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поставили на газовую плиту, на огонь, не закрывая крышку. </a:t>
            </a:r>
          </a:p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Через некоторое время, когда почти вся вода выкипела, банку сняли с огня, сразу же плотно завинтили крышку и облили банку холодной водой.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Опишите физические явления, которые происходили на различных этапах этого опыта, а также предскажите и объясните его результат.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9395246"/>
              </p:ext>
            </p:extLst>
          </p:nvPr>
        </p:nvGraphicFramePr>
        <p:xfrm>
          <a:off x="0" y="-1"/>
          <a:ext cx="9036495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6495"/>
              </a:tblGrid>
              <a:tr h="3000376">
                <a:tc>
                  <a:txBody>
                    <a:bodyPr/>
                    <a:lstStyle/>
                    <a:p>
                      <a:pPr marR="71755" indent="17780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Для нагревания кирпича массой 4 кг от 15 °С до 30 °С израсходовано 48 кДж теплоты. Найти удельную теплоемкость кирпича.</a:t>
                      </a:r>
                    </a:p>
                    <a:p>
                      <a:pPr marR="71755" indent="17780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Какое количество теплоты потребуется для нагревания 2 кг воды в алюминиевой кастрюле массой 800 г от20 °С до кипения?</a:t>
                      </a:r>
                    </a:p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На сколько градусов можно нагреть 7 кг воды при сжигании 50 г ка­менного угля, считая, что вся теплота, полученная при сгорании угля, пой­дет на нагревание воды?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57625">
                <a:tc>
                  <a:txBody>
                    <a:bodyPr/>
                    <a:lstStyle/>
                    <a:p>
                      <a:pPr marR="71755" indent="1778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В фарфоровую чашку массой 100 г при температуре 20 °С влили 200 г кипятка. Окончательная температура оказалась 93 °С. Определить удель­ную теплоемкость фарфора.</a:t>
                      </a:r>
                    </a:p>
                    <a:p>
                      <a:pPr marR="71755" indent="1778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На газовой плитке нагрели 2 кг воды в алюминиевом чайнике массой 1 кг от 20 °С до 80 °С. Сколько природного газа потребовалось для этого, если считать, что вся теплота, выделившаяся при сгорании газа, пошла на нагревание воды и чайника?</a:t>
                      </a:r>
                    </a:p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Какое количество каменного угля необходимо для нагревания от 10 °С до 50 °С кирпичной печи массой 1,2т, если КПД печи 30 %?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315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14282" y="3286124"/>
            <a:ext cx="2286016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1357298"/>
            <a:ext cx="8358246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ТЕПЛОТЫ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6273225"/>
            <a:ext cx="4714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454699">
            <a:off x="1422151" y="3671195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(охлаждение).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0" y="3143248"/>
            <a:ext cx="2071702" cy="2000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4000496" y="4786322"/>
            <a:ext cx="4732222" cy="104190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Горение.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 animBg="1"/>
      <p:bldP spid="10" grpId="0" animBg="1"/>
      <p:bldP spid="12" grpId="0" animBg="1"/>
      <p:bldP spid="12" grpId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3211480" y="4857760"/>
            <a:ext cx="2500330" cy="1000132"/>
          </a:xfrm>
          <a:prstGeom prst="roundRect">
            <a:avLst/>
          </a:prstGeom>
          <a:solidFill>
            <a:srgbClr val="00B050">
              <a:alpha val="47000"/>
            </a:srgb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86116" y="1214422"/>
            <a:ext cx="3643338" cy="1214446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71736" y="0"/>
            <a:ext cx="53403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5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ложки</a:t>
            </a: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14282" y="357166"/>
            <a:ext cx="1835143" cy="2643206"/>
            <a:chOff x="11376" y="4752"/>
            <a:chExt cx="288" cy="43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1376" y="4896"/>
              <a:ext cx="288" cy="2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11376" y="4752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1664" y="4752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11376" y="518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 rot="1240340">
            <a:off x="1006102" y="517275"/>
            <a:ext cx="785818" cy="2200930"/>
            <a:chOff x="3830324" y="1285860"/>
            <a:chExt cx="785818" cy="220093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143372" y="1285860"/>
              <a:ext cx="142876" cy="1571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830324" y="2843848"/>
              <a:ext cx="785818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17480" y="1163028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2955" y="2044382"/>
            <a:ext cx="922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2143116"/>
            <a:ext cx="922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4776" y="1334144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928926" y="285728"/>
            <a:ext cx="1178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643306" y="1214422"/>
            <a:ext cx="3238194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теплоты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14612" y="2714620"/>
            <a:ext cx="60007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почти не  остыл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500430" y="3429000"/>
            <a:ext cx="37926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ТЕПЛОЁМКОСТЬ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 rot="957502">
            <a:off x="7500958" y="3143248"/>
            <a:ext cx="9332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929322" y="4071942"/>
            <a:ext cx="298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всё тело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1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143240" y="4857760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33971" y="4871408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8048E-6 L 0.08577 0.05319 C 0.10365 0.06521 0.13056 0.07192 0.15851 0.07192 C 0.19063 0.07192 0.21615 0.06521 0.23403 0.05319 L 0.31997 3.08048E-6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4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4A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4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4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4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4A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4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4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8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1" grpId="0" animBg="1"/>
      <p:bldP spid="3073" grpId="0"/>
      <p:bldP spid="15" grpId="0"/>
      <p:bldP spid="15" grpId="1"/>
      <p:bldP spid="16" grpId="0"/>
      <p:bldP spid="16" grpId="1"/>
      <p:bldP spid="17" grpId="0"/>
      <p:bldP spid="18" grpId="0"/>
      <p:bldP spid="19" grpId="0"/>
      <p:bldP spid="19" grpId="1"/>
      <p:bldP spid="3079" grpId="0" build="p" advAuto="0"/>
      <p:bldP spid="3080" grpId="0"/>
      <p:bldP spid="23" grpId="0"/>
      <p:bldP spid="24" grpId="0"/>
      <p:bldP spid="25" grpId="0"/>
      <p:bldP spid="26" grpId="0"/>
      <p:bldP spid="26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5857884" y="4643446"/>
            <a:ext cx="2928958" cy="928694"/>
          </a:xfrm>
          <a:prstGeom prst="roundRect">
            <a:avLst/>
          </a:prstGeom>
          <a:solidFill>
            <a:schemeClr val="accent1">
              <a:alpha val="7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0"/>
            <a:ext cx="4240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ТЕПЛОЁМКОСТЬ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813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5724" y="843584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1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8648" y="802640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Дж –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8308" y="775344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5720" y="1285860"/>
            <a:ext cx="31520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643438" y="1357298"/>
            <a:ext cx="31293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00298" y="1857364"/>
            <a:ext cx="31013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3300"/>
                </a:solidFill>
                <a:sym typeface="Symbol"/>
              </a:rPr>
              <a:t>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масла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500034" y="2357430"/>
            <a:ext cx="777899" cy="1181106"/>
            <a:chOff x="11376" y="4752"/>
            <a:chExt cx="288" cy="432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1376" y="4896"/>
              <a:ext cx="288" cy="2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11376" y="4752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11664" y="4752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11376" y="518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714480" y="2357430"/>
            <a:ext cx="777899" cy="1181106"/>
            <a:chOff x="11376" y="4752"/>
            <a:chExt cx="288" cy="432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1376" y="4896"/>
              <a:ext cx="288" cy="28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11376" y="4752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11664" y="4752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1376" y="518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 rot="20439597">
            <a:off x="415699" y="2793320"/>
            <a:ext cx="995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 rot="19014028">
            <a:off x="1431719" y="2881594"/>
            <a:ext cx="1237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масло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888" y="3558228"/>
            <a:ext cx="271461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7824" y="2299640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14480" y="2285992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3929066"/>
            <a:ext cx="3068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70032" y="3888122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4214818"/>
            <a:ext cx="271461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5429256" y="3017218"/>
            <a:ext cx="777899" cy="1181106"/>
            <a:chOff x="11376" y="4752"/>
            <a:chExt cx="288" cy="432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11376" y="4896"/>
              <a:ext cx="288" cy="2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4"/>
            <p:cNvSpPr>
              <a:spLocks noChangeShapeType="1"/>
            </p:cNvSpPr>
            <p:nvPr/>
          </p:nvSpPr>
          <p:spPr bwMode="auto">
            <a:xfrm>
              <a:off x="11376" y="4752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11664" y="4752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11376" y="518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6715140" y="3014020"/>
            <a:ext cx="777899" cy="1181106"/>
            <a:chOff x="11376" y="4752"/>
            <a:chExt cx="288" cy="432"/>
          </a:xfrm>
        </p:grpSpPr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11376" y="5039"/>
              <a:ext cx="288" cy="14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11376" y="4752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11664" y="4752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11376" y="518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483848" y="2925736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24324" y="3351166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4500570"/>
            <a:ext cx="2978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926" y="4500570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5572132" y="4643446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21462" y="4714884"/>
            <a:ext cx="1356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61214" y="4622546"/>
            <a:ext cx="1911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142844" y="5429264"/>
            <a:ext cx="7841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843576" y="5207796"/>
            <a:ext cx="917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899737" y="5857892"/>
            <a:ext cx="957619" cy="37982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4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714348" y="5786454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486650" y="5239048"/>
            <a:ext cx="1379067" cy="1186485"/>
            <a:chOff x="2486650" y="5239048"/>
            <a:chExt cx="1379067" cy="1186485"/>
          </a:xfrm>
        </p:grpSpPr>
        <p:sp>
          <p:nvSpPr>
            <p:cNvPr id="57" name="Rectangle 1"/>
            <p:cNvSpPr>
              <a:spLocks noChangeArrowheads="1"/>
            </p:cNvSpPr>
            <p:nvPr/>
          </p:nvSpPr>
          <p:spPr bwMode="auto">
            <a:xfrm>
              <a:off x="2486650" y="5239048"/>
              <a:ext cx="124264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602230" y="5779202"/>
              <a:ext cx="126348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6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Двойные круглые скобки 60"/>
          <p:cNvSpPr/>
          <p:nvPr/>
        </p:nvSpPr>
        <p:spPr>
          <a:xfrm>
            <a:off x="2486650" y="5415616"/>
            <a:ext cx="1357322" cy="92869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2571736" y="5303234"/>
            <a:ext cx="1187404" cy="1056689"/>
            <a:chOff x="2527594" y="5293640"/>
            <a:chExt cx="1187404" cy="1056689"/>
          </a:xfrm>
        </p:grpSpPr>
        <p:sp>
          <p:nvSpPr>
            <p:cNvPr id="65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4A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942E-6 L 0.53959 -0.58488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-29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942E-6 L 0.08282 -0.58488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29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9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49" grpId="3" animBg="1"/>
      <p:bldP spid="3" grpId="0"/>
      <p:bldP spid="4" grpId="0"/>
      <p:bldP spid="6" grpId="0"/>
      <p:bldP spid="7" grpId="0"/>
      <p:bldP spid="7" grpId="1"/>
      <p:bldP spid="8" grpId="0"/>
      <p:bldP spid="10" grpId="0"/>
      <p:bldP spid="11" grpId="0"/>
      <p:bldP spid="12" grpId="0"/>
      <p:bldP spid="23" grpId="0"/>
      <p:bldP spid="24" grpId="0"/>
      <p:bldP spid="25" grpId="0" animBg="1"/>
      <p:bldP spid="27" grpId="0"/>
      <p:bldP spid="28" grpId="0"/>
      <p:bldP spid="29" grpId="0"/>
      <p:bldP spid="30" grpId="0"/>
      <p:bldP spid="30" grpId="1"/>
      <p:bldP spid="31" grpId="0" animBg="1"/>
      <p:bldP spid="42" grpId="0"/>
      <p:bldP spid="43" grpId="0"/>
      <p:bldP spid="44" grpId="0"/>
      <p:bldP spid="45" grpId="0"/>
      <p:bldP spid="46" grpId="0"/>
      <p:bldP spid="46" grpId="1"/>
      <p:bldP spid="46" grpId="2"/>
      <p:bldP spid="46" grpId="3"/>
      <p:bldP spid="47" grpId="0"/>
      <p:bldP spid="48" grpId="0"/>
      <p:bldP spid="48" grpId="1"/>
      <p:bldP spid="48" grpId="2"/>
      <p:bldP spid="48" grpId="3"/>
      <p:bldP spid="50" grpId="0"/>
      <p:bldP spid="51" grpId="0"/>
      <p:bldP spid="56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475746" y="3888122"/>
            <a:ext cx="221457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32" y="0"/>
            <a:ext cx="3547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с О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8992" y="0"/>
            <a:ext cx="2866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выделение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00760" y="428604"/>
            <a:ext cx="3018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фотосинтез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01798" y="913139"/>
            <a:ext cx="2441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1кг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82684" y="1260735"/>
            <a:ext cx="24845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УДЕЛЬНАЯ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11576" y="1206520"/>
            <a:ext cx="3203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теплота сгорания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4296" y="1857364"/>
            <a:ext cx="21852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бензина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11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820006" y="2018760"/>
            <a:ext cx="1489067" cy="933578"/>
            <a:chOff x="2469887" y="5355195"/>
            <a:chExt cx="1247457" cy="933578"/>
          </a:xfrm>
        </p:grpSpPr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2469887" y="5355195"/>
              <a:ext cx="12474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53864" y="5827108"/>
              <a:ext cx="57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4357686" y="219959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8974" y="3139859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кг 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590951" y="3742048"/>
            <a:ext cx="12907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9570" y="3707500"/>
            <a:ext cx="1348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53420" y="3139859"/>
            <a:ext cx="1689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3846" y="4357694"/>
            <a:ext cx="1186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61102" y="4071942"/>
            <a:ext cx="1074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000232" y="4786322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916901" y="4643446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Двойные круглые скобки 26"/>
          <p:cNvSpPr/>
          <p:nvPr/>
        </p:nvSpPr>
        <p:spPr>
          <a:xfrm>
            <a:off x="2904110" y="4357694"/>
            <a:ext cx="1357322" cy="92869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2948252" y="4275806"/>
            <a:ext cx="1132041" cy="996557"/>
            <a:chOff x="2527594" y="5293640"/>
            <a:chExt cx="1132041" cy="996557"/>
          </a:xfrm>
        </p:grpSpPr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17275" y="5705422"/>
              <a:ext cx="7104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049" grpId="0"/>
      <p:bldP spid="2050" grpId="0"/>
      <p:bldP spid="7" grpId="0"/>
      <p:bldP spid="2051" grpId="0"/>
      <p:bldP spid="2051" grpId="1"/>
      <p:bldP spid="9" grpId="0"/>
      <p:bldP spid="10" grpId="0"/>
      <p:bldP spid="11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2" grpId="0"/>
      <p:bldP spid="23" grpId="0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72594" cy="47705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 ТЕПЛОЕМКОСТЬ 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Дж/кг·°С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сталь ............ 500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медь .............. 380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железо .......... 460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латунь ............. 380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............ 4200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растительное масло . . . 2000   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....... 920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стекло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........... 840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кирпич .......... 750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спирт .............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2500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 ТЕЛЛОТА СГОРАНИЯ ТОПЛИВА (МДж/кг)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каменный уголь .... 30     природные газ ....... 44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спирт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............ 27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керосин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............. 45     дрова.... 10</a:t>
            </a:r>
          </a:p>
        </p:txBody>
      </p:sp>
    </p:spTree>
    <p:extLst>
      <p:ext uri="{BB962C8B-B14F-4D97-AF65-F5344CB8AC3E}">
        <p14:creationId xmlns:p14="http://schemas.microsoft.com/office/powerpoint/2010/main" xmlns="" val="32060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2-5.</a:t>
            </a:r>
            <a:r>
              <a:rPr lang="ru-RU" sz="3600" b="1" dirty="0" smtClean="0">
                <a:latin typeface="Times New Roman"/>
                <a:ea typeface="Times New Roman"/>
              </a:rPr>
              <a:t> два стакана… положили </a:t>
            </a:r>
            <a:r>
              <a:rPr lang="en-US" sz="3600" b="1" dirty="0" smtClean="0">
                <a:latin typeface="Times New Roman"/>
                <a:ea typeface="Times New Roman"/>
              </a:rPr>
              <a:t>Al</a:t>
            </a:r>
            <a:r>
              <a:rPr lang="ru-RU" sz="3600" b="1" dirty="0" smtClean="0">
                <a:latin typeface="Times New Roman"/>
                <a:ea typeface="Times New Roman"/>
              </a:rPr>
              <a:t> и </a:t>
            </a:r>
            <a:r>
              <a:rPr lang="en-US" sz="3600" b="1" dirty="0" smtClean="0">
                <a:latin typeface="Times New Roman"/>
                <a:ea typeface="Times New Roman"/>
              </a:rPr>
              <a:t>Cu</a:t>
            </a:r>
            <a:endParaRPr lang="ru-RU" sz="3400" b="1" dirty="0"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нагревания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1кг воды на 10ºпотребуется  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нагревания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2кг воды на 10º потребуется  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охлаждении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10кг воды на 1ºвыделится …</a:t>
            </a: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441704"/>
            <a:ext cx="9144000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 ТЕПЛОЕМКОСТЬ 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Дж/кг·°С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сталь ............ 500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медь .............. 380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железо .......... 460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латунь ............. 380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вода ............ 4200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растительное масло . . . 2000        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 920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стекло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 840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кирпич .......... 750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спирт .............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2500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ТЕЛЛОТА СГОРАНИЯ ТОПЛИВА (МДж/кг)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каменный уголь .... 30     природные газ ....... 44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спирт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............ 27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керосин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............. 45     дрова.... 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500042"/>
            <a:ext cx="385765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4200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Дж/кг·°С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1кг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10º= </a:t>
            </a: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500042"/>
            <a:ext cx="157163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42000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Дж</a:t>
            </a: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500042"/>
            <a:ext cx="1500198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кДж</a:t>
            </a:r>
            <a:endParaRPr lang="ru-RU" sz="32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785926"/>
            <a:ext cx="385765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4200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Дж/кг·°С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2кг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10º= </a:t>
            </a: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1785926"/>
            <a:ext cx="157163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84000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Дж</a:t>
            </a: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1785926"/>
            <a:ext cx="1500198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84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кДж</a:t>
            </a:r>
            <a:endParaRPr lang="ru-RU" sz="32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4480" y="4643446"/>
            <a:ext cx="785818" cy="357190"/>
          </a:xfrm>
          <a:prstGeom prst="round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32" y="2714620"/>
            <a:ext cx="385765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4200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Дж/кг·°С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1кг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10º= </a:t>
            </a: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2714620"/>
            <a:ext cx="157163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42000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Дж</a:t>
            </a: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2714620"/>
            <a:ext cx="1500198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кДж</a:t>
            </a:r>
            <a:endParaRPr lang="ru-RU" sz="32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572132" y="3735652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61214" y="3714752"/>
            <a:ext cx="1911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57884" y="3857628"/>
            <a:ext cx="2928958" cy="785818"/>
          </a:xfrm>
          <a:prstGeom prst="roundRect">
            <a:avLst/>
          </a:prstGeom>
          <a:noFill/>
          <a:ln w="762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 animBg="1"/>
      <p:bldP spid="5" grpId="0" build="p" animBg="1"/>
      <p:bldP spid="6" grpId="0" uiExpand="1" build="p" animBg="1"/>
      <p:bldP spid="7" grpId="0" uiExpand="1" build="p" animBg="1"/>
      <p:bldP spid="7" grpId="1" build="allAtOnce" animBg="1"/>
      <p:bldP spid="8" grpId="0" build="p" animBg="1"/>
      <p:bldP spid="9" grpId="0" build="p" animBg="1"/>
      <p:bldP spid="10" grpId="0" build="p" animBg="1"/>
      <p:bldP spid="10" grpId="1" build="allAtOnce" animBg="1"/>
      <p:bldP spid="11" grpId="0" animBg="1"/>
      <p:bldP spid="12" grpId="0" build="p" animBg="1"/>
      <p:bldP spid="13" grpId="0" build="p" animBg="1"/>
      <p:bldP spid="14" grpId="0" build="p" animBg="1"/>
      <p:bldP spid="15" grpId="0"/>
      <p:bldP spid="16" grpId="0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7133</TotalTime>
  <Words>3421</Words>
  <Application>Microsoft Office PowerPoint</Application>
  <PresentationFormat>Экран (4:3)</PresentationFormat>
  <Paragraphs>866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Уроки физики    Вторушина С.В.      8  класс  т№2  (нагревание, горение) </vt:lpstr>
      <vt:lpstr>Уроки физики    Вторушина С.В.      8  класс  т№2  (нагревание, горение)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Домашнее задание.</vt:lpstr>
      <vt:lpstr>Уроки физики    Вторушина С.В.      8  класс  т№2  (нагревание, горение) </vt:lpstr>
      <vt:lpstr>Слайд 19</vt:lpstr>
      <vt:lpstr>Домашнее задание.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942</cp:revision>
  <dcterms:created xsi:type="dcterms:W3CDTF">2009-11-04T14:29:22Z</dcterms:created>
  <dcterms:modified xsi:type="dcterms:W3CDTF">2021-09-13T16:07:36Z</dcterms:modified>
</cp:coreProperties>
</file>