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7"/>
  </p:notesMasterIdLst>
  <p:sldIdLst>
    <p:sldId id="316" r:id="rId2"/>
    <p:sldId id="407" r:id="rId3"/>
    <p:sldId id="415" r:id="rId4"/>
    <p:sldId id="409" r:id="rId5"/>
    <p:sldId id="411" r:id="rId6"/>
    <p:sldId id="412" r:id="rId7"/>
    <p:sldId id="432" r:id="rId8"/>
    <p:sldId id="433" r:id="rId9"/>
    <p:sldId id="434" r:id="rId10"/>
    <p:sldId id="435" r:id="rId11"/>
    <p:sldId id="436" r:id="rId12"/>
    <p:sldId id="439" r:id="rId13"/>
    <p:sldId id="440" r:id="rId14"/>
    <p:sldId id="441" r:id="rId15"/>
    <p:sldId id="442" r:id="rId16"/>
    <p:sldId id="438" r:id="rId17"/>
    <p:sldId id="363" r:id="rId18"/>
    <p:sldId id="408" r:id="rId19"/>
    <p:sldId id="416" r:id="rId20"/>
    <p:sldId id="424" r:id="rId21"/>
    <p:sldId id="419" r:id="rId22"/>
    <p:sldId id="421" r:id="rId23"/>
    <p:sldId id="413" r:id="rId24"/>
    <p:sldId id="431" r:id="rId25"/>
    <p:sldId id="429" r:id="rId26"/>
    <p:sldId id="425" r:id="rId27"/>
    <p:sldId id="426" r:id="rId28"/>
    <p:sldId id="427" r:id="rId29"/>
    <p:sldId id="430" r:id="rId30"/>
    <p:sldId id="414" r:id="rId31"/>
    <p:sldId id="420" r:id="rId32"/>
    <p:sldId id="410" r:id="rId33"/>
    <p:sldId id="417" r:id="rId34"/>
    <p:sldId id="418" r:id="rId35"/>
    <p:sldId id="40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0033CC"/>
    <a:srgbClr val="000099"/>
    <a:srgbClr val="006600"/>
    <a:srgbClr val="66CCFF"/>
    <a:srgbClr val="220FB1"/>
    <a:srgbClr val="000000"/>
    <a:srgbClr val="365D21"/>
    <a:srgbClr val="0014AC"/>
    <a:srgbClr val="270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55" autoAdjust="0"/>
    <p:restoredTop sz="94681" autoAdjust="0"/>
  </p:normalViewPr>
  <p:slideViewPr>
    <p:cSldViewPr>
      <p:cViewPr>
        <p:scale>
          <a:sx n="30" d="100"/>
          <a:sy n="30" d="100"/>
        </p:scale>
        <p:origin x="-109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68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1.wav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4.wav"/><Relationship Id="rId9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1.wav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4.wav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oleObject" Target="../embeddings/oleObject5.bin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3.bin"/><Relationship Id="rId5" Type="http://schemas.openxmlformats.org/officeDocument/2006/relationships/audio" Target="../media/audio3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5.wav"/><Relationship Id="rId9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6273225"/>
            <a:ext cx="6429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стр.32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3291" y="428604"/>
            <a:ext cx="44034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№1-20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4" name="Группа 17"/>
          <p:cNvGrpSpPr/>
          <p:nvPr/>
        </p:nvGrpSpPr>
        <p:grpSpPr>
          <a:xfrm>
            <a:off x="7000892" y="3842097"/>
            <a:ext cx="1857388" cy="2087233"/>
            <a:chOff x="4929190" y="4056411"/>
            <a:chExt cx="1857388" cy="20872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025686">
            <a:off x="-77302" y="1495327"/>
            <a:ext cx="7795418" cy="1441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Обобщение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785794"/>
            <a:ext cx="1142976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88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8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1857356" y="3000372"/>
            <a:ext cx="6072230" cy="14287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курсу 8кл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67381">
            <a:off x="332669" y="4647092"/>
            <a:ext cx="350448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utoUpdateAnimBg="0"/>
      <p:bldP spid="12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2212401" y="263249"/>
            <a:ext cx="5146377" cy="1810780"/>
            <a:chOff x="716" y="14299"/>
            <a:chExt cx="5450" cy="1730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716" y="14558"/>
              <a:ext cx="4586" cy="1471"/>
              <a:chOff x="1775" y="8733"/>
              <a:chExt cx="4586" cy="1471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930" y="8840"/>
                <a:ext cx="0" cy="13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775" y="10096"/>
                <a:ext cx="458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/>
              </a:p>
            </p:txBody>
          </p:sp>
          <p:grpSp>
            <p:nvGrpSpPr>
              <p:cNvPr id="1029" name="Group 5"/>
              <p:cNvGrpSpPr>
                <a:grpSpLocks/>
              </p:cNvGrpSpPr>
              <p:nvPr/>
            </p:nvGrpSpPr>
            <p:grpSpPr bwMode="auto">
              <a:xfrm>
                <a:off x="1930" y="8733"/>
                <a:ext cx="2083" cy="1363"/>
                <a:chOff x="1930" y="8732"/>
                <a:chExt cx="2083" cy="1363"/>
              </a:xfrm>
            </p:grpSpPr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930" y="9636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>
                  <a:off x="2283" y="9639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791" y="9188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3156" y="9207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660" y="8732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</p:grpSp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 flipH="1">
                <a:off x="4015" y="8747"/>
                <a:ext cx="2072" cy="1373"/>
                <a:chOff x="1930" y="8722"/>
                <a:chExt cx="2072" cy="1373"/>
              </a:xfrm>
            </p:grpSpPr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930" y="9636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auto">
                <a:xfrm>
                  <a:off x="2283" y="9639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791" y="9188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>
                  <a:off x="3145" y="9197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649" y="8722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</p:grpSp>
        </p:grp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794" y="15460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1290" y="15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1647" y="150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2193" y="1474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534" y="1457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3157" y="14577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3460" y="1476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3990" y="1505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4217" y="15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4822" y="15530"/>
              <a:ext cx="43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5276" y="15530"/>
              <a:ext cx="89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,с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870" y="14299"/>
              <a:ext cx="540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0" y="2071678"/>
            <a:ext cx="9144000" cy="12557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12. Какими номерами  обозначены участки графика, описывающие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нагревание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твёрдого тела и конденсации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(№1 и №9)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(№3 и №7)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(№1 и №7)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(№4 и №8)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(№1 и №6)</a:t>
            </a: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13. Формулы процессов.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-24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1.Нагревание твёрдого</a:t>
            </a:r>
          </a:p>
          <a:p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Плавление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Нагревание жидкого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Парообразование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Нагревание газа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356" y="142852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Охлаждение газа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конденсация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охлаждение жидкого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9. отвердевание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Охлаждение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твёрдого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347652">
            <a:off x="4383903" y="578862"/>
            <a:ext cx="23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выделение энергии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533546">
            <a:off x="2091219" y="42116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Поглощение энергии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43306" y="3643314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350043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1.Нагревание твёрдого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Нагревание жидкого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Нагревание газа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9322" y="350043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Охлаждение газа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охлаждение жидкого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Охлаждение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твёрдого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050902" y="464881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29402" y="4675345"/>
            <a:ext cx="96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2664440" y="366458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20" y="4824723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Парообразование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485776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конденсация</a:t>
            </a: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050902" y="5434628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39984" y="5413728"/>
            <a:ext cx="1189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910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Плавление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15008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9. отвердевание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15481" y="-44624"/>
            <a:ext cx="9174961" cy="6902624"/>
            <a:chOff x="-6266332" y="-2551424"/>
            <a:chExt cx="9174961" cy="6902624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-6266332" y="-2551424"/>
              <a:ext cx="9174961" cy="6902624"/>
              <a:chOff x="-4423033" y="-38004"/>
              <a:chExt cx="9174961" cy="6902624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-4423033" y="-38004"/>
                <a:ext cx="9174961" cy="6902624"/>
                <a:chOff x="-1016" y="0"/>
                <a:chExt cx="9174961" cy="6902624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-1016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5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algn="ctr">
                    <a:spcAft>
                      <a:spcPts val="1000"/>
                    </a:spcAft>
                  </a:pPr>
                  <a:r>
                    <a:rPr lang="ru-RU" sz="7200" b="1" dirty="0" smtClean="0">
                      <a:solidFill>
                        <a:srgbClr val="66CCFF"/>
                      </a:solidFill>
                      <a:latin typeface="Times New Roman" pitchFamily="18" charset="0"/>
                      <a:cs typeface="Times New Roman" pitchFamily="18" charset="0"/>
                    </a:rPr>
                    <a:t>П</a:t>
                  </a:r>
                  <a:r>
                    <a:rPr lang="en-US" sz="7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72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7200" b="1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mgh</a:t>
                  </a:r>
                  <a:endParaRPr lang="ru-RU" sz="7200" b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</a:t>
                  </a: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r>
                    <a: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29945" y="6071627"/>
                  <a:ext cx="9144000" cy="830997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8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Хочешь уважать себя, не жалей!!</a:t>
                  </a:r>
                  <a:endParaRPr lang="ru-RU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0" name="Group 7"/>
              <p:cNvGrpSpPr>
                <a:grpSpLocks/>
              </p:cNvGrpSpPr>
              <p:nvPr/>
            </p:nvGrpSpPr>
            <p:grpSpPr bwMode="auto">
              <a:xfrm>
                <a:off x="1495601" y="1347493"/>
                <a:ext cx="1890815" cy="1722276"/>
                <a:chOff x="9757" y="2760"/>
                <a:chExt cx="721" cy="700"/>
              </a:xfr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5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948" y="3099"/>
                  <a:ext cx="404" cy="3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949" y="2760"/>
                  <a:ext cx="529" cy="3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mv</a:t>
                  </a:r>
                  <a:r>
                    <a:rPr kumimoji="0" lang="en-US" sz="4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Line 10"/>
                <p:cNvSpPr>
                  <a:spLocks noChangeShapeType="1"/>
                </p:cNvSpPr>
                <p:nvPr/>
              </p:nvSpPr>
              <p:spPr bwMode="auto">
                <a:xfrm>
                  <a:off x="9757" y="3460"/>
                  <a:ext cx="530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" name="Text Box 15"/>
              <p:cNvSpPr txBox="1">
                <a:spLocks noChangeArrowheads="1"/>
              </p:cNvSpPr>
              <p:nvPr/>
            </p:nvSpPr>
            <p:spPr bwMode="auto">
              <a:xfrm>
                <a:off x="3291513" y="1650657"/>
                <a:ext cx="1214446" cy="70802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-2370014" y="692696"/>
              <a:ext cx="1625766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4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4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"/>
            <p:cNvSpPr>
              <a:spLocks noChangeArrowheads="1"/>
            </p:cNvSpPr>
            <p:nvPr/>
          </p:nvSpPr>
          <p:spPr bwMode="auto">
            <a:xfrm>
              <a:off x="-2962418" y="1698192"/>
              <a:ext cx="1208985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Q= 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-1983918" y="1724727"/>
              <a:ext cx="967124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"/>
            <p:cNvSpPr>
              <a:spLocks noChangeArrowheads="1"/>
            </p:cNvSpPr>
            <p:nvPr/>
          </p:nvSpPr>
          <p:spPr bwMode="auto">
            <a:xfrm>
              <a:off x="-3348880" y="713962"/>
              <a:ext cx="1208985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Q= 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2" name="Rectangle 1"/>
            <p:cNvSpPr>
              <a:spLocks noChangeArrowheads="1"/>
            </p:cNvSpPr>
            <p:nvPr/>
          </p:nvSpPr>
          <p:spPr bwMode="auto">
            <a:xfrm>
              <a:off x="-2962418" y="2484010"/>
              <a:ext cx="1572867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Q= 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-1673336" y="2463110"/>
              <a:ext cx="1189749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sym typeface="Symbol" pitchFamily="18" charset="2"/>
                </a:rPr>
                <a:t> </a:t>
              </a:r>
              <a:r>
                <a:rPr lang="en-US" sz="4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36726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6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2361 0.63241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160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1598 0.61968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3100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0" animBg="1"/>
      <p:bldP spid="32" grpId="0" build="p"/>
      <p:bldP spid="33" grpId="0" build="p"/>
      <p:bldP spid="34" grpId="0"/>
      <p:bldP spid="34" grpId="1"/>
      <p:bldP spid="34" grpId="2"/>
      <p:bldP spid="35" grpId="0"/>
      <p:bldP spid="35" grpId="1"/>
      <p:bldP spid="35" grpId="2"/>
      <p:bldP spid="36" grpId="0"/>
      <p:bldP spid="37" grpId="0" build="p"/>
      <p:bldP spid="38" grpId="0" build="p"/>
      <p:bldP spid="39" grpId="0"/>
      <p:bldP spid="40" grpId="0"/>
      <p:bldP spid="41" grpId="0"/>
      <p:bldP spid="42" grpId="0" build="p"/>
      <p:bldP spid="43" grpId="0" build="p"/>
      <p:bldP spid="44" grpId="0"/>
      <p:bldP spid="45" grpId="0"/>
      <p:bldP spid="46" grpId="0" build="p"/>
      <p:bldP spid="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20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Теплоёмкость свинца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140Дж/(кг 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  это означает…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140 кг свинца можно нагреть на один градус 1 Джоулем;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Один кг свинца можно нагреть на  140 градусов  1 Джоулем тепла.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кг свинца можно нагреть на один градус, затратив  140 Джоулей тепла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140 кг свинца можно нагреть на один градус, затратив 140 Джоулей тепла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342900" marR="0" lvl="0" indent="-34290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140 кг свинца можно нагреть на 140 градусов, затратив  140 Джоулей тепла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21455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Удельная теплота парообразования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  МДж/кг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означает….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 млн. джоулей выделится при конденсации 1 кг воды.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23 млн. джоулей выделится при конденсации 10 кг пара;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1млн. джоулей выделится при конденсации 2,3 кг воды;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0,23 млн. джоулей выделится при конденсации  100 г воды;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2,3 млн. джоулей выделится при конденсации  1 кг пара, взятого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1071546"/>
            <a:ext cx="8143900" cy="3571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76" y="3140968"/>
            <a:ext cx="8786842" cy="7166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45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722 L -0.004 0.1997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build="p"/>
      <p:bldP spid="7170" grpId="0" build="p"/>
      <p:bldP spid="24" grpId="0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357166"/>
            <a:ext cx="1653274" cy="2357454"/>
            <a:chOff x="747" y="10077"/>
            <a:chExt cx="1620" cy="144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47" y="10077"/>
              <a:ext cx="1620" cy="1440"/>
              <a:chOff x="1287" y="10004"/>
              <a:chExt cx="1620" cy="1440"/>
            </a:xfrm>
          </p:grpSpPr>
          <p:sp>
            <p:nvSpPr>
              <p:cNvPr id="6151" name="Line 7"/>
              <p:cNvSpPr>
                <a:spLocks noChangeShapeType="1"/>
              </p:cNvSpPr>
              <p:nvPr/>
            </p:nvSpPr>
            <p:spPr bwMode="auto">
              <a:xfrm>
                <a:off x="1467" y="10004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2" name="Line 8"/>
              <p:cNvSpPr>
                <a:spLocks noChangeShapeType="1"/>
              </p:cNvSpPr>
              <p:nvPr/>
            </p:nvSpPr>
            <p:spPr bwMode="auto">
              <a:xfrm>
                <a:off x="1287" y="11264"/>
                <a:ext cx="16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927" y="11337"/>
              <a:ext cx="5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1827" y="10412"/>
              <a:ext cx="5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H="1">
              <a:off x="1467" y="10420"/>
              <a:ext cx="360" cy="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714480" y="357166"/>
            <a:ext cx="1653274" cy="2357454"/>
            <a:chOff x="2547" y="10077"/>
            <a:chExt cx="1620" cy="1440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547" y="10077"/>
              <a:ext cx="1620" cy="1440"/>
              <a:chOff x="1287" y="10004"/>
              <a:chExt cx="1620" cy="1440"/>
            </a:xfrm>
          </p:grpSpPr>
          <p:sp>
            <p:nvSpPr>
              <p:cNvPr id="6158" name="Line 14"/>
              <p:cNvSpPr>
                <a:spLocks noChangeShapeType="1"/>
              </p:cNvSpPr>
              <p:nvPr/>
            </p:nvSpPr>
            <p:spPr bwMode="auto">
              <a:xfrm>
                <a:off x="1467" y="10004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9" name="Line 15"/>
              <p:cNvSpPr>
                <a:spLocks noChangeShapeType="1"/>
              </p:cNvSpPr>
              <p:nvPr/>
            </p:nvSpPr>
            <p:spPr bwMode="auto">
              <a:xfrm>
                <a:off x="1287" y="11264"/>
                <a:ext cx="16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2727" y="11344"/>
              <a:ext cx="540" cy="0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 flipH="1">
              <a:off x="3267" y="10904"/>
              <a:ext cx="360" cy="436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 flipH="1" flipV="1">
              <a:off x="2727" y="10440"/>
              <a:ext cx="900" cy="464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428992" y="428604"/>
            <a:ext cx="1653274" cy="2357454"/>
            <a:chOff x="4347" y="10077"/>
            <a:chExt cx="1620" cy="1440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4347" y="10077"/>
              <a:ext cx="1620" cy="1440"/>
              <a:chOff x="1287" y="10004"/>
              <a:chExt cx="1620" cy="1440"/>
            </a:xfrm>
          </p:grpSpPr>
          <p:sp>
            <p:nvSpPr>
              <p:cNvPr id="6165" name="Line 21"/>
              <p:cNvSpPr>
                <a:spLocks noChangeShapeType="1"/>
              </p:cNvSpPr>
              <p:nvPr/>
            </p:nvSpPr>
            <p:spPr bwMode="auto">
              <a:xfrm>
                <a:off x="1467" y="10004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6" name="Line 22"/>
              <p:cNvSpPr>
                <a:spLocks noChangeShapeType="1"/>
              </p:cNvSpPr>
              <p:nvPr/>
            </p:nvSpPr>
            <p:spPr bwMode="auto">
              <a:xfrm>
                <a:off x="1287" y="11264"/>
                <a:ext cx="16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4527" y="10364"/>
              <a:ext cx="5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4527" y="11336"/>
              <a:ext cx="5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 flipH="1">
              <a:off x="5067" y="10904"/>
              <a:ext cx="360" cy="4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 flipH="1" flipV="1">
              <a:off x="5067" y="10364"/>
              <a:ext cx="360" cy="5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072066" y="285728"/>
            <a:ext cx="1653274" cy="2357454"/>
            <a:chOff x="6147" y="10077"/>
            <a:chExt cx="1620" cy="1440"/>
          </a:xfrm>
        </p:grpSpPr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6147" y="10077"/>
              <a:ext cx="1620" cy="1440"/>
              <a:chOff x="1287" y="10004"/>
              <a:chExt cx="1620" cy="1440"/>
            </a:xfrm>
          </p:grpSpPr>
          <p:sp>
            <p:nvSpPr>
              <p:cNvPr id="6173" name="Line 29"/>
              <p:cNvSpPr>
                <a:spLocks noChangeShapeType="1"/>
              </p:cNvSpPr>
              <p:nvPr/>
            </p:nvSpPr>
            <p:spPr bwMode="auto">
              <a:xfrm>
                <a:off x="1467" y="10004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4" name="Line 30"/>
              <p:cNvSpPr>
                <a:spLocks noChangeShapeType="1"/>
              </p:cNvSpPr>
              <p:nvPr/>
            </p:nvSpPr>
            <p:spPr bwMode="auto">
              <a:xfrm>
                <a:off x="1287" y="11264"/>
                <a:ext cx="16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 flipH="1">
              <a:off x="6327" y="10904"/>
              <a:ext cx="900" cy="26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6" name="Line 32"/>
            <p:cNvSpPr>
              <a:spLocks noChangeShapeType="1"/>
            </p:cNvSpPr>
            <p:nvPr/>
          </p:nvSpPr>
          <p:spPr bwMode="auto">
            <a:xfrm>
              <a:off x="6327" y="10364"/>
              <a:ext cx="540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 flipH="1" flipV="1">
              <a:off x="6867" y="10364"/>
              <a:ext cx="360" cy="54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367394" y="946530"/>
            <a:ext cx="367394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2755456" y="946530"/>
            <a:ext cx="367394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4041335" y="946530"/>
            <a:ext cx="367394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5694609" y="946530"/>
            <a:ext cx="367394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7531580" y="1241211"/>
            <a:ext cx="367394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0" y="285749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Опишите графически тепловые процессы следующих ситуациях: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«Лед  в кастрюле поставили  на газовую плиту».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500034" y="4000504"/>
            <a:ext cx="5500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«Лед бросили в кипяток».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142844" y="4477416"/>
            <a:ext cx="7286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Расплавленное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олово бросили в воду».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0" y="5000636"/>
            <a:ext cx="8072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Лед при 0 градусов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бросили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расплавленное олово,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взятое при температуре плавления».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rot="16200000" flipV="1">
            <a:off x="250001" y="2750339"/>
            <a:ext cx="1928826" cy="2857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V="1">
            <a:off x="1428728" y="2786058"/>
            <a:ext cx="2643206" cy="35719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V="1">
            <a:off x="4643438" y="2714620"/>
            <a:ext cx="3714776" cy="10001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 flipH="1" flipV="1">
            <a:off x="1643042" y="2928934"/>
            <a:ext cx="4286280" cy="14287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51"/>
          <p:cNvGrpSpPr/>
          <p:nvPr/>
        </p:nvGrpSpPr>
        <p:grpSpPr>
          <a:xfrm>
            <a:off x="6715141" y="350318"/>
            <a:ext cx="2234931" cy="2507177"/>
            <a:chOff x="6072198" y="2064830"/>
            <a:chExt cx="2994000" cy="3168976"/>
          </a:xfrm>
        </p:grpSpPr>
        <p:cxnSp>
          <p:nvCxnSpPr>
            <p:cNvPr id="53" name="Прямая со стрелкой 52"/>
            <p:cNvCxnSpPr/>
            <p:nvPr/>
          </p:nvCxnSpPr>
          <p:spPr>
            <a:xfrm flipV="1">
              <a:off x="6500826" y="4620292"/>
              <a:ext cx="2565372" cy="163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/>
            <p:nvPr/>
          </p:nvSpPr>
          <p:spPr>
            <a:xfrm>
              <a:off x="6364327" y="2064830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794817" y="4710587"/>
              <a:ext cx="1229824" cy="52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минуты</a:t>
              </a:r>
              <a:endParaRPr lang="ru-RU" sz="2400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072198" y="4120226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ru-RU" sz="2400" b="1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dirty="0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 rot="16200000" flipH="1">
              <a:off x="6679421" y="2727185"/>
              <a:ext cx="785818" cy="428628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858016" y="3334408"/>
              <a:ext cx="185738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рямоугольник 58"/>
            <p:cNvSpPr/>
            <p:nvPr/>
          </p:nvSpPr>
          <p:spPr>
            <a:xfrm>
              <a:off x="6072198" y="2417964"/>
              <a:ext cx="814312" cy="4668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427</a:t>
              </a:r>
              <a:r>
                <a:rPr lang="ru-RU" b="1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dirty="0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rot="5400000" flipH="1" flipV="1">
              <a:off x="5437536" y="3655085"/>
              <a:ext cx="2786876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7286644" y="3334408"/>
              <a:ext cx="785818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6858016" y="4475828"/>
              <a:ext cx="185738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16200000" flipH="1">
              <a:off x="7822429" y="3584441"/>
              <a:ext cx="1143008" cy="642942"/>
            </a:xfrm>
            <a:prstGeom prst="line">
              <a:avLst/>
            </a:prstGeom>
            <a:ln w="571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рямоугольник 63"/>
            <p:cNvSpPr/>
            <p:nvPr/>
          </p:nvSpPr>
          <p:spPr>
            <a:xfrm>
              <a:off x="6072198" y="3120094"/>
              <a:ext cx="814312" cy="4668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327</a:t>
              </a:r>
              <a:r>
                <a:rPr lang="ru-RU" b="1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dirty="0"/>
            </a:p>
          </p:txBody>
        </p:sp>
      </p:grpSp>
      <p:sp>
        <p:nvSpPr>
          <p:cNvPr id="66" name="Rectangle 47"/>
          <p:cNvSpPr>
            <a:spLocks noChangeArrowheads="1"/>
          </p:cNvSpPr>
          <p:nvPr/>
        </p:nvSpPr>
        <p:spPr bwMode="auto">
          <a:xfrm>
            <a:off x="0" y="58578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Расплавленный свинец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427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остывает  до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2" y="242886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0   5   10  15  20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4724" y="242886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0   5   10  15  20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28992" y="242886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0   5   10  15  20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00628" y="235743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0   5   10  15  20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43768" y="235743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0   5   10  15  20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28794" y="785794"/>
            <a:ext cx="642942" cy="369332"/>
          </a:xfrm>
          <a:prstGeom prst="rect">
            <a:avLst/>
          </a:prstGeom>
          <a:noFill/>
          <a:ln w="3175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43240" y="714356"/>
            <a:ext cx="642942" cy="369332"/>
          </a:xfrm>
          <a:prstGeom prst="rect">
            <a:avLst/>
          </a:prstGeom>
          <a:noFill/>
          <a:ln w="3175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72000" y="571480"/>
            <a:ext cx="642942" cy="369332"/>
          </a:xfrm>
          <a:prstGeom prst="rect">
            <a:avLst/>
          </a:prstGeom>
          <a:noFill/>
          <a:ln w="3175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14876" y="1928802"/>
            <a:ext cx="642942" cy="369332"/>
          </a:xfrm>
          <a:prstGeom prst="rect">
            <a:avLst/>
          </a:prstGeom>
          <a:noFill/>
          <a:ln w="3175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 build="p"/>
      <p:bldP spid="6190" grpId="0"/>
      <p:bldP spid="6191" grpId="0"/>
      <p:bldP spid="6192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20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1/2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Дж+170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1641462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30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3/4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,7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,75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         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57370" y="1646275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143800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40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весь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         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57370" y="1646275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536" y="0"/>
            <a:ext cx="9144535" cy="5157192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Самолёт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приземляется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(Выберите правильное высказывание)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Потенциальная энергия уменьшается, кинетическая энергия увеличивается,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Потенциальная энергия не изменяется, кинетическая энергия увеличивается,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Потенциальная энергия уменьшается, кинетическая энергия не изменяется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Потенциальная энергия не изменяется, кинетическая энергия не изменяется,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Потенциальная энергия уменьшается, кинетическая энергия уменьшается.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60776" y="5157192"/>
            <a:ext cx="1122866" cy="1584495"/>
            <a:chOff x="9929" y="3142"/>
            <a:chExt cx="446" cy="64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0014" y="3506"/>
              <a:ext cx="304" cy="2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9929" y="3142"/>
              <a:ext cx="446" cy="2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9932" y="3460"/>
              <a:ext cx="386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41110" y="5715253"/>
            <a:ext cx="236739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инетическая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энергия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765688" y="5520225"/>
            <a:ext cx="1254584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-36512" y="5084091"/>
            <a:ext cx="2571768" cy="8651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656" y="5962054"/>
            <a:ext cx="3600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Потенциальная   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ВЗАИМОДЕЙСТВИЯ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тела и планеты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857232"/>
            <a:ext cx="9144000" cy="8572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5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106 L 0 0.4909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  <p:bldP spid="9" grpId="0" animBg="1"/>
      <p:bldP spid="10" grpId="0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Электрический ток  в жидкостях  это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500174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За направление электрического  тока принято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43182"/>
            <a:ext cx="6572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Электрический ток  в металлах это: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380"/>
            <a:ext cx="4714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Электрический ток это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079466">
            <a:off x="3250880" y="415302"/>
            <a:ext cx="496856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Направленное движение и положительных и отрицательных ионов.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9190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Направленное движение только электронов;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Направленное движение только положительных ионов;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Направленное движение только отрицательных ионов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Направленное движение любых заряженных частиц;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Направленное движение и положительных и отрицательных ионов.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891928">
            <a:off x="4062021" y="1122927"/>
            <a:ext cx="4786330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Направленное движение только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положительных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ионов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 rot="20891928">
            <a:off x="7887795" y="1103500"/>
            <a:ext cx="12219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частиц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 rot="20948377">
            <a:off x="5101958" y="2275964"/>
            <a:ext cx="389109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1.Направленное движение только электронов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 rot="20915849">
            <a:off x="4410782" y="3545024"/>
            <a:ext cx="423137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Направленное движение любых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заряженных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частиц;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3447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Величина,  характеризующая действие электрического поля, равная работе поля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тока;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электрическое напряжение;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сопротивление данного проводника;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 данного проводника;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тепловое, химическое или магнитное действие тока.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264318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Величина,  характеризующая интенсивность действий электрического тока,  равная величине заряда, прошедшего через проводник за 1 секунду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357694"/>
            <a:ext cx="9144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Прохождение электрического тока по проводнику сопровождается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552696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Величина, характеризующая способность проводника препятствовать прохождению по нему электрического тока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7072330" y="94600"/>
            <a:ext cx="1949466" cy="1477012"/>
            <a:chOff x="6715140" y="642918"/>
            <a:chExt cx="1949466" cy="1477012"/>
          </a:xfrm>
          <a:solidFill>
            <a:schemeClr val="bg1"/>
          </a:solidFill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6715140" y="1012547"/>
              <a:ext cx="1500198" cy="8572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2.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U=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8051822" y="1191239"/>
              <a:ext cx="592144" cy="9286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8072462" y="642918"/>
              <a:ext cx="592144" cy="7858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8072462" y="1380212"/>
              <a:ext cx="500066" cy="1588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5"/>
          <p:cNvGrpSpPr/>
          <p:nvPr/>
        </p:nvGrpSpPr>
        <p:grpSpPr>
          <a:xfrm>
            <a:off x="7108844" y="2643182"/>
            <a:ext cx="2035156" cy="1487503"/>
            <a:chOff x="6215074" y="3000372"/>
            <a:chExt cx="2035156" cy="1487503"/>
          </a:xfrm>
          <a:solidFill>
            <a:schemeClr val="bg1"/>
          </a:solidFill>
        </p:grpSpPr>
        <p:sp>
          <p:nvSpPr>
            <p:cNvPr id="13" name="Rectangle 152"/>
            <p:cNvSpPr>
              <a:spLocks noChangeArrowheads="1"/>
            </p:cNvSpPr>
            <p:nvPr/>
          </p:nvSpPr>
          <p:spPr bwMode="auto">
            <a:xfrm>
              <a:off x="7572396" y="3000372"/>
              <a:ext cx="677834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53"/>
            <p:cNvSpPr txBox="1">
              <a:spLocks noChangeArrowheads="1"/>
            </p:cNvSpPr>
            <p:nvPr/>
          </p:nvSpPr>
          <p:spPr bwMode="auto">
            <a:xfrm>
              <a:off x="6215074" y="3286124"/>
              <a:ext cx="1428760" cy="7858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1.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52"/>
            <p:cNvSpPr>
              <a:spLocks noChangeArrowheads="1"/>
            </p:cNvSpPr>
            <p:nvPr/>
          </p:nvSpPr>
          <p:spPr bwMode="auto">
            <a:xfrm rot="-60000">
              <a:off x="7721954" y="3718434"/>
              <a:ext cx="428628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"/>
            <p:cNvSpPr>
              <a:spLocks noChangeShapeType="1"/>
            </p:cNvSpPr>
            <p:nvPr/>
          </p:nvSpPr>
          <p:spPr bwMode="auto">
            <a:xfrm rot="21420000">
              <a:off x="7643029" y="3786189"/>
              <a:ext cx="571504" cy="45719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6500826" y="4596106"/>
            <a:ext cx="2687348" cy="2326098"/>
            <a:chOff x="6528122" y="4500570"/>
            <a:chExt cx="2687348" cy="2326098"/>
          </a:xfrm>
          <a:solidFill>
            <a:schemeClr val="bg1"/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8358214" y="4500570"/>
              <a:ext cx="857256" cy="1107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453402" y="5718672"/>
              <a:ext cx="619192" cy="1107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28122" y="5139856"/>
              <a:ext cx="1818217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6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6000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 rot="1620871">
            <a:off x="7535463" y="4509068"/>
            <a:ext cx="49244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0"/>
      <p:bldP spid="41987" grpId="0" animBg="1"/>
      <p:bldP spid="419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Четыре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сопротивления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включены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последовательно.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аково общее сопротивление данного участка цепи? Ответ запишите в Ом с точностью до целых.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57158" y="1285860"/>
            <a:ext cx="1828816" cy="390517"/>
            <a:chOff x="3223" y="6971"/>
            <a:chExt cx="2743" cy="343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3977" y="6971"/>
              <a:ext cx="1212" cy="34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5211" y="7131"/>
              <a:ext cx="755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3223" y="7154"/>
              <a:ext cx="755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143108" y="1264594"/>
            <a:ext cx="1828816" cy="390517"/>
            <a:chOff x="3223" y="6971"/>
            <a:chExt cx="2743" cy="343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77" y="6971"/>
              <a:ext cx="1212" cy="34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211" y="7131"/>
              <a:ext cx="7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3223" y="7154"/>
              <a:ext cx="7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3968597" y="1243328"/>
            <a:ext cx="1828816" cy="390517"/>
            <a:chOff x="3223" y="6971"/>
            <a:chExt cx="2743" cy="343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977" y="6971"/>
              <a:ext cx="1212" cy="34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5211" y="7131"/>
              <a:ext cx="755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3223" y="7154"/>
              <a:ext cx="755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772820" y="1225055"/>
            <a:ext cx="1828816" cy="390517"/>
            <a:chOff x="3223" y="6971"/>
            <a:chExt cx="2743" cy="343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3977" y="6971"/>
              <a:ext cx="1212" cy="34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5211" y="7131"/>
              <a:ext cx="7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3223" y="7154"/>
              <a:ext cx="7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1708432"/>
            <a:ext cx="57406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 rot="20005596">
            <a:off x="6017224" y="1469615"/>
            <a:ext cx="294664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=80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(Ом)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27296" y="2928934"/>
            <a:ext cx="9358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Четыре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сопротивления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включены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параллельно.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аково общее сопротивление данного участка цепи? Ответ запишите в Ом с точностью до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1285852" y="4214818"/>
            <a:ext cx="1828816" cy="390517"/>
            <a:chOff x="3223" y="6971"/>
            <a:chExt cx="2743" cy="343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3977" y="6971"/>
              <a:ext cx="1212" cy="34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5211" y="7131"/>
              <a:ext cx="755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3223" y="7154"/>
              <a:ext cx="755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1285852" y="4857760"/>
            <a:ext cx="1828816" cy="390517"/>
            <a:chOff x="3223" y="6971"/>
            <a:chExt cx="2743" cy="343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3977" y="6971"/>
              <a:ext cx="1212" cy="34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5211" y="7131"/>
              <a:ext cx="7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3223" y="7154"/>
              <a:ext cx="7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1285852" y="5500702"/>
            <a:ext cx="1828816" cy="390517"/>
            <a:chOff x="3223" y="6971"/>
            <a:chExt cx="2743" cy="343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3977" y="6971"/>
              <a:ext cx="1212" cy="34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5211" y="7131"/>
              <a:ext cx="755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3223" y="7154"/>
              <a:ext cx="755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1288845" y="6175543"/>
            <a:ext cx="1828816" cy="390517"/>
            <a:chOff x="3223" y="6971"/>
            <a:chExt cx="2743" cy="343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3977" y="6971"/>
              <a:ext cx="1212" cy="34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5211" y="7131"/>
              <a:ext cx="7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3223" y="7154"/>
              <a:ext cx="7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111341" y="4378960"/>
            <a:ext cx="285752" cy="2000264"/>
            <a:chOff x="3286116" y="4357694"/>
            <a:chExt cx="285752" cy="200026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2285984" y="5357826"/>
              <a:ext cx="2000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286116" y="5357826"/>
              <a:ext cx="285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 rot="10800000">
            <a:off x="984820" y="4400226"/>
            <a:ext cx="285752" cy="2000264"/>
            <a:chOff x="3286116" y="4357694"/>
            <a:chExt cx="285752" cy="2000264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2285984" y="5357826"/>
              <a:ext cx="20002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286116" y="5357826"/>
              <a:ext cx="285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17"/>
          <p:cNvGrpSpPr/>
          <p:nvPr/>
        </p:nvGrpSpPr>
        <p:grpSpPr>
          <a:xfrm>
            <a:off x="3571868" y="4149080"/>
            <a:ext cx="1228349" cy="1191978"/>
            <a:chOff x="5873395" y="4453402"/>
            <a:chExt cx="1680901" cy="1381050"/>
          </a:xfrm>
          <a:solidFill>
            <a:schemeClr val="bg1"/>
          </a:solidFill>
        </p:grpSpPr>
        <p:sp>
          <p:nvSpPr>
            <p:cNvPr id="48" name="Прямоугольник 47"/>
            <p:cNvSpPr/>
            <p:nvPr/>
          </p:nvSpPr>
          <p:spPr>
            <a:xfrm>
              <a:off x="5873395" y="4453402"/>
              <a:ext cx="85725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772238" y="4701711"/>
              <a:ext cx="782058" cy="8914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946005" y="5085600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17"/>
          <p:cNvGrpSpPr/>
          <p:nvPr/>
        </p:nvGrpSpPr>
        <p:grpSpPr>
          <a:xfrm>
            <a:off x="4728779" y="4149080"/>
            <a:ext cx="1228349" cy="1191980"/>
            <a:chOff x="5873395" y="4453401"/>
            <a:chExt cx="1680901" cy="1381052"/>
          </a:xfrm>
          <a:solidFill>
            <a:schemeClr val="bg1"/>
          </a:solidFill>
        </p:grpSpPr>
        <p:sp>
          <p:nvSpPr>
            <p:cNvPr id="53" name="Прямоугольник 52"/>
            <p:cNvSpPr/>
            <p:nvPr/>
          </p:nvSpPr>
          <p:spPr>
            <a:xfrm>
              <a:off x="5873395" y="4453401"/>
              <a:ext cx="857255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946005" y="5085601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17"/>
          <p:cNvGrpSpPr/>
          <p:nvPr/>
        </p:nvGrpSpPr>
        <p:grpSpPr>
          <a:xfrm>
            <a:off x="5871787" y="4149081"/>
            <a:ext cx="1228349" cy="1191980"/>
            <a:chOff x="5873395" y="4453402"/>
            <a:chExt cx="1680901" cy="1381052"/>
          </a:xfrm>
          <a:solidFill>
            <a:schemeClr val="bg1"/>
          </a:solidFill>
        </p:grpSpPr>
        <p:sp>
          <p:nvSpPr>
            <p:cNvPr id="58" name="Прямоугольник 57"/>
            <p:cNvSpPr/>
            <p:nvPr/>
          </p:nvSpPr>
          <p:spPr>
            <a:xfrm>
              <a:off x="5873395" y="4453402"/>
              <a:ext cx="857255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946005" y="5085602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704111" y="4103841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17"/>
          <p:cNvGrpSpPr/>
          <p:nvPr/>
        </p:nvGrpSpPr>
        <p:grpSpPr>
          <a:xfrm>
            <a:off x="3714744" y="5568329"/>
            <a:ext cx="989499" cy="646331"/>
            <a:chOff x="5873399" y="4650802"/>
            <a:chExt cx="1354055" cy="748852"/>
          </a:xfrm>
          <a:noFill/>
        </p:grpSpPr>
        <p:sp>
          <p:nvSpPr>
            <p:cNvPr id="65" name="Прямоугольник 64"/>
            <p:cNvSpPr/>
            <p:nvPr/>
          </p:nvSpPr>
          <p:spPr>
            <a:xfrm>
              <a:off x="6445395" y="4650802"/>
              <a:ext cx="782059" cy="748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873399" y="4784475"/>
              <a:ext cx="879818" cy="60621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17"/>
          <p:cNvGrpSpPr/>
          <p:nvPr/>
        </p:nvGrpSpPr>
        <p:grpSpPr>
          <a:xfrm>
            <a:off x="4587280" y="5436904"/>
            <a:ext cx="722277" cy="949540"/>
            <a:chOff x="5929322" y="4651561"/>
            <a:chExt cx="988381" cy="1100157"/>
          </a:xfrm>
          <a:solidFill>
            <a:schemeClr val="bg1"/>
          </a:solidFill>
        </p:grpSpPr>
        <p:sp>
          <p:nvSpPr>
            <p:cNvPr id="67" name="Прямоугольник 66"/>
            <p:cNvSpPr/>
            <p:nvPr/>
          </p:nvSpPr>
          <p:spPr>
            <a:xfrm>
              <a:off x="5971155" y="5145504"/>
              <a:ext cx="857256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929322" y="4651561"/>
              <a:ext cx="988381" cy="5348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Группа 75"/>
          <p:cNvGrpSpPr/>
          <p:nvPr/>
        </p:nvGrpSpPr>
        <p:grpSpPr>
          <a:xfrm>
            <a:off x="5122238" y="5429264"/>
            <a:ext cx="1100733" cy="949540"/>
            <a:chOff x="5122238" y="5429264"/>
            <a:chExt cx="1100733" cy="949540"/>
          </a:xfrm>
        </p:grpSpPr>
        <p:grpSp>
          <p:nvGrpSpPr>
            <p:cNvPr id="70" name="Группа 17"/>
            <p:cNvGrpSpPr/>
            <p:nvPr/>
          </p:nvGrpSpPr>
          <p:grpSpPr>
            <a:xfrm>
              <a:off x="5500694" y="5429264"/>
              <a:ext cx="722277" cy="949540"/>
              <a:chOff x="5929322" y="4651561"/>
              <a:chExt cx="988381" cy="1100157"/>
            </a:xfrm>
            <a:noFill/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5971155" y="5145504"/>
                <a:ext cx="857256" cy="60621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929322" y="4651561"/>
                <a:ext cx="988381" cy="53489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4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4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Прямоугольник 74"/>
            <p:cNvSpPr/>
            <p:nvPr/>
          </p:nvSpPr>
          <p:spPr>
            <a:xfrm>
              <a:off x="5122238" y="5572140"/>
              <a:ext cx="5715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Группа 17"/>
          <p:cNvGrpSpPr/>
          <p:nvPr/>
        </p:nvGrpSpPr>
        <p:grpSpPr>
          <a:xfrm rot="20038575">
            <a:off x="6171787" y="5049173"/>
            <a:ext cx="2592474" cy="1200329"/>
            <a:chOff x="5829263" y="4329866"/>
            <a:chExt cx="1398192" cy="1390725"/>
          </a:xfrm>
          <a:noFill/>
        </p:grpSpPr>
        <p:sp>
          <p:nvSpPr>
            <p:cNvPr id="78" name="Прямоугольник 77"/>
            <p:cNvSpPr/>
            <p:nvPr/>
          </p:nvSpPr>
          <p:spPr>
            <a:xfrm>
              <a:off x="6104580" y="4329866"/>
              <a:ext cx="1122875" cy="1390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4 (Ом)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829263" y="4379525"/>
              <a:ext cx="879818" cy="6775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 rot="19625085">
            <a:off x="6941409" y="5204791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29388" y="6334780"/>
            <a:ext cx="27146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стр.32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 animBg="1"/>
      <p:bldP spid="22" grpId="0"/>
      <p:bldP spid="62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75" y="4314800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2" y="1071546"/>
            <a:ext cx="2317750" cy="2154237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30кг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=20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 мин=60с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14547" y="1142984"/>
            <a:ext cx="6886592" cy="328614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 eaLnBrk="1" hangingPunct="1">
              <a:lnSpc>
                <a:spcPts val="3000"/>
              </a:lnSpc>
              <a:buFontTx/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000"/>
              </a:lnSpc>
              <a:buFontTx/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(т.к. движение равномерное)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2500"/>
              </a:lnSpc>
              <a:buFontTx/>
              <a:buNone/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s=h</a:t>
            </a:r>
            <a:endParaRPr lang="ru-RU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/t     N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08026" y="5170485"/>
            <a:ext cx="1071562" cy="1587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269982" y="5214950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14646" y="4078866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47688" y="3143248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85327" y="3227797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428728" y="5357826"/>
            <a:ext cx="428628" cy="15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-24"/>
            <a:ext cx="914400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Каждую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насос подает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на высоту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Какова мощность насоса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214546" y="4357694"/>
            <a:ext cx="6929454" cy="9287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 силы руки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6000 Дж, 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мощность  всего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 ватт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7643834" y="785794"/>
            <a:ext cx="1285884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4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4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4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4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4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4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4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4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4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4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4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4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4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4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4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4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4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4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4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4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4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4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4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4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p" animBg="1"/>
      <p:bldP spid="55302" grpId="0" build="p" animBg="1"/>
      <p:bldP spid="9" grpId="0"/>
      <p:bldP spid="11" grpId="0"/>
      <p:bldP spid="17" grpId="0" uiExpand="1" build="p" animBg="1"/>
      <p:bldP spid="18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-2233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Внутри чугунной отливки во время литья образовались пустоты. Определить объём этих пустот, если объём всей отливки 4,2 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её масса 27,3 кг.  Плотность  чугуна 7000 кг/м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Ответ введите в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округлите до целых.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71462"/>
            <a:ext cx="9144000" cy="111825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шар имеет массу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кг, 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объём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объём полости.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276" y="1381396"/>
            <a:ext cx="2858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=5000г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29000"/>
            <a:ext cx="2928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олости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1908000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меди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=8,9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893869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71470" y="2428868"/>
            <a:ext cx="30973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lang="ru-RU" sz="3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=1500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86644" y="857232"/>
            <a:ext cx="1357322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86710" y="1071546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1802" y="1834210"/>
            <a:ext cx="635847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1.Найдём объём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(меди).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3412" y="2476319"/>
            <a:ext cx="9989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</a:t>
            </a:r>
            <a:endParaRPr lang="ru-RU" sz="6600" dirty="0">
              <a:solidFill>
                <a:srgbClr val="0066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357686" y="1928802"/>
            <a:ext cx="1735395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00364" y="221455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4429312" y="2846185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93692" y="244130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500694" y="221455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500826" y="2500306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7072330" y="2916495"/>
            <a:ext cx="183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86578" y="2214554"/>
            <a:ext cx="25717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5000г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15272" y="2800915"/>
            <a:ext cx="1035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8,9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572132" y="3071810"/>
            <a:ext cx="2175596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=562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3714752"/>
            <a:ext cx="5634941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Найдём  объём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57158" y="4071942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357290" y="414338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714480" y="4071942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158268" y="4055565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357554" y="406874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29124" y="415975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786314" y="4214818"/>
            <a:ext cx="17859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357950" y="4016881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593476" y="4197781"/>
            <a:ext cx="1550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562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8072462" y="407194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49575" y="4792816"/>
            <a:ext cx="1994457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938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32" y="5640189"/>
            <a:ext cx="9215600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 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938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0806978">
            <a:off x="6429388" y="857232"/>
            <a:ext cx="99257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938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5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300"/>
                            </p:stCondLst>
                            <p:childTnLst>
                              <p:par>
                                <p:cTn id="1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3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3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4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200"/>
                            </p:stCondLst>
                            <p:childTnLst>
                              <p:par>
                                <p:cTn id="2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3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4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"/>
                            </p:stCondLst>
                            <p:childTnLst>
                              <p:par>
                                <p:cTn id="2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3" grpId="0"/>
      <p:bldP spid="4" grpId="0"/>
      <p:bldP spid="5" grpId="0"/>
      <p:bldP spid="7" grpId="0" build="p"/>
      <p:bldP spid="8" grpId="0" animBg="1"/>
      <p:bldP spid="9" grpId="0" animBg="1"/>
      <p:bldP spid="9" grpId="1" animBg="1"/>
      <p:bldP spid="10" grpId="0" build="allAtOnce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 build="allAtOnce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4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4335288" y="-24"/>
            <a:ext cx="5286392" cy="3451504"/>
            <a:chOff x="4143372" y="357166"/>
            <a:chExt cx="4714888" cy="2857520"/>
          </a:xfrm>
        </p:grpSpPr>
        <p:grpSp>
          <p:nvGrpSpPr>
            <p:cNvPr id="3073" name="Group 1"/>
            <p:cNvGrpSpPr>
              <a:grpSpLocks/>
            </p:cNvGrpSpPr>
            <p:nvPr/>
          </p:nvGrpSpPr>
          <p:grpSpPr bwMode="auto">
            <a:xfrm>
              <a:off x="4143372" y="357166"/>
              <a:ext cx="4714888" cy="2857520"/>
              <a:chOff x="7200" y="13140"/>
              <a:chExt cx="4140" cy="2340"/>
            </a:xfrm>
          </p:grpSpPr>
          <p:grpSp>
            <p:nvGrpSpPr>
              <p:cNvPr id="3074" name="Group 2"/>
              <p:cNvGrpSpPr>
                <a:grpSpLocks/>
              </p:cNvGrpSpPr>
              <p:nvPr/>
            </p:nvGrpSpPr>
            <p:grpSpPr bwMode="auto">
              <a:xfrm>
                <a:off x="7320" y="13333"/>
                <a:ext cx="3581" cy="1543"/>
                <a:chOff x="480" y="10504"/>
                <a:chExt cx="3581" cy="1543"/>
              </a:xfrm>
            </p:grpSpPr>
            <p:grpSp>
              <p:nvGrpSpPr>
                <p:cNvPr id="3075" name="Group 3"/>
                <p:cNvGrpSpPr>
                  <a:grpSpLocks/>
                </p:cNvGrpSpPr>
                <p:nvPr/>
              </p:nvGrpSpPr>
              <p:grpSpPr bwMode="auto">
                <a:xfrm>
                  <a:off x="480" y="10721"/>
                  <a:ext cx="3581" cy="1326"/>
                  <a:chOff x="105" y="10721"/>
                  <a:chExt cx="3581" cy="1326"/>
                </a:xfrm>
              </p:grpSpPr>
              <p:grpSp>
                <p:nvGrpSpPr>
                  <p:cNvPr id="307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705" y="10721"/>
                    <a:ext cx="2981" cy="1326"/>
                    <a:chOff x="4320" y="12611"/>
                    <a:chExt cx="2981" cy="1326"/>
                  </a:xfrm>
                </p:grpSpPr>
                <p:grpSp>
                  <p:nvGrpSpPr>
                    <p:cNvPr id="3077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0" y="13020"/>
                      <a:ext cx="2828" cy="917"/>
                      <a:chOff x="979" y="4317"/>
                      <a:chExt cx="2828" cy="898"/>
                    </a:xfrm>
                  </p:grpSpPr>
                  <p:grpSp>
                    <p:nvGrpSpPr>
                      <p:cNvPr id="3078" name="Group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79" y="4317"/>
                        <a:ext cx="2828" cy="232"/>
                        <a:chOff x="3223" y="7015"/>
                        <a:chExt cx="2828" cy="232"/>
                      </a:xfrm>
                    </p:grpSpPr>
                    <p:sp>
                      <p:nvSpPr>
                        <p:cNvPr id="3079" name="Rectangle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7" y="7015"/>
                          <a:ext cx="721" cy="23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0033CC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0" name="Line 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92" y="7126"/>
                          <a:ext cx="135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1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23" y="7154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082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4" y="4887"/>
                        <a:ext cx="692" cy="328"/>
                        <a:chOff x="5396" y="11682"/>
                        <a:chExt cx="692" cy="328"/>
                      </a:xfrm>
                    </p:grpSpPr>
                    <p:sp>
                      <p:nvSpPr>
                        <p:cNvPr id="3083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0" y="11721"/>
                          <a:ext cx="448" cy="237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4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1" y="11682"/>
                          <a:ext cx="343" cy="328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396" y="11863"/>
                          <a:ext cx="26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087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4" y="4960"/>
                        <a:ext cx="1876" cy="190"/>
                        <a:chOff x="2590" y="6973"/>
                        <a:chExt cx="3514" cy="272"/>
                      </a:xfrm>
                    </p:grpSpPr>
                    <p:sp>
                      <p:nvSpPr>
                        <p:cNvPr id="3088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6973"/>
                          <a:ext cx="856" cy="27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9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71" y="7100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90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90" y="7132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6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07" y="7113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09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829" y="4766"/>
                        <a:ext cx="61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92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3275" y="4739"/>
                        <a:ext cx="61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093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43" y="13616"/>
                      <a:ext cx="550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4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6" y="12743"/>
                      <a:ext cx="615" cy="242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8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5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11" y="12611"/>
                      <a:ext cx="690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Рис. 5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74" y="13412"/>
                      <a:ext cx="504" cy="194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0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35" y="13590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0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31" y="12981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09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05" y="11055"/>
                    <a:ext cx="885" cy="502"/>
                    <a:chOff x="6135" y="10264"/>
                    <a:chExt cx="885" cy="608"/>
                  </a:xfrm>
                </p:grpSpPr>
                <p:sp>
                  <p:nvSpPr>
                    <p:cNvPr id="3097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93" y="10264"/>
                      <a:ext cx="803" cy="608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8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04" y="10299"/>
                      <a:ext cx="343" cy="40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9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757" y="1052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0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135" y="1051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101" name="Group 29"/>
                <p:cNvGrpSpPr>
                  <a:grpSpLocks/>
                </p:cNvGrpSpPr>
                <p:nvPr/>
              </p:nvGrpSpPr>
              <p:grpSpPr bwMode="auto">
                <a:xfrm>
                  <a:off x="1681" y="10504"/>
                  <a:ext cx="1601" cy="765"/>
                  <a:chOff x="9390" y="4917"/>
                  <a:chExt cx="1117" cy="765"/>
                </a:xfrm>
              </p:grpSpPr>
              <p:grpSp>
                <p:nvGrpSpPr>
                  <p:cNvPr id="310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9759" y="4917"/>
                    <a:ext cx="462" cy="378"/>
                    <a:chOff x="9759" y="4917"/>
                    <a:chExt cx="462" cy="378"/>
                  </a:xfrm>
                </p:grpSpPr>
                <p:sp>
                  <p:nvSpPr>
                    <p:cNvPr id="3103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59" y="4918"/>
                      <a:ext cx="462" cy="3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10В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4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1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0127" y="5092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390" y="5093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392" y="5097"/>
                    <a:ext cx="0" cy="5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0505" y="5097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7200" y="13140"/>
                <a:ext cx="4140" cy="234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100054" y="2122644"/>
              <a:ext cx="520538" cy="235237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0" y="-24"/>
            <a:ext cx="33185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0" y="512986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общее сопротивление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десятых равно…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2571744"/>
            <a:ext cx="700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равно в Омах сопротивление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-40944" y="2977218"/>
            <a:ext cx="9358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равна в амперах сила тока на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сопротивлении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4701236"/>
            <a:ext cx="707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Чему равна в амперах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тока?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Группа 17"/>
          <p:cNvGrpSpPr/>
          <p:nvPr/>
        </p:nvGrpSpPr>
        <p:grpSpPr>
          <a:xfrm>
            <a:off x="-3" y="785794"/>
            <a:ext cx="2074953" cy="1230355"/>
            <a:chOff x="4910953" y="4569370"/>
            <a:chExt cx="1750738" cy="123035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815062" y="4569370"/>
              <a:ext cx="846629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910953" y="4924925"/>
              <a:ext cx="904108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35615" y="5214950"/>
              <a:ext cx="62464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Прямоугольник 90"/>
          <p:cNvSpPr/>
          <p:nvPr/>
        </p:nvSpPr>
        <p:spPr>
          <a:xfrm>
            <a:off x="2071670" y="1071546"/>
            <a:ext cx="207170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-13648" y="1834960"/>
            <a:ext cx="3999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857620" y="2032428"/>
            <a:ext cx="85725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Группа 17"/>
          <p:cNvGrpSpPr/>
          <p:nvPr/>
        </p:nvGrpSpPr>
        <p:grpSpPr>
          <a:xfrm>
            <a:off x="142844" y="3500438"/>
            <a:ext cx="1428759" cy="1168800"/>
            <a:chOff x="5268079" y="4569370"/>
            <a:chExt cx="1428759" cy="116880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17"/>
          <p:cNvGrpSpPr/>
          <p:nvPr/>
        </p:nvGrpSpPr>
        <p:grpSpPr>
          <a:xfrm>
            <a:off x="1636646" y="3544580"/>
            <a:ext cx="1792346" cy="1168800"/>
            <a:chOff x="5268079" y="4569370"/>
            <a:chExt cx="1792346" cy="116880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5993120" y="4569370"/>
              <a:ext cx="92443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10В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6072197" y="5214950"/>
              <a:ext cx="98822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cap="all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3"/>
          <p:cNvSpPr/>
          <p:nvPr/>
        </p:nvSpPr>
        <p:spPr>
          <a:xfrm>
            <a:off x="3857620" y="3857628"/>
            <a:ext cx="71438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5715008" y="3571876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8358214" y="3643314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61167" y="5500538"/>
            <a:ext cx="3010635" cy="1115269"/>
            <a:chOff x="3612741" y="5691079"/>
            <a:chExt cx="3010635" cy="1115269"/>
          </a:xfrm>
        </p:grpSpPr>
        <p:grpSp>
          <p:nvGrpSpPr>
            <p:cNvPr id="108" name="Группа 17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18" name="Прямоугольник 117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Группа 17"/>
            <p:cNvGrpSpPr/>
            <p:nvPr/>
          </p:nvGrpSpPr>
          <p:grpSpPr>
            <a:xfrm>
              <a:off x="4728782" y="5737480"/>
              <a:ext cx="1228350" cy="1021365"/>
              <a:chOff x="5873395" y="4453401"/>
              <a:chExt cx="1680901" cy="1183374"/>
            </a:xfrm>
            <a:solidFill>
              <a:schemeClr val="bg1"/>
            </a:solidFill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5873395" y="4453401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6772238" y="4701711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5929755" y="5030562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latin typeface="Times New Roman" pitchFamily="18" charset="0"/>
                    <a:cs typeface="Times New Roman" pitchFamily="18" charset="0"/>
                  </a:rPr>
                  <a:t>1,2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5929322" y="508952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Группа 17"/>
            <p:cNvGrpSpPr/>
            <p:nvPr/>
          </p:nvGrpSpPr>
          <p:grpSpPr>
            <a:xfrm>
              <a:off x="5871788" y="5737490"/>
              <a:ext cx="751588" cy="1021368"/>
              <a:chOff x="5873395" y="4453402"/>
              <a:chExt cx="1028490" cy="1183375"/>
            </a:xfrm>
            <a:solidFill>
              <a:schemeClr val="bg1"/>
            </a:solidFill>
          </p:grpSpPr>
          <p:sp>
            <p:nvSpPr>
              <p:cNvPr id="111" name="Прямоугольник 110"/>
              <p:cNvSpPr/>
              <p:nvPr/>
            </p:nvSpPr>
            <p:spPr>
              <a:xfrm>
                <a:off x="5873395" y="4453402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5913505" y="5030564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5929322" y="5089528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Группа 121"/>
          <p:cNvGrpSpPr/>
          <p:nvPr/>
        </p:nvGrpSpPr>
        <p:grpSpPr>
          <a:xfrm>
            <a:off x="3143246" y="5457003"/>
            <a:ext cx="2571762" cy="1115269"/>
            <a:chOff x="3612741" y="5691079"/>
            <a:chExt cx="2571762" cy="1115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33" name="Прямоугольник 132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Группа 17"/>
            <p:cNvGrpSpPr/>
            <p:nvPr/>
          </p:nvGrpSpPr>
          <p:grpSpPr>
            <a:xfrm>
              <a:off x="4574407" y="5737482"/>
              <a:ext cx="1110784" cy="1021364"/>
              <a:chOff x="5662151" y="4453401"/>
              <a:chExt cx="1520023" cy="1183373"/>
            </a:xfrm>
            <a:solidFill>
              <a:schemeClr val="bg1"/>
            </a:solidFill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662151" y="4453401"/>
                <a:ext cx="857256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6400114" y="4729228"/>
                <a:ext cx="782060" cy="74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5718511" y="5030561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5714783" y="5089529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Группа 17"/>
            <p:cNvGrpSpPr/>
            <p:nvPr/>
          </p:nvGrpSpPr>
          <p:grpSpPr>
            <a:xfrm>
              <a:off x="5506125" y="5749364"/>
              <a:ext cx="678378" cy="1021368"/>
              <a:chOff x="5373032" y="4467160"/>
              <a:chExt cx="928310" cy="1183375"/>
            </a:xfrm>
            <a:solidFill>
              <a:schemeClr val="bg1"/>
            </a:solidFill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5373032" y="4467160"/>
                <a:ext cx="857257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5413142" y="5044322"/>
                <a:ext cx="88820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5428960" y="5103286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Скругленный прямоугольник 136"/>
          <p:cNvSpPr/>
          <p:nvPr/>
        </p:nvSpPr>
        <p:spPr>
          <a:xfrm>
            <a:off x="0" y="5572164"/>
            <a:ext cx="3000364" cy="1071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8014672" y="5116216"/>
            <a:ext cx="114300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9" name="Группа 17"/>
          <p:cNvGrpSpPr/>
          <p:nvPr/>
        </p:nvGrpSpPr>
        <p:grpSpPr>
          <a:xfrm>
            <a:off x="6000760" y="5500702"/>
            <a:ext cx="1857387" cy="1168800"/>
            <a:chOff x="5053797" y="4569370"/>
            <a:chExt cx="1857387" cy="1168800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0В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3А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2 L 0.29913 -0.0527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959E-6 L 0.3776 -0.3943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4838E-6 L -0.39011 -0.4410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2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110" grpId="0"/>
      <p:bldP spid="83" grpId="0"/>
      <p:bldP spid="84" grpId="0"/>
      <p:bldP spid="85" grpId="0"/>
      <p:bldP spid="91" grpId="0" animBg="1"/>
      <p:bldP spid="92" grpId="0"/>
      <p:bldP spid="93" grpId="0" animBg="1"/>
      <p:bldP spid="93" grpId="1" animBg="1"/>
      <p:bldP spid="104" grpId="0" animBg="1"/>
      <p:bldP spid="104" grpId="1" animBg="1"/>
      <p:bldP spid="105" grpId="0" animBg="1"/>
      <p:bldP spid="106" grpId="0" animBg="1"/>
      <p:bldP spid="106" grpId="1" animBg="1"/>
      <p:bldP spid="137" grpId="0" animBg="1"/>
      <p:bldP spid="138" grpId="0" animBg="1"/>
      <p:bldP spid="138" grpId="1" animBg="1"/>
      <p:bldP spid="138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571480"/>
            <a:ext cx="6429420" cy="156137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№13,14</a:t>
            </a:r>
            <a:r>
              <a:rPr lang="ru-RU" sz="4800" b="1" dirty="0" smtClean="0"/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>
              <a:lnSpc>
                <a:spcPts val="34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зачёт  №3 //50б</a:t>
            </a:r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44624"/>
          <a:ext cx="8964487" cy="6868548"/>
        </p:xfrm>
        <a:graphic>
          <a:graphicData uri="http://schemas.openxmlformats.org/drawingml/2006/table">
            <a:tbl>
              <a:tblPr/>
              <a:tblGrid>
                <a:gridCol w="4295802"/>
                <a:gridCol w="384718"/>
                <a:gridCol w="115205"/>
                <a:gridCol w="4168762"/>
              </a:tblGrid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Какое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последовательным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Какое соед. наз. параллельным?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Законы  последовательного соед.?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Законы параллельного соединения.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вольтметр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вкл.  параллельно?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амперметр вкл. последовательно?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R вольтметра большое?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R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амперметра маленькое?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7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</a:t>
                      </a:r>
                      <a:r>
                        <a:rPr lang="en-US" sz="1800" b="1" i="1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</a:t>
                      </a:r>
                      <a:r>
                        <a:rPr lang="ru-RU" sz="1800" b="1" i="1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лампочки  100 Ом,  их 10 штук. Каково общее  их сопротивление при</a:t>
                      </a:r>
                      <a:endParaRPr lang="ru-RU" sz="2400" b="1" i="1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последовательном соединении  и     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параллельном 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соединении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=44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Найти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I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 I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I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R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3A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Найти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  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   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</a:t>
                      </a:r>
                      <a:r>
                        <a:rPr lang="en-US" sz="1800" b="1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Формулы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тока.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Формулы мощности эл. тока.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Вы понимаете под КЗ?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работают предохранители?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Устройство лампочки накаливания.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Нагревательные элементы.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экспериментально найти мощность эл. тока.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экспериментально найти КПД нагревательного элемента?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кВт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Механизм нагревания проводников током.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79512" y="3140968"/>
            <a:ext cx="2736304" cy="216024"/>
            <a:chOff x="1601" y="6780"/>
            <a:chExt cx="3063" cy="147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027" y="6786"/>
              <a:ext cx="746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503" y="6780"/>
              <a:ext cx="746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777" y="6848"/>
              <a:ext cx="7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1601" y="6860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4249" y="6849"/>
              <a:ext cx="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622110" y="908720"/>
            <a:ext cx="152189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стр.35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2403472"/>
            <a:ext cx="144016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84168" y="2420888"/>
            <a:ext cx="144016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87824" y="3212976"/>
            <a:ext cx="144016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3501008"/>
            <a:ext cx="100811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3429000"/>
            <a:ext cx="100811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3429000"/>
            <a:ext cx="115212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96336" y="3641256"/>
            <a:ext cx="144016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40352" y="4037002"/>
            <a:ext cx="115212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=36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60032" y="3140968"/>
            <a:ext cx="122413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=1,2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60032" y="3933056"/>
            <a:ext cx="122413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=1,8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292080" y="3429000"/>
            <a:ext cx="1872208" cy="576064"/>
            <a:chOff x="6196" y="6780"/>
            <a:chExt cx="2340" cy="452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8121" y="6848"/>
              <a:ext cx="0" cy="3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6196" y="6780"/>
              <a:ext cx="2340" cy="452"/>
              <a:chOff x="6196" y="6780"/>
              <a:chExt cx="2340" cy="452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6982" y="6780"/>
                <a:ext cx="746" cy="1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6982" y="7091"/>
                <a:ext cx="746" cy="1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6601" y="6848"/>
                <a:ext cx="3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7742" y="7159"/>
                <a:ext cx="3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6601" y="7159"/>
                <a:ext cx="3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7753" y="6848"/>
                <a:ext cx="3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6612" y="6837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H="1">
                <a:off x="6196" y="7010"/>
                <a:ext cx="4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H="1">
                <a:off x="8121" y="7010"/>
                <a:ext cx="4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2" name="Группа 17"/>
          <p:cNvGrpSpPr/>
          <p:nvPr/>
        </p:nvGrpSpPr>
        <p:grpSpPr>
          <a:xfrm>
            <a:off x="7069914" y="3059669"/>
            <a:ext cx="814454" cy="729371"/>
            <a:chOff x="5929319" y="4620255"/>
            <a:chExt cx="1114517" cy="845062"/>
          </a:xfrm>
          <a:solidFill>
            <a:schemeClr val="bg1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5971933" y="4620255"/>
              <a:ext cx="591225" cy="4635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563156" y="4717514"/>
              <a:ext cx="480680" cy="53489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946006" y="5037402"/>
              <a:ext cx="715690" cy="4279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1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929319" y="5037409"/>
              <a:ext cx="492632" cy="15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17"/>
          <p:cNvGrpSpPr/>
          <p:nvPr/>
        </p:nvGrpSpPr>
        <p:grpSpPr>
          <a:xfrm>
            <a:off x="7884364" y="3059667"/>
            <a:ext cx="783316" cy="720083"/>
            <a:chOff x="5873395" y="4453400"/>
            <a:chExt cx="1071908" cy="834303"/>
          </a:xfrm>
          <a:solidFill>
            <a:schemeClr val="bg1"/>
          </a:solidFill>
        </p:grpSpPr>
        <p:sp>
          <p:nvSpPr>
            <p:cNvPr id="38" name="Прямоугольник 37"/>
            <p:cNvSpPr/>
            <p:nvPr/>
          </p:nvSpPr>
          <p:spPr>
            <a:xfrm>
              <a:off x="5873395" y="4453400"/>
              <a:ext cx="857255" cy="4635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366085" y="4536832"/>
              <a:ext cx="579218" cy="5348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873395" y="4859787"/>
              <a:ext cx="715689" cy="4279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873398" y="4870552"/>
              <a:ext cx="443369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17"/>
          <p:cNvGrpSpPr/>
          <p:nvPr/>
        </p:nvGrpSpPr>
        <p:grpSpPr>
          <a:xfrm>
            <a:off x="8580919" y="2947594"/>
            <a:ext cx="527585" cy="832155"/>
            <a:chOff x="5873399" y="4696037"/>
            <a:chExt cx="721960" cy="964150"/>
          </a:xfrm>
          <a:solidFill>
            <a:schemeClr val="bg1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5873399" y="4696037"/>
              <a:ext cx="623421" cy="4635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905597" y="5232272"/>
              <a:ext cx="689762" cy="4279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929322" y="5199419"/>
              <a:ext cx="492632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7" cstate="print">
            <a:lum bright="-20000" contrast="40000"/>
          </a:blip>
          <a:srcRect l="3614" t="27826" r="76968" b="57260"/>
          <a:stretch>
            <a:fillRect/>
          </a:stretch>
        </p:blipFill>
        <p:spPr bwMode="auto">
          <a:xfrm>
            <a:off x="0" y="404664"/>
            <a:ext cx="60841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504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140968"/>
            <a:ext cx="504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1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9" name="Группа 18"/>
          <p:cNvGrpSpPr/>
          <p:nvPr/>
        </p:nvGrpSpPr>
        <p:grpSpPr>
          <a:xfrm>
            <a:off x="-32" y="4643446"/>
            <a:ext cx="3203880" cy="1000132"/>
            <a:chOff x="285909" y="5214950"/>
            <a:chExt cx="305486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161"/>
            <p:cNvGrpSpPr/>
            <p:nvPr/>
          </p:nvGrpSpPr>
          <p:grpSpPr>
            <a:xfrm>
              <a:off x="285909" y="5214950"/>
              <a:ext cx="3054862" cy="1018405"/>
              <a:chOff x="278269" y="4125107"/>
              <a:chExt cx="305486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164"/>
              <p:cNvGrpSpPr/>
              <p:nvPr/>
            </p:nvGrpSpPr>
            <p:grpSpPr>
              <a:xfrm>
                <a:off x="278269" y="4125107"/>
                <a:ext cx="3054862" cy="1018405"/>
                <a:chOff x="278269" y="4125107"/>
                <a:chExt cx="305486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73367" y="4553735"/>
                  <a:ext cx="647976" cy="461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625970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000100" y="5674072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948264" y="62068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46496" y="664830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3707904" y="980728"/>
            <a:ext cx="15167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4650856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4000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995498" y="4365104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023169" y="5057800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564464" y="4759010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H="1">
            <a:off x="4967536" y="4985792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3968" y="4415596"/>
            <a:ext cx="151216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7308304" y="1340768"/>
            <a:ext cx="13885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5" name="Group 28"/>
          <p:cNvGrpSpPr>
            <a:grpSpLocks/>
          </p:cNvGrpSpPr>
          <p:nvPr/>
        </p:nvGrpSpPr>
        <p:grpSpPr bwMode="auto">
          <a:xfrm rot="16200000">
            <a:off x="1694743" y="1847886"/>
            <a:ext cx="2920944" cy="673331"/>
            <a:chOff x="5458" y="3716"/>
            <a:chExt cx="2697" cy="522"/>
          </a:xfrm>
        </p:grpSpPr>
        <p:grpSp>
          <p:nvGrpSpPr>
            <p:cNvPr id="46" name="Group 29"/>
            <p:cNvGrpSpPr>
              <a:grpSpLocks/>
            </p:cNvGrpSpPr>
            <p:nvPr/>
          </p:nvGrpSpPr>
          <p:grpSpPr bwMode="auto">
            <a:xfrm>
              <a:off x="6291" y="3716"/>
              <a:ext cx="1864" cy="522"/>
              <a:chOff x="1778" y="3539"/>
              <a:chExt cx="1464" cy="371"/>
            </a:xfrm>
          </p:grpSpPr>
          <p:grpSp>
            <p:nvGrpSpPr>
              <p:cNvPr id="48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5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1149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516216" y="2060848"/>
            <a:ext cx="2585964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444208" y="2636912"/>
            <a:ext cx="2755883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5А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415413" y="3226624"/>
            <a:ext cx="1789272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=30В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5" cstate="print">
            <a:lum bright="-20000" contrast="40000"/>
          </a:blip>
          <a:srcRect l="3682" t="76147" r="74573" b="10935"/>
          <a:stretch>
            <a:fillRect/>
          </a:stretch>
        </p:blipFill>
        <p:spPr bwMode="auto">
          <a:xfrm>
            <a:off x="251520" y="260648"/>
            <a:ext cx="5328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251520" y="3675518"/>
            <a:ext cx="870694" cy="1000132"/>
            <a:chOff x="4143372" y="4000504"/>
            <a:chExt cx="870694" cy="10001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18782" y="3649583"/>
            <a:ext cx="994014" cy="1012419"/>
            <a:chOff x="5143504" y="4000504"/>
            <a:chExt cx="994014" cy="1012419"/>
          </a:xfrm>
        </p:grpSpPr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9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2180136" y="3661870"/>
            <a:ext cx="994014" cy="1012419"/>
            <a:chOff x="5143504" y="4000504"/>
            <a:chExt cx="994014" cy="1012419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5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Группа 209"/>
          <p:cNvGrpSpPr/>
          <p:nvPr/>
        </p:nvGrpSpPr>
        <p:grpSpPr>
          <a:xfrm>
            <a:off x="3037392" y="3645024"/>
            <a:ext cx="785818" cy="1012419"/>
            <a:chOff x="5143504" y="4000504"/>
            <a:chExt cx="785818" cy="1012419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Aft>
                  <a:spcPts val="1000"/>
                </a:spcAft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899592" y="393305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251520" y="472514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108776" y="4755638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5667720" y="1138392"/>
            <a:ext cx="870694" cy="1000132"/>
            <a:chOff x="4143372" y="4000504"/>
            <a:chExt cx="870694" cy="1000132"/>
          </a:xfrm>
        </p:grpSpPr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634982" y="1112457"/>
            <a:ext cx="994014" cy="1012419"/>
            <a:chOff x="5143504" y="4000504"/>
            <a:chExt cx="994014" cy="1012419"/>
          </a:xfrm>
        </p:grpSpPr>
        <p:sp>
          <p:nvSpPr>
            <p:cNvPr id="45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6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2" name="Группа 203"/>
          <p:cNvGrpSpPr/>
          <p:nvPr/>
        </p:nvGrpSpPr>
        <p:grpSpPr>
          <a:xfrm>
            <a:off x="7596336" y="1124744"/>
            <a:ext cx="785818" cy="1012419"/>
            <a:chOff x="5143504" y="4000504"/>
            <a:chExt cx="785818" cy="1012419"/>
          </a:xfrm>
        </p:grpSpPr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6315792" y="139593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6091008" y="2102362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7048772" y="2132856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5940152" y="2996952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6838384" y="3041094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39" grpId="0" animBg="1"/>
      <p:bldP spid="56" grpId="0"/>
      <p:bldP spid="57" grpId="0"/>
      <p:bldP spid="58" grpId="0" animBg="1"/>
      <p:bldP spid="59" grpId="0"/>
      <p:bldP spid="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</a:blip>
          <a:srcRect l="53803" t="75997" r="28074" b="9084"/>
          <a:stretch>
            <a:fillRect/>
          </a:stretch>
        </p:blipFill>
        <p:spPr bwMode="auto">
          <a:xfrm>
            <a:off x="395536" y="0"/>
            <a:ext cx="55446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8520" y="620688"/>
            <a:ext cx="7416824" cy="192141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 eaLnBrk="1" fontAlgn="t" hangingPunct="1">
              <a:lnSpc>
                <a:spcPts val="34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гр6</a:t>
            </a:r>
          </a:p>
          <a:p>
            <a:pPr algn="ctr" eaLnBrk="1" fontAlgn="t" hangingPunct="1">
              <a:lnSpc>
                <a:spcPts val="3400"/>
              </a:lnSpc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1189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1155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1154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1153 1192 </a:t>
            </a:r>
          </a:p>
          <a:p>
            <a:pPr algn="ctr" eaLnBrk="1" fontAlgn="t" hangingPunct="1">
              <a:lnSpc>
                <a:spcPts val="3400"/>
              </a:lnSpc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т13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249042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правильное выражение для определения силы тока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141885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Выберите правильное математическое выражение для закона Ома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622007" y="4859470"/>
          <a:ext cx="1414489" cy="1449850"/>
        </p:xfrm>
        <a:graphic>
          <a:graphicData uri="http://schemas.openxmlformats.org/presentationml/2006/ole">
            <p:oleObj spid="_x0000_s34848" name="Формула" r:id="rId9" imgW="380835" imgH="393529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643570" y="5085184"/>
          <a:ext cx="1592726" cy="1340540"/>
        </p:xfrm>
        <a:graphic>
          <a:graphicData uri="http://schemas.openxmlformats.org/presentationml/2006/ole">
            <p:oleObj spid="_x0000_s34849" name="Формула" r:id="rId10" imgW="418918" imgH="393529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785918" y="5214926"/>
          <a:ext cx="1633954" cy="1445421"/>
        </p:xfrm>
        <a:graphic>
          <a:graphicData uri="http://schemas.openxmlformats.org/presentationml/2006/ole">
            <p:oleObj spid="_x0000_s34850" name="Формула" r:id="rId11" imgW="444307" imgH="418918" progId="Equation.3">
              <p:embed/>
            </p:oleObj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929059" y="4904313"/>
          <a:ext cx="1507038" cy="1260991"/>
        </p:xfrm>
        <a:graphic>
          <a:graphicData uri="http://schemas.openxmlformats.org/presentationml/2006/ole">
            <p:oleObj spid="_x0000_s34851" name="Формула" r:id="rId12" imgW="469696" imgH="393529" progId="Equation.3">
              <p:embed/>
            </p:oleObj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0" y="5000636"/>
          <a:ext cx="1403648" cy="1224459"/>
        </p:xfrm>
        <a:graphic>
          <a:graphicData uri="http://schemas.openxmlformats.org/presentationml/2006/ole">
            <p:oleObj spid="_x0000_s34852" name="Формула" r:id="rId13" imgW="444307" imgH="393529" progId="Equation.3">
              <p:embed/>
            </p:oleObj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2142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правильное выражение для функциональной зависимости сопротивления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1481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92933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492919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endParaRPr lang="ru-RU" sz="3600" dirty="0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3883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Выберите правильное выражение для определения электрического напряжения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58578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4214818"/>
            <a:ext cx="1417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4857760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01024" y="58578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4736E-6 L 0.37795 -0.7012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0518E-6 L -0.0776 -0.5633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2285E-6 L -0.00052 -0.383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8529E-7 L 0.40555 -0.07169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-0.07169 L -0.01788 -0.01919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5412E-6 L 0.31337 -0.2853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2" grpId="0"/>
      <p:bldP spid="40966" grpId="0"/>
      <p:bldP spid="13" grpId="0"/>
      <p:bldP spid="15" grpId="0"/>
      <p:bldP spid="17" grpId="0"/>
      <p:bldP spid="40974" grpId="0"/>
      <p:bldP spid="19" grpId="0"/>
      <p:bldP spid="20" grpId="0"/>
      <p:bldP spid="20" grpId="1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142984"/>
            <a:ext cx="7215238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Тст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8-2   стр.13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43406" y="2928934"/>
            <a:ext cx="4500594" cy="2571768"/>
            <a:chOff x="8040" y="8280"/>
            <a:chExt cx="3480" cy="205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040" y="8280"/>
              <a:ext cx="3480" cy="2055"/>
              <a:chOff x="8100" y="8205"/>
              <a:chExt cx="3480" cy="2055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8820" y="8379"/>
                <a:ext cx="2120" cy="1521"/>
                <a:chOff x="4873" y="2557"/>
                <a:chExt cx="2120" cy="1521"/>
              </a:xfrm>
            </p:grpSpPr>
            <p:sp>
              <p:nvSpPr>
                <p:cNvPr id="3688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931" y="2557"/>
                  <a:ext cx="0" cy="152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2" name="Line 18"/>
                <p:cNvSpPr>
                  <a:spLocks noChangeShapeType="1"/>
                </p:cNvSpPr>
                <p:nvPr/>
              </p:nvSpPr>
              <p:spPr bwMode="auto">
                <a:xfrm>
                  <a:off x="4873" y="4032"/>
                  <a:ext cx="212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931" y="2903"/>
                  <a:ext cx="887" cy="11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919" y="3433"/>
                  <a:ext cx="1348" cy="59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9" name="Line 15"/>
                <p:cNvSpPr>
                  <a:spLocks noChangeShapeType="1"/>
                </p:cNvSpPr>
                <p:nvPr/>
              </p:nvSpPr>
              <p:spPr bwMode="auto">
                <a:xfrm>
                  <a:off x="5679" y="2892"/>
                  <a:ext cx="0" cy="1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8" name="Line 14"/>
                <p:cNvSpPr>
                  <a:spLocks noChangeShapeType="1"/>
                </p:cNvSpPr>
                <p:nvPr/>
              </p:nvSpPr>
              <p:spPr bwMode="auto">
                <a:xfrm>
                  <a:off x="4931" y="3086"/>
                  <a:ext cx="11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7" name="Line 13"/>
                <p:cNvSpPr>
                  <a:spLocks noChangeShapeType="1"/>
                </p:cNvSpPr>
                <p:nvPr/>
              </p:nvSpPr>
              <p:spPr bwMode="auto">
                <a:xfrm>
                  <a:off x="4931" y="3708"/>
                  <a:ext cx="11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6875" name="Text Box 11"/>
              <p:cNvSpPr txBox="1">
                <a:spLocks noChangeArrowheads="1"/>
              </p:cNvSpPr>
              <p:nvPr/>
            </p:nvSpPr>
            <p:spPr bwMode="auto">
              <a:xfrm>
                <a:off x="8280" y="8205"/>
                <a:ext cx="97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I(А)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4" name="Text Box 10"/>
              <p:cNvSpPr txBox="1">
                <a:spLocks noChangeArrowheads="1"/>
              </p:cNvSpPr>
              <p:nvPr/>
            </p:nvSpPr>
            <p:spPr bwMode="auto">
              <a:xfrm>
                <a:off x="10680" y="9405"/>
                <a:ext cx="900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U(В)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3" name="Text Box 9"/>
              <p:cNvSpPr txBox="1">
                <a:spLocks noChangeArrowheads="1"/>
              </p:cNvSpPr>
              <p:nvPr/>
            </p:nvSpPr>
            <p:spPr bwMode="auto">
              <a:xfrm>
                <a:off x="9270" y="9795"/>
                <a:ext cx="98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330</a:t>
                </a:r>
                <a:endParaRPr kumimoji="0" lang="en-US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2" name="Text Box 8"/>
              <p:cNvSpPr txBox="1">
                <a:spLocks noChangeArrowheads="1"/>
              </p:cNvSpPr>
              <p:nvPr/>
            </p:nvSpPr>
            <p:spPr bwMode="auto">
              <a:xfrm>
                <a:off x="8340" y="9300"/>
                <a:ext cx="7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11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1" name="Text Box 7"/>
              <p:cNvSpPr txBox="1">
                <a:spLocks noChangeArrowheads="1"/>
              </p:cNvSpPr>
              <p:nvPr/>
            </p:nvSpPr>
            <p:spPr bwMode="auto">
              <a:xfrm>
                <a:off x="8355" y="8685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?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0" name="Text Box 6"/>
              <p:cNvSpPr txBox="1">
                <a:spLocks noChangeArrowheads="1"/>
              </p:cNvSpPr>
              <p:nvPr/>
            </p:nvSpPr>
            <p:spPr bwMode="auto">
              <a:xfrm>
                <a:off x="10080" y="8280"/>
                <a:ext cx="1260" cy="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 вопросу      №10</a:t>
                </a: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>
                <a:off x="8100" y="8280"/>
                <a:ext cx="3240" cy="19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9360" y="846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66" name="Text Box 2"/>
            <p:cNvSpPr txBox="1">
              <a:spLocks noChangeArrowheads="1"/>
            </p:cNvSpPr>
            <p:nvPr/>
          </p:nvSpPr>
          <p:spPr bwMode="auto">
            <a:xfrm>
              <a:off x="9720" y="900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-35721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графику определите  сопротивление  первого и примерное  значение второго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(Выберите правильное высказывание)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3630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примерно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99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2"/>
          <p:cNvGrpSpPr/>
          <p:nvPr/>
        </p:nvGrpSpPr>
        <p:grpSpPr>
          <a:xfrm>
            <a:off x="714348" y="2740879"/>
            <a:ext cx="1654949" cy="1661994"/>
            <a:chOff x="7560521" y="4741143"/>
            <a:chExt cx="1654949" cy="1661994"/>
          </a:xfrm>
          <a:solidFill>
            <a:schemeClr val="bg1"/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358214" y="4741143"/>
              <a:ext cx="857256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512965" y="5572140"/>
              <a:ext cx="61919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7"/>
          <p:cNvGrpSpPr/>
          <p:nvPr/>
        </p:nvGrpSpPr>
        <p:grpSpPr>
          <a:xfrm>
            <a:off x="500034" y="4643446"/>
            <a:ext cx="2059827" cy="1616815"/>
            <a:chOff x="7560521" y="4741143"/>
            <a:chExt cx="2059827" cy="1616815"/>
          </a:xfrm>
          <a:solidFill>
            <a:schemeClr val="bg1"/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203463" y="4741143"/>
              <a:ext cx="1416885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330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274901" y="5526961"/>
              <a:ext cx="97638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3071802" y="5715016"/>
            <a:ext cx="6072198" cy="1077218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indent="228600" algn="ctr" eaLnBrk="0" hangingPunct="0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первого и примерно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Ом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второго;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можно найти и чему оно равно если известно, что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=8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 тока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 Вт;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= 32 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 тока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128 Вт;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2 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 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=32 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2,3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3,5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3,4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1"/>
          <p:cNvGrpSpPr/>
          <p:nvPr/>
        </p:nvGrpSpPr>
        <p:grpSpPr>
          <a:xfrm>
            <a:off x="214282" y="2714620"/>
            <a:ext cx="1551930" cy="596159"/>
            <a:chOff x="7143768" y="4855359"/>
            <a:chExt cx="714001" cy="59615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768" y="4857760"/>
              <a:ext cx="352466" cy="5937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32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430502" y="4855359"/>
              <a:ext cx="427267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71"/>
          <p:cNvGrpSpPr/>
          <p:nvPr/>
        </p:nvGrpSpPr>
        <p:grpSpPr>
          <a:xfrm>
            <a:off x="1928794" y="2714620"/>
            <a:ext cx="1551930" cy="596159"/>
            <a:chOff x="7143768" y="4855359"/>
            <a:chExt cx="714001" cy="59615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143768" y="4857760"/>
              <a:ext cx="352466" cy="5937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32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30502" y="4855359"/>
              <a:ext cx="427267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32В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4282" y="3429000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9932" y="3429000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676" y="3416937"/>
            <a:ext cx="121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1121" y="3435494"/>
            <a:ext cx="151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46731">
            <a:off x="2440458" y="4264788"/>
            <a:ext cx="1404552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4400" dirty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6290926" y="2428868"/>
            <a:ext cx="2638792" cy="1613146"/>
            <a:chOff x="7909" y="8247"/>
            <a:chExt cx="2079" cy="1513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909" y="8247"/>
              <a:ext cx="2072" cy="1513"/>
              <a:chOff x="1469" y="2611"/>
              <a:chExt cx="2072" cy="1513"/>
            </a:xfrm>
          </p:grpSpPr>
          <p:sp>
            <p:nvSpPr>
              <p:cNvPr id="6150" name="Rectangle 6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151" name="Group 7"/>
              <p:cNvGrpSpPr>
                <a:grpSpLocks/>
              </p:cNvGrpSpPr>
              <p:nvPr/>
            </p:nvGrpSpPr>
            <p:grpSpPr bwMode="auto">
              <a:xfrm>
                <a:off x="1469" y="2611"/>
                <a:ext cx="2072" cy="1513"/>
                <a:chOff x="1637" y="2611"/>
                <a:chExt cx="2072" cy="1513"/>
              </a:xfrm>
            </p:grpSpPr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153" name="Group 9"/>
                <p:cNvGrpSpPr>
                  <a:grpSpLocks/>
                </p:cNvGrpSpPr>
                <p:nvPr/>
              </p:nvGrpSpPr>
              <p:grpSpPr bwMode="auto">
                <a:xfrm>
                  <a:off x="1637" y="2611"/>
                  <a:ext cx="2072" cy="1375"/>
                  <a:chOff x="1637" y="2611"/>
                  <a:chExt cx="2072" cy="1375"/>
                </a:xfrm>
              </p:grpSpPr>
              <p:sp>
                <p:nvSpPr>
                  <p:cNvPr id="6154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15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913" y="3127"/>
                    <a:ext cx="794" cy="725"/>
                    <a:chOff x="5000" y="7551"/>
                    <a:chExt cx="794" cy="725"/>
                  </a:xfrm>
                </p:grpSpPr>
                <p:grpSp>
                  <p:nvGrpSpPr>
                    <p:cNvPr id="6156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5" y="7551"/>
                      <a:ext cx="702" cy="725"/>
                      <a:chOff x="5065" y="7551"/>
                      <a:chExt cx="702" cy="725"/>
                    </a:xfrm>
                  </p:grpSpPr>
                  <p:sp>
                    <p:nvSpPr>
                      <p:cNvPr id="615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5" y="7551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158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6159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160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16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877" y="2611"/>
                    <a:ext cx="1096" cy="793"/>
                    <a:chOff x="9377" y="4840"/>
                    <a:chExt cx="1130" cy="793"/>
                  </a:xfrm>
                </p:grpSpPr>
                <p:grpSp>
                  <p:nvGrpSpPr>
                    <p:cNvPr id="6162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79" y="4840"/>
                      <a:ext cx="608" cy="530"/>
                      <a:chOff x="9779" y="4840"/>
                      <a:chExt cx="608" cy="530"/>
                    </a:xfrm>
                  </p:grpSpPr>
                  <p:sp>
                    <p:nvSpPr>
                      <p:cNvPr id="6163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88" y="4840"/>
                        <a:ext cx="599" cy="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164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6165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16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16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77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16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95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16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7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47" y="339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71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72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173" name="Group 29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6174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7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176" name="Group 32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617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78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6179" name="Text Box 35"/>
            <p:cNvSpPr txBox="1">
              <a:spLocks noChangeArrowheads="1"/>
            </p:cNvSpPr>
            <p:nvPr/>
          </p:nvSpPr>
          <p:spPr bwMode="auto">
            <a:xfrm>
              <a:off x="8247" y="9017"/>
              <a:ext cx="901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9261" y="9120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4А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Рамка 49"/>
          <p:cNvSpPr/>
          <p:nvPr/>
        </p:nvSpPr>
        <p:spPr>
          <a:xfrm>
            <a:off x="2857300" y="3429000"/>
            <a:ext cx="92869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9" grpId="0"/>
      <p:bldP spid="10" grpId="0"/>
      <p:bldP spid="11" grpId="0"/>
      <p:bldP spid="12" grpId="0"/>
      <p:bldP spid="14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14006"/>
            <a:ext cx="9144000" cy="175432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8кл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Каково напряжение на участке цепи сопротивлением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 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при силе тока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А?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Ответ выразите в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 точностью до десятых..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86065" y="1785926"/>
            <a:ext cx="2786529" cy="2500330"/>
            <a:chOff x="7909" y="8280"/>
            <a:chExt cx="2261" cy="14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909" y="8280"/>
              <a:ext cx="2072" cy="1480"/>
              <a:chOff x="1469" y="2644"/>
              <a:chExt cx="2072" cy="1480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69" y="2644"/>
                <a:ext cx="2072" cy="1480"/>
                <a:chOff x="1637" y="2644"/>
                <a:chExt cx="2072" cy="1480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" name="Group 7"/>
                <p:cNvGrpSpPr>
                  <a:grpSpLocks/>
                </p:cNvGrpSpPr>
                <p:nvPr/>
              </p:nvGrpSpPr>
              <p:grpSpPr bwMode="auto">
                <a:xfrm>
                  <a:off x="1637" y="2644"/>
                  <a:ext cx="2072" cy="1342"/>
                  <a:chOff x="1637" y="2644"/>
                  <a:chExt cx="2072" cy="1342"/>
                </a:xfrm>
              </p:grpSpPr>
              <p:sp>
                <p:nvSpPr>
                  <p:cNvPr id="17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913" y="3172"/>
                    <a:ext cx="794" cy="725"/>
                    <a:chOff x="5000" y="7596"/>
                    <a:chExt cx="794" cy="725"/>
                  </a:xfrm>
                </p:grpSpPr>
                <p:grpSp>
                  <p:nvGrpSpPr>
                    <p:cNvPr id="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34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5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2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3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877" y="2644"/>
                    <a:ext cx="1096" cy="760"/>
                    <a:chOff x="9377" y="4873"/>
                    <a:chExt cx="1130" cy="760"/>
                  </a:xfrm>
                </p:grpSpPr>
                <p:grpSp>
                  <p:nvGrpSpPr>
                    <p:cNvPr id="18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11" y="4873"/>
                      <a:ext cx="599" cy="530"/>
                      <a:chOff x="9711" y="4873"/>
                      <a:chExt cx="599" cy="530"/>
                    </a:xfrm>
                  </p:grpSpPr>
                  <p:sp>
                    <p:nvSpPr>
                      <p:cNvPr id="29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11" y="4873"/>
                        <a:ext cx="599" cy="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5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77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95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47" y="339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9" name="Group 27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1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4" name="Group 30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1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8704" y="8436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34"/>
            <p:cNvSpPr txBox="1">
              <a:spLocks noChangeArrowheads="1"/>
            </p:cNvSpPr>
            <p:nvPr/>
          </p:nvSpPr>
          <p:spPr bwMode="auto">
            <a:xfrm>
              <a:off x="9261" y="9120"/>
              <a:ext cx="90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510119" y="3143248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 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2714620"/>
            <a:ext cx="1848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3786190"/>
            <a:ext cx="56380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×10</a:t>
            </a:r>
            <a:r>
              <a:rPr lang="ru-RU" sz="5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4×10</a:t>
            </a:r>
            <a:r>
              <a:rPr lang="ru-RU" sz="5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55721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200В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200мВ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3,20 кВ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32кВ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5.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5мкВ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390605">
            <a:off x="2833495" y="2659736"/>
            <a:ext cx="243848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3,2 кВ</a:t>
            </a:r>
            <a:r>
              <a:rPr lang="ru-RU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  <p:bldP spid="36" grpId="0"/>
      <p:bldP spid="37" grpId="0"/>
      <p:bldP spid="38" grpId="0"/>
      <p:bldP spid="39" grpId="0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43406" y="2928934"/>
            <a:ext cx="4500594" cy="2571768"/>
            <a:chOff x="8040" y="8280"/>
            <a:chExt cx="3480" cy="205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040" y="8280"/>
              <a:ext cx="3480" cy="2055"/>
              <a:chOff x="8100" y="8205"/>
              <a:chExt cx="3480" cy="2055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8820" y="8379"/>
                <a:ext cx="2120" cy="1521"/>
                <a:chOff x="4873" y="2557"/>
                <a:chExt cx="2120" cy="1521"/>
              </a:xfrm>
            </p:grpSpPr>
            <p:sp>
              <p:nvSpPr>
                <p:cNvPr id="3688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931" y="2557"/>
                  <a:ext cx="0" cy="152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2" name="Line 18"/>
                <p:cNvSpPr>
                  <a:spLocks noChangeShapeType="1"/>
                </p:cNvSpPr>
                <p:nvPr/>
              </p:nvSpPr>
              <p:spPr bwMode="auto">
                <a:xfrm>
                  <a:off x="4873" y="4032"/>
                  <a:ext cx="212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931" y="2903"/>
                  <a:ext cx="887" cy="11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8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919" y="3433"/>
                  <a:ext cx="1348" cy="59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9" name="Line 15"/>
                <p:cNvSpPr>
                  <a:spLocks noChangeShapeType="1"/>
                </p:cNvSpPr>
                <p:nvPr/>
              </p:nvSpPr>
              <p:spPr bwMode="auto">
                <a:xfrm>
                  <a:off x="5679" y="2892"/>
                  <a:ext cx="0" cy="1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8" name="Line 14"/>
                <p:cNvSpPr>
                  <a:spLocks noChangeShapeType="1"/>
                </p:cNvSpPr>
                <p:nvPr/>
              </p:nvSpPr>
              <p:spPr bwMode="auto">
                <a:xfrm>
                  <a:off x="4931" y="3086"/>
                  <a:ext cx="11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877" name="Line 13"/>
                <p:cNvSpPr>
                  <a:spLocks noChangeShapeType="1"/>
                </p:cNvSpPr>
                <p:nvPr/>
              </p:nvSpPr>
              <p:spPr bwMode="auto">
                <a:xfrm>
                  <a:off x="4931" y="3708"/>
                  <a:ext cx="11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6875" name="Text Box 11"/>
              <p:cNvSpPr txBox="1">
                <a:spLocks noChangeArrowheads="1"/>
              </p:cNvSpPr>
              <p:nvPr/>
            </p:nvSpPr>
            <p:spPr bwMode="auto">
              <a:xfrm>
                <a:off x="8280" y="8205"/>
                <a:ext cx="97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I(А)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4" name="Text Box 10"/>
              <p:cNvSpPr txBox="1">
                <a:spLocks noChangeArrowheads="1"/>
              </p:cNvSpPr>
              <p:nvPr/>
            </p:nvSpPr>
            <p:spPr bwMode="auto">
              <a:xfrm>
                <a:off x="10680" y="9405"/>
                <a:ext cx="900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U(В)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3" name="Text Box 9"/>
              <p:cNvSpPr txBox="1">
                <a:spLocks noChangeArrowheads="1"/>
              </p:cNvSpPr>
              <p:nvPr/>
            </p:nvSpPr>
            <p:spPr bwMode="auto">
              <a:xfrm>
                <a:off x="9270" y="9795"/>
                <a:ext cx="98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330</a:t>
                </a:r>
                <a:endParaRPr kumimoji="0" lang="en-US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2" name="Text Box 8"/>
              <p:cNvSpPr txBox="1">
                <a:spLocks noChangeArrowheads="1"/>
              </p:cNvSpPr>
              <p:nvPr/>
            </p:nvSpPr>
            <p:spPr bwMode="auto">
              <a:xfrm>
                <a:off x="8340" y="9300"/>
                <a:ext cx="7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11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1" name="Text Box 7"/>
              <p:cNvSpPr txBox="1">
                <a:spLocks noChangeArrowheads="1"/>
              </p:cNvSpPr>
              <p:nvPr/>
            </p:nvSpPr>
            <p:spPr bwMode="auto">
              <a:xfrm>
                <a:off x="8355" y="8685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?</a:t>
                </a:r>
                <a:endParaRPr kumimoji="0" lang="en-US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70" name="Text Box 6"/>
              <p:cNvSpPr txBox="1">
                <a:spLocks noChangeArrowheads="1"/>
              </p:cNvSpPr>
              <p:nvPr/>
            </p:nvSpPr>
            <p:spPr bwMode="auto">
              <a:xfrm>
                <a:off x="10080" y="8280"/>
                <a:ext cx="1260" cy="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 вопросу      №10</a:t>
                </a: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>
                <a:off x="8100" y="8280"/>
                <a:ext cx="3240" cy="19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9360" y="846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66" name="Text Box 2"/>
            <p:cNvSpPr txBox="1">
              <a:spLocks noChangeArrowheads="1"/>
            </p:cNvSpPr>
            <p:nvPr/>
          </p:nvSpPr>
          <p:spPr bwMode="auto">
            <a:xfrm>
              <a:off x="9720" y="900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-35721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графику определите  сопротивление  первого и примерное  значение второго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(Выберите правильное высказывание)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3630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примерно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у второго;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первого и примерно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99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у второго;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2"/>
          <p:cNvGrpSpPr/>
          <p:nvPr/>
        </p:nvGrpSpPr>
        <p:grpSpPr>
          <a:xfrm>
            <a:off x="714348" y="2740879"/>
            <a:ext cx="1654949" cy="1661994"/>
            <a:chOff x="7560521" y="4741143"/>
            <a:chExt cx="1654949" cy="1661994"/>
          </a:xfrm>
          <a:solidFill>
            <a:schemeClr val="bg1"/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358214" y="4741143"/>
              <a:ext cx="857256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512965" y="5572140"/>
              <a:ext cx="61919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7"/>
          <p:cNvGrpSpPr/>
          <p:nvPr/>
        </p:nvGrpSpPr>
        <p:grpSpPr>
          <a:xfrm>
            <a:off x="500034" y="4643446"/>
            <a:ext cx="2059827" cy="1616815"/>
            <a:chOff x="7560521" y="4741143"/>
            <a:chExt cx="2059827" cy="1616815"/>
          </a:xfrm>
          <a:solidFill>
            <a:schemeClr val="bg1"/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203463" y="4741143"/>
              <a:ext cx="1416885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330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274901" y="5526961"/>
              <a:ext cx="97638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3071802" y="5715016"/>
            <a:ext cx="6072198" cy="1077218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indent="228600" algn="ctr" eaLnBrk="0" hangingPunct="0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первого и примерно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Ом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второго;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3" grpId="0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95086" y="1357298"/>
            <a:ext cx="1691426" cy="1201541"/>
            <a:chOff x="9377" y="4873"/>
            <a:chExt cx="1130" cy="7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767" y="4873"/>
              <a:ext cx="599" cy="530"/>
              <a:chOff x="9767" y="4873"/>
              <a:chExt cx="599" cy="530"/>
            </a:xfrm>
          </p:grpSpPr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9767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9377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570524" y="1376270"/>
            <a:ext cx="1691426" cy="1201541"/>
            <a:chOff x="9385" y="4873"/>
            <a:chExt cx="1129" cy="76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514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658584" y="3000372"/>
            <a:ext cx="1984854" cy="1201541"/>
            <a:chOff x="9388" y="4873"/>
            <a:chExt cx="1119" cy="760"/>
          </a:xfrm>
        </p:grpSpPr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8236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181051" y="2666345"/>
            <a:ext cx="1526162" cy="1391258"/>
            <a:chOff x="11619" y="6011"/>
            <a:chExt cx="905" cy="880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11619" y="6011"/>
              <a:ext cx="905" cy="869"/>
              <a:chOff x="11787" y="6011"/>
              <a:chExt cx="905" cy="869"/>
            </a:xfrm>
          </p:grpSpPr>
          <p:grpSp>
            <p:nvGrpSpPr>
              <p:cNvPr id="10" name="Group 52"/>
              <p:cNvGrpSpPr>
                <a:grpSpLocks/>
              </p:cNvGrpSpPr>
              <p:nvPr/>
            </p:nvGrpSpPr>
            <p:grpSpPr bwMode="auto">
              <a:xfrm>
                <a:off x="12012" y="6234"/>
                <a:ext cx="680" cy="530"/>
                <a:chOff x="9779" y="4873"/>
                <a:chExt cx="647" cy="530"/>
              </a:xfrm>
            </p:grpSpPr>
            <p:sp>
              <p:nvSpPr>
                <p:cNvPr id="82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826" y="4873"/>
                  <a:ext cx="600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46" name="Oval 54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>
                <a:off x="11802" y="6011"/>
                <a:ext cx="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11787" y="6880"/>
                <a:ext cx="4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12199" y="6011"/>
                <a:ext cx="0" cy="2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12032" y="6625"/>
              <a:ext cx="0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Овал 97"/>
          <p:cNvSpPr/>
          <p:nvPr/>
        </p:nvSpPr>
        <p:spPr>
          <a:xfrm>
            <a:off x="2532102" y="2539819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4222761" y="2531868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565650" y="2517688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234124" y="2500306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2635223" y="416711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595853" y="4175063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143889" y="400050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175693" y="2635231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71"/>
          <p:cNvGrpSpPr/>
          <p:nvPr/>
        </p:nvGrpSpPr>
        <p:grpSpPr>
          <a:xfrm>
            <a:off x="2428875" y="2357430"/>
            <a:ext cx="5096203" cy="2060746"/>
            <a:chOff x="2428875" y="2357430"/>
            <a:chExt cx="5096203" cy="2060746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428875" y="2378609"/>
              <a:ext cx="5096203" cy="1848160"/>
              <a:chOff x="8801" y="5829"/>
              <a:chExt cx="3022" cy="1169"/>
            </a:xfrm>
          </p:grpSpPr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flipH="1">
                <a:off x="8801" y="5944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9055" y="5829"/>
                <a:ext cx="622" cy="21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9677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10829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 rot="-5400000">
                <a:off x="11096" y="6270"/>
                <a:ext cx="1074" cy="381"/>
                <a:chOff x="8548" y="6751"/>
                <a:chExt cx="1210" cy="517"/>
              </a:xfrm>
            </p:grpSpPr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>
                  <a:off x="8548" y="7004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4" name="Group 20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4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5" name="Group 23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8216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6" name="Group 2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2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auto">
                <a:xfrm>
                  <a:off x="9373" y="7010"/>
                  <a:ext cx="3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>
                <a:off x="9055" y="6981"/>
                <a:ext cx="25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 flipH="1">
                <a:off x="8802" y="6981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flipH="1">
                <a:off x="8802" y="5944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5143504" y="2357430"/>
              <a:ext cx="1048920" cy="346234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2"/>
            <p:cNvSpPr>
              <a:spLocks noChangeArrowheads="1"/>
            </p:cNvSpPr>
            <p:nvPr/>
          </p:nvSpPr>
          <p:spPr bwMode="auto">
            <a:xfrm>
              <a:off x="2928926" y="4071942"/>
              <a:ext cx="1048920" cy="3462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5357818" y="4000504"/>
              <a:ext cx="1048920" cy="346234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4857752" y="3000372"/>
            <a:ext cx="1984854" cy="1201541"/>
            <a:chOff x="9388" y="4873"/>
            <a:chExt cx="1119" cy="760"/>
          </a:xfrm>
        </p:grpSpPr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79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5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223012" y="2059648"/>
            <a:ext cx="928694" cy="797848"/>
            <a:chOff x="3394959" y="2903580"/>
            <a:chExt cx="1143008" cy="1015443"/>
          </a:xfrm>
        </p:grpSpPr>
        <p:sp>
          <p:nvSpPr>
            <p:cNvPr id="82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3394959" y="290358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5072066" y="142852"/>
            <a:ext cx="3857636" cy="3071834"/>
            <a:chOff x="7740" y="4380"/>
            <a:chExt cx="3600" cy="2609"/>
          </a:xfrm>
        </p:grpSpPr>
        <p:grpSp>
          <p:nvGrpSpPr>
            <p:cNvPr id="7170" name="Group 2"/>
            <p:cNvGrpSpPr>
              <a:grpSpLocks/>
            </p:cNvGrpSpPr>
            <p:nvPr/>
          </p:nvGrpSpPr>
          <p:grpSpPr bwMode="auto">
            <a:xfrm>
              <a:off x="7740" y="4681"/>
              <a:ext cx="3600" cy="2308"/>
              <a:chOff x="1080" y="4692"/>
              <a:chExt cx="3600" cy="2308"/>
            </a:xfrm>
          </p:grpSpPr>
          <p:grpSp>
            <p:nvGrpSpPr>
              <p:cNvPr id="7171" name="Group 3"/>
              <p:cNvGrpSpPr>
                <a:grpSpLocks/>
              </p:cNvGrpSpPr>
              <p:nvPr/>
            </p:nvGrpSpPr>
            <p:grpSpPr bwMode="auto">
              <a:xfrm>
                <a:off x="1080" y="4692"/>
                <a:ext cx="3600" cy="2199"/>
                <a:chOff x="12281" y="7785"/>
                <a:chExt cx="3364" cy="1917"/>
              </a:xfrm>
            </p:grpSpPr>
            <p:grpSp>
              <p:nvGrpSpPr>
                <p:cNvPr id="7172" name="Group 4"/>
                <p:cNvGrpSpPr>
                  <a:grpSpLocks/>
                </p:cNvGrpSpPr>
                <p:nvPr/>
              </p:nvGrpSpPr>
              <p:grpSpPr bwMode="auto">
                <a:xfrm>
                  <a:off x="12281" y="7785"/>
                  <a:ext cx="3364" cy="1917"/>
                  <a:chOff x="4678" y="2359"/>
                  <a:chExt cx="3364" cy="1917"/>
                </a:xfrm>
              </p:grpSpPr>
              <p:grpSp>
                <p:nvGrpSpPr>
                  <p:cNvPr id="7173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4809" y="2760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7174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75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76" name="Oval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77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78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179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49" y="2545"/>
                    <a:ext cx="391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18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612" y="2359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718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82" name="Text Box 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83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84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85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601" y="3177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7187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88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89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90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91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19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401" y="2454"/>
                    <a:ext cx="645" cy="184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6401" y="3272"/>
                    <a:ext cx="645" cy="184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4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51" y="2948"/>
                    <a:ext cx="57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5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60" y="3363"/>
                    <a:ext cx="391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6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56" y="2944"/>
                    <a:ext cx="1" cy="101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197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458" y="3756"/>
                    <a:ext cx="2190" cy="520"/>
                    <a:chOff x="5458" y="3732"/>
                    <a:chExt cx="2190" cy="520"/>
                  </a:xfrm>
                </p:grpSpPr>
                <p:grpSp>
                  <p:nvGrpSpPr>
                    <p:cNvPr id="719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2" y="3732"/>
                      <a:ext cx="1108" cy="520"/>
                      <a:chOff x="1515" y="3554"/>
                      <a:chExt cx="867" cy="370"/>
                    </a:xfrm>
                  </p:grpSpPr>
                  <p:grpSp>
                    <p:nvGrpSpPr>
                      <p:cNvPr id="7199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10" y="3554"/>
                        <a:ext cx="465" cy="370"/>
                        <a:chOff x="9754" y="4908"/>
                        <a:chExt cx="598" cy="530"/>
                      </a:xfrm>
                    </p:grpSpPr>
                    <p:sp>
                      <p:nvSpPr>
                        <p:cNvPr id="7200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4" y="4908"/>
                          <a:ext cx="598" cy="5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</a:t>
                          </a:r>
                          <a:endParaRPr kumimoji="0" lang="ru-RU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201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79" y="4917"/>
                          <a:ext cx="346" cy="334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0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7202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87" y="3683"/>
                        <a:ext cx="29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203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15" y="3683"/>
                        <a:ext cx="29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204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72" y="3904"/>
                      <a:ext cx="576" cy="1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05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58" y="3915"/>
                      <a:ext cx="54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206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45" y="2956"/>
                    <a:ext cx="1" cy="101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20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678" y="2795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7208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09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21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7858" y="2772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721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12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721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3202" y="7971"/>
                  <a:ext cx="0" cy="8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1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5047" y="7973"/>
                  <a:ext cx="0" cy="8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15" name="Text Box 47"/>
              <p:cNvSpPr txBox="1">
                <a:spLocks noChangeArrowheads="1"/>
              </p:cNvSpPr>
              <p:nvPr/>
            </p:nvSpPr>
            <p:spPr bwMode="auto">
              <a:xfrm>
                <a:off x="2080" y="5351"/>
                <a:ext cx="72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6" name="Text Box 48"/>
              <p:cNvSpPr txBox="1">
                <a:spLocks noChangeArrowheads="1"/>
              </p:cNvSpPr>
              <p:nvPr/>
            </p:nvSpPr>
            <p:spPr bwMode="auto">
              <a:xfrm>
                <a:off x="1260" y="4871"/>
                <a:ext cx="72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7" name="Text Box 49"/>
              <p:cNvSpPr txBox="1">
                <a:spLocks noChangeArrowheads="1"/>
              </p:cNvSpPr>
              <p:nvPr/>
            </p:nvSpPr>
            <p:spPr bwMode="auto">
              <a:xfrm>
                <a:off x="2040" y="4911"/>
                <a:ext cx="720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8" name="Text Box 50"/>
              <p:cNvSpPr txBox="1">
                <a:spLocks noChangeArrowheads="1"/>
              </p:cNvSpPr>
              <p:nvPr/>
            </p:nvSpPr>
            <p:spPr bwMode="auto">
              <a:xfrm>
                <a:off x="2884" y="5672"/>
                <a:ext cx="85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Ом</a:t>
                </a:r>
                <a:endPara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9" name="Text Box 51"/>
              <p:cNvSpPr txBox="1">
                <a:spLocks noChangeArrowheads="1"/>
              </p:cNvSpPr>
              <p:nvPr/>
            </p:nvSpPr>
            <p:spPr bwMode="auto">
              <a:xfrm>
                <a:off x="3040" y="6471"/>
                <a:ext cx="108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12В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20" name="Text Box 52"/>
              <p:cNvSpPr txBox="1">
                <a:spLocks noChangeArrowheads="1"/>
              </p:cNvSpPr>
              <p:nvPr/>
            </p:nvSpPr>
            <p:spPr bwMode="auto">
              <a:xfrm>
                <a:off x="2891" y="4704"/>
                <a:ext cx="90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 Ом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21" name="Text Box 53"/>
              <p:cNvSpPr txBox="1">
                <a:spLocks noChangeArrowheads="1"/>
              </p:cNvSpPr>
              <p:nvPr/>
            </p:nvSpPr>
            <p:spPr bwMode="auto">
              <a:xfrm>
                <a:off x="1080" y="5940"/>
                <a:ext cx="90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Рис.1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22" name="Text Box 54"/>
            <p:cNvSpPr txBox="1">
              <a:spLocks noChangeArrowheads="1"/>
            </p:cNvSpPr>
            <p:nvPr/>
          </p:nvSpPr>
          <p:spPr bwMode="auto">
            <a:xfrm>
              <a:off x="9620" y="4380"/>
              <a:ext cx="72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4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3" name="Text Box 55"/>
            <p:cNvSpPr txBox="1">
              <a:spLocks noChangeArrowheads="1"/>
            </p:cNvSpPr>
            <p:nvPr/>
          </p:nvSpPr>
          <p:spPr bwMode="auto">
            <a:xfrm>
              <a:off x="9660" y="5820"/>
              <a:ext cx="72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4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0" y="0"/>
            <a:ext cx="500062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сопротивлении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12700" y="3000372"/>
            <a:ext cx="9131300" cy="8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сопротивление R2?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Ом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0" y="500063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общее сопротивление участка?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Ом с точностью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Группа 17"/>
          <p:cNvGrpSpPr/>
          <p:nvPr/>
        </p:nvGrpSpPr>
        <p:grpSpPr>
          <a:xfrm>
            <a:off x="142844" y="1522918"/>
            <a:ext cx="1428759" cy="1168800"/>
            <a:chOff x="5268079" y="4569370"/>
            <a:chExt cx="1428759" cy="11688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17"/>
          <p:cNvGrpSpPr/>
          <p:nvPr/>
        </p:nvGrpSpPr>
        <p:grpSpPr>
          <a:xfrm>
            <a:off x="1785918" y="1474382"/>
            <a:ext cx="2000264" cy="1168800"/>
            <a:chOff x="5268079" y="4569370"/>
            <a:chExt cx="2000264" cy="116880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993119" y="4569370"/>
              <a:ext cx="127522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072197" y="5214950"/>
              <a:ext cx="112470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Ом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125335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/>
        </p:nvSpPr>
        <p:spPr>
          <a:xfrm>
            <a:off x="3929058" y="1714488"/>
            <a:ext cx="6429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Группа 17"/>
          <p:cNvGrpSpPr/>
          <p:nvPr/>
        </p:nvGrpSpPr>
        <p:grpSpPr>
          <a:xfrm>
            <a:off x="0" y="3786190"/>
            <a:ext cx="1643041" cy="1168800"/>
            <a:chOff x="5053797" y="4569370"/>
            <a:chExt cx="1643041" cy="116880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17"/>
          <p:cNvGrpSpPr/>
          <p:nvPr/>
        </p:nvGrpSpPr>
        <p:grpSpPr>
          <a:xfrm>
            <a:off x="1857356" y="3714752"/>
            <a:ext cx="1857387" cy="1168800"/>
            <a:chOff x="5053797" y="4569370"/>
            <a:chExt cx="1857387" cy="116880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4071934" y="4071942"/>
            <a:ext cx="85725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5072066" y="3857628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7715272" y="3929066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9А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61163" y="5714828"/>
            <a:ext cx="3010639" cy="1115269"/>
            <a:chOff x="3612737" y="5691079"/>
            <a:chExt cx="3010639" cy="1115269"/>
          </a:xfrm>
        </p:grpSpPr>
        <p:grpSp>
          <p:nvGrpSpPr>
            <p:cNvPr id="85" name="Группа 17"/>
            <p:cNvGrpSpPr/>
            <p:nvPr/>
          </p:nvGrpSpPr>
          <p:grpSpPr>
            <a:xfrm>
              <a:off x="3612737" y="5691079"/>
              <a:ext cx="1187477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Группа 17"/>
            <p:cNvGrpSpPr/>
            <p:nvPr/>
          </p:nvGrpSpPr>
          <p:grpSpPr>
            <a:xfrm>
              <a:off x="4728779" y="5737484"/>
              <a:ext cx="1228349" cy="1021365"/>
              <a:chOff x="5873395" y="4453401"/>
              <a:chExt cx="1680901" cy="1183373"/>
            </a:xfrm>
            <a:solidFill>
              <a:schemeClr val="bg1"/>
            </a:solidFill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5873395" y="4453401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772238" y="4701711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5929755" y="5030561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5929322" y="508952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Группа 17"/>
            <p:cNvGrpSpPr/>
            <p:nvPr/>
          </p:nvGrpSpPr>
          <p:grpSpPr>
            <a:xfrm>
              <a:off x="5871788" y="5737486"/>
              <a:ext cx="751588" cy="1021367"/>
              <a:chOff x="5873395" y="4453402"/>
              <a:chExt cx="1028490" cy="1183375"/>
            </a:xfrm>
            <a:solidFill>
              <a:schemeClr val="bg1"/>
            </a:solidFill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5873395" y="4453402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5913505" y="5030564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5929322" y="5089528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Группа 115"/>
          <p:cNvGrpSpPr/>
          <p:nvPr/>
        </p:nvGrpSpPr>
        <p:grpSpPr>
          <a:xfrm>
            <a:off x="3143244" y="5742731"/>
            <a:ext cx="2644974" cy="1115269"/>
            <a:chOff x="3612741" y="5691079"/>
            <a:chExt cx="2644974" cy="1115269"/>
          </a:xfrm>
        </p:grpSpPr>
        <p:grpSp>
          <p:nvGrpSpPr>
            <p:cNvPr id="117" name="Группа 17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Группа 17"/>
            <p:cNvGrpSpPr/>
            <p:nvPr/>
          </p:nvGrpSpPr>
          <p:grpSpPr>
            <a:xfrm>
              <a:off x="4574407" y="5737480"/>
              <a:ext cx="1110784" cy="1021364"/>
              <a:chOff x="5662151" y="4453401"/>
              <a:chExt cx="1520023" cy="1183373"/>
            </a:xfrm>
            <a:solidFill>
              <a:schemeClr val="bg1"/>
            </a:solidFill>
          </p:grpSpPr>
          <p:sp>
            <p:nvSpPr>
              <p:cNvPr id="123" name="Прямоугольник 122"/>
              <p:cNvSpPr/>
              <p:nvPr/>
            </p:nvSpPr>
            <p:spPr>
              <a:xfrm>
                <a:off x="5662151" y="4453401"/>
                <a:ext cx="857256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6400114" y="4729228"/>
                <a:ext cx="782060" cy="74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718511" y="5030561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782461" y="5089529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Группа 17"/>
            <p:cNvGrpSpPr/>
            <p:nvPr/>
          </p:nvGrpSpPr>
          <p:grpSpPr>
            <a:xfrm>
              <a:off x="5506127" y="5749364"/>
              <a:ext cx="751588" cy="1021368"/>
              <a:chOff x="5373032" y="4467160"/>
              <a:chExt cx="1028492" cy="1183375"/>
            </a:xfrm>
            <a:solidFill>
              <a:schemeClr val="bg1"/>
            </a:solidFill>
          </p:grpSpPr>
          <p:sp>
            <p:nvSpPr>
              <p:cNvPr id="120" name="Прямоугольник 119"/>
              <p:cNvSpPr/>
              <p:nvPr/>
            </p:nvSpPr>
            <p:spPr>
              <a:xfrm>
                <a:off x="5373032" y="4467160"/>
                <a:ext cx="857257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5413142" y="5044322"/>
                <a:ext cx="988382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5428960" y="5103286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Прямоугольник 130"/>
          <p:cNvSpPr/>
          <p:nvPr/>
        </p:nvSpPr>
        <p:spPr>
          <a:xfrm>
            <a:off x="5715008" y="5643578"/>
            <a:ext cx="12858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5929322" y="6213850"/>
            <a:ext cx="50009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0" y="5786454"/>
            <a:ext cx="3000364" cy="1071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4" name="Группа 17"/>
          <p:cNvGrpSpPr/>
          <p:nvPr/>
        </p:nvGrpSpPr>
        <p:grpSpPr>
          <a:xfrm>
            <a:off x="7286613" y="5286388"/>
            <a:ext cx="1857387" cy="1168800"/>
            <a:chOff x="5053797" y="4569370"/>
            <a:chExt cx="1857387" cy="1168800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9А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5541E-6 L 0.24791 -0.019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011E-7 L 0.38576 -0.5723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28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951E-7 L -0.26475 -0.4195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2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5" grpId="0"/>
      <p:bldP spid="7226" grpId="0"/>
      <p:bldP spid="7227" grpId="0"/>
      <p:bldP spid="71" grpId="0" animBg="1"/>
      <p:bldP spid="71" grpId="1" animBg="1"/>
      <p:bldP spid="82" grpId="0" animBg="1"/>
      <p:bldP spid="82" grpId="1" animBg="1"/>
      <p:bldP spid="83" grpId="0" animBg="1"/>
      <p:bldP spid="84" grpId="0" animBg="1"/>
      <p:bldP spid="84" grpId="1" animBg="1"/>
      <p:bldP spid="131" grpId="0" animBg="1"/>
      <p:bldP spid="131" grpId="1" animBg="1"/>
      <p:bldP spid="132" grpId="0" animBg="1"/>
      <p:bldP spid="132" grpId="1" animBg="1"/>
      <p:bldP spid="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3871906" y="202559"/>
            <a:ext cx="5272094" cy="2473939"/>
            <a:chOff x="360" y="7011"/>
            <a:chExt cx="4500" cy="1898"/>
          </a:xfrm>
        </p:grpSpPr>
        <p:grpSp>
          <p:nvGrpSpPr>
            <p:cNvPr id="5122" name="Group 2"/>
            <p:cNvGrpSpPr>
              <a:grpSpLocks/>
            </p:cNvGrpSpPr>
            <p:nvPr/>
          </p:nvGrpSpPr>
          <p:grpSpPr bwMode="auto">
            <a:xfrm>
              <a:off x="660" y="7011"/>
              <a:ext cx="4140" cy="1898"/>
              <a:chOff x="720" y="7371"/>
              <a:chExt cx="4140" cy="1898"/>
            </a:xfrm>
          </p:grpSpPr>
          <p:sp>
            <p:nvSpPr>
              <p:cNvPr id="5123" name="Text Box 3"/>
              <p:cNvSpPr txBox="1">
                <a:spLocks noChangeArrowheads="1"/>
              </p:cNvSpPr>
              <p:nvPr/>
            </p:nvSpPr>
            <p:spPr bwMode="auto">
              <a:xfrm>
                <a:off x="3822" y="8421"/>
                <a:ext cx="939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1А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720" y="7547"/>
                <a:ext cx="4140" cy="1657"/>
                <a:chOff x="6480" y="6551"/>
                <a:chExt cx="4140" cy="1657"/>
              </a:xfrm>
            </p:grpSpPr>
            <p:grpSp>
              <p:nvGrpSpPr>
                <p:cNvPr id="5125" name="Group 5"/>
                <p:cNvGrpSpPr>
                  <a:grpSpLocks/>
                </p:cNvGrpSpPr>
                <p:nvPr/>
              </p:nvGrpSpPr>
              <p:grpSpPr bwMode="auto">
                <a:xfrm>
                  <a:off x="6480" y="6551"/>
                  <a:ext cx="4140" cy="1657"/>
                  <a:chOff x="12431" y="5378"/>
                  <a:chExt cx="3317" cy="1448"/>
                </a:xfrm>
              </p:grpSpPr>
              <p:sp>
                <p:nvSpPr>
                  <p:cNvPr id="512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3367" y="5585"/>
                    <a:ext cx="2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512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2431" y="5378"/>
                    <a:ext cx="3317" cy="1448"/>
                    <a:chOff x="12431" y="5378"/>
                    <a:chExt cx="3317" cy="1448"/>
                  </a:xfrm>
                </p:grpSpPr>
                <p:grpSp>
                  <p:nvGrpSpPr>
                    <p:cNvPr id="5128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66" y="5836"/>
                      <a:ext cx="182" cy="318"/>
                      <a:chOff x="3503" y="4378"/>
                      <a:chExt cx="184" cy="276"/>
                    </a:xfrm>
                  </p:grpSpPr>
                  <p:sp>
                    <p:nvSpPr>
                      <p:cNvPr id="5129" name="Oval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4458"/>
                        <a:ext cx="141" cy="14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5130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03" y="4378"/>
                        <a:ext cx="184" cy="2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5131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31" y="5378"/>
                      <a:ext cx="3214" cy="1448"/>
                      <a:chOff x="12431" y="5390"/>
                      <a:chExt cx="3214" cy="1448"/>
                    </a:xfrm>
                  </p:grpSpPr>
                  <p:grpSp>
                    <p:nvGrpSpPr>
                      <p:cNvPr id="513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21" y="5390"/>
                        <a:ext cx="1129" cy="650"/>
                        <a:chOff x="12521" y="5390"/>
                        <a:chExt cx="1129" cy="650"/>
                      </a:xfrm>
                    </p:grpSpPr>
                    <p:sp>
                      <p:nvSpPr>
                        <p:cNvPr id="513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2521" y="6040"/>
                          <a:ext cx="47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134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065" y="5390"/>
                          <a:ext cx="460" cy="4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135" name="Oval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00" y="5444"/>
                          <a:ext cx="266" cy="269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801" y="5586"/>
                          <a:ext cx="292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791" y="5584"/>
                          <a:ext cx="0" cy="43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650" y="5584"/>
                          <a:ext cx="0" cy="43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5139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431" y="5410"/>
                        <a:ext cx="3214" cy="1428"/>
                        <a:chOff x="12431" y="5398"/>
                        <a:chExt cx="3214" cy="1428"/>
                      </a:xfrm>
                    </p:grpSpPr>
                    <p:sp>
                      <p:nvSpPr>
                        <p:cNvPr id="5140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004" y="5946"/>
                          <a:ext cx="422" cy="1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141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431" y="5398"/>
                          <a:ext cx="3214" cy="1428"/>
                          <a:chOff x="12431" y="5398"/>
                          <a:chExt cx="3214" cy="1428"/>
                        </a:xfrm>
                      </p:grpSpPr>
                      <p:sp>
                        <p:nvSpPr>
                          <p:cNvPr id="5142" name="Lin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3411" y="6027"/>
                            <a:ext cx="570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5143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424" y="5786"/>
                            <a:ext cx="1221" cy="716"/>
                            <a:chOff x="3017" y="2798"/>
                            <a:chExt cx="1234" cy="621"/>
                          </a:xfrm>
                        </p:grpSpPr>
                        <p:grpSp>
                          <p:nvGrpSpPr>
                            <p:cNvPr id="5144" name="Group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458" y="2798"/>
                              <a:ext cx="793" cy="621"/>
                              <a:chOff x="5000" y="7596"/>
                              <a:chExt cx="794" cy="725"/>
                            </a:xfrm>
                          </p:grpSpPr>
                          <p:grpSp>
                            <p:nvGrpSpPr>
                              <p:cNvPr id="5145" name="Group 2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074" y="7596"/>
                                <a:ext cx="702" cy="725"/>
                                <a:chOff x="5074" y="7596"/>
                                <a:chExt cx="702" cy="725"/>
                              </a:xfrm>
                            </p:grpSpPr>
                            <p:sp>
                              <p:nvSpPr>
                                <p:cNvPr id="5146" name="Text Box 26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074" y="7596"/>
                                  <a:ext cx="702" cy="72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l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ts val="100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ru-RU" sz="36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a:t>  </a:t>
                                  </a:r>
                                  <a:r>
                                    <a:rPr kumimoji="0" lang="ru-RU" sz="3600" b="1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a:t>А</a:t>
                                  </a:r>
                                  <a:endParaRPr kumimoji="0" lang="ru-RU" sz="54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147" name="Oval 2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256" y="7664"/>
                                  <a:ext cx="300" cy="335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ru-RU" sz="5400">
                                    <a:latin typeface="Times New Roman" pitchFamily="18" charset="0"/>
                                    <a:cs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5148" name="Line 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00" y="7842"/>
                                <a:ext cx="230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 sz="5400">
                                  <a:latin typeface="Times New Roman" pitchFamily="18" charset="0"/>
                                  <a:cs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49" name="Line 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564" y="7834"/>
                                <a:ext cx="230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 sz="5400">
                                  <a:latin typeface="Times New Roman" pitchFamily="18" charset="0"/>
                                  <a:cs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5150" name="Line 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017" y="3007"/>
                              <a:ext cx="576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151" name="Text Box 3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064" y="5398"/>
                            <a:ext cx="460" cy="42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52" name="Oval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115" y="5457"/>
                            <a:ext cx="266" cy="269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53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382" y="5598"/>
                            <a:ext cx="29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54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816" y="5599"/>
                            <a:ext cx="29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55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806" y="5597"/>
                            <a:ext cx="0" cy="43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56" name="Lin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665" y="5597"/>
                            <a:ext cx="0" cy="43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5157" name="Group 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431" y="5848"/>
                            <a:ext cx="182" cy="319"/>
                            <a:chOff x="3503" y="4378"/>
                            <a:chExt cx="184" cy="276"/>
                          </a:xfrm>
                        </p:grpSpPr>
                        <p:sp>
                          <p:nvSpPr>
                            <p:cNvPr id="5158" name="Oval 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25" y="4458"/>
                              <a:ext cx="141" cy="141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59" name="Line 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503" y="4378"/>
                              <a:ext cx="184" cy="27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160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787" y="6020"/>
                            <a:ext cx="1866" cy="806"/>
                            <a:chOff x="1363" y="3006"/>
                            <a:chExt cx="1886" cy="700"/>
                          </a:xfrm>
                        </p:grpSpPr>
                        <p:grpSp>
                          <p:nvGrpSpPr>
                            <p:cNvPr id="5161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34" y="3185"/>
                              <a:ext cx="1108" cy="521"/>
                              <a:chOff x="1515" y="3553"/>
                              <a:chExt cx="867" cy="371"/>
                            </a:xfrm>
                          </p:grpSpPr>
                          <p:grpSp>
                            <p:nvGrpSpPr>
                              <p:cNvPr id="5162" name="Group 4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809" y="3553"/>
                                <a:ext cx="465" cy="371"/>
                                <a:chOff x="9770" y="4901"/>
                                <a:chExt cx="599" cy="531"/>
                              </a:xfrm>
                            </p:grpSpPr>
                            <p:sp>
                              <p:nvSpPr>
                                <p:cNvPr id="5163" name="Text Box 43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9770" y="4901"/>
                                  <a:ext cx="599" cy="531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l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ts val="100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en-US" sz="3600" b="1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a:t>V</a:t>
                                  </a:r>
                                  <a:endParaRPr kumimoji="0" lang="ru-RU" sz="54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164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9779" y="4917"/>
                                  <a:ext cx="346" cy="334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ru-RU" sz="5400">
                                    <a:latin typeface="Times New Roman" pitchFamily="18" charset="0"/>
                                    <a:cs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5165" name="Line 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087" y="3683"/>
                                <a:ext cx="295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 sz="5400">
                                  <a:latin typeface="Times New Roman" pitchFamily="18" charset="0"/>
                                  <a:cs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66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515" y="3683"/>
                                <a:ext cx="295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 sz="5400">
                                  <a:latin typeface="Times New Roman" pitchFamily="18" charset="0"/>
                                  <a:cs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5167" name="Line 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363" y="3006"/>
                              <a:ext cx="0" cy="37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68" name="Line 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249" y="3013"/>
                              <a:ext cx="0" cy="37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69" name="Line 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844" y="3375"/>
                              <a:ext cx="403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70" name="Line 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369" y="3367"/>
                              <a:ext cx="403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5171" name="Rectangle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990" y="5946"/>
                          <a:ext cx="422" cy="1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517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200" y="7335"/>
                  <a:ext cx="614" cy="3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7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8460" y="7280"/>
                  <a:ext cx="574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74" name="Text Box 54"/>
              <p:cNvSpPr txBox="1">
                <a:spLocks noChangeArrowheads="1"/>
              </p:cNvSpPr>
              <p:nvPr/>
            </p:nvSpPr>
            <p:spPr bwMode="auto">
              <a:xfrm>
                <a:off x="2380" y="8740"/>
                <a:ext cx="1077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9 В</a:t>
                </a:r>
                <a:endPara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75" name="Text Box 55"/>
              <p:cNvSpPr txBox="1">
                <a:spLocks noChangeArrowheads="1"/>
              </p:cNvSpPr>
              <p:nvPr/>
            </p:nvSpPr>
            <p:spPr bwMode="auto">
              <a:xfrm>
                <a:off x="1078" y="7371"/>
                <a:ext cx="61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76" name="Text Box 56"/>
              <p:cNvSpPr txBox="1">
                <a:spLocks noChangeArrowheads="1"/>
              </p:cNvSpPr>
              <p:nvPr/>
            </p:nvSpPr>
            <p:spPr bwMode="auto">
              <a:xfrm>
                <a:off x="3208" y="7380"/>
                <a:ext cx="675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 В</a:t>
                </a:r>
                <a:endPara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360" y="7020"/>
              <a:ext cx="4500" cy="18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0" y="2786058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сопротивление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0" y="0"/>
            <a:ext cx="42291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напряжение на сопротивлении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вольтах с точностью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 целых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0" y="4762504"/>
            <a:ext cx="8777349" cy="80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общее сопротивление участка?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(рис.2)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целых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14282" y="1500174"/>
            <a:ext cx="235745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42844" y="2143116"/>
            <a:ext cx="2428892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1857364"/>
            <a:ext cx="6429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8В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17"/>
          <p:cNvGrpSpPr/>
          <p:nvPr/>
        </p:nvGrpSpPr>
        <p:grpSpPr>
          <a:xfrm>
            <a:off x="0" y="3643314"/>
            <a:ext cx="1643041" cy="1168800"/>
            <a:chOff x="5053797" y="4569370"/>
            <a:chExt cx="1643041" cy="116880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17"/>
          <p:cNvGrpSpPr/>
          <p:nvPr/>
        </p:nvGrpSpPr>
        <p:grpSpPr>
          <a:xfrm>
            <a:off x="1714480" y="3571876"/>
            <a:ext cx="1714513" cy="1168800"/>
            <a:chOff x="5053797" y="4569370"/>
            <a:chExt cx="1714513" cy="116880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993120" y="4569370"/>
              <a:ext cx="77519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8В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1А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3643306" y="3929066"/>
            <a:ext cx="85725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0" y="5381576"/>
            <a:ext cx="2613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Группа 17"/>
          <p:cNvGrpSpPr/>
          <p:nvPr/>
        </p:nvGrpSpPr>
        <p:grpSpPr>
          <a:xfrm>
            <a:off x="4714876" y="3429000"/>
            <a:ext cx="1643041" cy="1168800"/>
            <a:chOff x="5053797" y="4569370"/>
            <a:chExt cx="1643041" cy="116880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17"/>
          <p:cNvGrpSpPr/>
          <p:nvPr/>
        </p:nvGrpSpPr>
        <p:grpSpPr>
          <a:xfrm>
            <a:off x="6429387" y="3403208"/>
            <a:ext cx="1714513" cy="1168800"/>
            <a:chOff x="5053797" y="4569370"/>
            <a:chExt cx="1714513" cy="116880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5993120" y="4569370"/>
              <a:ext cx="77519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1В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Прямоугольник 87"/>
          <p:cNvSpPr/>
          <p:nvPr/>
        </p:nvSpPr>
        <p:spPr>
          <a:xfrm>
            <a:off x="8215338" y="3714752"/>
            <a:ext cx="85725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142844" y="6140255"/>
            <a:ext cx="29578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643306" y="5786454"/>
            <a:ext cx="107157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Группа 17"/>
          <p:cNvGrpSpPr/>
          <p:nvPr/>
        </p:nvGrpSpPr>
        <p:grpSpPr>
          <a:xfrm>
            <a:off x="5572132" y="5341917"/>
            <a:ext cx="1714511" cy="1230355"/>
            <a:chOff x="5053797" y="4569370"/>
            <a:chExt cx="1714511" cy="1230355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5993119" y="4569370"/>
              <a:ext cx="775189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6072197" y="5214950"/>
              <a:ext cx="62464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Группа 17"/>
          <p:cNvGrpSpPr/>
          <p:nvPr/>
        </p:nvGrpSpPr>
        <p:grpSpPr>
          <a:xfrm>
            <a:off x="7286644" y="5326008"/>
            <a:ext cx="1250258" cy="1230355"/>
            <a:chOff x="5518050" y="4569370"/>
            <a:chExt cx="1250258" cy="1230355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5993119" y="4569370"/>
              <a:ext cx="775189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518050" y="4913050"/>
              <a:ext cx="42862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6018116" y="5214950"/>
              <a:ext cx="731737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1А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0564E-6 L 0.45174 -0.2393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-1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0907E-6 L 0.3382 -0.4361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21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9935E-6 L -0.36649 -0.4049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2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9" grpId="0"/>
      <p:bldP spid="5180" grpId="0"/>
      <p:bldP spid="5181" grpId="0"/>
      <p:bldP spid="63" grpId="0" animBg="1"/>
      <p:bldP spid="64" grpId="0" animBg="1"/>
      <p:bldP spid="65" grpId="0" animBg="1"/>
      <p:bldP spid="65" grpId="1" animBg="1"/>
      <p:bldP spid="76" grpId="0" animBg="1"/>
      <p:bldP spid="76" grpId="1" animBg="1"/>
      <p:bldP spid="77" grpId="0"/>
      <p:bldP spid="88" grpId="0" animBg="1"/>
      <p:bldP spid="88" grpId="1" animBg="1"/>
      <p:bldP spid="89" grpId="0"/>
      <p:bldP spid="90" grpId="0" animBg="1"/>
      <p:bldP spid="90" grpId="1" animBg="1"/>
      <p:bldP spid="9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5045076" y="142852"/>
            <a:ext cx="4093231" cy="2500330"/>
            <a:chOff x="9180" y="9540"/>
            <a:chExt cx="2157" cy="1480"/>
          </a:xfrm>
        </p:grpSpPr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10437" y="9720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Рис. 3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9180" y="9540"/>
              <a:ext cx="2085" cy="1480"/>
              <a:chOff x="7909" y="8280"/>
              <a:chExt cx="2085" cy="1480"/>
            </a:xfrm>
          </p:grpSpPr>
          <p:grpSp>
            <p:nvGrpSpPr>
              <p:cNvPr id="4100" name="Group 4"/>
              <p:cNvGrpSpPr>
                <a:grpSpLocks/>
              </p:cNvGrpSpPr>
              <p:nvPr/>
            </p:nvGrpSpPr>
            <p:grpSpPr bwMode="auto">
              <a:xfrm>
                <a:off x="7909" y="8280"/>
                <a:ext cx="2085" cy="1480"/>
                <a:chOff x="1469" y="2644"/>
                <a:chExt cx="2085" cy="1480"/>
              </a:xfrm>
            </p:grpSpPr>
            <p:sp>
              <p:nvSpPr>
                <p:cNvPr id="4101" name="Rectangle 5"/>
                <p:cNvSpPr>
                  <a:spLocks noChangeArrowheads="1"/>
                </p:cNvSpPr>
                <p:nvPr/>
              </p:nvSpPr>
              <p:spPr bwMode="auto">
                <a:xfrm>
                  <a:off x="1848" y="3341"/>
                  <a:ext cx="529" cy="16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102" name="Group 6"/>
                <p:cNvGrpSpPr>
                  <a:grpSpLocks/>
                </p:cNvGrpSpPr>
                <p:nvPr/>
              </p:nvGrpSpPr>
              <p:grpSpPr bwMode="auto">
                <a:xfrm>
                  <a:off x="1469" y="2644"/>
                  <a:ext cx="2085" cy="1480"/>
                  <a:chOff x="1637" y="2644"/>
                  <a:chExt cx="2085" cy="1480"/>
                </a:xfrm>
              </p:grpSpPr>
              <p:sp>
                <p:nvSpPr>
                  <p:cNvPr id="410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410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637" y="2644"/>
                    <a:ext cx="2085" cy="1342"/>
                    <a:chOff x="1637" y="2644"/>
                    <a:chExt cx="2085" cy="1342"/>
                  </a:xfrm>
                </p:grpSpPr>
                <p:sp>
                  <p:nvSpPr>
                    <p:cNvPr id="4105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55" y="3412"/>
                      <a:ext cx="3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41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3" y="3172"/>
                      <a:ext cx="809" cy="725"/>
                      <a:chOff x="5000" y="7596"/>
                      <a:chExt cx="809" cy="725"/>
                    </a:xfrm>
                  </p:grpSpPr>
                  <p:grpSp>
                    <p:nvGrpSpPr>
                      <p:cNvPr id="4107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07" y="7596"/>
                        <a:ext cx="702" cy="725"/>
                        <a:chOff x="5107" y="7596"/>
                        <a:chExt cx="702" cy="725"/>
                      </a:xfrm>
                    </p:grpSpPr>
                    <p:sp>
                      <p:nvSpPr>
                        <p:cNvPr id="4108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07" y="7596"/>
                          <a:ext cx="702" cy="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4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ru-RU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6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109" name="Oval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56" y="7664"/>
                          <a:ext cx="300" cy="335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6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411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00" y="7834"/>
                        <a:ext cx="23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1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64" y="7834"/>
                        <a:ext cx="23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4112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7" y="2644"/>
                      <a:ext cx="1096" cy="760"/>
                      <a:chOff x="9377" y="4873"/>
                      <a:chExt cx="1130" cy="760"/>
                    </a:xfrm>
                  </p:grpSpPr>
                  <p:grpSp>
                    <p:nvGrpSpPr>
                      <p:cNvPr id="4113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779" y="4873"/>
                        <a:ext cx="646" cy="530"/>
                        <a:chOff x="9779" y="4873"/>
                        <a:chExt cx="646" cy="530"/>
                      </a:xfrm>
                    </p:grpSpPr>
                    <p:sp>
                      <p:nvSpPr>
                        <p:cNvPr id="4114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26" y="4873"/>
                          <a:ext cx="599" cy="5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</a:t>
                          </a:r>
                          <a:endParaRPr kumimoji="0" lang="ru-RU" sz="6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115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79" y="4917"/>
                          <a:ext cx="346" cy="334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6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4116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27" y="5092"/>
                        <a:ext cx="38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17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0" y="5093"/>
                        <a:ext cx="38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18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77" y="5091"/>
                        <a:ext cx="0" cy="54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1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495" y="5091"/>
                        <a:ext cx="0" cy="54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412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09" y="3410"/>
                      <a:ext cx="0" cy="5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2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7" y="3398"/>
                      <a:ext cx="0" cy="5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22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72" y="3985"/>
                      <a:ext cx="73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23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37" y="3973"/>
                      <a:ext cx="73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412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881" y="3848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4125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26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412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294" y="3825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412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29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4130" name="Text Box 34"/>
              <p:cNvSpPr txBox="1">
                <a:spLocks noChangeArrowheads="1"/>
              </p:cNvSpPr>
              <p:nvPr/>
            </p:nvSpPr>
            <p:spPr bwMode="auto">
              <a:xfrm>
                <a:off x="8704" y="8436"/>
                <a:ext cx="727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2В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1" name="Text Box 35"/>
              <p:cNvSpPr txBox="1">
                <a:spLocks noChangeArrowheads="1"/>
              </p:cNvSpPr>
              <p:nvPr/>
            </p:nvSpPr>
            <p:spPr bwMode="auto">
              <a:xfrm>
                <a:off x="9261" y="9120"/>
                <a:ext cx="727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4А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0" y="4714884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Показания приборов приведены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Что можно ещё найти и чему оно равно?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Вт)</a:t>
            </a: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Сопротивление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Ом)</a:t>
            </a: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Сопротивление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 (8 Вт)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Сопротивление (2 Ома)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Б.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,3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4,5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3,5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95872" y="2772787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22711" y="2779281"/>
            <a:ext cx="100700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46731">
            <a:off x="2727222" y="3681159"/>
            <a:ext cx="1404552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4,3</a:t>
            </a:r>
            <a:endParaRPr lang="ru-RU" sz="4400" b="1" dirty="0">
              <a:solidFill>
                <a:srgbClr val="0033CC"/>
              </a:solidFill>
            </a:endParaRPr>
          </a:p>
        </p:txBody>
      </p:sp>
      <p:sp>
        <p:nvSpPr>
          <p:cNvPr id="47" name="Рамка 46"/>
          <p:cNvSpPr/>
          <p:nvPr/>
        </p:nvSpPr>
        <p:spPr>
          <a:xfrm>
            <a:off x="5726883" y="2821871"/>
            <a:ext cx="92869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667320" y="2804427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814" y="2779343"/>
            <a:ext cx="121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17"/>
          <p:cNvGrpSpPr/>
          <p:nvPr/>
        </p:nvGrpSpPr>
        <p:grpSpPr>
          <a:xfrm>
            <a:off x="142844" y="259936"/>
            <a:ext cx="1643041" cy="1168800"/>
            <a:chOff x="5053797" y="4569370"/>
            <a:chExt cx="1643041" cy="11688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17"/>
          <p:cNvGrpSpPr/>
          <p:nvPr/>
        </p:nvGrpSpPr>
        <p:grpSpPr>
          <a:xfrm>
            <a:off x="1857324" y="188498"/>
            <a:ext cx="1714513" cy="1168800"/>
            <a:chOff x="5053797" y="4569370"/>
            <a:chExt cx="1714513" cy="11688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993120" y="4569370"/>
              <a:ext cx="77519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2В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4А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0" y="1428736"/>
            <a:ext cx="4730077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Сопротивление (0,5 Ома) </a:t>
            </a:r>
            <a:endParaRPr lang="ru-RU" sz="28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881277" y="3786190"/>
            <a:ext cx="383412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Мощность (8 Вт)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2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60" grpId="0" animBg="1"/>
      <p:bldP spid="60" grpId="1" animBg="1"/>
      <p:bldP spid="61" grpId="0" animBg="1"/>
      <p:bldP spid="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11. Влажное полотенце холоднее сухого, потому что…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1.вода в нем холодная.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при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вылетании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из жидкости  молекулы забирают температуру.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окружающая среда теплее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от воды почти всегда холоднее   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5.при испарении из жидкости вылетают самые быстрые молекулы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5720" y="4970704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нагреть…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подуть…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блюдце…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масло… вода… духи…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2844" y="4487299"/>
            <a:ext cx="4094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БЫСТРЫЕ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0298" y="5072074"/>
            <a:ext cx="3105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уносят энергию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736"/>
            <a:ext cx="88582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Влажное полотенце высохнет быстрее, если…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в нем холодная, в ветреную погоду, его свернуть, его намочили в масле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вода в нем тёплая, в ветреную погоду, его развернуть, его намочили в воде.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вода в нем тёплая, в безветренную погоду, его развернуть, его намочили в спирте.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вода в нем тёплая,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ветреную погоду,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развернуть, его намочили в спирте.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вода в нем тёплая, в ветреную погоду, его свернуть, его намочили в масле.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749981">
            <a:off x="4081502" y="906833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 испарении из жидкости вылетают самые быстрые молекулы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0868900">
            <a:off x="4445833" y="431746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в нем тёплая,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ветреную погоду,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развернуть, его намочили в спирте.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3734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8299 -0.150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/>
      <p:bldP spid="7" grpId="1"/>
      <p:bldP spid="8" grpId="0"/>
      <p:bldP spid="8" grpId="1"/>
      <p:bldP spid="2049" grpId="0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000364" y="1071546"/>
            <a:ext cx="4000528" cy="500066"/>
          </a:xfrm>
          <a:prstGeom prst="round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14282" y="642919"/>
            <a:ext cx="2351822" cy="1397046"/>
          </a:xfrm>
          <a:prstGeom prst="rect">
            <a:avLst/>
          </a:prstGeom>
          <a:solidFill>
            <a:srgbClr val="66CCFF">
              <a:alpha val="42000"/>
            </a:srgbClr>
          </a:solidFill>
          <a:ln w="28575">
            <a:solidFill>
              <a:srgbClr val="66CC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-88928" y="1303318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 rot="5400000">
            <a:off x="651645" y="1729588"/>
            <a:ext cx="2405056" cy="4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642910" y="857232"/>
            <a:ext cx="71438" cy="15747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43108" y="857233"/>
            <a:ext cx="51462" cy="159537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5421" y="630235"/>
            <a:ext cx="2345271" cy="2655890"/>
            <a:chOff x="1291" y="1716"/>
            <a:chExt cx="991" cy="1440"/>
          </a:xfrm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291" y="1728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282" y="1716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14282" y="2031955"/>
            <a:ext cx="2351822" cy="1254170"/>
          </a:xfrm>
          <a:prstGeom prst="rect">
            <a:avLst/>
          </a:prstGeom>
          <a:solidFill>
            <a:srgbClr val="000099">
              <a:alpha val="42000"/>
            </a:srgbClr>
          </a:solidFill>
          <a:ln w="28575">
            <a:solidFill>
              <a:srgbClr val="0000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2976" y="5234659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357166"/>
            <a:ext cx="3592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открытой поверхности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3500438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нагреть…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подуть…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блюдце…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масло… вода… духи…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3000364" y="1058275"/>
            <a:ext cx="4094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БЫСТРЫЕ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43438" y="2214554"/>
            <a:ext cx="32993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влажный…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купания…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86446" y="1571612"/>
            <a:ext cx="3105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уносят энергию</a:t>
            </a:r>
          </a:p>
        </p:txBody>
      </p:sp>
    </p:spTree>
    <p:extLst>
      <p:ext uri="{BB962C8B-B14F-4D97-AF65-F5344CB8AC3E}">
        <p14:creationId xmlns="" xmlns:p14="http://schemas.microsoft.com/office/powerpoint/2010/main" val="24448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1029" grpId="0"/>
      <p:bldP spid="1030" grpId="0"/>
      <p:bldP spid="1031" grpId="0" animBg="1"/>
      <p:bldP spid="1032" grpId="0" animBg="1"/>
      <p:bldP spid="1036" grpId="0" animBg="1"/>
      <p:bldP spid="72" grpId="0"/>
      <p:bldP spid="1025" grpId="0"/>
      <p:bldP spid="1026" grpId="0" build="p"/>
      <p:bldP spid="70" grpId="0"/>
      <p:bldP spid="70" grpId="1"/>
      <p:bldP spid="1027" grpId="0" build="p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024" y="214290"/>
            <a:ext cx="3573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-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81710" y="1071546"/>
            <a:ext cx="5662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парообразование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всему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таблицы 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2190">
            <a:off x="1004677" y="320717"/>
            <a:ext cx="1836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пузырки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8596" y="4429132"/>
            <a:ext cx="3857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альпинист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28596" y="5000636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автоклав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85720" y="5500702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скороварка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285749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302458">
            <a:off x="1571636" y="3429000"/>
            <a:ext cx="185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пузыре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000364" y="3500438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2857496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3748" y="2826946"/>
            <a:ext cx="116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929058" y="3563502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34" y="285728"/>
            <a:ext cx="1356299" cy="2783905"/>
            <a:chOff x="4745" y="2903"/>
            <a:chExt cx="534" cy="784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00034" y="944436"/>
            <a:ext cx="1362066" cy="2102590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84830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3326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000232" y="5857892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1ат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244" y="3075008"/>
            <a:ext cx="1500198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2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169" grpId="0" build="p"/>
      <p:bldP spid="6" grpId="0"/>
      <p:bldP spid="6" grpId="1"/>
      <p:bldP spid="7175" grpId="0"/>
      <p:bldP spid="15" grpId="0"/>
      <p:bldP spid="16" grpId="0"/>
      <p:bldP spid="17" grpId="0"/>
      <p:bldP spid="7176" grpId="0"/>
      <p:bldP spid="19" grpId="0"/>
      <p:bldP spid="20" grpId="0"/>
      <p:bldP spid="21" grpId="0"/>
      <p:bldP spid="22" grpId="0"/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2" grpId="0"/>
      <p:bldP spid="32" grpId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7561</TotalTime>
  <Words>2753</Words>
  <Application>Microsoft Office PowerPoint</Application>
  <PresentationFormat>Экран (4:3)</PresentationFormat>
  <Paragraphs>669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Трек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Домашнее задание.</vt:lpstr>
      <vt:lpstr>Слайд 25</vt:lpstr>
      <vt:lpstr>Слайд 26</vt:lpstr>
      <vt:lpstr>Слайд 27</vt:lpstr>
      <vt:lpstr>Слайд 28</vt:lpstr>
      <vt:lpstr>Домашнее задание.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981</cp:revision>
  <dcterms:created xsi:type="dcterms:W3CDTF">2009-11-04T14:29:22Z</dcterms:created>
  <dcterms:modified xsi:type="dcterms:W3CDTF">2020-07-24T07:53:38Z</dcterms:modified>
</cp:coreProperties>
</file>