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0"/>
  </p:notesMasterIdLst>
  <p:sldIdLst>
    <p:sldId id="289" r:id="rId2"/>
    <p:sldId id="358" r:id="rId3"/>
    <p:sldId id="364" r:id="rId4"/>
    <p:sldId id="394" r:id="rId5"/>
    <p:sldId id="360" r:id="rId6"/>
    <p:sldId id="376" r:id="rId7"/>
    <p:sldId id="366" r:id="rId8"/>
    <p:sldId id="316" r:id="rId9"/>
    <p:sldId id="396" r:id="rId10"/>
    <p:sldId id="370" r:id="rId11"/>
    <p:sldId id="353" r:id="rId12"/>
    <p:sldId id="371" r:id="rId13"/>
    <p:sldId id="379" r:id="rId14"/>
    <p:sldId id="381" r:id="rId15"/>
    <p:sldId id="384" r:id="rId16"/>
    <p:sldId id="388" r:id="rId17"/>
    <p:sldId id="357" r:id="rId18"/>
    <p:sldId id="386" r:id="rId19"/>
    <p:sldId id="395" r:id="rId20"/>
    <p:sldId id="356" r:id="rId21"/>
    <p:sldId id="368" r:id="rId22"/>
    <p:sldId id="311" r:id="rId23"/>
    <p:sldId id="365" r:id="rId24"/>
    <p:sldId id="385" r:id="rId25"/>
    <p:sldId id="373" r:id="rId26"/>
    <p:sldId id="375" r:id="rId27"/>
    <p:sldId id="387" r:id="rId28"/>
    <p:sldId id="393" r:id="rId29"/>
    <p:sldId id="377" r:id="rId30"/>
    <p:sldId id="359" r:id="rId31"/>
    <p:sldId id="363" r:id="rId32"/>
    <p:sldId id="361" r:id="rId33"/>
    <p:sldId id="362" r:id="rId34"/>
    <p:sldId id="392" r:id="rId35"/>
    <p:sldId id="389" r:id="rId36"/>
    <p:sldId id="390" r:id="rId37"/>
    <p:sldId id="391" r:id="rId38"/>
    <p:sldId id="37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6600"/>
    <a:srgbClr val="220FB1"/>
    <a:srgbClr val="66CCFF"/>
    <a:srgbClr val="000099"/>
    <a:srgbClr val="003300"/>
    <a:srgbClr val="000000"/>
    <a:srgbClr val="365D21"/>
    <a:srgbClr val="0014AC"/>
    <a:srgbClr val="270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31" autoAdjust="0"/>
    <p:restoredTop sz="94681" autoAdjust="0"/>
  </p:normalViewPr>
  <p:slideViewPr>
    <p:cSldViewPr>
      <p:cViewPr>
        <p:scale>
          <a:sx n="53" d="100"/>
          <a:sy n="53" d="100"/>
        </p:scale>
        <p:origin x="-43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31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B52D-08C7-4127-B12F-5AEB06924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B3A2-1C58-40F0-8D7B-DBF4EB741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1C5A-F50B-4998-804D-6D3C812EE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../../&#1082;&#1080;&#1085;&#1086;%2010%20&#1082;&#1083;/&#1089;&#1084;&#1072;&#1095;&#1080;&#1074;&#1072;&#1085;&#1080;&#1077;%207&#1084;&#1080;&#1085;.pds.avi" TargetMode="Externa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2.jpeg"/><Relationship Id="rId5" Type="http://schemas.openxmlformats.org/officeDocument/2006/relationships/audio" Target="../media/audio10.wav"/><Relationship Id="rId10" Type="http://schemas.openxmlformats.org/officeDocument/2006/relationships/audio" Target="../media/audio4.wav"/><Relationship Id="rId4" Type="http://schemas.openxmlformats.org/officeDocument/2006/relationships/audio" Target="../media/audio7.wav"/><Relationship Id="rId9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0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0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audio" Target="../media/audio6.wav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&#1082;&#1080;&#1085;&#1086;%2010%20&#1082;&#1083;/&#1089;.&#1093;%20&#1089;&#1090;&#1088;&#1086;&#1080;&#1090;&#1077;&#1083;&#1100;&#1089;&#1090;&#1074;&#1086;%20&#1085;&#1072;&#1089;&#1086;&#1089;%207%20&#1084;&#1080;&#1085;.pds.avi" TargetMode="External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&#1092;&#1080;&#1079;&#1080;&#1082;&#1072;\&#1052;&#1086;&#1080;%20&#1076;&#1086;&#1082;&#1091;&#1084;&#1077;&#1085;&#1090;&#1099;\&#1059;&#1088;&#1086;&#1082;&#1080;%20&#1085;&#1072;%20&#1076;&#1086;&#1089;&#1082;&#1077;\&#1059;&#1088;&#1086;&#1082;%20&#1085;&#1072;%20&#1076;&#1086;&#1089;&#1082;&#1077;%20&#1075;&#1083;&#1072;&#1074;\&#1042;&#1080;&#1076;&#1077;&#1086;\&#1042;-3(&#1055;&#1083;&#1077;&#1085;&#1082;&#1072;-1)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&#1092;&#1080;&#1079;&#1080;&#1082;&#1072;\&#1052;&#1086;&#1080;%20&#1076;&#1086;&#1082;&#1091;&#1084;&#1077;&#1085;&#1090;&#1099;\&#1059;&#1088;&#1086;&#1082;&#1080;%20&#1085;&#1072;%20&#1076;&#1086;&#1089;&#1082;&#1077;\&#1059;&#1088;&#1086;&#1082;%20&#1085;&#1072;%20&#1076;&#1086;&#1089;&#1082;&#1077;%20&#1075;&#1083;&#1072;&#1074;\&#1042;&#1080;&#1076;&#1077;&#1086;\&#1042;-5(&#1055;&#1083;&#1077;&#1085;&#1082;&#1072;-3)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&#1092;&#1080;&#1079;&#1080;&#1082;&#1072;\&#1052;&#1086;&#1080;%20&#1076;&#1086;&#1082;&#1091;&#1084;&#1077;&#1085;&#1090;&#1099;\&#1059;&#1088;&#1086;&#1082;&#1080;%20&#1085;&#1072;%20&#1076;&#1086;&#1089;&#1082;&#1077;\&#1059;&#1088;&#1086;&#1082;%20&#1085;&#1072;%20&#1076;&#1086;&#1089;&#1082;&#1077;%20&#1075;&#1083;&#1072;&#1074;\&#1042;&#1080;&#1076;&#1077;&#1086;\&#1042;-6(&#1076;&#1080;&#1085;&#1072;&#1084;&#1086;&#1084;&#1077;&#1090;&#1088;)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&#1082;&#1080;&#1085;&#1086;%2010%20&#1082;&#1083;/&#1092;&#1072;&#1103;&#1085;&#1089;%20&#1089;&#1090;&#1088;&#1086;&#1080;&#1090;%20&#1085;&#1072;&#1089;&#1086;&#1089;%207&#1084;&#1080;&#1085;.pds.avi" TargetMode="Externa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&#1082;&#1080;&#1085;&#1086;%2010%20&#1082;&#1083;/&#1089;&#1084;&#1072;&#1095;&#1080;&#1074;&#1072;&#1085;&#1080;&#1077;%207&#1084;&#1080;&#1085;.pds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- 3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ж,г,т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№21  раздел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/Т7/ ПОВЕРХНОСТНОЕ НАТЯЖЕНИЕ.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причины появления поверхностной энергии.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 понятие «коэффициент поверхностного натяжения», «смачивание»,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несмачивание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капиллярные явления.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Опыты с мыльными пленками.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«Капиллярные явления».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К.фильм</a:t>
            </a: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к/фр. </a:t>
            </a:r>
            <a:r>
              <a:rPr lang="ru-RU" sz="2400" b="1" i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Фаянсовое производство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(строительство. Насос)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силы поверхностного натяжения.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Молекулы на поверхности 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жидкости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!!!.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6237312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Молекулы, находящиеся на поверхности, притягиваются только молекулами, лежащими ниже. Поэтому 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равнодействующая сил притяжения, действующих на молекулы поверхностного слоя не равна нулю. Под действием этих сил молекулы поверхностного слоя  втягиваются внутрь, число молекул поверхностного слоя уменьшается и площадь поверхности жидкости уменьшается. Но все молекулы разумеется не могут уйти  внутрь.  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Толщина поверхностного слоя        порядка 10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метра.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6286512" y="857232"/>
            <a:ext cx="2571768" cy="1143008"/>
          </a:xfrm>
          <a:prstGeom prst="roundRect">
            <a:avLst/>
          </a:prstGeom>
          <a:solidFill>
            <a:srgbClr val="66CC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0"/>
            <a:ext cx="5583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Поверхностный слой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2"/>
            <a:ext cx="198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дальше…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63807" y="642918"/>
            <a:ext cx="4551069" cy="2954535"/>
            <a:chOff x="8801" y="2029"/>
            <a:chExt cx="1500" cy="1071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8801" y="2236"/>
              <a:ext cx="1497" cy="864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H="1">
              <a:off x="8801" y="2074"/>
              <a:ext cx="0" cy="7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H="1">
              <a:off x="10301" y="2029"/>
              <a:ext cx="0" cy="7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330810" y="2409342"/>
            <a:ext cx="427801" cy="38764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2842318" y="2725503"/>
            <a:ext cx="509720" cy="316161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543182" y="2824475"/>
            <a:ext cx="0" cy="679059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rot="19045902">
            <a:off x="3983119" y="2599039"/>
            <a:ext cx="3034" cy="679059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1009754" y="1238172"/>
            <a:ext cx="427800" cy="38764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500034" y="1540587"/>
            <a:ext cx="509720" cy="316161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219103" y="1636810"/>
            <a:ext cx="0" cy="67905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rot="19045902">
            <a:off x="1654504" y="1422272"/>
            <a:ext cx="3034" cy="67905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rot="14209033">
            <a:off x="4053045" y="1945288"/>
            <a:ext cx="2749" cy="749409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rot="10914147">
            <a:off x="3528012" y="1711039"/>
            <a:ext cx="3034" cy="679059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rot="7555635">
            <a:off x="3036639" y="1912297"/>
            <a:ext cx="2749" cy="749409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6345564" y="2463874"/>
            <a:ext cx="1046457" cy="911983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Arc 25"/>
          <p:cNvSpPr>
            <a:spLocks/>
          </p:cNvSpPr>
          <p:nvPr/>
        </p:nvSpPr>
        <p:spPr bwMode="auto">
          <a:xfrm>
            <a:off x="5357850" y="2507302"/>
            <a:ext cx="967222" cy="893371"/>
          </a:xfrm>
          <a:custGeom>
            <a:avLst/>
            <a:gdLst>
              <a:gd name="G0" fmla="+- 12786 0 0"/>
              <a:gd name="G1" fmla="+- 21600 0 0"/>
              <a:gd name="G2" fmla="+- 21600 0 0"/>
              <a:gd name="T0" fmla="*/ 2799 w 34386"/>
              <a:gd name="T1" fmla="*/ 2448 h 43200"/>
              <a:gd name="T2" fmla="*/ 0 w 34386"/>
              <a:gd name="T3" fmla="*/ 39010 h 43200"/>
              <a:gd name="T4" fmla="*/ 12786 w 3438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86" h="43200" fill="none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</a:path>
              <a:path w="34386" h="43200" stroke="0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  <a:lnTo>
                  <a:pt x="12786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50" name="Group 26"/>
          <p:cNvGrpSpPr>
            <a:grpSpLocks/>
          </p:cNvGrpSpPr>
          <p:nvPr/>
        </p:nvGrpSpPr>
        <p:grpSpPr bwMode="auto">
          <a:xfrm>
            <a:off x="6443925" y="1094039"/>
            <a:ext cx="1771874" cy="2977903"/>
            <a:chOff x="1655" y="7077"/>
            <a:chExt cx="1297" cy="2400"/>
          </a:xfrm>
        </p:grpSpPr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1655" y="7077"/>
              <a:ext cx="429" cy="20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Arc 28"/>
            <p:cNvSpPr>
              <a:spLocks/>
            </p:cNvSpPr>
            <p:nvPr/>
          </p:nvSpPr>
          <p:spPr bwMode="auto">
            <a:xfrm rot="9817141">
              <a:off x="2135" y="9098"/>
              <a:ext cx="319" cy="379"/>
            </a:xfrm>
            <a:custGeom>
              <a:avLst/>
              <a:gdLst>
                <a:gd name="G0" fmla="+- 14337 0 0"/>
                <a:gd name="G1" fmla="+- 21600 0 0"/>
                <a:gd name="G2" fmla="+- 21600 0 0"/>
                <a:gd name="T0" fmla="*/ 0 w 35937"/>
                <a:gd name="T1" fmla="*/ 5444 h 21600"/>
                <a:gd name="T2" fmla="*/ 35937 w 35937"/>
                <a:gd name="T3" fmla="*/ 21600 h 21600"/>
                <a:gd name="T4" fmla="*/ 14337 w 3593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937" h="21600" fill="none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</a:path>
                <a:path w="35937" h="21600" stroke="0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  <a:lnTo>
                    <a:pt x="14337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Arc 29"/>
            <p:cNvSpPr>
              <a:spLocks/>
            </p:cNvSpPr>
            <p:nvPr/>
          </p:nvSpPr>
          <p:spPr bwMode="auto">
            <a:xfrm rot="11105323" flipV="1">
              <a:off x="2498" y="8687"/>
              <a:ext cx="454" cy="6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500694" y="714356"/>
            <a:ext cx="3243198" cy="3357586"/>
            <a:chOff x="5541638" y="714356"/>
            <a:chExt cx="3243198" cy="3357586"/>
          </a:xfrm>
        </p:grpSpPr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5541638" y="714356"/>
              <a:ext cx="3243198" cy="2319042"/>
              <a:chOff x="996" y="6771"/>
              <a:chExt cx="2374" cy="1869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>
                <a:off x="1195" y="6771"/>
                <a:ext cx="0" cy="18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>
                <a:off x="996" y="8548"/>
                <a:ext cx="237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5818280" y="2819265"/>
              <a:ext cx="0" cy="12526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030276" y="2938372"/>
            <a:ext cx="0" cy="852231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5790430" y="3714752"/>
            <a:ext cx="1228621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1643870" y="1214422"/>
            <a:ext cx="427800" cy="38764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2215374" y="1214422"/>
            <a:ext cx="427800" cy="38764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2786878" y="1214422"/>
            <a:ext cx="427800" cy="38764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428596" y="1214422"/>
            <a:ext cx="427800" cy="38764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3429820" y="1214422"/>
            <a:ext cx="427800" cy="38764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4072762" y="1214422"/>
            <a:ext cx="427800" cy="38764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483848" y="2816640"/>
            <a:ext cx="348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                         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22858" y="691202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29256" y="3753153"/>
            <a:ext cx="225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поверхностная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979606" y="3455259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6393575" y="928670"/>
            <a:ext cx="12907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5318657" y="2000240"/>
            <a:ext cx="3825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коэфф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натяжения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165650" y="3786190"/>
            <a:ext cx="48349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мыльный пузырь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 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214282" y="3571876"/>
            <a:ext cx="17861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Капля…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34"/>
          <p:cNvSpPr>
            <a:spLocks noChangeArrowheads="1"/>
          </p:cNvSpPr>
          <p:nvPr/>
        </p:nvSpPr>
        <p:spPr bwMode="auto">
          <a:xfrm>
            <a:off x="163377" y="4201170"/>
            <a:ext cx="24861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водомерки…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Рамка 52"/>
          <p:cNvSpPr/>
          <p:nvPr/>
        </p:nvSpPr>
        <p:spPr>
          <a:xfrm>
            <a:off x="2058022" y="85086"/>
            <a:ext cx="5929354" cy="642918"/>
          </a:xfrm>
          <a:prstGeom prst="frame">
            <a:avLst/>
          </a:prstGeom>
          <a:solidFill>
            <a:srgbClr val="00B0F0"/>
          </a:solidFill>
          <a:ln>
            <a:solidFill>
              <a:srgbClr val="000099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auto">
          <a:xfrm>
            <a:off x="7439174" y="857232"/>
            <a:ext cx="13340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5068" y="4357694"/>
            <a:ext cx="6258932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Скругленный прямоугольник 53"/>
          <p:cNvSpPr/>
          <p:nvPr/>
        </p:nvSpPr>
        <p:spPr>
          <a:xfrm>
            <a:off x="5259084" y="5344178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286380" y="6357958"/>
            <a:ext cx="642942" cy="285752"/>
          </a:xfrm>
          <a:prstGeom prst="roundRect">
            <a:avLst/>
          </a:prstGeom>
          <a:noFill/>
          <a:ln w="57150"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355016" y="5357826"/>
            <a:ext cx="642942" cy="28575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0FB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14524E-6 L -0.00399 0.196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3" presetID="35" presetClass="emph" presetSubtype="0" repeatCount="indefinite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069 L 0.01684 -6.47549E-7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26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22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10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" grpId="0"/>
      <p:bldP spid="5" grpId="0"/>
      <p:bldP spid="1031" grpId="0" animBg="1"/>
      <p:bldP spid="1031" grpId="1" animBg="1" autoUpdateAnimBg="0"/>
      <p:bldP spid="1032" grpId="0" animBg="1"/>
      <p:bldP spid="1033" grpId="0" animBg="1"/>
      <p:bldP spid="1034" grpId="0" animBg="1"/>
      <p:bldP spid="1036" grpId="0" animBg="1"/>
      <p:bldP spid="1036" grpId="1" animBg="1"/>
      <p:bldP spid="1036" grpId="2" animBg="1"/>
      <p:bldP spid="1037" grpId="0" animBg="1"/>
      <p:bldP spid="1037" grpId="1" animBg="1"/>
      <p:bldP spid="1037" grpId="2" animBg="1"/>
      <p:bldP spid="1038" grpId="0" animBg="1"/>
      <p:bldP spid="1038" grpId="1" animBg="1"/>
      <p:bldP spid="1038" grpId="2" animBg="1"/>
      <p:bldP spid="1039" grpId="0" animBg="1"/>
      <p:bldP spid="1039" grpId="1" animBg="1"/>
      <p:bldP spid="1040" grpId="0" animBg="1"/>
      <p:bldP spid="1041" grpId="0" animBg="1"/>
      <p:bldP spid="1042" grpId="0" animBg="1"/>
      <p:bldP spid="1048" grpId="0" animBg="1"/>
      <p:bldP spid="1048" grpId="1" animBg="1"/>
      <p:bldP spid="1049" grpId="0" animBg="1"/>
      <p:bldP spid="1055" grpId="0" animBg="1"/>
      <p:bldP spid="1056" grpId="0" animBg="1"/>
      <p:bldP spid="37" grpId="0" uiExpand="1" build="allAtOnce" animBg="1"/>
      <p:bldP spid="37" grpId="1" build="allAtOnce" animBg="1"/>
      <p:bldP spid="37" grpId="2" build="allAtOnce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/>
      <p:bldP spid="44" grpId="0"/>
      <p:bldP spid="45" grpId="0"/>
      <p:bldP spid="46" grpId="0"/>
      <p:bldP spid="1057" grpId="0"/>
      <p:bldP spid="1057" grpId="1"/>
      <p:bldP spid="1058" grpId="0"/>
      <p:bldP spid="50" grpId="0"/>
      <p:bldP spid="51" grpId="0"/>
      <p:bldP spid="52" grpId="0"/>
      <p:bldP spid="53" grpId="0" animBg="1"/>
      <p:bldP spid="56" grpId="0"/>
      <p:bldP spid="56" grpId="1"/>
      <p:bldP spid="54" grpId="0" animBg="1"/>
      <p:bldP spid="57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 поверхности остается такое число молекул, при котором площадь поверхности оказывается минимальной при данном объеме жидкости.</a:t>
            </a:r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Поэтому жидкости  под действием молекулярных сил принимают сферическую форму, при которой площадь поверхности минимальна.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Энергия поверхностного слоя жидкости.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844" y="642918"/>
            <a:ext cx="9286876" cy="6215082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Поскольку молекулы поверхностного слоя жидкости втягиваются внутрь жидкости, их потенциальная энергия больше, чем у молекул внутри жидкости, так как потенциальная энергия – это энергия взаимодействия. Эту дополнительную потенциальную энергию молекул поверхностного слоя называют </a:t>
            </a:r>
            <a:r>
              <a:rPr lang="ru-RU" sz="3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поверхностной энергией.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вывести молекулы, находящиеся внутри жидкости, на поверхность, нужно преодолеть противодействие молекулярных сил, то есть произвести работу, необходимую для увеличения свободной поверхности поверхностного слоя жидкости.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51752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Величина </a:t>
            </a:r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характеризующая зависимость работы молекулярных сил при изменении площади свободной поверхности  от рода жидкости и температуры, называется</a:t>
            </a:r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коэффициентом поверхностного натяжения.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t="7895"/>
          <a:stretch>
            <a:fillRect/>
          </a:stretch>
        </p:blipFill>
        <p:spPr bwMode="auto">
          <a:xfrm>
            <a:off x="0" y="4357694"/>
            <a:ext cx="9143999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7384"/>
            <a:ext cx="9144000" cy="5882996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Физический смысл:</a:t>
            </a:r>
          </a:p>
          <a:p>
            <a:pPr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за единицу  </a:t>
            </a:r>
            <a:r>
              <a:rPr lang="el-G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принимается такой коэффициент поверхностного натяжения, при котором молекулярные силы совершают  работу 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Дж,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уменьшая площадь свободной поверхности на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3-5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0"/>
            <a:ext cx="6851833" cy="652534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Овал 68"/>
          <p:cNvSpPr/>
          <p:nvPr/>
        </p:nvSpPr>
        <p:spPr>
          <a:xfrm>
            <a:off x="1500166" y="136480"/>
            <a:ext cx="6786610" cy="857256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0496" y="3714752"/>
            <a:ext cx="2286016" cy="928694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85728"/>
            <a:ext cx="6486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поверхностного натяжения.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85786" y="1132537"/>
            <a:ext cx="2000263" cy="2071702"/>
            <a:chOff x="1011" y="5181"/>
            <a:chExt cx="1022" cy="1178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1240" y="6343"/>
              <a:ext cx="5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11" y="5181"/>
              <a:ext cx="1022" cy="1178"/>
              <a:chOff x="1011" y="5133"/>
              <a:chExt cx="1022" cy="1178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1026" y="5430"/>
                <a:ext cx="0" cy="881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1241" y="5147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823" y="5133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103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1512" y="5824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1011" y="5423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149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 flipV="1">
                <a:off x="1984" y="5844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1268" y="5810"/>
                <a:ext cx="521" cy="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359275" y="2000240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1802" y="1071546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72534" y="1098842"/>
            <a:ext cx="1669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1112490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1098842"/>
            <a:ext cx="163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-h</a:t>
            </a:r>
            <a:r>
              <a:rPr lang="ru-RU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95552" y="1935296"/>
            <a:ext cx="1951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57752" y="3731129"/>
            <a:ext cx="1500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29015" y="3714752"/>
            <a:ext cx="971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45425" y="1870540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96253" y="1839920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2L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72204" y="1673544"/>
            <a:ext cx="1071570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297727" y="1690738"/>
            <a:ext cx="1071570" cy="5952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8596" y="4071942"/>
            <a:ext cx="2310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границе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85720" y="4643446"/>
            <a:ext cx="2785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рода жидкости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43306" y="2911678"/>
            <a:ext cx="1449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857752" y="2863990"/>
            <a:ext cx="236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2L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5143512"/>
            <a:ext cx="2356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нагревании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529178" y="4960006"/>
            <a:ext cx="756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6357950" y="4057660"/>
            <a:ext cx="1214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 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7338288" y="3927000"/>
            <a:ext cx="948482" cy="930760"/>
            <a:chOff x="7198085" y="2655398"/>
            <a:chExt cx="820406" cy="93076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7198085" y="2655398"/>
              <a:ext cx="820406" cy="930760"/>
              <a:chOff x="7279" y="1874"/>
              <a:chExt cx="671" cy="926"/>
            </a:xfrm>
          </p:grpSpPr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7279" y="187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H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</a:rPr>
                  <a:t>м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274393" y="3202999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Двойные круглые скобки 77"/>
          <p:cNvSpPr/>
          <p:nvPr/>
        </p:nvSpPr>
        <p:spPr>
          <a:xfrm>
            <a:off x="6511276" y="4188849"/>
            <a:ext cx="500066" cy="618816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 стрелкой 83"/>
          <p:cNvCxnSpPr/>
          <p:nvPr/>
        </p:nvCxnSpPr>
        <p:spPr>
          <a:xfrm rot="16200000" flipV="1">
            <a:off x="1327064" y="1813490"/>
            <a:ext cx="1000131" cy="331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1500166" y="78579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272204" y="2316486"/>
            <a:ext cx="1076693" cy="1500198"/>
            <a:chOff x="1285852" y="2343782"/>
            <a:chExt cx="1076693" cy="1500198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285852" y="2343782"/>
              <a:ext cx="1076693" cy="1500198"/>
            </a:xfrm>
            <a:prstGeom prst="rect">
              <a:avLst/>
            </a:prstGeom>
            <a:solidFill>
              <a:srgbClr val="66CCFF"/>
            </a:solidFill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285852" y="2357430"/>
              <a:ext cx="1071570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1285852" y="3170921"/>
            <a:ext cx="1071570" cy="758145"/>
            <a:chOff x="1285852" y="3129977"/>
            <a:chExt cx="1071570" cy="5847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285852" y="3129977"/>
              <a:ext cx="107157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285852" y="3134756"/>
              <a:ext cx="107157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645291" y="2428868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393 L 0.00191 -0.098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925 L 8.33333E-7 -0.1015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3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3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3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0" grpId="0" animBg="1"/>
      <p:bldP spid="30" grpId="1" animBg="1"/>
      <p:bldP spid="4" grpId="0"/>
      <p:bldP spid="21" grpId="0"/>
      <p:bldP spid="23" grpId="0"/>
      <p:bldP spid="24" grpId="0"/>
      <p:bldP spid="25" grpId="0"/>
      <p:bldP spid="26" grpId="0"/>
      <p:bldP spid="27" grpId="0"/>
      <p:bldP spid="3086" grpId="0"/>
      <p:bldP spid="3086" grpId="1"/>
      <p:bldP spid="3086" grpId="3"/>
      <p:bldP spid="29" grpId="0"/>
      <p:bldP spid="29" grpId="1"/>
      <p:bldP spid="29" grpId="3"/>
      <p:bldP spid="57" grpId="0"/>
      <p:bldP spid="58" grpId="0"/>
      <p:bldP spid="60" grpId="0" animBg="1"/>
      <p:bldP spid="59" grpId="0"/>
      <p:bldP spid="61" grpId="0"/>
      <p:bldP spid="62" grpId="0"/>
      <p:bldP spid="63" grpId="0"/>
      <p:bldP spid="64" grpId="0"/>
      <p:bldP spid="1026" grpId="0"/>
      <p:bldP spid="67" grpId="0"/>
      <p:bldP spid="67" grpId="1"/>
      <p:bldP spid="70" grpId="0"/>
      <p:bldP spid="78" grpId="0" animBg="1"/>
      <p:bldP spid="8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0"/>
            <a:ext cx="8686800" cy="5013176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4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действующая вдоль поверхности жидкости, перпендикулярно к линии,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ограничивающей поверхность, и направленная в сторону ее сокращения, </a:t>
            </a:r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называется силой поверхностного натяжения.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3942706" y="3384858"/>
            <a:ext cx="2214578" cy="1143008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1775" y="357166"/>
            <a:ext cx="2857520" cy="57150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2657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смачивание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32822" y="439491"/>
            <a:ext cx="2928926" cy="416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Хорда 5"/>
          <p:cNvSpPr/>
          <p:nvPr/>
        </p:nvSpPr>
        <p:spPr>
          <a:xfrm rot="5400000">
            <a:off x="4240073" y="-655437"/>
            <a:ext cx="642942" cy="2428880"/>
          </a:xfrm>
          <a:prstGeom prst="chord">
            <a:avLst>
              <a:gd name="adj1" fmla="val 5827388"/>
              <a:gd name="adj2" fmla="val 15853483"/>
            </a:avLst>
          </a:prstGeom>
          <a:solidFill>
            <a:srgbClr val="66CCFF">
              <a:alpha val="88000"/>
            </a:srgbClr>
          </a:solidFill>
          <a:ln>
            <a:solidFill>
              <a:srgbClr val="00B0F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84651" y="282339"/>
            <a:ext cx="268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Ж-Ж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3373" y="2571744"/>
            <a:ext cx="1669400" cy="3143272"/>
            <a:chOff x="12451" y="2588"/>
            <a:chExt cx="478" cy="1242"/>
          </a:xfrm>
        </p:grpSpPr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12451" y="2589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2929" y="2588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224" name="Arc 8"/>
          <p:cNvSpPr>
            <a:spLocks/>
          </p:cNvSpPr>
          <p:nvPr/>
        </p:nvSpPr>
        <p:spPr bwMode="auto">
          <a:xfrm flipV="1">
            <a:off x="-316278" y="5028234"/>
            <a:ext cx="916770" cy="54390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66CC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Arc 9"/>
          <p:cNvSpPr>
            <a:spLocks/>
          </p:cNvSpPr>
          <p:nvPr/>
        </p:nvSpPr>
        <p:spPr bwMode="auto">
          <a:xfrm flipH="1" flipV="1">
            <a:off x="2285984" y="5034556"/>
            <a:ext cx="908042" cy="5375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66CC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420891" y="2643182"/>
            <a:ext cx="45719" cy="24037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9756" y="2663226"/>
            <a:ext cx="1584000" cy="2908914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Хорда 17"/>
          <p:cNvSpPr/>
          <p:nvPr/>
        </p:nvSpPr>
        <p:spPr>
          <a:xfrm rot="16200000">
            <a:off x="952515" y="1690635"/>
            <a:ext cx="1000132" cy="1714512"/>
          </a:xfrm>
          <a:prstGeom prst="chord">
            <a:avLst>
              <a:gd name="adj1" fmla="val 5827388"/>
              <a:gd name="adj2" fmla="val 15853483"/>
            </a:avLst>
          </a:prstGeom>
          <a:solidFill>
            <a:schemeClr val="bg1">
              <a:alpha val="88000"/>
            </a:scheme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965175" y="3419783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965175" y="4365323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7"/>
          <p:cNvGrpSpPr/>
          <p:nvPr/>
        </p:nvGrpSpPr>
        <p:grpSpPr>
          <a:xfrm>
            <a:off x="785786" y="2428868"/>
            <a:ext cx="1043876" cy="584775"/>
            <a:chOff x="4238415" y="3244334"/>
            <a:chExt cx="1043876" cy="58477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697438" y="4487299"/>
            <a:ext cx="731290" cy="584775"/>
            <a:chOff x="4238415" y="3244334"/>
            <a:chExt cx="731290" cy="58477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5047968" y="1428736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9058" y="2098974"/>
            <a:ext cx="135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37880" y="1459230"/>
            <a:ext cx="167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45923" y="2047928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71868" y="2727422"/>
            <a:ext cx="179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17315" y="2666932"/>
            <a:ext cx="2289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917367" y="3357562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29058" y="3587742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900182" y="3973208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4714876" y="3786190"/>
            <a:ext cx="135732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15008" y="6000768"/>
            <a:ext cx="3252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березовый сок…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643702" y="4071942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фитиль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6215074" y="4572008"/>
            <a:ext cx="25046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полотенце…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6286512" y="5000636"/>
            <a:ext cx="2396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Боронить…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6286512" y="5429264"/>
            <a:ext cx="23834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мыть пол…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158" y="1785926"/>
            <a:ext cx="2274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(капилляр)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14546" y="3500438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6429969" y="1506668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611958" y="5031266"/>
            <a:ext cx="1981974" cy="6475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74670" y="2636496"/>
            <a:ext cx="2000264" cy="45719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285728"/>
            <a:ext cx="899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56"/>
          <p:cNvGrpSpPr/>
          <p:nvPr/>
        </p:nvGrpSpPr>
        <p:grpSpPr>
          <a:xfrm>
            <a:off x="-258488" y="5177204"/>
            <a:ext cx="3473166" cy="1680796"/>
            <a:chOff x="-258488" y="5177204"/>
            <a:chExt cx="3473166" cy="168079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-55480" y="5572140"/>
              <a:ext cx="3270158" cy="1285860"/>
            </a:xfrm>
            <a:prstGeom prst="rect">
              <a:avLst/>
            </a:prstGeom>
            <a:solidFill>
              <a:srgbClr val="66CCF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ый треугольник 46"/>
            <p:cNvSpPr/>
            <p:nvPr/>
          </p:nvSpPr>
          <p:spPr>
            <a:xfrm>
              <a:off x="2197700" y="5184456"/>
              <a:ext cx="714380" cy="445474"/>
            </a:xfrm>
            <a:prstGeom prst="rtTriangle">
              <a:avLst/>
            </a:prstGeom>
            <a:solidFill>
              <a:srgbClr val="66CCFF">
                <a:alpha val="82000"/>
              </a:srgbClr>
            </a:solidFill>
            <a:ln>
              <a:solidFill>
                <a:srgbClr val="66CCFF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ый треугольник 55"/>
            <p:cNvSpPr/>
            <p:nvPr/>
          </p:nvSpPr>
          <p:spPr>
            <a:xfrm flipH="1">
              <a:off x="-258488" y="5177204"/>
              <a:ext cx="928694" cy="568306"/>
            </a:xfrm>
            <a:prstGeom prst="rtTriangle">
              <a:avLst/>
            </a:prstGeom>
            <a:solidFill>
              <a:srgbClr val="66CCFF">
                <a:alpha val="82000"/>
              </a:srgbClr>
            </a:solidFill>
            <a:ln>
              <a:solidFill>
                <a:srgbClr val="66CCFF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Скругленный прямоугольник 57"/>
          <p:cNvSpPr/>
          <p:nvPr/>
        </p:nvSpPr>
        <p:spPr>
          <a:xfrm>
            <a:off x="4214810" y="2928934"/>
            <a:ext cx="500066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670866" y="2901638"/>
            <a:ext cx="285752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215074" y="2728268"/>
            <a:ext cx="142876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 rot="20202691">
            <a:off x="3493802" y="3712546"/>
            <a:ext cx="3000396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Тоньше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-выше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2.48844E-6 L -0.02257 0.2097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4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0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1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4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7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8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4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5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1" dur="4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2" dur="4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4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6" dur="2000" fill="hold"/>
                                        <p:tgtEl>
                                          <p:spTgt spid="923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" grpId="0" animBg="1"/>
      <p:bldP spid="8" grpId="1" animBg="1"/>
      <p:bldP spid="9217" grpId="0"/>
      <p:bldP spid="9219" grpId="0" animBg="1"/>
      <p:bldP spid="6" grpId="0" animBg="1"/>
      <p:bldP spid="7" grpId="0"/>
      <p:bldP spid="7" grpId="1"/>
      <p:bldP spid="9224" grpId="0" animBg="1"/>
      <p:bldP spid="9225" grpId="0" animBg="1"/>
      <p:bldP spid="9229" grpId="0" animBg="1"/>
      <p:bldP spid="19" grpId="0" animBg="1"/>
      <p:bldP spid="32" grpId="0"/>
      <p:bldP spid="33" grpId="0"/>
      <p:bldP spid="34" grpId="0"/>
      <p:bldP spid="35" grpId="0"/>
      <p:bldP spid="36" grpId="0"/>
      <p:bldP spid="37" grpId="0"/>
      <p:bldP spid="9231" grpId="0"/>
      <p:bldP spid="41" grpId="0"/>
      <p:bldP spid="46" grpId="0"/>
      <p:bldP spid="9233" grpId="0"/>
      <p:bldP spid="9233" grpId="1"/>
      <p:bldP spid="48" grpId="0"/>
      <p:bldP spid="49" grpId="0"/>
      <p:bldP spid="50" grpId="0"/>
      <p:bldP spid="51" grpId="0"/>
      <p:bldP spid="52" grpId="0"/>
      <p:bldP spid="53" grpId="0"/>
      <p:bldP spid="55" grpId="0"/>
      <p:bldP spid="9228" grpId="0" animBg="1"/>
      <p:bldP spid="9227" grpId="0" animBg="1"/>
      <p:bldP spid="9227" grpId="1" animBg="1"/>
      <p:bldP spid="44" grpId="0"/>
      <p:bldP spid="44" grpId="1"/>
      <p:bldP spid="58" grpId="0" animBg="1"/>
      <p:bldP spid="59" grpId="0" animBg="1"/>
      <p:bldP spid="60" grpId="0" animBg="1"/>
      <p:bldP spid="61" grpId="0" animBg="1"/>
      <p:bldP spid="61" grpId="1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452163"/>
        </p:xfrm>
        <a:graphic>
          <a:graphicData uri="http://schemas.openxmlformats.org/drawingml/2006/table">
            <a:tbl>
              <a:tblPr/>
              <a:tblGrid>
                <a:gridCol w="8143900"/>
                <a:gridCol w="1000100"/>
              </a:tblGrid>
              <a:tr h="573699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Консультация по 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гр.2.</a:t>
                      </a:r>
                      <a:endParaRPr lang="ru-RU" sz="28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Постановка проблемы: 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«Все тела падают на землю. Почему же вода поднимается по стволам растений 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с  решением поставленной проблемы, выкладкам на доске, демонстрациями и заполнением справочника № 2.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5.  Первичная обратная связь по вопросам из учебника 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Шахмаеы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Шодиев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. стр.42(1,2,3,4,5),48(1,2,3,4.)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6. Применение знаний решая задачи.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Упр.2 (5, 6-у,8, 8-у, 9).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Д.З. ($$</a:t>
                      </a:r>
                      <a:r>
                        <a:rPr lang="ru-RU" sz="2800">
                          <a:latin typeface="Times New Roman"/>
                          <a:ea typeface="Times New Roman"/>
                        </a:rPr>
                        <a:t> 11,12,13.)</a:t>
                      </a:r>
                      <a:r>
                        <a:rPr lang="ru-RU" sz="2800" b="1">
                          <a:latin typeface="Times New Roman"/>
                          <a:ea typeface="Times New Roman"/>
                        </a:rPr>
                        <a:t>  т. №7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5643570" y="3357562"/>
            <a:ext cx="1928826" cy="1143008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9306" y="2643182"/>
            <a:ext cx="1612580" cy="2143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3379" y="1285860"/>
            <a:ext cx="1697340" cy="4857784"/>
            <a:chOff x="12451" y="2588"/>
            <a:chExt cx="486" cy="1242"/>
          </a:xfrm>
          <a:solidFill>
            <a:srgbClr val="FFFF00"/>
          </a:solidFill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2451" y="2589"/>
              <a:ext cx="0" cy="124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12937" y="2588"/>
              <a:ext cx="0" cy="124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1966" y="4783981"/>
            <a:ext cx="1714512" cy="1268183"/>
            <a:chOff x="588318" y="4473631"/>
            <a:chExt cx="1714512" cy="1598575"/>
          </a:xfrm>
          <a:solidFill>
            <a:srgbClr val="66CCFF"/>
          </a:solidFill>
        </p:grpSpPr>
        <p:sp>
          <p:nvSpPr>
            <p:cNvPr id="5" name="Хорда 4"/>
            <p:cNvSpPr/>
            <p:nvPr/>
          </p:nvSpPr>
          <p:spPr>
            <a:xfrm rot="5400000">
              <a:off x="945508" y="4116441"/>
              <a:ext cx="1000131" cy="1714512"/>
            </a:xfrm>
            <a:prstGeom prst="chord">
              <a:avLst>
                <a:gd name="adj1" fmla="val 5827388"/>
                <a:gd name="adj2" fmla="val 15853483"/>
              </a:avLst>
            </a:prstGeom>
            <a:grpFill/>
            <a:ln>
              <a:solidFill>
                <a:srgbClr val="00B0F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9712" y="4857760"/>
              <a:ext cx="1643074" cy="1214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1187182" y="2571744"/>
            <a:ext cx="1785950" cy="3523704"/>
            <a:chOff x="5857884" y="1357298"/>
            <a:chExt cx="1785950" cy="307183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57884" y="1357298"/>
              <a:ext cx="618812" cy="3000396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857884" y="1360496"/>
              <a:ext cx="1785950" cy="3068636"/>
              <a:chOff x="4929190" y="3503636"/>
              <a:chExt cx="1785950" cy="306863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929190" y="4000504"/>
                <a:ext cx="1785950" cy="257176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929190" y="3503636"/>
                <a:ext cx="1785950" cy="1857388"/>
              </a:xfrm>
              <a:prstGeom prst="roundRect">
                <a:avLst>
                  <a:gd name="adj" fmla="val 29158"/>
                </a:avLst>
              </a:prstGeom>
              <a:solidFill>
                <a:srgbClr val="66CCFF"/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2343774" y="2643182"/>
            <a:ext cx="1857388" cy="3432222"/>
            <a:chOff x="2343774" y="3209706"/>
            <a:chExt cx="1857388" cy="293393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343774" y="3214686"/>
              <a:ext cx="1785950" cy="2928958"/>
              <a:chOff x="4929190" y="3571876"/>
              <a:chExt cx="1785950" cy="292895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929190" y="3929066"/>
                <a:ext cx="1785950" cy="257176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929190" y="3571876"/>
                <a:ext cx="1785950" cy="1857388"/>
              </a:xfrm>
              <a:prstGeom prst="roundRect">
                <a:avLst>
                  <a:gd name="adj" fmla="val 29158"/>
                </a:avLst>
              </a:prstGeom>
              <a:solidFill>
                <a:srgbClr val="66CCFF"/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3558220" y="3209706"/>
              <a:ext cx="642942" cy="292029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 rot="5400000" flipH="1" flipV="1">
            <a:off x="965175" y="3419783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1500166" y="2772787"/>
            <a:ext cx="631904" cy="584775"/>
            <a:chOff x="4238415" y="3244334"/>
            <a:chExt cx="631904" cy="58477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238415" y="3244334"/>
              <a:ext cx="6319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5400000" flipH="1" flipV="1">
            <a:off x="965175" y="4365323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840378" y="4486443"/>
            <a:ext cx="1043876" cy="584775"/>
            <a:chOff x="4238415" y="3244334"/>
            <a:chExt cx="1043876" cy="58477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0" y="0"/>
            <a:ext cx="3457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несмачивание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640163" y="142852"/>
            <a:ext cx="2122336" cy="56991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357554" y="712767"/>
            <a:ext cx="2857488" cy="5699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13213" y="214290"/>
            <a:ext cx="2857520" cy="571504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356089" y="142852"/>
            <a:ext cx="2611612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Ж-Ж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48166" y="1359465"/>
            <a:ext cx="869149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029703"/>
            <a:ext cx="135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57752" y="1389959"/>
            <a:ext cx="1805302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57996" y="2000240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72066" y="2658151"/>
            <a:ext cx="179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2594" y="2564590"/>
            <a:ext cx="2289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417565" y="3288291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29256" y="3518471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6228722" y="3711885"/>
            <a:ext cx="135732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385246" y="3929066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574670" y="2636496"/>
            <a:ext cx="2000264" cy="45719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V="1">
            <a:off x="611958" y="5031266"/>
            <a:ext cx="1981974" cy="6475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>
            <a:off x="2597455" y="2643182"/>
            <a:ext cx="45719" cy="24037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643174" y="3571876"/>
            <a:ext cx="598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643570" y="5000636"/>
            <a:ext cx="3085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Гидрозащита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973132" y="4429132"/>
            <a:ext cx="16644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гуся…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5643570" y="5572140"/>
            <a:ext cx="3170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в решете…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3069460" y="1428736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02224" y="153111"/>
            <a:ext cx="63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759150" y="2778806"/>
            <a:ext cx="428628" cy="46637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078726" y="2792454"/>
            <a:ext cx="285752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609286" y="2619084"/>
            <a:ext cx="142876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5145338" y="3689290"/>
            <a:ext cx="311804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Тоньше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-глубже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48844E-6 L -0.26667 0.22016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9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0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4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4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4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3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4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5" grpId="0"/>
      <p:bldP spid="7170" grpId="0" animBg="1"/>
      <p:bldP spid="7171" grpId="0" animBg="1"/>
      <p:bldP spid="39" grpId="0" animBg="1"/>
      <p:bldP spid="39" grpId="1" animBg="1"/>
      <p:bldP spid="40" grpId="0"/>
      <p:bldP spid="40" grpId="1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/>
      <p:bldP spid="7172" grpId="0"/>
      <p:bldP spid="56" grpId="0"/>
      <p:bldP spid="57" grpId="0"/>
      <p:bldP spid="59" grpId="0"/>
      <p:bldP spid="55" grpId="0"/>
      <p:bldP spid="55" grpId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«Все тела падают на землю. Почему же вода поднимается по стволам растений ?»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392905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«Как с гуся вода»</a:t>
            </a:r>
            <a:endParaRPr lang="ru-RU" sz="3600" dirty="0">
              <a:solidFill>
                <a:srgbClr val="220FB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500306"/>
            <a:ext cx="478634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«Как мокрая курица»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14752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Почему деревья высокие, а кусты низкие?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437112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Пак поднять воду  с глубины больше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10,2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 метров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build="p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480"/>
            <a:ext cx="7956376" cy="220944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Шахмаев</a:t>
            </a:r>
            <a:r>
              <a:rPr lang="ru-RU" sz="4400" b="1" i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12,13       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Гр6 т3,зси/634,635,386,388,392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3484" y="-214337"/>
            <a:ext cx="980515" cy="133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9700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4" y="857232"/>
            <a:ext cx="5857916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ru-RU" sz="4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Гр№6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760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761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762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763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764   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46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549275"/>
            <a:ext cx="9001156" cy="5576888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Так как всякая система стремится к минимуму потенциальной энергии, то жидкость  должна самопроизвольно переходить в такое состояние, при котором площадь ее поверхности имеет минимальную величину, часто форму шара.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можно продемонстрировать на опыте.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В-3(Пленка-1)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9144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0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0660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В-5(Пленка-3)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9144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2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0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В-6(динамометр)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9144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362950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2933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выше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температура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жидкости, тем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расстояние между молекулами, то есть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сила взаимодействия между ними, следовательно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меньше </a:t>
            </a:r>
            <a:r>
              <a:rPr lang="ru-RU" sz="4000" i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коэффициент поверхностного натяжения.</a:t>
            </a:r>
            <a:endParaRPr lang="ru-RU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362950" cy="5865813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Вопрос учащимся:</a:t>
            </a:r>
          </a:p>
          <a:p>
            <a:pPr eaLnBrk="1" hangingPunct="1">
              <a:buFontTx/>
              <a:buNone/>
            </a:pPr>
            <a:endParaRPr lang="ru-RU" sz="40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Почему больше количество воды не имеет форму шара, а растекается по поверхности?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Почему большое количество воды льется из крана струей?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642918"/>
            <a:ext cx="7215238" cy="213801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4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endParaRPr lang="ru-RU" sz="4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500"/>
              </a:lnSpc>
            </a:pPr>
            <a:r>
              <a:rPr lang="ru-RU" sz="4800" b="1" i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Шахмаев</a:t>
            </a:r>
            <a:r>
              <a:rPr lang="ru-RU" sz="4800" b="1" i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12,13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1674" y="-214337"/>
            <a:ext cx="1402326" cy="19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0"/>
            <a:ext cx="1189366" cy="11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6" y="2143116"/>
          <a:ext cx="8929719" cy="4643446"/>
        </p:xfrm>
        <a:graphic>
          <a:graphicData uri="http://schemas.openxmlformats.org/drawingml/2006/table">
            <a:tbl>
              <a:tblPr/>
              <a:tblGrid>
                <a:gridCol w="4674152"/>
                <a:gridCol w="767403"/>
                <a:gridCol w="3488164"/>
              </a:tblGrid>
              <a:tr h="422131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 smtClean="0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.  гр. </a:t>
                      </a:r>
                      <a:r>
                        <a:rPr lang="ru-RU" sz="2400" u="none" strike="noStrike" dirty="0" smtClean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24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Консультация по теме №7.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 Планирование л.р.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Выполнение эксперимента.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Подсчет коэффициента поверхностного натяжения и погрешности измерения.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Дополнительно решить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Упр.2 (10,12)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Упр.2 (11,13)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12. </a:t>
                      </a:r>
                      <a:r>
                        <a:rPr lang="en-US" sz="2400" u="sng" dirty="0"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2400" u="sng" dirty="0" smtClean="0">
                          <a:latin typeface="Times New Roman"/>
                          <a:ea typeface="Times New Roman"/>
                        </a:rPr>
                        <a:t>=10</a:t>
                      </a:r>
                      <a:r>
                        <a:rPr lang="ru-RU" sz="2400" u="sng" baseline="30000" dirty="0" smtClean="0">
                          <a:latin typeface="Times New Roman"/>
                          <a:ea typeface="Times New Roman"/>
                        </a:rPr>
                        <a:t>-,     </a:t>
                      </a:r>
                      <a:r>
                        <a:rPr lang="ru-RU" sz="2400" u="sng" dirty="0">
                          <a:latin typeface="Times New Roman"/>
                          <a:ea typeface="Times New Roman"/>
                          <a:sym typeface="Symbol"/>
                        </a:rPr>
                        <a:t></a:t>
                      </a: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= 40 10</a:t>
                      </a:r>
                      <a:r>
                        <a:rPr lang="ru-RU" sz="2400" u="sng" baseline="30000" dirty="0">
                          <a:latin typeface="Times New Roman"/>
                          <a:ea typeface="Times New Roman"/>
                        </a:rPr>
                        <a:t>-3 </a:t>
                      </a:r>
                      <a:r>
                        <a:rPr lang="ru-RU" sz="2400" u="sng" dirty="0" smtClean="0">
                          <a:latin typeface="Times New Roman"/>
                          <a:ea typeface="Times New Roman"/>
                        </a:rPr>
                        <a:t>Дж/м</a:t>
                      </a:r>
                      <a:r>
                        <a:rPr lang="ru-RU" sz="2400" u="sng" baseline="30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400" u="sng" dirty="0" smtClean="0">
                          <a:latin typeface="Times New Roman"/>
                          <a:ea typeface="Times New Roman"/>
                        </a:rPr>
                        <a:t>,      </a:t>
                      </a:r>
                      <a:r>
                        <a:rPr lang="en-US" sz="2400" u="sng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2400" u="sng" dirty="0">
                          <a:latin typeface="Times New Roman"/>
                          <a:ea typeface="Times New Roman"/>
                        </a:rPr>
                        <a:t>-?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p=F/S,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2400" baseline="-25000" dirty="0" err="1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= S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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,S=4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sym typeface="Symbol"/>
                        </a:rPr>
                        <a:t>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2400" baseline="30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( 3,2 Па 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13.  1,5 10</a:t>
                      </a:r>
                      <a:r>
                        <a:rPr lang="ru-RU" sz="2400" baseline="30000" dirty="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Па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Д.З.  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гр. 2. (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"/>
            <a:ext cx="9001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Урок - 4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ж,г,т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)  №22 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/ЛР2/ ОПРЕДЕЛЕНИЕ КОЭФФИЦИЕНТА ПОВЕРХНОСТНОГО НАТЯЖЕНИЯ ВОДЫ.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Развитие практических умений.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Закрепить знания по теме.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Развивать навыки коммуникации.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ДЕМОНСТРАЦИИ: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к/фр. Фаянсовое производство (строительство. Насос)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3942706" y="3384858"/>
            <a:ext cx="2214578" cy="1143008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857232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капиллярных трубок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3373" y="2571744"/>
            <a:ext cx="1669400" cy="3143272"/>
            <a:chOff x="12451" y="2588"/>
            <a:chExt cx="478" cy="1242"/>
          </a:xfrm>
        </p:grpSpPr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12451" y="2589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2929" y="2588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224" name="Arc 8"/>
          <p:cNvSpPr>
            <a:spLocks/>
          </p:cNvSpPr>
          <p:nvPr/>
        </p:nvSpPr>
        <p:spPr bwMode="auto">
          <a:xfrm flipV="1">
            <a:off x="-357222" y="5028234"/>
            <a:ext cx="916770" cy="54390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Arc 9"/>
          <p:cNvSpPr>
            <a:spLocks/>
          </p:cNvSpPr>
          <p:nvPr/>
        </p:nvSpPr>
        <p:spPr bwMode="auto">
          <a:xfrm flipH="1" flipV="1">
            <a:off x="2285984" y="5034556"/>
            <a:ext cx="908042" cy="5375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420891" y="2643182"/>
            <a:ext cx="45719" cy="24037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6108" y="2663226"/>
            <a:ext cx="1643074" cy="2908914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Хорда 17"/>
          <p:cNvSpPr/>
          <p:nvPr/>
        </p:nvSpPr>
        <p:spPr>
          <a:xfrm rot="16200000">
            <a:off x="952515" y="1690635"/>
            <a:ext cx="1000132" cy="1714512"/>
          </a:xfrm>
          <a:prstGeom prst="chord">
            <a:avLst>
              <a:gd name="adj1" fmla="val 5827388"/>
              <a:gd name="adj2" fmla="val 15853483"/>
            </a:avLst>
          </a:prstGeom>
          <a:solidFill>
            <a:schemeClr val="bg1">
              <a:alpha val="88000"/>
            </a:scheme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965175" y="3419783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965175" y="4365323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7"/>
          <p:cNvGrpSpPr/>
          <p:nvPr/>
        </p:nvGrpSpPr>
        <p:grpSpPr>
          <a:xfrm>
            <a:off x="785786" y="2428868"/>
            <a:ext cx="1043876" cy="584775"/>
            <a:chOff x="4238415" y="3244334"/>
            <a:chExt cx="1043876" cy="58477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697438" y="4487299"/>
            <a:ext cx="731290" cy="584775"/>
            <a:chOff x="4238415" y="3244334"/>
            <a:chExt cx="731290" cy="58477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5047968" y="1428736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9058" y="2098974"/>
            <a:ext cx="135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37880" y="1459230"/>
            <a:ext cx="167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45923" y="2047928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71868" y="2727422"/>
            <a:ext cx="179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17315" y="2666932"/>
            <a:ext cx="2289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925992" y="3921814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72124" y="3599172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900182" y="3973208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4772666" y="3302970"/>
            <a:ext cx="1585284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7158" y="1785926"/>
            <a:ext cx="2274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(капилляр)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14546" y="3500438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6429969" y="1506668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611958" y="5031266"/>
            <a:ext cx="1981974" cy="6475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74670" y="2636496"/>
            <a:ext cx="2000264" cy="45719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55480" y="5572140"/>
            <a:ext cx="3270158" cy="1285860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785918" y="4929198"/>
          <a:ext cx="7286676" cy="1402369"/>
        </p:xfrm>
        <a:graphic>
          <a:graphicData uri="http://schemas.openxmlformats.org/drawingml/2006/table">
            <a:tbl>
              <a:tblPr/>
              <a:tblGrid>
                <a:gridCol w="928694"/>
                <a:gridCol w="1000132"/>
                <a:gridCol w="1214446"/>
                <a:gridCol w="1000132"/>
                <a:gridCol w="1785950"/>
                <a:gridCol w="1357322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,</a:t>
                      </a: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3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,м</a:t>
                      </a:r>
                      <a:endParaRPr lang="ru-RU" sz="3200" dirty="0" smtClean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3200" b="1" dirty="0" smtClean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,м</a:t>
                      </a:r>
                      <a:endParaRPr lang="ru-RU" sz="3200" dirty="0" smtClean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r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 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,Н/м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1000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20 мм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2мм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217" grpId="0"/>
      <p:bldP spid="9224" grpId="0" animBg="1"/>
      <p:bldP spid="9225" grpId="0" animBg="1"/>
      <p:bldP spid="9229" grpId="0" animBg="1"/>
      <p:bldP spid="19" grpId="0" animBg="1"/>
      <p:bldP spid="32" grpId="0"/>
      <p:bldP spid="33" grpId="0"/>
      <p:bldP spid="34" grpId="0"/>
      <p:bldP spid="35" grpId="0"/>
      <p:bldP spid="36" grpId="0"/>
      <p:bldP spid="37" grpId="0"/>
      <p:bldP spid="9231" grpId="0"/>
      <p:bldP spid="41" grpId="0"/>
      <p:bldP spid="46" grpId="0"/>
      <p:bldP spid="52" grpId="0"/>
      <p:bldP spid="53" grpId="0"/>
      <p:bldP spid="55" grpId="0"/>
      <p:bldP spid="9228" grpId="0" animBg="1"/>
      <p:bldP spid="9227" grpId="0" animBg="1"/>
      <p:bldP spid="9227" grpId="1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357354" y="-142900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отрыва капель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214554"/>
            <a:ext cx="428628" cy="2071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6986" y="571480"/>
            <a:ext cx="1643074" cy="193288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9434" y="3024470"/>
            <a:ext cx="396000" cy="122400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9756" y="4170676"/>
            <a:ext cx="714380" cy="1071570"/>
          </a:xfrm>
          <a:prstGeom prst="ellipse">
            <a:avLst/>
          </a:prstGeom>
          <a:solidFill>
            <a:srgbClr val="66C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26495" y="4219249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26495" y="5164789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27"/>
          <p:cNvGrpSpPr/>
          <p:nvPr/>
        </p:nvGrpSpPr>
        <p:grpSpPr>
          <a:xfrm>
            <a:off x="347106" y="3228334"/>
            <a:ext cx="1043876" cy="584775"/>
            <a:chOff x="4238415" y="3244334"/>
            <a:chExt cx="1043876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8"/>
          <p:cNvGrpSpPr/>
          <p:nvPr/>
        </p:nvGrpSpPr>
        <p:grpSpPr>
          <a:xfrm>
            <a:off x="258758" y="5286765"/>
            <a:ext cx="731290" cy="584775"/>
            <a:chOff x="4238415" y="3244334"/>
            <a:chExt cx="731290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4081824" y="428604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59261" y="996910"/>
            <a:ext cx="135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459098"/>
            <a:ext cx="167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463825" y="649412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31801" y="92867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1578106"/>
            <a:ext cx="179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1500174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14612" y="2374276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374796" y="1690390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29256" y="1381396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457314" y="1755432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384390" y="1071546"/>
            <a:ext cx="135732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871268" y="2071678"/>
            <a:ext cx="928694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843972" y="2741916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929058" y="2660028"/>
            <a:ext cx="714380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714480" y="3286124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–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количество капель в мензурке</a:t>
            </a:r>
            <a:endParaRPr lang="ru-RU" sz="44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571604" y="5643578"/>
          <a:ext cx="7286676" cy="841062"/>
        </p:xfrm>
        <a:graphic>
          <a:graphicData uri="http://schemas.openxmlformats.org/drawingml/2006/table">
            <a:tbl>
              <a:tblPr/>
              <a:tblGrid>
                <a:gridCol w="928694"/>
                <a:gridCol w="1000132"/>
                <a:gridCol w="1214446"/>
                <a:gridCol w="1285884"/>
                <a:gridCol w="1643074"/>
                <a:gridCol w="1214446"/>
              </a:tblGrid>
              <a:tr h="5175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2400" b="1" dirty="0" smtClean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,м</a:t>
                      </a:r>
                      <a:endParaRPr lang="ru-RU" sz="1800" dirty="0">
                        <a:solidFill>
                          <a:srgbClr val="365D2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</a:t>
                      </a: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r,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,Н/м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20гр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2,55 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04 L 2.22222E-6 0.053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2" grpId="0"/>
      <p:bldP spid="33" grpId="0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0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отрыва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проволочки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071546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741784"/>
            <a:ext cx="135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000108"/>
            <a:ext cx="167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572132" y="1071546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4" y="4587549"/>
          <a:ext cx="7572395" cy="1341781"/>
        </p:xfrm>
        <a:graphic>
          <a:graphicData uri="http://schemas.openxmlformats.org/drawingml/2006/table">
            <a:tbl>
              <a:tblPr/>
              <a:tblGrid>
                <a:gridCol w="965109"/>
                <a:gridCol w="1039348"/>
                <a:gridCol w="1262066"/>
                <a:gridCol w="1336305"/>
                <a:gridCol w="1707501"/>
                <a:gridCol w="1262066"/>
              </a:tblGrid>
              <a:tr h="7813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baseline="-2500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</a:t>
                      </a:r>
                      <a:r>
                        <a:rPr lang="ru-RU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ru-RU" sz="3200" b="1" dirty="0" smtClean="0">
                          <a:solidFill>
                            <a:srgbClr val="365D21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lang="en-US" sz="2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L,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0,06 Н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34 см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Блок-схема: данные 11"/>
          <p:cNvSpPr/>
          <p:nvPr/>
        </p:nvSpPr>
        <p:spPr>
          <a:xfrm>
            <a:off x="214282" y="2428868"/>
            <a:ext cx="2857520" cy="642942"/>
          </a:xfrm>
          <a:prstGeom prst="flowChartInputOutpu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1207183" y="2276775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1207183" y="3222315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027794" y="1285860"/>
            <a:ext cx="460471" cy="584775"/>
            <a:chOff x="4238415" y="3244334"/>
            <a:chExt cx="460471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4347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939446" y="3344291"/>
            <a:ext cx="731290" cy="584775"/>
            <a:chOff x="4238415" y="3244334"/>
            <a:chExt cx="731290" cy="58477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rot="5400000" flipH="1" flipV="1">
            <a:off x="1335094" y="3095616"/>
            <a:ext cx="648000" cy="1588"/>
          </a:xfrm>
          <a:prstGeom prst="straightConnector1">
            <a:avLst/>
          </a:prstGeom>
          <a:ln w="76200">
            <a:solidFill>
              <a:srgbClr val="0033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1857356" y="2857496"/>
            <a:ext cx="1043876" cy="584775"/>
            <a:chOff x="4238415" y="3244334"/>
            <a:chExt cx="1043876" cy="58477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3857620" y="1000108"/>
            <a:ext cx="777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73332" y="1731334"/>
            <a:ext cx="1385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25" grpId="0"/>
      <p:bldP spid="26" grpId="0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435975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Опыт показывает, что коэффициент поверхностного натяжения зависит от</a:t>
            </a:r>
          </a:p>
          <a:p>
            <a:pPr eaLnBrk="1" hangingPunct="1">
              <a:buFontTx/>
              <a:buNone/>
            </a:pPr>
            <a:r>
              <a:rPr lang="ru-RU" smtClean="0"/>
              <a:t>   свойств жидкости,   температуры жидкости и от среды над жидкостью.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algn="just" eaLnBrk="1" hangingPunct="1">
              <a:buFontTx/>
              <a:buNone/>
            </a:pPr>
            <a:r>
              <a:rPr lang="ru-RU" smtClean="0"/>
              <a:t>    При увеличении температуры уменьшается коэффициент поверхностного натяжения.</a:t>
            </a:r>
          </a:p>
          <a:p>
            <a:pPr algn="just" eaLnBrk="1" hangingPunct="1">
              <a:buFontTx/>
              <a:buNone/>
            </a:pPr>
            <a:r>
              <a:rPr lang="ru-RU" smtClean="0">
                <a:solidFill>
                  <a:srgbClr val="FF3300"/>
                </a:solidFill>
              </a:rPr>
              <a:t>    Объясните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8353425" cy="57213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smtClean="0"/>
              <a:t>    Работа, совершаемая силой поверхностного натяжения при перемещении поперечины из положения 1 в положение 2 на расстояние </a:t>
            </a:r>
            <a:r>
              <a:rPr lang="el-GR" sz="2800" smtClean="0">
                <a:cs typeface="Arial" charset="0"/>
              </a:rPr>
              <a:t>Δ</a:t>
            </a:r>
            <a:r>
              <a:rPr lang="ru-RU" sz="2800" smtClean="0">
                <a:cs typeface="Arial" charset="0"/>
              </a:rPr>
              <a:t>х=</a:t>
            </a:r>
            <a:r>
              <a:rPr lang="en-US" sz="2800" smtClean="0">
                <a:cs typeface="Arial" charset="0"/>
              </a:rPr>
              <a:t>h</a:t>
            </a:r>
            <a:r>
              <a:rPr lang="ru-RU" sz="2800" smtClean="0">
                <a:cs typeface="Arial" charset="0"/>
              </a:rPr>
              <a:t>, выражается формулой: </a:t>
            </a:r>
          </a:p>
          <a:p>
            <a:pPr algn="just" eaLnBrk="1" hangingPunct="1">
              <a:buFontTx/>
              <a:buNone/>
            </a:pPr>
            <a:endParaRPr lang="ru-RU" sz="2800" smtClean="0"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ru-RU" sz="2800" smtClean="0">
                <a:cs typeface="Arial" charset="0"/>
              </a:rPr>
              <a:t>     С другой стороны работа равна произведению силы на перемещение: </a:t>
            </a:r>
          </a:p>
          <a:p>
            <a:pPr algn="just" eaLnBrk="1" hangingPunct="1">
              <a:buFontTx/>
              <a:buNone/>
            </a:pPr>
            <a:r>
              <a:rPr lang="ru-RU" sz="2800" smtClean="0">
                <a:cs typeface="Arial" charset="0"/>
              </a:rPr>
              <a:t>     </a:t>
            </a:r>
            <a:endParaRPr lang="el-GR" sz="2800" smtClean="0">
              <a:cs typeface="Arial" charset="0"/>
            </a:endParaRPr>
          </a:p>
        </p:txBody>
      </p:sp>
      <p:graphicFrame>
        <p:nvGraphicFramePr>
          <p:cNvPr id="2253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11863" y="1652588"/>
          <a:ext cx="1655762" cy="527050"/>
        </p:xfrm>
        <a:graphic>
          <a:graphicData uri="http://schemas.openxmlformats.org/presentationml/2006/ole">
            <p:oleObj spid="_x0000_s6150" name="Формула" r:id="rId3" imgW="558558" imgH="177723" progId="Equation.3">
              <p:embed/>
            </p:oleObj>
          </a:graphicData>
        </a:graphic>
      </p:graphicFrame>
      <p:graphicFrame>
        <p:nvGraphicFramePr>
          <p:cNvPr id="22532" name="Object 10"/>
          <p:cNvGraphicFramePr>
            <a:graphicFrameLocks noChangeAspect="1"/>
          </p:cNvGraphicFramePr>
          <p:nvPr/>
        </p:nvGraphicFramePr>
        <p:xfrm>
          <a:off x="755650" y="3717925"/>
          <a:ext cx="3963988" cy="609600"/>
        </p:xfrm>
        <a:graphic>
          <a:graphicData uri="http://schemas.openxmlformats.org/presentationml/2006/ole">
            <p:oleObj spid="_x0000_s6151" name="Формула" r:id="rId4" imgW="1155199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291513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Так как у пленки две линии соприкосновения с поперечиной, то в нашем случае будет две силы: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 Сокращение площади свободной поверхности жидкости при перемещении поперечины: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  </a:t>
            </a:r>
          </a:p>
        </p:txBody>
      </p:sp>
      <p:graphicFrame>
        <p:nvGraphicFramePr>
          <p:cNvPr id="2355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59113" y="2133600"/>
          <a:ext cx="1584325" cy="504825"/>
        </p:xfrm>
        <a:graphic>
          <a:graphicData uri="http://schemas.openxmlformats.org/presentationml/2006/ole">
            <p:oleObj spid="_x0000_s7174" name="Формула" r:id="rId3" imgW="558558" imgH="177723" progId="Equation.3">
              <p:embed/>
            </p:oleObj>
          </a:graphicData>
        </a:graphic>
      </p:graphicFrame>
      <p:graphicFrame>
        <p:nvGraphicFramePr>
          <p:cNvPr id="23556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03575" y="3500438"/>
          <a:ext cx="1984375" cy="603250"/>
        </p:xfrm>
        <a:graphic>
          <a:graphicData uri="http://schemas.openxmlformats.org/presentationml/2006/ole">
            <p:oleObj spid="_x0000_s7175" name="Формула" r:id="rId4" imgW="583693" imgH="1776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28604"/>
            <a:ext cx="86868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Коэффициент поверхностного натяжения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численно равен силе поверхностного натяжения, действующей на единицу длины границы свободной поверхности жидкости.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«Выйти сухим из воды»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Опыт с ликоподием.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929586" cy="235403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Закрепление темы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Стр.17,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7мин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364783" cy="134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«Все тела падают на землю. Почему же вода </a:t>
            </a:r>
            <a:r>
              <a:rPr lang="ru-RU" sz="3600" b="1" dirty="0" smtClean="0">
                <a:latin typeface="Times New Roman"/>
                <a:ea typeface="Times New Roman"/>
              </a:rPr>
              <a:t>поднимается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по стволам растений ?»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392905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«Как с гуся вода»</a:t>
            </a:r>
            <a:endParaRPr lang="ru-RU" sz="3600" dirty="0">
              <a:solidFill>
                <a:srgbClr val="220FB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500306"/>
            <a:ext cx="478634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«Как мокрая курица»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14752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Почему деревья высокие, а кусты низкие?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365104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Пак поднять воду  с глубины больше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10,2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метров!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6150114"/>
            <a:ext cx="7884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16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7384"/>
            <a:ext cx="9144000" cy="6286544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природе мы очень часто встречаемся с проявлением сил поверхностного натяжения.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По воде бегают водомерки.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листьях утром роса в виде шариков воды.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Капли дождя при свободном падении почти шарообразные.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Мыльный пузырь всегда имеет форму шара.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кране висит капля в виде шарика. </a:t>
            </a:r>
          </a:p>
          <a:p>
            <a:pPr eaLnBrk="1" hangingPunct="1">
              <a:buFontTx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50391" t="23437" r="20312" b="26758"/>
          <a:stretch>
            <a:fillRect/>
          </a:stretch>
        </p:blipFill>
        <p:spPr bwMode="auto">
          <a:xfrm>
            <a:off x="0" y="0"/>
            <a:ext cx="4929190" cy="67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596" y="1071546"/>
            <a:ext cx="7000924" cy="187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поверхностное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6150114"/>
            <a:ext cx="7884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16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85918" y="2786058"/>
            <a:ext cx="6988190" cy="140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Натяжение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905014">
            <a:off x="273074" y="4168720"/>
            <a:ext cx="6988190" cy="154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капилляры</a:t>
            </a:r>
            <a:endParaRPr lang="ru-RU" sz="6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Молекулы на поверхности 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жидкости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!!!.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9144000" cy="6237312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Молекулы на поверхности жидкости находятся в других условиях, чем молекулы внутри жидкости. На каждую молекулу внутри жидкости действуют силы притяжения со стороны соседних молекул, окружающих ее со всех сторон. Результирующая этих сил равна нулю.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Над поверхностью жидкости находится пар, плотность которого во много раз меньше плотности жидкости, и взаимодействием молекул жидкости с паром можно пренебречь. Молекулы, находящиеся на поверхности, притягиваются только молекулами, лежащими ниже.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7123</TotalTime>
  <Words>1510</Words>
  <Application>Microsoft Office PowerPoint</Application>
  <PresentationFormat>Экран (4:3)</PresentationFormat>
  <Paragraphs>298</Paragraphs>
  <Slides>38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Трек</vt:lpstr>
      <vt:lpstr>Формула</vt:lpstr>
      <vt:lpstr>Слайд 1</vt:lpstr>
      <vt:lpstr>Слайд 2</vt:lpstr>
      <vt:lpstr>Домашнее задание.</vt:lpstr>
      <vt:lpstr>Домашнее задание.</vt:lpstr>
      <vt:lpstr>Слайд 5</vt:lpstr>
      <vt:lpstr>Слайд 6</vt:lpstr>
      <vt:lpstr>Слайд 7</vt:lpstr>
      <vt:lpstr>Слайд 8</vt:lpstr>
      <vt:lpstr>Молекулы на поверхности жидкости!!!.</vt:lpstr>
      <vt:lpstr>Молекулы на поверхности жидкости!!!.</vt:lpstr>
      <vt:lpstr>Слайд 11</vt:lpstr>
      <vt:lpstr>Слайд 12</vt:lpstr>
      <vt:lpstr>Энергия поверхностного слоя жидкости.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Домашнее задание.</vt:lpstr>
      <vt:lpstr>Домашнее задание.</vt:lpstr>
      <vt:lpstr>Слайд 24</vt:lpstr>
      <vt:lpstr>Слайд 25</vt:lpstr>
      <vt:lpstr>Слайд 26</vt:lpstr>
      <vt:lpstr>Слайд 27</vt:lpstr>
      <vt:lpstr>Чем выше температура жидкости, тем больше расстояние между молекулами, то есть меньше сила взаимодействия между ними, следовательно меньше коэффициент поверхностного натяжения.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948</cp:revision>
  <dcterms:created xsi:type="dcterms:W3CDTF">2009-11-04T14:29:22Z</dcterms:created>
  <dcterms:modified xsi:type="dcterms:W3CDTF">2021-12-07T06:15:57Z</dcterms:modified>
</cp:coreProperties>
</file>