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9"/>
  </p:notesMasterIdLst>
  <p:sldIdLst>
    <p:sldId id="321" r:id="rId2"/>
    <p:sldId id="318" r:id="rId3"/>
    <p:sldId id="322" r:id="rId4"/>
    <p:sldId id="316" r:id="rId5"/>
    <p:sldId id="317" r:id="rId6"/>
    <p:sldId id="329" r:id="rId7"/>
    <p:sldId id="330" r:id="rId8"/>
    <p:sldId id="327" r:id="rId9"/>
    <p:sldId id="328" r:id="rId10"/>
    <p:sldId id="331" r:id="rId11"/>
    <p:sldId id="332" r:id="rId12"/>
    <p:sldId id="325" r:id="rId13"/>
    <p:sldId id="336" r:id="rId14"/>
    <p:sldId id="326" r:id="rId15"/>
    <p:sldId id="340" r:id="rId16"/>
    <p:sldId id="335" r:id="rId17"/>
    <p:sldId id="338" r:id="rId18"/>
    <p:sldId id="341" r:id="rId19"/>
    <p:sldId id="342" r:id="rId20"/>
    <p:sldId id="343" r:id="rId21"/>
    <p:sldId id="324" r:id="rId22"/>
    <p:sldId id="344" r:id="rId23"/>
    <p:sldId id="339" r:id="rId24"/>
    <p:sldId id="333" r:id="rId25"/>
    <p:sldId id="337" r:id="rId26"/>
    <p:sldId id="334" r:id="rId27"/>
    <p:sldId id="319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3CC"/>
    <a:srgbClr val="006600"/>
    <a:srgbClr val="FFC000"/>
    <a:srgbClr val="365D21"/>
    <a:srgbClr val="0066FF"/>
    <a:srgbClr val="33CCFF"/>
    <a:srgbClr val="0014AC"/>
    <a:srgbClr val="FFFF00"/>
    <a:srgbClr val="FF9900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2238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5547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4.wav"/><Relationship Id="rId7" Type="http://schemas.openxmlformats.org/officeDocument/2006/relationships/audio" Target="../media/audio9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1.wav"/><Relationship Id="rId7" Type="http://schemas.openxmlformats.org/officeDocument/2006/relationships/audio" Target="../media/audio9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8.wav"/><Relationship Id="rId4" Type="http://schemas.openxmlformats.org/officeDocument/2006/relationships/audio" Target="../media/audio4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8.wav"/><Relationship Id="rId4" Type="http://schemas.openxmlformats.org/officeDocument/2006/relationships/audio" Target="../media/audio4.wav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1.wav"/><Relationship Id="rId7" Type="http://schemas.openxmlformats.org/officeDocument/2006/relationships/audio" Target="../media/audio8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4.wav"/><Relationship Id="rId7" Type="http://schemas.openxmlformats.org/officeDocument/2006/relationships/audio" Target="../media/audio9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6.wav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openxmlformats.org/officeDocument/2006/relationships/audio" Target="../media/audio7.wav"/><Relationship Id="rId7" Type="http://schemas.openxmlformats.org/officeDocument/2006/relationships/audio" Target="../media/audio1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4.wav"/><Relationship Id="rId10" Type="http://schemas.openxmlformats.org/officeDocument/2006/relationships/audio" Target="../media/audio10.wav"/><Relationship Id="rId4" Type="http://schemas.openxmlformats.org/officeDocument/2006/relationships/audio" Target="../media/audio8.wav"/><Relationship Id="rId9" Type="http://schemas.openxmlformats.org/officeDocument/2006/relationships/audio" Target="../media/audio5.wav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1.wav"/><Relationship Id="rId7" Type="http://schemas.openxmlformats.org/officeDocument/2006/relationships/audio" Target="../media/audio8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4.wav"/><Relationship Id="rId7" Type="http://schemas.openxmlformats.org/officeDocument/2006/relationships/audio" Target="../media/audio9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6.wav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8.wav"/><Relationship Id="rId4" Type="http://schemas.openxmlformats.org/officeDocument/2006/relationships/audio" Target="../media/audio6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4.wav"/><Relationship Id="rId7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7.wav"/><Relationship Id="rId5" Type="http://schemas.openxmlformats.org/officeDocument/2006/relationships/audio" Target="../media/audio3.wav"/><Relationship Id="rId4" Type="http://schemas.openxmlformats.org/officeDocument/2006/relationships/audio" Target="../media/audio6.wav"/><Relationship Id="rId9" Type="http://schemas.openxmlformats.org/officeDocument/2006/relationships/audio" Target="../media/audio9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1.wav"/><Relationship Id="rId7" Type="http://schemas.openxmlformats.org/officeDocument/2006/relationships/audio" Target="../media/audio7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8.wav"/><Relationship Id="rId4" Type="http://schemas.openxmlformats.org/officeDocument/2006/relationships/audio" Target="../media/audio3.wav"/><Relationship Id="rId9" Type="http://schemas.openxmlformats.org/officeDocument/2006/relationships/audio" Target="../media/audio9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6.wav"/><Relationship Id="rId4" Type="http://schemas.openxmlformats.org/officeDocument/2006/relationships/audio" Target="../media/audio9.wav"/><Relationship Id="rId9" Type="http://schemas.openxmlformats.org/officeDocument/2006/relationships/audio" Target="../media/audio7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audio" Target="../media/audio1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4.wav"/><Relationship Id="rId4" Type="http://schemas.openxmlformats.org/officeDocument/2006/relationships/audio" Target="../media/audio5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20831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\Т.27 \ ФОТОЭФФЕКТ И ЕГО ЗАКОНЫ.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Углубить понятие фотоэффекта (внешнего  и внутреннего ).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законы фотоэффекта.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теорию фотоэффекта.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Рассмотреть применение этого явления.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Повторить триод и транзистор.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Фотоэффект на установке с цинковой пластинкой.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Законы внешнего фотоэффекта.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к.ф.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«Фотоэлементы и их применение.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него и начать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 в К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00232" y="285728"/>
            <a:ext cx="564360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№27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87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,8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4800" b="1" dirty="0" smtClean="0"/>
              <a:t>9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,  бр№4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1476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1477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1487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1488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1489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ф.эф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Группа 16"/>
          <p:cNvGrpSpPr/>
          <p:nvPr/>
        </p:nvGrpSpPr>
        <p:grpSpPr>
          <a:xfrm>
            <a:off x="-24018" y="0"/>
            <a:ext cx="9168018" cy="6858000"/>
            <a:chOff x="-4572048" y="2571744"/>
            <a:chExt cx="9168018" cy="6858000"/>
          </a:xfrm>
        </p:grpSpPr>
        <p:grpSp>
          <p:nvGrpSpPr>
            <p:cNvPr id="18" name="Группа 94"/>
            <p:cNvGrpSpPr/>
            <p:nvPr/>
          </p:nvGrpSpPr>
          <p:grpSpPr>
            <a:xfrm>
              <a:off x="-4572048" y="2571744"/>
              <a:ext cx="9144000" cy="6858000"/>
              <a:chOff x="0" y="24"/>
              <a:chExt cx="9144000" cy="6858000"/>
            </a:xfrm>
          </p:grpSpPr>
          <p:grpSp>
            <p:nvGrpSpPr>
              <p:cNvPr id="24" name="Группа 12"/>
              <p:cNvGrpSpPr/>
              <p:nvPr/>
            </p:nvGrpSpPr>
            <p:grpSpPr>
              <a:xfrm>
                <a:off x="0" y="24"/>
                <a:ext cx="9144000" cy="6858000"/>
                <a:chOff x="7072298" y="-4214866"/>
                <a:chExt cx="9144000" cy="6858000"/>
              </a:xfrm>
            </p:grpSpPr>
            <p:sp>
              <p:nvSpPr>
                <p:cNvPr id="26" name="Прямоугольник 25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7096316" y="153513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25" name="Прямоугольник 24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19" name="Группа 117"/>
            <p:cNvGrpSpPr/>
            <p:nvPr/>
          </p:nvGrpSpPr>
          <p:grpSpPr>
            <a:xfrm>
              <a:off x="0" y="6423340"/>
              <a:ext cx="4595970" cy="869319"/>
              <a:chOff x="4295772" y="1426197"/>
              <a:chExt cx="4595970" cy="869319"/>
            </a:xfrm>
          </p:grpSpPr>
          <p:sp>
            <p:nvSpPr>
              <p:cNvPr id="20" name="Text Box 64"/>
              <p:cNvSpPr txBox="1">
                <a:spLocks noChangeArrowheads="1"/>
              </p:cNvSpPr>
              <p:nvPr/>
            </p:nvSpPr>
            <p:spPr bwMode="auto">
              <a:xfrm>
                <a:off x="5581656" y="1426385"/>
                <a:ext cx="1143008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Text Box 64"/>
              <p:cNvSpPr txBox="1">
                <a:spLocks noChangeArrowheads="1"/>
              </p:cNvSpPr>
              <p:nvPr/>
            </p:nvSpPr>
            <p:spPr bwMode="auto">
              <a:xfrm>
                <a:off x="6581788" y="1426385"/>
                <a:ext cx="164307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Text Box 64"/>
              <p:cNvSpPr txBox="1">
                <a:spLocks noChangeArrowheads="1"/>
              </p:cNvSpPr>
              <p:nvPr/>
            </p:nvSpPr>
            <p:spPr bwMode="auto">
              <a:xfrm>
                <a:off x="8177362" y="1426197"/>
                <a:ext cx="714380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4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Text Box 64"/>
              <p:cNvSpPr txBox="1">
                <a:spLocks noChangeArrowheads="1"/>
              </p:cNvSpPr>
              <p:nvPr/>
            </p:nvSpPr>
            <p:spPr bwMode="auto">
              <a:xfrm>
                <a:off x="4295772" y="1438260"/>
                <a:ext cx="128588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З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Э</a:t>
                </a:r>
                <a:endPara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00"/>
                            </p:stCondLst>
                            <p:childTnLst>
                              <p:par>
                                <p:cTn id="8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500"/>
                            </p:stCondLst>
                            <p:childTnLst>
                              <p:par>
                                <p:cTn id="84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500"/>
                            </p:stCondLst>
                            <p:childTnLst>
                              <p:par>
                                <p:cTn id="91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Box 191"/>
          <p:cNvSpPr txBox="1"/>
          <p:nvPr/>
        </p:nvSpPr>
        <p:spPr>
          <a:xfrm>
            <a:off x="5283182" y="4231664"/>
            <a:ext cx="642942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8409576" y="3262026"/>
            <a:ext cx="85725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31" name="Group 93"/>
          <p:cNvGrpSpPr>
            <a:grpSpLocks/>
          </p:cNvGrpSpPr>
          <p:nvPr/>
        </p:nvGrpSpPr>
        <p:grpSpPr bwMode="auto">
          <a:xfrm>
            <a:off x="5786446" y="1785926"/>
            <a:ext cx="3000364" cy="3817949"/>
            <a:chOff x="7459" y="4833"/>
            <a:chExt cx="2088" cy="2236"/>
          </a:xfrm>
        </p:grpSpPr>
        <p:grpSp>
          <p:nvGrpSpPr>
            <p:cNvPr id="1133" name="Group 94"/>
            <p:cNvGrpSpPr>
              <a:grpSpLocks/>
            </p:cNvGrpSpPr>
            <p:nvPr/>
          </p:nvGrpSpPr>
          <p:grpSpPr bwMode="auto">
            <a:xfrm rot="-5400000">
              <a:off x="7369" y="5632"/>
              <a:ext cx="2063" cy="465"/>
              <a:chOff x="12453" y="4117"/>
              <a:chExt cx="2063" cy="465"/>
            </a:xfrm>
          </p:grpSpPr>
          <p:grpSp>
            <p:nvGrpSpPr>
              <p:cNvPr id="1136" name="Group 95"/>
              <p:cNvGrpSpPr>
                <a:grpSpLocks/>
              </p:cNvGrpSpPr>
              <p:nvPr/>
            </p:nvGrpSpPr>
            <p:grpSpPr bwMode="auto">
              <a:xfrm>
                <a:off x="13335" y="4117"/>
                <a:ext cx="311" cy="461"/>
                <a:chOff x="13600" y="5296"/>
                <a:chExt cx="311" cy="461"/>
              </a:xfrm>
            </p:grpSpPr>
            <p:sp>
              <p:nvSpPr>
                <p:cNvPr id="1120" name="Rectangle 96"/>
                <p:cNvSpPr>
                  <a:spLocks noChangeArrowheads="1"/>
                </p:cNvSpPr>
                <p:nvPr/>
              </p:nvSpPr>
              <p:spPr bwMode="auto">
                <a:xfrm>
                  <a:off x="13600" y="5296"/>
                  <a:ext cx="311" cy="461"/>
                </a:xfrm>
                <a:prstGeom prst="rect">
                  <a:avLst/>
                </a:prstGeom>
                <a:noFill/>
                <a:ln w="3175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139" name="Group 97"/>
                <p:cNvGrpSpPr>
                  <a:grpSpLocks/>
                </p:cNvGrpSpPr>
                <p:nvPr/>
              </p:nvGrpSpPr>
              <p:grpSpPr bwMode="auto">
                <a:xfrm>
                  <a:off x="13673" y="5309"/>
                  <a:ext cx="162" cy="187"/>
                  <a:chOff x="846" y="9235"/>
                  <a:chExt cx="366" cy="388"/>
                </a:xfrm>
              </p:grpSpPr>
              <p:sp>
                <p:nvSpPr>
                  <p:cNvPr id="1122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42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24" name="Line 10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5" name="Line 101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45" name="Group 102"/>
                <p:cNvGrpSpPr>
                  <a:grpSpLocks/>
                </p:cNvGrpSpPr>
                <p:nvPr/>
              </p:nvGrpSpPr>
              <p:grpSpPr bwMode="auto">
                <a:xfrm>
                  <a:off x="13672" y="5539"/>
                  <a:ext cx="162" cy="187"/>
                  <a:chOff x="846" y="9235"/>
                  <a:chExt cx="366" cy="388"/>
                </a:xfrm>
              </p:grpSpPr>
              <p:sp>
                <p:nvSpPr>
                  <p:cNvPr id="1127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4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29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0" name="Line 106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1151" name="Group 107"/>
              <p:cNvGrpSpPr>
                <a:grpSpLocks/>
              </p:cNvGrpSpPr>
              <p:nvPr/>
            </p:nvGrpSpPr>
            <p:grpSpPr bwMode="auto">
              <a:xfrm>
                <a:off x="12453" y="4121"/>
                <a:ext cx="875" cy="461"/>
                <a:chOff x="12453" y="4121"/>
                <a:chExt cx="875" cy="461"/>
              </a:xfrm>
            </p:grpSpPr>
            <p:sp>
              <p:nvSpPr>
                <p:cNvPr id="1132" name="Rectangle 108"/>
                <p:cNvSpPr>
                  <a:spLocks noChangeArrowheads="1"/>
                </p:cNvSpPr>
                <p:nvPr/>
              </p:nvSpPr>
              <p:spPr bwMode="auto">
                <a:xfrm>
                  <a:off x="12625" y="4121"/>
                  <a:ext cx="703" cy="461"/>
                </a:xfrm>
                <a:prstGeom prst="rect">
                  <a:avLst/>
                </a:prstGeom>
                <a:noFill/>
                <a:ln w="31750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153" name="Group 109"/>
                <p:cNvGrpSpPr>
                  <a:grpSpLocks/>
                </p:cNvGrpSpPr>
                <p:nvPr/>
              </p:nvGrpSpPr>
              <p:grpSpPr bwMode="auto">
                <a:xfrm>
                  <a:off x="12716" y="4145"/>
                  <a:ext cx="141" cy="141"/>
                  <a:chOff x="1783" y="8526"/>
                  <a:chExt cx="366" cy="388"/>
                </a:xfrm>
              </p:grpSpPr>
              <p:sp>
                <p:nvSpPr>
                  <p:cNvPr id="1134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35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56" name="Group 112"/>
                <p:cNvGrpSpPr>
                  <a:grpSpLocks/>
                </p:cNvGrpSpPr>
                <p:nvPr/>
              </p:nvGrpSpPr>
              <p:grpSpPr bwMode="auto">
                <a:xfrm>
                  <a:off x="13146" y="4129"/>
                  <a:ext cx="141" cy="141"/>
                  <a:chOff x="1783" y="8526"/>
                  <a:chExt cx="366" cy="388"/>
                </a:xfrm>
              </p:grpSpPr>
              <p:sp>
                <p:nvSpPr>
                  <p:cNvPr id="1137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38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59" name="Group 115"/>
                <p:cNvGrpSpPr>
                  <a:grpSpLocks/>
                </p:cNvGrpSpPr>
                <p:nvPr/>
              </p:nvGrpSpPr>
              <p:grpSpPr bwMode="auto">
                <a:xfrm>
                  <a:off x="12701" y="4367"/>
                  <a:ext cx="141" cy="141"/>
                  <a:chOff x="1783" y="8526"/>
                  <a:chExt cx="366" cy="388"/>
                </a:xfrm>
              </p:grpSpPr>
              <p:sp>
                <p:nvSpPr>
                  <p:cNvPr id="1140" name="Line 116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41" name="Oval 117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2" name="Group 118"/>
                <p:cNvGrpSpPr>
                  <a:grpSpLocks/>
                </p:cNvGrpSpPr>
                <p:nvPr/>
              </p:nvGrpSpPr>
              <p:grpSpPr bwMode="auto">
                <a:xfrm>
                  <a:off x="13145" y="4352"/>
                  <a:ext cx="141" cy="141"/>
                  <a:chOff x="1783" y="8526"/>
                  <a:chExt cx="366" cy="388"/>
                </a:xfrm>
              </p:grpSpPr>
              <p:sp>
                <p:nvSpPr>
                  <p:cNvPr id="1143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44" name="Oval 120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5" name="Group 121"/>
                <p:cNvGrpSpPr>
                  <a:grpSpLocks/>
                </p:cNvGrpSpPr>
                <p:nvPr/>
              </p:nvGrpSpPr>
              <p:grpSpPr bwMode="auto">
                <a:xfrm>
                  <a:off x="12913" y="4226"/>
                  <a:ext cx="162" cy="187"/>
                  <a:chOff x="846" y="9235"/>
                  <a:chExt cx="366" cy="388"/>
                </a:xfrm>
              </p:grpSpPr>
              <p:sp>
                <p:nvSpPr>
                  <p:cNvPr id="1146" name="Oval 12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67" name="Group 123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48" name="Line 1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49" name="Line 125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1150" name="Line 126"/>
                <p:cNvSpPr>
                  <a:spLocks noChangeShapeType="1"/>
                </p:cNvSpPr>
                <p:nvPr/>
              </p:nvSpPr>
              <p:spPr bwMode="auto">
                <a:xfrm>
                  <a:off x="12453" y="4377"/>
                  <a:ext cx="191" cy="0"/>
                </a:xfrm>
                <a:prstGeom prst="line">
                  <a:avLst/>
                </a:prstGeom>
                <a:noFill/>
                <a:ln w="317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171" name="Group 127"/>
              <p:cNvGrpSpPr>
                <a:grpSpLocks/>
              </p:cNvGrpSpPr>
              <p:nvPr/>
            </p:nvGrpSpPr>
            <p:grpSpPr bwMode="auto">
              <a:xfrm flipH="1">
                <a:off x="13649" y="4120"/>
                <a:ext cx="867" cy="461"/>
                <a:chOff x="12453" y="4121"/>
                <a:chExt cx="867" cy="461"/>
              </a:xfrm>
            </p:grpSpPr>
            <p:sp>
              <p:nvSpPr>
                <p:cNvPr id="1152" name="Rectangle 128"/>
                <p:cNvSpPr>
                  <a:spLocks noChangeArrowheads="1"/>
                </p:cNvSpPr>
                <p:nvPr/>
              </p:nvSpPr>
              <p:spPr bwMode="auto">
                <a:xfrm>
                  <a:off x="12617" y="4121"/>
                  <a:ext cx="703" cy="461"/>
                </a:xfrm>
                <a:prstGeom prst="rect">
                  <a:avLst/>
                </a:prstGeom>
                <a:noFill/>
                <a:ln w="31750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178" name="Group 129"/>
                <p:cNvGrpSpPr>
                  <a:grpSpLocks/>
                </p:cNvGrpSpPr>
                <p:nvPr/>
              </p:nvGrpSpPr>
              <p:grpSpPr bwMode="auto">
                <a:xfrm>
                  <a:off x="12716" y="4145"/>
                  <a:ext cx="141" cy="141"/>
                  <a:chOff x="1783" y="8526"/>
                  <a:chExt cx="366" cy="388"/>
                </a:xfrm>
              </p:grpSpPr>
              <p:sp>
                <p:nvSpPr>
                  <p:cNvPr id="1154" name="Line 130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55" name="Oval 131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9" name="Group 132"/>
                <p:cNvGrpSpPr>
                  <a:grpSpLocks/>
                </p:cNvGrpSpPr>
                <p:nvPr/>
              </p:nvGrpSpPr>
              <p:grpSpPr bwMode="auto">
                <a:xfrm>
                  <a:off x="13146" y="4129"/>
                  <a:ext cx="141" cy="141"/>
                  <a:chOff x="1783" y="8526"/>
                  <a:chExt cx="366" cy="388"/>
                </a:xfrm>
              </p:grpSpPr>
              <p:sp>
                <p:nvSpPr>
                  <p:cNvPr id="1157" name="Line 133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58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80" name="Group 135"/>
                <p:cNvGrpSpPr>
                  <a:grpSpLocks/>
                </p:cNvGrpSpPr>
                <p:nvPr/>
              </p:nvGrpSpPr>
              <p:grpSpPr bwMode="auto">
                <a:xfrm>
                  <a:off x="12701" y="4367"/>
                  <a:ext cx="141" cy="141"/>
                  <a:chOff x="1783" y="8526"/>
                  <a:chExt cx="366" cy="388"/>
                </a:xfrm>
              </p:grpSpPr>
              <p:sp>
                <p:nvSpPr>
                  <p:cNvPr id="1160" name="Line 136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61" name="Oval 137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84" name="Group 138"/>
                <p:cNvGrpSpPr>
                  <a:grpSpLocks/>
                </p:cNvGrpSpPr>
                <p:nvPr/>
              </p:nvGrpSpPr>
              <p:grpSpPr bwMode="auto">
                <a:xfrm>
                  <a:off x="13145" y="4352"/>
                  <a:ext cx="141" cy="141"/>
                  <a:chOff x="1783" y="8526"/>
                  <a:chExt cx="366" cy="388"/>
                </a:xfrm>
              </p:grpSpPr>
              <p:sp>
                <p:nvSpPr>
                  <p:cNvPr id="1163" name="Line 139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64" name="Oval 140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92" name="Group 141"/>
                <p:cNvGrpSpPr>
                  <a:grpSpLocks/>
                </p:cNvGrpSpPr>
                <p:nvPr/>
              </p:nvGrpSpPr>
              <p:grpSpPr bwMode="auto">
                <a:xfrm>
                  <a:off x="12913" y="4226"/>
                  <a:ext cx="162" cy="187"/>
                  <a:chOff x="846" y="9235"/>
                  <a:chExt cx="366" cy="388"/>
                </a:xfrm>
              </p:grpSpPr>
              <p:sp>
                <p:nvSpPr>
                  <p:cNvPr id="1166" name="Oval 14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93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68" name="Line 1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9" name="Line 145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1170" name="Line 146"/>
                <p:cNvSpPr>
                  <a:spLocks noChangeShapeType="1"/>
                </p:cNvSpPr>
                <p:nvPr/>
              </p:nvSpPr>
              <p:spPr bwMode="auto">
                <a:xfrm>
                  <a:off x="12453" y="4377"/>
                  <a:ext cx="191" cy="0"/>
                </a:xfrm>
                <a:prstGeom prst="line">
                  <a:avLst/>
                </a:prstGeom>
                <a:noFill/>
                <a:ln w="317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1199" name="Group 147"/>
            <p:cNvGrpSpPr>
              <a:grpSpLocks/>
            </p:cNvGrpSpPr>
            <p:nvPr/>
          </p:nvGrpSpPr>
          <p:grpSpPr bwMode="auto">
            <a:xfrm>
              <a:off x="8434" y="4835"/>
              <a:ext cx="1113" cy="2057"/>
              <a:chOff x="8434" y="4835"/>
              <a:chExt cx="1113" cy="2057"/>
            </a:xfrm>
          </p:grpSpPr>
          <p:sp>
            <p:nvSpPr>
              <p:cNvPr id="1172" name="Rectangle 148"/>
              <p:cNvSpPr>
                <a:spLocks noChangeArrowheads="1"/>
              </p:cNvSpPr>
              <p:nvPr/>
            </p:nvSpPr>
            <p:spPr bwMode="auto">
              <a:xfrm rot="-5400000">
                <a:off x="8907" y="5798"/>
                <a:ext cx="576" cy="230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3" name="Line 149"/>
              <p:cNvSpPr>
                <a:spLocks noChangeShapeType="1"/>
              </p:cNvSpPr>
              <p:nvPr/>
            </p:nvSpPr>
            <p:spPr bwMode="auto">
              <a:xfrm>
                <a:off x="8434" y="4844"/>
                <a:ext cx="769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4" name="Line 150"/>
              <p:cNvSpPr>
                <a:spLocks noChangeShapeType="1"/>
              </p:cNvSpPr>
              <p:nvPr/>
            </p:nvSpPr>
            <p:spPr bwMode="auto">
              <a:xfrm rot="-5400000">
                <a:off x="8800" y="5235"/>
                <a:ext cx="800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5" name="Line 151"/>
              <p:cNvSpPr>
                <a:spLocks noChangeShapeType="1"/>
              </p:cNvSpPr>
              <p:nvPr/>
            </p:nvSpPr>
            <p:spPr bwMode="auto">
              <a:xfrm rot="-5400000">
                <a:off x="8855" y="6545"/>
                <a:ext cx="692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6" name="Line 152"/>
              <p:cNvSpPr>
                <a:spLocks noChangeShapeType="1"/>
              </p:cNvSpPr>
              <p:nvPr/>
            </p:nvSpPr>
            <p:spPr bwMode="auto">
              <a:xfrm rot="5400000" flipV="1">
                <a:off x="9380" y="5296"/>
                <a:ext cx="0" cy="33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7" name="Line 153"/>
              <p:cNvSpPr>
                <a:spLocks noChangeShapeType="1"/>
              </p:cNvSpPr>
              <p:nvPr/>
            </p:nvSpPr>
            <p:spPr bwMode="auto">
              <a:xfrm rot="5400000" flipV="1">
                <a:off x="9373" y="6223"/>
                <a:ext cx="0" cy="33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200" name="Group 154"/>
            <p:cNvGrpSpPr>
              <a:grpSpLocks/>
            </p:cNvGrpSpPr>
            <p:nvPr/>
          </p:nvGrpSpPr>
          <p:grpSpPr bwMode="auto">
            <a:xfrm>
              <a:off x="7459" y="5866"/>
              <a:ext cx="1734" cy="1203"/>
              <a:chOff x="7459" y="5866"/>
              <a:chExt cx="1734" cy="1203"/>
            </a:xfrm>
          </p:grpSpPr>
          <p:grpSp>
            <p:nvGrpSpPr>
              <p:cNvPr id="1201" name="Group 155"/>
              <p:cNvGrpSpPr>
                <a:grpSpLocks/>
              </p:cNvGrpSpPr>
              <p:nvPr/>
            </p:nvGrpSpPr>
            <p:grpSpPr bwMode="auto">
              <a:xfrm rot="-5400000">
                <a:off x="7296" y="6029"/>
                <a:ext cx="487" cy="162"/>
                <a:chOff x="9201" y="10684"/>
                <a:chExt cx="763" cy="276"/>
              </a:xfrm>
            </p:grpSpPr>
            <p:grpSp>
              <p:nvGrpSpPr>
                <p:cNvPr id="1202" name="Group 156"/>
                <p:cNvGrpSpPr>
                  <a:grpSpLocks/>
                </p:cNvGrpSpPr>
                <p:nvPr/>
              </p:nvGrpSpPr>
              <p:grpSpPr bwMode="auto">
                <a:xfrm>
                  <a:off x="9201" y="10684"/>
                  <a:ext cx="184" cy="276"/>
                  <a:chOff x="3503" y="4378"/>
                  <a:chExt cx="184" cy="276"/>
                </a:xfrm>
              </p:grpSpPr>
              <p:sp>
                <p:nvSpPr>
                  <p:cNvPr id="1181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82" name="Line 15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83" name="Line 159"/>
                <p:cNvSpPr>
                  <a:spLocks noChangeShapeType="1"/>
                </p:cNvSpPr>
                <p:nvPr/>
              </p:nvSpPr>
              <p:spPr bwMode="auto">
                <a:xfrm>
                  <a:off x="9347" y="10831"/>
                  <a:ext cx="617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203" name="Group 160"/>
              <p:cNvGrpSpPr>
                <a:grpSpLocks/>
              </p:cNvGrpSpPr>
              <p:nvPr/>
            </p:nvGrpSpPr>
            <p:grpSpPr bwMode="auto">
              <a:xfrm>
                <a:off x="8419" y="6699"/>
                <a:ext cx="774" cy="370"/>
                <a:chOff x="8049" y="6037"/>
                <a:chExt cx="774" cy="370"/>
              </a:xfrm>
            </p:grpSpPr>
            <p:sp>
              <p:nvSpPr>
                <p:cNvPr id="1185" name="Line 161"/>
                <p:cNvSpPr>
                  <a:spLocks noChangeShapeType="1"/>
                </p:cNvSpPr>
                <p:nvPr/>
              </p:nvSpPr>
              <p:spPr bwMode="auto">
                <a:xfrm>
                  <a:off x="8366" y="6137"/>
                  <a:ext cx="0" cy="15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6" name="Line 162"/>
                <p:cNvSpPr>
                  <a:spLocks noChangeShapeType="1"/>
                </p:cNvSpPr>
                <p:nvPr/>
              </p:nvSpPr>
              <p:spPr bwMode="auto">
                <a:xfrm flipH="1">
                  <a:off x="8581" y="6214"/>
                  <a:ext cx="242" cy="0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7" name="Line 163"/>
                <p:cNvSpPr>
                  <a:spLocks noChangeShapeType="1"/>
                </p:cNvSpPr>
                <p:nvPr/>
              </p:nvSpPr>
              <p:spPr bwMode="auto">
                <a:xfrm flipH="1">
                  <a:off x="8431" y="6037"/>
                  <a:ext cx="0" cy="369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8" name="Line 164"/>
                <p:cNvSpPr>
                  <a:spLocks noChangeShapeType="1"/>
                </p:cNvSpPr>
                <p:nvPr/>
              </p:nvSpPr>
              <p:spPr bwMode="auto">
                <a:xfrm flipH="1">
                  <a:off x="8049" y="6214"/>
                  <a:ext cx="309" cy="0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9" name="Line 165"/>
                <p:cNvSpPr>
                  <a:spLocks noChangeShapeType="1"/>
                </p:cNvSpPr>
                <p:nvPr/>
              </p:nvSpPr>
              <p:spPr bwMode="auto">
                <a:xfrm>
                  <a:off x="8508" y="6145"/>
                  <a:ext cx="0" cy="150"/>
                </a:xfrm>
                <a:prstGeom prst="line">
                  <a:avLst/>
                </a:prstGeom>
                <a:noFill/>
                <a:ln w="539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90" name="Line 166"/>
                <p:cNvSpPr>
                  <a:spLocks noChangeShapeType="1"/>
                </p:cNvSpPr>
                <p:nvPr/>
              </p:nvSpPr>
              <p:spPr bwMode="auto">
                <a:xfrm flipH="1">
                  <a:off x="8584" y="6038"/>
                  <a:ext cx="0" cy="369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191" name="Line 167"/>
              <p:cNvSpPr>
                <a:spLocks noChangeShapeType="1"/>
              </p:cNvSpPr>
              <p:nvPr/>
            </p:nvSpPr>
            <p:spPr bwMode="auto">
              <a:xfrm>
                <a:off x="7539" y="5878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204" name="Group 168"/>
              <p:cNvGrpSpPr>
                <a:grpSpLocks/>
              </p:cNvGrpSpPr>
              <p:nvPr/>
            </p:nvGrpSpPr>
            <p:grpSpPr bwMode="auto">
              <a:xfrm rot="5400000" flipV="1">
                <a:off x="7296" y="6558"/>
                <a:ext cx="487" cy="162"/>
                <a:chOff x="9201" y="10684"/>
                <a:chExt cx="763" cy="276"/>
              </a:xfrm>
            </p:grpSpPr>
            <p:grpSp>
              <p:nvGrpSpPr>
                <p:cNvPr id="1205" name="Group 169"/>
                <p:cNvGrpSpPr>
                  <a:grpSpLocks/>
                </p:cNvGrpSpPr>
                <p:nvPr/>
              </p:nvGrpSpPr>
              <p:grpSpPr bwMode="auto">
                <a:xfrm>
                  <a:off x="9201" y="10684"/>
                  <a:ext cx="184" cy="276"/>
                  <a:chOff x="3503" y="4378"/>
                  <a:chExt cx="184" cy="276"/>
                </a:xfrm>
              </p:grpSpPr>
              <p:sp>
                <p:nvSpPr>
                  <p:cNvPr id="1194" name="Oval 170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95" name="Line 17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96" name="Line 172"/>
                <p:cNvSpPr>
                  <a:spLocks noChangeShapeType="1"/>
                </p:cNvSpPr>
                <p:nvPr/>
              </p:nvSpPr>
              <p:spPr bwMode="auto">
                <a:xfrm>
                  <a:off x="9347" y="10831"/>
                  <a:ext cx="617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197" name="Line 173"/>
              <p:cNvSpPr>
                <a:spLocks noChangeShapeType="1"/>
              </p:cNvSpPr>
              <p:nvPr/>
            </p:nvSpPr>
            <p:spPr bwMode="auto">
              <a:xfrm>
                <a:off x="7538" y="6882"/>
                <a:ext cx="892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98" name="Line 174"/>
              <p:cNvSpPr>
                <a:spLocks noChangeShapeType="1"/>
              </p:cNvSpPr>
              <p:nvPr/>
            </p:nvSpPr>
            <p:spPr bwMode="auto">
              <a:xfrm flipH="1">
                <a:off x="8398" y="6838"/>
                <a:ext cx="68" cy="39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80" name="TextBox 179"/>
          <p:cNvSpPr txBox="1"/>
          <p:nvPr/>
        </p:nvSpPr>
        <p:spPr>
          <a:xfrm>
            <a:off x="5929322" y="5715016"/>
            <a:ext cx="3000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Схема…                                                                  с общим Эмиттером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286512" y="3143248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6357950" y="471488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6286512" y="200024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5" name="Группа 94"/>
          <p:cNvGrpSpPr/>
          <p:nvPr/>
        </p:nvGrpSpPr>
        <p:grpSpPr>
          <a:xfrm>
            <a:off x="-24018" y="0"/>
            <a:ext cx="9168018" cy="6858000"/>
            <a:chOff x="-4572048" y="2571744"/>
            <a:chExt cx="9168018" cy="6858000"/>
          </a:xfrm>
        </p:grpSpPr>
        <p:grpSp>
          <p:nvGrpSpPr>
            <p:cNvPr id="96" name="Группа 94"/>
            <p:cNvGrpSpPr/>
            <p:nvPr/>
          </p:nvGrpSpPr>
          <p:grpSpPr>
            <a:xfrm>
              <a:off x="-4572048" y="2571744"/>
              <a:ext cx="9144000" cy="6858000"/>
              <a:chOff x="0" y="24"/>
              <a:chExt cx="9144000" cy="6858000"/>
            </a:xfrm>
          </p:grpSpPr>
          <p:grpSp>
            <p:nvGrpSpPr>
              <p:cNvPr id="102" name="Группа 12"/>
              <p:cNvGrpSpPr/>
              <p:nvPr/>
            </p:nvGrpSpPr>
            <p:grpSpPr>
              <a:xfrm>
                <a:off x="0" y="24"/>
                <a:ext cx="9144000" cy="6858000"/>
                <a:chOff x="7072298" y="-4214866"/>
                <a:chExt cx="9144000" cy="6858000"/>
              </a:xfrm>
            </p:grpSpPr>
            <p:sp>
              <p:nvSpPr>
                <p:cNvPr id="104" name="Прямоугольник 103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05" name="TextBox 104"/>
                <p:cNvSpPr txBox="1"/>
                <p:nvPr/>
              </p:nvSpPr>
              <p:spPr>
                <a:xfrm>
                  <a:off x="7096316" y="153513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103" name="Прямоугольник 102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97" name="Группа 117"/>
            <p:cNvGrpSpPr/>
            <p:nvPr/>
          </p:nvGrpSpPr>
          <p:grpSpPr>
            <a:xfrm>
              <a:off x="0" y="6423340"/>
              <a:ext cx="4595970" cy="869319"/>
              <a:chOff x="4295772" y="1426197"/>
              <a:chExt cx="4595970" cy="869319"/>
            </a:xfrm>
          </p:grpSpPr>
          <p:sp>
            <p:nvSpPr>
              <p:cNvPr id="98" name="Text Box 64"/>
              <p:cNvSpPr txBox="1">
                <a:spLocks noChangeArrowheads="1"/>
              </p:cNvSpPr>
              <p:nvPr/>
            </p:nvSpPr>
            <p:spPr bwMode="auto">
              <a:xfrm>
                <a:off x="5581656" y="1426385"/>
                <a:ext cx="1143008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9" name="Text Box 64"/>
              <p:cNvSpPr txBox="1">
                <a:spLocks noChangeArrowheads="1"/>
              </p:cNvSpPr>
              <p:nvPr/>
            </p:nvSpPr>
            <p:spPr bwMode="auto">
              <a:xfrm>
                <a:off x="6581788" y="1426385"/>
                <a:ext cx="164307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0" name="Text Box 64"/>
              <p:cNvSpPr txBox="1">
                <a:spLocks noChangeArrowheads="1"/>
              </p:cNvSpPr>
              <p:nvPr/>
            </p:nvSpPr>
            <p:spPr bwMode="auto">
              <a:xfrm>
                <a:off x="8177362" y="1426197"/>
                <a:ext cx="714380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4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1" name="Text Box 64"/>
              <p:cNvSpPr txBox="1">
                <a:spLocks noChangeArrowheads="1"/>
              </p:cNvSpPr>
              <p:nvPr/>
            </p:nvSpPr>
            <p:spPr bwMode="auto">
              <a:xfrm>
                <a:off x="4295772" y="1438260"/>
                <a:ext cx="128588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З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Э</a:t>
                </a:r>
                <a:endPara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536078"/>
            <a:ext cx="8971815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- 14 (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\4у20н\  №80.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\З.Т. 27 \ ВАКУУМНЫЙ И ПОЛУПРОВОДНИКОВЫЙ ФОТОЭЛЕМЕНТЫ.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Закрепить знания учащихся по теме №27.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в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аудиализации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визуализации.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применения знаний в измененных ситуациях.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332656"/>
            <a:ext cx="9144000" cy="569386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При каком освещении электроскоп быстрее разрядится  ИК или УФ светом?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2.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Как изменится частота «красной» границы фотоэффекта, если шарику радиуса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R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  сообщить положительный заряд?</a:t>
            </a:r>
            <a:endParaRPr lang="ru-RU" sz="28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3. </a:t>
            </a:r>
            <a:r>
              <a:rPr lang="ru-RU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Как изменится кинетическая энергия фотоэлектронов, если, не изменяя общую мощность излучения, увеличить частоту облучающего света?</a:t>
            </a:r>
          </a:p>
          <a:p>
            <a:pPr>
              <a:spcAft>
                <a:spcPts val="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4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.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Как изменится максимальная энергия фотоэлектронов при увеличении частоты падающего света в 2 раза?</a:t>
            </a:r>
            <a:endParaRPr lang="ru-RU" sz="28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5. </a:t>
            </a:r>
            <a:r>
              <a:rPr lang="ru-RU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Может ли свободный электрон, находящийся в проводнике, полностью поглотить фотон?</a:t>
            </a:r>
            <a:endParaRPr lang="ru-RU" sz="28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780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73"/>
          <p:cNvSpPr txBox="1">
            <a:spLocks noChangeArrowheads="1"/>
          </p:cNvSpPr>
          <p:nvPr/>
        </p:nvSpPr>
        <p:spPr bwMode="auto">
          <a:xfrm>
            <a:off x="2293539" y="3434804"/>
            <a:ext cx="838301" cy="57026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28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min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15830" y="5072074"/>
            <a:ext cx="64567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27-1.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В </a:t>
            </a:r>
            <a:r>
              <a:rPr lang="ru-RU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каком 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случае </a:t>
            </a:r>
            <a:r>
              <a:rPr lang="en-US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материал </a:t>
            </a:r>
            <a:r>
              <a:rPr lang="ru-RU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катода       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                                                                </a:t>
            </a:r>
            <a:r>
              <a:rPr lang="ru-RU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имеет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большую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работу </a:t>
            </a:r>
            <a:r>
              <a:rPr lang="ru-RU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выхода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?                              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  <a:sym typeface="Symbol"/>
            </a:endParaRPr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053094" y="116623"/>
            <a:ext cx="3661578" cy="5002476"/>
            <a:chOff x="1341" y="6124"/>
            <a:chExt cx="1440" cy="1276"/>
          </a:xfrm>
        </p:grpSpPr>
        <p:sp>
          <p:nvSpPr>
            <p:cNvPr id="4" name="Line 5"/>
            <p:cNvSpPr>
              <a:spLocks noChangeShapeType="1"/>
            </p:cNvSpPr>
            <p:nvPr/>
          </p:nvSpPr>
          <p:spPr bwMode="auto">
            <a:xfrm>
              <a:off x="1341" y="696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V="1">
              <a:off x="1371" y="6124"/>
              <a:ext cx="0" cy="12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1295169" y="117213"/>
            <a:ext cx="7579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>
                <a:solidFill>
                  <a:srgbClr val="006600"/>
                </a:solidFill>
                <a:latin typeface="Times New Roman"/>
                <a:ea typeface="Times New Roman"/>
              </a:rPr>
              <a:t>U</a:t>
            </a:r>
            <a:r>
              <a:rPr lang="ru-RU" sz="3200" b="1" baseline="-25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з</a:t>
            </a:r>
            <a:endParaRPr lang="ru-RU" sz="3200" b="1" dirty="0">
              <a:solidFill>
                <a:srgbClr val="006600"/>
              </a:solidFill>
              <a:latin typeface="Times New Roman"/>
              <a:ea typeface="Times New Roman"/>
              <a:sym typeface="Symbo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07904" y="332656"/>
            <a:ext cx="15098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I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b="1" dirty="0">
                <a:solidFill>
                  <a:srgbClr val="0000FF"/>
                </a:solidFill>
                <a:latin typeface="Times New Roman"/>
                <a:ea typeface="Times New Roman"/>
              </a:rPr>
              <a:t>   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 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II</a:t>
            </a:r>
            <a:r>
              <a:rPr lang="ru-RU" b="1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160710" y="116632"/>
            <a:ext cx="7579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К</a:t>
            </a:r>
            <a:r>
              <a:rPr lang="en-US" sz="3200" b="1" baseline="-25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e</a:t>
            </a:r>
            <a:endParaRPr lang="ru-RU" sz="3200" b="1" dirty="0">
              <a:solidFill>
                <a:srgbClr val="006600"/>
              </a:solidFill>
              <a:latin typeface="Times New Roman"/>
              <a:ea typeface="Times New Roman"/>
              <a:sym typeface="Symbo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52154" y="3517931"/>
            <a:ext cx="44480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solidFill>
                  <a:srgbClr val="0000FF"/>
                </a:solidFill>
                <a:latin typeface="Times New Roman"/>
                <a:ea typeface="Times New Roman"/>
              </a:rPr>
              <a:t>0                       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              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       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</a:t>
            </a:r>
          </a:p>
        </p:txBody>
      </p:sp>
      <p:grpSp>
        <p:nvGrpSpPr>
          <p:cNvPr id="12" name="Group 1"/>
          <p:cNvGrpSpPr>
            <a:grpSpLocks/>
          </p:cNvGrpSpPr>
          <p:nvPr/>
        </p:nvGrpSpPr>
        <p:grpSpPr bwMode="auto">
          <a:xfrm>
            <a:off x="2053094" y="486915"/>
            <a:ext cx="3661578" cy="5245543"/>
            <a:chOff x="1341" y="6220"/>
            <a:chExt cx="1440" cy="1338"/>
          </a:xfrm>
        </p:grpSpPr>
        <p:sp>
          <p:nvSpPr>
            <p:cNvPr id="13" name="Line 5"/>
            <p:cNvSpPr>
              <a:spLocks noChangeShapeType="1"/>
            </p:cNvSpPr>
            <p:nvPr/>
          </p:nvSpPr>
          <p:spPr bwMode="auto">
            <a:xfrm>
              <a:off x="1341" y="696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Line 4"/>
            <p:cNvSpPr>
              <a:spLocks noChangeShapeType="1"/>
            </p:cNvSpPr>
            <p:nvPr/>
          </p:nvSpPr>
          <p:spPr bwMode="auto">
            <a:xfrm flipV="1">
              <a:off x="1371" y="6282"/>
              <a:ext cx="0" cy="12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3"/>
            <p:cNvSpPr>
              <a:spLocks noChangeShapeType="1"/>
            </p:cNvSpPr>
            <p:nvPr/>
          </p:nvSpPr>
          <p:spPr bwMode="auto">
            <a:xfrm flipV="1">
              <a:off x="1510" y="6220"/>
              <a:ext cx="623" cy="7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Line 3"/>
            <p:cNvSpPr>
              <a:spLocks noChangeShapeType="1"/>
            </p:cNvSpPr>
            <p:nvPr/>
          </p:nvSpPr>
          <p:spPr bwMode="auto">
            <a:xfrm flipV="1">
              <a:off x="1876" y="6220"/>
              <a:ext cx="623" cy="744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Line 3"/>
            <p:cNvSpPr>
              <a:spLocks noChangeShapeType="1"/>
            </p:cNvSpPr>
            <p:nvPr/>
          </p:nvSpPr>
          <p:spPr bwMode="auto">
            <a:xfrm flipV="1">
              <a:off x="1374" y="6915"/>
              <a:ext cx="538" cy="643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Line 3"/>
            <p:cNvSpPr>
              <a:spLocks noChangeShapeType="1"/>
            </p:cNvSpPr>
            <p:nvPr/>
          </p:nvSpPr>
          <p:spPr bwMode="auto">
            <a:xfrm flipV="1">
              <a:off x="1341" y="6964"/>
              <a:ext cx="169" cy="20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437811" y="3887263"/>
            <a:ext cx="7579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A</a:t>
            </a:r>
            <a:r>
              <a:rPr lang="ru-RU" sz="3200" b="1" baseline="-25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в</a:t>
            </a:r>
            <a:endParaRPr lang="ru-RU" sz="3200" b="1" dirty="0">
              <a:solidFill>
                <a:srgbClr val="FF0000"/>
              </a:solidFill>
              <a:latin typeface="Times New Roman"/>
              <a:ea typeface="Times New Roman"/>
              <a:sym typeface="Symbol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581827" y="5368860"/>
            <a:ext cx="757925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A</a:t>
            </a:r>
            <a:r>
              <a:rPr lang="ru-RU" sz="3200" b="1" baseline="-25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в</a:t>
            </a:r>
            <a:endParaRPr lang="ru-RU" sz="3200" b="1" dirty="0">
              <a:solidFill>
                <a:srgbClr val="006600"/>
              </a:solidFill>
              <a:latin typeface="Times New Roman"/>
              <a:ea typeface="Times New Roman"/>
              <a:sym typeface="Symbol"/>
            </a:endParaRPr>
          </a:p>
        </p:txBody>
      </p:sp>
      <p:sp>
        <p:nvSpPr>
          <p:cNvPr id="24" name="Text Box 73"/>
          <p:cNvSpPr txBox="1">
            <a:spLocks noChangeArrowheads="1"/>
          </p:cNvSpPr>
          <p:nvPr/>
        </p:nvSpPr>
        <p:spPr bwMode="auto">
          <a:xfrm>
            <a:off x="3373659" y="3506812"/>
            <a:ext cx="838301" cy="57026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2800" b="1" i="0" u="none" strike="noStrike" cap="none" normalizeH="0" baseline="-25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min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64"/>
          <p:cNvSpPr txBox="1">
            <a:spLocks noChangeArrowheads="1"/>
          </p:cNvSpPr>
          <p:nvPr/>
        </p:nvSpPr>
        <p:spPr bwMode="auto">
          <a:xfrm>
            <a:off x="4143372" y="2428868"/>
            <a:ext cx="1785950" cy="8572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33CC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4000" b="1" dirty="0" smtClean="0">
                <a:solidFill>
                  <a:srgbClr val="33CC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=h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3754261" y="2786058"/>
            <a:ext cx="428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33CC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33CC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Arc 19"/>
          <p:cNvSpPr>
            <a:spLocks/>
          </p:cNvSpPr>
          <p:nvPr/>
        </p:nvSpPr>
        <p:spPr bwMode="auto">
          <a:xfrm rot="3521678">
            <a:off x="3484878" y="3198564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5072034" y="714356"/>
            <a:ext cx="4071966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4000" b="1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lang="ru-RU" sz="4000" b="1" baseline="-30000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4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6072166" y="1500174"/>
            <a:ext cx="2214610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y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</a:t>
            </a:r>
            <a:r>
              <a:rPr lang="en-US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47452" y="0"/>
            <a:ext cx="9168018" cy="6858000"/>
            <a:chOff x="-4572048" y="2571744"/>
            <a:chExt cx="9168018" cy="6858000"/>
          </a:xfrm>
        </p:grpSpPr>
        <p:grpSp>
          <p:nvGrpSpPr>
            <p:cNvPr id="31" name="Группа 94"/>
            <p:cNvGrpSpPr/>
            <p:nvPr/>
          </p:nvGrpSpPr>
          <p:grpSpPr>
            <a:xfrm>
              <a:off x="-4572048" y="2571744"/>
              <a:ext cx="9144000" cy="6858000"/>
              <a:chOff x="0" y="24"/>
              <a:chExt cx="9144000" cy="6858000"/>
            </a:xfrm>
          </p:grpSpPr>
          <p:grpSp>
            <p:nvGrpSpPr>
              <p:cNvPr id="37" name="Группа 12"/>
              <p:cNvGrpSpPr/>
              <p:nvPr/>
            </p:nvGrpSpPr>
            <p:grpSpPr>
              <a:xfrm>
                <a:off x="0" y="24"/>
                <a:ext cx="9144000" cy="6858000"/>
                <a:chOff x="7072298" y="-4214866"/>
                <a:chExt cx="9144000" cy="6858000"/>
              </a:xfrm>
            </p:grpSpPr>
            <p:sp>
              <p:nvSpPr>
                <p:cNvPr id="39" name="Прямоугольник 38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7096316" y="153513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38" name="Прямоугольник 37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32" name="Группа 117"/>
            <p:cNvGrpSpPr/>
            <p:nvPr/>
          </p:nvGrpSpPr>
          <p:grpSpPr>
            <a:xfrm>
              <a:off x="0" y="6423340"/>
              <a:ext cx="4595970" cy="869319"/>
              <a:chOff x="4295772" y="1426197"/>
              <a:chExt cx="4595970" cy="869319"/>
            </a:xfrm>
          </p:grpSpPr>
          <p:sp>
            <p:nvSpPr>
              <p:cNvPr id="33" name="Text Box 64"/>
              <p:cNvSpPr txBox="1">
                <a:spLocks noChangeArrowheads="1"/>
              </p:cNvSpPr>
              <p:nvPr/>
            </p:nvSpPr>
            <p:spPr bwMode="auto">
              <a:xfrm>
                <a:off x="5581656" y="1426385"/>
                <a:ext cx="1143008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Text Box 64"/>
              <p:cNvSpPr txBox="1">
                <a:spLocks noChangeArrowheads="1"/>
              </p:cNvSpPr>
              <p:nvPr/>
            </p:nvSpPr>
            <p:spPr bwMode="auto">
              <a:xfrm>
                <a:off x="6581788" y="1426385"/>
                <a:ext cx="164307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Text Box 64"/>
              <p:cNvSpPr txBox="1">
                <a:spLocks noChangeArrowheads="1"/>
              </p:cNvSpPr>
              <p:nvPr/>
            </p:nvSpPr>
            <p:spPr bwMode="auto">
              <a:xfrm>
                <a:off x="8177362" y="1426197"/>
                <a:ext cx="714380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4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Text Box 64"/>
              <p:cNvSpPr txBox="1">
                <a:spLocks noChangeArrowheads="1"/>
              </p:cNvSpPr>
              <p:nvPr/>
            </p:nvSpPr>
            <p:spPr bwMode="auto">
              <a:xfrm>
                <a:off x="4295772" y="1438260"/>
                <a:ext cx="128588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З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Э</a:t>
                </a:r>
                <a:endPara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41" name="Прямоугольник 40"/>
          <p:cNvSpPr/>
          <p:nvPr/>
        </p:nvSpPr>
        <p:spPr>
          <a:xfrm>
            <a:off x="7116360" y="6334780"/>
            <a:ext cx="2027640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27-1.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стр.51                       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" grpId="0"/>
      <p:bldP spid="19" grpId="0"/>
      <p:bldP spid="20" grpId="0" animBg="1"/>
      <p:bldP spid="24" grpId="0" animBg="1"/>
      <p:bldP spid="22" grpId="0" animBg="1"/>
      <p:bldP spid="26" grpId="0"/>
      <p:bldP spid="27" grpId="0" animBg="1"/>
      <p:bldP spid="28" grpId="0" animBg="1"/>
      <p:bldP spid="29" grpId="0" animBg="1"/>
      <p:bldP spid="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214810" y="188640"/>
            <a:ext cx="492919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Дерево задач на фотоэффект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4"/>
          <p:cNvSpPr txBox="1">
            <a:spLocks noChangeArrowheads="1"/>
          </p:cNvSpPr>
          <p:nvPr/>
        </p:nvSpPr>
        <p:spPr bwMode="auto">
          <a:xfrm>
            <a:off x="2091874" y="1357486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64"/>
          <p:cNvSpPr txBox="1">
            <a:spLocks noChangeArrowheads="1"/>
          </p:cNvSpPr>
          <p:nvPr/>
        </p:nvSpPr>
        <p:spPr bwMode="auto">
          <a:xfrm>
            <a:off x="3092006" y="1357486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4"/>
          <p:cNvSpPr txBox="1">
            <a:spLocks noChangeArrowheads="1"/>
          </p:cNvSpPr>
          <p:nvPr/>
        </p:nvSpPr>
        <p:spPr bwMode="auto">
          <a:xfrm>
            <a:off x="4714876" y="1357298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500562" y="2500306"/>
            <a:ext cx="1071570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9939" y="3563"/>
              <a:ext cx="227" cy="368"/>
            </a:xfrm>
            <a:prstGeom prst="rect">
              <a:avLst/>
            </a:prstGeom>
            <a:grpFill/>
            <a:ln w="9525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1214414" y="1857364"/>
            <a:ext cx="785818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227" cy="3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29" name="Text Box 62"/>
          <p:cNvSpPr txBox="1">
            <a:spLocks noChangeArrowheads="1"/>
          </p:cNvSpPr>
          <p:nvPr/>
        </p:nvSpPr>
        <p:spPr bwMode="auto">
          <a:xfrm>
            <a:off x="6215074" y="3723780"/>
            <a:ext cx="2714644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6000760" y="4366722"/>
            <a:ext cx="3143272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6000760" y="4938226"/>
            <a:ext cx="221457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62"/>
          <p:cNvSpPr txBox="1">
            <a:spLocks noChangeArrowheads="1"/>
          </p:cNvSpPr>
          <p:nvPr/>
        </p:nvSpPr>
        <p:spPr bwMode="auto">
          <a:xfrm>
            <a:off x="6225960" y="3080838"/>
            <a:ext cx="2918072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-31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кг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000232" y="1327318"/>
            <a:ext cx="3643338" cy="100013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 Box 62"/>
          <p:cNvSpPr txBox="1">
            <a:spLocks noChangeArrowheads="1"/>
          </p:cNvSpPr>
          <p:nvPr/>
        </p:nvSpPr>
        <p:spPr bwMode="auto">
          <a:xfrm>
            <a:off x="6215074" y="2420888"/>
            <a:ext cx="2852756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1эВ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Дж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1714480" y="1643050"/>
            <a:ext cx="500066" cy="42862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 Box 64"/>
          <p:cNvSpPr txBox="1">
            <a:spLocks noChangeArrowheads="1"/>
          </p:cNvSpPr>
          <p:nvPr/>
        </p:nvSpPr>
        <p:spPr bwMode="auto">
          <a:xfrm>
            <a:off x="5929322" y="1500174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4800" b="1" baseline="-25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2981379" y="2428869"/>
            <a:ext cx="1161996" cy="1642751"/>
            <a:chOff x="9802" y="3167"/>
            <a:chExt cx="1007" cy="1171"/>
          </a:xfrm>
          <a:solidFill>
            <a:schemeClr val="bg1"/>
          </a:solidFill>
        </p:grpSpPr>
        <p:sp>
          <p:nvSpPr>
            <p:cNvPr id="73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1007" cy="77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r>
                <a:rPr lang="en-US" sz="4400" b="1" baseline="-250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max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1" name="Text Box 4"/>
            <p:cNvSpPr txBox="1">
              <a:spLocks noChangeArrowheads="1"/>
            </p:cNvSpPr>
            <p:nvPr/>
          </p:nvSpPr>
          <p:spPr bwMode="auto">
            <a:xfrm>
              <a:off x="9943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" name="Line 5"/>
            <p:cNvSpPr>
              <a:spLocks noChangeShapeType="1"/>
            </p:cNvSpPr>
            <p:nvPr/>
          </p:nvSpPr>
          <p:spPr bwMode="auto">
            <a:xfrm>
              <a:off x="9908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83" name="Text Box 64"/>
          <p:cNvSpPr txBox="1">
            <a:spLocks noChangeArrowheads="1"/>
          </p:cNvSpPr>
          <p:nvPr/>
        </p:nvSpPr>
        <p:spPr bwMode="auto">
          <a:xfrm>
            <a:off x="2714612" y="214290"/>
            <a:ext cx="178595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en-US" sz="4800" b="1" baseline="-25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4" name="Прямая со стрелкой 83"/>
          <p:cNvCxnSpPr/>
          <p:nvPr/>
        </p:nvCxnSpPr>
        <p:spPr>
          <a:xfrm rot="5400000" flipH="1" flipV="1">
            <a:off x="3143240" y="2285992"/>
            <a:ext cx="571504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rot="5400000">
            <a:off x="3071008" y="1214422"/>
            <a:ext cx="571504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>
            <a:endCxn id="5" idx="3"/>
          </p:cNvCxnSpPr>
          <p:nvPr/>
        </p:nvCxnSpPr>
        <p:spPr>
          <a:xfrm rot="10800000">
            <a:off x="5429256" y="1785926"/>
            <a:ext cx="571504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/>
          <p:nvPr/>
        </p:nvCxnSpPr>
        <p:spPr>
          <a:xfrm rot="5400000" flipH="1" flipV="1">
            <a:off x="4715670" y="2285198"/>
            <a:ext cx="571504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0" y="0"/>
            <a:ext cx="2357422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27-1б.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стр.51                       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animBg="1"/>
      <p:bldP spid="3" grpId="0" animBg="1"/>
      <p:bldP spid="4" grpId="0" animBg="1"/>
      <p:bldP spid="5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68" grpId="0" animBg="1"/>
      <p:bldP spid="83" grpId="0" animBg="1"/>
      <p:bldP spid="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0" y="4906044"/>
            <a:ext cx="374192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А.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Увеличится  в 2 раза</a:t>
            </a:r>
            <a:endParaRPr lang="ru-RU" sz="2800" dirty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0"/>
            <a:ext cx="9501222" cy="15716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61925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14.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 освещении катода вакуумного фотоэлемента потоком монохроматического света происходит освобождение фотоэлектронов. Как изменится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максимальная кинетическая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энергия фотоэлектронов при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УВЕЛИЧЕНИИ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частоты света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раза?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1571612"/>
            <a:ext cx="9144000" cy="121444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61925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Увеличится в 2 раза.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Увеличится менее чем в 2 раза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.                  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Уменьшится в 2 раза.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Уменьшится менее чем в 2 раза.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Увеличится более чем в 2 раза.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4"/>
          <p:cNvSpPr txBox="1">
            <a:spLocks noChangeArrowheads="1"/>
          </p:cNvSpPr>
          <p:nvPr/>
        </p:nvSpPr>
        <p:spPr bwMode="auto">
          <a:xfrm>
            <a:off x="-32" y="2786246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64"/>
          <p:cNvSpPr txBox="1">
            <a:spLocks noChangeArrowheads="1"/>
          </p:cNvSpPr>
          <p:nvPr/>
        </p:nvSpPr>
        <p:spPr bwMode="auto">
          <a:xfrm>
            <a:off x="1000100" y="2786246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64"/>
          <p:cNvSpPr txBox="1">
            <a:spLocks noChangeArrowheads="1"/>
          </p:cNvSpPr>
          <p:nvPr/>
        </p:nvSpPr>
        <p:spPr bwMode="auto">
          <a:xfrm>
            <a:off x="2595674" y="2786058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4"/>
          <p:cNvSpPr txBox="1">
            <a:spLocks noChangeArrowheads="1"/>
          </p:cNvSpPr>
          <p:nvPr/>
        </p:nvSpPr>
        <p:spPr bwMode="auto">
          <a:xfrm>
            <a:off x="3929058" y="2786058"/>
            <a:ext cx="4071966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4000" b="1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lang="ru-RU" sz="4000" b="1" baseline="-30000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4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072066" y="3643842"/>
            <a:ext cx="2357454" cy="2700108"/>
            <a:chOff x="1341" y="6097"/>
            <a:chExt cx="1440" cy="1173"/>
          </a:xfrm>
        </p:grpSpPr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1341" y="696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4"/>
            <p:cNvSpPr>
              <a:spLocks noChangeShapeType="1"/>
            </p:cNvSpPr>
            <p:nvPr/>
          </p:nvSpPr>
          <p:spPr bwMode="auto">
            <a:xfrm flipV="1">
              <a:off x="1413" y="6097"/>
              <a:ext cx="0" cy="1173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3"/>
            <p:cNvSpPr>
              <a:spLocks noChangeShapeType="1"/>
            </p:cNvSpPr>
            <p:nvPr/>
          </p:nvSpPr>
          <p:spPr bwMode="auto">
            <a:xfrm flipV="1">
              <a:off x="1717" y="6097"/>
              <a:ext cx="540" cy="720"/>
            </a:xfrm>
            <a:prstGeom prst="line">
              <a:avLst/>
            </a:prstGeom>
            <a:noFill/>
            <a:ln w="76200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4" name="Line 3"/>
          <p:cNvSpPr>
            <a:spLocks noChangeShapeType="1"/>
          </p:cNvSpPr>
          <p:nvPr/>
        </p:nvSpPr>
        <p:spPr bwMode="auto">
          <a:xfrm flipV="1">
            <a:off x="5184448" y="4572008"/>
            <a:ext cx="884045" cy="1657362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215206" y="5214950"/>
            <a:ext cx="30489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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572000" y="3714752"/>
            <a:ext cx="48712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lang="ru-RU" sz="2400" b="1" baseline="-30000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71334" y="6000768"/>
            <a:ext cx="776175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2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endParaRPr lang="ru-RU" sz="2000" dirty="0"/>
          </a:p>
        </p:txBody>
      </p:sp>
      <p:sp>
        <p:nvSpPr>
          <p:cNvPr id="18" name="Line 3"/>
          <p:cNvSpPr>
            <a:spLocks noChangeShapeType="1"/>
          </p:cNvSpPr>
          <p:nvPr/>
        </p:nvSpPr>
        <p:spPr bwMode="auto">
          <a:xfrm flipH="1" flipV="1">
            <a:off x="5850632" y="4898704"/>
            <a:ext cx="0" cy="78581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Line 3"/>
          <p:cNvSpPr>
            <a:spLocks noChangeShapeType="1"/>
          </p:cNvSpPr>
          <p:nvPr/>
        </p:nvSpPr>
        <p:spPr bwMode="auto">
          <a:xfrm flipV="1">
            <a:off x="5132378" y="4956494"/>
            <a:ext cx="756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 flipH="1" flipV="1">
            <a:off x="6558616" y="3687456"/>
            <a:ext cx="0" cy="19440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Line 3"/>
          <p:cNvSpPr>
            <a:spLocks noChangeShapeType="1"/>
          </p:cNvSpPr>
          <p:nvPr/>
        </p:nvSpPr>
        <p:spPr bwMode="auto">
          <a:xfrm flipV="1">
            <a:off x="5204264" y="3714752"/>
            <a:ext cx="1368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5857884" y="5000636"/>
            <a:ext cx="428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33CC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33CC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rc 19"/>
          <p:cNvSpPr>
            <a:spLocks/>
          </p:cNvSpPr>
          <p:nvPr/>
        </p:nvSpPr>
        <p:spPr bwMode="auto">
          <a:xfrm rot="3521678">
            <a:off x="5558007" y="5474130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Text Box 64"/>
          <p:cNvSpPr txBox="1">
            <a:spLocks noChangeArrowheads="1"/>
          </p:cNvSpPr>
          <p:nvPr/>
        </p:nvSpPr>
        <p:spPr bwMode="auto">
          <a:xfrm>
            <a:off x="7143768" y="4071942"/>
            <a:ext cx="1785950" cy="8572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33CC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4000" b="1" dirty="0" smtClean="0">
                <a:solidFill>
                  <a:srgbClr val="33CC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=h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0" y="4929198"/>
            <a:ext cx="527279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Б.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Увеличится менее чем в 2 раза</a:t>
            </a:r>
            <a:endParaRPr lang="ru-RU" sz="28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0" y="4929198"/>
            <a:ext cx="524079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Увеличится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более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чем в 2 раза</a:t>
            </a:r>
            <a:endParaRPr lang="ru-RU" sz="2800" dirty="0"/>
          </a:p>
        </p:txBody>
      </p:sp>
      <p:grpSp>
        <p:nvGrpSpPr>
          <p:cNvPr id="30" name="Группа 29"/>
          <p:cNvGrpSpPr/>
          <p:nvPr/>
        </p:nvGrpSpPr>
        <p:grpSpPr>
          <a:xfrm>
            <a:off x="-24018" y="0"/>
            <a:ext cx="9168018" cy="6858000"/>
            <a:chOff x="-4572048" y="2571744"/>
            <a:chExt cx="9168018" cy="6858000"/>
          </a:xfrm>
        </p:grpSpPr>
        <p:grpSp>
          <p:nvGrpSpPr>
            <p:cNvPr id="31" name="Группа 94"/>
            <p:cNvGrpSpPr/>
            <p:nvPr/>
          </p:nvGrpSpPr>
          <p:grpSpPr>
            <a:xfrm>
              <a:off x="-4572048" y="2571744"/>
              <a:ext cx="9144000" cy="6858000"/>
              <a:chOff x="0" y="24"/>
              <a:chExt cx="9144000" cy="6858000"/>
            </a:xfrm>
          </p:grpSpPr>
          <p:grpSp>
            <p:nvGrpSpPr>
              <p:cNvPr id="37" name="Группа 12"/>
              <p:cNvGrpSpPr/>
              <p:nvPr/>
            </p:nvGrpSpPr>
            <p:grpSpPr>
              <a:xfrm>
                <a:off x="0" y="24"/>
                <a:ext cx="9144000" cy="6858000"/>
                <a:chOff x="7072298" y="-4214866"/>
                <a:chExt cx="9144000" cy="6858000"/>
              </a:xfrm>
            </p:grpSpPr>
            <p:sp>
              <p:nvSpPr>
                <p:cNvPr id="39" name="Прямоугольник 38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7096316" y="153513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38" name="Прямоугольник 37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32" name="Группа 117"/>
            <p:cNvGrpSpPr/>
            <p:nvPr/>
          </p:nvGrpSpPr>
          <p:grpSpPr>
            <a:xfrm>
              <a:off x="0" y="6423340"/>
              <a:ext cx="4595970" cy="869319"/>
              <a:chOff x="4295772" y="1426197"/>
              <a:chExt cx="4595970" cy="869319"/>
            </a:xfrm>
          </p:grpSpPr>
          <p:sp>
            <p:nvSpPr>
              <p:cNvPr id="33" name="Text Box 64"/>
              <p:cNvSpPr txBox="1">
                <a:spLocks noChangeArrowheads="1"/>
              </p:cNvSpPr>
              <p:nvPr/>
            </p:nvSpPr>
            <p:spPr bwMode="auto">
              <a:xfrm>
                <a:off x="5581656" y="1426385"/>
                <a:ext cx="1143008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Text Box 64"/>
              <p:cNvSpPr txBox="1">
                <a:spLocks noChangeArrowheads="1"/>
              </p:cNvSpPr>
              <p:nvPr/>
            </p:nvSpPr>
            <p:spPr bwMode="auto">
              <a:xfrm>
                <a:off x="6581788" y="1426385"/>
                <a:ext cx="164307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Text Box 64"/>
              <p:cNvSpPr txBox="1">
                <a:spLocks noChangeArrowheads="1"/>
              </p:cNvSpPr>
              <p:nvPr/>
            </p:nvSpPr>
            <p:spPr bwMode="auto">
              <a:xfrm>
                <a:off x="8177362" y="1426197"/>
                <a:ext cx="714380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4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Text Box 64"/>
              <p:cNvSpPr txBox="1">
                <a:spLocks noChangeArrowheads="1"/>
              </p:cNvSpPr>
              <p:nvPr/>
            </p:nvSpPr>
            <p:spPr bwMode="auto">
              <a:xfrm>
                <a:off x="4295772" y="1438260"/>
                <a:ext cx="128588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З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Э</a:t>
                </a:r>
                <a:endPara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6" presetID="26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8195" grpId="0" animBg="1"/>
      <p:bldP spid="4" grpId="0" animBg="1"/>
      <p:bldP spid="5" grpId="0" animBg="1"/>
      <p:bldP spid="6" grpId="0" animBg="1"/>
      <p:bldP spid="7" grpId="0" animBg="1"/>
      <p:bldP spid="8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  <p:bldP spid="19" grpId="0" animBg="1"/>
      <p:bldP spid="20" grpId="0" animBg="1"/>
      <p:bldP spid="20" grpId="1" animBg="1"/>
      <p:bldP spid="21" grpId="0" animBg="1"/>
      <p:bldP spid="23" grpId="0"/>
      <p:bldP spid="24" grpId="0" animBg="1"/>
      <p:bldP spid="25" grpId="0" animBg="1"/>
      <p:bldP spid="28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0"/>
            <a:ext cx="9501222" cy="15716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61925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14.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 освещении катода вакуумного фотоэлемента потоком монохроматического света происходит освобождение фотоэлектронов. Как изменится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максимальная кинетическая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энергия фотоэлектронов при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УВЕЛИЧЕНИИ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частоты света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раза?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1571612"/>
            <a:ext cx="9144000" cy="121444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61925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Увеличится в 2 раза.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Увеличится менее чем в 2 раза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.                  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Уменьшится в 2 раза.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Уменьшится менее чем в 2 раза.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Увеличится более чем в 2 раза.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4"/>
          <p:cNvSpPr txBox="1">
            <a:spLocks noChangeArrowheads="1"/>
          </p:cNvSpPr>
          <p:nvPr/>
        </p:nvSpPr>
        <p:spPr bwMode="auto">
          <a:xfrm>
            <a:off x="-32" y="2786246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64"/>
          <p:cNvSpPr txBox="1">
            <a:spLocks noChangeArrowheads="1"/>
          </p:cNvSpPr>
          <p:nvPr/>
        </p:nvSpPr>
        <p:spPr bwMode="auto">
          <a:xfrm>
            <a:off x="1000100" y="2786246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64"/>
          <p:cNvSpPr txBox="1">
            <a:spLocks noChangeArrowheads="1"/>
          </p:cNvSpPr>
          <p:nvPr/>
        </p:nvSpPr>
        <p:spPr bwMode="auto">
          <a:xfrm>
            <a:off x="2595674" y="2786058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4"/>
          <p:cNvSpPr txBox="1">
            <a:spLocks noChangeArrowheads="1"/>
          </p:cNvSpPr>
          <p:nvPr/>
        </p:nvSpPr>
        <p:spPr bwMode="auto">
          <a:xfrm>
            <a:off x="3929058" y="2786058"/>
            <a:ext cx="4071966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4000" b="1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lang="ru-RU" sz="4000" b="1" baseline="-30000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4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1"/>
          <p:cNvGrpSpPr>
            <a:grpSpLocks/>
          </p:cNvGrpSpPr>
          <p:nvPr/>
        </p:nvGrpSpPr>
        <p:grpSpPr bwMode="auto">
          <a:xfrm>
            <a:off x="5072066" y="3643018"/>
            <a:ext cx="2668507" cy="3130560"/>
            <a:chOff x="1341" y="6097"/>
            <a:chExt cx="1630" cy="1360"/>
          </a:xfrm>
        </p:grpSpPr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1341" y="696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4"/>
            <p:cNvSpPr>
              <a:spLocks noChangeShapeType="1"/>
            </p:cNvSpPr>
            <p:nvPr/>
          </p:nvSpPr>
          <p:spPr bwMode="auto">
            <a:xfrm flipH="1" flipV="1">
              <a:off x="1413" y="6097"/>
              <a:ext cx="9" cy="136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3"/>
            <p:cNvSpPr>
              <a:spLocks noChangeShapeType="1"/>
            </p:cNvSpPr>
            <p:nvPr/>
          </p:nvSpPr>
          <p:spPr bwMode="auto">
            <a:xfrm flipV="1">
              <a:off x="1617" y="6442"/>
              <a:ext cx="1354" cy="515"/>
            </a:xfrm>
            <a:prstGeom prst="line">
              <a:avLst/>
            </a:prstGeom>
            <a:noFill/>
            <a:ln w="76200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Line 3"/>
            <p:cNvSpPr>
              <a:spLocks noChangeShapeType="1"/>
            </p:cNvSpPr>
            <p:nvPr/>
          </p:nvSpPr>
          <p:spPr bwMode="auto">
            <a:xfrm flipV="1">
              <a:off x="1886" y="6620"/>
              <a:ext cx="1041" cy="363"/>
            </a:xfrm>
            <a:prstGeom prst="line">
              <a:avLst/>
            </a:prstGeom>
            <a:noFill/>
            <a:ln w="76200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4" name="Line 3"/>
          <p:cNvSpPr>
            <a:spLocks noChangeShapeType="1"/>
          </p:cNvSpPr>
          <p:nvPr/>
        </p:nvSpPr>
        <p:spPr bwMode="auto">
          <a:xfrm flipV="1">
            <a:off x="5204672" y="5105582"/>
            <a:ext cx="1353943" cy="689047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215206" y="5214950"/>
            <a:ext cx="30489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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572000" y="3714752"/>
            <a:ext cx="48712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lang="ru-RU" sz="2400" b="1" baseline="-30000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71334" y="5549170"/>
            <a:ext cx="776175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2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endParaRPr lang="ru-RU" sz="2000" dirty="0"/>
          </a:p>
        </p:txBody>
      </p:sp>
      <p:sp>
        <p:nvSpPr>
          <p:cNvPr id="18" name="Line 3"/>
          <p:cNvSpPr>
            <a:spLocks noChangeShapeType="1"/>
          </p:cNvSpPr>
          <p:nvPr/>
        </p:nvSpPr>
        <p:spPr bwMode="auto">
          <a:xfrm flipH="1" flipV="1">
            <a:off x="5965041" y="4872996"/>
            <a:ext cx="0" cy="78581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Line 3"/>
          <p:cNvSpPr>
            <a:spLocks noChangeShapeType="1"/>
          </p:cNvSpPr>
          <p:nvPr/>
        </p:nvSpPr>
        <p:spPr bwMode="auto">
          <a:xfrm flipV="1">
            <a:off x="5168103" y="5375088"/>
            <a:ext cx="756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 flipH="1" flipV="1">
            <a:off x="6588224" y="4729294"/>
            <a:ext cx="0" cy="902161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Line 3"/>
          <p:cNvSpPr>
            <a:spLocks noChangeShapeType="1"/>
          </p:cNvSpPr>
          <p:nvPr/>
        </p:nvSpPr>
        <p:spPr bwMode="auto">
          <a:xfrm flipV="1">
            <a:off x="5168103" y="5098938"/>
            <a:ext cx="1440000" cy="17277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491880" y="2524636"/>
            <a:ext cx="524079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Увеличится более чем в 2 раза</a:t>
            </a:r>
            <a:endParaRPr lang="ru-RU" sz="2800" dirty="0"/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5786446" y="5116216"/>
            <a:ext cx="428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33CC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33CC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rc 19"/>
          <p:cNvSpPr>
            <a:spLocks/>
          </p:cNvSpPr>
          <p:nvPr/>
        </p:nvSpPr>
        <p:spPr bwMode="auto">
          <a:xfrm rot="3521678">
            <a:off x="5558007" y="5474130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Text Box 64"/>
          <p:cNvSpPr txBox="1">
            <a:spLocks noChangeArrowheads="1"/>
          </p:cNvSpPr>
          <p:nvPr/>
        </p:nvSpPr>
        <p:spPr bwMode="auto">
          <a:xfrm>
            <a:off x="7143768" y="4071942"/>
            <a:ext cx="1785950" cy="8572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33CC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4000" b="1" dirty="0" smtClean="0">
                <a:solidFill>
                  <a:srgbClr val="33CC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=h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5"/>
          <p:cNvSpPr>
            <a:spLocks noChangeArrowheads="1"/>
          </p:cNvSpPr>
          <p:nvPr/>
        </p:nvSpPr>
        <p:spPr bwMode="auto">
          <a:xfrm>
            <a:off x="-32" y="4144520"/>
            <a:ext cx="435771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32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кол-ву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квантов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0" y="3573016"/>
            <a:ext cx="4357686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освещённости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9" name="Line 3"/>
          <p:cNvSpPr>
            <a:spLocks noChangeShapeType="1"/>
          </p:cNvSpPr>
          <p:nvPr/>
        </p:nvSpPr>
        <p:spPr bwMode="auto">
          <a:xfrm flipV="1">
            <a:off x="5197306" y="5375088"/>
            <a:ext cx="1361309" cy="72051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437958" y="5723964"/>
            <a:ext cx="56280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</a:t>
            </a:r>
            <a:r>
              <a:rPr lang="en-US" sz="12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vin</a:t>
            </a:r>
            <a:endParaRPr lang="ru-RU" sz="1200" b="1" dirty="0" smtClean="0">
              <a:solidFill>
                <a:srgbClr val="FF0000"/>
              </a:solidFill>
              <a:latin typeface="Times New Roman"/>
              <a:ea typeface="Times New Roman"/>
              <a:sym typeface="Symbo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24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4" grpId="0" animBg="1"/>
      <p:bldP spid="5" grpId="0" animBg="1"/>
      <p:bldP spid="6" grpId="0" animBg="1"/>
      <p:bldP spid="7" grpId="0" animBg="1"/>
      <p:bldP spid="8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2"/>
          <p:cNvGrpSpPr/>
          <p:nvPr/>
        </p:nvGrpSpPr>
        <p:grpSpPr>
          <a:xfrm>
            <a:off x="346074" y="1964239"/>
            <a:ext cx="3502971" cy="431346"/>
            <a:chOff x="346074" y="3500438"/>
            <a:chExt cx="3502971" cy="431346"/>
          </a:xfrm>
        </p:grpSpPr>
        <p:sp>
          <p:nvSpPr>
            <p:cNvPr id="28674" name="Line 2"/>
            <p:cNvSpPr>
              <a:spLocks noChangeShapeType="1"/>
            </p:cNvSpPr>
            <p:nvPr/>
          </p:nvSpPr>
          <p:spPr bwMode="auto">
            <a:xfrm>
              <a:off x="346074" y="3822003"/>
              <a:ext cx="1476000" cy="5976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" name="Group 3"/>
            <p:cNvGrpSpPr>
              <a:grpSpLocks/>
            </p:cNvGrpSpPr>
            <p:nvPr/>
          </p:nvGrpSpPr>
          <p:grpSpPr bwMode="auto">
            <a:xfrm flipV="1">
              <a:off x="1815586" y="3501489"/>
              <a:ext cx="696587" cy="430295"/>
              <a:chOff x="2660" y="7397"/>
              <a:chExt cx="576" cy="483"/>
            </a:xfrm>
          </p:grpSpPr>
          <p:sp>
            <p:nvSpPr>
              <p:cNvPr id="28676" name="Rectangle 4"/>
              <p:cNvSpPr>
                <a:spLocks noChangeArrowheads="1"/>
              </p:cNvSpPr>
              <p:nvPr/>
            </p:nvSpPr>
            <p:spPr bwMode="auto">
              <a:xfrm>
                <a:off x="2660" y="7397"/>
                <a:ext cx="576" cy="230"/>
              </a:xfrm>
              <a:prstGeom prst="rect">
                <a:avLst/>
              </a:prstGeom>
              <a:noFill/>
              <a:ln w="38100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77" name="Line 5"/>
              <p:cNvSpPr>
                <a:spLocks noChangeShapeType="1"/>
              </p:cNvSpPr>
              <p:nvPr/>
            </p:nvSpPr>
            <p:spPr bwMode="auto">
              <a:xfrm flipV="1">
                <a:off x="2763" y="7638"/>
                <a:ext cx="0" cy="242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1941045" y="3500438"/>
              <a:ext cx="1908000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57343" y="618980"/>
            <a:ext cx="1381621" cy="692261"/>
            <a:chOff x="537" y="5076"/>
            <a:chExt cx="957" cy="579"/>
          </a:xfrm>
        </p:grpSpPr>
        <p:sp>
          <p:nvSpPr>
            <p:cNvPr id="28683" name="Text Box 11"/>
            <p:cNvSpPr txBox="1">
              <a:spLocks noChangeArrowheads="1"/>
            </p:cNvSpPr>
            <p:nvPr/>
          </p:nvSpPr>
          <p:spPr bwMode="auto">
            <a:xfrm>
              <a:off x="748" y="5076"/>
              <a:ext cx="746" cy="579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537" y="5169"/>
              <a:ext cx="821" cy="390"/>
              <a:chOff x="8051" y="3841"/>
              <a:chExt cx="883" cy="409"/>
            </a:xfrm>
          </p:grpSpPr>
          <p:sp>
            <p:nvSpPr>
              <p:cNvPr id="28685" name="Oval 13"/>
              <p:cNvSpPr>
                <a:spLocks noChangeArrowheads="1"/>
              </p:cNvSpPr>
              <p:nvPr/>
            </p:nvSpPr>
            <p:spPr bwMode="auto">
              <a:xfrm>
                <a:off x="8318" y="3841"/>
                <a:ext cx="343" cy="409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6" name="Line 14"/>
              <p:cNvSpPr>
                <a:spLocks noChangeShapeType="1"/>
              </p:cNvSpPr>
              <p:nvPr/>
            </p:nvSpPr>
            <p:spPr bwMode="auto">
              <a:xfrm flipH="1">
                <a:off x="8671" y="4049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7" name="Line 15"/>
              <p:cNvSpPr>
                <a:spLocks noChangeShapeType="1"/>
              </p:cNvSpPr>
              <p:nvPr/>
            </p:nvSpPr>
            <p:spPr bwMode="auto">
              <a:xfrm flipH="1">
                <a:off x="8051" y="4048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6" name="Группа 61"/>
          <p:cNvGrpSpPr/>
          <p:nvPr/>
        </p:nvGrpSpPr>
        <p:grpSpPr>
          <a:xfrm>
            <a:off x="327025" y="964483"/>
            <a:ext cx="3602033" cy="2012139"/>
            <a:chOff x="327025" y="964483"/>
            <a:chExt cx="3602033" cy="2012139"/>
          </a:xfrm>
        </p:grpSpPr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 flipH="1">
              <a:off x="3857620" y="964483"/>
              <a:ext cx="0" cy="10080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327025" y="976358"/>
              <a:ext cx="3602033" cy="2000264"/>
              <a:chOff x="6048" y="5245"/>
              <a:chExt cx="2686" cy="1756"/>
            </a:xfrm>
          </p:grpSpPr>
          <p:sp>
            <p:nvSpPr>
              <p:cNvPr id="28689" name="Line 17"/>
              <p:cNvSpPr>
                <a:spLocks noChangeShapeType="1"/>
              </p:cNvSpPr>
              <p:nvPr/>
            </p:nvSpPr>
            <p:spPr bwMode="auto">
              <a:xfrm flipH="1">
                <a:off x="6079" y="5245"/>
                <a:ext cx="1" cy="157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8" name="Group 18"/>
              <p:cNvGrpSpPr>
                <a:grpSpLocks/>
              </p:cNvGrpSpPr>
              <p:nvPr/>
            </p:nvGrpSpPr>
            <p:grpSpPr bwMode="auto">
              <a:xfrm>
                <a:off x="6092" y="6561"/>
                <a:ext cx="1287" cy="246"/>
                <a:chOff x="10960" y="4305"/>
                <a:chExt cx="1157" cy="246"/>
              </a:xfrm>
            </p:grpSpPr>
            <p:sp>
              <p:nvSpPr>
                <p:cNvPr id="28691" name="Line 19"/>
                <p:cNvSpPr>
                  <a:spLocks noChangeShapeType="1"/>
                </p:cNvSpPr>
                <p:nvPr/>
              </p:nvSpPr>
              <p:spPr bwMode="auto">
                <a:xfrm>
                  <a:off x="11673" y="4535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1397" y="4305"/>
                  <a:ext cx="246" cy="245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3" name="Line 21"/>
                <p:cNvSpPr>
                  <a:spLocks noChangeShapeType="1"/>
                </p:cNvSpPr>
                <p:nvPr/>
              </p:nvSpPr>
              <p:spPr bwMode="auto">
                <a:xfrm>
                  <a:off x="10960" y="4551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694" name="Line 22"/>
              <p:cNvSpPr>
                <a:spLocks noChangeShapeType="1"/>
              </p:cNvSpPr>
              <p:nvPr/>
            </p:nvSpPr>
            <p:spPr bwMode="auto">
              <a:xfrm flipV="1">
                <a:off x="7918" y="6785"/>
                <a:ext cx="816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9" name="Group 23"/>
              <p:cNvGrpSpPr>
                <a:grpSpLocks/>
              </p:cNvGrpSpPr>
              <p:nvPr/>
            </p:nvGrpSpPr>
            <p:grpSpPr bwMode="auto">
              <a:xfrm>
                <a:off x="7349" y="6632"/>
                <a:ext cx="644" cy="369"/>
                <a:chOff x="2004" y="7246"/>
                <a:chExt cx="644" cy="369"/>
              </a:xfrm>
            </p:grpSpPr>
            <p:sp>
              <p:nvSpPr>
                <p:cNvPr id="2869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258" y="7338"/>
                  <a:ext cx="0" cy="15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7" name="Line 25"/>
                <p:cNvSpPr>
                  <a:spLocks noChangeShapeType="1"/>
                </p:cNvSpPr>
                <p:nvPr/>
              </p:nvSpPr>
              <p:spPr bwMode="auto">
                <a:xfrm>
                  <a:off x="2004" y="7406"/>
                  <a:ext cx="242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8" name="Line 26"/>
                <p:cNvSpPr>
                  <a:spLocks noChangeShapeType="1"/>
                </p:cNvSpPr>
                <p:nvPr/>
              </p:nvSpPr>
              <p:spPr bwMode="auto">
                <a:xfrm>
                  <a:off x="2331" y="7246"/>
                  <a:ext cx="0" cy="36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9" name="Line 27"/>
                <p:cNvSpPr>
                  <a:spLocks noChangeShapeType="1"/>
                </p:cNvSpPr>
                <p:nvPr/>
              </p:nvSpPr>
              <p:spPr bwMode="auto">
                <a:xfrm>
                  <a:off x="2339" y="7407"/>
                  <a:ext cx="309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700" name="Line 28"/>
              <p:cNvSpPr>
                <a:spLocks noChangeShapeType="1"/>
              </p:cNvSpPr>
              <p:nvPr/>
            </p:nvSpPr>
            <p:spPr bwMode="auto">
              <a:xfrm>
                <a:off x="8729" y="6392"/>
                <a:ext cx="1" cy="4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6048" y="5738"/>
                <a:ext cx="2670" cy="50"/>
                <a:chOff x="6048" y="5738"/>
                <a:chExt cx="2670" cy="50"/>
              </a:xfrm>
            </p:grpSpPr>
            <p:sp>
              <p:nvSpPr>
                <p:cNvPr id="28710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6048" y="5738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711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8650" y="5749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" name="Группа 54"/>
          <p:cNvGrpSpPr/>
          <p:nvPr/>
        </p:nvGrpSpPr>
        <p:grpSpPr>
          <a:xfrm>
            <a:off x="1416918" y="484448"/>
            <a:ext cx="2444074" cy="729974"/>
            <a:chOff x="1416918" y="2023802"/>
            <a:chExt cx="2444074" cy="729974"/>
          </a:xfrm>
        </p:grpSpPr>
        <p:sp>
          <p:nvSpPr>
            <p:cNvPr id="28722" name="Line 50"/>
            <p:cNvSpPr>
              <a:spLocks noChangeShapeType="1"/>
            </p:cNvSpPr>
            <p:nvPr/>
          </p:nvSpPr>
          <p:spPr bwMode="auto">
            <a:xfrm>
              <a:off x="3428992" y="2285992"/>
              <a:ext cx="0" cy="43030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723" name="Line 51"/>
            <p:cNvSpPr>
              <a:spLocks noChangeShapeType="1"/>
            </p:cNvSpPr>
            <p:nvPr/>
          </p:nvSpPr>
          <p:spPr bwMode="auto">
            <a:xfrm>
              <a:off x="3428992" y="2500306"/>
              <a:ext cx="432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2" name="Группа 53"/>
            <p:cNvGrpSpPr/>
            <p:nvPr/>
          </p:nvGrpSpPr>
          <p:grpSpPr>
            <a:xfrm>
              <a:off x="1416918" y="2023802"/>
              <a:ext cx="2163516" cy="729974"/>
              <a:chOff x="1416918" y="2023802"/>
              <a:chExt cx="2163516" cy="729974"/>
            </a:xfrm>
          </p:grpSpPr>
          <p:grpSp>
            <p:nvGrpSpPr>
              <p:cNvPr id="13" name="Group 40"/>
              <p:cNvGrpSpPr>
                <a:grpSpLocks/>
              </p:cNvGrpSpPr>
              <p:nvPr/>
            </p:nvGrpSpPr>
            <p:grpSpPr bwMode="auto">
              <a:xfrm>
                <a:off x="1416918" y="2228901"/>
                <a:ext cx="2163516" cy="524875"/>
                <a:chOff x="6861" y="5012"/>
                <a:chExt cx="1613" cy="461"/>
              </a:xfrm>
            </p:grpSpPr>
            <p:sp>
              <p:nvSpPr>
                <p:cNvPr id="28713" name="AutoShape 41"/>
                <p:cNvSpPr>
                  <a:spLocks noChangeArrowheads="1"/>
                </p:cNvSpPr>
                <p:nvPr/>
              </p:nvSpPr>
              <p:spPr bwMode="auto">
                <a:xfrm>
                  <a:off x="7091" y="5012"/>
                  <a:ext cx="1383" cy="461"/>
                </a:xfrm>
                <a:prstGeom prst="roundRect">
                  <a:avLst>
                    <a:gd name="adj" fmla="val 50000"/>
                  </a:avLst>
                </a:prstGeom>
                <a:noFill/>
                <a:ln w="19050">
                  <a:solidFill>
                    <a:srgbClr val="008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4" name="Group 42"/>
                <p:cNvGrpSpPr>
                  <a:grpSpLocks/>
                </p:cNvGrpSpPr>
                <p:nvPr/>
              </p:nvGrpSpPr>
              <p:grpSpPr bwMode="auto">
                <a:xfrm>
                  <a:off x="6861" y="5096"/>
                  <a:ext cx="546" cy="300"/>
                  <a:chOff x="4703" y="6785"/>
                  <a:chExt cx="591" cy="415"/>
                </a:xfrm>
              </p:grpSpPr>
              <p:sp>
                <p:nvSpPr>
                  <p:cNvPr id="28715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5294" y="6785"/>
                    <a:ext cx="0" cy="41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716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703" y="6993"/>
                    <a:ext cx="552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8724" name="AutoShape 52"/>
              <p:cNvSpPr>
                <a:spLocks noChangeArrowheads="1"/>
              </p:cNvSpPr>
              <p:nvPr/>
            </p:nvSpPr>
            <p:spPr bwMode="auto">
              <a:xfrm>
                <a:off x="2214358" y="2023802"/>
                <a:ext cx="1214446" cy="214314"/>
              </a:xfrm>
              <a:prstGeom prst="parallelogram">
                <a:avLst>
                  <a:gd name="adj" fmla="val 135714"/>
                </a:avLst>
              </a:prstGeom>
              <a:solidFill>
                <a:srgbClr val="FFFFFF"/>
              </a:solidFill>
              <a:ln w="28575">
                <a:solidFill>
                  <a:srgbClr val="365D2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Прямоугольник 52"/>
              <p:cNvSpPr/>
              <p:nvPr/>
            </p:nvSpPr>
            <p:spPr>
              <a:xfrm>
                <a:off x="2309546" y="2202678"/>
                <a:ext cx="821631" cy="8331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5" name="Группа 65"/>
          <p:cNvGrpSpPr/>
          <p:nvPr/>
        </p:nvGrpSpPr>
        <p:grpSpPr>
          <a:xfrm>
            <a:off x="398100" y="1319228"/>
            <a:ext cx="3461223" cy="466698"/>
            <a:chOff x="398100" y="1319228"/>
            <a:chExt cx="3461223" cy="466698"/>
          </a:xfrm>
        </p:grpSpPr>
        <p:sp>
          <p:nvSpPr>
            <p:cNvPr id="65" name="Text Box 32"/>
            <p:cNvSpPr txBox="1">
              <a:spLocks noChangeArrowheads="1"/>
            </p:cNvSpPr>
            <p:nvPr/>
          </p:nvSpPr>
          <p:spPr bwMode="auto">
            <a:xfrm>
              <a:off x="2063671" y="1319228"/>
              <a:ext cx="508065" cy="466698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6" name="Группа 60"/>
            <p:cNvGrpSpPr/>
            <p:nvPr/>
          </p:nvGrpSpPr>
          <p:grpSpPr>
            <a:xfrm>
              <a:off x="398100" y="1357298"/>
              <a:ext cx="3461223" cy="380460"/>
              <a:chOff x="398100" y="1369348"/>
              <a:chExt cx="3461223" cy="380460"/>
            </a:xfrm>
          </p:grpSpPr>
          <p:sp>
            <p:nvSpPr>
              <p:cNvPr id="56" name="Oval 33"/>
              <p:cNvSpPr>
                <a:spLocks noChangeArrowheads="1"/>
              </p:cNvSpPr>
              <p:nvPr/>
            </p:nvSpPr>
            <p:spPr bwMode="auto">
              <a:xfrm>
                <a:off x="1992596" y="1369348"/>
                <a:ext cx="487697" cy="380460"/>
              </a:xfrm>
              <a:prstGeom prst="ellips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7" name="Line 34"/>
              <p:cNvSpPr>
                <a:spLocks noChangeShapeType="1"/>
              </p:cNvSpPr>
              <p:nvPr/>
            </p:nvSpPr>
            <p:spPr bwMode="auto">
              <a:xfrm>
                <a:off x="2491463" y="1568691"/>
                <a:ext cx="536416" cy="0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" name="Line 35"/>
              <p:cNvSpPr>
                <a:spLocks noChangeShapeType="1"/>
              </p:cNvSpPr>
              <p:nvPr/>
            </p:nvSpPr>
            <p:spPr bwMode="auto">
              <a:xfrm>
                <a:off x="1453498" y="1569830"/>
                <a:ext cx="535075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" name="Line 36"/>
              <p:cNvSpPr>
                <a:spLocks noChangeShapeType="1"/>
              </p:cNvSpPr>
              <p:nvPr/>
            </p:nvSpPr>
            <p:spPr bwMode="auto">
              <a:xfrm>
                <a:off x="398100" y="1567552"/>
                <a:ext cx="1129155" cy="3417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" name="Line 37"/>
              <p:cNvSpPr>
                <a:spLocks noChangeShapeType="1"/>
              </p:cNvSpPr>
              <p:nvPr/>
            </p:nvSpPr>
            <p:spPr bwMode="auto">
              <a:xfrm>
                <a:off x="2730168" y="1568691"/>
                <a:ext cx="1129155" cy="4556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8725" name="Line 53"/>
          <p:cNvSpPr>
            <a:spLocks noChangeShapeType="1"/>
          </p:cNvSpPr>
          <p:nvPr/>
        </p:nvSpPr>
        <p:spPr bwMode="auto">
          <a:xfrm flipH="1">
            <a:off x="2166858" y="-47500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Line 53"/>
          <p:cNvSpPr>
            <a:spLocks noChangeShapeType="1"/>
          </p:cNvSpPr>
          <p:nvPr/>
        </p:nvSpPr>
        <p:spPr bwMode="auto">
          <a:xfrm flipH="1">
            <a:off x="2167046" y="130977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2000232" y="785796"/>
            <a:ext cx="285751" cy="285750"/>
            <a:chOff x="1783" y="8526"/>
            <a:chExt cx="366" cy="388"/>
          </a:xfrm>
        </p:grpSpPr>
        <p:sp>
          <p:nvSpPr>
            <p:cNvPr id="7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" name="Line 2"/>
          <p:cNvSpPr>
            <a:spLocks noChangeShapeType="1"/>
          </p:cNvSpPr>
          <p:nvPr/>
        </p:nvSpPr>
        <p:spPr bwMode="auto">
          <a:xfrm>
            <a:off x="2500746" y="2285992"/>
            <a:ext cx="1404000" cy="597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4" name="Line 5"/>
          <p:cNvSpPr>
            <a:spLocks noChangeShapeType="1"/>
          </p:cNvSpPr>
          <p:nvPr/>
        </p:nvSpPr>
        <p:spPr bwMode="auto">
          <a:xfrm>
            <a:off x="1940481" y="1975211"/>
            <a:ext cx="0" cy="215593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8" name="Группа 90"/>
          <p:cNvGrpSpPr/>
          <p:nvPr/>
        </p:nvGrpSpPr>
        <p:grpSpPr>
          <a:xfrm>
            <a:off x="2140354" y="2433932"/>
            <a:ext cx="875617" cy="571504"/>
            <a:chOff x="3799200" y="3071810"/>
            <a:chExt cx="1058552" cy="571504"/>
          </a:xfrm>
        </p:grpSpPr>
        <p:sp>
          <p:nvSpPr>
            <p:cNvPr id="90" name="Прямоугольник 89"/>
            <p:cNvSpPr/>
            <p:nvPr/>
          </p:nvSpPr>
          <p:spPr>
            <a:xfrm>
              <a:off x="4000496" y="3071810"/>
              <a:ext cx="785818" cy="57150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9" name="Группа 88"/>
            <p:cNvGrpSpPr/>
            <p:nvPr/>
          </p:nvGrpSpPr>
          <p:grpSpPr>
            <a:xfrm rot="10800000">
              <a:off x="3799200" y="3151547"/>
              <a:ext cx="1058552" cy="420329"/>
              <a:chOff x="2224118" y="2708693"/>
              <a:chExt cx="1058552" cy="420329"/>
            </a:xfrm>
          </p:grpSpPr>
          <p:sp>
            <p:nvSpPr>
              <p:cNvPr id="85" name="Line 24"/>
              <p:cNvSpPr>
                <a:spLocks noChangeShapeType="1"/>
              </p:cNvSpPr>
              <p:nvPr/>
            </p:nvSpPr>
            <p:spPr bwMode="auto">
              <a:xfrm flipH="1">
                <a:off x="2688118" y="2813490"/>
                <a:ext cx="0" cy="170865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Line 25"/>
              <p:cNvSpPr>
                <a:spLocks noChangeShapeType="1"/>
              </p:cNvSpPr>
              <p:nvPr/>
            </p:nvSpPr>
            <p:spPr bwMode="auto">
              <a:xfrm>
                <a:off x="2224118" y="2890949"/>
                <a:ext cx="32453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Line 26"/>
              <p:cNvSpPr>
                <a:spLocks noChangeShapeType="1"/>
              </p:cNvSpPr>
              <p:nvPr/>
            </p:nvSpPr>
            <p:spPr bwMode="auto">
              <a:xfrm>
                <a:off x="2564742" y="2708693"/>
                <a:ext cx="0" cy="420329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Line 27"/>
              <p:cNvSpPr>
                <a:spLocks noChangeShapeType="1"/>
              </p:cNvSpPr>
              <p:nvPr/>
            </p:nvSpPr>
            <p:spPr bwMode="auto">
              <a:xfrm>
                <a:off x="2673374" y="2892089"/>
                <a:ext cx="60929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2012107" y="785794"/>
            <a:ext cx="285751" cy="285750"/>
            <a:chOff x="1783" y="8526"/>
            <a:chExt cx="366" cy="388"/>
          </a:xfrm>
        </p:grpSpPr>
        <p:sp>
          <p:nvSpPr>
            <p:cNvPr id="9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" name="Прямоугольник 68"/>
          <p:cNvSpPr/>
          <p:nvPr/>
        </p:nvSpPr>
        <p:spPr>
          <a:xfrm>
            <a:off x="0" y="3519920"/>
            <a:ext cx="9144000" cy="212365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indent="177800">
              <a:spcAft>
                <a:spcPts val="0"/>
              </a:spcAft>
            </a:pPr>
            <a:r>
              <a:rPr lang="ru-RU" sz="32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27-4</a:t>
            </a:r>
            <a:r>
              <a:rPr lang="ru-RU" sz="3200" b="1" dirty="0" smtClean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 Работа выхода электрона с поверхности цезия равна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1,9 эВ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. Возникнет ли фотоэффект под действием излучения,  имеющего длину волны</a:t>
            </a:r>
            <a:r>
              <a:rPr lang="en-US" sz="32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0,43 мкм?</a:t>
            </a:r>
            <a:endParaRPr lang="ru-RU" sz="20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3929058" y="1500174"/>
            <a:ext cx="785818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77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574" cy="3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9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80" name="Text Box 64"/>
          <p:cNvSpPr txBox="1">
            <a:spLocks noChangeArrowheads="1"/>
          </p:cNvSpPr>
          <p:nvPr/>
        </p:nvSpPr>
        <p:spPr bwMode="auto">
          <a:xfrm>
            <a:off x="4643438" y="1643050"/>
            <a:ext cx="571504" cy="571504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 Box 6"/>
          <p:cNvSpPr txBox="1">
            <a:spLocks noChangeArrowheads="1"/>
          </p:cNvSpPr>
          <p:nvPr/>
        </p:nvSpPr>
        <p:spPr bwMode="auto">
          <a:xfrm>
            <a:off x="6000760" y="5715016"/>
            <a:ext cx="3143272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6000760" y="6286520"/>
            <a:ext cx="221457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 Box 62"/>
          <p:cNvSpPr txBox="1">
            <a:spLocks noChangeArrowheads="1"/>
          </p:cNvSpPr>
          <p:nvPr/>
        </p:nvSpPr>
        <p:spPr bwMode="auto">
          <a:xfrm>
            <a:off x="3143240" y="6215058"/>
            <a:ext cx="2852756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1эВ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Дж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 Box 6"/>
          <p:cNvSpPr txBox="1">
            <a:spLocks noChangeArrowheads="1"/>
          </p:cNvSpPr>
          <p:nvPr/>
        </p:nvSpPr>
        <p:spPr bwMode="auto">
          <a:xfrm>
            <a:off x="6399408" y="5715016"/>
            <a:ext cx="1785950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 Box 6"/>
          <p:cNvSpPr txBox="1">
            <a:spLocks noChangeArrowheads="1"/>
          </p:cNvSpPr>
          <p:nvPr/>
        </p:nvSpPr>
        <p:spPr bwMode="auto">
          <a:xfrm>
            <a:off x="6500826" y="6286496"/>
            <a:ext cx="114300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 Box 62"/>
          <p:cNvSpPr txBox="1">
            <a:spLocks noChangeArrowheads="1"/>
          </p:cNvSpPr>
          <p:nvPr/>
        </p:nvSpPr>
        <p:spPr bwMode="auto">
          <a:xfrm>
            <a:off x="5214942" y="1428736"/>
            <a:ext cx="2857520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9,9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26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 Box 64"/>
          <p:cNvSpPr txBox="1">
            <a:spLocks noChangeArrowheads="1"/>
          </p:cNvSpPr>
          <p:nvPr/>
        </p:nvSpPr>
        <p:spPr bwMode="auto">
          <a:xfrm>
            <a:off x="0" y="5072074"/>
            <a:ext cx="2000232" cy="50006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lnSpc>
                <a:spcPts val="3500"/>
              </a:lnSpc>
              <a:spcAft>
                <a:spcPts val="100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0,43•10</a:t>
            </a:r>
            <a:r>
              <a:rPr lang="ru-RU" sz="36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-6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 Box 64"/>
          <p:cNvSpPr txBox="1">
            <a:spLocks noChangeArrowheads="1"/>
          </p:cNvSpPr>
          <p:nvPr/>
        </p:nvSpPr>
        <p:spPr bwMode="auto">
          <a:xfrm>
            <a:off x="8072462" y="1857364"/>
            <a:ext cx="571504" cy="357190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33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Text Box 62"/>
          <p:cNvSpPr txBox="1">
            <a:spLocks noChangeArrowheads="1"/>
          </p:cNvSpPr>
          <p:nvPr/>
        </p:nvSpPr>
        <p:spPr bwMode="auto">
          <a:xfrm>
            <a:off x="3929090" y="841842"/>
            <a:ext cx="5072066" cy="6429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Падающий квант имеет Е</a:t>
            </a:r>
          </a:p>
        </p:txBody>
      </p:sp>
      <p:sp>
        <p:nvSpPr>
          <p:cNvPr id="102" name="Text Box 62"/>
          <p:cNvSpPr txBox="1">
            <a:spLocks noChangeArrowheads="1"/>
          </p:cNvSpPr>
          <p:nvPr/>
        </p:nvSpPr>
        <p:spPr bwMode="auto">
          <a:xfrm>
            <a:off x="4929190" y="2500306"/>
            <a:ext cx="257176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4,6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19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Дж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 Box 62"/>
          <p:cNvSpPr txBox="1">
            <a:spLocks noChangeArrowheads="1"/>
          </p:cNvSpPr>
          <p:nvPr/>
        </p:nvSpPr>
        <p:spPr bwMode="auto">
          <a:xfrm>
            <a:off x="7429520" y="2500306"/>
            <a:ext cx="1285884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2,9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эВ</a:t>
            </a: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2285984" y="4071942"/>
            <a:ext cx="1214446" cy="571504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>
            <a:off x="5286380" y="2071678"/>
            <a:ext cx="278608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 Box 64"/>
          <p:cNvSpPr txBox="1">
            <a:spLocks noChangeArrowheads="1"/>
          </p:cNvSpPr>
          <p:nvPr/>
        </p:nvSpPr>
        <p:spPr bwMode="auto">
          <a:xfrm>
            <a:off x="4357686" y="2643182"/>
            <a:ext cx="571504" cy="357190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33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Text Box 62"/>
          <p:cNvSpPr txBox="1">
            <a:spLocks noChangeArrowheads="1"/>
          </p:cNvSpPr>
          <p:nvPr/>
        </p:nvSpPr>
        <p:spPr bwMode="auto">
          <a:xfrm>
            <a:off x="0" y="3000372"/>
            <a:ext cx="9144000" cy="642942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на кинетическую энергию электрону останется</a:t>
            </a:r>
          </a:p>
        </p:txBody>
      </p:sp>
      <p:sp>
        <p:nvSpPr>
          <p:cNvPr id="108" name="Text Box 62"/>
          <p:cNvSpPr txBox="1">
            <a:spLocks noChangeArrowheads="1"/>
          </p:cNvSpPr>
          <p:nvPr/>
        </p:nvSpPr>
        <p:spPr bwMode="auto">
          <a:xfrm>
            <a:off x="7085393" y="26102"/>
            <a:ext cx="1071570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эВ</a:t>
            </a:r>
          </a:p>
        </p:txBody>
      </p:sp>
      <p:grpSp>
        <p:nvGrpSpPr>
          <p:cNvPr id="22" name="Группа 118"/>
          <p:cNvGrpSpPr/>
          <p:nvPr/>
        </p:nvGrpSpPr>
        <p:grpSpPr>
          <a:xfrm>
            <a:off x="0" y="0"/>
            <a:ext cx="9144096" cy="6858000"/>
            <a:chOff x="0" y="2071678"/>
            <a:chExt cx="9144096" cy="6858000"/>
          </a:xfrm>
        </p:grpSpPr>
        <p:grpSp>
          <p:nvGrpSpPr>
            <p:cNvPr id="23" name="Группа 93"/>
            <p:cNvGrpSpPr/>
            <p:nvPr/>
          </p:nvGrpSpPr>
          <p:grpSpPr>
            <a:xfrm>
              <a:off x="0" y="2071678"/>
              <a:ext cx="9144096" cy="6858000"/>
              <a:chOff x="0" y="24"/>
              <a:chExt cx="9144096" cy="6858000"/>
            </a:xfrm>
          </p:grpSpPr>
          <p:grpSp>
            <p:nvGrpSpPr>
              <p:cNvPr id="24" name="Группа 12"/>
              <p:cNvGrpSpPr/>
              <p:nvPr/>
            </p:nvGrpSpPr>
            <p:grpSpPr>
              <a:xfrm>
                <a:off x="0" y="24"/>
                <a:ext cx="9144096" cy="6858000"/>
                <a:chOff x="7072298" y="-4214866"/>
                <a:chExt cx="9144096" cy="6858000"/>
              </a:xfrm>
            </p:grpSpPr>
            <p:sp>
              <p:nvSpPr>
                <p:cNvPr id="114" name="Прямоугольник 113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10787074" y="64291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113" name="Прямоугольник 112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25" name="Группа 117"/>
            <p:cNvGrpSpPr/>
            <p:nvPr/>
          </p:nvGrpSpPr>
          <p:grpSpPr>
            <a:xfrm>
              <a:off x="3000364" y="3077666"/>
              <a:ext cx="5500726" cy="1286360"/>
              <a:chOff x="5163708" y="3071810"/>
              <a:chExt cx="3337382" cy="861497"/>
            </a:xfrm>
          </p:grpSpPr>
          <p:sp>
            <p:nvSpPr>
              <p:cNvPr id="105" name="Text Box 64"/>
              <p:cNvSpPr txBox="1">
                <a:spLocks noChangeArrowheads="1"/>
              </p:cNvSpPr>
              <p:nvPr/>
            </p:nvSpPr>
            <p:spPr bwMode="auto">
              <a:xfrm>
                <a:off x="5163708" y="3071810"/>
                <a:ext cx="1143008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6" name="Text Box 64"/>
              <p:cNvSpPr txBox="1">
                <a:spLocks noChangeArrowheads="1"/>
              </p:cNvSpPr>
              <p:nvPr/>
            </p:nvSpPr>
            <p:spPr bwMode="auto">
              <a:xfrm>
                <a:off x="6163840" y="3071810"/>
                <a:ext cx="1643074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6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7" name="Text Box 64"/>
              <p:cNvSpPr txBox="1">
                <a:spLocks noChangeArrowheads="1"/>
              </p:cNvSpPr>
              <p:nvPr/>
            </p:nvSpPr>
            <p:spPr bwMode="auto">
              <a:xfrm>
                <a:off x="7786710" y="3076051"/>
                <a:ext cx="714380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6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3" name="Text Box 64"/>
          <p:cNvSpPr txBox="1">
            <a:spLocks noChangeArrowheads="1"/>
          </p:cNvSpPr>
          <p:nvPr/>
        </p:nvSpPr>
        <p:spPr bwMode="auto">
          <a:xfrm>
            <a:off x="3635896" y="123472"/>
            <a:ext cx="129329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 Box 64"/>
          <p:cNvSpPr txBox="1">
            <a:spLocks noChangeArrowheads="1"/>
          </p:cNvSpPr>
          <p:nvPr/>
        </p:nvSpPr>
        <p:spPr bwMode="auto">
          <a:xfrm>
            <a:off x="4786314" y="123472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 Box 64"/>
          <p:cNvSpPr txBox="1">
            <a:spLocks noChangeArrowheads="1"/>
          </p:cNvSpPr>
          <p:nvPr/>
        </p:nvSpPr>
        <p:spPr bwMode="auto">
          <a:xfrm>
            <a:off x="6409184" y="111597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Text Box 62"/>
          <p:cNvSpPr txBox="1">
            <a:spLocks noChangeArrowheads="1"/>
          </p:cNvSpPr>
          <p:nvPr/>
        </p:nvSpPr>
        <p:spPr bwMode="auto">
          <a:xfrm>
            <a:off x="2428860" y="4143380"/>
            <a:ext cx="714380" cy="42862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1,9 </a:t>
            </a:r>
          </a:p>
        </p:txBody>
      </p:sp>
      <p:sp>
        <p:nvSpPr>
          <p:cNvPr id="109" name="Text Box 62"/>
          <p:cNvSpPr txBox="1">
            <a:spLocks noChangeArrowheads="1"/>
          </p:cNvSpPr>
          <p:nvPr/>
        </p:nvSpPr>
        <p:spPr bwMode="auto">
          <a:xfrm>
            <a:off x="7358082" y="2500306"/>
            <a:ext cx="714380" cy="42862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2,9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Rectangle 56"/>
          <p:cNvSpPr>
            <a:spLocks noChangeArrowheads="1"/>
          </p:cNvSpPr>
          <p:nvPr/>
        </p:nvSpPr>
        <p:spPr bwMode="auto">
          <a:xfrm>
            <a:off x="0" y="6334780"/>
            <a:ext cx="3428992" cy="52322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27-4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 СР3,4 стр.35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4" presetClass="path" presetSubtype="0" repeatCount="10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1.39685E-6 L 0.14514 -0.0030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00" y="-2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6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022E-16 L -0.14775 -0.60602 " pathEditMode="relative" rAng="0" ptsTypes="AA">
                                      <p:cBhvr>
                                        <p:cTn id="12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00" y="-30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0.04149 -0.68935 " pathEditMode="relative" rAng="0" ptsTypes="AA">
                                      <p:cBhvr>
                                        <p:cTn id="13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" y="-34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0.00532 L 0.60018 -0.43334 " pathEditMode="relative" rAng="0" ptsTypes="AA">
                                      <p:cBhvr>
                                        <p:cTn id="14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00" y="-21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4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3333E-6 L -0.37517 -0.36828 " pathEditMode="relative" rAng="0" ptsTypes="AA">
                                      <p:cBhvr>
                                        <p:cTn id="18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" y="-1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0.28194 -0.59746 " pathEditMode="relative" rAng="0" ptsTypes="AA">
                                      <p:cBhvr>
                                        <p:cTn id="20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-29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25" grpId="0" animBg="1"/>
      <p:bldP spid="68" grpId="0" animBg="1"/>
      <p:bldP spid="72" grpId="0" animBg="1"/>
      <p:bldP spid="84" grpId="0" animBg="1"/>
      <p:bldP spid="69" grpId="0" animBg="1"/>
      <p:bldP spid="80" grpId="0" animBg="1"/>
      <p:bldP spid="82" grpId="0" animBg="1"/>
      <p:bldP spid="83" grpId="0" animBg="1"/>
      <p:bldP spid="89" grpId="0" animBg="1"/>
      <p:bldP spid="89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7" grpId="0" animBg="1"/>
      <p:bldP spid="97" grpId="1" animBg="1"/>
      <p:bldP spid="98" grpId="0" animBg="1"/>
      <p:bldP spid="101" grpId="0" animBg="1"/>
      <p:bldP spid="102" grpId="0" animBg="1"/>
      <p:bldP spid="103" grpId="0" animBg="1"/>
      <p:bldP spid="104" grpId="0" animBg="1"/>
      <p:bldP spid="106" grpId="0" animBg="1"/>
      <p:bldP spid="107" grpId="0" animBg="1"/>
      <p:bldP spid="108" grpId="0" animBg="1"/>
      <p:bldP spid="73" grpId="0" animBg="1"/>
      <p:bldP spid="74" grpId="0" animBg="1"/>
      <p:bldP spid="75" grpId="0" animBg="1"/>
      <p:bldP spid="110" grpId="0" animBg="1"/>
      <p:bldP spid="110" grpId="1" animBg="1"/>
      <p:bldP spid="109" grpId="0" animBg="1"/>
      <p:bldP spid="109" grpId="1" animBg="1"/>
      <p:bldP spid="1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62"/>
          <p:cNvSpPr txBox="1">
            <a:spLocks noChangeArrowheads="1"/>
          </p:cNvSpPr>
          <p:nvPr/>
        </p:nvSpPr>
        <p:spPr bwMode="auto">
          <a:xfrm>
            <a:off x="3439878" y="3835856"/>
            <a:ext cx="42862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62"/>
          <p:cNvSpPr txBox="1">
            <a:spLocks noChangeArrowheads="1"/>
          </p:cNvSpPr>
          <p:nvPr/>
        </p:nvSpPr>
        <p:spPr bwMode="auto">
          <a:xfrm>
            <a:off x="928662" y="3835856"/>
            <a:ext cx="42862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27-2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Работа выхода электрона из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цезия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равна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3•10 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-19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 длину волны падающего на поверхность цезия света, если скорость фотоэлектронов равна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0,6•10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м/с.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4"/>
          <p:cNvSpPr txBox="1">
            <a:spLocks noChangeArrowheads="1"/>
          </p:cNvSpPr>
          <p:nvPr/>
        </p:nvSpPr>
        <p:spPr bwMode="auto">
          <a:xfrm>
            <a:off x="2091874" y="1357486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64"/>
          <p:cNvSpPr txBox="1">
            <a:spLocks noChangeArrowheads="1"/>
          </p:cNvSpPr>
          <p:nvPr/>
        </p:nvSpPr>
        <p:spPr bwMode="auto">
          <a:xfrm>
            <a:off x="3092006" y="1357486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4"/>
          <p:cNvSpPr txBox="1">
            <a:spLocks noChangeArrowheads="1"/>
          </p:cNvSpPr>
          <p:nvPr/>
        </p:nvSpPr>
        <p:spPr bwMode="auto">
          <a:xfrm>
            <a:off x="4714876" y="1378861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643438" y="1357298"/>
            <a:ext cx="1071570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9939" y="3563"/>
              <a:ext cx="227" cy="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142844" y="2000240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1214414" y="1857364"/>
            <a:ext cx="785818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227" cy="3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29" name="Text Box 62"/>
          <p:cNvSpPr txBox="1">
            <a:spLocks noChangeArrowheads="1"/>
          </p:cNvSpPr>
          <p:nvPr/>
        </p:nvSpPr>
        <p:spPr bwMode="auto">
          <a:xfrm>
            <a:off x="6215074" y="5072074"/>
            <a:ext cx="2714644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6000760" y="5715016"/>
            <a:ext cx="3143272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6000760" y="6286520"/>
            <a:ext cx="221457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62"/>
          <p:cNvSpPr txBox="1">
            <a:spLocks noChangeArrowheads="1"/>
          </p:cNvSpPr>
          <p:nvPr/>
        </p:nvSpPr>
        <p:spPr bwMode="auto">
          <a:xfrm>
            <a:off x="6225960" y="4429132"/>
            <a:ext cx="2918072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-31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кг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000232" y="1327318"/>
            <a:ext cx="3643338" cy="100013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 Box 62"/>
          <p:cNvSpPr txBox="1">
            <a:spLocks noChangeArrowheads="1"/>
          </p:cNvSpPr>
          <p:nvPr/>
        </p:nvSpPr>
        <p:spPr bwMode="auto">
          <a:xfrm>
            <a:off x="6215074" y="3769182"/>
            <a:ext cx="2852756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1эВ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Дж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4572000" y="1357082"/>
            <a:ext cx="1071570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37" name="Text Box 3"/>
            <p:cNvSpPr txBox="1">
              <a:spLocks noChangeArrowheads="1"/>
            </p:cNvSpPr>
            <p:nvPr/>
          </p:nvSpPr>
          <p:spPr bwMode="auto">
            <a:xfrm>
              <a:off x="9939" y="3563"/>
              <a:ext cx="227" cy="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3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9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1313746" y="3654200"/>
            <a:ext cx="2212375" cy="998837"/>
            <a:chOff x="9758" y="3167"/>
            <a:chExt cx="1406" cy="712"/>
          </a:xfrm>
          <a:solidFill>
            <a:schemeClr val="bg1"/>
          </a:solidFill>
        </p:grpSpPr>
        <p:sp>
          <p:nvSpPr>
            <p:cNvPr id="41" name="Text Box 3"/>
            <p:cNvSpPr txBox="1">
              <a:spLocks noChangeArrowheads="1"/>
            </p:cNvSpPr>
            <p:nvPr/>
          </p:nvSpPr>
          <p:spPr bwMode="auto">
            <a:xfrm>
              <a:off x="10393" y="3511"/>
              <a:ext cx="227" cy="36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1406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9</a:t>
              </a:r>
              <a:r>
                <a:rPr lang="ru-RU" sz="2400" b="1" dirty="0" smtClean="0">
                  <a:latin typeface="Times New Roman" pitchFamily="18" charset="0"/>
                  <a:cs typeface="Times New Roman" pitchFamily="18" charset="0"/>
                </a:rPr>
                <a:t>,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1∙10</a:t>
              </a:r>
              <a:r>
                <a:rPr lang="en-US" sz="2400" b="1" baseline="30000" dirty="0" smtClean="0">
                  <a:solidFill>
                    <a:srgbClr val="FF0000"/>
                  </a:solidFill>
                  <a:latin typeface="Times New Roman" pitchFamily="18" charset="0"/>
                </a:rPr>
                <a:t>-31</a:t>
              </a:r>
              <a:r>
                <a:rPr lang="ru-RU" sz="24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(6•10</a:t>
              </a:r>
              <a:r>
                <a:rPr lang="ru-RU" sz="2400" b="1" baseline="30000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5</a:t>
              </a:r>
              <a:r>
                <a:rPr lang="ru-RU" sz="24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)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3" name="Line 5"/>
            <p:cNvSpPr>
              <a:spLocks noChangeShapeType="1"/>
            </p:cNvSpPr>
            <p:nvPr/>
          </p:nvSpPr>
          <p:spPr bwMode="auto">
            <a:xfrm>
              <a:off x="9785" y="3514"/>
              <a:ext cx="1304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sp>
        <p:nvSpPr>
          <p:cNvPr id="46" name="Text Box 62"/>
          <p:cNvSpPr txBox="1">
            <a:spLocks noChangeArrowheads="1"/>
          </p:cNvSpPr>
          <p:nvPr/>
        </p:nvSpPr>
        <p:spPr bwMode="auto">
          <a:xfrm>
            <a:off x="3786182" y="3831160"/>
            <a:ext cx="2357454" cy="642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Дж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64"/>
          <p:cNvSpPr txBox="1">
            <a:spLocks noChangeArrowheads="1"/>
          </p:cNvSpPr>
          <p:nvPr/>
        </p:nvSpPr>
        <p:spPr bwMode="auto">
          <a:xfrm>
            <a:off x="6858016" y="-71462"/>
            <a:ext cx="1571636" cy="571504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3•10 </a:t>
            </a:r>
            <a:r>
              <a:rPr lang="ru-RU" sz="36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-19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62"/>
          <p:cNvSpPr txBox="1">
            <a:spLocks noChangeArrowheads="1"/>
          </p:cNvSpPr>
          <p:nvPr/>
        </p:nvSpPr>
        <p:spPr bwMode="auto">
          <a:xfrm>
            <a:off x="3428992" y="4643446"/>
            <a:ext cx="42862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 Box 62"/>
          <p:cNvSpPr txBox="1">
            <a:spLocks noChangeArrowheads="1"/>
          </p:cNvSpPr>
          <p:nvPr/>
        </p:nvSpPr>
        <p:spPr bwMode="auto">
          <a:xfrm>
            <a:off x="3786182" y="3804692"/>
            <a:ext cx="1857388" cy="642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Box 62"/>
          <p:cNvSpPr txBox="1">
            <a:spLocks noChangeArrowheads="1"/>
          </p:cNvSpPr>
          <p:nvPr/>
        </p:nvSpPr>
        <p:spPr bwMode="auto">
          <a:xfrm>
            <a:off x="1428728" y="4643446"/>
            <a:ext cx="42862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 Box 6"/>
          <p:cNvSpPr txBox="1">
            <a:spLocks noChangeArrowheads="1"/>
          </p:cNvSpPr>
          <p:nvPr/>
        </p:nvSpPr>
        <p:spPr bwMode="auto">
          <a:xfrm>
            <a:off x="6399408" y="5715016"/>
            <a:ext cx="1785950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6"/>
          <p:cNvSpPr txBox="1">
            <a:spLocks noChangeArrowheads="1"/>
          </p:cNvSpPr>
          <p:nvPr/>
        </p:nvSpPr>
        <p:spPr bwMode="auto">
          <a:xfrm>
            <a:off x="6500826" y="6286496"/>
            <a:ext cx="114300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62"/>
          <p:cNvSpPr txBox="1">
            <a:spLocks noChangeArrowheads="1"/>
          </p:cNvSpPr>
          <p:nvPr/>
        </p:nvSpPr>
        <p:spPr bwMode="auto">
          <a:xfrm>
            <a:off x="3929058" y="5786454"/>
            <a:ext cx="1857388" cy="642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4,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714348" y="4726362"/>
            <a:ext cx="500066" cy="84577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el-G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λ</a:t>
            </a:r>
            <a:r>
              <a:rPr lang="en-US" sz="4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642910" y="6143644"/>
            <a:ext cx="278608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62"/>
          <p:cNvSpPr txBox="1">
            <a:spLocks noChangeArrowheads="1"/>
          </p:cNvSpPr>
          <p:nvPr/>
        </p:nvSpPr>
        <p:spPr bwMode="auto">
          <a:xfrm>
            <a:off x="3458972" y="5842902"/>
            <a:ext cx="42862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571472" y="5429264"/>
            <a:ext cx="2852756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9,9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7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 Box 62"/>
          <p:cNvSpPr txBox="1">
            <a:spLocks noChangeArrowheads="1"/>
          </p:cNvSpPr>
          <p:nvPr/>
        </p:nvSpPr>
        <p:spPr bwMode="auto">
          <a:xfrm>
            <a:off x="4877438" y="5857892"/>
            <a:ext cx="804320" cy="42862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2143108" y="2500306"/>
            <a:ext cx="857256" cy="84577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el-G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λ</a:t>
            </a:r>
            <a:r>
              <a:rPr lang="en-US" sz="4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=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66" name="Text Box 62"/>
          <p:cNvSpPr txBox="1">
            <a:spLocks noChangeArrowheads="1"/>
          </p:cNvSpPr>
          <p:nvPr/>
        </p:nvSpPr>
        <p:spPr bwMode="auto">
          <a:xfrm>
            <a:off x="2928926" y="2643182"/>
            <a:ext cx="2071702" cy="5715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0,43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6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62"/>
          <p:cNvSpPr txBox="1">
            <a:spLocks noChangeArrowheads="1"/>
          </p:cNvSpPr>
          <p:nvPr/>
        </p:nvSpPr>
        <p:spPr bwMode="auto">
          <a:xfrm>
            <a:off x="5143504" y="2571744"/>
            <a:ext cx="2500330" cy="642942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фиолетовый</a:t>
            </a:r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1285852" y="1857364"/>
            <a:ext cx="785818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74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227" cy="3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5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cxnSp>
        <p:nvCxnSpPr>
          <p:cNvPr id="22" name="Прямая со стрелкой 21"/>
          <p:cNvCxnSpPr/>
          <p:nvPr/>
        </p:nvCxnSpPr>
        <p:spPr>
          <a:xfrm flipV="1">
            <a:off x="1714480" y="1643050"/>
            <a:ext cx="500066" cy="42862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 rot="5400000">
            <a:off x="857224" y="5214950"/>
            <a:ext cx="642942" cy="7143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58"/>
          <p:cNvGrpSpPr/>
          <p:nvPr/>
        </p:nvGrpSpPr>
        <p:grpSpPr>
          <a:xfrm>
            <a:off x="-96" y="0"/>
            <a:ext cx="9144096" cy="6858000"/>
            <a:chOff x="0" y="2071678"/>
            <a:chExt cx="9144096" cy="6858000"/>
          </a:xfrm>
        </p:grpSpPr>
        <p:grpSp>
          <p:nvGrpSpPr>
            <p:cNvPr id="12" name="Группа 93"/>
            <p:cNvGrpSpPr/>
            <p:nvPr/>
          </p:nvGrpSpPr>
          <p:grpSpPr>
            <a:xfrm>
              <a:off x="0" y="2071678"/>
              <a:ext cx="9144096" cy="6858000"/>
              <a:chOff x="0" y="24"/>
              <a:chExt cx="9144096" cy="6858000"/>
            </a:xfrm>
          </p:grpSpPr>
          <p:grpSp>
            <p:nvGrpSpPr>
              <p:cNvPr id="16" name="Группа 12"/>
              <p:cNvGrpSpPr/>
              <p:nvPr/>
            </p:nvGrpSpPr>
            <p:grpSpPr>
              <a:xfrm>
                <a:off x="0" y="24"/>
                <a:ext cx="9144096" cy="6858000"/>
                <a:chOff x="7072298" y="-4214866"/>
                <a:chExt cx="9144096" cy="6858000"/>
              </a:xfrm>
            </p:grpSpPr>
            <p:sp>
              <p:nvSpPr>
                <p:cNvPr id="79" name="Прямоугольник 78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10787074" y="64291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78" name="Прямоугольник 77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17" name="Группа 117"/>
            <p:cNvGrpSpPr/>
            <p:nvPr/>
          </p:nvGrpSpPr>
          <p:grpSpPr>
            <a:xfrm>
              <a:off x="3000364" y="3077666"/>
              <a:ext cx="5500726" cy="1286360"/>
              <a:chOff x="5163708" y="3071810"/>
              <a:chExt cx="3337382" cy="861497"/>
            </a:xfrm>
          </p:grpSpPr>
          <p:sp>
            <p:nvSpPr>
              <p:cNvPr id="69" name="Text Box 64"/>
              <p:cNvSpPr txBox="1">
                <a:spLocks noChangeArrowheads="1"/>
              </p:cNvSpPr>
              <p:nvPr/>
            </p:nvSpPr>
            <p:spPr bwMode="auto">
              <a:xfrm>
                <a:off x="5163708" y="3071810"/>
                <a:ext cx="1143008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0" name="Text Box 64"/>
              <p:cNvSpPr txBox="1">
                <a:spLocks noChangeArrowheads="1"/>
              </p:cNvSpPr>
              <p:nvPr/>
            </p:nvSpPr>
            <p:spPr bwMode="auto">
              <a:xfrm>
                <a:off x="6163840" y="3071810"/>
                <a:ext cx="1643074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6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1" name="Text Box 64"/>
              <p:cNvSpPr txBox="1">
                <a:spLocks noChangeArrowheads="1"/>
              </p:cNvSpPr>
              <p:nvPr/>
            </p:nvSpPr>
            <p:spPr bwMode="auto">
              <a:xfrm>
                <a:off x="7786710" y="3076051"/>
                <a:ext cx="714380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6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81" name="Rectangle 56"/>
          <p:cNvSpPr>
            <a:spLocks noChangeArrowheads="1"/>
          </p:cNvSpPr>
          <p:nvPr/>
        </p:nvSpPr>
        <p:spPr bwMode="auto">
          <a:xfrm>
            <a:off x="0" y="6334780"/>
            <a:ext cx="3428992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27-2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.ФотФ, стр.51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-0.50729 0.32916 " pathEditMode="relative" rAng="0" ptsTypes="AA">
                                      <p:cBhvr>
                                        <p:cTn id="8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00" y="16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37 L -0.53923 0.67445 " pathEditMode="relative" rAng="0" ptsTypes="AA">
                                      <p:cBhvr>
                                        <p:cTn id="1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00" y="33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1064 L 0.00799 0.11885 " pathEditMode="relative" rAng="0" ptsTypes="AA">
                                      <p:cBhvr>
                                        <p:cTn id="13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5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6.93642E-7 L -0.07726 0.37133 " pathEditMode="relative" rAng="0" ptsTypes="AA">
                                      <p:cBhvr>
                                        <p:cTn id="1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0" y="18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56069E-6 L -0.65174 -0.02844 " pathEditMode="relative" rAng="0" ptsTypes="AA">
                                      <p:cBhvr>
                                        <p:cTn id="16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00" y="-1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9 0.00416 L -0.46563 -0.10752 " pathEditMode="relative" rAng="0" ptsTypes="AA">
                                      <p:cBhvr>
                                        <p:cTn id="17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00" y="-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1041 L 0.11979 0.19167 " pathEditMode="relative" rAng="0" ptsTypes="AA">
                                      <p:cBhvr>
                                        <p:cTn id="19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10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4" grpId="0" animBg="1"/>
      <p:bldP spid="5121" grpId="0" animBg="1"/>
      <p:bldP spid="3" grpId="0" animBg="1"/>
      <p:bldP spid="4" grpId="0" animBg="1"/>
      <p:bldP spid="5" grpId="0" animBg="1"/>
      <p:bldP spid="11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46" grpId="0" animBg="1"/>
      <p:bldP spid="47" grpId="0" animBg="1"/>
      <p:bldP spid="47" grpId="1" animBg="1"/>
      <p:bldP spid="48" grpId="0" animBg="1"/>
      <p:bldP spid="49" grpId="0" animBg="1"/>
      <p:bldP spid="49" grpId="1" animBg="1"/>
      <p:bldP spid="50" grpId="0" animBg="1"/>
      <p:bldP spid="55" grpId="0" animBg="1"/>
      <p:bldP spid="55" grpId="1" animBg="1"/>
      <p:bldP spid="56" grpId="0" animBg="1"/>
      <p:bldP spid="56" grpId="1" animBg="1"/>
      <p:bldP spid="57" grpId="0" animBg="1"/>
      <p:bldP spid="58" grpId="0" animBg="1"/>
      <p:bldP spid="58" grpId="1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8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285860"/>
          <a:ext cx="9143999" cy="2926080"/>
        </p:xfrm>
        <a:graphic>
          <a:graphicData uri="http://schemas.openxmlformats.org/drawingml/2006/table">
            <a:tbl>
              <a:tblPr/>
              <a:tblGrid>
                <a:gridCol w="7909494"/>
                <a:gridCol w="123450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1.Консультация по задачам гр. 8.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2"/>
                      </a:pP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Эвристическая беседа по теме  №27 с демонстрациями и заполнением справочника № 4.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2"/>
                      </a:pP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Повторение темы по опорному конспекту с акцентированием сложных мест.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2"/>
                      </a:pP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Первичная обратная связь по вопросам  стр. 163,165. 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2"/>
                      </a:pP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Упр. № 8 (1,4,5,6.) стр.172.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20м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Д.З.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КИГ стр.172, 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т.№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27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,   $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,8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27-3.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Протон движется со скоростью 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7,7•10</a:t>
            </a:r>
            <a:r>
              <a:rPr lang="ru-RU" sz="2800" b="1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м/с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На какое наименьшее расстояние может приблизиться этот 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протон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ядру атома алюминия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 Влиянием электронной оболочки атома алюминия пренебречь. Масса протона 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1,67•10 </a:t>
            </a:r>
            <a:r>
              <a:rPr lang="ru-RU" sz="2800" b="1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-27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6786578" y="2500306"/>
            <a:ext cx="1214446" cy="1143008"/>
            <a:chOff x="6786578" y="2500306"/>
            <a:chExt cx="1214446" cy="1143008"/>
          </a:xfrm>
        </p:grpSpPr>
        <p:sp>
          <p:nvSpPr>
            <p:cNvPr id="3" name="Овал 2"/>
            <p:cNvSpPr/>
            <p:nvPr/>
          </p:nvSpPr>
          <p:spPr>
            <a:xfrm>
              <a:off x="6786578" y="2500306"/>
              <a:ext cx="1214446" cy="1143008"/>
            </a:xfrm>
            <a:prstGeom prst="ellips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7083608" y="2774026"/>
              <a:ext cx="595035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Al</a:t>
              </a:r>
              <a:endParaRPr lang="ru-RU" sz="3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428596" y="2535648"/>
            <a:ext cx="571504" cy="607600"/>
            <a:chOff x="6786578" y="2254513"/>
            <a:chExt cx="1214446" cy="1388801"/>
          </a:xfrm>
        </p:grpSpPr>
        <p:sp>
          <p:nvSpPr>
            <p:cNvPr id="7" name="Овал 6"/>
            <p:cNvSpPr/>
            <p:nvPr/>
          </p:nvSpPr>
          <p:spPr>
            <a:xfrm>
              <a:off x="6786578" y="2500306"/>
              <a:ext cx="1214446" cy="1143008"/>
            </a:xfrm>
            <a:prstGeom prst="ellipse">
              <a:avLst/>
            </a:prstGeom>
            <a:solidFill>
              <a:srgbClr val="33CCFF"/>
            </a:solidFill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963952" y="2254513"/>
              <a:ext cx="613804" cy="1336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32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0" name="Прямая со стрелкой 9"/>
          <p:cNvCxnSpPr/>
          <p:nvPr/>
        </p:nvCxnSpPr>
        <p:spPr>
          <a:xfrm>
            <a:off x="71406" y="2500306"/>
            <a:ext cx="1500198" cy="1588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929190" y="0"/>
            <a:ext cx="1813317" cy="52322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7,7•10</a:t>
            </a:r>
            <a:r>
              <a:rPr lang="ru-RU" sz="2800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м/с</a:t>
            </a:r>
            <a:endParaRPr lang="ru-RU" sz="2800" dirty="0">
              <a:solidFill>
                <a:srgbClr val="0033CC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6048888" y="3071810"/>
            <a:ext cx="1214446" cy="1588"/>
          </a:xfrm>
          <a:prstGeom prst="straightConnector1">
            <a:avLst/>
          </a:prstGeom>
          <a:ln w="57150">
            <a:solidFill>
              <a:srgbClr val="0066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6429388" y="3143248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4000" b="1" dirty="0">
              <a:solidFill>
                <a:srgbClr val="006600"/>
              </a:solidFill>
            </a:endParaRPr>
          </a:p>
        </p:txBody>
      </p:sp>
      <p:grpSp>
        <p:nvGrpSpPr>
          <p:cNvPr id="9" name="Группа 15"/>
          <p:cNvGrpSpPr/>
          <p:nvPr/>
        </p:nvGrpSpPr>
        <p:grpSpPr>
          <a:xfrm>
            <a:off x="142842" y="4071940"/>
            <a:ext cx="2072643" cy="1357322"/>
            <a:chOff x="1427733" y="4223191"/>
            <a:chExt cx="2072643" cy="1357322"/>
          </a:xfrm>
          <a:solidFill>
            <a:schemeClr val="bg2"/>
          </a:solidFill>
        </p:grpSpPr>
        <p:grpSp>
          <p:nvGrpSpPr>
            <p:cNvPr id="12" name="Group 4"/>
            <p:cNvGrpSpPr>
              <a:grpSpLocks/>
            </p:cNvGrpSpPr>
            <p:nvPr/>
          </p:nvGrpSpPr>
          <p:grpSpPr bwMode="auto">
            <a:xfrm>
              <a:off x="1427733" y="4223191"/>
              <a:ext cx="2072643" cy="1357322"/>
              <a:chOff x="11051" y="3861"/>
              <a:chExt cx="495" cy="532"/>
            </a:xfrm>
            <a:grpFill/>
          </p:grpSpPr>
          <p:sp>
            <p:nvSpPr>
              <p:cNvPr id="21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495" cy="4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kumimoji="0" lang="ru-RU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3600" b="1" baseline="-30000" dirty="0" err="1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Al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Text Box 6"/>
              <p:cNvSpPr txBox="1">
                <a:spLocks noChangeArrowheads="1"/>
              </p:cNvSpPr>
              <p:nvPr/>
            </p:nvSpPr>
            <p:spPr bwMode="auto">
              <a:xfrm>
                <a:off x="11090" y="4111"/>
                <a:ext cx="251" cy="28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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kumimoji="0" lang="ru-RU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5" name="Группа 34"/>
            <p:cNvGrpSpPr/>
            <p:nvPr/>
          </p:nvGrpSpPr>
          <p:grpSpPr>
            <a:xfrm>
              <a:off x="1570611" y="4585485"/>
              <a:ext cx="1715505" cy="561241"/>
              <a:chOff x="2068669" y="2776237"/>
              <a:chExt cx="1715505" cy="561241"/>
            </a:xfrm>
            <a:grpFill/>
          </p:grpSpPr>
          <p:sp>
            <p:nvSpPr>
              <p:cNvPr id="19" name="Text Box 7"/>
              <p:cNvSpPr txBox="1">
                <a:spLocks noChangeArrowheads="1"/>
              </p:cNvSpPr>
              <p:nvPr/>
            </p:nvSpPr>
            <p:spPr bwMode="auto">
              <a:xfrm>
                <a:off x="3284108" y="2776237"/>
                <a:ext cx="500066" cy="56124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+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2068669" y="3056887"/>
                <a:ext cx="972000" cy="1588"/>
              </a:xfrm>
              <a:prstGeom prst="line">
                <a:avLst/>
              </a:prstGeom>
              <a:grpFill/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" name="Group 7"/>
          <p:cNvGrpSpPr>
            <a:grpSpLocks/>
          </p:cNvGrpSpPr>
          <p:nvPr/>
        </p:nvGrpSpPr>
        <p:grpSpPr bwMode="auto">
          <a:xfrm>
            <a:off x="1928801" y="4143377"/>
            <a:ext cx="1217987" cy="1099278"/>
            <a:chOff x="9757" y="3231"/>
            <a:chExt cx="532" cy="556"/>
          </a:xfrm>
          <a:solidFill>
            <a:schemeClr val="bg2"/>
          </a:solidFill>
        </p:grpSpPr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9913" y="3520"/>
              <a:ext cx="250" cy="2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9808" y="3231"/>
              <a:ext cx="481" cy="28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ru-RU" sz="3200" b="1" i="0" u="none" strike="noStrike" cap="none" normalizeH="0" baseline="-2500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795310" y="3296387"/>
            <a:ext cx="1214446" cy="70411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1714480" y="3286124"/>
            <a:ext cx="785818" cy="7041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143240" y="4357694"/>
            <a:ext cx="428628" cy="70411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Группа 33"/>
          <p:cNvGrpSpPr/>
          <p:nvPr/>
        </p:nvGrpSpPr>
        <p:grpSpPr>
          <a:xfrm>
            <a:off x="3571875" y="4071942"/>
            <a:ext cx="1930280" cy="1290987"/>
            <a:chOff x="1427742" y="4223193"/>
            <a:chExt cx="1930280" cy="1290987"/>
          </a:xfrm>
          <a:solidFill>
            <a:schemeClr val="tx2">
              <a:lumMod val="20000"/>
              <a:lumOff val="80000"/>
            </a:schemeClr>
          </a:solidFill>
        </p:grpSpPr>
        <p:grpSp>
          <p:nvGrpSpPr>
            <p:cNvPr id="18" name="Group 4"/>
            <p:cNvGrpSpPr>
              <a:grpSpLocks/>
            </p:cNvGrpSpPr>
            <p:nvPr/>
          </p:nvGrpSpPr>
          <p:grpSpPr bwMode="auto">
            <a:xfrm>
              <a:off x="1427742" y="4223193"/>
              <a:ext cx="1930280" cy="1290987"/>
              <a:chOff x="11051" y="3861"/>
              <a:chExt cx="461" cy="506"/>
            </a:xfrm>
            <a:grpFill/>
          </p:grpSpPr>
          <p:sp>
            <p:nvSpPr>
              <p:cNvPr id="39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461" cy="4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kumimoji="0" lang="ru-RU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3600" b="1" baseline="-30000" dirty="0" err="1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Al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" name="Text Box 6"/>
              <p:cNvSpPr txBox="1">
                <a:spLocks noChangeArrowheads="1"/>
              </p:cNvSpPr>
              <p:nvPr/>
            </p:nvSpPr>
            <p:spPr bwMode="auto">
              <a:xfrm>
                <a:off x="11090" y="4085"/>
                <a:ext cx="285" cy="28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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38" name="Прямая соединительная линия 37"/>
            <p:cNvCxnSpPr/>
            <p:nvPr/>
          </p:nvCxnSpPr>
          <p:spPr>
            <a:xfrm>
              <a:off x="1787926" y="4881058"/>
              <a:ext cx="972000" cy="1588"/>
            </a:xfrm>
            <a:prstGeom prst="line">
              <a:avLst/>
            </a:prstGeom>
            <a:grpFill/>
            <a:ln w="476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1"/>
          <p:cNvSpPr>
            <a:spLocks noChangeArrowheads="1"/>
          </p:cNvSpPr>
          <p:nvPr/>
        </p:nvSpPr>
        <p:spPr bwMode="auto">
          <a:xfrm>
            <a:off x="2500298" y="3286124"/>
            <a:ext cx="1857388" cy="707886"/>
          </a:xfrm>
          <a:prstGeom prst="rect">
            <a:avLst/>
          </a:prstGeom>
          <a:solidFill>
            <a:srgbClr val="FFFF00">
              <a:alpha val="43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ЗСЭ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2" name="Rectangle 1"/>
          <p:cNvSpPr>
            <a:spLocks noChangeArrowheads="1"/>
          </p:cNvSpPr>
          <p:nvPr/>
        </p:nvSpPr>
        <p:spPr bwMode="auto">
          <a:xfrm>
            <a:off x="0" y="5531479"/>
            <a:ext cx="6715140" cy="646331"/>
          </a:xfrm>
          <a:prstGeom prst="rect">
            <a:avLst/>
          </a:prstGeom>
          <a:solidFill>
            <a:srgbClr val="FFFF00">
              <a:alpha val="43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ЗСИ 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mv</a:t>
            </a:r>
            <a:r>
              <a:rPr lang="ru-RU" sz="3600" b="1" baseline="-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протона </a:t>
            </a: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mv</a:t>
            </a:r>
            <a:r>
              <a:rPr lang="ru-RU" sz="3600" b="1" baseline="-30000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пр.к</a:t>
            </a:r>
            <a:r>
              <a:rPr lang="ru-RU" sz="36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Mv</a:t>
            </a:r>
            <a:r>
              <a:rPr lang="en-US" sz="3600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3" name="Rectangle 1"/>
          <p:cNvSpPr>
            <a:spLocks noChangeArrowheads="1"/>
          </p:cNvSpPr>
          <p:nvPr/>
        </p:nvSpPr>
        <p:spPr bwMode="auto">
          <a:xfrm>
            <a:off x="6643702" y="5500702"/>
            <a:ext cx="2071702" cy="707886"/>
          </a:xfrm>
          <a:prstGeom prst="rect">
            <a:avLst/>
          </a:prstGeom>
          <a:solidFill>
            <a:srgbClr val="FFFF00">
              <a:alpha val="43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ru-RU" sz="4000" b="1" baseline="-30000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пр.к</a:t>
            </a:r>
            <a:r>
              <a:rPr lang="ru-RU" sz="4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en-US" sz="4000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572132" y="5556719"/>
            <a:ext cx="620683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endParaRPr lang="ru-RU" sz="3600" dirty="0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000232" y="4071942"/>
            <a:ext cx="3429024" cy="1357322"/>
          </a:xfrm>
          <a:prstGeom prst="roundRect">
            <a:avLst/>
          </a:prstGeom>
          <a:noFill/>
          <a:ln w="762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 Box 62"/>
          <p:cNvSpPr txBox="1">
            <a:spLocks noChangeArrowheads="1"/>
          </p:cNvSpPr>
          <p:nvPr/>
        </p:nvSpPr>
        <p:spPr bwMode="auto">
          <a:xfrm>
            <a:off x="5429256" y="4714884"/>
            <a:ext cx="3000364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3200" b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62"/>
          <p:cNvSpPr txBox="1">
            <a:spLocks noChangeArrowheads="1"/>
          </p:cNvSpPr>
          <p:nvPr/>
        </p:nvSpPr>
        <p:spPr bwMode="auto">
          <a:xfrm>
            <a:off x="5429256" y="4071942"/>
            <a:ext cx="357186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200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13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·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6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spcAft>
                <a:spcPts val="1000"/>
              </a:spcAft>
            </a:pPr>
            <a:r>
              <a:rPr lang="ru-RU" sz="7200" b="1" dirty="0" err="1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7200" b="1" baseline="-25000" dirty="0" err="1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lang="en-US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7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7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7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7200" b="1" u="sng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7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7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7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7200" b="1" baseline="-25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sz="7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sz="7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9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Aft>
                <a:spcPts val="1000"/>
              </a:spcAft>
            </a:pPr>
            <a:r>
              <a:rPr lang="ru-RU" sz="9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9" name="Rectangle 56"/>
          <p:cNvSpPr>
            <a:spLocks noChangeArrowheads="1"/>
          </p:cNvSpPr>
          <p:nvPr/>
        </p:nvSpPr>
        <p:spPr bwMode="auto">
          <a:xfrm>
            <a:off x="4643438" y="6273249"/>
            <a:ext cx="4500562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27-3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 </a:t>
            </a:r>
            <a:r>
              <a:rPr lang="ru-RU" sz="28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ФотФ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, стр.51/ 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10кл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96296E-6 L -0.51632 0.27824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00" y="13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111E-6 L 0.57935 0.00208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00" y="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1" grpId="1" animBg="1"/>
      <p:bldP spid="14" grpId="0"/>
      <p:bldP spid="31" grpId="0" animBg="1"/>
      <p:bldP spid="32" grpId="0" animBg="1"/>
      <p:bldP spid="33" grpId="0" animBg="1"/>
      <p:bldP spid="41" grpId="0" animBg="1"/>
      <p:bldP spid="42" grpId="0" animBg="1"/>
      <p:bldP spid="43" grpId="0" animBg="1"/>
      <p:bldP spid="43" grpId="1" animBg="1"/>
      <p:bldP spid="44" grpId="0" animBg="1"/>
      <p:bldP spid="44" grpId="1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4000" cy="6054784"/>
        </p:xfrm>
        <a:graphic>
          <a:graphicData uri="http://schemas.openxmlformats.org/drawingml/2006/table">
            <a:tbl>
              <a:tblPr/>
              <a:tblGrid>
                <a:gridCol w="5107981"/>
                <a:gridCol w="803120"/>
                <a:gridCol w="3232899"/>
              </a:tblGrid>
              <a:tr h="55028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  гр.9 (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бр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 4)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2.Консультация по материалу темы.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3. Закрепление  знаний по теме 27.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</a:rPr>
                        <a:t>аудиализация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а).фотоэффект и его законы,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б).теория фотоэффекта и его применение.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- визуализация.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r>
                        <a:rPr lang="ru-RU" sz="1200" u="none" strike="noStrike" dirty="0">
                          <a:latin typeface="Times New Roman"/>
                          <a:ea typeface="Times New Roman"/>
                        </a:rPr>
                        <a:t>Применение знаний в измененных ситуациях при ответе на следующие вопросы: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0340" algn="l"/>
                        </a:tabLst>
                      </a:pP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Работа фотоэлемента….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При каком освещении электроскоп быстрее разрядится  ИК или УФ светом?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3.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Как изменится частота «красной» границы фотоэффекта, если шарику радиуса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 сообщить положительный заряд?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4. Как изменится кинетическая энергия фотоэлектронов, если, не изменяя общую мощность излучения, увеличить частоту облучающего света?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5.   </a:t>
                      </a:r>
                      <a:r>
                        <a:rPr lang="ru-RU" sz="12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ru-RU" sz="1400" b="1" baseline="-250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</a:t>
                      </a:r>
                      <a:r>
                        <a:rPr lang="ru-RU" sz="14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В </a:t>
                      </a: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каком случае                              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</a:t>
                      </a:r>
                      <a:r>
                        <a:rPr lang="ru-RU" sz="14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I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II</a:t>
                      </a: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ru-RU" sz="14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</a:t>
                      </a: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материал катода       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</a:t>
                      </a:r>
                      <a:r>
                        <a:rPr lang="ru-RU" sz="14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      </a:t>
                      </a: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имеет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большую  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  </a:t>
                      </a:r>
                      <a:r>
                        <a:rPr lang="ru-RU" sz="14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   </a:t>
                      </a: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работу выхода?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ru-RU" sz="14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0                          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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. Как изменится максимальная скорость фотоэлектронов при увеличении частоты падающего света в 2 раза?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7. Может ли свободный электрон, находящийся в проводнике, полностью поглотить фотон?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3м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7м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1800" b="1" dirty="0">
                        <a:solidFill>
                          <a:srgbClr val="0014AC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15м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4.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1.(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 А -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ИК, </a:t>
                      </a:r>
                      <a:r>
                        <a:rPr lang="ru-RU" sz="1200" b="1" u="sng" dirty="0"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УФ,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 В -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Одновременно ,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Г-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не разрядится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2.(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А -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не изменится, </a:t>
                      </a:r>
                      <a:r>
                        <a:rPr lang="ru-RU" sz="1200" b="1" u="sng" dirty="0"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увеличится,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 В -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уменьшится,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Г-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ответ неоднозначен)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3"/>
                      </a:pPr>
                      <a:r>
                        <a:rPr lang="ru-RU" sz="1200" u="none" strike="noStrike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1200" b="1" u="sng" strike="noStrike" dirty="0">
                          <a:latin typeface="Times New Roman"/>
                          <a:ea typeface="Times New Roman"/>
                        </a:rPr>
                        <a:t>А</a:t>
                      </a:r>
                      <a:r>
                        <a:rPr lang="ru-RU" sz="1200" b="1" u="none" strike="noStrike" dirty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ru-RU" sz="1200" u="none" strike="noStrike" dirty="0">
                          <a:latin typeface="Times New Roman"/>
                          <a:ea typeface="Times New Roman"/>
                        </a:rPr>
                        <a:t>не изменится,</a:t>
                      </a:r>
                      <a:r>
                        <a:rPr lang="ru-RU" sz="1200" b="1" u="none" strike="noStrike" dirty="0">
                          <a:latin typeface="Times New Roman"/>
                          <a:ea typeface="Times New Roman"/>
                        </a:rPr>
                        <a:t> Б - </a:t>
                      </a:r>
                      <a:r>
                        <a:rPr lang="ru-RU" sz="1200" u="none" strike="noStrike" dirty="0">
                          <a:latin typeface="Times New Roman"/>
                          <a:ea typeface="Times New Roman"/>
                        </a:rPr>
                        <a:t>увеличится,</a:t>
                      </a:r>
                      <a:r>
                        <a:rPr lang="ru-RU" sz="1200" b="1" u="none" strike="noStrike" dirty="0">
                          <a:latin typeface="Times New Roman"/>
                          <a:ea typeface="Times New Roman"/>
                        </a:rPr>
                        <a:t> В - </a:t>
                      </a:r>
                      <a:r>
                        <a:rPr lang="ru-RU" sz="1200" u="none" strike="noStrike" dirty="0">
                          <a:latin typeface="Times New Roman"/>
                          <a:ea typeface="Times New Roman"/>
                        </a:rPr>
                        <a:t>уменьшится, </a:t>
                      </a:r>
                      <a:r>
                        <a:rPr lang="ru-RU" sz="1200" b="1" u="none" strike="noStrike" dirty="0">
                          <a:latin typeface="Times New Roman"/>
                          <a:ea typeface="Times New Roman"/>
                        </a:rPr>
                        <a:t>Г- </a:t>
                      </a:r>
                      <a:r>
                        <a:rPr lang="ru-RU" sz="1200" u="none" strike="noStrike" dirty="0">
                          <a:latin typeface="Times New Roman"/>
                          <a:ea typeface="Times New Roman"/>
                        </a:rPr>
                        <a:t>ответ неоднозначен.)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4.(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200" b="1" u="sng" dirty="0">
                          <a:latin typeface="Times New Roman"/>
                          <a:ea typeface="Times New Roman"/>
                        </a:rPr>
                        <a:t> Б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II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В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- одинаковую,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Г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- ответ неоднозначен.)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5. (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- не изменится, </a:t>
                      </a:r>
                      <a:r>
                        <a:rPr lang="ru-RU" sz="1200" b="1" u="sng" dirty="0"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- увеличится в 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sym typeface="Symbol"/>
                        </a:rPr>
                        <a:t>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 раз,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В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- увеличится в 2 раза,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Г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- увеличится в 4 раза.)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6. (</a:t>
                      </a:r>
                      <a:r>
                        <a:rPr lang="ru-RU" sz="1200" b="1" u="sng" dirty="0">
                          <a:latin typeface="Times New Roman"/>
                          <a:ea typeface="Times New Roman"/>
                        </a:rPr>
                        <a:t>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- Да,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- Нет,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В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- Ответ неоднозначен )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</a:rPr>
                        <a:t>Д.З.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гр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 №9  (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6625" name="Group 1"/>
          <p:cNvGrpSpPr>
            <a:grpSpLocks/>
          </p:cNvGrpSpPr>
          <p:nvPr/>
        </p:nvGrpSpPr>
        <p:grpSpPr bwMode="auto">
          <a:xfrm>
            <a:off x="1428728" y="3857628"/>
            <a:ext cx="1143008" cy="785818"/>
            <a:chOff x="1341" y="6124"/>
            <a:chExt cx="1440" cy="900"/>
          </a:xfrm>
        </p:grpSpPr>
        <p:sp>
          <p:nvSpPr>
            <p:cNvPr id="26629" name="Line 5"/>
            <p:cNvSpPr>
              <a:spLocks noChangeShapeType="1"/>
            </p:cNvSpPr>
            <p:nvPr/>
          </p:nvSpPr>
          <p:spPr bwMode="auto">
            <a:xfrm>
              <a:off x="1341" y="696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8" name="Line 4"/>
            <p:cNvSpPr>
              <a:spLocks noChangeShapeType="1"/>
            </p:cNvSpPr>
            <p:nvPr/>
          </p:nvSpPr>
          <p:spPr bwMode="auto">
            <a:xfrm flipV="1">
              <a:off x="1371" y="612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7" name="Line 3"/>
            <p:cNvSpPr>
              <a:spLocks noChangeShapeType="1"/>
            </p:cNvSpPr>
            <p:nvPr/>
          </p:nvSpPr>
          <p:spPr bwMode="auto">
            <a:xfrm flipV="1">
              <a:off x="1601" y="6254"/>
              <a:ext cx="540" cy="720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6" name="Line 2"/>
            <p:cNvSpPr>
              <a:spLocks noChangeShapeType="1"/>
            </p:cNvSpPr>
            <p:nvPr/>
          </p:nvSpPr>
          <p:spPr bwMode="auto">
            <a:xfrm flipV="1">
              <a:off x="1945" y="6260"/>
              <a:ext cx="540" cy="72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2"/>
          <p:cNvGrpSpPr/>
          <p:nvPr/>
        </p:nvGrpSpPr>
        <p:grpSpPr>
          <a:xfrm>
            <a:off x="346074" y="1964239"/>
            <a:ext cx="3502971" cy="431346"/>
            <a:chOff x="346074" y="3500438"/>
            <a:chExt cx="3502971" cy="431346"/>
          </a:xfrm>
        </p:grpSpPr>
        <p:sp>
          <p:nvSpPr>
            <p:cNvPr id="28674" name="Line 2"/>
            <p:cNvSpPr>
              <a:spLocks noChangeShapeType="1"/>
            </p:cNvSpPr>
            <p:nvPr/>
          </p:nvSpPr>
          <p:spPr bwMode="auto">
            <a:xfrm>
              <a:off x="346074" y="3822003"/>
              <a:ext cx="1476000" cy="5976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" name="Group 3"/>
            <p:cNvGrpSpPr>
              <a:grpSpLocks/>
            </p:cNvGrpSpPr>
            <p:nvPr/>
          </p:nvGrpSpPr>
          <p:grpSpPr bwMode="auto">
            <a:xfrm flipV="1">
              <a:off x="1815586" y="3501489"/>
              <a:ext cx="696587" cy="430295"/>
              <a:chOff x="2660" y="7397"/>
              <a:chExt cx="576" cy="483"/>
            </a:xfrm>
          </p:grpSpPr>
          <p:sp>
            <p:nvSpPr>
              <p:cNvPr id="28676" name="Rectangle 4"/>
              <p:cNvSpPr>
                <a:spLocks noChangeArrowheads="1"/>
              </p:cNvSpPr>
              <p:nvPr/>
            </p:nvSpPr>
            <p:spPr bwMode="auto">
              <a:xfrm>
                <a:off x="2660" y="7397"/>
                <a:ext cx="576" cy="230"/>
              </a:xfrm>
              <a:prstGeom prst="rect">
                <a:avLst/>
              </a:prstGeom>
              <a:noFill/>
              <a:ln w="38100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77" name="Line 5"/>
              <p:cNvSpPr>
                <a:spLocks noChangeShapeType="1"/>
              </p:cNvSpPr>
              <p:nvPr/>
            </p:nvSpPr>
            <p:spPr bwMode="auto">
              <a:xfrm flipV="1">
                <a:off x="2763" y="7638"/>
                <a:ext cx="0" cy="242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1941045" y="3500438"/>
              <a:ext cx="1908000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57343" y="618980"/>
            <a:ext cx="1381621" cy="692261"/>
            <a:chOff x="537" y="5076"/>
            <a:chExt cx="957" cy="579"/>
          </a:xfrm>
        </p:grpSpPr>
        <p:sp>
          <p:nvSpPr>
            <p:cNvPr id="28683" name="Text Box 11"/>
            <p:cNvSpPr txBox="1">
              <a:spLocks noChangeArrowheads="1"/>
            </p:cNvSpPr>
            <p:nvPr/>
          </p:nvSpPr>
          <p:spPr bwMode="auto">
            <a:xfrm>
              <a:off x="748" y="5076"/>
              <a:ext cx="746" cy="579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537" y="5169"/>
              <a:ext cx="821" cy="390"/>
              <a:chOff x="8051" y="3841"/>
              <a:chExt cx="883" cy="409"/>
            </a:xfrm>
          </p:grpSpPr>
          <p:sp>
            <p:nvSpPr>
              <p:cNvPr id="28685" name="Oval 13"/>
              <p:cNvSpPr>
                <a:spLocks noChangeArrowheads="1"/>
              </p:cNvSpPr>
              <p:nvPr/>
            </p:nvSpPr>
            <p:spPr bwMode="auto">
              <a:xfrm>
                <a:off x="8318" y="3841"/>
                <a:ext cx="343" cy="409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6" name="Line 14"/>
              <p:cNvSpPr>
                <a:spLocks noChangeShapeType="1"/>
              </p:cNvSpPr>
              <p:nvPr/>
            </p:nvSpPr>
            <p:spPr bwMode="auto">
              <a:xfrm flipH="1">
                <a:off x="8671" y="4049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7" name="Line 15"/>
              <p:cNvSpPr>
                <a:spLocks noChangeShapeType="1"/>
              </p:cNvSpPr>
              <p:nvPr/>
            </p:nvSpPr>
            <p:spPr bwMode="auto">
              <a:xfrm flipH="1">
                <a:off x="8051" y="4048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6" name="Группа 61"/>
          <p:cNvGrpSpPr/>
          <p:nvPr/>
        </p:nvGrpSpPr>
        <p:grpSpPr>
          <a:xfrm>
            <a:off x="327025" y="964483"/>
            <a:ext cx="3602033" cy="2012139"/>
            <a:chOff x="327025" y="964483"/>
            <a:chExt cx="3602033" cy="2012139"/>
          </a:xfrm>
        </p:grpSpPr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 flipH="1">
              <a:off x="3857620" y="964483"/>
              <a:ext cx="0" cy="10080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327025" y="976358"/>
              <a:ext cx="3602033" cy="2000264"/>
              <a:chOff x="6048" y="5245"/>
              <a:chExt cx="2686" cy="1756"/>
            </a:xfrm>
          </p:grpSpPr>
          <p:sp>
            <p:nvSpPr>
              <p:cNvPr id="28689" name="Line 17"/>
              <p:cNvSpPr>
                <a:spLocks noChangeShapeType="1"/>
              </p:cNvSpPr>
              <p:nvPr/>
            </p:nvSpPr>
            <p:spPr bwMode="auto">
              <a:xfrm flipH="1">
                <a:off x="6079" y="5245"/>
                <a:ext cx="1" cy="157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8" name="Group 18"/>
              <p:cNvGrpSpPr>
                <a:grpSpLocks/>
              </p:cNvGrpSpPr>
              <p:nvPr/>
            </p:nvGrpSpPr>
            <p:grpSpPr bwMode="auto">
              <a:xfrm>
                <a:off x="6092" y="6561"/>
                <a:ext cx="1287" cy="246"/>
                <a:chOff x="10960" y="4305"/>
                <a:chExt cx="1157" cy="246"/>
              </a:xfrm>
            </p:grpSpPr>
            <p:sp>
              <p:nvSpPr>
                <p:cNvPr id="28691" name="Line 19"/>
                <p:cNvSpPr>
                  <a:spLocks noChangeShapeType="1"/>
                </p:cNvSpPr>
                <p:nvPr/>
              </p:nvSpPr>
              <p:spPr bwMode="auto">
                <a:xfrm>
                  <a:off x="11673" y="4535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1397" y="4305"/>
                  <a:ext cx="246" cy="245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3" name="Line 21"/>
                <p:cNvSpPr>
                  <a:spLocks noChangeShapeType="1"/>
                </p:cNvSpPr>
                <p:nvPr/>
              </p:nvSpPr>
              <p:spPr bwMode="auto">
                <a:xfrm>
                  <a:off x="10960" y="4551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694" name="Line 22"/>
              <p:cNvSpPr>
                <a:spLocks noChangeShapeType="1"/>
              </p:cNvSpPr>
              <p:nvPr/>
            </p:nvSpPr>
            <p:spPr bwMode="auto">
              <a:xfrm flipV="1">
                <a:off x="7918" y="6785"/>
                <a:ext cx="816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9" name="Group 23"/>
              <p:cNvGrpSpPr>
                <a:grpSpLocks/>
              </p:cNvGrpSpPr>
              <p:nvPr/>
            </p:nvGrpSpPr>
            <p:grpSpPr bwMode="auto">
              <a:xfrm>
                <a:off x="7349" y="6632"/>
                <a:ext cx="644" cy="369"/>
                <a:chOff x="2004" y="7246"/>
                <a:chExt cx="644" cy="369"/>
              </a:xfrm>
            </p:grpSpPr>
            <p:sp>
              <p:nvSpPr>
                <p:cNvPr id="2869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258" y="7338"/>
                  <a:ext cx="0" cy="15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7" name="Line 25"/>
                <p:cNvSpPr>
                  <a:spLocks noChangeShapeType="1"/>
                </p:cNvSpPr>
                <p:nvPr/>
              </p:nvSpPr>
              <p:spPr bwMode="auto">
                <a:xfrm>
                  <a:off x="2004" y="7406"/>
                  <a:ext cx="242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8" name="Line 26"/>
                <p:cNvSpPr>
                  <a:spLocks noChangeShapeType="1"/>
                </p:cNvSpPr>
                <p:nvPr/>
              </p:nvSpPr>
              <p:spPr bwMode="auto">
                <a:xfrm>
                  <a:off x="2331" y="7246"/>
                  <a:ext cx="0" cy="36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9" name="Line 27"/>
                <p:cNvSpPr>
                  <a:spLocks noChangeShapeType="1"/>
                </p:cNvSpPr>
                <p:nvPr/>
              </p:nvSpPr>
              <p:spPr bwMode="auto">
                <a:xfrm>
                  <a:off x="2339" y="7407"/>
                  <a:ext cx="309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700" name="Line 28"/>
              <p:cNvSpPr>
                <a:spLocks noChangeShapeType="1"/>
              </p:cNvSpPr>
              <p:nvPr/>
            </p:nvSpPr>
            <p:spPr bwMode="auto">
              <a:xfrm>
                <a:off x="8729" y="6392"/>
                <a:ext cx="1" cy="4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6048" y="5738"/>
                <a:ext cx="2670" cy="50"/>
                <a:chOff x="6048" y="5738"/>
                <a:chExt cx="2670" cy="50"/>
              </a:xfrm>
            </p:grpSpPr>
            <p:sp>
              <p:nvSpPr>
                <p:cNvPr id="28710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6048" y="5738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711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8650" y="5749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" name="Группа 54"/>
          <p:cNvGrpSpPr/>
          <p:nvPr/>
        </p:nvGrpSpPr>
        <p:grpSpPr>
          <a:xfrm>
            <a:off x="1416918" y="484448"/>
            <a:ext cx="2444074" cy="729974"/>
            <a:chOff x="1416918" y="2023802"/>
            <a:chExt cx="2444074" cy="729974"/>
          </a:xfrm>
        </p:grpSpPr>
        <p:sp>
          <p:nvSpPr>
            <p:cNvPr id="28722" name="Line 50"/>
            <p:cNvSpPr>
              <a:spLocks noChangeShapeType="1"/>
            </p:cNvSpPr>
            <p:nvPr/>
          </p:nvSpPr>
          <p:spPr bwMode="auto">
            <a:xfrm>
              <a:off x="3428992" y="2285992"/>
              <a:ext cx="0" cy="43030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723" name="Line 51"/>
            <p:cNvSpPr>
              <a:spLocks noChangeShapeType="1"/>
            </p:cNvSpPr>
            <p:nvPr/>
          </p:nvSpPr>
          <p:spPr bwMode="auto">
            <a:xfrm>
              <a:off x="3428992" y="2500306"/>
              <a:ext cx="432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2" name="Группа 53"/>
            <p:cNvGrpSpPr/>
            <p:nvPr/>
          </p:nvGrpSpPr>
          <p:grpSpPr>
            <a:xfrm>
              <a:off x="1416918" y="2023802"/>
              <a:ext cx="2163516" cy="729974"/>
              <a:chOff x="1416918" y="2023802"/>
              <a:chExt cx="2163516" cy="729974"/>
            </a:xfrm>
          </p:grpSpPr>
          <p:grpSp>
            <p:nvGrpSpPr>
              <p:cNvPr id="13" name="Group 40"/>
              <p:cNvGrpSpPr>
                <a:grpSpLocks/>
              </p:cNvGrpSpPr>
              <p:nvPr/>
            </p:nvGrpSpPr>
            <p:grpSpPr bwMode="auto">
              <a:xfrm>
                <a:off x="1416918" y="2228901"/>
                <a:ext cx="2163516" cy="524875"/>
                <a:chOff x="6861" y="5012"/>
                <a:chExt cx="1613" cy="461"/>
              </a:xfrm>
            </p:grpSpPr>
            <p:sp>
              <p:nvSpPr>
                <p:cNvPr id="28713" name="AutoShape 41"/>
                <p:cNvSpPr>
                  <a:spLocks noChangeArrowheads="1"/>
                </p:cNvSpPr>
                <p:nvPr/>
              </p:nvSpPr>
              <p:spPr bwMode="auto">
                <a:xfrm>
                  <a:off x="7091" y="5012"/>
                  <a:ext cx="1383" cy="461"/>
                </a:xfrm>
                <a:prstGeom prst="roundRect">
                  <a:avLst>
                    <a:gd name="adj" fmla="val 50000"/>
                  </a:avLst>
                </a:prstGeom>
                <a:noFill/>
                <a:ln w="19050">
                  <a:solidFill>
                    <a:srgbClr val="008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4" name="Group 42"/>
                <p:cNvGrpSpPr>
                  <a:grpSpLocks/>
                </p:cNvGrpSpPr>
                <p:nvPr/>
              </p:nvGrpSpPr>
              <p:grpSpPr bwMode="auto">
                <a:xfrm>
                  <a:off x="6861" y="5096"/>
                  <a:ext cx="546" cy="300"/>
                  <a:chOff x="4703" y="6785"/>
                  <a:chExt cx="591" cy="415"/>
                </a:xfrm>
              </p:grpSpPr>
              <p:sp>
                <p:nvSpPr>
                  <p:cNvPr id="28715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5294" y="6785"/>
                    <a:ext cx="0" cy="41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716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703" y="6993"/>
                    <a:ext cx="552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8724" name="AutoShape 52"/>
              <p:cNvSpPr>
                <a:spLocks noChangeArrowheads="1"/>
              </p:cNvSpPr>
              <p:nvPr/>
            </p:nvSpPr>
            <p:spPr bwMode="auto">
              <a:xfrm>
                <a:off x="2214358" y="2023802"/>
                <a:ext cx="1214446" cy="214314"/>
              </a:xfrm>
              <a:prstGeom prst="parallelogram">
                <a:avLst>
                  <a:gd name="adj" fmla="val 135714"/>
                </a:avLst>
              </a:prstGeom>
              <a:solidFill>
                <a:srgbClr val="FFFFFF"/>
              </a:solidFill>
              <a:ln w="28575">
                <a:solidFill>
                  <a:srgbClr val="365D2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Прямоугольник 52"/>
              <p:cNvSpPr/>
              <p:nvPr/>
            </p:nvSpPr>
            <p:spPr>
              <a:xfrm>
                <a:off x="2309546" y="2202678"/>
                <a:ext cx="821631" cy="8331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5" name="Группа 65"/>
          <p:cNvGrpSpPr/>
          <p:nvPr/>
        </p:nvGrpSpPr>
        <p:grpSpPr>
          <a:xfrm>
            <a:off x="398100" y="1319228"/>
            <a:ext cx="3461223" cy="466698"/>
            <a:chOff x="398100" y="1319228"/>
            <a:chExt cx="3461223" cy="466698"/>
          </a:xfrm>
        </p:grpSpPr>
        <p:sp>
          <p:nvSpPr>
            <p:cNvPr id="65" name="Text Box 32"/>
            <p:cNvSpPr txBox="1">
              <a:spLocks noChangeArrowheads="1"/>
            </p:cNvSpPr>
            <p:nvPr/>
          </p:nvSpPr>
          <p:spPr bwMode="auto">
            <a:xfrm>
              <a:off x="2063671" y="1319228"/>
              <a:ext cx="508065" cy="466698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6" name="Группа 60"/>
            <p:cNvGrpSpPr/>
            <p:nvPr/>
          </p:nvGrpSpPr>
          <p:grpSpPr>
            <a:xfrm>
              <a:off x="398100" y="1357298"/>
              <a:ext cx="3461223" cy="380460"/>
              <a:chOff x="398100" y="1369348"/>
              <a:chExt cx="3461223" cy="380460"/>
            </a:xfrm>
          </p:grpSpPr>
          <p:sp>
            <p:nvSpPr>
              <p:cNvPr id="56" name="Oval 33"/>
              <p:cNvSpPr>
                <a:spLocks noChangeArrowheads="1"/>
              </p:cNvSpPr>
              <p:nvPr/>
            </p:nvSpPr>
            <p:spPr bwMode="auto">
              <a:xfrm>
                <a:off x="1992596" y="1369348"/>
                <a:ext cx="487697" cy="380460"/>
              </a:xfrm>
              <a:prstGeom prst="ellips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7" name="Line 34"/>
              <p:cNvSpPr>
                <a:spLocks noChangeShapeType="1"/>
              </p:cNvSpPr>
              <p:nvPr/>
            </p:nvSpPr>
            <p:spPr bwMode="auto">
              <a:xfrm>
                <a:off x="2491463" y="1568691"/>
                <a:ext cx="536416" cy="0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" name="Line 35"/>
              <p:cNvSpPr>
                <a:spLocks noChangeShapeType="1"/>
              </p:cNvSpPr>
              <p:nvPr/>
            </p:nvSpPr>
            <p:spPr bwMode="auto">
              <a:xfrm>
                <a:off x="1453498" y="1569830"/>
                <a:ext cx="535075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" name="Line 36"/>
              <p:cNvSpPr>
                <a:spLocks noChangeShapeType="1"/>
              </p:cNvSpPr>
              <p:nvPr/>
            </p:nvSpPr>
            <p:spPr bwMode="auto">
              <a:xfrm>
                <a:off x="398100" y="1567552"/>
                <a:ext cx="1129155" cy="3417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" name="Line 37"/>
              <p:cNvSpPr>
                <a:spLocks noChangeShapeType="1"/>
              </p:cNvSpPr>
              <p:nvPr/>
            </p:nvSpPr>
            <p:spPr bwMode="auto">
              <a:xfrm>
                <a:off x="2730168" y="1568691"/>
                <a:ext cx="1129155" cy="4556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8725" name="Line 53"/>
          <p:cNvSpPr>
            <a:spLocks noChangeShapeType="1"/>
          </p:cNvSpPr>
          <p:nvPr/>
        </p:nvSpPr>
        <p:spPr bwMode="auto">
          <a:xfrm flipH="1">
            <a:off x="2166858" y="-47500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Line 53"/>
          <p:cNvSpPr>
            <a:spLocks noChangeShapeType="1"/>
          </p:cNvSpPr>
          <p:nvPr/>
        </p:nvSpPr>
        <p:spPr bwMode="auto">
          <a:xfrm flipH="1">
            <a:off x="2167046" y="130977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2000232" y="785796"/>
            <a:ext cx="285751" cy="285750"/>
            <a:chOff x="1783" y="8526"/>
            <a:chExt cx="366" cy="388"/>
          </a:xfrm>
        </p:grpSpPr>
        <p:sp>
          <p:nvSpPr>
            <p:cNvPr id="7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" name="Line 2"/>
          <p:cNvSpPr>
            <a:spLocks noChangeShapeType="1"/>
          </p:cNvSpPr>
          <p:nvPr/>
        </p:nvSpPr>
        <p:spPr bwMode="auto">
          <a:xfrm>
            <a:off x="2500746" y="2285992"/>
            <a:ext cx="1404000" cy="597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4" name="Line 5"/>
          <p:cNvSpPr>
            <a:spLocks noChangeShapeType="1"/>
          </p:cNvSpPr>
          <p:nvPr/>
        </p:nvSpPr>
        <p:spPr bwMode="auto">
          <a:xfrm>
            <a:off x="1940481" y="1975211"/>
            <a:ext cx="0" cy="215593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8" name="Группа 90"/>
          <p:cNvGrpSpPr/>
          <p:nvPr/>
        </p:nvGrpSpPr>
        <p:grpSpPr>
          <a:xfrm>
            <a:off x="2140354" y="2433932"/>
            <a:ext cx="875617" cy="571504"/>
            <a:chOff x="3799200" y="3071810"/>
            <a:chExt cx="1058552" cy="571504"/>
          </a:xfrm>
        </p:grpSpPr>
        <p:sp>
          <p:nvSpPr>
            <p:cNvPr id="90" name="Прямоугольник 89"/>
            <p:cNvSpPr/>
            <p:nvPr/>
          </p:nvSpPr>
          <p:spPr>
            <a:xfrm>
              <a:off x="4000496" y="3071810"/>
              <a:ext cx="785818" cy="57150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9" name="Группа 88"/>
            <p:cNvGrpSpPr/>
            <p:nvPr/>
          </p:nvGrpSpPr>
          <p:grpSpPr>
            <a:xfrm rot="10800000">
              <a:off x="3799200" y="3151547"/>
              <a:ext cx="1058552" cy="420329"/>
              <a:chOff x="2224118" y="2708693"/>
              <a:chExt cx="1058552" cy="420329"/>
            </a:xfrm>
          </p:grpSpPr>
          <p:sp>
            <p:nvSpPr>
              <p:cNvPr id="85" name="Line 24"/>
              <p:cNvSpPr>
                <a:spLocks noChangeShapeType="1"/>
              </p:cNvSpPr>
              <p:nvPr/>
            </p:nvSpPr>
            <p:spPr bwMode="auto">
              <a:xfrm flipH="1">
                <a:off x="2688118" y="2813490"/>
                <a:ext cx="0" cy="170865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Line 25"/>
              <p:cNvSpPr>
                <a:spLocks noChangeShapeType="1"/>
              </p:cNvSpPr>
              <p:nvPr/>
            </p:nvSpPr>
            <p:spPr bwMode="auto">
              <a:xfrm>
                <a:off x="2224118" y="2890949"/>
                <a:ext cx="32453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Line 26"/>
              <p:cNvSpPr>
                <a:spLocks noChangeShapeType="1"/>
              </p:cNvSpPr>
              <p:nvPr/>
            </p:nvSpPr>
            <p:spPr bwMode="auto">
              <a:xfrm>
                <a:off x="2564742" y="2708693"/>
                <a:ext cx="0" cy="420329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Line 27"/>
              <p:cNvSpPr>
                <a:spLocks noChangeShapeType="1"/>
              </p:cNvSpPr>
              <p:nvPr/>
            </p:nvSpPr>
            <p:spPr bwMode="auto">
              <a:xfrm>
                <a:off x="2673374" y="2892089"/>
                <a:ext cx="60929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2012107" y="785794"/>
            <a:ext cx="285751" cy="285750"/>
            <a:chOff x="1783" y="8526"/>
            <a:chExt cx="366" cy="388"/>
          </a:xfrm>
        </p:grpSpPr>
        <p:sp>
          <p:nvSpPr>
            <p:cNvPr id="9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" name="Прямоугольник 68"/>
          <p:cNvSpPr/>
          <p:nvPr/>
        </p:nvSpPr>
        <p:spPr>
          <a:xfrm>
            <a:off x="0" y="3519920"/>
            <a:ext cx="9144000" cy="212365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indent="177800">
              <a:spcAft>
                <a:spcPts val="0"/>
              </a:spcAft>
            </a:pPr>
            <a:r>
              <a:rPr lang="ru-RU" sz="32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27-4</a:t>
            </a:r>
            <a:r>
              <a:rPr lang="ru-RU" sz="3200" b="1" dirty="0" smtClean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 Работа выхода электрона с поверхности цезия равна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1,9 эВ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. Возникнет ли фотоэффект под действием излучения,  имеющего длину волны</a:t>
            </a:r>
            <a:r>
              <a:rPr lang="en-US" sz="32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0,43 мкм?</a:t>
            </a:r>
            <a:endParaRPr lang="ru-RU" sz="20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3929058" y="1500174"/>
            <a:ext cx="785818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77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574" cy="3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9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80" name="Text Box 64"/>
          <p:cNvSpPr txBox="1">
            <a:spLocks noChangeArrowheads="1"/>
          </p:cNvSpPr>
          <p:nvPr/>
        </p:nvSpPr>
        <p:spPr bwMode="auto">
          <a:xfrm>
            <a:off x="4643438" y="1643050"/>
            <a:ext cx="571504" cy="571504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 Box 6"/>
          <p:cNvSpPr txBox="1">
            <a:spLocks noChangeArrowheads="1"/>
          </p:cNvSpPr>
          <p:nvPr/>
        </p:nvSpPr>
        <p:spPr bwMode="auto">
          <a:xfrm>
            <a:off x="6000760" y="5715016"/>
            <a:ext cx="3143272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6000760" y="6286520"/>
            <a:ext cx="221457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 Box 62"/>
          <p:cNvSpPr txBox="1">
            <a:spLocks noChangeArrowheads="1"/>
          </p:cNvSpPr>
          <p:nvPr/>
        </p:nvSpPr>
        <p:spPr bwMode="auto">
          <a:xfrm>
            <a:off x="3143240" y="6215058"/>
            <a:ext cx="2852756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1эВ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Дж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 Box 6"/>
          <p:cNvSpPr txBox="1">
            <a:spLocks noChangeArrowheads="1"/>
          </p:cNvSpPr>
          <p:nvPr/>
        </p:nvSpPr>
        <p:spPr bwMode="auto">
          <a:xfrm>
            <a:off x="6399408" y="5715016"/>
            <a:ext cx="1785950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 Box 6"/>
          <p:cNvSpPr txBox="1">
            <a:spLocks noChangeArrowheads="1"/>
          </p:cNvSpPr>
          <p:nvPr/>
        </p:nvSpPr>
        <p:spPr bwMode="auto">
          <a:xfrm>
            <a:off x="6500826" y="6286496"/>
            <a:ext cx="114300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 Box 62"/>
          <p:cNvSpPr txBox="1">
            <a:spLocks noChangeArrowheads="1"/>
          </p:cNvSpPr>
          <p:nvPr/>
        </p:nvSpPr>
        <p:spPr bwMode="auto">
          <a:xfrm>
            <a:off x="5214942" y="1428736"/>
            <a:ext cx="2857520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9,9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26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 Box 64"/>
          <p:cNvSpPr txBox="1">
            <a:spLocks noChangeArrowheads="1"/>
          </p:cNvSpPr>
          <p:nvPr/>
        </p:nvSpPr>
        <p:spPr bwMode="auto">
          <a:xfrm>
            <a:off x="0" y="5072074"/>
            <a:ext cx="2000232" cy="50006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lnSpc>
                <a:spcPts val="3500"/>
              </a:lnSpc>
              <a:spcAft>
                <a:spcPts val="100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0,43•10</a:t>
            </a:r>
            <a:r>
              <a:rPr lang="ru-RU" sz="36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-6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 Box 64"/>
          <p:cNvSpPr txBox="1">
            <a:spLocks noChangeArrowheads="1"/>
          </p:cNvSpPr>
          <p:nvPr/>
        </p:nvSpPr>
        <p:spPr bwMode="auto">
          <a:xfrm>
            <a:off x="8072462" y="1857364"/>
            <a:ext cx="571504" cy="357190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33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Text Box 62"/>
          <p:cNvSpPr txBox="1">
            <a:spLocks noChangeArrowheads="1"/>
          </p:cNvSpPr>
          <p:nvPr/>
        </p:nvSpPr>
        <p:spPr bwMode="auto">
          <a:xfrm>
            <a:off x="3929090" y="841842"/>
            <a:ext cx="5072066" cy="6429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Падающий квант имеет Е</a:t>
            </a:r>
          </a:p>
        </p:txBody>
      </p:sp>
      <p:sp>
        <p:nvSpPr>
          <p:cNvPr id="102" name="Text Box 62"/>
          <p:cNvSpPr txBox="1">
            <a:spLocks noChangeArrowheads="1"/>
          </p:cNvSpPr>
          <p:nvPr/>
        </p:nvSpPr>
        <p:spPr bwMode="auto">
          <a:xfrm>
            <a:off x="4929190" y="2500306"/>
            <a:ext cx="257176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4,6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19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Дж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 Box 62"/>
          <p:cNvSpPr txBox="1">
            <a:spLocks noChangeArrowheads="1"/>
          </p:cNvSpPr>
          <p:nvPr/>
        </p:nvSpPr>
        <p:spPr bwMode="auto">
          <a:xfrm>
            <a:off x="7429520" y="2500306"/>
            <a:ext cx="1285884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2,9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эВ</a:t>
            </a: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2500298" y="4071942"/>
            <a:ext cx="1928826" cy="571504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>
            <a:off x="5286380" y="2071678"/>
            <a:ext cx="278608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 Box 64"/>
          <p:cNvSpPr txBox="1">
            <a:spLocks noChangeArrowheads="1"/>
          </p:cNvSpPr>
          <p:nvPr/>
        </p:nvSpPr>
        <p:spPr bwMode="auto">
          <a:xfrm>
            <a:off x="4357686" y="2643182"/>
            <a:ext cx="571504" cy="357190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33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Text Box 62"/>
          <p:cNvSpPr txBox="1">
            <a:spLocks noChangeArrowheads="1"/>
          </p:cNvSpPr>
          <p:nvPr/>
        </p:nvSpPr>
        <p:spPr bwMode="auto">
          <a:xfrm>
            <a:off x="0" y="3000372"/>
            <a:ext cx="9144000" cy="642942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на кинетическую энергию электрону останется</a:t>
            </a:r>
          </a:p>
        </p:txBody>
      </p:sp>
      <p:sp>
        <p:nvSpPr>
          <p:cNvPr id="108" name="Text Box 62"/>
          <p:cNvSpPr txBox="1">
            <a:spLocks noChangeArrowheads="1"/>
          </p:cNvSpPr>
          <p:nvPr/>
        </p:nvSpPr>
        <p:spPr bwMode="auto">
          <a:xfrm>
            <a:off x="7085393" y="26102"/>
            <a:ext cx="1071570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эВ</a:t>
            </a:r>
          </a:p>
        </p:txBody>
      </p:sp>
      <p:grpSp>
        <p:nvGrpSpPr>
          <p:cNvPr id="22" name="Группа 118"/>
          <p:cNvGrpSpPr/>
          <p:nvPr/>
        </p:nvGrpSpPr>
        <p:grpSpPr>
          <a:xfrm>
            <a:off x="0" y="0"/>
            <a:ext cx="9144096" cy="6858000"/>
            <a:chOff x="0" y="2071678"/>
            <a:chExt cx="9144096" cy="6858000"/>
          </a:xfrm>
        </p:grpSpPr>
        <p:grpSp>
          <p:nvGrpSpPr>
            <p:cNvPr id="23" name="Группа 93"/>
            <p:cNvGrpSpPr/>
            <p:nvPr/>
          </p:nvGrpSpPr>
          <p:grpSpPr>
            <a:xfrm>
              <a:off x="0" y="2071678"/>
              <a:ext cx="9144096" cy="6858000"/>
              <a:chOff x="0" y="24"/>
              <a:chExt cx="9144096" cy="6858000"/>
            </a:xfrm>
          </p:grpSpPr>
          <p:grpSp>
            <p:nvGrpSpPr>
              <p:cNvPr id="24" name="Группа 12"/>
              <p:cNvGrpSpPr/>
              <p:nvPr/>
            </p:nvGrpSpPr>
            <p:grpSpPr>
              <a:xfrm>
                <a:off x="0" y="24"/>
                <a:ext cx="9144096" cy="6858000"/>
                <a:chOff x="7072298" y="-4214866"/>
                <a:chExt cx="9144096" cy="6858000"/>
              </a:xfrm>
            </p:grpSpPr>
            <p:sp>
              <p:nvSpPr>
                <p:cNvPr id="114" name="Прямоугольник 113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10787074" y="64291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113" name="Прямоугольник 112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25" name="Группа 117"/>
            <p:cNvGrpSpPr/>
            <p:nvPr/>
          </p:nvGrpSpPr>
          <p:grpSpPr>
            <a:xfrm>
              <a:off x="3000364" y="3077666"/>
              <a:ext cx="5500726" cy="1286360"/>
              <a:chOff x="5163708" y="3071810"/>
              <a:chExt cx="3337382" cy="861497"/>
            </a:xfrm>
          </p:grpSpPr>
          <p:sp>
            <p:nvSpPr>
              <p:cNvPr id="105" name="Text Box 64"/>
              <p:cNvSpPr txBox="1">
                <a:spLocks noChangeArrowheads="1"/>
              </p:cNvSpPr>
              <p:nvPr/>
            </p:nvSpPr>
            <p:spPr bwMode="auto">
              <a:xfrm>
                <a:off x="5163708" y="3071810"/>
                <a:ext cx="1143008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6" name="Text Box 64"/>
              <p:cNvSpPr txBox="1">
                <a:spLocks noChangeArrowheads="1"/>
              </p:cNvSpPr>
              <p:nvPr/>
            </p:nvSpPr>
            <p:spPr bwMode="auto">
              <a:xfrm>
                <a:off x="6163840" y="3071810"/>
                <a:ext cx="1643074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6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7" name="Text Box 64"/>
              <p:cNvSpPr txBox="1">
                <a:spLocks noChangeArrowheads="1"/>
              </p:cNvSpPr>
              <p:nvPr/>
            </p:nvSpPr>
            <p:spPr bwMode="auto">
              <a:xfrm>
                <a:off x="7786710" y="3076051"/>
                <a:ext cx="714380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6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3" name="Text Box 64"/>
          <p:cNvSpPr txBox="1">
            <a:spLocks noChangeArrowheads="1"/>
          </p:cNvSpPr>
          <p:nvPr/>
        </p:nvSpPr>
        <p:spPr bwMode="auto">
          <a:xfrm>
            <a:off x="3635896" y="123472"/>
            <a:ext cx="129329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 Box 64"/>
          <p:cNvSpPr txBox="1">
            <a:spLocks noChangeArrowheads="1"/>
          </p:cNvSpPr>
          <p:nvPr/>
        </p:nvSpPr>
        <p:spPr bwMode="auto">
          <a:xfrm>
            <a:off x="4786314" y="123472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 Box 64"/>
          <p:cNvSpPr txBox="1">
            <a:spLocks noChangeArrowheads="1"/>
          </p:cNvSpPr>
          <p:nvPr/>
        </p:nvSpPr>
        <p:spPr bwMode="auto">
          <a:xfrm>
            <a:off x="6409184" y="111597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Text Box 62"/>
          <p:cNvSpPr txBox="1">
            <a:spLocks noChangeArrowheads="1"/>
          </p:cNvSpPr>
          <p:nvPr/>
        </p:nvSpPr>
        <p:spPr bwMode="auto">
          <a:xfrm>
            <a:off x="1138214" y="4143380"/>
            <a:ext cx="714380" cy="42862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1,9 </a:t>
            </a:r>
          </a:p>
        </p:txBody>
      </p:sp>
      <p:sp>
        <p:nvSpPr>
          <p:cNvPr id="109" name="Text Box 62"/>
          <p:cNvSpPr txBox="1">
            <a:spLocks noChangeArrowheads="1"/>
          </p:cNvSpPr>
          <p:nvPr/>
        </p:nvSpPr>
        <p:spPr bwMode="auto">
          <a:xfrm>
            <a:off x="7358082" y="2500306"/>
            <a:ext cx="714380" cy="42862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2,9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Rectangle 56"/>
          <p:cNvSpPr>
            <a:spLocks noChangeArrowheads="1"/>
          </p:cNvSpPr>
          <p:nvPr/>
        </p:nvSpPr>
        <p:spPr bwMode="auto">
          <a:xfrm>
            <a:off x="0" y="6334780"/>
            <a:ext cx="3428992" cy="52322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27-4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 СР3,4 стр.51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4" presetClass="path" presetSubtype="0" repeatCount="10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1.39685E-6 L 0.14514 -0.0030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00" y="-2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6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022E-16 L -0.14775 -0.60602 " pathEditMode="relative" rAng="0" ptsTypes="AA">
                                      <p:cBhvr>
                                        <p:cTn id="12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00" y="-30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0.04149 -0.68935 " pathEditMode="relative" rAng="0" ptsTypes="AA">
                                      <p:cBhvr>
                                        <p:cTn id="13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" y="-34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0.00532 L 0.60018 -0.43334 " pathEditMode="relative" rAng="0" ptsTypes="AA">
                                      <p:cBhvr>
                                        <p:cTn id="14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00" y="-21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4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3333E-6 L -0.37517 -0.36828 " pathEditMode="relative" rAng="0" ptsTypes="AA">
                                      <p:cBhvr>
                                        <p:cTn id="18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" y="-1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1042 L 0.4467 -0.58681 " pathEditMode="relative" rAng="0" ptsTypes="AA">
                                      <p:cBhvr>
                                        <p:cTn id="19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-28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5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25" grpId="0" animBg="1"/>
      <p:bldP spid="68" grpId="0" animBg="1"/>
      <p:bldP spid="72" grpId="0" animBg="1"/>
      <p:bldP spid="84" grpId="0" animBg="1"/>
      <p:bldP spid="69" grpId="0" animBg="1"/>
      <p:bldP spid="80" grpId="0" animBg="1"/>
      <p:bldP spid="82" grpId="0" animBg="1"/>
      <p:bldP spid="83" grpId="0" animBg="1"/>
      <p:bldP spid="89" grpId="0" animBg="1"/>
      <p:bldP spid="89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7" grpId="0" animBg="1"/>
      <p:bldP spid="97" grpId="1" animBg="1"/>
      <p:bldP spid="98" grpId="0" animBg="1"/>
      <p:bldP spid="101" grpId="0" animBg="1"/>
      <p:bldP spid="102" grpId="0" animBg="1"/>
      <p:bldP spid="103" grpId="0" animBg="1"/>
      <p:bldP spid="104" grpId="0" animBg="1"/>
      <p:bldP spid="106" grpId="0" animBg="1"/>
      <p:bldP spid="107" grpId="0" animBg="1"/>
      <p:bldP spid="108" grpId="0" animBg="1"/>
      <p:bldP spid="73" grpId="0" animBg="1"/>
      <p:bldP spid="74" grpId="0" animBg="1"/>
      <p:bldP spid="75" grpId="0" animBg="1"/>
      <p:bldP spid="110" grpId="0" animBg="1"/>
      <p:bldP spid="110" grpId="1" animBg="1"/>
      <p:bldP spid="109" grpId="0" animBg="1"/>
      <p:bldP spid="109" grpId="1" animBg="1"/>
      <p:bldP spid="12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1414"/>
            <a:ext cx="9144000" cy="14773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384175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Первая из двух одинаковых металлических пластин имеет положительный электрический заряд, вторая - отрицательный. Какая из них быстрее разряжается при освещении электрической дугой?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4175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А. Первая. Б. Вторая. В. Обе одинаково. Г. Не разряжается ни одна. Д. Среди ответов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4175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 - Г нет правильного.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500174"/>
            <a:ext cx="9144000" cy="193899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41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освещении катода вакуумного фотоэлемента пото­ком монохроматического света происходит освобождение фото­электронов. Как изменится количество фотоэлектронов, вырывае­мых светом за 1 с, если интенсивность света увеличится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4 раза?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16 раз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Б.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4 раза.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2 раза.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изменится.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Уменьшится в 4 раза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3429000"/>
            <a:ext cx="9144032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38413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освещении катода вакуумного фотоэлемента потоком монохроматического света происходит освобождение фотоэлектро­нов. Как изменится максимальная кинетическая энергия фото­электронов при увеличении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интенсивности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света 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раза?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Увеличится в 2 раза.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Увеличится менее чем в 2 раза.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Уменьшится в 2 раза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Г.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Уменьшится менее чем в 2 раза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Д.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изменится.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5429264"/>
            <a:ext cx="9144000" cy="10772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3863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освещении катода вакуумного фотоэлемента потоком монохроматического света происходит освобождение фото­электронов. Как изменится количество фотоэлектронов, вырывае­мых светом за 1 с, если интенсивность света уменьшится в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раза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Уменьшится в 16 раз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    Б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Уменьшится в 4 раза.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Умень­шится в 2 раза.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изменится.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4 раза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animBg="1"/>
      <p:bldP spid="1026" grpId="0" animBg="1"/>
      <p:bldP spid="1027" grpId="0" animBg="1"/>
      <p:bldP spid="102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69509376"/>
              </p:ext>
            </p:extLst>
          </p:nvPr>
        </p:nvGraphicFramePr>
        <p:xfrm>
          <a:off x="0" y="0"/>
          <a:ext cx="9144000" cy="6969184"/>
        </p:xfrm>
        <a:graphic>
          <a:graphicData uri="http://schemas.openxmlformats.org/drawingml/2006/table">
            <a:tbl>
              <a:tblPr/>
              <a:tblGrid>
                <a:gridCol w="8286776"/>
                <a:gridCol w="857224"/>
              </a:tblGrid>
              <a:tr h="55028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  гр.9 (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бр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 4)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2.Консультация по материалу темы.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3. Закрепление  знаний по теме 27.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</a:rPr>
                        <a:t>аудиализация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а).фотоэффект и его законы,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б).теория фотоэффекта и его применение.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- визуализация.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r>
                        <a:rPr lang="ru-RU" sz="1600" u="none" strike="noStrike" dirty="0">
                          <a:latin typeface="Times New Roman"/>
                          <a:ea typeface="Times New Roman"/>
                        </a:rPr>
                        <a:t>Применение знаний в измененных ситуациях при ответе на следующие вопросы: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0340" algn="l"/>
                        </a:tabLs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Работа фотоэлемента….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При каком освещении электроскоп быстрее разрядится  ИК или УФ светом?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3. 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Как изменится частота «красной» границы фотоэффекта, если шарику радиуса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 сообщить положительный заряд?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4. Как изменится кинетическая энергия фотоэлектронов, если, не изменяя общую мощность излучения, увеличить частоту облучающего света?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5.   </a:t>
                      </a:r>
                      <a:r>
                        <a:rPr lang="ru-RU" sz="16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ru-RU" sz="1800" b="1" baseline="-250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В 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каком случае                             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I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II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материал катода      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      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имеет 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большую  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   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работу выхода?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0                         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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. Как изменится максимальная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энергия 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фотоэлектронов при увеличении частоты падающего света в 2 раза?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7. Может ли свободный электрон, находящийся в проводнике, полностью поглотить фотон?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3м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7м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000" b="1" dirty="0">
                        <a:solidFill>
                          <a:srgbClr val="0014AC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15м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Д.З.  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гр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 №9  (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990542" y="4372514"/>
            <a:ext cx="1357322" cy="928694"/>
            <a:chOff x="1341" y="6124"/>
            <a:chExt cx="1440" cy="900"/>
          </a:xfrm>
        </p:grpSpPr>
        <p:sp>
          <p:nvSpPr>
            <p:cNvPr id="26629" name="Line 5"/>
            <p:cNvSpPr>
              <a:spLocks noChangeShapeType="1"/>
            </p:cNvSpPr>
            <p:nvPr/>
          </p:nvSpPr>
          <p:spPr bwMode="auto">
            <a:xfrm>
              <a:off x="1341" y="696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8" name="Line 4"/>
            <p:cNvSpPr>
              <a:spLocks noChangeShapeType="1"/>
            </p:cNvSpPr>
            <p:nvPr/>
          </p:nvSpPr>
          <p:spPr bwMode="auto">
            <a:xfrm flipV="1">
              <a:off x="1371" y="612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7" name="Line 3"/>
            <p:cNvSpPr>
              <a:spLocks noChangeShapeType="1"/>
            </p:cNvSpPr>
            <p:nvPr/>
          </p:nvSpPr>
          <p:spPr bwMode="auto">
            <a:xfrm flipV="1">
              <a:off x="1601" y="6254"/>
              <a:ext cx="540" cy="720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6" name="Line 2"/>
            <p:cNvSpPr>
              <a:spLocks noChangeShapeType="1"/>
            </p:cNvSpPr>
            <p:nvPr/>
          </p:nvSpPr>
          <p:spPr bwMode="auto">
            <a:xfrm flipV="1">
              <a:off x="1945" y="6260"/>
              <a:ext cx="540" cy="72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63447949"/>
              </p:ext>
            </p:extLst>
          </p:nvPr>
        </p:nvGraphicFramePr>
        <p:xfrm>
          <a:off x="0" y="0"/>
          <a:ext cx="9144000" cy="6877744"/>
        </p:xfrm>
        <a:graphic>
          <a:graphicData uri="http://schemas.openxmlformats.org/drawingml/2006/table">
            <a:tbl>
              <a:tblPr/>
              <a:tblGrid>
                <a:gridCol w="8892480"/>
                <a:gridCol w="251520"/>
              </a:tblGrid>
              <a:tr h="550286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endParaRPr lang="ru-RU" sz="1600" u="none" strike="noStrike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endParaRPr lang="ru-RU" sz="1600" u="none" strike="noStrike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endParaRPr lang="ru-RU" sz="1600" u="none" strike="noStrike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endParaRPr lang="ru-RU" sz="1600" u="none" strike="noStrike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endParaRPr lang="ru-RU" sz="1600" u="none" strike="noStrike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endParaRPr lang="ru-RU" sz="1600" u="none" strike="noStrike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endParaRPr lang="ru-RU" sz="1600" u="none" strike="noStrike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endParaRPr lang="ru-RU" sz="1600" u="none" strike="noStrike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endParaRPr lang="ru-RU" sz="1600" u="none" strike="noStrike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endParaRPr lang="ru-RU" sz="1600" u="none" strike="noStrike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</a:pPr>
                      <a:endParaRPr lang="ru-RU" sz="1600" u="none" strike="noStrike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При 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каком освещении электроскоп быстрее разрядится  ИК или УФ светом?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3. 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Как изменится частота «красной» границы фотоэффекта, если шарику радиуса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 сообщить положительный заряд?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4. Как изменится кинетическая энергия фотоэлектронов, если, не изменяя общую мощность излучения, увеличить частоту облучающего света?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5.   </a:t>
                      </a:r>
                      <a:r>
                        <a:rPr lang="ru-RU" sz="16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ru-RU" sz="1800" b="1" baseline="-250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В 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каком случае                             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I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II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материал катода      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      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имеет 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большую  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          </a:t>
                      </a: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работу выхода?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                  0                         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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. Как изменится максимальная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энергия 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фотоэлектронов при увеличении частоты падающего света в 2 раза?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7. Может ли свободный электрон, находящийся в проводнике, полностью поглотить фотон?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990542" y="4372514"/>
            <a:ext cx="1357322" cy="928694"/>
            <a:chOff x="1341" y="6124"/>
            <a:chExt cx="1440" cy="900"/>
          </a:xfrm>
        </p:grpSpPr>
        <p:sp>
          <p:nvSpPr>
            <p:cNvPr id="26629" name="Line 5"/>
            <p:cNvSpPr>
              <a:spLocks noChangeShapeType="1"/>
            </p:cNvSpPr>
            <p:nvPr/>
          </p:nvSpPr>
          <p:spPr bwMode="auto">
            <a:xfrm>
              <a:off x="1341" y="696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8" name="Line 4"/>
            <p:cNvSpPr>
              <a:spLocks noChangeShapeType="1"/>
            </p:cNvSpPr>
            <p:nvPr/>
          </p:nvSpPr>
          <p:spPr bwMode="auto">
            <a:xfrm flipV="1">
              <a:off x="1371" y="612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7" name="Line 3"/>
            <p:cNvSpPr>
              <a:spLocks noChangeShapeType="1"/>
            </p:cNvSpPr>
            <p:nvPr/>
          </p:nvSpPr>
          <p:spPr bwMode="auto">
            <a:xfrm flipV="1">
              <a:off x="1601" y="6254"/>
              <a:ext cx="540" cy="720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6" name="Line 2"/>
            <p:cNvSpPr>
              <a:spLocks noChangeShapeType="1"/>
            </p:cNvSpPr>
            <p:nvPr/>
          </p:nvSpPr>
          <p:spPr bwMode="auto">
            <a:xfrm flipV="1">
              <a:off x="1945" y="6260"/>
              <a:ext cx="540" cy="72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299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Работа выхода электрона из цезия равна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3•10 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-19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 длину волны падающего на поверхность цезия света, если скорость фотоэлектронов равна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0,6•10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м/с.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4"/>
          <p:cNvSpPr txBox="1">
            <a:spLocks noChangeArrowheads="1"/>
          </p:cNvSpPr>
          <p:nvPr/>
        </p:nvSpPr>
        <p:spPr bwMode="auto">
          <a:xfrm>
            <a:off x="3092006" y="1857336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64"/>
          <p:cNvSpPr txBox="1">
            <a:spLocks noChangeArrowheads="1"/>
          </p:cNvSpPr>
          <p:nvPr/>
        </p:nvSpPr>
        <p:spPr bwMode="auto">
          <a:xfrm>
            <a:off x="4092138" y="1857336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4"/>
          <p:cNvSpPr txBox="1">
            <a:spLocks noChangeArrowheads="1"/>
          </p:cNvSpPr>
          <p:nvPr/>
        </p:nvSpPr>
        <p:spPr bwMode="auto">
          <a:xfrm>
            <a:off x="5701360" y="1857148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5643570" y="1857148"/>
            <a:ext cx="1071570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9939" y="3563"/>
              <a:ext cx="227" cy="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sp>
        <p:nvSpPr>
          <p:cNvPr id="10" name="Text Box 62"/>
          <p:cNvSpPr txBox="1">
            <a:spLocks noChangeArrowheads="1"/>
          </p:cNvSpPr>
          <p:nvPr/>
        </p:nvSpPr>
        <p:spPr bwMode="auto">
          <a:xfrm>
            <a:off x="5929290" y="2928934"/>
            <a:ext cx="3214710" cy="85725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92D050"/>
                </a:solidFill>
                <a:effectLst/>
                <a:latin typeface="Times New Roman" pitchFamily="18" charset="0"/>
                <a:cs typeface="Times New Roman" pitchFamily="18" charset="0"/>
              </a:rPr>
              <a:t>А=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</a:t>
            </a:r>
            <a:r>
              <a:rPr kumimoji="0" lang="ru-RU" sz="4000" b="1" i="0" u="none" strike="noStrike" cap="none" normalizeH="0" baseline="-25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4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1142976" y="2500090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2214546" y="2357214"/>
            <a:ext cx="785818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227" cy="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16" name="Rectangle 65"/>
          <p:cNvSpPr>
            <a:spLocks noChangeArrowheads="1"/>
          </p:cNvSpPr>
          <p:nvPr/>
        </p:nvSpPr>
        <p:spPr bwMode="auto">
          <a:xfrm>
            <a:off x="2928926" y="3571876"/>
            <a:ext cx="2571768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36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min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2928926" y="3357562"/>
            <a:ext cx="1020065" cy="1248546"/>
            <a:chOff x="9651" y="3167"/>
            <a:chExt cx="884" cy="890"/>
          </a:xfrm>
          <a:solidFill>
            <a:schemeClr val="bg1"/>
          </a:solidFill>
        </p:grpSpPr>
        <p:sp>
          <p:nvSpPr>
            <p:cNvPr id="18" name="Text Box 3"/>
            <p:cNvSpPr txBox="1">
              <a:spLocks noChangeArrowheads="1"/>
            </p:cNvSpPr>
            <p:nvPr/>
          </p:nvSpPr>
          <p:spPr bwMode="auto">
            <a:xfrm>
              <a:off x="9651" y="3485"/>
              <a:ext cx="884" cy="5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kumimoji="0" lang="el-GR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r>
                <a:rPr lang="en-US" sz="2800" b="1" baseline="-30000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max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cxnSp>
        <p:nvCxnSpPr>
          <p:cNvPr id="22" name="Прямая со стрелкой 21"/>
          <p:cNvCxnSpPr/>
          <p:nvPr/>
        </p:nvCxnSpPr>
        <p:spPr>
          <a:xfrm flipV="1">
            <a:off x="2786050" y="2428868"/>
            <a:ext cx="500066" cy="42862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5400000" flipH="1" flipV="1">
            <a:off x="3393273" y="2678901"/>
            <a:ext cx="1000132" cy="642942"/>
          </a:xfrm>
          <a:prstGeom prst="straightConnector1">
            <a:avLst/>
          </a:prstGeom>
          <a:ln w="5715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0800000">
            <a:off x="6500826" y="2714620"/>
            <a:ext cx="785818" cy="428628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62"/>
          <p:cNvSpPr txBox="1">
            <a:spLocks noChangeArrowheads="1"/>
          </p:cNvSpPr>
          <p:nvPr/>
        </p:nvSpPr>
        <p:spPr bwMode="auto">
          <a:xfrm>
            <a:off x="6000760" y="5072074"/>
            <a:ext cx="3071834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6000760" y="5715016"/>
            <a:ext cx="3143272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6000760" y="6286520"/>
            <a:ext cx="221457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62"/>
          <p:cNvSpPr txBox="1">
            <a:spLocks noChangeArrowheads="1"/>
          </p:cNvSpPr>
          <p:nvPr/>
        </p:nvSpPr>
        <p:spPr bwMode="auto">
          <a:xfrm>
            <a:off x="6011646" y="4429132"/>
            <a:ext cx="2918072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9.1∙10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-31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кг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928926" y="1714488"/>
            <a:ext cx="3643338" cy="121444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2" name="Группа 31"/>
          <p:cNvGrpSpPr/>
          <p:nvPr/>
        </p:nvGrpSpPr>
        <p:grpSpPr>
          <a:xfrm>
            <a:off x="-24018" y="0"/>
            <a:ext cx="9168018" cy="6858000"/>
            <a:chOff x="-4572048" y="2571744"/>
            <a:chExt cx="9168018" cy="6858000"/>
          </a:xfrm>
        </p:grpSpPr>
        <p:grpSp>
          <p:nvGrpSpPr>
            <p:cNvPr id="35" name="Группа 94"/>
            <p:cNvGrpSpPr/>
            <p:nvPr/>
          </p:nvGrpSpPr>
          <p:grpSpPr>
            <a:xfrm>
              <a:off x="-4572048" y="2571744"/>
              <a:ext cx="9144000" cy="6858000"/>
              <a:chOff x="0" y="24"/>
              <a:chExt cx="9144000" cy="6858000"/>
            </a:xfrm>
          </p:grpSpPr>
          <p:grpSp>
            <p:nvGrpSpPr>
              <p:cNvPr id="41" name="Группа 12"/>
              <p:cNvGrpSpPr/>
              <p:nvPr/>
            </p:nvGrpSpPr>
            <p:grpSpPr>
              <a:xfrm>
                <a:off x="0" y="24"/>
                <a:ext cx="9144000" cy="6858000"/>
                <a:chOff x="7072298" y="-4214866"/>
                <a:chExt cx="9144000" cy="6858000"/>
              </a:xfrm>
            </p:grpSpPr>
            <p:sp>
              <p:nvSpPr>
                <p:cNvPr id="43" name="Прямоугольник 42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7096316" y="153513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42" name="Прямоугольник 41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36" name="Группа 117"/>
            <p:cNvGrpSpPr/>
            <p:nvPr/>
          </p:nvGrpSpPr>
          <p:grpSpPr>
            <a:xfrm>
              <a:off x="0" y="6423340"/>
              <a:ext cx="4595970" cy="869319"/>
              <a:chOff x="4295772" y="1426197"/>
              <a:chExt cx="4595970" cy="869319"/>
            </a:xfrm>
          </p:grpSpPr>
          <p:sp>
            <p:nvSpPr>
              <p:cNvPr id="37" name="Text Box 64"/>
              <p:cNvSpPr txBox="1">
                <a:spLocks noChangeArrowheads="1"/>
              </p:cNvSpPr>
              <p:nvPr/>
            </p:nvSpPr>
            <p:spPr bwMode="auto">
              <a:xfrm>
                <a:off x="5581656" y="1426385"/>
                <a:ext cx="1143008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8" name="Text Box 64"/>
              <p:cNvSpPr txBox="1">
                <a:spLocks noChangeArrowheads="1"/>
              </p:cNvSpPr>
              <p:nvPr/>
            </p:nvSpPr>
            <p:spPr bwMode="auto">
              <a:xfrm>
                <a:off x="6581788" y="1426385"/>
                <a:ext cx="164307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9" name="Text Box 64"/>
              <p:cNvSpPr txBox="1">
                <a:spLocks noChangeArrowheads="1"/>
              </p:cNvSpPr>
              <p:nvPr/>
            </p:nvSpPr>
            <p:spPr bwMode="auto">
              <a:xfrm>
                <a:off x="8177362" y="1426197"/>
                <a:ext cx="714380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4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" name="Text Box 64"/>
              <p:cNvSpPr txBox="1">
                <a:spLocks noChangeArrowheads="1"/>
              </p:cNvSpPr>
              <p:nvPr/>
            </p:nvSpPr>
            <p:spPr bwMode="auto">
              <a:xfrm>
                <a:off x="4295772" y="1438260"/>
                <a:ext cx="128588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З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Э</a:t>
                </a:r>
                <a:endPara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73805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animBg="1"/>
      <p:bldP spid="3" grpId="0" animBg="1"/>
      <p:bldP spid="4" grpId="0" animBg="1"/>
      <p:bldP spid="5" grpId="0" animBg="1"/>
      <p:bldP spid="10" grpId="0" animBg="1"/>
      <p:bldP spid="11" grpId="0" animBg="1"/>
      <p:bldP spid="16" grpId="0" animBg="1"/>
      <p:bldP spid="29" grpId="0" animBg="1"/>
      <p:bldP spid="30" grpId="0" animBg="1"/>
      <p:bldP spid="31" grpId="0" animBg="1"/>
      <p:bldP spid="33" grpId="0" animBg="1"/>
      <p:bldP spid="3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0"/>
            <a:ext cx="6179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    ЗАБАСТОВАЛИ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з-ны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Максвелла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2844" y="500042"/>
            <a:ext cx="25003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(излучая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 К)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917852" y="538443"/>
            <a:ext cx="12969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ф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эфф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429124" y="538443"/>
            <a:ext cx="25003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эфф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Комптона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14282" y="1071546"/>
            <a:ext cx="1000132" cy="7858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>
            <a:outerShdw dist="45791" dir="18221404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Макс Планк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571604" y="1000108"/>
            <a:ext cx="2286016" cy="928694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ПОРЦИЯМИ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 В А Н Т А М 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214810" y="1071546"/>
            <a:ext cx="1500198" cy="714380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50000">
                <a:srgbClr val="CCFFCC"/>
              </a:gs>
              <a:gs pos="100000">
                <a:srgbClr val="00FF00"/>
              </a:gs>
            </a:gsLst>
            <a:lin ang="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857884" y="1142984"/>
            <a:ext cx="3143272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85720" y="2000240"/>
            <a:ext cx="4857783" cy="1214446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квант света =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ФОТОН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 flipV="1">
            <a:off x="2893301" y="2833746"/>
            <a:ext cx="252000" cy="571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V="1">
            <a:off x="1881294" y="2845621"/>
            <a:ext cx="252000" cy="571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190988" y="3357562"/>
            <a:ext cx="19559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=h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n-US" sz="3600" b="1" baseline="30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917375" y="3393187"/>
            <a:ext cx="10118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baseline="30000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43504" y="3261089"/>
            <a:ext cx="1659648" cy="953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=       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6286512" y="2817813"/>
            <a:ext cx="1711350" cy="1682757"/>
            <a:chOff x="2766" y="3336"/>
            <a:chExt cx="917" cy="841"/>
          </a:xfrm>
        </p:grpSpPr>
        <p:grpSp>
          <p:nvGrpSpPr>
            <p:cNvPr id="3083" name="Group 11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</p:grpSpPr>
          <p:sp>
            <p:nvSpPr>
              <p:cNvPr id="3084" name="Line 12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085" name="Group 13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</p:grpSpPr>
            <p:sp>
              <p:nvSpPr>
                <p:cNvPr id="3086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4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h</a:t>
                  </a:r>
                  <a:r>
                    <a: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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087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kumimoji="0" lang="en-US" sz="5400" b="0" i="0" u="none" strike="noStrike" cap="none" normalizeH="0" baseline="3000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2843" y="3772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2143108" y="4445509"/>
            <a:ext cx="20040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44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500298" y="5929330"/>
            <a:ext cx="43229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глаз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одну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частицу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Group 10"/>
          <p:cNvGrpSpPr>
            <a:grpSpLocks/>
          </p:cNvGrpSpPr>
          <p:nvPr/>
        </p:nvGrpSpPr>
        <p:grpSpPr bwMode="auto">
          <a:xfrm>
            <a:off x="4064471" y="3996461"/>
            <a:ext cx="1272782" cy="1624731"/>
            <a:chOff x="2762" y="3211"/>
            <a:chExt cx="682" cy="812"/>
          </a:xfrm>
        </p:grpSpPr>
        <p:grpSp>
          <p:nvGrpSpPr>
            <p:cNvPr id="28" name="Group 11"/>
            <p:cNvGrpSpPr>
              <a:grpSpLocks/>
            </p:cNvGrpSpPr>
            <p:nvPr/>
          </p:nvGrpSpPr>
          <p:grpSpPr bwMode="auto">
            <a:xfrm>
              <a:off x="2762" y="3211"/>
              <a:ext cx="682" cy="812"/>
              <a:chOff x="11369" y="3511"/>
              <a:chExt cx="826" cy="812"/>
            </a:xfrm>
          </p:grpSpPr>
          <p:sp>
            <p:nvSpPr>
              <p:cNvPr id="30" name="Line 12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1" name="Group 13"/>
              <p:cNvGrpSpPr>
                <a:grpSpLocks/>
              </p:cNvGrpSpPr>
              <p:nvPr/>
            </p:nvGrpSpPr>
            <p:grpSpPr bwMode="auto">
              <a:xfrm>
                <a:off x="11369" y="3511"/>
                <a:ext cx="737" cy="812"/>
                <a:chOff x="10878" y="3779"/>
                <a:chExt cx="589" cy="812"/>
              </a:xfrm>
            </p:grpSpPr>
            <p:sp>
              <p:nvSpPr>
                <p:cNvPr id="3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878" y="3779"/>
                  <a:ext cx="556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4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h</a:t>
                  </a:r>
                  <a:r>
                    <a: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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3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569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843" y="3641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Прямоугольник 33"/>
          <p:cNvSpPr/>
          <p:nvPr/>
        </p:nvSpPr>
        <p:spPr>
          <a:xfrm>
            <a:off x="0" y="5500702"/>
            <a:ext cx="21644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Вавилов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/>
      <p:bldP spid="3" grpId="0"/>
      <p:bldP spid="4" grpId="0"/>
      <p:bldP spid="5" grpId="0"/>
      <p:bldP spid="3074" grpId="0" animBg="1"/>
      <p:bldP spid="3076" grpId="0" animBg="1"/>
      <p:bldP spid="3077" grpId="0" animBg="1"/>
      <p:bldP spid="12" grpId="0" animBg="1"/>
      <p:bldP spid="3080" grpId="0" animBg="1"/>
      <p:bldP spid="14" grpId="0" animBg="1"/>
      <p:bldP spid="15" grpId="0"/>
      <p:bldP spid="16" grpId="0"/>
      <p:bldP spid="3081" grpId="0"/>
      <p:bldP spid="26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571480"/>
            <a:ext cx="80724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А как, всё же, </a:t>
            </a: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работают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автоматы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6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метро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???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00232" y="285728"/>
            <a:ext cx="564360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№27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87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,8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Гр10,  бр№5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1476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1477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1487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1488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1489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ф.эф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00"/>
                            </p:stCondLst>
                            <p:childTnLst>
                              <p:par>
                                <p:cTn id="8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500"/>
                            </p:stCondLst>
                            <p:childTnLst>
                              <p:par>
                                <p:cTn id="84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500"/>
                            </p:stCondLst>
                            <p:childTnLst>
                              <p:par>
                                <p:cTn id="91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Фото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№27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эффект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2094563" y="4509120"/>
            <a:ext cx="7049437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 его применение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000232" y="847027"/>
            <a:ext cx="1643074" cy="1581841"/>
            <a:chOff x="11808" y="5904"/>
            <a:chExt cx="1152" cy="1440"/>
          </a:xfrm>
        </p:grpSpPr>
        <p:sp>
          <p:nvSpPr>
            <p:cNvPr id="8" name="Oval 9"/>
            <p:cNvSpPr>
              <a:spLocks noChangeArrowheads="1"/>
            </p:cNvSpPr>
            <p:nvPr/>
          </p:nvSpPr>
          <p:spPr bwMode="auto">
            <a:xfrm>
              <a:off x="11808" y="5904"/>
              <a:ext cx="1152" cy="1152"/>
            </a:xfrm>
            <a:prstGeom prst="ellips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12384" y="7056"/>
              <a:ext cx="0" cy="28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11952" y="7344"/>
              <a:ext cx="864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2853276" y="214290"/>
            <a:ext cx="0" cy="1740026"/>
          </a:xfrm>
          <a:prstGeom prst="line">
            <a:avLst/>
          </a:prstGeom>
          <a:noFill/>
          <a:ln w="76200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Line 13"/>
          <p:cNvSpPr>
            <a:spLocks noChangeShapeType="1"/>
          </p:cNvSpPr>
          <p:nvPr/>
        </p:nvSpPr>
        <p:spPr bwMode="auto">
          <a:xfrm flipH="1">
            <a:off x="2536017" y="1224627"/>
            <a:ext cx="821537" cy="632737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000496" y="1142984"/>
            <a:ext cx="25088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Фото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эффект</a:t>
            </a:r>
            <a:endParaRPr lang="ru-RU" sz="32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858016" y="860430"/>
            <a:ext cx="1643074" cy="1581841"/>
            <a:chOff x="11808" y="5904"/>
            <a:chExt cx="1152" cy="1440"/>
          </a:xfrm>
        </p:grpSpPr>
        <p:sp>
          <p:nvSpPr>
            <p:cNvPr id="19" name="Oval 9"/>
            <p:cNvSpPr>
              <a:spLocks noChangeArrowheads="1"/>
            </p:cNvSpPr>
            <p:nvPr/>
          </p:nvSpPr>
          <p:spPr bwMode="auto">
            <a:xfrm>
              <a:off x="11808" y="5904"/>
              <a:ext cx="1152" cy="1152"/>
            </a:xfrm>
            <a:prstGeom prst="ellips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12384" y="7056"/>
              <a:ext cx="0" cy="28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>
              <a:off x="11952" y="7344"/>
              <a:ext cx="864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" name="Line 12"/>
          <p:cNvSpPr>
            <a:spLocks noChangeShapeType="1"/>
          </p:cNvSpPr>
          <p:nvPr/>
        </p:nvSpPr>
        <p:spPr bwMode="auto">
          <a:xfrm>
            <a:off x="7679553" y="227693"/>
            <a:ext cx="0" cy="1740026"/>
          </a:xfrm>
          <a:prstGeom prst="line">
            <a:avLst/>
          </a:prstGeom>
          <a:noFill/>
          <a:ln w="76200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 rot="18480000" flipH="1" flipV="1">
            <a:off x="7188104" y="1497053"/>
            <a:ext cx="958774" cy="66829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571472" y="5000636"/>
            <a:ext cx="24288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Столетов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14348" y="2425479"/>
            <a:ext cx="3079241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разряжаются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286380" y="3214686"/>
            <a:ext cx="3857620" cy="1446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eaLnBrk="0" hangingPunct="0"/>
            <a:r>
              <a:rPr lang="ru-RU" sz="4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Вырывание </a:t>
            </a:r>
            <a:r>
              <a:rPr lang="ru-RU" sz="4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 algn="ctr" eaLnBrk="0" hangingPunct="0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светом</a:t>
            </a:r>
            <a:endParaRPr lang="ru-RU" sz="4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9" name="Group 2"/>
          <p:cNvGrpSpPr>
            <a:grpSpLocks/>
          </p:cNvGrpSpPr>
          <p:nvPr/>
        </p:nvGrpSpPr>
        <p:grpSpPr bwMode="auto">
          <a:xfrm>
            <a:off x="2714613" y="142852"/>
            <a:ext cx="285751" cy="285750"/>
            <a:chOff x="1783" y="8526"/>
            <a:chExt cx="366" cy="388"/>
          </a:xfrm>
        </p:grpSpPr>
        <p:sp>
          <p:nvSpPr>
            <p:cNvPr id="3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2714613" y="357164"/>
            <a:ext cx="285751" cy="285750"/>
            <a:chOff x="1783" y="8526"/>
            <a:chExt cx="366" cy="388"/>
          </a:xfrm>
        </p:grpSpPr>
        <p:sp>
          <p:nvSpPr>
            <p:cNvPr id="3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650" name="Line 2"/>
          <p:cNvSpPr>
            <a:spLocks noChangeShapeType="1"/>
          </p:cNvSpPr>
          <p:nvPr/>
        </p:nvSpPr>
        <p:spPr bwMode="auto">
          <a:xfrm>
            <a:off x="388910" y="628630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00034" y="0"/>
            <a:ext cx="91440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УФ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Line 2"/>
          <p:cNvSpPr>
            <a:spLocks noChangeShapeType="1"/>
          </p:cNvSpPr>
          <p:nvPr/>
        </p:nvSpPr>
        <p:spPr bwMode="auto">
          <a:xfrm>
            <a:off x="357158" y="428604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Line 2"/>
          <p:cNvSpPr>
            <a:spLocks noChangeShapeType="1"/>
          </p:cNvSpPr>
          <p:nvPr/>
        </p:nvSpPr>
        <p:spPr bwMode="auto">
          <a:xfrm>
            <a:off x="357158" y="285728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653" name="Group 5"/>
          <p:cNvGrpSpPr>
            <a:grpSpLocks/>
          </p:cNvGrpSpPr>
          <p:nvPr/>
        </p:nvGrpSpPr>
        <p:grpSpPr bwMode="auto">
          <a:xfrm>
            <a:off x="7572396" y="428604"/>
            <a:ext cx="460377" cy="423850"/>
            <a:chOff x="846" y="9235"/>
            <a:chExt cx="366" cy="388"/>
          </a:xfrm>
        </p:grpSpPr>
        <p:sp>
          <p:nvSpPr>
            <p:cNvPr id="27654" name="Oval 6"/>
            <p:cNvSpPr>
              <a:spLocks noChangeArrowheads="1"/>
            </p:cNvSpPr>
            <p:nvPr/>
          </p:nvSpPr>
          <p:spPr bwMode="auto">
            <a:xfrm>
              <a:off x="846" y="9235"/>
              <a:ext cx="366" cy="3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7655" name="Group 7"/>
            <p:cNvGrpSpPr>
              <a:grpSpLocks/>
            </p:cNvGrpSpPr>
            <p:nvPr/>
          </p:nvGrpSpPr>
          <p:grpSpPr bwMode="auto">
            <a:xfrm>
              <a:off x="937" y="9337"/>
              <a:ext cx="207" cy="207"/>
              <a:chOff x="7108" y="3188"/>
              <a:chExt cx="207" cy="207"/>
            </a:xfrm>
          </p:grpSpPr>
          <p:sp>
            <p:nvSpPr>
              <p:cNvPr id="27656" name="Line 8"/>
              <p:cNvSpPr>
                <a:spLocks noChangeShapeType="1"/>
              </p:cNvSpPr>
              <p:nvPr/>
            </p:nvSpPr>
            <p:spPr bwMode="auto">
              <a:xfrm>
                <a:off x="7108" y="3294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57" name="Line 9"/>
              <p:cNvSpPr>
                <a:spLocks noChangeShapeType="1"/>
              </p:cNvSpPr>
              <p:nvPr/>
            </p:nvSpPr>
            <p:spPr bwMode="auto">
              <a:xfrm rot="-5400000">
                <a:off x="7108" y="3292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4" name="Line 2"/>
          <p:cNvSpPr>
            <a:spLocks noChangeShapeType="1"/>
          </p:cNvSpPr>
          <p:nvPr/>
        </p:nvSpPr>
        <p:spPr bwMode="auto">
          <a:xfrm>
            <a:off x="5143504" y="357166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Line 2"/>
          <p:cNvSpPr>
            <a:spLocks noChangeShapeType="1"/>
          </p:cNvSpPr>
          <p:nvPr/>
        </p:nvSpPr>
        <p:spPr bwMode="auto">
          <a:xfrm>
            <a:off x="5143504" y="571480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Line 2"/>
          <p:cNvSpPr>
            <a:spLocks noChangeShapeType="1"/>
          </p:cNvSpPr>
          <p:nvPr/>
        </p:nvSpPr>
        <p:spPr bwMode="auto">
          <a:xfrm>
            <a:off x="5143504" y="785794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7" name="Group 2"/>
          <p:cNvGrpSpPr>
            <a:grpSpLocks/>
          </p:cNvGrpSpPr>
          <p:nvPr/>
        </p:nvGrpSpPr>
        <p:grpSpPr bwMode="auto">
          <a:xfrm>
            <a:off x="7500958" y="214290"/>
            <a:ext cx="285751" cy="285750"/>
            <a:chOff x="1783" y="8526"/>
            <a:chExt cx="366" cy="388"/>
          </a:xfrm>
        </p:grpSpPr>
        <p:sp>
          <p:nvSpPr>
            <p:cNvPr id="4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0" name="Group 5"/>
          <p:cNvGrpSpPr>
            <a:grpSpLocks/>
          </p:cNvGrpSpPr>
          <p:nvPr/>
        </p:nvGrpSpPr>
        <p:grpSpPr bwMode="auto">
          <a:xfrm>
            <a:off x="0" y="2571744"/>
            <a:ext cx="460377" cy="423850"/>
            <a:chOff x="846" y="9235"/>
            <a:chExt cx="366" cy="388"/>
          </a:xfrm>
        </p:grpSpPr>
        <p:sp>
          <p:nvSpPr>
            <p:cNvPr id="51" name="Oval 6"/>
            <p:cNvSpPr>
              <a:spLocks noChangeArrowheads="1"/>
            </p:cNvSpPr>
            <p:nvPr/>
          </p:nvSpPr>
          <p:spPr bwMode="auto">
            <a:xfrm>
              <a:off x="846" y="9235"/>
              <a:ext cx="366" cy="3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Line 8"/>
            <p:cNvSpPr>
              <a:spLocks noChangeShapeType="1"/>
            </p:cNvSpPr>
            <p:nvPr/>
          </p:nvSpPr>
          <p:spPr bwMode="auto">
            <a:xfrm>
              <a:off x="937" y="9443"/>
              <a:ext cx="207" cy="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5" name="Group 5"/>
          <p:cNvGrpSpPr>
            <a:grpSpLocks/>
          </p:cNvGrpSpPr>
          <p:nvPr/>
        </p:nvGrpSpPr>
        <p:grpSpPr bwMode="auto">
          <a:xfrm>
            <a:off x="4929190" y="2643182"/>
            <a:ext cx="460377" cy="423850"/>
            <a:chOff x="846" y="9235"/>
            <a:chExt cx="366" cy="388"/>
          </a:xfrm>
        </p:grpSpPr>
        <p:sp>
          <p:nvSpPr>
            <p:cNvPr id="56" name="Oval 6"/>
            <p:cNvSpPr>
              <a:spLocks noChangeArrowheads="1"/>
            </p:cNvSpPr>
            <p:nvPr/>
          </p:nvSpPr>
          <p:spPr bwMode="auto">
            <a:xfrm>
              <a:off x="846" y="9235"/>
              <a:ext cx="366" cy="3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7" name="Group 7"/>
            <p:cNvGrpSpPr>
              <a:grpSpLocks/>
            </p:cNvGrpSpPr>
            <p:nvPr/>
          </p:nvGrpSpPr>
          <p:grpSpPr bwMode="auto">
            <a:xfrm>
              <a:off x="937" y="9337"/>
              <a:ext cx="207" cy="207"/>
              <a:chOff x="7108" y="3188"/>
              <a:chExt cx="207" cy="207"/>
            </a:xfrm>
          </p:grpSpPr>
          <p:sp>
            <p:nvSpPr>
              <p:cNvPr id="58" name="Line 8"/>
              <p:cNvSpPr>
                <a:spLocks noChangeShapeType="1"/>
              </p:cNvSpPr>
              <p:nvPr/>
            </p:nvSpPr>
            <p:spPr bwMode="auto">
              <a:xfrm>
                <a:off x="7108" y="3294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" name="Line 9"/>
              <p:cNvSpPr>
                <a:spLocks noChangeShapeType="1"/>
              </p:cNvSpPr>
              <p:nvPr/>
            </p:nvSpPr>
            <p:spPr bwMode="auto">
              <a:xfrm rot="-5400000">
                <a:off x="7108" y="3292"/>
                <a:ext cx="207" cy="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60" name="Прямоугольник 59"/>
          <p:cNvSpPr/>
          <p:nvPr/>
        </p:nvSpPr>
        <p:spPr>
          <a:xfrm>
            <a:off x="5429224" y="2496917"/>
            <a:ext cx="366594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не разряжаются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0" y="3211297"/>
            <a:ext cx="3225563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…стекло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??!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8429652" y="3429000"/>
            <a:ext cx="428628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8429652" y="3357562"/>
            <a:ext cx="428628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1"/>
          <p:cNvSpPr>
            <a:spLocks noChangeArrowheads="1"/>
          </p:cNvSpPr>
          <p:nvPr/>
        </p:nvSpPr>
        <p:spPr bwMode="auto">
          <a:xfrm>
            <a:off x="3571868" y="5007130"/>
            <a:ext cx="5572132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освещённости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66" name="Group 5"/>
          <p:cNvGrpSpPr>
            <a:grpSpLocks/>
          </p:cNvGrpSpPr>
          <p:nvPr/>
        </p:nvGrpSpPr>
        <p:grpSpPr bwMode="auto">
          <a:xfrm>
            <a:off x="2976614" y="357166"/>
            <a:ext cx="460377" cy="423850"/>
            <a:chOff x="846" y="9235"/>
            <a:chExt cx="366" cy="388"/>
          </a:xfrm>
        </p:grpSpPr>
        <p:sp>
          <p:nvSpPr>
            <p:cNvPr id="67" name="Oval 6"/>
            <p:cNvSpPr>
              <a:spLocks noChangeArrowheads="1"/>
            </p:cNvSpPr>
            <p:nvPr/>
          </p:nvSpPr>
          <p:spPr bwMode="auto">
            <a:xfrm>
              <a:off x="846" y="9235"/>
              <a:ext cx="366" cy="3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Line 8"/>
            <p:cNvSpPr>
              <a:spLocks noChangeShapeType="1"/>
            </p:cNvSpPr>
            <p:nvPr/>
          </p:nvSpPr>
          <p:spPr bwMode="auto">
            <a:xfrm>
              <a:off x="937" y="9443"/>
              <a:ext cx="207" cy="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8" name="Прямоугольник 27"/>
          <p:cNvSpPr/>
          <p:nvPr/>
        </p:nvSpPr>
        <p:spPr>
          <a:xfrm>
            <a:off x="3124447" y="3211297"/>
            <a:ext cx="109036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Нет </a:t>
            </a:r>
            <a:endParaRPr lang="ru-RU" sz="3600" dirty="0"/>
          </a:p>
        </p:txBody>
      </p:sp>
      <p:sp>
        <p:nvSpPr>
          <p:cNvPr id="69" name="Rectangle 1"/>
          <p:cNvSpPr>
            <a:spLocks noChangeArrowheads="1"/>
          </p:cNvSpPr>
          <p:nvPr/>
        </p:nvSpPr>
        <p:spPr bwMode="auto">
          <a:xfrm>
            <a:off x="7715240" y="6150114"/>
            <a:ext cx="1428792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</a:t>
            </a:r>
            <a:r>
              <a:rPr lang="ru-RU" sz="40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Э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Э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57158" y="-24"/>
            <a:ext cx="142876" cy="1285884"/>
          </a:xfrm>
          <a:prstGeom prst="rect">
            <a:avLst/>
          </a:prstGeom>
          <a:solidFill>
            <a:srgbClr val="33CCFF"/>
          </a:solidFill>
          <a:ln>
            <a:solidFill>
              <a:srgbClr val="33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Line 2"/>
          <p:cNvSpPr>
            <a:spLocks noChangeShapeType="1"/>
          </p:cNvSpPr>
          <p:nvPr/>
        </p:nvSpPr>
        <p:spPr bwMode="auto">
          <a:xfrm>
            <a:off x="428596" y="785794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Line 2"/>
          <p:cNvSpPr>
            <a:spLocks noChangeShapeType="1"/>
          </p:cNvSpPr>
          <p:nvPr/>
        </p:nvSpPr>
        <p:spPr bwMode="auto">
          <a:xfrm>
            <a:off x="428596" y="500042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Line 2"/>
          <p:cNvSpPr>
            <a:spLocks noChangeShapeType="1"/>
          </p:cNvSpPr>
          <p:nvPr/>
        </p:nvSpPr>
        <p:spPr bwMode="auto">
          <a:xfrm>
            <a:off x="428596" y="214290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7" name="Группа 76"/>
          <p:cNvGrpSpPr/>
          <p:nvPr/>
        </p:nvGrpSpPr>
        <p:grpSpPr>
          <a:xfrm>
            <a:off x="0" y="24"/>
            <a:ext cx="9144096" cy="6858000"/>
            <a:chOff x="0" y="24"/>
            <a:chExt cx="9144096" cy="6858000"/>
          </a:xfrm>
        </p:grpSpPr>
        <p:grpSp>
          <p:nvGrpSpPr>
            <p:cNvPr id="73" name="Группа 12"/>
            <p:cNvGrpSpPr/>
            <p:nvPr/>
          </p:nvGrpSpPr>
          <p:grpSpPr>
            <a:xfrm>
              <a:off x="0" y="24"/>
              <a:ext cx="9144096" cy="6858000"/>
              <a:chOff x="7072298" y="-4214866"/>
              <a:chExt cx="9144096" cy="6858000"/>
            </a:xfrm>
          </p:grpSpPr>
          <p:sp>
            <p:nvSpPr>
              <p:cNvPr id="74" name="Прямоугольник 73"/>
              <p:cNvSpPr/>
              <p:nvPr/>
            </p:nvSpPr>
            <p:spPr>
              <a:xfrm>
                <a:off x="7072298" y="-4214866"/>
                <a:ext cx="9144000" cy="6858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  <a:alpha val="65000"/>
                </a:schemeClr>
              </a:solid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>
                  <a:lnSpc>
                    <a:spcPts val="7000"/>
                  </a:lnSpc>
                  <a:spcAft>
                    <a:spcPts val="1000"/>
                  </a:spcAft>
                </a:pPr>
                <a:endPara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10787074" y="642918"/>
                <a:ext cx="5429320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6600" b="1" dirty="0" smtClean="0">
                    <a:solidFill>
                      <a:srgbClr val="FFFF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c</a:t>
                </a:r>
                <a:r>
                  <a:rPr lang="ru-RU" sz="6600" b="1" dirty="0" smtClean="0">
                    <a:solidFill>
                      <a:srgbClr val="FFFF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=3</a:t>
                </a:r>
                <a:r>
                  <a:rPr lang="en-US" sz="6600" b="1" dirty="0" smtClean="0">
                    <a:solidFill>
                      <a:srgbClr val="FFFF00"/>
                    </a:solidFill>
                    <a:sym typeface="Symbol"/>
                  </a:rPr>
                  <a:t></a:t>
                </a:r>
                <a:r>
                  <a:rPr lang="ru-RU" sz="6600" b="1" dirty="0" smtClean="0">
                    <a:solidFill>
                      <a:srgbClr val="FFFF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10</a:t>
                </a:r>
                <a:r>
                  <a:rPr lang="ru-RU" sz="6600" b="1" baseline="30000" dirty="0" smtClean="0">
                    <a:solidFill>
                      <a:srgbClr val="FFFF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8</a:t>
                </a:r>
                <a:r>
                  <a:rPr lang="ru-RU" sz="6600" b="1" dirty="0" smtClean="0">
                    <a:solidFill>
                      <a:srgbClr val="FFFF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м/с</a:t>
                </a:r>
                <a:endParaRPr lang="ru-RU" sz="66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6" name="Прямоугольник 75"/>
            <p:cNvSpPr/>
            <p:nvPr/>
          </p:nvSpPr>
          <p:spPr>
            <a:xfrm>
              <a:off x="1357290" y="2500306"/>
              <a:ext cx="3857620" cy="144655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ru-RU" sz="4400" b="1" dirty="0" smtClean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Вырывание </a:t>
              </a:r>
              <a:r>
                <a:rPr lang="ru-RU" sz="44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е</a:t>
              </a:r>
            </a:p>
            <a:p>
              <a:pPr algn="ctr" eaLnBrk="0" hangingPunct="0"/>
              <a:r>
                <a: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светом</a:t>
              </a:r>
              <a:endPara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4" presetClass="path" presetSubtype="0" repeatCount="3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0.0222 L -0.3217 -0.02475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1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64" presetClass="path" presetSubtype="0" repeatCount="3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77556E-17 L -0.32171 -0.0025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8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3000000">
                                      <p:cBhvr>
                                        <p:cTn id="5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2000" fill="hold"/>
                                        <p:tgtEl>
                                          <p:spTgt spid="2765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1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2.5E-6 -0.00116 C -0.02916 -0.02521 -0.07257 -0.04071 -0.12083 -0.04071 C -0.16909 -0.04071 -0.2125 -0.02521 -0.24149 -0.00116 C -0.2125 0.02289 -0.16909 0.03839 -0.12083 0.03839 C -0.07257 0.03839 -0.02916 0.02289 -2.5E-6 -0.00116 Z " pathEditMode="relative" rAng="0" ptsTypes="fffff">
                                      <p:cBhvr>
                                        <p:cTn id="12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1"/>
                                            </p:cond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2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000"/>
                            </p:stCondLst>
                            <p:childTnLst>
                              <p:par>
                                <p:cTn id="16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500"/>
                            </p:stCondLst>
                            <p:childTnLst>
                              <p:par>
                                <p:cTn id="1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2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4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11" grpId="0"/>
      <p:bldP spid="11" grpId="1"/>
      <p:bldP spid="22" grpId="0" animBg="1"/>
      <p:bldP spid="23" grpId="0" animBg="1"/>
      <p:bldP spid="24" grpId="0"/>
      <p:bldP spid="26" grpId="0" animBg="1"/>
      <p:bldP spid="27" grpId="0" animBg="1"/>
      <p:bldP spid="27" grpId="1" animBg="1"/>
      <p:bldP spid="27650" grpId="0" animBg="1"/>
      <p:bldP spid="27650" grpId="1" animBg="1"/>
      <p:bldP spid="27652" grpId="0"/>
      <p:bldP spid="37" grpId="0" animBg="1"/>
      <p:bldP spid="37" grpId="1" animBg="1"/>
      <p:bldP spid="38" grpId="0" animBg="1"/>
      <p:bldP spid="38" grpId="1" animBg="1"/>
      <p:bldP spid="44" grpId="0" animBg="1"/>
      <p:bldP spid="45" grpId="0" animBg="1"/>
      <p:bldP spid="46" grpId="0" animBg="1"/>
      <p:bldP spid="60" grpId="0" animBg="1"/>
      <p:bldP spid="61" grpId="0" animBg="1"/>
      <p:bldP spid="65" grpId="0" animBg="1"/>
      <p:bldP spid="65" grpId="1" animBg="1"/>
      <p:bldP spid="28" grpId="0" animBg="1"/>
      <p:bldP spid="69" grpId="0" animBg="1"/>
      <p:bldP spid="70" grpId="0" animBg="1"/>
      <p:bldP spid="62" grpId="0" animBg="1"/>
      <p:bldP spid="62" grpId="1" animBg="1"/>
      <p:bldP spid="71" grpId="0" animBg="1"/>
      <p:bldP spid="71" grpId="1" animBg="1"/>
      <p:bldP spid="72" grpId="0" animBg="1"/>
      <p:bldP spid="7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2"/>
          <p:cNvGrpSpPr/>
          <p:nvPr/>
        </p:nvGrpSpPr>
        <p:grpSpPr>
          <a:xfrm>
            <a:off x="346074" y="1964239"/>
            <a:ext cx="3502971" cy="431346"/>
            <a:chOff x="346074" y="3500438"/>
            <a:chExt cx="3502971" cy="431346"/>
          </a:xfrm>
        </p:grpSpPr>
        <p:sp>
          <p:nvSpPr>
            <p:cNvPr id="28674" name="Line 2"/>
            <p:cNvSpPr>
              <a:spLocks noChangeShapeType="1"/>
            </p:cNvSpPr>
            <p:nvPr/>
          </p:nvSpPr>
          <p:spPr bwMode="auto">
            <a:xfrm>
              <a:off x="346074" y="3822003"/>
              <a:ext cx="1476000" cy="5976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" name="Group 3"/>
            <p:cNvGrpSpPr>
              <a:grpSpLocks/>
            </p:cNvGrpSpPr>
            <p:nvPr/>
          </p:nvGrpSpPr>
          <p:grpSpPr bwMode="auto">
            <a:xfrm flipV="1">
              <a:off x="1815586" y="3501489"/>
              <a:ext cx="696587" cy="430295"/>
              <a:chOff x="2660" y="7397"/>
              <a:chExt cx="576" cy="483"/>
            </a:xfrm>
          </p:grpSpPr>
          <p:sp>
            <p:nvSpPr>
              <p:cNvPr id="28676" name="Rectangle 4"/>
              <p:cNvSpPr>
                <a:spLocks noChangeArrowheads="1"/>
              </p:cNvSpPr>
              <p:nvPr/>
            </p:nvSpPr>
            <p:spPr bwMode="auto">
              <a:xfrm>
                <a:off x="2660" y="7397"/>
                <a:ext cx="576" cy="230"/>
              </a:xfrm>
              <a:prstGeom prst="rect">
                <a:avLst/>
              </a:prstGeom>
              <a:noFill/>
              <a:ln w="38100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77" name="Line 5"/>
              <p:cNvSpPr>
                <a:spLocks noChangeShapeType="1"/>
              </p:cNvSpPr>
              <p:nvPr/>
            </p:nvSpPr>
            <p:spPr bwMode="auto">
              <a:xfrm flipV="1">
                <a:off x="2763" y="7638"/>
                <a:ext cx="0" cy="242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1941045" y="3500438"/>
              <a:ext cx="1908000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57343" y="618980"/>
            <a:ext cx="1381621" cy="692261"/>
            <a:chOff x="537" y="5076"/>
            <a:chExt cx="957" cy="579"/>
          </a:xfrm>
        </p:grpSpPr>
        <p:sp>
          <p:nvSpPr>
            <p:cNvPr id="28683" name="Text Box 11"/>
            <p:cNvSpPr txBox="1">
              <a:spLocks noChangeArrowheads="1"/>
            </p:cNvSpPr>
            <p:nvPr/>
          </p:nvSpPr>
          <p:spPr bwMode="auto">
            <a:xfrm>
              <a:off x="748" y="5076"/>
              <a:ext cx="746" cy="579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537" y="5169"/>
              <a:ext cx="821" cy="390"/>
              <a:chOff x="8051" y="3841"/>
              <a:chExt cx="883" cy="409"/>
            </a:xfrm>
          </p:grpSpPr>
          <p:sp>
            <p:nvSpPr>
              <p:cNvPr id="28685" name="Oval 13"/>
              <p:cNvSpPr>
                <a:spLocks noChangeArrowheads="1"/>
              </p:cNvSpPr>
              <p:nvPr/>
            </p:nvSpPr>
            <p:spPr bwMode="auto">
              <a:xfrm>
                <a:off x="8318" y="3841"/>
                <a:ext cx="343" cy="409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6" name="Line 14"/>
              <p:cNvSpPr>
                <a:spLocks noChangeShapeType="1"/>
              </p:cNvSpPr>
              <p:nvPr/>
            </p:nvSpPr>
            <p:spPr bwMode="auto">
              <a:xfrm flipH="1">
                <a:off x="8671" y="4049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7" name="Line 15"/>
              <p:cNvSpPr>
                <a:spLocks noChangeShapeType="1"/>
              </p:cNvSpPr>
              <p:nvPr/>
            </p:nvSpPr>
            <p:spPr bwMode="auto">
              <a:xfrm flipH="1">
                <a:off x="8051" y="4048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6" name="Группа 61"/>
          <p:cNvGrpSpPr/>
          <p:nvPr/>
        </p:nvGrpSpPr>
        <p:grpSpPr>
          <a:xfrm>
            <a:off x="327025" y="964483"/>
            <a:ext cx="3602033" cy="2012139"/>
            <a:chOff x="327025" y="964483"/>
            <a:chExt cx="3602033" cy="2012139"/>
          </a:xfrm>
        </p:grpSpPr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 flipH="1">
              <a:off x="3857620" y="964483"/>
              <a:ext cx="0" cy="10080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327025" y="976358"/>
              <a:ext cx="3602033" cy="2000264"/>
              <a:chOff x="6048" y="5245"/>
              <a:chExt cx="2686" cy="1756"/>
            </a:xfrm>
          </p:grpSpPr>
          <p:sp>
            <p:nvSpPr>
              <p:cNvPr id="28689" name="Line 17"/>
              <p:cNvSpPr>
                <a:spLocks noChangeShapeType="1"/>
              </p:cNvSpPr>
              <p:nvPr/>
            </p:nvSpPr>
            <p:spPr bwMode="auto">
              <a:xfrm flipH="1">
                <a:off x="6079" y="5245"/>
                <a:ext cx="1" cy="157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8" name="Group 18"/>
              <p:cNvGrpSpPr>
                <a:grpSpLocks/>
              </p:cNvGrpSpPr>
              <p:nvPr/>
            </p:nvGrpSpPr>
            <p:grpSpPr bwMode="auto">
              <a:xfrm>
                <a:off x="6092" y="6561"/>
                <a:ext cx="1287" cy="246"/>
                <a:chOff x="10960" y="4305"/>
                <a:chExt cx="1157" cy="246"/>
              </a:xfrm>
            </p:grpSpPr>
            <p:sp>
              <p:nvSpPr>
                <p:cNvPr id="28691" name="Line 19"/>
                <p:cNvSpPr>
                  <a:spLocks noChangeShapeType="1"/>
                </p:cNvSpPr>
                <p:nvPr/>
              </p:nvSpPr>
              <p:spPr bwMode="auto">
                <a:xfrm>
                  <a:off x="11673" y="4535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1397" y="4305"/>
                  <a:ext cx="246" cy="245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3" name="Line 21"/>
                <p:cNvSpPr>
                  <a:spLocks noChangeShapeType="1"/>
                </p:cNvSpPr>
                <p:nvPr/>
              </p:nvSpPr>
              <p:spPr bwMode="auto">
                <a:xfrm>
                  <a:off x="10960" y="4551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694" name="Line 22"/>
              <p:cNvSpPr>
                <a:spLocks noChangeShapeType="1"/>
              </p:cNvSpPr>
              <p:nvPr/>
            </p:nvSpPr>
            <p:spPr bwMode="auto">
              <a:xfrm flipV="1">
                <a:off x="7918" y="6785"/>
                <a:ext cx="816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9" name="Group 23"/>
              <p:cNvGrpSpPr>
                <a:grpSpLocks/>
              </p:cNvGrpSpPr>
              <p:nvPr/>
            </p:nvGrpSpPr>
            <p:grpSpPr bwMode="auto">
              <a:xfrm>
                <a:off x="7349" y="6632"/>
                <a:ext cx="644" cy="369"/>
                <a:chOff x="2004" y="7246"/>
                <a:chExt cx="644" cy="369"/>
              </a:xfrm>
            </p:grpSpPr>
            <p:sp>
              <p:nvSpPr>
                <p:cNvPr id="2869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258" y="7338"/>
                  <a:ext cx="0" cy="15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7" name="Line 25"/>
                <p:cNvSpPr>
                  <a:spLocks noChangeShapeType="1"/>
                </p:cNvSpPr>
                <p:nvPr/>
              </p:nvSpPr>
              <p:spPr bwMode="auto">
                <a:xfrm>
                  <a:off x="2004" y="7406"/>
                  <a:ext cx="242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8" name="Line 26"/>
                <p:cNvSpPr>
                  <a:spLocks noChangeShapeType="1"/>
                </p:cNvSpPr>
                <p:nvPr/>
              </p:nvSpPr>
              <p:spPr bwMode="auto">
                <a:xfrm>
                  <a:off x="2331" y="7246"/>
                  <a:ext cx="0" cy="36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9" name="Line 27"/>
                <p:cNvSpPr>
                  <a:spLocks noChangeShapeType="1"/>
                </p:cNvSpPr>
                <p:nvPr/>
              </p:nvSpPr>
              <p:spPr bwMode="auto">
                <a:xfrm>
                  <a:off x="2339" y="7407"/>
                  <a:ext cx="309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700" name="Line 28"/>
              <p:cNvSpPr>
                <a:spLocks noChangeShapeType="1"/>
              </p:cNvSpPr>
              <p:nvPr/>
            </p:nvSpPr>
            <p:spPr bwMode="auto">
              <a:xfrm>
                <a:off x="8729" y="6392"/>
                <a:ext cx="1" cy="4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6048" y="5738"/>
                <a:ext cx="2670" cy="50"/>
                <a:chOff x="6048" y="5738"/>
                <a:chExt cx="2670" cy="50"/>
              </a:xfrm>
            </p:grpSpPr>
            <p:sp>
              <p:nvSpPr>
                <p:cNvPr id="28710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6048" y="5738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711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8650" y="5749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" name="Группа 54"/>
          <p:cNvGrpSpPr/>
          <p:nvPr/>
        </p:nvGrpSpPr>
        <p:grpSpPr>
          <a:xfrm>
            <a:off x="1416918" y="484448"/>
            <a:ext cx="2444074" cy="729974"/>
            <a:chOff x="1416918" y="2023802"/>
            <a:chExt cx="2444074" cy="729974"/>
          </a:xfrm>
        </p:grpSpPr>
        <p:sp>
          <p:nvSpPr>
            <p:cNvPr id="28722" name="Line 50"/>
            <p:cNvSpPr>
              <a:spLocks noChangeShapeType="1"/>
            </p:cNvSpPr>
            <p:nvPr/>
          </p:nvSpPr>
          <p:spPr bwMode="auto">
            <a:xfrm>
              <a:off x="3428992" y="2285992"/>
              <a:ext cx="0" cy="43030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723" name="Line 51"/>
            <p:cNvSpPr>
              <a:spLocks noChangeShapeType="1"/>
            </p:cNvSpPr>
            <p:nvPr/>
          </p:nvSpPr>
          <p:spPr bwMode="auto">
            <a:xfrm>
              <a:off x="3428992" y="2500306"/>
              <a:ext cx="432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2" name="Группа 53"/>
            <p:cNvGrpSpPr/>
            <p:nvPr/>
          </p:nvGrpSpPr>
          <p:grpSpPr>
            <a:xfrm>
              <a:off x="1416918" y="2023802"/>
              <a:ext cx="2163516" cy="729974"/>
              <a:chOff x="1416918" y="2023802"/>
              <a:chExt cx="2163516" cy="729974"/>
            </a:xfrm>
          </p:grpSpPr>
          <p:grpSp>
            <p:nvGrpSpPr>
              <p:cNvPr id="13" name="Group 40"/>
              <p:cNvGrpSpPr>
                <a:grpSpLocks/>
              </p:cNvGrpSpPr>
              <p:nvPr/>
            </p:nvGrpSpPr>
            <p:grpSpPr bwMode="auto">
              <a:xfrm>
                <a:off x="1416918" y="2228901"/>
                <a:ext cx="2163516" cy="524875"/>
                <a:chOff x="6861" y="5012"/>
                <a:chExt cx="1613" cy="461"/>
              </a:xfrm>
            </p:grpSpPr>
            <p:sp>
              <p:nvSpPr>
                <p:cNvPr id="28713" name="AutoShape 41"/>
                <p:cNvSpPr>
                  <a:spLocks noChangeArrowheads="1"/>
                </p:cNvSpPr>
                <p:nvPr/>
              </p:nvSpPr>
              <p:spPr bwMode="auto">
                <a:xfrm>
                  <a:off x="7091" y="5012"/>
                  <a:ext cx="1383" cy="461"/>
                </a:xfrm>
                <a:prstGeom prst="roundRect">
                  <a:avLst>
                    <a:gd name="adj" fmla="val 50000"/>
                  </a:avLst>
                </a:prstGeom>
                <a:noFill/>
                <a:ln w="19050">
                  <a:solidFill>
                    <a:srgbClr val="008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4" name="Group 42"/>
                <p:cNvGrpSpPr>
                  <a:grpSpLocks/>
                </p:cNvGrpSpPr>
                <p:nvPr/>
              </p:nvGrpSpPr>
              <p:grpSpPr bwMode="auto">
                <a:xfrm>
                  <a:off x="6861" y="5096"/>
                  <a:ext cx="546" cy="300"/>
                  <a:chOff x="4703" y="6785"/>
                  <a:chExt cx="591" cy="415"/>
                </a:xfrm>
              </p:grpSpPr>
              <p:sp>
                <p:nvSpPr>
                  <p:cNvPr id="28715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5294" y="6785"/>
                    <a:ext cx="0" cy="41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716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703" y="6993"/>
                    <a:ext cx="552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8724" name="AutoShape 52"/>
              <p:cNvSpPr>
                <a:spLocks noChangeArrowheads="1"/>
              </p:cNvSpPr>
              <p:nvPr/>
            </p:nvSpPr>
            <p:spPr bwMode="auto">
              <a:xfrm>
                <a:off x="2214358" y="2023802"/>
                <a:ext cx="1214446" cy="214314"/>
              </a:xfrm>
              <a:prstGeom prst="parallelogram">
                <a:avLst>
                  <a:gd name="adj" fmla="val 135714"/>
                </a:avLst>
              </a:prstGeom>
              <a:solidFill>
                <a:srgbClr val="FFFFFF"/>
              </a:solidFill>
              <a:ln w="28575">
                <a:solidFill>
                  <a:srgbClr val="365D2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Прямоугольник 52"/>
              <p:cNvSpPr/>
              <p:nvPr/>
            </p:nvSpPr>
            <p:spPr>
              <a:xfrm>
                <a:off x="2309546" y="2202678"/>
                <a:ext cx="821631" cy="8331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5" name="Группа 65"/>
          <p:cNvGrpSpPr/>
          <p:nvPr/>
        </p:nvGrpSpPr>
        <p:grpSpPr>
          <a:xfrm>
            <a:off x="398100" y="1319228"/>
            <a:ext cx="3461223" cy="466698"/>
            <a:chOff x="398100" y="1319228"/>
            <a:chExt cx="3461223" cy="466698"/>
          </a:xfrm>
        </p:grpSpPr>
        <p:sp>
          <p:nvSpPr>
            <p:cNvPr id="65" name="Text Box 32"/>
            <p:cNvSpPr txBox="1">
              <a:spLocks noChangeArrowheads="1"/>
            </p:cNvSpPr>
            <p:nvPr/>
          </p:nvSpPr>
          <p:spPr bwMode="auto">
            <a:xfrm>
              <a:off x="2063671" y="1319228"/>
              <a:ext cx="508065" cy="466698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6" name="Группа 60"/>
            <p:cNvGrpSpPr/>
            <p:nvPr/>
          </p:nvGrpSpPr>
          <p:grpSpPr>
            <a:xfrm>
              <a:off x="398100" y="1357298"/>
              <a:ext cx="3461223" cy="380460"/>
              <a:chOff x="398100" y="1369348"/>
              <a:chExt cx="3461223" cy="380460"/>
            </a:xfrm>
          </p:grpSpPr>
          <p:sp>
            <p:nvSpPr>
              <p:cNvPr id="56" name="Oval 33"/>
              <p:cNvSpPr>
                <a:spLocks noChangeArrowheads="1"/>
              </p:cNvSpPr>
              <p:nvPr/>
            </p:nvSpPr>
            <p:spPr bwMode="auto">
              <a:xfrm>
                <a:off x="1992596" y="1369348"/>
                <a:ext cx="487697" cy="380460"/>
              </a:xfrm>
              <a:prstGeom prst="ellips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7" name="Line 34"/>
              <p:cNvSpPr>
                <a:spLocks noChangeShapeType="1"/>
              </p:cNvSpPr>
              <p:nvPr/>
            </p:nvSpPr>
            <p:spPr bwMode="auto">
              <a:xfrm>
                <a:off x="2491463" y="1568691"/>
                <a:ext cx="536416" cy="0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" name="Line 35"/>
              <p:cNvSpPr>
                <a:spLocks noChangeShapeType="1"/>
              </p:cNvSpPr>
              <p:nvPr/>
            </p:nvSpPr>
            <p:spPr bwMode="auto">
              <a:xfrm>
                <a:off x="1453498" y="1569830"/>
                <a:ext cx="535075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" name="Line 36"/>
              <p:cNvSpPr>
                <a:spLocks noChangeShapeType="1"/>
              </p:cNvSpPr>
              <p:nvPr/>
            </p:nvSpPr>
            <p:spPr bwMode="auto">
              <a:xfrm>
                <a:off x="398100" y="1567552"/>
                <a:ext cx="1129155" cy="3417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" name="Line 37"/>
              <p:cNvSpPr>
                <a:spLocks noChangeShapeType="1"/>
              </p:cNvSpPr>
              <p:nvPr/>
            </p:nvSpPr>
            <p:spPr bwMode="auto">
              <a:xfrm>
                <a:off x="2730168" y="1568691"/>
                <a:ext cx="1129155" cy="4556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8725" name="Line 53"/>
          <p:cNvSpPr>
            <a:spLocks noChangeShapeType="1"/>
          </p:cNvSpPr>
          <p:nvPr/>
        </p:nvSpPr>
        <p:spPr bwMode="auto">
          <a:xfrm flipH="1">
            <a:off x="2166858" y="-47500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Line 53"/>
          <p:cNvSpPr>
            <a:spLocks noChangeShapeType="1"/>
          </p:cNvSpPr>
          <p:nvPr/>
        </p:nvSpPr>
        <p:spPr bwMode="auto">
          <a:xfrm flipH="1">
            <a:off x="2167046" y="130977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2000232" y="785796"/>
            <a:ext cx="285751" cy="285750"/>
            <a:chOff x="1783" y="8526"/>
            <a:chExt cx="366" cy="388"/>
          </a:xfrm>
        </p:grpSpPr>
        <p:sp>
          <p:nvSpPr>
            <p:cNvPr id="7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" name="Line 2"/>
          <p:cNvSpPr>
            <a:spLocks noChangeShapeType="1"/>
          </p:cNvSpPr>
          <p:nvPr/>
        </p:nvSpPr>
        <p:spPr bwMode="auto">
          <a:xfrm>
            <a:off x="2500746" y="2285992"/>
            <a:ext cx="1404000" cy="597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2426366" y="35625"/>
            <a:ext cx="1145314" cy="369332"/>
          </a:xfrm>
          <a:prstGeom prst="rect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фильтры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26" name="Text Box 54"/>
          <p:cNvSpPr txBox="1">
            <a:spLocks noChangeArrowheads="1"/>
          </p:cNvSpPr>
          <p:nvPr/>
        </p:nvSpPr>
        <p:spPr bwMode="auto">
          <a:xfrm>
            <a:off x="4929190" y="1000108"/>
            <a:ext cx="3214710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000" b="1" i="0" u="none" strike="noStrike" cap="none" normalizeH="0" baseline="-25000" dirty="0" err="1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f(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 Box 54"/>
          <p:cNvSpPr txBox="1">
            <a:spLocks noChangeArrowheads="1"/>
          </p:cNvSpPr>
          <p:nvPr/>
        </p:nvSpPr>
        <p:spPr bwMode="auto">
          <a:xfrm>
            <a:off x="4929190" y="1928802"/>
            <a:ext cx="3214710" cy="642942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min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нет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27" name="Line 55"/>
          <p:cNvSpPr>
            <a:spLocks noChangeShapeType="1"/>
          </p:cNvSpPr>
          <p:nvPr/>
        </p:nvSpPr>
        <p:spPr bwMode="auto">
          <a:xfrm flipH="1" flipV="1">
            <a:off x="785786" y="3143248"/>
            <a:ext cx="1588" cy="18720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28" name="Line 56"/>
          <p:cNvSpPr>
            <a:spLocks noChangeShapeType="1"/>
          </p:cNvSpPr>
          <p:nvPr/>
        </p:nvSpPr>
        <p:spPr bwMode="auto">
          <a:xfrm>
            <a:off x="71406" y="4929198"/>
            <a:ext cx="3143272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29" name="Text Box 57"/>
          <p:cNvSpPr txBox="1">
            <a:spLocks noChangeArrowheads="1"/>
          </p:cNvSpPr>
          <p:nvPr/>
        </p:nvSpPr>
        <p:spPr bwMode="auto">
          <a:xfrm>
            <a:off x="2714612" y="4465628"/>
            <a:ext cx="590534" cy="53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U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30" name="Text Box 58"/>
          <p:cNvSpPr txBox="1">
            <a:spLocks noChangeArrowheads="1"/>
          </p:cNvSpPr>
          <p:nvPr/>
        </p:nvSpPr>
        <p:spPr bwMode="auto">
          <a:xfrm>
            <a:off x="357158" y="2857496"/>
            <a:ext cx="427012" cy="525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31" name="Freeform 59"/>
          <p:cNvSpPr>
            <a:spLocks/>
          </p:cNvSpPr>
          <p:nvPr/>
        </p:nvSpPr>
        <p:spPr bwMode="auto">
          <a:xfrm>
            <a:off x="785786" y="3500438"/>
            <a:ext cx="2214578" cy="928694"/>
          </a:xfrm>
          <a:custGeom>
            <a:avLst/>
            <a:gdLst/>
            <a:ahLst/>
            <a:cxnLst>
              <a:cxn ang="0">
                <a:pos x="0" y="1136"/>
              </a:cxn>
              <a:cxn ang="0">
                <a:pos x="750" y="186"/>
              </a:cxn>
              <a:cxn ang="0">
                <a:pos x="1623" y="18"/>
              </a:cxn>
            </a:cxnLst>
            <a:rect l="0" t="0" r="r" b="b"/>
            <a:pathLst>
              <a:path w="1623" h="1136">
                <a:moveTo>
                  <a:pt x="0" y="1136"/>
                </a:moveTo>
                <a:cubicBezTo>
                  <a:pt x="240" y="754"/>
                  <a:pt x="480" y="372"/>
                  <a:pt x="750" y="186"/>
                </a:cubicBezTo>
                <a:cubicBezTo>
                  <a:pt x="1020" y="0"/>
                  <a:pt x="1475" y="46"/>
                  <a:pt x="1623" y="18"/>
                </a:cubicBezTo>
              </a:path>
            </a:pathLst>
          </a:custGeom>
          <a:noFill/>
          <a:ln w="76200" cmpd="sng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V="1">
            <a:off x="785786" y="3488375"/>
            <a:ext cx="2226829" cy="12063"/>
          </a:xfrm>
          <a:prstGeom prst="line">
            <a:avLst/>
          </a:prstGeom>
          <a:ln w="381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Line 5"/>
          <p:cNvSpPr>
            <a:spLocks noChangeShapeType="1"/>
          </p:cNvSpPr>
          <p:nvPr/>
        </p:nvSpPr>
        <p:spPr bwMode="auto">
          <a:xfrm>
            <a:off x="1940481" y="1975211"/>
            <a:ext cx="0" cy="215593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8" name="Группа 90"/>
          <p:cNvGrpSpPr/>
          <p:nvPr/>
        </p:nvGrpSpPr>
        <p:grpSpPr>
          <a:xfrm rot="10800000">
            <a:off x="2123729" y="2483807"/>
            <a:ext cx="875617" cy="571504"/>
            <a:chOff x="3799200" y="3071810"/>
            <a:chExt cx="1058552" cy="571504"/>
          </a:xfrm>
        </p:grpSpPr>
        <p:sp>
          <p:nvSpPr>
            <p:cNvPr id="90" name="Прямоугольник 89"/>
            <p:cNvSpPr/>
            <p:nvPr/>
          </p:nvSpPr>
          <p:spPr>
            <a:xfrm>
              <a:off x="4000496" y="3071810"/>
              <a:ext cx="785818" cy="57150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9" name="Группа 88"/>
            <p:cNvGrpSpPr/>
            <p:nvPr/>
          </p:nvGrpSpPr>
          <p:grpSpPr>
            <a:xfrm rot="10800000">
              <a:off x="3799200" y="3151547"/>
              <a:ext cx="1058552" cy="420329"/>
              <a:chOff x="2224118" y="2708693"/>
              <a:chExt cx="1058552" cy="420329"/>
            </a:xfrm>
          </p:grpSpPr>
          <p:sp>
            <p:nvSpPr>
              <p:cNvPr id="85" name="Line 24"/>
              <p:cNvSpPr>
                <a:spLocks noChangeShapeType="1"/>
              </p:cNvSpPr>
              <p:nvPr/>
            </p:nvSpPr>
            <p:spPr bwMode="auto">
              <a:xfrm flipH="1">
                <a:off x="2688118" y="2813490"/>
                <a:ext cx="0" cy="170865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Line 25"/>
              <p:cNvSpPr>
                <a:spLocks noChangeShapeType="1"/>
              </p:cNvSpPr>
              <p:nvPr/>
            </p:nvSpPr>
            <p:spPr bwMode="auto">
              <a:xfrm>
                <a:off x="2224118" y="2890949"/>
                <a:ext cx="32453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Line 26"/>
              <p:cNvSpPr>
                <a:spLocks noChangeShapeType="1"/>
              </p:cNvSpPr>
              <p:nvPr/>
            </p:nvSpPr>
            <p:spPr bwMode="auto">
              <a:xfrm>
                <a:off x="2564742" y="2708693"/>
                <a:ext cx="0" cy="420329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Line 27"/>
              <p:cNvSpPr>
                <a:spLocks noChangeShapeType="1"/>
              </p:cNvSpPr>
              <p:nvPr/>
            </p:nvSpPr>
            <p:spPr bwMode="auto">
              <a:xfrm>
                <a:off x="2673374" y="2892089"/>
                <a:ext cx="60929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cxnSp>
        <p:nvCxnSpPr>
          <p:cNvPr id="93" name="Прямая соединительная линия 92"/>
          <p:cNvCxnSpPr/>
          <p:nvPr/>
        </p:nvCxnSpPr>
        <p:spPr>
          <a:xfrm rot="5400000">
            <a:off x="321440" y="4464851"/>
            <a:ext cx="500066" cy="4286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32" name="Text Box 60"/>
          <p:cNvSpPr txBox="1">
            <a:spLocks noChangeArrowheads="1"/>
          </p:cNvSpPr>
          <p:nvPr/>
        </p:nvSpPr>
        <p:spPr bwMode="auto">
          <a:xfrm>
            <a:off x="-32" y="5000636"/>
            <a:ext cx="1069953" cy="5445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</a:t>
            </a:r>
            <a:r>
              <a:rPr kumimoji="0" lang="ru-RU" sz="2800" b="1" i="0" u="none" strike="noStrike" cap="none" normalizeH="0" baseline="-25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запир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33" name="Text Box 61"/>
          <p:cNvSpPr txBox="1">
            <a:spLocks noChangeArrowheads="1"/>
          </p:cNvSpPr>
          <p:nvPr/>
        </p:nvSpPr>
        <p:spPr bwMode="auto">
          <a:xfrm>
            <a:off x="714348" y="2857496"/>
            <a:ext cx="2214578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ru-RU" sz="28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НАСЫЩЕНИЯ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 Box 61"/>
          <p:cNvSpPr txBox="1">
            <a:spLocks noChangeArrowheads="1"/>
          </p:cNvSpPr>
          <p:nvPr/>
        </p:nvSpPr>
        <p:spPr bwMode="auto">
          <a:xfrm>
            <a:off x="928662" y="2786058"/>
            <a:ext cx="221457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Вс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до анода</a:t>
            </a:r>
          </a:p>
        </p:txBody>
      </p: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2012107" y="785794"/>
            <a:ext cx="285751" cy="285750"/>
            <a:chOff x="1783" y="8526"/>
            <a:chExt cx="366" cy="388"/>
          </a:xfrm>
        </p:grpSpPr>
        <p:sp>
          <p:nvSpPr>
            <p:cNvPr id="9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734" name="Text Box 62"/>
          <p:cNvSpPr txBox="1">
            <a:spLocks noChangeArrowheads="1"/>
          </p:cNvSpPr>
          <p:nvPr/>
        </p:nvSpPr>
        <p:spPr bwMode="auto">
          <a:xfrm>
            <a:off x="1071538" y="5000636"/>
            <a:ext cx="2500330" cy="5715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поле тормозит</a:t>
            </a:r>
          </a:p>
        </p:txBody>
      </p:sp>
      <p:sp>
        <p:nvSpPr>
          <p:cNvPr id="102" name="Text Box 62"/>
          <p:cNvSpPr txBox="1">
            <a:spLocks noChangeArrowheads="1"/>
          </p:cNvSpPr>
          <p:nvPr/>
        </p:nvSpPr>
        <p:spPr bwMode="auto">
          <a:xfrm>
            <a:off x="3500430" y="4857760"/>
            <a:ext cx="3214710" cy="85725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</a:t>
            </a:r>
            <a:r>
              <a:rPr kumimoji="0" lang="ru-RU" sz="4000" b="1" i="0" u="none" strike="noStrike" cap="none" normalizeH="0" baseline="-25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4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4" name="Группа 93"/>
          <p:cNvGrpSpPr/>
          <p:nvPr/>
        </p:nvGrpSpPr>
        <p:grpSpPr>
          <a:xfrm>
            <a:off x="-96" y="0"/>
            <a:ext cx="9144096" cy="6858000"/>
            <a:chOff x="0" y="24"/>
            <a:chExt cx="9144096" cy="6858000"/>
          </a:xfrm>
        </p:grpSpPr>
        <p:grpSp>
          <p:nvGrpSpPr>
            <p:cNvPr id="95" name="Группа 12"/>
            <p:cNvGrpSpPr/>
            <p:nvPr/>
          </p:nvGrpSpPr>
          <p:grpSpPr>
            <a:xfrm>
              <a:off x="0" y="24"/>
              <a:ext cx="9144096" cy="6858000"/>
              <a:chOff x="7072298" y="-4214866"/>
              <a:chExt cx="9144096" cy="6858000"/>
            </a:xfrm>
          </p:grpSpPr>
          <p:sp>
            <p:nvSpPr>
              <p:cNvPr id="98" name="Прямоугольник 97"/>
              <p:cNvSpPr/>
              <p:nvPr/>
            </p:nvSpPr>
            <p:spPr>
              <a:xfrm>
                <a:off x="7072298" y="-4214866"/>
                <a:ext cx="9144000" cy="6858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  <a:alpha val="65000"/>
                </a:schemeClr>
              </a:solid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>
                  <a:lnSpc>
                    <a:spcPts val="7000"/>
                  </a:lnSpc>
                  <a:spcAft>
                    <a:spcPts val="1000"/>
                  </a:spcAft>
                </a:pPr>
                <a:endPara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10787074" y="642918"/>
                <a:ext cx="5429320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6600" b="1" dirty="0" smtClean="0">
                    <a:solidFill>
                      <a:srgbClr val="FFFF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c</a:t>
                </a:r>
                <a:r>
                  <a:rPr lang="ru-RU" sz="6600" b="1" dirty="0" smtClean="0">
                    <a:solidFill>
                      <a:srgbClr val="FFFF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=3</a:t>
                </a:r>
                <a:r>
                  <a:rPr lang="en-US" sz="6600" b="1" dirty="0" smtClean="0">
                    <a:solidFill>
                      <a:srgbClr val="FFFF00"/>
                    </a:solidFill>
                    <a:sym typeface="Symbol"/>
                  </a:rPr>
                  <a:t></a:t>
                </a:r>
                <a:r>
                  <a:rPr lang="ru-RU" sz="6600" b="1" dirty="0" smtClean="0">
                    <a:solidFill>
                      <a:srgbClr val="FFFF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10</a:t>
                </a:r>
                <a:r>
                  <a:rPr lang="ru-RU" sz="6600" b="1" baseline="30000" dirty="0" smtClean="0">
                    <a:solidFill>
                      <a:srgbClr val="FFFF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8</a:t>
                </a:r>
                <a:r>
                  <a:rPr lang="ru-RU" sz="6600" b="1" dirty="0" smtClean="0">
                    <a:solidFill>
                      <a:srgbClr val="FFFF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м/с</a:t>
                </a:r>
                <a:endParaRPr lang="ru-RU" sz="66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96" name="Прямоугольник 95"/>
            <p:cNvSpPr/>
            <p:nvPr/>
          </p:nvSpPr>
          <p:spPr>
            <a:xfrm>
              <a:off x="1357290" y="2500306"/>
              <a:ext cx="3857620" cy="144655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ru-RU" sz="4400" b="1" dirty="0" smtClean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Вырывание </a:t>
              </a:r>
              <a:r>
                <a:rPr lang="ru-RU" sz="44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е</a:t>
              </a:r>
            </a:p>
            <a:p>
              <a:pPr algn="ctr" eaLnBrk="0" hangingPunct="0"/>
              <a:r>
                <a: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светом</a:t>
              </a:r>
              <a:endPara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4" presetClass="path" presetSubtype="0" repeatCount="10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1.39685E-6 L 0.14514 -0.0030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-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87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87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8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8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92411E-6 L 0.05261 -3.92411E-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287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85 0.00092 C 0.00556 -0.00324 0.02657 -0.00532 0.05 -0.00532 C 0.07344 -0.00532 0.09462 -0.00324 0.10886 0.00092 C 0.09462 0.00439 0.07344 0.00717 0.05 0.00717 C 0.02657 0.00717 0.00556 0.00439 -0.0085 0.00092 Z " pathEditMode="relative" rAng="0" ptsTypes="fffff">
                                      <p:cBhvr>
                                        <p:cTn id="11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4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28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28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2000"/>
                                        <p:tgtEl>
                                          <p:spTgt spid="287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25" grpId="0" animBg="1"/>
      <p:bldP spid="68" grpId="0" animBg="1"/>
      <p:bldP spid="72" grpId="0" animBg="1"/>
      <p:bldP spid="73" grpId="0" animBg="1"/>
      <p:bldP spid="28726" grpId="0" animBg="1"/>
      <p:bldP spid="75" grpId="0" animBg="1"/>
      <p:bldP spid="28727" grpId="0" animBg="1"/>
      <p:bldP spid="28728" grpId="0" animBg="1"/>
      <p:bldP spid="28729" grpId="0"/>
      <p:bldP spid="28730" grpId="0"/>
      <p:bldP spid="28731" grpId="0" animBg="1"/>
      <p:bldP spid="84" grpId="0" animBg="1"/>
      <p:bldP spid="84" grpId="1" animBg="1"/>
      <p:bldP spid="28732" grpId="0" animBg="1"/>
      <p:bldP spid="28733" grpId="0" animBg="1"/>
      <p:bldP spid="97" grpId="0"/>
      <p:bldP spid="28734" grpId="0" animBg="1"/>
      <p:bldP spid="10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2"/>
          <p:cNvGrpSpPr>
            <a:grpSpLocks/>
          </p:cNvGrpSpPr>
          <p:nvPr/>
        </p:nvGrpSpPr>
        <p:grpSpPr bwMode="auto">
          <a:xfrm>
            <a:off x="2000232" y="785796"/>
            <a:ext cx="285751" cy="285750"/>
            <a:chOff x="1783" y="8526"/>
            <a:chExt cx="366" cy="388"/>
          </a:xfrm>
        </p:grpSpPr>
        <p:sp>
          <p:nvSpPr>
            <p:cNvPr id="7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" name="Прямоугольник 72"/>
          <p:cNvSpPr/>
          <p:nvPr/>
        </p:nvSpPr>
        <p:spPr>
          <a:xfrm>
            <a:off x="2426366" y="35625"/>
            <a:ext cx="1145314" cy="369332"/>
          </a:xfrm>
          <a:prstGeom prst="rect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фильтры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7" name="Группа 106"/>
          <p:cNvGrpSpPr/>
          <p:nvPr/>
        </p:nvGrpSpPr>
        <p:grpSpPr>
          <a:xfrm>
            <a:off x="214282" y="500042"/>
            <a:ext cx="3602033" cy="2496910"/>
            <a:chOff x="327025" y="494550"/>
            <a:chExt cx="3602033" cy="2496910"/>
          </a:xfrm>
        </p:grpSpPr>
        <p:grpSp>
          <p:nvGrpSpPr>
            <p:cNvPr id="28682" name="Group 10"/>
            <p:cNvGrpSpPr>
              <a:grpSpLocks/>
            </p:cNvGrpSpPr>
            <p:nvPr/>
          </p:nvGrpSpPr>
          <p:grpSpPr bwMode="auto">
            <a:xfrm>
              <a:off x="357343" y="618980"/>
              <a:ext cx="1381621" cy="692261"/>
              <a:chOff x="537" y="5076"/>
              <a:chExt cx="957" cy="579"/>
            </a:xfrm>
          </p:grpSpPr>
          <p:sp>
            <p:nvSpPr>
              <p:cNvPr id="28683" name="Text Box 11"/>
              <p:cNvSpPr txBox="1">
                <a:spLocks noChangeArrowheads="1"/>
              </p:cNvSpPr>
              <p:nvPr/>
            </p:nvSpPr>
            <p:spPr bwMode="auto">
              <a:xfrm>
                <a:off x="748" y="5076"/>
                <a:ext cx="746" cy="579"/>
              </a:xfrm>
              <a:prstGeom prst="rect">
                <a:avLst/>
              </a:prstGeom>
              <a:noFill/>
              <a:ln w="190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600" b="1" i="0" u="none" strike="noStrike" cap="none" normalizeH="0" baseline="0" dirty="0" smtClean="0">
                    <a:ln>
                      <a:noFill/>
                    </a:ln>
                    <a:solidFill>
                      <a:srgbClr val="365D2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rgbClr val="365D2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365D2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28684" name="Group 12"/>
              <p:cNvGrpSpPr>
                <a:grpSpLocks/>
              </p:cNvGrpSpPr>
              <p:nvPr/>
            </p:nvGrpSpPr>
            <p:grpSpPr bwMode="auto">
              <a:xfrm>
                <a:off x="537" y="5169"/>
                <a:ext cx="821" cy="390"/>
                <a:chOff x="8051" y="3841"/>
                <a:chExt cx="883" cy="409"/>
              </a:xfrm>
            </p:grpSpPr>
            <p:sp>
              <p:nvSpPr>
                <p:cNvPr id="28685" name="Oval 13"/>
                <p:cNvSpPr>
                  <a:spLocks noChangeArrowheads="1"/>
                </p:cNvSpPr>
                <p:nvPr/>
              </p:nvSpPr>
              <p:spPr bwMode="auto">
                <a:xfrm>
                  <a:off x="8318" y="3841"/>
                  <a:ext cx="343" cy="409"/>
                </a:xfrm>
                <a:prstGeom prst="ellips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86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8671" y="4049"/>
                  <a:ext cx="263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87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8051" y="4048"/>
                  <a:ext cx="263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105" name="Группа 104"/>
            <p:cNvGrpSpPr/>
            <p:nvPr/>
          </p:nvGrpSpPr>
          <p:grpSpPr>
            <a:xfrm>
              <a:off x="327025" y="494550"/>
              <a:ext cx="3602033" cy="2492174"/>
              <a:chOff x="327025" y="484448"/>
              <a:chExt cx="3602033" cy="2492174"/>
            </a:xfrm>
          </p:grpSpPr>
          <p:grpSp>
            <p:nvGrpSpPr>
              <p:cNvPr id="63" name="Группа 62"/>
              <p:cNvGrpSpPr/>
              <p:nvPr/>
            </p:nvGrpSpPr>
            <p:grpSpPr>
              <a:xfrm>
                <a:off x="346074" y="1997522"/>
                <a:ext cx="3502971" cy="431346"/>
                <a:chOff x="346074" y="3500438"/>
                <a:chExt cx="3502971" cy="431346"/>
              </a:xfrm>
            </p:grpSpPr>
            <p:sp>
              <p:nvSpPr>
                <p:cNvPr id="28674" name="Line 2"/>
                <p:cNvSpPr>
                  <a:spLocks noChangeShapeType="1"/>
                </p:cNvSpPr>
                <p:nvPr/>
              </p:nvSpPr>
              <p:spPr bwMode="auto">
                <a:xfrm>
                  <a:off x="346074" y="3822003"/>
                  <a:ext cx="1476000" cy="5976"/>
                </a:xfrm>
                <a:prstGeom prst="line">
                  <a:avLst/>
                </a:prstGeom>
                <a:noFill/>
                <a:ln w="38100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28675" name="Group 3"/>
                <p:cNvGrpSpPr>
                  <a:grpSpLocks/>
                </p:cNvGrpSpPr>
                <p:nvPr/>
              </p:nvGrpSpPr>
              <p:grpSpPr bwMode="auto">
                <a:xfrm flipV="1">
                  <a:off x="1815586" y="3501489"/>
                  <a:ext cx="696587" cy="430295"/>
                  <a:chOff x="2660" y="7397"/>
                  <a:chExt cx="576" cy="483"/>
                </a:xfrm>
              </p:grpSpPr>
              <p:sp>
                <p:nvSpPr>
                  <p:cNvPr id="28676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2660" y="7397"/>
                    <a:ext cx="576" cy="230"/>
                  </a:xfrm>
                  <a:prstGeom prst="rect">
                    <a:avLst/>
                  </a:prstGeom>
                  <a:noFill/>
                  <a:ln w="38100">
                    <a:solidFill>
                      <a:srgbClr val="0066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677" name="Line 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763" y="7638"/>
                    <a:ext cx="0" cy="242"/>
                  </a:xfrm>
                  <a:prstGeom prst="line">
                    <a:avLst/>
                  </a:prstGeom>
                  <a:noFill/>
                  <a:ln w="38100">
                    <a:solidFill>
                      <a:srgbClr val="0066FF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28678" name="Line 6"/>
                <p:cNvSpPr>
                  <a:spLocks noChangeShapeType="1"/>
                </p:cNvSpPr>
                <p:nvPr/>
              </p:nvSpPr>
              <p:spPr bwMode="auto">
                <a:xfrm>
                  <a:off x="1941045" y="3500438"/>
                  <a:ext cx="1908000" cy="0"/>
                </a:xfrm>
                <a:prstGeom prst="line">
                  <a:avLst/>
                </a:prstGeom>
                <a:noFill/>
                <a:ln w="38100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62" name="Группа 61"/>
              <p:cNvGrpSpPr/>
              <p:nvPr/>
            </p:nvGrpSpPr>
            <p:grpSpPr>
              <a:xfrm>
                <a:off x="327025" y="964483"/>
                <a:ext cx="3602033" cy="2012139"/>
                <a:chOff x="327025" y="964483"/>
                <a:chExt cx="3602033" cy="2012139"/>
              </a:xfrm>
            </p:grpSpPr>
            <p:sp>
              <p:nvSpPr>
                <p:cNvPr id="28680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3857620" y="964483"/>
                  <a:ext cx="0" cy="100800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28688" name="Group 16"/>
                <p:cNvGrpSpPr>
                  <a:grpSpLocks/>
                </p:cNvGrpSpPr>
                <p:nvPr/>
              </p:nvGrpSpPr>
              <p:grpSpPr bwMode="auto">
                <a:xfrm>
                  <a:off x="327025" y="976358"/>
                  <a:ext cx="3602033" cy="2000264"/>
                  <a:chOff x="6048" y="5245"/>
                  <a:chExt cx="2686" cy="1756"/>
                </a:xfrm>
              </p:grpSpPr>
              <p:sp>
                <p:nvSpPr>
                  <p:cNvPr id="28689" name="Line 1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79" y="5245"/>
                    <a:ext cx="1" cy="1578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28690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6092" y="6561"/>
                    <a:ext cx="1287" cy="246"/>
                    <a:chOff x="10960" y="4305"/>
                    <a:chExt cx="1157" cy="246"/>
                  </a:xfrm>
                </p:grpSpPr>
                <p:sp>
                  <p:nvSpPr>
                    <p:cNvPr id="28691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673" y="4535"/>
                      <a:ext cx="444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8692" name="Line 2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1397" y="4305"/>
                      <a:ext cx="246" cy="245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8693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960" y="4551"/>
                      <a:ext cx="444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8694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918" y="6785"/>
                    <a:ext cx="816" cy="1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28695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7349" y="6632"/>
                    <a:ext cx="644" cy="369"/>
                    <a:chOff x="2004" y="7246"/>
                    <a:chExt cx="644" cy="369"/>
                  </a:xfrm>
                </p:grpSpPr>
                <p:sp>
                  <p:nvSpPr>
                    <p:cNvPr id="28696" name="Line 2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50" y="7338"/>
                      <a:ext cx="0" cy="150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8697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04" y="7406"/>
                      <a:ext cx="242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8698" name="Line 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258" y="7246"/>
                      <a:ext cx="0" cy="369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8699" name="Line 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39" y="7407"/>
                      <a:ext cx="309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8700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8729" y="6392"/>
                    <a:ext cx="1" cy="411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28701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6048" y="5738"/>
                    <a:ext cx="2670" cy="50"/>
                    <a:chOff x="6048" y="5738"/>
                    <a:chExt cx="2670" cy="50"/>
                  </a:xfrm>
                </p:grpSpPr>
                <p:sp>
                  <p:nvSpPr>
                    <p:cNvPr id="28710" name="Line 3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6048" y="5738"/>
                      <a:ext cx="68" cy="39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8711" name="Line 3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650" y="5749"/>
                      <a:ext cx="68" cy="39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55" name="Группа 54"/>
              <p:cNvGrpSpPr/>
              <p:nvPr/>
            </p:nvGrpSpPr>
            <p:grpSpPr>
              <a:xfrm>
                <a:off x="1416918" y="484448"/>
                <a:ext cx="2444074" cy="729974"/>
                <a:chOff x="1416918" y="2023802"/>
                <a:chExt cx="2444074" cy="729974"/>
              </a:xfrm>
            </p:grpSpPr>
            <p:sp>
              <p:nvSpPr>
                <p:cNvPr id="28722" name="Line 50"/>
                <p:cNvSpPr>
                  <a:spLocks noChangeShapeType="1"/>
                </p:cNvSpPr>
                <p:nvPr/>
              </p:nvSpPr>
              <p:spPr bwMode="auto">
                <a:xfrm>
                  <a:off x="3428992" y="2285992"/>
                  <a:ext cx="0" cy="430309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723" name="Line 51"/>
                <p:cNvSpPr>
                  <a:spLocks noChangeShapeType="1"/>
                </p:cNvSpPr>
                <p:nvPr/>
              </p:nvSpPr>
              <p:spPr bwMode="auto">
                <a:xfrm>
                  <a:off x="3428992" y="2500306"/>
                  <a:ext cx="43200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54" name="Группа 53"/>
                <p:cNvGrpSpPr/>
                <p:nvPr/>
              </p:nvGrpSpPr>
              <p:grpSpPr>
                <a:xfrm>
                  <a:off x="1416918" y="2023802"/>
                  <a:ext cx="2163516" cy="729974"/>
                  <a:chOff x="1416918" y="2023802"/>
                  <a:chExt cx="2163516" cy="729974"/>
                </a:xfrm>
              </p:grpSpPr>
              <p:grpSp>
                <p:nvGrpSpPr>
                  <p:cNvPr id="28712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1416918" y="2228901"/>
                    <a:ext cx="2163516" cy="524875"/>
                    <a:chOff x="6861" y="5012"/>
                    <a:chExt cx="1613" cy="461"/>
                  </a:xfrm>
                </p:grpSpPr>
                <p:sp>
                  <p:nvSpPr>
                    <p:cNvPr id="28713" name="AutoShap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91" y="5012"/>
                      <a:ext cx="1383" cy="461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19050">
                      <a:solidFill>
                        <a:srgbClr val="008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8714" name="Group 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861" y="5096"/>
                      <a:ext cx="546" cy="300"/>
                      <a:chOff x="4703" y="6785"/>
                      <a:chExt cx="591" cy="415"/>
                    </a:xfrm>
                  </p:grpSpPr>
                  <p:sp>
                    <p:nvSpPr>
                      <p:cNvPr id="28715" name="Line 4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294" y="6785"/>
                        <a:ext cx="0" cy="415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0000FF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8716" name="Line 44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4703" y="6993"/>
                        <a:ext cx="552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FF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sp>
                <p:nvSpPr>
                  <p:cNvPr id="28724" name="AutoShape 52"/>
                  <p:cNvSpPr>
                    <a:spLocks noChangeArrowheads="1"/>
                  </p:cNvSpPr>
                  <p:nvPr/>
                </p:nvSpPr>
                <p:spPr bwMode="auto">
                  <a:xfrm>
                    <a:off x="2214358" y="2023802"/>
                    <a:ext cx="1214446" cy="214314"/>
                  </a:xfrm>
                  <a:prstGeom prst="parallelogram">
                    <a:avLst>
                      <a:gd name="adj" fmla="val 135714"/>
                    </a:avLst>
                  </a:prstGeom>
                  <a:solidFill>
                    <a:srgbClr val="FFFFFF"/>
                  </a:solidFill>
                  <a:ln w="28575">
                    <a:solidFill>
                      <a:srgbClr val="365D21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2309546" y="2202678"/>
                    <a:ext cx="821631" cy="83313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</p:grpSp>
          <p:grpSp>
            <p:nvGrpSpPr>
              <p:cNvPr id="66" name="Группа 65"/>
              <p:cNvGrpSpPr/>
              <p:nvPr/>
            </p:nvGrpSpPr>
            <p:grpSpPr>
              <a:xfrm>
                <a:off x="398100" y="1352511"/>
                <a:ext cx="3461223" cy="466698"/>
                <a:chOff x="398100" y="1319228"/>
                <a:chExt cx="3461223" cy="466698"/>
              </a:xfrm>
            </p:grpSpPr>
            <p:sp>
              <p:nvSpPr>
                <p:cNvPr id="65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063671" y="1319228"/>
                  <a:ext cx="508065" cy="466698"/>
                </a:xfrm>
                <a:prstGeom prst="rect">
                  <a:avLst/>
                </a:prstGeom>
                <a:noFill/>
                <a:ln w="19050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61" name="Группа 60"/>
                <p:cNvGrpSpPr/>
                <p:nvPr/>
              </p:nvGrpSpPr>
              <p:grpSpPr>
                <a:xfrm>
                  <a:off x="398100" y="1357298"/>
                  <a:ext cx="3461223" cy="380460"/>
                  <a:chOff x="398100" y="1369348"/>
                  <a:chExt cx="3461223" cy="380460"/>
                </a:xfrm>
              </p:grpSpPr>
              <p:sp>
                <p:nvSpPr>
                  <p:cNvPr id="56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992596" y="1369348"/>
                    <a:ext cx="487697" cy="380460"/>
                  </a:xfrm>
                  <a:prstGeom prst="ellipse">
                    <a:avLst/>
                  </a:prstGeom>
                  <a:noFill/>
                  <a:ln w="38100">
                    <a:solidFill>
                      <a:srgbClr val="C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57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2491463" y="1568691"/>
                    <a:ext cx="536416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C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58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1453498" y="1569830"/>
                    <a:ext cx="535075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59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398100" y="1567552"/>
                    <a:ext cx="1129155" cy="3417"/>
                  </a:xfrm>
                  <a:prstGeom prst="line">
                    <a:avLst/>
                  </a:prstGeom>
                  <a:noFill/>
                  <a:ln w="38100">
                    <a:solidFill>
                      <a:srgbClr val="C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60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730168" y="1568691"/>
                    <a:ext cx="1129155" cy="4556"/>
                  </a:xfrm>
                  <a:prstGeom prst="line">
                    <a:avLst/>
                  </a:prstGeom>
                  <a:noFill/>
                  <a:ln w="38100">
                    <a:solidFill>
                      <a:srgbClr val="C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72" name="Line 2"/>
              <p:cNvSpPr>
                <a:spLocks noChangeShapeType="1"/>
              </p:cNvSpPr>
              <p:nvPr/>
            </p:nvSpPr>
            <p:spPr bwMode="auto">
              <a:xfrm>
                <a:off x="2500746" y="2319275"/>
                <a:ext cx="1404000" cy="5976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91" name="Группа 90"/>
            <p:cNvGrpSpPr/>
            <p:nvPr/>
          </p:nvGrpSpPr>
          <p:grpSpPr>
            <a:xfrm>
              <a:off x="2000232" y="2419956"/>
              <a:ext cx="875617" cy="571504"/>
              <a:chOff x="3799200" y="3062710"/>
              <a:chExt cx="1058552" cy="571504"/>
            </a:xfrm>
          </p:grpSpPr>
          <p:sp>
            <p:nvSpPr>
              <p:cNvPr id="90" name="Прямоугольник 89"/>
              <p:cNvSpPr/>
              <p:nvPr/>
            </p:nvSpPr>
            <p:spPr>
              <a:xfrm>
                <a:off x="4000496" y="3062710"/>
                <a:ext cx="785818" cy="571504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89" name="Группа 88"/>
              <p:cNvGrpSpPr/>
              <p:nvPr/>
            </p:nvGrpSpPr>
            <p:grpSpPr>
              <a:xfrm rot="10800000">
                <a:off x="3799200" y="3151547"/>
                <a:ext cx="1058552" cy="420329"/>
                <a:chOff x="2224118" y="2708693"/>
                <a:chExt cx="1058552" cy="420329"/>
              </a:xfrm>
            </p:grpSpPr>
            <p:sp>
              <p:nvSpPr>
                <p:cNvPr id="85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688118" y="2813490"/>
                  <a:ext cx="0" cy="170865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6" name="Line 25"/>
                <p:cNvSpPr>
                  <a:spLocks noChangeShapeType="1"/>
                </p:cNvSpPr>
                <p:nvPr/>
              </p:nvSpPr>
              <p:spPr bwMode="auto">
                <a:xfrm>
                  <a:off x="2224118" y="2890949"/>
                  <a:ext cx="324532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7" name="Line 26"/>
                <p:cNvSpPr>
                  <a:spLocks noChangeShapeType="1"/>
                </p:cNvSpPr>
                <p:nvPr/>
              </p:nvSpPr>
              <p:spPr bwMode="auto">
                <a:xfrm>
                  <a:off x="2564742" y="2708693"/>
                  <a:ext cx="0" cy="42032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8" name="Line 27"/>
                <p:cNvSpPr>
                  <a:spLocks noChangeShapeType="1"/>
                </p:cNvSpPr>
                <p:nvPr/>
              </p:nvSpPr>
              <p:spPr bwMode="auto">
                <a:xfrm>
                  <a:off x="2673374" y="2892089"/>
                  <a:ext cx="609296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98" name="Group 2"/>
          <p:cNvGrpSpPr>
            <a:grpSpLocks/>
          </p:cNvGrpSpPr>
          <p:nvPr/>
        </p:nvGrpSpPr>
        <p:grpSpPr bwMode="auto">
          <a:xfrm>
            <a:off x="2143109" y="785794"/>
            <a:ext cx="285751" cy="285750"/>
            <a:chOff x="1783" y="8526"/>
            <a:chExt cx="366" cy="388"/>
          </a:xfrm>
        </p:grpSpPr>
        <p:sp>
          <p:nvSpPr>
            <p:cNvPr id="9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735" name="Rectangle 63"/>
          <p:cNvSpPr>
            <a:spLocks noChangeArrowheads="1"/>
          </p:cNvSpPr>
          <p:nvPr/>
        </p:nvSpPr>
        <p:spPr bwMode="auto">
          <a:xfrm>
            <a:off x="4643438" y="112074"/>
            <a:ext cx="42862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1903 Эйнштейн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(Н. Пр.)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Rectangle 63"/>
          <p:cNvSpPr>
            <a:spLocks noChangeArrowheads="1"/>
          </p:cNvSpPr>
          <p:nvPr/>
        </p:nvSpPr>
        <p:spPr bwMode="auto">
          <a:xfrm>
            <a:off x="4214810" y="540703"/>
            <a:ext cx="4929190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поглощает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ОДИН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квант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37" name="Rectangle 65"/>
          <p:cNvSpPr>
            <a:spLocks noChangeArrowheads="1"/>
          </p:cNvSpPr>
          <p:nvPr/>
        </p:nvSpPr>
        <p:spPr bwMode="auto">
          <a:xfrm>
            <a:off x="4286248" y="2143116"/>
            <a:ext cx="435771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32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кол-ву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квантов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8726" name="Text Box 54"/>
          <p:cNvSpPr txBox="1">
            <a:spLocks noChangeArrowheads="1"/>
          </p:cNvSpPr>
          <p:nvPr/>
        </p:nvSpPr>
        <p:spPr bwMode="auto">
          <a:xfrm>
            <a:off x="214282" y="4000504"/>
            <a:ext cx="3214710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000" b="1" i="0" u="none" strike="noStrike" cap="none" normalizeH="0" baseline="-25000" dirty="0" err="1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f(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 Box 54"/>
          <p:cNvSpPr txBox="1">
            <a:spLocks noChangeArrowheads="1"/>
          </p:cNvSpPr>
          <p:nvPr/>
        </p:nvSpPr>
        <p:spPr bwMode="auto">
          <a:xfrm>
            <a:off x="285720" y="3000372"/>
            <a:ext cx="3214710" cy="642942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min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нет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Text Box 64"/>
          <p:cNvSpPr txBox="1">
            <a:spLocks noChangeArrowheads="1"/>
          </p:cNvSpPr>
          <p:nvPr/>
        </p:nvSpPr>
        <p:spPr bwMode="auto">
          <a:xfrm>
            <a:off x="5429256" y="1273985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" name="Text Box 64"/>
          <p:cNvSpPr txBox="1">
            <a:spLocks noChangeArrowheads="1"/>
          </p:cNvSpPr>
          <p:nvPr/>
        </p:nvSpPr>
        <p:spPr bwMode="auto">
          <a:xfrm>
            <a:off x="6429388" y="1273985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36" name="Text Box 64"/>
          <p:cNvSpPr txBox="1">
            <a:spLocks noChangeArrowheads="1"/>
          </p:cNvSpPr>
          <p:nvPr/>
        </p:nvSpPr>
        <p:spPr bwMode="auto">
          <a:xfrm>
            <a:off x="8024962" y="1273797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Text Box 64"/>
          <p:cNvSpPr txBox="1">
            <a:spLocks noChangeArrowheads="1"/>
          </p:cNvSpPr>
          <p:nvPr/>
        </p:nvSpPr>
        <p:spPr bwMode="auto">
          <a:xfrm>
            <a:off x="4143372" y="1285860"/>
            <a:ext cx="128588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" name="Rectangle 65"/>
          <p:cNvSpPr>
            <a:spLocks noChangeArrowheads="1"/>
          </p:cNvSpPr>
          <p:nvPr/>
        </p:nvSpPr>
        <p:spPr bwMode="auto">
          <a:xfrm>
            <a:off x="4357686" y="4143380"/>
            <a:ext cx="435771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32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min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(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=0)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14" name="Text Box 54"/>
          <p:cNvSpPr txBox="1">
            <a:spLocks noChangeArrowheads="1"/>
          </p:cNvSpPr>
          <p:nvPr/>
        </p:nvSpPr>
        <p:spPr bwMode="auto">
          <a:xfrm>
            <a:off x="4286248" y="2714620"/>
            <a:ext cx="4071966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4000" b="1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lang="ru-RU" sz="4000" b="1" baseline="-30000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4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Text Box 54"/>
          <p:cNvSpPr txBox="1">
            <a:spLocks noChangeArrowheads="1"/>
          </p:cNvSpPr>
          <p:nvPr/>
        </p:nvSpPr>
        <p:spPr bwMode="auto">
          <a:xfrm>
            <a:off x="4286248" y="3500438"/>
            <a:ext cx="3929090" cy="642942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</a:t>
            </a:r>
            <a:r>
              <a:rPr lang="ru-RU" sz="36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Rectangle 65"/>
          <p:cNvSpPr>
            <a:spLocks noChangeArrowheads="1"/>
          </p:cNvSpPr>
          <p:nvPr/>
        </p:nvSpPr>
        <p:spPr bwMode="auto">
          <a:xfrm>
            <a:off x="6215074" y="5072074"/>
            <a:ext cx="1928826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6,63 10</a:t>
            </a:r>
            <a:r>
              <a:rPr kumimoji="0" lang="en-US" sz="28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-34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8738" name="Group 66"/>
          <p:cNvGrpSpPr>
            <a:grpSpLocks/>
          </p:cNvGrpSpPr>
          <p:nvPr/>
        </p:nvGrpSpPr>
        <p:grpSpPr bwMode="auto">
          <a:xfrm>
            <a:off x="4357342" y="4785642"/>
            <a:ext cx="1857732" cy="1143688"/>
            <a:chOff x="5772" y="916"/>
            <a:chExt cx="1120" cy="748"/>
          </a:xfrm>
          <a:solidFill>
            <a:schemeClr val="bg1">
              <a:lumMod val="85000"/>
            </a:schemeClr>
          </a:solidFill>
        </p:grpSpPr>
        <p:sp>
          <p:nvSpPr>
            <p:cNvPr id="28739" name="Text Box 67"/>
            <p:cNvSpPr txBox="1">
              <a:spLocks noChangeArrowheads="1"/>
            </p:cNvSpPr>
            <p:nvPr/>
          </p:nvSpPr>
          <p:spPr bwMode="auto">
            <a:xfrm>
              <a:off x="5772" y="1128"/>
              <a:ext cx="474" cy="34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h =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8740" name="Group 68"/>
            <p:cNvGrpSpPr>
              <a:grpSpLocks/>
            </p:cNvGrpSpPr>
            <p:nvPr/>
          </p:nvGrpSpPr>
          <p:grpSpPr bwMode="auto">
            <a:xfrm>
              <a:off x="6202" y="916"/>
              <a:ext cx="690" cy="748"/>
              <a:chOff x="2778" y="3337"/>
              <a:chExt cx="690" cy="748"/>
            </a:xfrm>
            <a:grpFill/>
          </p:grpSpPr>
          <p:grpSp>
            <p:nvGrpSpPr>
              <p:cNvPr id="28741" name="Group 69"/>
              <p:cNvGrpSpPr>
                <a:grpSpLocks/>
              </p:cNvGrpSpPr>
              <p:nvPr/>
            </p:nvGrpSpPr>
            <p:grpSpPr bwMode="auto">
              <a:xfrm>
                <a:off x="2790" y="3337"/>
                <a:ext cx="678" cy="748"/>
                <a:chOff x="11400" y="3511"/>
                <a:chExt cx="821" cy="722"/>
              </a:xfrm>
              <a:grpFill/>
            </p:grpSpPr>
            <p:sp>
              <p:nvSpPr>
                <p:cNvPr id="28742" name="Line 70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36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8743" name="Group 71"/>
                <p:cNvGrpSpPr>
                  <a:grpSpLocks/>
                </p:cNvGrpSpPr>
                <p:nvPr/>
              </p:nvGrpSpPr>
              <p:grpSpPr bwMode="auto">
                <a:xfrm>
                  <a:off x="11400" y="3511"/>
                  <a:ext cx="821" cy="722"/>
                  <a:chOff x="10901" y="3779"/>
                  <a:chExt cx="656" cy="722"/>
                </a:xfrm>
                <a:grpFill/>
              </p:grpSpPr>
              <p:sp>
                <p:nvSpPr>
                  <p:cNvPr id="28744" name="Text Box 7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932" y="3779"/>
                    <a:ext cx="625" cy="316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24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А</a:t>
                    </a:r>
                    <a:r>
                      <a:rPr kumimoji="0" lang="en-US" sz="28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ВЫХ</a:t>
                    </a:r>
                    <a:endParaRPr kumimoji="0" lang="ru-RU" sz="3600" b="0" i="0" u="none" strike="noStrike" cap="none" normalizeH="0" baseline="0" dirty="0" smtClean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8745" name="Text Box 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901" y="4141"/>
                    <a:ext cx="489" cy="36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</a:t>
                    </a:r>
                    <a:r>
                      <a:rPr kumimoji="0" lang="en-US" sz="28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min</a:t>
                    </a:r>
                    <a:endParaRPr kumimoji="0" lang="ru-RU" sz="3600" b="0" i="0" u="none" strike="noStrike" cap="none" normalizeH="0" baseline="0" dirty="0" smtClean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28746" name="Line 74"/>
              <p:cNvSpPr>
                <a:spLocks noChangeShapeType="1"/>
              </p:cNvSpPr>
              <p:nvPr/>
            </p:nvSpPr>
            <p:spPr bwMode="auto">
              <a:xfrm>
                <a:off x="2778" y="3725"/>
                <a:ext cx="583" cy="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8747" name="Text Box 75"/>
          <p:cNvSpPr txBox="1">
            <a:spLocks noChangeArrowheads="1"/>
          </p:cNvSpPr>
          <p:nvPr/>
        </p:nvSpPr>
        <p:spPr bwMode="auto">
          <a:xfrm>
            <a:off x="6286512" y="5572140"/>
            <a:ext cx="1785950" cy="500066"/>
          </a:xfrm>
          <a:prstGeom prst="rect">
            <a:avLst/>
          </a:prstGeom>
          <a:gradFill rotWithShape="0">
            <a:gsLst>
              <a:gs pos="0">
                <a:srgbClr val="CC99FF"/>
              </a:gs>
              <a:gs pos="100000">
                <a:srgbClr val="CC99FF">
                  <a:gamma/>
                  <a:tint val="51765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совпали !!!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Line 53"/>
          <p:cNvSpPr>
            <a:spLocks noChangeShapeType="1"/>
          </p:cNvSpPr>
          <p:nvPr/>
        </p:nvSpPr>
        <p:spPr bwMode="auto">
          <a:xfrm flipH="1">
            <a:off x="2167046" y="130977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725" name="Line 53"/>
          <p:cNvSpPr>
            <a:spLocks noChangeShapeType="1"/>
          </p:cNvSpPr>
          <p:nvPr/>
        </p:nvSpPr>
        <p:spPr bwMode="auto">
          <a:xfrm flipH="1">
            <a:off x="2166858" y="-47500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1" name="Rectangle 1"/>
          <p:cNvSpPr>
            <a:spLocks noChangeArrowheads="1"/>
          </p:cNvSpPr>
          <p:nvPr/>
        </p:nvSpPr>
        <p:spPr bwMode="auto">
          <a:xfrm>
            <a:off x="0" y="0"/>
            <a:ext cx="4357686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освещённости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119" name="Группа 118"/>
          <p:cNvGrpSpPr/>
          <p:nvPr/>
        </p:nvGrpSpPr>
        <p:grpSpPr>
          <a:xfrm>
            <a:off x="29253" y="71438"/>
            <a:ext cx="9168018" cy="6858000"/>
            <a:chOff x="-4572048" y="2571744"/>
            <a:chExt cx="9168018" cy="6858000"/>
          </a:xfrm>
        </p:grpSpPr>
        <p:grpSp>
          <p:nvGrpSpPr>
            <p:cNvPr id="95" name="Группа 94"/>
            <p:cNvGrpSpPr/>
            <p:nvPr/>
          </p:nvGrpSpPr>
          <p:grpSpPr>
            <a:xfrm>
              <a:off x="-4572048" y="2571744"/>
              <a:ext cx="9144000" cy="6858000"/>
              <a:chOff x="0" y="24"/>
              <a:chExt cx="9144000" cy="6858000"/>
            </a:xfrm>
          </p:grpSpPr>
          <p:grpSp>
            <p:nvGrpSpPr>
              <p:cNvPr id="96" name="Группа 12"/>
              <p:cNvGrpSpPr/>
              <p:nvPr/>
            </p:nvGrpSpPr>
            <p:grpSpPr>
              <a:xfrm>
                <a:off x="0" y="24"/>
                <a:ext cx="9144000" cy="6858000"/>
                <a:chOff x="7072298" y="-4214866"/>
                <a:chExt cx="9144000" cy="6858000"/>
              </a:xfrm>
            </p:grpSpPr>
            <p:sp>
              <p:nvSpPr>
                <p:cNvPr id="101" name="Прямоугольник 100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02" name="TextBox 101"/>
                <p:cNvSpPr txBox="1"/>
                <p:nvPr/>
              </p:nvSpPr>
              <p:spPr>
                <a:xfrm>
                  <a:off x="7096316" y="153513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97" name="Прямоугольник 96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118" name="Группа 117"/>
            <p:cNvGrpSpPr/>
            <p:nvPr/>
          </p:nvGrpSpPr>
          <p:grpSpPr>
            <a:xfrm>
              <a:off x="0" y="6423340"/>
              <a:ext cx="4595970" cy="869319"/>
              <a:chOff x="4295772" y="1426197"/>
              <a:chExt cx="4595970" cy="869319"/>
            </a:xfrm>
          </p:grpSpPr>
          <p:sp>
            <p:nvSpPr>
              <p:cNvPr id="103" name="Text Box 64"/>
              <p:cNvSpPr txBox="1">
                <a:spLocks noChangeArrowheads="1"/>
              </p:cNvSpPr>
              <p:nvPr/>
            </p:nvSpPr>
            <p:spPr bwMode="auto">
              <a:xfrm>
                <a:off x="5581656" y="1426385"/>
                <a:ext cx="1143008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0" name="Text Box 64"/>
              <p:cNvSpPr txBox="1">
                <a:spLocks noChangeArrowheads="1"/>
              </p:cNvSpPr>
              <p:nvPr/>
            </p:nvSpPr>
            <p:spPr bwMode="auto">
              <a:xfrm>
                <a:off x="6581788" y="1426385"/>
                <a:ext cx="164307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2" name="Text Box 64"/>
              <p:cNvSpPr txBox="1">
                <a:spLocks noChangeArrowheads="1"/>
              </p:cNvSpPr>
              <p:nvPr/>
            </p:nvSpPr>
            <p:spPr bwMode="auto">
              <a:xfrm>
                <a:off x="8177362" y="1426197"/>
                <a:ext cx="714380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4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7" name="Text Box 64"/>
              <p:cNvSpPr txBox="1">
                <a:spLocks noChangeArrowheads="1"/>
              </p:cNvSpPr>
              <p:nvPr/>
            </p:nvSpPr>
            <p:spPr bwMode="auto">
              <a:xfrm>
                <a:off x="4295772" y="1438260"/>
                <a:ext cx="128588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З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Э</a:t>
                </a:r>
                <a:endPara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28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8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28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28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repeatCount="indefinit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3" dur="1000" tmFilter="0, 0; .2, .5; .8, .5; 1, 0"/>
                                        <p:tgtEl>
                                          <p:spTgt spid="287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500" autoRev="1" fill="hold"/>
                                        <p:tgtEl>
                                          <p:spTgt spid="287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04" dur="10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50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28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28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8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8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8" dur="2000" fill="hold"/>
                                        <p:tgtEl>
                                          <p:spTgt spid="2873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0" dur="2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2" dur="2000" fill="hold"/>
                                        <p:tgtEl>
                                          <p:spTgt spid="108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28735" grpId="0"/>
      <p:bldP spid="104" grpId="0" animBg="1"/>
      <p:bldP spid="28737" grpId="0" animBg="1"/>
      <p:bldP spid="28726" grpId="0" animBg="1"/>
      <p:bldP spid="28726" grpId="1" animBg="1"/>
      <p:bldP spid="75" grpId="0" animBg="1"/>
      <p:bldP spid="75" grpId="1" animBg="1"/>
      <p:bldP spid="108" grpId="0" animBg="1"/>
      <p:bldP spid="108" grpId="1" animBg="1"/>
      <p:bldP spid="109" grpId="0" animBg="1"/>
      <p:bldP spid="109" grpId="1" animBg="1"/>
      <p:bldP spid="28736" grpId="0" animBg="1"/>
      <p:bldP spid="28736" grpId="1" animBg="1"/>
      <p:bldP spid="106" grpId="0" animBg="1"/>
      <p:bldP spid="113" grpId="0"/>
      <p:bldP spid="114" grpId="0" animBg="1"/>
      <p:bldP spid="115" grpId="0" animBg="1"/>
      <p:bldP spid="116" grpId="1" animBg="1"/>
      <p:bldP spid="28747" grpId="0" animBg="1"/>
      <p:bldP spid="68" grpId="0" animBg="1"/>
      <p:bldP spid="28725" grpId="0" animBg="1"/>
      <p:bldP spid="1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1" name="Group 1"/>
          <p:cNvGrpSpPr>
            <a:grpSpLocks/>
          </p:cNvGrpSpPr>
          <p:nvPr/>
        </p:nvGrpSpPr>
        <p:grpSpPr bwMode="auto">
          <a:xfrm>
            <a:off x="142843" y="498727"/>
            <a:ext cx="4019718" cy="2287331"/>
            <a:chOff x="4173" y="5802"/>
            <a:chExt cx="2605" cy="1729"/>
          </a:xfrm>
        </p:grpSpPr>
        <p:grpSp>
          <p:nvGrpSpPr>
            <p:cNvPr id="30723" name="Group 3"/>
            <p:cNvGrpSpPr>
              <a:grpSpLocks/>
            </p:cNvGrpSpPr>
            <p:nvPr/>
          </p:nvGrpSpPr>
          <p:grpSpPr bwMode="auto">
            <a:xfrm>
              <a:off x="4173" y="6139"/>
              <a:ext cx="1081" cy="1195"/>
              <a:chOff x="5244" y="6139"/>
              <a:chExt cx="1081" cy="1195"/>
            </a:xfrm>
          </p:grpSpPr>
          <p:sp>
            <p:nvSpPr>
              <p:cNvPr id="30724" name="AutoShape 4"/>
              <p:cNvSpPr>
                <a:spLocks noChangeArrowheads="1"/>
              </p:cNvSpPr>
              <p:nvPr/>
            </p:nvSpPr>
            <p:spPr bwMode="auto">
              <a:xfrm rot="5400000">
                <a:off x="5212" y="6320"/>
                <a:ext cx="618" cy="553"/>
              </a:xfrm>
              <a:prstGeom prst="roundRect">
                <a:avLst>
                  <a:gd name="adj" fmla="val 50000"/>
                </a:avLst>
              </a:prstGeom>
              <a:noFill/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0725" name="Group 5"/>
              <p:cNvGrpSpPr>
                <a:grpSpLocks/>
              </p:cNvGrpSpPr>
              <p:nvPr/>
            </p:nvGrpSpPr>
            <p:grpSpPr bwMode="auto">
              <a:xfrm rot="5400000">
                <a:off x="5376" y="6207"/>
                <a:ext cx="283" cy="147"/>
                <a:chOff x="4700" y="6785"/>
                <a:chExt cx="449" cy="415"/>
              </a:xfrm>
            </p:grpSpPr>
            <p:sp>
              <p:nvSpPr>
                <p:cNvPr id="30726" name="Line 6"/>
                <p:cNvSpPr>
                  <a:spLocks noChangeShapeType="1"/>
                </p:cNvSpPr>
                <p:nvPr/>
              </p:nvSpPr>
              <p:spPr bwMode="auto">
                <a:xfrm>
                  <a:off x="5149" y="6785"/>
                  <a:ext cx="0" cy="415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727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4700" y="6993"/>
                  <a:ext cx="438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0728" name="Arc 8"/>
              <p:cNvSpPr>
                <a:spLocks/>
              </p:cNvSpPr>
              <p:nvPr/>
            </p:nvSpPr>
            <p:spPr bwMode="auto">
              <a:xfrm rot="-448325" flipH="1" flipV="1">
                <a:off x="5371" y="6724"/>
                <a:ext cx="326" cy="98"/>
              </a:xfrm>
              <a:custGeom>
                <a:avLst/>
                <a:gdLst>
                  <a:gd name="G0" fmla="+- 21326 0 0"/>
                  <a:gd name="G1" fmla="+- 21600 0 0"/>
                  <a:gd name="G2" fmla="+- 21600 0 0"/>
                  <a:gd name="T0" fmla="*/ 0 w 42926"/>
                  <a:gd name="T1" fmla="*/ 18171 h 21600"/>
                  <a:gd name="T2" fmla="*/ 42926 w 42926"/>
                  <a:gd name="T3" fmla="*/ 21600 h 21600"/>
                  <a:gd name="T4" fmla="*/ 21326 w 4292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926" h="21600" fill="none" extrusionOk="0">
                    <a:moveTo>
                      <a:pt x="-1" y="18170"/>
                    </a:moveTo>
                    <a:cubicBezTo>
                      <a:pt x="1683" y="7699"/>
                      <a:pt x="10720" y="-1"/>
                      <a:pt x="21326" y="0"/>
                    </a:cubicBezTo>
                    <a:cubicBezTo>
                      <a:pt x="33255" y="0"/>
                      <a:pt x="42926" y="9670"/>
                      <a:pt x="42926" y="21600"/>
                    </a:cubicBezTo>
                  </a:path>
                  <a:path w="42926" h="21600" stroke="0" extrusionOk="0">
                    <a:moveTo>
                      <a:pt x="-1" y="18170"/>
                    </a:moveTo>
                    <a:cubicBezTo>
                      <a:pt x="1683" y="7699"/>
                      <a:pt x="10720" y="-1"/>
                      <a:pt x="21326" y="0"/>
                    </a:cubicBezTo>
                    <a:cubicBezTo>
                      <a:pt x="33255" y="0"/>
                      <a:pt x="42926" y="9670"/>
                      <a:pt x="42926" y="21600"/>
                    </a:cubicBezTo>
                    <a:lnTo>
                      <a:pt x="21326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29" name="Line 9"/>
              <p:cNvSpPr>
                <a:spLocks noChangeShapeType="1"/>
              </p:cNvSpPr>
              <p:nvPr/>
            </p:nvSpPr>
            <p:spPr bwMode="auto">
              <a:xfrm>
                <a:off x="5524" y="6144"/>
                <a:ext cx="801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30" name="Line 10"/>
              <p:cNvSpPr>
                <a:spLocks noChangeShapeType="1"/>
              </p:cNvSpPr>
              <p:nvPr/>
            </p:nvSpPr>
            <p:spPr bwMode="auto">
              <a:xfrm>
                <a:off x="5530" y="6817"/>
                <a:ext cx="0" cy="51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0731" name="Group 11"/>
            <p:cNvGrpSpPr>
              <a:grpSpLocks/>
            </p:cNvGrpSpPr>
            <p:nvPr/>
          </p:nvGrpSpPr>
          <p:grpSpPr bwMode="auto">
            <a:xfrm>
              <a:off x="5296" y="5802"/>
              <a:ext cx="1482" cy="1541"/>
              <a:chOff x="5296" y="5802"/>
              <a:chExt cx="1482" cy="1541"/>
            </a:xfrm>
          </p:grpSpPr>
          <p:sp>
            <p:nvSpPr>
              <p:cNvPr id="30732" name="Line 12"/>
              <p:cNvSpPr>
                <a:spLocks noChangeShapeType="1"/>
              </p:cNvSpPr>
              <p:nvPr/>
            </p:nvSpPr>
            <p:spPr bwMode="auto">
              <a:xfrm flipV="1">
                <a:off x="5809" y="5835"/>
                <a:ext cx="969" cy="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33" name="Line 13"/>
              <p:cNvSpPr>
                <a:spLocks noChangeShapeType="1"/>
              </p:cNvSpPr>
              <p:nvPr/>
            </p:nvSpPr>
            <p:spPr bwMode="auto">
              <a:xfrm flipH="1" flipV="1">
                <a:off x="5455" y="6144"/>
                <a:ext cx="376" cy="260"/>
              </a:xfrm>
              <a:prstGeom prst="line">
                <a:avLst/>
              </a:prstGeom>
              <a:noFill/>
              <a:ln w="57150">
                <a:solidFill>
                  <a:srgbClr val="365D21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34" name="Line 14"/>
              <p:cNvSpPr>
                <a:spLocks noChangeShapeType="1"/>
              </p:cNvSpPr>
              <p:nvPr/>
            </p:nvSpPr>
            <p:spPr bwMode="auto">
              <a:xfrm flipH="1">
                <a:off x="5469" y="5946"/>
                <a:ext cx="0" cy="390"/>
              </a:xfrm>
              <a:prstGeom prst="line">
                <a:avLst/>
              </a:prstGeom>
              <a:noFill/>
              <a:ln w="57150">
                <a:solidFill>
                  <a:srgbClr val="365D2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35" name="Line 15"/>
              <p:cNvSpPr>
                <a:spLocks noChangeShapeType="1"/>
              </p:cNvSpPr>
              <p:nvPr/>
            </p:nvSpPr>
            <p:spPr bwMode="auto">
              <a:xfrm flipV="1">
                <a:off x="5483" y="5828"/>
                <a:ext cx="319" cy="294"/>
              </a:xfrm>
              <a:prstGeom prst="line">
                <a:avLst/>
              </a:prstGeom>
              <a:noFill/>
              <a:ln w="57150">
                <a:solidFill>
                  <a:srgbClr val="365D2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36" name="Oval 16"/>
              <p:cNvSpPr>
                <a:spLocks noChangeArrowheads="1"/>
              </p:cNvSpPr>
              <p:nvPr/>
            </p:nvSpPr>
            <p:spPr bwMode="auto">
              <a:xfrm flipH="1">
                <a:off x="5296" y="5802"/>
                <a:ext cx="730" cy="665"/>
              </a:xfrm>
              <a:prstGeom prst="ellipse">
                <a:avLst/>
              </a:prstGeom>
              <a:noFill/>
              <a:ln w="57150">
                <a:solidFill>
                  <a:srgbClr val="365D2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37" name="Line 17"/>
              <p:cNvSpPr>
                <a:spLocks noChangeShapeType="1"/>
              </p:cNvSpPr>
              <p:nvPr/>
            </p:nvSpPr>
            <p:spPr bwMode="auto">
              <a:xfrm flipH="1">
                <a:off x="5843" y="6418"/>
                <a:ext cx="1" cy="92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0738" name="Group 18"/>
            <p:cNvGrpSpPr>
              <a:grpSpLocks/>
            </p:cNvGrpSpPr>
            <p:nvPr/>
          </p:nvGrpSpPr>
          <p:grpSpPr bwMode="auto">
            <a:xfrm>
              <a:off x="4438" y="6135"/>
              <a:ext cx="1674" cy="1396"/>
              <a:chOff x="5528" y="6128"/>
              <a:chExt cx="1687" cy="1433"/>
            </a:xfrm>
          </p:grpSpPr>
          <p:grpSp>
            <p:nvGrpSpPr>
              <p:cNvPr id="30739" name="Group 19"/>
              <p:cNvGrpSpPr>
                <a:grpSpLocks/>
              </p:cNvGrpSpPr>
              <p:nvPr/>
            </p:nvGrpSpPr>
            <p:grpSpPr bwMode="auto">
              <a:xfrm flipH="1">
                <a:off x="5528" y="7192"/>
                <a:ext cx="766" cy="369"/>
                <a:chOff x="2004" y="7246"/>
                <a:chExt cx="644" cy="369"/>
              </a:xfrm>
            </p:grpSpPr>
            <p:sp>
              <p:nvSpPr>
                <p:cNvPr id="30740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2350" y="7338"/>
                  <a:ext cx="0" cy="15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741" name="Line 21"/>
                <p:cNvSpPr>
                  <a:spLocks noChangeShapeType="1"/>
                </p:cNvSpPr>
                <p:nvPr/>
              </p:nvSpPr>
              <p:spPr bwMode="auto">
                <a:xfrm>
                  <a:off x="2004" y="7406"/>
                  <a:ext cx="242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742" name="Line 22"/>
                <p:cNvSpPr>
                  <a:spLocks noChangeShapeType="1"/>
                </p:cNvSpPr>
                <p:nvPr/>
              </p:nvSpPr>
              <p:spPr bwMode="auto">
                <a:xfrm>
                  <a:off x="2258" y="7246"/>
                  <a:ext cx="0" cy="36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743" name="Line 23"/>
                <p:cNvSpPr>
                  <a:spLocks noChangeShapeType="1"/>
                </p:cNvSpPr>
                <p:nvPr/>
              </p:nvSpPr>
              <p:spPr bwMode="auto">
                <a:xfrm>
                  <a:off x="2339" y="7407"/>
                  <a:ext cx="309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0744" name="Line 24"/>
              <p:cNvSpPr>
                <a:spLocks noChangeShapeType="1"/>
              </p:cNvSpPr>
              <p:nvPr/>
            </p:nvSpPr>
            <p:spPr bwMode="auto">
              <a:xfrm>
                <a:off x="6234" y="7355"/>
                <a:ext cx="981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45" name="Rectangle 25"/>
              <p:cNvSpPr>
                <a:spLocks noChangeArrowheads="1"/>
              </p:cNvSpPr>
              <p:nvPr/>
            </p:nvSpPr>
            <p:spPr bwMode="auto">
              <a:xfrm rot="-5400000">
                <a:off x="6064" y="6636"/>
                <a:ext cx="391" cy="196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46" name="Line 26"/>
              <p:cNvSpPr>
                <a:spLocks noChangeShapeType="1"/>
              </p:cNvSpPr>
              <p:nvPr/>
            </p:nvSpPr>
            <p:spPr bwMode="auto">
              <a:xfrm flipH="1">
                <a:off x="6037" y="6137"/>
                <a:ext cx="53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47" name="Line 27"/>
              <p:cNvSpPr>
                <a:spLocks noChangeShapeType="1"/>
              </p:cNvSpPr>
              <p:nvPr/>
            </p:nvSpPr>
            <p:spPr bwMode="auto">
              <a:xfrm>
                <a:off x="6249" y="6128"/>
                <a:ext cx="1" cy="39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48" name="Line 28"/>
              <p:cNvSpPr>
                <a:spLocks noChangeShapeType="1"/>
              </p:cNvSpPr>
              <p:nvPr/>
            </p:nvSpPr>
            <p:spPr bwMode="auto">
              <a:xfrm>
                <a:off x="6264" y="6940"/>
                <a:ext cx="1" cy="39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0750" name="Group 30"/>
            <p:cNvGrpSpPr>
              <a:grpSpLocks/>
            </p:cNvGrpSpPr>
            <p:nvPr/>
          </p:nvGrpSpPr>
          <p:grpSpPr bwMode="auto">
            <a:xfrm flipH="1">
              <a:off x="5996" y="7145"/>
              <a:ext cx="774" cy="370"/>
              <a:chOff x="8049" y="6037"/>
              <a:chExt cx="774" cy="370"/>
            </a:xfrm>
          </p:grpSpPr>
          <p:sp>
            <p:nvSpPr>
              <p:cNvPr id="30751" name="Line 31"/>
              <p:cNvSpPr>
                <a:spLocks noChangeShapeType="1"/>
              </p:cNvSpPr>
              <p:nvPr/>
            </p:nvSpPr>
            <p:spPr bwMode="auto">
              <a:xfrm>
                <a:off x="8347" y="6145"/>
                <a:ext cx="0" cy="15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52" name="Line 32"/>
              <p:cNvSpPr>
                <a:spLocks noChangeShapeType="1"/>
              </p:cNvSpPr>
              <p:nvPr/>
            </p:nvSpPr>
            <p:spPr bwMode="auto">
              <a:xfrm flipH="1">
                <a:off x="8581" y="6214"/>
                <a:ext cx="24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53" name="Line 33"/>
              <p:cNvSpPr>
                <a:spLocks noChangeShapeType="1"/>
              </p:cNvSpPr>
              <p:nvPr/>
            </p:nvSpPr>
            <p:spPr bwMode="auto">
              <a:xfrm flipH="1">
                <a:off x="8431" y="6037"/>
                <a:ext cx="0" cy="369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54" name="Line 34"/>
              <p:cNvSpPr>
                <a:spLocks noChangeShapeType="1"/>
              </p:cNvSpPr>
              <p:nvPr/>
            </p:nvSpPr>
            <p:spPr bwMode="auto">
              <a:xfrm flipH="1">
                <a:off x="8049" y="6214"/>
                <a:ext cx="309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55" name="Line 35"/>
              <p:cNvSpPr>
                <a:spLocks noChangeShapeType="1"/>
              </p:cNvSpPr>
              <p:nvPr/>
            </p:nvSpPr>
            <p:spPr bwMode="auto">
              <a:xfrm>
                <a:off x="8508" y="6145"/>
                <a:ext cx="0" cy="15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56" name="Line 36"/>
              <p:cNvSpPr>
                <a:spLocks noChangeShapeType="1"/>
              </p:cNvSpPr>
              <p:nvPr/>
            </p:nvSpPr>
            <p:spPr bwMode="auto">
              <a:xfrm flipH="1">
                <a:off x="8584" y="6038"/>
                <a:ext cx="0" cy="369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0" name="Прямоугольник 39"/>
          <p:cNvSpPr/>
          <p:nvPr/>
        </p:nvSpPr>
        <p:spPr>
          <a:xfrm>
            <a:off x="4714876" y="3500438"/>
            <a:ext cx="3643338" cy="306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заговорило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кино</a:t>
            </a:r>
          </a:p>
          <a:p>
            <a:pPr lvl="0">
              <a:spcAft>
                <a:spcPts val="10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маяки</a:t>
            </a:r>
          </a:p>
          <a:p>
            <a:pPr lvl="0">
              <a:spcAft>
                <a:spcPts val="1000"/>
              </a:spcAft>
            </a:pP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метро</a:t>
            </a:r>
          </a:p>
          <a:p>
            <a:pPr lvl="0">
              <a:spcAft>
                <a:spcPts val="1000"/>
              </a:spcAft>
            </a:pP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Безопасность</a:t>
            </a:r>
          </a:p>
          <a:p>
            <a:pPr lvl="0">
              <a:spcAft>
                <a:spcPts val="1000"/>
              </a:spcAft>
            </a:pP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внутр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эфф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30759" name="Group 39"/>
          <p:cNvGrpSpPr>
            <a:grpSpLocks/>
          </p:cNvGrpSpPr>
          <p:nvPr/>
        </p:nvGrpSpPr>
        <p:grpSpPr bwMode="auto">
          <a:xfrm>
            <a:off x="4753039" y="523792"/>
            <a:ext cx="1081095" cy="2286016"/>
            <a:chOff x="7185" y="5792"/>
            <a:chExt cx="551" cy="1194"/>
          </a:xfrm>
        </p:grpSpPr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>
              <a:off x="7185" y="5806"/>
              <a:ext cx="0" cy="4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61" name="Line 41"/>
            <p:cNvSpPr>
              <a:spLocks noChangeShapeType="1"/>
            </p:cNvSpPr>
            <p:nvPr/>
          </p:nvSpPr>
          <p:spPr bwMode="auto">
            <a:xfrm>
              <a:off x="7185" y="6526"/>
              <a:ext cx="0" cy="4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62" name="Line 42"/>
            <p:cNvSpPr>
              <a:spLocks noChangeShapeType="1"/>
            </p:cNvSpPr>
            <p:nvPr/>
          </p:nvSpPr>
          <p:spPr bwMode="auto">
            <a:xfrm>
              <a:off x="7185" y="6250"/>
              <a:ext cx="229" cy="245"/>
            </a:xfrm>
            <a:prstGeom prst="line">
              <a:avLst/>
            </a:prstGeom>
            <a:noFill/>
            <a:ln w="7620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64" name="Line 44"/>
            <p:cNvSpPr>
              <a:spLocks noChangeShapeType="1"/>
            </p:cNvSpPr>
            <p:nvPr/>
          </p:nvSpPr>
          <p:spPr bwMode="auto">
            <a:xfrm>
              <a:off x="7185" y="6971"/>
              <a:ext cx="55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63" name="Line 43"/>
            <p:cNvSpPr>
              <a:spLocks noChangeShapeType="1"/>
            </p:cNvSpPr>
            <p:nvPr/>
          </p:nvSpPr>
          <p:spPr bwMode="auto">
            <a:xfrm>
              <a:off x="7185" y="5792"/>
              <a:ext cx="55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7" name="Группа 46"/>
          <p:cNvGrpSpPr/>
          <p:nvPr/>
        </p:nvGrpSpPr>
        <p:grpSpPr>
          <a:xfrm rot="5400000">
            <a:off x="4679160" y="1250138"/>
            <a:ext cx="2286010" cy="785818"/>
            <a:chOff x="500040" y="4000504"/>
            <a:chExt cx="1428760" cy="500066"/>
          </a:xfrm>
        </p:grpSpPr>
        <p:grpSp>
          <p:nvGrpSpPr>
            <p:cNvPr id="48" name="Группа 31"/>
            <p:cNvGrpSpPr/>
            <p:nvPr/>
          </p:nvGrpSpPr>
          <p:grpSpPr>
            <a:xfrm rot="5400000">
              <a:off x="964389" y="3536157"/>
              <a:ext cx="500066" cy="1428760"/>
              <a:chOff x="571471" y="2428860"/>
              <a:chExt cx="500066" cy="1428760"/>
            </a:xfrm>
          </p:grpSpPr>
          <p:grpSp>
            <p:nvGrpSpPr>
              <p:cNvPr id="50" name="Group 63"/>
              <p:cNvGrpSpPr>
                <a:grpSpLocks/>
              </p:cNvGrpSpPr>
              <p:nvPr/>
            </p:nvGrpSpPr>
            <p:grpSpPr bwMode="auto">
              <a:xfrm rot="5400000">
                <a:off x="107124" y="2893207"/>
                <a:ext cx="1428760" cy="500066"/>
                <a:chOff x="8041" y="3075"/>
                <a:chExt cx="1462" cy="484"/>
              </a:xfrm>
            </p:grpSpPr>
            <p:grpSp>
              <p:nvGrpSpPr>
                <p:cNvPr id="52" name="Group 64"/>
                <p:cNvGrpSpPr>
                  <a:grpSpLocks/>
                </p:cNvGrpSpPr>
                <p:nvPr/>
              </p:nvGrpSpPr>
              <p:grpSpPr bwMode="auto">
                <a:xfrm>
                  <a:off x="8315" y="3075"/>
                  <a:ext cx="851" cy="484"/>
                  <a:chOff x="8377" y="3041"/>
                  <a:chExt cx="851" cy="484"/>
                </a:xfrm>
              </p:grpSpPr>
              <p:sp>
                <p:nvSpPr>
                  <p:cNvPr id="55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8571" y="3041"/>
                    <a:ext cx="484" cy="484"/>
                  </a:xfrm>
                  <a:prstGeom prst="ellipse">
                    <a:avLst/>
                  </a:prstGeom>
                  <a:noFill/>
                  <a:ln w="349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0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56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8377" y="3144"/>
                    <a:ext cx="207" cy="288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0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57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9021" y="3144"/>
                    <a:ext cx="207" cy="288"/>
                  </a:xfrm>
                  <a:prstGeom prst="rect">
                    <a:avLst/>
                  </a:prstGeom>
                  <a:solidFill>
                    <a:srgbClr val="000099"/>
                  </a:solidFill>
                  <a:ln w="9525">
                    <a:solidFill>
                      <a:srgbClr val="000099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0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53" name="Line 68"/>
                <p:cNvSpPr>
                  <a:spLocks noChangeShapeType="1"/>
                </p:cNvSpPr>
                <p:nvPr/>
              </p:nvSpPr>
              <p:spPr bwMode="auto">
                <a:xfrm>
                  <a:off x="9180" y="3317"/>
                  <a:ext cx="323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20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4" name="Line 69"/>
                <p:cNvSpPr>
                  <a:spLocks noChangeShapeType="1"/>
                </p:cNvSpPr>
                <p:nvPr/>
              </p:nvSpPr>
              <p:spPr bwMode="auto">
                <a:xfrm>
                  <a:off x="8041" y="3328"/>
                  <a:ext cx="323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20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51" name="Прямоугольник 50"/>
              <p:cNvSpPr/>
              <p:nvPr/>
            </p:nvSpPr>
            <p:spPr>
              <a:xfrm>
                <a:off x="720484" y="2907268"/>
                <a:ext cx="184731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ru-RU" dirty="0"/>
              </a:p>
            </p:txBody>
          </p:sp>
        </p:grpSp>
        <p:sp>
          <p:nvSpPr>
            <p:cNvPr id="49" name="TextBox 48"/>
            <p:cNvSpPr txBox="1"/>
            <p:nvPr/>
          </p:nvSpPr>
          <p:spPr>
            <a:xfrm>
              <a:off x="1107257" y="4073530"/>
              <a:ext cx="357190" cy="305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latin typeface="Times New Roman" pitchFamily="18" charset="0"/>
                  <a:cs typeface="Times New Roman" pitchFamily="18" charset="0"/>
                </a:rPr>
                <a:t>Д</a:t>
              </a:r>
              <a:endParaRPr lang="ru-RU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9" name="Группа 90"/>
          <p:cNvGrpSpPr/>
          <p:nvPr/>
        </p:nvGrpSpPr>
        <p:grpSpPr>
          <a:xfrm>
            <a:off x="4123337" y="551163"/>
            <a:ext cx="448663" cy="1949143"/>
            <a:chOff x="1223647" y="1782124"/>
            <a:chExt cx="228693" cy="1591953"/>
          </a:xfrm>
        </p:grpSpPr>
        <p:sp>
          <p:nvSpPr>
            <p:cNvPr id="63" name="Arc 8"/>
            <p:cNvSpPr>
              <a:spLocks/>
            </p:cNvSpPr>
            <p:nvPr/>
          </p:nvSpPr>
          <p:spPr bwMode="auto">
            <a:xfrm>
              <a:off x="1223647" y="2191964"/>
              <a:ext cx="145149" cy="25274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195"/>
                <a:gd name="T2" fmla="*/ 470 w 21600"/>
                <a:gd name="T3" fmla="*/ 43195 h 43195"/>
                <a:gd name="T4" fmla="*/ 0 w 21600"/>
                <a:gd name="T5" fmla="*/ 21600 h 43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195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346"/>
                    <a:pt x="12213" y="42939"/>
                    <a:pt x="469" y="43194"/>
                  </a:cubicBezTo>
                </a:path>
                <a:path w="21600" h="43195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346"/>
                    <a:pt x="12213" y="42939"/>
                    <a:pt x="469" y="4319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8425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Arc 9"/>
            <p:cNvSpPr>
              <a:spLocks/>
            </p:cNvSpPr>
            <p:nvPr/>
          </p:nvSpPr>
          <p:spPr bwMode="auto">
            <a:xfrm>
              <a:off x="1239088" y="2445609"/>
              <a:ext cx="145149" cy="25274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195"/>
                <a:gd name="T2" fmla="*/ 470 w 21600"/>
                <a:gd name="T3" fmla="*/ 43195 h 43195"/>
                <a:gd name="T4" fmla="*/ 0 w 21600"/>
                <a:gd name="T5" fmla="*/ 21600 h 43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195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346"/>
                    <a:pt x="12213" y="42939"/>
                    <a:pt x="469" y="43194"/>
                  </a:cubicBezTo>
                </a:path>
                <a:path w="21600" h="43195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346"/>
                    <a:pt x="12213" y="42939"/>
                    <a:pt x="469" y="4319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8425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Arc 10"/>
            <p:cNvSpPr>
              <a:spLocks/>
            </p:cNvSpPr>
            <p:nvPr/>
          </p:nvSpPr>
          <p:spPr bwMode="auto">
            <a:xfrm>
              <a:off x="1247324" y="2699254"/>
              <a:ext cx="145149" cy="25274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195"/>
                <a:gd name="T2" fmla="*/ 470 w 21600"/>
                <a:gd name="T3" fmla="*/ 43195 h 43195"/>
                <a:gd name="T4" fmla="*/ 0 w 21600"/>
                <a:gd name="T5" fmla="*/ 21600 h 43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195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346"/>
                    <a:pt x="12213" y="42939"/>
                    <a:pt x="469" y="43194"/>
                  </a:cubicBezTo>
                </a:path>
                <a:path w="21600" h="43195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346"/>
                    <a:pt x="12213" y="42939"/>
                    <a:pt x="469" y="4319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8425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Line 13"/>
            <p:cNvSpPr>
              <a:spLocks noChangeShapeType="1"/>
            </p:cNvSpPr>
            <p:nvPr/>
          </p:nvSpPr>
          <p:spPr bwMode="auto">
            <a:xfrm flipV="1">
              <a:off x="1232028" y="1782124"/>
              <a:ext cx="0" cy="420545"/>
            </a:xfrm>
            <a:prstGeom prst="line">
              <a:avLst/>
            </a:prstGeom>
            <a:noFill/>
            <a:ln w="57150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Line 16"/>
            <p:cNvSpPr>
              <a:spLocks noChangeShapeType="1"/>
            </p:cNvSpPr>
            <p:nvPr/>
          </p:nvSpPr>
          <p:spPr bwMode="auto">
            <a:xfrm flipV="1">
              <a:off x="1240064" y="2953532"/>
              <a:ext cx="0" cy="420545"/>
            </a:xfrm>
            <a:prstGeom prst="line">
              <a:avLst/>
            </a:prstGeom>
            <a:noFill/>
            <a:ln w="57150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Line 17"/>
            <p:cNvSpPr>
              <a:spLocks noChangeShapeType="1"/>
            </p:cNvSpPr>
            <p:nvPr/>
          </p:nvSpPr>
          <p:spPr bwMode="auto">
            <a:xfrm>
              <a:off x="1452340" y="2227137"/>
              <a:ext cx="0" cy="737100"/>
            </a:xfrm>
            <a:prstGeom prst="line">
              <a:avLst/>
            </a:prstGeom>
            <a:noFill/>
            <a:ln w="57150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2" name="Прямоугольник 71"/>
          <p:cNvSpPr/>
          <p:nvPr/>
        </p:nvSpPr>
        <p:spPr>
          <a:xfrm>
            <a:off x="142844" y="2857496"/>
            <a:ext cx="6215106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свет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отпирается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реле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ВКЛ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3" name="Line 53"/>
          <p:cNvSpPr>
            <a:spLocks noChangeShapeType="1"/>
          </p:cNvSpPr>
          <p:nvPr/>
        </p:nvSpPr>
        <p:spPr bwMode="auto">
          <a:xfrm>
            <a:off x="142844" y="1357298"/>
            <a:ext cx="357190" cy="42860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4" name="Line 53"/>
          <p:cNvSpPr>
            <a:spLocks noChangeShapeType="1"/>
          </p:cNvSpPr>
          <p:nvPr/>
        </p:nvSpPr>
        <p:spPr bwMode="auto">
          <a:xfrm>
            <a:off x="357158" y="1285860"/>
            <a:ext cx="357190" cy="42860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5002104" y="188640"/>
            <a:ext cx="650016" cy="571504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Line 24"/>
          <p:cNvSpPr>
            <a:spLocks noChangeShapeType="1"/>
          </p:cNvSpPr>
          <p:nvPr/>
        </p:nvSpPr>
        <p:spPr bwMode="auto">
          <a:xfrm rot="10800000" flipH="1">
            <a:off x="5327399" y="422144"/>
            <a:ext cx="0" cy="17086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8" name="Line 26"/>
          <p:cNvSpPr>
            <a:spLocks noChangeShapeType="1"/>
          </p:cNvSpPr>
          <p:nvPr/>
        </p:nvSpPr>
        <p:spPr bwMode="auto">
          <a:xfrm rot="10800000">
            <a:off x="5429453" y="277477"/>
            <a:ext cx="0" cy="420329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9" name="Line 27"/>
          <p:cNvSpPr>
            <a:spLocks noChangeShapeType="1"/>
          </p:cNvSpPr>
          <p:nvPr/>
        </p:nvSpPr>
        <p:spPr bwMode="auto">
          <a:xfrm rot="10800000">
            <a:off x="4835595" y="514410"/>
            <a:ext cx="504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77" name="Группа 76"/>
          <p:cNvGrpSpPr/>
          <p:nvPr/>
        </p:nvGrpSpPr>
        <p:grpSpPr>
          <a:xfrm>
            <a:off x="15805" y="-22144"/>
            <a:ext cx="9168018" cy="6858000"/>
            <a:chOff x="-4572048" y="2571744"/>
            <a:chExt cx="9168018" cy="6858000"/>
          </a:xfrm>
        </p:grpSpPr>
        <p:grpSp>
          <p:nvGrpSpPr>
            <p:cNvPr id="78" name="Группа 94"/>
            <p:cNvGrpSpPr/>
            <p:nvPr/>
          </p:nvGrpSpPr>
          <p:grpSpPr>
            <a:xfrm>
              <a:off x="-4572048" y="2571744"/>
              <a:ext cx="9144000" cy="6858000"/>
              <a:chOff x="0" y="24"/>
              <a:chExt cx="9144000" cy="6858000"/>
            </a:xfrm>
          </p:grpSpPr>
          <p:grpSp>
            <p:nvGrpSpPr>
              <p:cNvPr id="84" name="Группа 12"/>
              <p:cNvGrpSpPr/>
              <p:nvPr/>
            </p:nvGrpSpPr>
            <p:grpSpPr>
              <a:xfrm>
                <a:off x="0" y="24"/>
                <a:ext cx="9144000" cy="6858000"/>
                <a:chOff x="7072298" y="-4214866"/>
                <a:chExt cx="9144000" cy="6858000"/>
              </a:xfrm>
            </p:grpSpPr>
            <p:sp>
              <p:nvSpPr>
                <p:cNvPr id="87" name="TextBox 86"/>
                <p:cNvSpPr txBox="1"/>
                <p:nvPr/>
              </p:nvSpPr>
              <p:spPr>
                <a:xfrm>
                  <a:off x="7096316" y="153513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86" name="Прямоугольник 85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85" name="Прямоугольник 84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79" name="Группа 117"/>
            <p:cNvGrpSpPr/>
            <p:nvPr/>
          </p:nvGrpSpPr>
          <p:grpSpPr>
            <a:xfrm>
              <a:off x="0" y="6423340"/>
              <a:ext cx="4595970" cy="869319"/>
              <a:chOff x="4295772" y="1426197"/>
              <a:chExt cx="4595970" cy="869319"/>
            </a:xfrm>
          </p:grpSpPr>
          <p:sp>
            <p:nvSpPr>
              <p:cNvPr id="80" name="Text Box 64"/>
              <p:cNvSpPr txBox="1">
                <a:spLocks noChangeArrowheads="1"/>
              </p:cNvSpPr>
              <p:nvPr/>
            </p:nvSpPr>
            <p:spPr bwMode="auto">
              <a:xfrm>
                <a:off x="5581656" y="1426385"/>
                <a:ext cx="1143008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1" name="Text Box 64"/>
              <p:cNvSpPr txBox="1">
                <a:spLocks noChangeArrowheads="1"/>
              </p:cNvSpPr>
              <p:nvPr/>
            </p:nvSpPr>
            <p:spPr bwMode="auto">
              <a:xfrm>
                <a:off x="6581788" y="1426385"/>
                <a:ext cx="164307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" name="Text Box 64"/>
              <p:cNvSpPr txBox="1">
                <a:spLocks noChangeArrowheads="1"/>
              </p:cNvSpPr>
              <p:nvPr/>
            </p:nvSpPr>
            <p:spPr bwMode="auto">
              <a:xfrm>
                <a:off x="8177362" y="1426197"/>
                <a:ext cx="714380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4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3" name="Text Box 64"/>
              <p:cNvSpPr txBox="1">
                <a:spLocks noChangeArrowheads="1"/>
              </p:cNvSpPr>
              <p:nvPr/>
            </p:nvSpPr>
            <p:spPr bwMode="auto">
              <a:xfrm>
                <a:off x="4295772" y="1438260"/>
                <a:ext cx="128588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З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Э</a:t>
                </a:r>
                <a:endPara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3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3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3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3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3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3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3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3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3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3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3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3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300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300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300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uiExpand="1" build="p"/>
      <p:bldP spid="72" grpId="0" animBg="1"/>
      <p:bldP spid="73" grpId="0" animBg="1"/>
      <p:bldP spid="7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3983</TotalTime>
  <Words>2439</Words>
  <Application>Microsoft Office PowerPoint</Application>
  <PresentationFormat>Экран (4:3)</PresentationFormat>
  <Paragraphs>512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Трек</vt:lpstr>
      <vt:lpstr>Слайд 1</vt:lpstr>
      <vt:lpstr>Слайд 2</vt:lpstr>
      <vt:lpstr>Слайд 3</vt:lpstr>
      <vt:lpstr>Домашнее задание.</vt:lpstr>
      <vt:lpstr>Слайд 5</vt:lpstr>
      <vt:lpstr>Слайд 6</vt:lpstr>
      <vt:lpstr>Слайд 7</vt:lpstr>
      <vt:lpstr>Слайд 8</vt:lpstr>
      <vt:lpstr>Слайд 9</vt:lpstr>
      <vt:lpstr>Домашнее задание.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423</cp:revision>
  <dcterms:created xsi:type="dcterms:W3CDTF">2009-11-04T14:29:22Z</dcterms:created>
  <dcterms:modified xsi:type="dcterms:W3CDTF">2020-03-12T14:25:02Z</dcterms:modified>
</cp:coreProperties>
</file>