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51" r:id="rId1"/>
  </p:sldMasterIdLst>
  <p:notesMasterIdLst>
    <p:notesMasterId r:id="rId33"/>
  </p:notesMasterIdLst>
  <p:sldIdLst>
    <p:sldId id="335" r:id="rId2"/>
    <p:sldId id="441" r:id="rId3"/>
    <p:sldId id="440" r:id="rId4"/>
    <p:sldId id="431" r:id="rId5"/>
    <p:sldId id="420" r:id="rId6"/>
    <p:sldId id="421" r:id="rId7"/>
    <p:sldId id="422" r:id="rId8"/>
    <p:sldId id="423" r:id="rId9"/>
    <p:sldId id="424" r:id="rId10"/>
    <p:sldId id="425" r:id="rId11"/>
    <p:sldId id="426" r:id="rId12"/>
    <p:sldId id="428" r:id="rId13"/>
    <p:sldId id="429" r:id="rId14"/>
    <p:sldId id="430" r:id="rId15"/>
    <p:sldId id="432" r:id="rId16"/>
    <p:sldId id="434" r:id="rId17"/>
    <p:sldId id="435" r:id="rId18"/>
    <p:sldId id="436" r:id="rId19"/>
    <p:sldId id="402" r:id="rId20"/>
    <p:sldId id="437" r:id="rId21"/>
    <p:sldId id="410" r:id="rId22"/>
    <p:sldId id="411" r:id="rId23"/>
    <p:sldId id="412" r:id="rId24"/>
    <p:sldId id="413" r:id="rId25"/>
    <p:sldId id="414" r:id="rId26"/>
    <p:sldId id="415" r:id="rId27"/>
    <p:sldId id="416" r:id="rId28"/>
    <p:sldId id="438" r:id="rId29"/>
    <p:sldId id="439" r:id="rId30"/>
    <p:sldId id="418" r:id="rId31"/>
    <p:sldId id="419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14AC"/>
    <a:srgbClr val="365D21"/>
    <a:srgbClr val="105012"/>
    <a:srgbClr val="FF9900"/>
    <a:srgbClr val="006600"/>
    <a:srgbClr val="FFFF00"/>
    <a:srgbClr val="FFCCCC"/>
    <a:srgbClr val="33CCFF"/>
    <a:srgbClr val="0066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85" d="100"/>
          <a:sy n="8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951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6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3071810"/>
          <a:ext cx="9144000" cy="2560320"/>
        </p:xfrm>
        <a:graphic>
          <a:graphicData uri="http://schemas.openxmlformats.org/drawingml/2006/table">
            <a:tbl>
              <a:tblPr/>
              <a:tblGrid>
                <a:gridCol w="8286776"/>
                <a:gridCol w="857224"/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Консультация по задачам гр. 6.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b="1" u="none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Эвристическая беседа по теме  №32 с демонстрациями и заполнением справочника № 5.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Повторение темы по опорному конспекту с акцентированием сложных мест.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u="none" strike="noStrike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400" b="1" u="none" strike="noStrike" dirty="0">
                          <a:latin typeface="Times New Roman"/>
                          <a:ea typeface="Times New Roman"/>
                        </a:rPr>
                        <a:t>Первичная обратная связь по вопросам стр.209, 212.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Д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З</a:t>
                      </a:r>
                      <a:r>
                        <a:rPr lang="en-US" sz="2400" b="1" dirty="0" smtClean="0"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$$ 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86,87,88. Т. 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77624"/>
            <a:ext cx="9144000" cy="298543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- 7  (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) \1у25н\  №97.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\№35 \ .</a:t>
            </a:r>
            <a:endParaRPr kumimoji="0" lang="ru-RU" sz="11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Познакомиться   с 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к.ф. « 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grayscl/>
            <a:lum bright="-10000" contrast="40000"/>
          </a:blip>
          <a:srcRect l="43657" t="61902" r="46633" b="18767"/>
          <a:stretch>
            <a:fillRect/>
          </a:stretch>
        </p:blipFill>
        <p:spPr bwMode="auto">
          <a:xfrm>
            <a:off x="4214810" y="970356"/>
            <a:ext cx="4929190" cy="5887644"/>
          </a:xfrm>
          <a:prstGeom prst="rect">
            <a:avLst/>
          </a:prstGeom>
          <a:noFill/>
          <a:ln w="76200">
            <a:solidFill>
              <a:srgbClr val="0014AC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29883" t="62756" r="55382" b="8203"/>
          <a:stretch>
            <a:fillRect/>
          </a:stretch>
        </p:blipFill>
        <p:spPr bwMode="auto">
          <a:xfrm>
            <a:off x="0" y="0"/>
            <a:ext cx="4107690" cy="4857761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 l="14648" t="7484" r="5664" b="7715"/>
          <a:stretch>
            <a:fillRect/>
          </a:stretch>
        </p:blipFill>
        <p:spPr bwMode="auto">
          <a:xfrm>
            <a:off x="0" y="-24"/>
            <a:ext cx="9144000" cy="678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Вопросы  №12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Сформулируйте законы Кеплера. 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Как меняется скорость планеты при её перемещении от афелия к перигелию? 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В какой точке орбиты планета обладает максимальной кинетической энергией; максимальной потенциальной энергией?</a:t>
            </a: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№12</a:t>
            </a:r>
          </a:p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 10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 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Марс в 1,5 раза дальше от Солнца, чем Земля. Какова продолжительность года на Марсе? Орбиты планет считать круговыми.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Синодический период малой планеты 500 суток. Определите большую полуось её орбиты и звёздный период обращения.</a:t>
            </a:r>
          </a:p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 12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Выполнение этого задания позволит узнать, как располагаются планеты на орбитах в настоящее время, и научиться самостоятельно отыскивать их на небе.</a:t>
            </a: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 12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Выполнение этого задания позволит узнать, как располагаются планеты на орбитах в настоящее время, и научиться самостоятельно отыскивать их на небе.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 Нарисуйте в своей тетради орбиты четырёх ближайших к Солнцу планет: Меркурия, Венеры, Земли и Марса. Для того чтобы наибольшая из орбит — орбита Марса — уместилась на листе тетради, следует выбрать масштаб, при котором 1 см соответствует 30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км (1 : 3 000 000 000 000). Рассчитайте размеры орбит планет и с помощью циркуля проведите окружности соответствующего радиуса. Необходимые данные возьмите из приложения VI.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 Используйте данные таблицы гелиоцентрических долгот планет из «Школьного астрономического календаря» для ответа на следующие вопросы: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 У какой планеты — Меркурия, Венеры, Земли или Марса — эксцентриситет орбиты наибольший?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 На какие (примерно) даты приходятся прохождения Меркурия через перигелий; через афелий?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 Найдите в таблице даты, на которые приходятся соединения планет с Солнцем, а также их противостояний.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 Пользуясь таблицей гелиоцентрических долгот планет, на орбите каждой планеты отметьте её положения в сентябре — декабре текущего года. Для этого проведите из центра орбит в произвольном направлении луч, который будет указывать направление на точку весеннего равноденствия. От этого луча на каждой орбите в направлении, противоположном движению часовой стрелки, отложите дуги, соответствующие гелиоцентрической долготе данной планеты, и отметьте эти положения.</a:t>
            </a: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0" y="714356"/>
            <a:ext cx="4429124" cy="1428760"/>
          </a:xfrm>
          <a:prstGeom prst="rect">
            <a:avLst/>
          </a:prstGeom>
          <a:solidFill>
            <a:srgbClr val="92D050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en-US" sz="6600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6600" b="1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Строение</a:t>
            </a:r>
          </a:p>
          <a:p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Солнечной</a:t>
            </a:r>
          </a:p>
          <a:p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Системы.</a:t>
            </a: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§10-14</a:t>
            </a:r>
            <a:endParaRPr lang="ru-RU" sz="6600" b="1" cap="smal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37861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0"/>
            <a:ext cx="5214941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№5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§13</a:t>
            </a:r>
            <a:r>
              <a:rPr lang="ru-RU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534" y="2164776"/>
            <a:ext cx="8358246" cy="15716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0311" y="3879972"/>
            <a:ext cx="8473326" cy="1906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расстояний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grayscl/>
            <a:lum bright="-10000" contrast="30000"/>
          </a:blip>
          <a:srcRect l="53465" t="73973" r="33539" b="23385"/>
          <a:stretch>
            <a:fillRect/>
          </a:stretch>
        </p:blipFill>
        <p:spPr bwMode="auto">
          <a:xfrm>
            <a:off x="3780032" y="6132436"/>
            <a:ext cx="5364000" cy="6541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grayscl/>
            <a:lum bright="-10000" contrast="30000"/>
          </a:blip>
          <a:srcRect l="53465" t="48085" r="29101" b="26027"/>
          <a:stretch>
            <a:fillRect/>
          </a:stretch>
        </p:blipFill>
        <p:spPr bwMode="auto">
          <a:xfrm>
            <a:off x="3049902" y="642918"/>
            <a:ext cx="6094099" cy="5429288"/>
          </a:xfrm>
          <a:prstGeom prst="rect">
            <a:avLst/>
          </a:prstGeom>
          <a:noFill/>
          <a:ln w="57150">
            <a:solidFill>
              <a:srgbClr val="0014AC"/>
            </a:solidFill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grayscl/>
            <a:lum bright="-10000" contrast="30000"/>
          </a:blip>
          <a:srcRect l="54123" t="76614" r="38415" b="18631"/>
          <a:stretch>
            <a:fillRect/>
          </a:stretch>
        </p:blipFill>
        <p:spPr bwMode="auto">
          <a:xfrm>
            <a:off x="71406" y="3643314"/>
            <a:ext cx="2857520" cy="1428760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Определение расстояний и размеров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7884" y="714356"/>
            <a:ext cx="3286116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Одним… другим гл.</a:t>
            </a:r>
            <a:endParaRPr lang="ru-RU" sz="2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4143372" y="2214554"/>
            <a:ext cx="4714908" cy="1285884"/>
          </a:xfrm>
          <a:prstGeom prst="roundRect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1214422"/>
            <a:ext cx="328611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Параллакс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 угол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3286116" y="4857760"/>
            <a:ext cx="3143272" cy="571504"/>
          </a:xfrm>
          <a:prstGeom prst="roundRect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6572264" y="4857760"/>
            <a:ext cx="2571736" cy="571504"/>
          </a:xfrm>
          <a:prstGeom prst="roundRect">
            <a:avLst/>
          </a:prstGeom>
          <a:noFill/>
          <a:ln w="57150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0" y="2425479"/>
            <a:ext cx="400049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Парсек-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параллакс 1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''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6072198" y="5429264"/>
            <a:ext cx="2786082" cy="642942"/>
          </a:xfrm>
          <a:prstGeom prst="roundRect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0" y="3000372"/>
            <a:ext cx="314324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1пк=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3,26св. лет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3176578" y="747694"/>
            <a:ext cx="500066" cy="571504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 bwMode="auto">
          <a:xfrm>
            <a:off x="3857620" y="6286496"/>
            <a:ext cx="500066" cy="571504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 bwMode="auto">
          <a:xfrm>
            <a:off x="0" y="4071942"/>
            <a:ext cx="500066" cy="571504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9" grpId="0" animBg="1"/>
      <p:bldP spid="20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grayscl/>
            <a:lum bright="-10000" contrast="30000"/>
          </a:blip>
          <a:srcRect l="53465" t="80313" r="29101" b="8593"/>
          <a:stretch>
            <a:fillRect/>
          </a:stretch>
        </p:blipFill>
        <p:spPr bwMode="auto">
          <a:xfrm>
            <a:off x="0" y="1357298"/>
            <a:ext cx="933457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57290" y="1285860"/>
            <a:ext cx="364333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Параллакс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 угол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857224" y="3000372"/>
            <a:ext cx="1714512" cy="92869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214414" y="2928934"/>
            <a:ext cx="6000792" cy="1588"/>
          </a:xfrm>
          <a:prstGeom prst="line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 bwMode="auto">
          <a:xfrm>
            <a:off x="357158" y="2143116"/>
            <a:ext cx="1500198" cy="1500198"/>
          </a:xfrm>
          <a:prstGeom prst="ellips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786678" y="857232"/>
            <a:ext cx="1357322" cy="584775"/>
          </a:xfrm>
          <a:prstGeom prst="rect">
            <a:avLst/>
          </a:prstGeom>
          <a:solidFill>
            <a:schemeClr val="bg2"/>
          </a:solidFill>
          <a:ln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Марс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7572396" y="1428736"/>
            <a:ext cx="714348" cy="571504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70197"/>
            <a:ext cx="5929322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Размеры</a:t>
            </a:r>
            <a:r>
              <a:rPr lang="ru-RU" sz="6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планет</a:t>
            </a:r>
            <a:endParaRPr lang="ru-RU" sz="6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6072198" y="3500438"/>
            <a:ext cx="3071802" cy="1285884"/>
          </a:xfrm>
          <a:prstGeom prst="roundRect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17578" t="13183" r="9179" b="20166"/>
          <a:stretch>
            <a:fillRect/>
          </a:stretch>
        </p:blipFill>
        <p:spPr bwMode="auto">
          <a:xfrm>
            <a:off x="214250" y="0"/>
            <a:ext cx="892975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-32" y="0"/>
            <a:ext cx="9144032" cy="7262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  <a:buFont typeface="Times New Roman" pitchFamily="18" charset="0"/>
              <a:buChar char="1"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Первый закон Кеплера:  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. . . . . . . .  . . . . . . . . . 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Второй закон Кеплера: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  <a:buFont typeface="Times New Roman" pitchFamily="18" charset="0"/>
              <a:buChar char="3"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Третий закон Кеплера: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  <a:buFont typeface="Times New Roman" pitchFamily="18" charset="0"/>
              <a:buChar char="4"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Верхнее соединение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5.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Противостояние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6. Звёздный (сидерический) период	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7. Синодический период -	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7752250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Основные элементы орбиты?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857232"/>
            <a:ext cx="8474243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Закон тяготения и 2 </a:t>
            </a:r>
            <a:r>
              <a:rPr lang="ru-RU" sz="4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Ньтона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785926"/>
            <a:ext cx="9144000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закон Кеплера?</a:t>
            </a:r>
            <a:endParaRPr lang="ru-RU" sz="4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928934"/>
            <a:ext cx="9144000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закон Кеплера?</a:t>
            </a:r>
            <a:endParaRPr lang="ru-RU" sz="4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929066"/>
            <a:ext cx="9144000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Третий</a:t>
            </a:r>
            <a:r>
              <a:rPr lang="ru-RU" sz="6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закон Кеплера?</a:t>
            </a:r>
            <a:endParaRPr lang="ru-RU" sz="6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-32" y="0"/>
            <a:ext cx="9144032" cy="7262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  <a:buFont typeface="Times New Roman" pitchFamily="18" charset="0"/>
              <a:buChar char="1"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Вопросы №13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Какие измерения, выполненные на Земле, свидетельствуют о её сжатии?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Меняется ли и по какой причине горизонтальный параллакс Солнца в течение года?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Каким методом определяется расстояние до ближайших планет в настоящее время?</a:t>
            </a:r>
          </a:p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 11 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Чему равен горизонтальный параллакс Юпитера, наблюдаемого с Земли в противостоянии, если Юпитер в 5 раз дальше от Солнца, чем Земля?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Расстояние Луны от Земли в ближайшей к Земле точке орбиты (перигее) 363 000 км, а в наиболее удалённой (апогее) — 405 000 км. Определите горизонтальный параллакс Луны в этих положениях.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Во сколько раз Солнце больше, чем Луна, если их угловые диаметры одинаковы, а горизонтальные параллаксы равны 8,8''  и 57'' соответственно?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Чему равен угловой диаметр Солнца, видимого с Нептуна?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0" y="714356"/>
            <a:ext cx="4429124" cy="1428760"/>
          </a:xfrm>
          <a:prstGeom prst="rect">
            <a:avLst/>
          </a:prstGeom>
          <a:solidFill>
            <a:srgbClr val="92D050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en-US" sz="6600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6600" b="1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Строение</a:t>
            </a:r>
          </a:p>
          <a:p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Солнечной</a:t>
            </a:r>
          </a:p>
          <a:p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Системы.</a:t>
            </a: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§10-14</a:t>
            </a:r>
            <a:endParaRPr lang="ru-RU" sz="6600" b="1" cap="smal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37861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96976" y="0"/>
            <a:ext cx="4347023" cy="9233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№5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§14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534" y="2164776"/>
            <a:ext cx="8358246" cy="15716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Движение небесных тел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0311" y="3879972"/>
            <a:ext cx="8473326" cy="1906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grayscl/>
            <a:lum bright="-10000" contrast="30000"/>
          </a:blip>
          <a:srcRect l="43657" t="61902" r="46633" b="18767"/>
          <a:stretch>
            <a:fillRect/>
          </a:stretch>
        </p:blipFill>
        <p:spPr bwMode="auto">
          <a:xfrm>
            <a:off x="5929290" y="3018207"/>
            <a:ext cx="3214710" cy="3839793"/>
          </a:xfrm>
          <a:prstGeom prst="rect">
            <a:avLst/>
          </a:prstGeom>
          <a:noFill/>
          <a:ln w="76200">
            <a:solidFill>
              <a:srgbClr val="0014AC"/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 l="37891" t="41016" r="50257" b="50976"/>
          <a:stretch>
            <a:fillRect/>
          </a:stretch>
        </p:blipFill>
        <p:spPr bwMode="auto">
          <a:xfrm>
            <a:off x="71406" y="785794"/>
            <a:ext cx="2643206" cy="1071546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grayscl/>
            <a:lum bright="-10000" contrast="40000"/>
          </a:blip>
          <a:srcRect l="29883" t="62756" r="55382" b="8203"/>
          <a:stretch>
            <a:fillRect/>
          </a:stretch>
        </p:blipFill>
        <p:spPr bwMode="auto">
          <a:xfrm>
            <a:off x="71406" y="2000240"/>
            <a:ext cx="4107690" cy="4857761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50016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grayscl/>
            <a:lum bright="-10000" contrast="40000"/>
          </a:blip>
          <a:srcRect l="29883" t="49024" r="46093" b="38164"/>
          <a:stretch>
            <a:fillRect/>
          </a:stretch>
        </p:blipFill>
        <p:spPr bwMode="auto">
          <a:xfrm>
            <a:off x="2714612" y="0"/>
            <a:ext cx="6465101" cy="2928934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7617" t="19775" r="10937" b="19433"/>
          <a:stretch>
            <a:fillRect/>
          </a:stretch>
        </p:blipFill>
        <p:spPr bwMode="auto">
          <a:xfrm>
            <a:off x="0" y="0"/>
            <a:ext cx="992988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5820" t="15381" r="8593" b="20166"/>
          <a:stretch>
            <a:fillRect/>
          </a:stretch>
        </p:blipFill>
        <p:spPr bwMode="auto">
          <a:xfrm>
            <a:off x="0" y="0"/>
            <a:ext cx="921550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16992" t="9521" r="9765" b="52393"/>
          <a:stretch>
            <a:fillRect/>
          </a:stretch>
        </p:blipFill>
        <p:spPr bwMode="auto">
          <a:xfrm>
            <a:off x="0" y="0"/>
            <a:ext cx="910141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26367" t="33203" r="26042" b="10407"/>
          <a:stretch>
            <a:fillRect/>
          </a:stretch>
        </p:blipFill>
        <p:spPr bwMode="auto">
          <a:xfrm>
            <a:off x="-31" y="0"/>
            <a:ext cx="9144032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-24"/>
            <a:ext cx="1857356" cy="6574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 14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714876" y="0"/>
            <a:ext cx="4429124" cy="650083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/>
          <p:cNvSpPr/>
          <p:nvPr/>
        </p:nvSpPr>
        <p:spPr bwMode="auto">
          <a:xfrm>
            <a:off x="3286116" y="3104324"/>
            <a:ext cx="2643206" cy="1681998"/>
          </a:xfrm>
          <a:prstGeom prst="ellipse">
            <a:avLst/>
          </a:prstGeom>
          <a:solidFill>
            <a:srgbClr val="92D050"/>
          </a:solidFill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478631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приливы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01298" y="197240"/>
            <a:ext cx="1571636" cy="60529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§ 14-5</a:t>
            </a:r>
          </a:p>
        </p:txBody>
      </p:sp>
      <p:sp>
        <p:nvSpPr>
          <p:cNvPr id="5" name="Овал 4"/>
          <p:cNvSpPr/>
          <p:nvPr/>
        </p:nvSpPr>
        <p:spPr bwMode="auto">
          <a:xfrm>
            <a:off x="3714744" y="3104324"/>
            <a:ext cx="1857388" cy="1681998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 bwMode="auto">
          <a:xfrm>
            <a:off x="8072462" y="3786190"/>
            <a:ext cx="214314" cy="285752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142976" y="3929066"/>
            <a:ext cx="7429552" cy="1588"/>
          </a:xfrm>
          <a:prstGeom prst="straightConnector1">
            <a:avLst/>
          </a:prstGeom>
          <a:ln w="381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8572464" y="3214686"/>
            <a:ext cx="571536" cy="60529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36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1465241" y="2963859"/>
            <a:ext cx="307183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428860" y="928670"/>
            <a:ext cx="571536" cy="60529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четверенная стрелка 12"/>
          <p:cNvSpPr/>
          <p:nvPr/>
        </p:nvSpPr>
        <p:spPr bwMode="auto">
          <a:xfrm>
            <a:off x="6143636" y="3817722"/>
            <a:ext cx="214314" cy="214314"/>
          </a:xfrm>
          <a:prstGeom prst="quadArrow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4643438" y="2428868"/>
            <a:ext cx="2857520" cy="3000396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Dot"/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857224" y="1571612"/>
            <a:ext cx="6715172" cy="21431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215074" y="4143380"/>
            <a:ext cx="2039661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масс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 rot="20589628">
            <a:off x="5282717" y="1744851"/>
            <a:ext cx="3595343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err="1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l-GR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36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20" name="Дуга 19"/>
          <p:cNvSpPr/>
          <p:nvPr/>
        </p:nvSpPr>
        <p:spPr>
          <a:xfrm flipV="1">
            <a:off x="-2214610" y="-3786238"/>
            <a:ext cx="7929586" cy="7500990"/>
          </a:xfrm>
          <a:prstGeom prst="arc">
            <a:avLst>
              <a:gd name="adj1" fmla="val 17315229"/>
              <a:gd name="adj2" fmla="val 21381709"/>
            </a:avLst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1"/>
          <p:cNvGrpSpPr/>
          <p:nvPr/>
        </p:nvGrpSpPr>
        <p:grpSpPr>
          <a:xfrm>
            <a:off x="5715008" y="214290"/>
            <a:ext cx="2786082" cy="1248063"/>
            <a:chOff x="5429256" y="1571615"/>
            <a:chExt cx="2343675" cy="1248063"/>
          </a:xfrm>
          <a:solidFill>
            <a:schemeClr val="bg2"/>
          </a:solidFill>
        </p:grpSpPr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5793358" y="2204920"/>
              <a:ext cx="717594" cy="6147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Группа 103"/>
            <p:cNvGrpSpPr/>
            <p:nvPr/>
          </p:nvGrpSpPr>
          <p:grpSpPr>
            <a:xfrm>
              <a:off x="5429256" y="1571615"/>
              <a:ext cx="2343675" cy="860643"/>
              <a:chOff x="5429256" y="1571614"/>
              <a:chExt cx="2343675" cy="903630"/>
            </a:xfrm>
            <a:grpFill/>
          </p:grpSpPr>
          <p:sp>
            <p:nvSpPr>
              <p:cNvPr id="24" name="Text Box 14"/>
              <p:cNvSpPr txBox="1">
                <a:spLocks noChangeArrowheads="1"/>
              </p:cNvSpPr>
              <p:nvPr/>
            </p:nvSpPr>
            <p:spPr bwMode="auto">
              <a:xfrm>
                <a:off x="5429256" y="1571614"/>
                <a:ext cx="1442261" cy="67505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en-US" sz="3600" b="1" i="0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r>
                  <a:rPr kumimoji="0" lang="en-US" sz="3600" b="1" i="0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3600" b="0" i="0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31141" y="1796630"/>
                <a:ext cx="1141790" cy="6786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3600" b="1" baseline="-25000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ТЯГ</a:t>
                </a:r>
                <a:endParaRPr lang="ru-RU" sz="3600" dirty="0">
                  <a:solidFill>
                    <a:srgbClr val="006600"/>
                  </a:solidFill>
                </a:endParaRPr>
              </a:p>
            </p:txBody>
          </p:sp>
        </p:grpSp>
      </p:grpSp>
      <p:sp>
        <p:nvSpPr>
          <p:cNvPr id="29" name="Line 16"/>
          <p:cNvSpPr>
            <a:spLocks noChangeShapeType="1"/>
          </p:cNvSpPr>
          <p:nvPr/>
        </p:nvSpPr>
        <p:spPr bwMode="auto">
          <a:xfrm>
            <a:off x="5786446" y="857232"/>
            <a:ext cx="1296000" cy="4571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rot="5400000" flipH="1" flipV="1">
            <a:off x="3494784" y="2747562"/>
            <a:ext cx="4068000" cy="1588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авая фигурная скобка 34"/>
          <p:cNvSpPr/>
          <p:nvPr/>
        </p:nvSpPr>
        <p:spPr>
          <a:xfrm>
            <a:off x="5572132" y="1142984"/>
            <a:ext cx="357190" cy="1000132"/>
          </a:xfrm>
          <a:prstGeom prst="rightBrac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/>
          <p:nvPr/>
        </p:nvCxnSpPr>
        <p:spPr>
          <a:xfrm rot="10800000">
            <a:off x="5286380" y="3929066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143372" y="4000504"/>
            <a:ext cx="1062046" cy="646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endParaRPr lang="ru-RU" sz="3600" dirty="0">
              <a:solidFill>
                <a:srgbClr val="0014AC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rot="5400000" flipH="1" flipV="1">
            <a:off x="1750993" y="3392487"/>
            <a:ext cx="3071834" cy="1588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авая фигурная скобка 41"/>
          <p:cNvSpPr/>
          <p:nvPr/>
        </p:nvSpPr>
        <p:spPr>
          <a:xfrm>
            <a:off x="3286116" y="2928934"/>
            <a:ext cx="285752" cy="428628"/>
          </a:xfrm>
          <a:prstGeom prst="rightBrace">
            <a:avLst/>
          </a:prstGeom>
          <a:ln w="5715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/>
          <p:nvPr/>
        </p:nvCxnSpPr>
        <p:spPr>
          <a:xfrm flipV="1">
            <a:off x="3286116" y="3929066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072066" y="5072074"/>
            <a:ext cx="3714744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Приливное трение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Овал 47"/>
          <p:cNvSpPr/>
          <p:nvPr/>
        </p:nvSpPr>
        <p:spPr bwMode="auto">
          <a:xfrm rot="1588432">
            <a:off x="3821078" y="5640812"/>
            <a:ext cx="1857388" cy="1039080"/>
          </a:xfrm>
          <a:prstGeom prst="ellipse">
            <a:avLst/>
          </a:prstGeom>
          <a:solidFill>
            <a:srgbClr val="92D050"/>
          </a:solidFill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 bwMode="auto">
          <a:xfrm>
            <a:off x="8501090" y="6072206"/>
            <a:ext cx="214314" cy="285752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4000496" y="5643578"/>
            <a:ext cx="500066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5585780" y="6531328"/>
            <a:ext cx="857256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1905998" y="4039066"/>
            <a:ext cx="5508000" cy="1588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0" y="5214950"/>
            <a:ext cx="371474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Одной стороной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2876" y="6000768"/>
            <a:ext cx="2714612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6ч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24ч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" grpId="0" animBg="1"/>
      <p:bldP spid="4" grpId="0" animBg="1"/>
      <p:bldP spid="5" grpId="0" animBg="1"/>
      <p:bldP spid="6" grpId="0" animBg="1"/>
      <p:bldP spid="9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20" grpId="0" animBg="1"/>
      <p:bldP spid="29" grpId="0" animBg="1"/>
      <p:bldP spid="35" grpId="0" animBg="1"/>
      <p:bldP spid="39" grpId="0" animBg="1"/>
      <p:bldP spid="39" grpId="1" animBg="1"/>
      <p:bldP spid="42" grpId="0" animBg="1"/>
      <p:bldP spid="47" grpId="0" animBg="1"/>
      <p:bldP spid="48" grpId="0" animBg="1"/>
      <p:bldP spid="49" grpId="0" animBg="1"/>
      <p:bldP spid="54" grpId="0" animBg="1"/>
      <p:bldP spid="5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-32" y="0"/>
            <a:ext cx="9144032" cy="7262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  <a:buFont typeface="Times New Roman" pitchFamily="18" charset="0"/>
              <a:buChar char="1"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§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Почему движение планет происходит не в точности по законам Кеплера?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Как было установлено местоположение планеты Нептун?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Какая из планет вызывает наибольшие возмущения в движении других тел Солнечной системы и почему?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Какие тела Солнечной системы испытывают наибольшие возмущения и почему?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По каким траекториям движутся космические аппараты к Луне; к планетам?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6*.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Объясните причину и периодичность приливов и отливов.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7*.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Будут ли одинаковы периоды обращения искусственных спутников Земли и Луны, если эти спутники находятся на одинаковых расстояниях от них?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-32" y="0"/>
            <a:ext cx="9144032" cy="7262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  <a:buFont typeface="Times New Roman" pitchFamily="18" charset="0"/>
              <a:buChar char="1"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№14</a:t>
            </a:r>
          </a:p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 12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 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Определите массу Юпитера, зная, что его спутник, который отстоит от Юпитера на 422 000 км, имеет период обращения 1,77 суток. Для сравнения используйте данные для системы Земля—Луна.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Ускорение силы тяжести на Марсе составляет 3,7 м/с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на Юпитере — 25 м/с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Рассчитайте первую космическую скорость для этих планет.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Сколько суток (примерно) продолжается полёт КА до Марса, если он проходит по эллипсу, большая полуось которого равна 1,25 а. е.?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8501090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солнечные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приливы 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2,5 раза 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меньше лунных?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500174"/>
            <a:ext cx="9144000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Когда солнечные и лунные приливы </a:t>
            </a:r>
          </a:p>
          <a:p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складываются, а когда вычитаются?</a:t>
            </a:r>
            <a:endParaRPr lang="ru-RU" sz="4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786058"/>
            <a:ext cx="9144000" cy="144655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Вчера было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полнолуние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какое затмение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ожидают сегодня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429132"/>
            <a:ext cx="9144000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вечером 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надо искать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Венеру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288364"/>
            <a:ext cx="9144000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Каковы трудности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наблюдения Меркурия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8501090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солнечные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приливы 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2,5 раза 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меньше лунных?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500174"/>
            <a:ext cx="9144000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Когда солнечные и лунные </a:t>
            </a:r>
          </a:p>
          <a:p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складываются, а когда вычитаются?</a:t>
            </a:r>
            <a:endParaRPr lang="ru-RU" sz="4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786058"/>
            <a:ext cx="9144000" cy="144655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Вчера было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полнолуние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какое затмение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ожидают сегодня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429132"/>
            <a:ext cx="9144000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вечером 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надо искать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Венеру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288364"/>
            <a:ext cx="9144000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Каковы трудности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наблюдения Меркурия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64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Синодический месяц -  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. . . . . . . . . . . . . . . . . . . . .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 . . . . . . . . . . . . . . . . . . . . . . . . . . . . . . . . . . . . . . . . . . . . . . . . . . . . . . . . . . . . . . . . . . . . . . . . . . . . . . . . . . . . . . . . . . . . . . . . . . . . . . . . . . . 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Сидерический месяц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. . . . . . . . . . . . . . . . . . . . . . . . . . . . . . . . . . . . . . . . . . . . . . . . . . . . . . . . . . . . . . . . . . . . . . . . . . . . . . . . . . . . . . . . . . . . . . . . . . . . . . . . . . . . . . . . . . . . . . . . . . . . . . . . . . . . . 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Солнечное затмение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 . . . . . . . . . . . . . . . . . . . . . . . . . . . . . . . . . . . . . . . . . . . . . . . . . . . . . . . . . . . . . . . . . . . . . . . . . . . . . . . . . . . . . . . . . . . . . . . . . . . . . . . . . . . . 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Лунное затмение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. . . . . . . . . . . . . . . . . . . . . . . . . . . . . . . . . . . . . . . . . . . . . . . . . . . . . . . . . . . . . . . . . . . . . . . . . . . . . . . . . . . . . . . . . . . . . . . . . . . . . . . . . . . . . . . . . . . . . . . . . . . . . . . . . . .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Новолуние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. . . . . . . . . . . . . . . . . . . . . . . . . . . . . . . . . . . . . . . . . . . . . . . . . . . . . . . . . . . . . . . . . . . . . . . . . . . . . . . . . . . . . . . . . . . . . . . . . . . . . . . . . . . . . . . . . . . . . . . . . . . . . . . . . . 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Полнолуние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 . . . . . . . . . . . . . . . . . . . . . . . . . . . . . . . . . . . . . . . . . . . . . . . . . . . . . . . . . . . . . . . . . . . . . . . . . . . . . . . . . . . . . . . . . . . . . . . . . . . . . . . . . . . . .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7.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Почему солнечные приливы  в 2,5 раза меньше лунных?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 . . . . . . . . . . . . . . . . . . . . . . . . . . . . . . . . . . . . . . . . . . . . . . . . . . . . . . . . . . . . . . . . .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8.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Когда солнечные и лунные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складываются, а когда вычитаются?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 . . . . . . . . . . . . . . . . . . . . . . . . . . . . . . . . . . . . . . . . . . . . . . . . . . . . . . . . . . . . . . . . . . . . . . . . . . . . . . . . . . . . . . 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9.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Вчера было полнолуние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какое затмение ожидают сегодня?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 . . . . . . . . . . . . . . . . . . . . . . . . . . . . . . . . . . . . . . . . . . . . . . . . . . . . . . . . . . . . . . . . . . . . . . . . . . . . . . . . . . . . . . . . </a:t>
            </a:r>
          </a:p>
          <a:p>
            <a:pPr lvl="0">
              <a:spcAft>
                <a:spcPts val="1000"/>
              </a:spcAf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Где вечером надо искать Венеру?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. . . . . . . . . . . . . . . . . . . . . . . . . . . . . . . . . . . . . . . . . . 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11.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Каковы трудности наблюдения Меркурия?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. . . . . . . . . . . . . . . . . . . . . . . . . . . . . . . . . . . . . . . . . . . . . . . . . . . . . . . . . . . . . . . . . . . . . . . . . . . . . . . . . . . . . . . . . . . . . . . . . . . . . . . . . . . . .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8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0" y="714356"/>
            <a:ext cx="4429124" cy="1428760"/>
          </a:xfrm>
          <a:prstGeom prst="rect">
            <a:avLst/>
          </a:prstGeom>
          <a:solidFill>
            <a:srgbClr val="92D050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en-US" sz="6600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6600" b="1" cap="sm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Строение</a:t>
            </a:r>
          </a:p>
          <a:p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Солнечной</a:t>
            </a:r>
          </a:p>
          <a:p>
            <a:r>
              <a:rPr lang="ru-RU" sz="6600" b="1" cap="small" dirty="0" smtClean="0">
                <a:latin typeface="Times New Roman" pitchFamily="18" charset="0"/>
                <a:cs typeface="Times New Roman" pitchFamily="18" charset="0"/>
              </a:rPr>
              <a:t>Системы.</a:t>
            </a: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§10-14</a:t>
            </a:r>
            <a:endParaRPr lang="ru-RU" sz="6600" b="1" cap="smal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27322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37861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Астрономия 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0"/>
            <a:ext cx="5214941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№5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§12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534" y="2164776"/>
            <a:ext cx="8358246" cy="15716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14A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законы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gray">
          <a:xfrm rot="20665506">
            <a:off x="570311" y="3879972"/>
            <a:ext cx="8473326" cy="19063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Кеплера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-32" y="0"/>
            <a:ext cx="9144032" cy="7262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  <a:buFont typeface="Times New Roman" pitchFamily="18" charset="0"/>
              <a:buChar char="1"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Первый закон Кеплера:  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. . . . . . . .  . . . . . . . . . 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Второй закон Кеплера: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  <a:buFont typeface="Times New Roman" pitchFamily="18" charset="0"/>
              <a:buChar char="3"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Третий закон Кеплера: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  <a:buFont typeface="Times New Roman" pitchFamily="18" charset="0"/>
              <a:buChar char="4"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Верхнее соединение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5.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Противостояние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6. Звёздный (сидерический) период	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7. Синодический период -	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 . . . . . . . . .  . . . . . . . . . 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8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lum bright="10000" contrast="40000"/>
          </a:blip>
          <a:srcRect l="26953" t="34132" r="57179" b="48098"/>
          <a:stretch>
            <a:fillRect/>
          </a:stretch>
        </p:blipFill>
        <p:spPr bwMode="auto">
          <a:xfrm>
            <a:off x="-1" y="714356"/>
            <a:ext cx="914400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092280" y="-605294"/>
            <a:ext cx="1214446" cy="60529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 117</a:t>
            </a:r>
          </a:p>
        </p:txBody>
      </p:sp>
      <p:sp>
        <p:nvSpPr>
          <p:cNvPr id="6" name="Овал 5"/>
          <p:cNvSpPr/>
          <p:nvPr/>
        </p:nvSpPr>
        <p:spPr bwMode="auto">
          <a:xfrm>
            <a:off x="6786578" y="2214554"/>
            <a:ext cx="357190" cy="35719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302237"/>
            <a:ext cx="3000396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ЭЛЛИПС-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H="1">
            <a:off x="2928926" y="1785926"/>
            <a:ext cx="857256" cy="8572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57884" y="3929066"/>
            <a:ext cx="300039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перигелий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43834" y="2857496"/>
            <a:ext cx="642942" cy="60529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V="1">
            <a:off x="7215209" y="3571876"/>
            <a:ext cx="642943" cy="7143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8596" y="2159493"/>
            <a:ext cx="214310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афелий</a:t>
            </a:r>
            <a:endParaRPr lang="ru-RU" sz="4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86050" y="2857496"/>
            <a:ext cx="642942" cy="60529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cxnSp>
        <p:nvCxnSpPr>
          <p:cNvPr id="16" name="Прямая со стрелкой 15"/>
          <p:cNvCxnSpPr>
            <a:stCxn id="15" idx="3"/>
          </p:cNvCxnSpPr>
          <p:nvPr/>
        </p:nvCxnSpPr>
        <p:spPr>
          <a:xfrm>
            <a:off x="2571704" y="2544214"/>
            <a:ext cx="928726" cy="5275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-32" y="714356"/>
            <a:ext cx="421484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Среднее расстояние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3786190"/>
            <a:ext cx="428624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эксцентриситет</a:t>
            </a:r>
            <a:endParaRPr lang="ru-RU" sz="4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32" y="-24"/>
            <a:ext cx="5357850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Кеплера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857224" y="4572008"/>
            <a:ext cx="3429024" cy="2143140"/>
          </a:xfrm>
          <a:prstGeom prst="roundRect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6215074" y="2249566"/>
            <a:ext cx="852522" cy="1107996"/>
            <a:chOff x="4139952" y="2428716"/>
            <a:chExt cx="852522" cy="1107996"/>
          </a:xfrm>
        </p:grpSpPr>
        <p:sp>
          <p:nvSpPr>
            <p:cNvPr id="23" name="Овал 22"/>
            <p:cNvSpPr/>
            <p:nvPr/>
          </p:nvSpPr>
          <p:spPr bwMode="auto">
            <a:xfrm>
              <a:off x="4139952" y="2996952"/>
              <a:ext cx="504056" cy="504056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00386" y="2428716"/>
              <a:ext cx="79208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4" grpId="0" animBg="1"/>
      <p:bldP spid="15" grpId="0" animBg="1"/>
      <p:bldP spid="20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43656" t="38922" r="41797" b="45160"/>
          <a:stretch>
            <a:fillRect/>
          </a:stretch>
        </p:blipFill>
        <p:spPr bwMode="auto">
          <a:xfrm>
            <a:off x="0" y="723036"/>
            <a:ext cx="9017642" cy="592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-71470" y="571480"/>
            <a:ext cx="778671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Радиус-вектор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 за 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равные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t</a:t>
            </a:r>
          </a:p>
          <a:p>
            <a:pPr algn="just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описывает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равные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6161488" y="2763466"/>
            <a:ext cx="4786345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Ближе - быстрее</a:t>
            </a:r>
            <a:endParaRPr lang="ru-RU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2" y="-24"/>
            <a:ext cx="6357982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Кеплера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132832" y="2181503"/>
            <a:ext cx="852522" cy="1107996"/>
            <a:chOff x="4139952" y="2428716"/>
            <a:chExt cx="852522" cy="1107996"/>
          </a:xfrm>
        </p:grpSpPr>
        <p:sp>
          <p:nvSpPr>
            <p:cNvPr id="8" name="Овал 7"/>
            <p:cNvSpPr/>
            <p:nvPr/>
          </p:nvSpPr>
          <p:spPr bwMode="auto">
            <a:xfrm>
              <a:off x="4139952" y="2996952"/>
              <a:ext cx="504056" cy="504056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00386" y="2428716"/>
              <a:ext cx="79208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 l="56045" t="34270" r="33411" b="56179"/>
          <a:stretch>
            <a:fillRect/>
          </a:stretch>
        </p:blipFill>
        <p:spPr bwMode="auto">
          <a:xfrm>
            <a:off x="5072066" y="-71461"/>
            <a:ext cx="3214710" cy="174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Группа 12"/>
          <p:cNvGrpSpPr/>
          <p:nvPr/>
        </p:nvGrpSpPr>
        <p:grpSpPr>
          <a:xfrm>
            <a:off x="-500098" y="2285992"/>
            <a:ext cx="8841808" cy="5204086"/>
            <a:chOff x="-269280" y="3714752"/>
            <a:chExt cx="8841808" cy="5204086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61776" t="51902" r="25882" b="15039"/>
            <a:stretch>
              <a:fillRect/>
            </a:stretch>
          </p:blipFill>
          <p:spPr bwMode="auto">
            <a:xfrm rot="18250385">
              <a:off x="1831342" y="2177652"/>
              <a:ext cx="4640564" cy="88418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12" name="Прямоугольник 11"/>
            <p:cNvSpPr/>
            <p:nvPr/>
          </p:nvSpPr>
          <p:spPr bwMode="auto">
            <a:xfrm>
              <a:off x="0" y="4000502"/>
              <a:ext cx="1214414" cy="150019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5786446" y="3714752"/>
              <a:ext cx="1214414" cy="1500198"/>
            </a:xfrm>
            <a:prstGeom prst="rect">
              <a:avLst/>
            </a:prstGeom>
            <a:solidFill>
              <a:schemeClr val="bg1"/>
            </a:solidFill>
            <a:ln w="38100">
              <a:noFill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 bwMode="auto">
          <a:xfrm>
            <a:off x="0" y="4214818"/>
            <a:ext cx="9144000" cy="1643050"/>
          </a:xfrm>
          <a:prstGeom prst="rect">
            <a:avLst/>
          </a:prstGeom>
          <a:solidFill>
            <a:schemeClr val="bg1"/>
          </a:solidFill>
          <a:ln w="38100">
            <a:noFill/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143504" y="2823706"/>
            <a:ext cx="500066" cy="6052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14546" y="2428868"/>
            <a:ext cx="500066" cy="5611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2" y="0"/>
            <a:ext cx="4786346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Третий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з-н Кеплера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0" y="857232"/>
            <a:ext cx="5000628" cy="1857388"/>
            <a:chOff x="0" y="1785926"/>
            <a:chExt cx="5000628" cy="1857388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57156" t="43820" r="27028" b="46629"/>
            <a:stretch>
              <a:fillRect/>
            </a:stretch>
          </p:blipFill>
          <p:spPr bwMode="auto">
            <a:xfrm>
              <a:off x="0" y="1785926"/>
              <a:ext cx="4929222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Прямоугольник 17"/>
            <p:cNvSpPr/>
            <p:nvPr/>
          </p:nvSpPr>
          <p:spPr bwMode="auto">
            <a:xfrm>
              <a:off x="0" y="2357430"/>
              <a:ext cx="714348" cy="1214446"/>
            </a:xfrm>
            <a:prstGeom prst="rect">
              <a:avLst/>
            </a:prstGeom>
            <a:solidFill>
              <a:schemeClr val="bg1"/>
            </a:solidFill>
            <a:ln w="38100">
              <a:noFill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4071934" y="2285992"/>
              <a:ext cx="928694" cy="1357322"/>
            </a:xfrm>
            <a:prstGeom prst="rect">
              <a:avLst/>
            </a:prstGeom>
            <a:solidFill>
              <a:schemeClr val="bg1"/>
            </a:solidFill>
            <a:ln w="38100">
              <a:noFill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</p:grpSp>
      <p:sp>
        <p:nvSpPr>
          <p:cNvPr id="21" name="Скругленный прямоугольник 20"/>
          <p:cNvSpPr/>
          <p:nvPr/>
        </p:nvSpPr>
        <p:spPr bwMode="auto">
          <a:xfrm>
            <a:off x="247620" y="4148142"/>
            <a:ext cx="5643570" cy="1643098"/>
          </a:xfrm>
          <a:prstGeom prst="roundRect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7077064" y="4643446"/>
            <a:ext cx="852522" cy="1107996"/>
            <a:chOff x="4139952" y="2428716"/>
            <a:chExt cx="852522" cy="1107996"/>
          </a:xfrm>
        </p:grpSpPr>
        <p:sp>
          <p:nvSpPr>
            <p:cNvPr id="23" name="Овал 22"/>
            <p:cNvSpPr/>
            <p:nvPr/>
          </p:nvSpPr>
          <p:spPr bwMode="auto">
            <a:xfrm>
              <a:off x="4139952" y="2996952"/>
              <a:ext cx="504056" cy="504056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00386" y="2428716"/>
              <a:ext cx="79208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6" grpId="0" animBg="1"/>
      <p:bldP spid="6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910858" y="1264312"/>
            <a:ext cx="220943" cy="207567"/>
          </a:xfrm>
          <a:prstGeom prst="ellipse">
            <a:avLst/>
          </a:prstGeom>
          <a:solidFill>
            <a:srgbClr val="00FF00"/>
          </a:solidFill>
          <a:ln w="412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1415424" y="1651476"/>
            <a:ext cx="1154860" cy="1129106"/>
          </a:xfrm>
          <a:prstGeom prst="ellipse">
            <a:avLst/>
          </a:prstGeom>
          <a:solidFill>
            <a:srgbClr val="FFFF00"/>
          </a:solidFill>
          <a:ln w="4127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642905" y="952226"/>
            <a:ext cx="2786081" cy="2548216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rc 6"/>
          <p:cNvSpPr>
            <a:spLocks/>
          </p:cNvSpPr>
          <p:nvPr/>
        </p:nvSpPr>
        <p:spPr bwMode="auto">
          <a:xfrm>
            <a:off x="2086089" y="972835"/>
            <a:ext cx="239747" cy="72280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412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rc 7"/>
          <p:cNvSpPr>
            <a:spLocks/>
          </p:cNvSpPr>
          <p:nvPr/>
        </p:nvSpPr>
        <p:spPr bwMode="auto">
          <a:xfrm>
            <a:off x="2031245" y="928672"/>
            <a:ext cx="974658" cy="2534967"/>
          </a:xfrm>
          <a:custGeom>
            <a:avLst/>
            <a:gdLst>
              <a:gd name="G0" fmla="+- 3826 0 0"/>
              <a:gd name="G1" fmla="+- 21600 0 0"/>
              <a:gd name="G2" fmla="+- 21600 0 0"/>
              <a:gd name="T0" fmla="*/ 0 w 25426"/>
              <a:gd name="T1" fmla="*/ 342 h 43119"/>
              <a:gd name="T2" fmla="*/ 5691 w 25426"/>
              <a:gd name="T3" fmla="*/ 43119 h 43119"/>
              <a:gd name="T4" fmla="*/ 3826 w 25426"/>
              <a:gd name="T5" fmla="*/ 21600 h 43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426" h="43119" fill="none" extrusionOk="0">
                <a:moveTo>
                  <a:pt x="-1" y="341"/>
                </a:moveTo>
                <a:cubicBezTo>
                  <a:pt x="1262" y="114"/>
                  <a:pt x="2543" y="-1"/>
                  <a:pt x="3826" y="0"/>
                </a:cubicBezTo>
                <a:cubicBezTo>
                  <a:pt x="15755" y="0"/>
                  <a:pt x="25426" y="9670"/>
                  <a:pt x="25426" y="21600"/>
                </a:cubicBezTo>
                <a:cubicBezTo>
                  <a:pt x="25426" y="32806"/>
                  <a:pt x="16855" y="42151"/>
                  <a:pt x="5691" y="43119"/>
                </a:cubicBezTo>
              </a:path>
              <a:path w="25426" h="43119" stroke="0" extrusionOk="0">
                <a:moveTo>
                  <a:pt x="-1" y="341"/>
                </a:moveTo>
                <a:cubicBezTo>
                  <a:pt x="1262" y="114"/>
                  <a:pt x="2543" y="-1"/>
                  <a:pt x="3826" y="0"/>
                </a:cubicBezTo>
                <a:cubicBezTo>
                  <a:pt x="15755" y="0"/>
                  <a:pt x="25426" y="9670"/>
                  <a:pt x="25426" y="21600"/>
                </a:cubicBezTo>
                <a:cubicBezTo>
                  <a:pt x="25426" y="32806"/>
                  <a:pt x="16855" y="42151"/>
                  <a:pt x="5691" y="43119"/>
                </a:cubicBezTo>
                <a:lnTo>
                  <a:pt x="3826" y="21600"/>
                </a:lnTo>
                <a:close/>
              </a:path>
            </a:pathLst>
          </a:custGeom>
          <a:noFill/>
          <a:ln w="412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H="1">
            <a:off x="1929391" y="2191739"/>
            <a:ext cx="61112" cy="1308703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 type="arrow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1031515" y="1402690"/>
            <a:ext cx="816394" cy="630062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1078524" y="1065578"/>
            <a:ext cx="625223" cy="540263"/>
          </a:xfrm>
          <a:prstGeom prst="line">
            <a:avLst/>
          </a:prstGeom>
          <a:noFill/>
          <a:ln w="41275">
            <a:solidFill>
              <a:srgbClr val="365D21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1296330" y="1903342"/>
            <a:ext cx="432485" cy="5594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781864" y="2887990"/>
            <a:ext cx="922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r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1159106">
            <a:off x="1026176" y="1895547"/>
            <a:ext cx="1456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ТЯГОТ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91"/>
          <p:cNvGrpSpPr/>
          <p:nvPr/>
        </p:nvGrpSpPr>
        <p:grpSpPr>
          <a:xfrm>
            <a:off x="5429256" y="1061911"/>
            <a:ext cx="3143274" cy="1243237"/>
            <a:chOff x="5429256" y="1490540"/>
            <a:chExt cx="2644148" cy="1243237"/>
          </a:xfrm>
          <a:solidFill>
            <a:schemeClr val="bg2"/>
          </a:solidFill>
        </p:grpSpPr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5613075" y="2119019"/>
              <a:ext cx="962564" cy="6147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(r)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Группа 103"/>
            <p:cNvGrpSpPr/>
            <p:nvPr/>
          </p:nvGrpSpPr>
          <p:grpSpPr>
            <a:xfrm>
              <a:off x="5429256" y="1490540"/>
              <a:ext cx="2644148" cy="1081485"/>
              <a:chOff x="5429256" y="1486490"/>
              <a:chExt cx="2644148" cy="1135503"/>
            </a:xfrm>
            <a:grpFill/>
          </p:grpSpPr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>
                <a:off x="5429256" y="1571614"/>
                <a:ext cx="1442261" cy="67505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1" i="0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</a:t>
                </a:r>
                <a:r>
                  <a:rPr kumimoji="0" lang="en-US" sz="3600" b="1" i="0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en-US" sz="3600" b="1" i="0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</a:t>
                </a:r>
                <a:r>
                  <a:rPr kumimoji="0" lang="en-US" sz="3600" b="1" i="0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1" i="0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3600" b="0" i="0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>
                <a:off x="7472404" y="1486490"/>
                <a:ext cx="601000" cy="1135503"/>
                <a:chOff x="14351" y="1631"/>
                <a:chExt cx="470" cy="584"/>
              </a:xfrm>
              <a:grpFill/>
            </p:grpSpPr>
            <p:sp>
              <p:nvSpPr>
                <p:cNvPr id="104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4351" y="1631"/>
                  <a:ext cx="470" cy="31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sng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3600" b="1" i="0" u="sng" strike="noStrike" cap="none" normalizeH="0" baseline="3000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4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4351" y="1958"/>
                  <a:ext cx="423" cy="25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365D2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365D2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6631141" y="1796631"/>
                <a:ext cx="901414" cy="67861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ru-RU" sz="3600" dirty="0">
                  <a:solidFill>
                    <a:srgbClr val="0014AC"/>
                  </a:solidFill>
                </a:endParaRPr>
              </a:p>
            </p:txBody>
          </p:sp>
        </p:grpSp>
      </p:grpSp>
      <p:grpSp>
        <p:nvGrpSpPr>
          <p:cNvPr id="5" name="Группа 35"/>
          <p:cNvGrpSpPr/>
          <p:nvPr/>
        </p:nvGrpSpPr>
        <p:grpSpPr>
          <a:xfrm rot="19651460">
            <a:off x="3633499" y="1979422"/>
            <a:ext cx="1321258" cy="893766"/>
            <a:chOff x="4679502" y="2786058"/>
            <a:chExt cx="1321258" cy="893766"/>
          </a:xfrm>
          <a:solidFill>
            <a:srgbClr val="FFFF00"/>
          </a:solidFill>
        </p:grpSpPr>
        <p:sp>
          <p:nvSpPr>
            <p:cNvPr id="33" name="TextBox 32"/>
            <p:cNvSpPr txBox="1"/>
            <p:nvPr/>
          </p:nvSpPr>
          <p:spPr>
            <a:xfrm>
              <a:off x="4679502" y="3039154"/>
              <a:ext cx="1282711" cy="36797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endParaRPr lang="ru-RU" dirty="0"/>
            </a:p>
          </p:txBody>
        </p:sp>
        <p:grpSp>
          <p:nvGrpSpPr>
            <p:cNvPr id="6" name="Группа 34"/>
            <p:cNvGrpSpPr/>
            <p:nvPr/>
          </p:nvGrpSpPr>
          <p:grpSpPr>
            <a:xfrm>
              <a:off x="5072066" y="2786058"/>
              <a:ext cx="928694" cy="893766"/>
              <a:chOff x="5072066" y="2786058"/>
              <a:chExt cx="928694" cy="893766"/>
            </a:xfrm>
            <a:grpFill/>
          </p:grpSpPr>
          <p:sp>
            <p:nvSpPr>
              <p:cNvPr id="1048" name="Text Box 24"/>
              <p:cNvSpPr txBox="1">
                <a:spLocks noChangeArrowheads="1"/>
              </p:cNvSpPr>
              <p:nvPr/>
            </p:nvSpPr>
            <p:spPr bwMode="auto">
              <a:xfrm>
                <a:off x="5072066" y="2786058"/>
                <a:ext cx="928694" cy="8937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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285022" y="3253466"/>
                <a:ext cx="571504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Т</a:t>
                </a:r>
                <a:endParaRPr lang="ru-RU" dirty="0"/>
              </a:p>
            </p:txBody>
          </p:sp>
        </p:grpSp>
      </p:grpSp>
      <p:grpSp>
        <p:nvGrpSpPr>
          <p:cNvPr id="7" name="Группа 36"/>
          <p:cNvGrpSpPr/>
          <p:nvPr/>
        </p:nvGrpSpPr>
        <p:grpSpPr>
          <a:xfrm>
            <a:off x="7072330" y="2428868"/>
            <a:ext cx="2000265" cy="990628"/>
            <a:chOff x="4679502" y="2786058"/>
            <a:chExt cx="1357322" cy="990628"/>
          </a:xfrm>
        </p:grpSpPr>
        <p:sp>
          <p:nvSpPr>
            <p:cNvPr id="38" name="TextBox 37"/>
            <p:cNvSpPr txBox="1"/>
            <p:nvPr/>
          </p:nvSpPr>
          <p:spPr>
            <a:xfrm>
              <a:off x="4679502" y="3037794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grpSp>
          <p:nvGrpSpPr>
            <p:cNvPr id="8" name="Группа 38"/>
            <p:cNvGrpSpPr/>
            <p:nvPr/>
          </p:nvGrpSpPr>
          <p:grpSpPr>
            <a:xfrm>
              <a:off x="4679503" y="2786058"/>
              <a:ext cx="955153" cy="990628"/>
              <a:chOff x="4679503" y="2786058"/>
              <a:chExt cx="955153" cy="990628"/>
            </a:xfrm>
          </p:grpSpPr>
          <p:sp>
            <p:nvSpPr>
              <p:cNvPr id="40" name="Text Box 24"/>
              <p:cNvSpPr txBox="1">
                <a:spLocks noChangeArrowheads="1"/>
              </p:cNvSpPr>
              <p:nvPr/>
            </p:nvSpPr>
            <p:spPr bwMode="auto">
              <a:xfrm>
                <a:off x="4679503" y="2786058"/>
                <a:ext cx="928694" cy="89376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4</a:t>
                </a:r>
                <a:r>
                  <a:rPr lang="en-US" sz="2800" b="1" u="sng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</a:t>
                </a:r>
                <a:r>
                  <a:rPr lang="en-US" sz="2800" b="1" u="sng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u="sng" baseline="300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sng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800" b="1" u="sng" baseline="30000" dirty="0" smtClean="0">
                    <a:latin typeface="Times New Roman" pitchFamily="18" charset="0"/>
                    <a:cs typeface="Times New Roman" pitchFamily="18" charset="0"/>
                  </a:rPr>
                  <a:t> 2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859873" y="3253466"/>
                <a:ext cx="7747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en-US" sz="2800" b="1" baseline="30000" dirty="0" smtClean="0">
                    <a:latin typeface="Times New Roman" pitchFamily="18" charset="0"/>
                    <a:cs typeface="Times New Roman" pitchFamily="18" charset="0"/>
                  </a:rPr>
                  <a:t> 2</a:t>
                </a:r>
                <a:endParaRPr lang="ru-RU" sz="2800" dirty="0"/>
              </a:p>
            </p:txBody>
          </p:sp>
        </p:grpSp>
      </p:grpSp>
      <p:grpSp>
        <p:nvGrpSpPr>
          <p:cNvPr id="9" name="Группа 44"/>
          <p:cNvGrpSpPr/>
          <p:nvPr/>
        </p:nvGrpSpPr>
        <p:grpSpPr>
          <a:xfrm>
            <a:off x="5429256" y="2357430"/>
            <a:ext cx="1643074" cy="1257700"/>
            <a:chOff x="4929190" y="2857496"/>
            <a:chExt cx="1643074" cy="1257700"/>
          </a:xfrm>
          <a:solidFill>
            <a:schemeClr val="bg2"/>
          </a:solidFill>
        </p:grpSpPr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4929190" y="2857496"/>
              <a:ext cx="1285884" cy="7858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</a:t>
              </a:r>
              <a:r>
                <a:rPr kumimoji="0" lang="en-US" sz="40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4000" b="1" i="0" u="sng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</a:t>
              </a:r>
              <a:r>
                <a:rPr kumimoji="0" lang="en-US" sz="4000" b="1" i="0" u="sng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5072066" y="3500438"/>
              <a:ext cx="962564" cy="6147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(r)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72198" y="3011258"/>
              <a:ext cx="500066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endParaRPr lang="ru-RU" sz="4000" dirty="0">
                <a:solidFill>
                  <a:srgbClr val="0014AC"/>
                </a:solidFill>
              </a:endParaRPr>
            </a:p>
          </p:txBody>
        </p:sp>
      </p:grpSp>
      <p:grpSp>
        <p:nvGrpSpPr>
          <p:cNvPr id="10" name="Группа 59"/>
          <p:cNvGrpSpPr/>
          <p:nvPr/>
        </p:nvGrpSpPr>
        <p:grpSpPr>
          <a:xfrm>
            <a:off x="5881414" y="3500438"/>
            <a:ext cx="2622269" cy="1143008"/>
            <a:chOff x="215902" y="4143380"/>
            <a:chExt cx="1997286" cy="1143008"/>
          </a:xfrm>
          <a:solidFill>
            <a:schemeClr val="accent1">
              <a:alpha val="56000"/>
            </a:schemeClr>
          </a:solidFill>
        </p:grpSpPr>
        <p:sp>
          <p:nvSpPr>
            <p:cNvPr id="1055" name="Text Box 31"/>
            <p:cNvSpPr txBox="1">
              <a:spLocks noChangeArrowheads="1"/>
            </p:cNvSpPr>
            <p:nvPr/>
          </p:nvSpPr>
          <p:spPr bwMode="auto">
            <a:xfrm>
              <a:off x="215902" y="4429155"/>
              <a:ext cx="855635" cy="5714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4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 Box 30"/>
            <p:cNvSpPr txBox="1">
              <a:spLocks noChangeArrowheads="1"/>
            </p:cNvSpPr>
            <p:nvPr/>
          </p:nvSpPr>
          <p:spPr bwMode="auto">
            <a:xfrm>
              <a:off x="1071538" y="4143380"/>
              <a:ext cx="1139675" cy="7143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0" lang="en-US" sz="4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</a:t>
              </a:r>
              <a:r>
                <a:rPr kumimoji="0" lang="en-US" sz="4000" b="1" i="0" u="sng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4000" b="1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4000" b="1" u="sng" baseline="30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 Box 26"/>
            <p:cNvSpPr txBox="1">
              <a:spLocks noChangeArrowheads="1"/>
            </p:cNvSpPr>
            <p:nvPr/>
          </p:nvSpPr>
          <p:spPr bwMode="auto">
            <a:xfrm>
              <a:off x="1141618" y="4714884"/>
              <a:ext cx="1071570" cy="5715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</a:t>
              </a:r>
              <a:r>
                <a:rPr kumimoji="0" lang="en-US" sz="40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4000" b="1" i="0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</a:t>
              </a:r>
              <a:endParaRPr kumimoji="0" lang="ru-RU" sz="4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3" name="Выгнутая вправо стрелка 62"/>
          <p:cNvSpPr/>
          <p:nvPr/>
        </p:nvSpPr>
        <p:spPr>
          <a:xfrm>
            <a:off x="8286776" y="1643050"/>
            <a:ext cx="500066" cy="135732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Выгнутая вправо стрелка 63"/>
          <p:cNvSpPr/>
          <p:nvPr/>
        </p:nvSpPr>
        <p:spPr>
          <a:xfrm>
            <a:off x="8358214" y="3143248"/>
            <a:ext cx="500066" cy="92869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1" name="Группа 64"/>
          <p:cNvGrpSpPr/>
          <p:nvPr/>
        </p:nvGrpSpPr>
        <p:grpSpPr>
          <a:xfrm>
            <a:off x="785786" y="3718141"/>
            <a:ext cx="2714644" cy="1071570"/>
            <a:chOff x="215902" y="4143380"/>
            <a:chExt cx="2003282" cy="1071570"/>
          </a:xfrm>
          <a:solidFill>
            <a:srgbClr val="FFFF00">
              <a:alpha val="27000"/>
            </a:srgbClr>
          </a:solidFill>
        </p:grpSpPr>
        <p:sp>
          <p:nvSpPr>
            <p:cNvPr id="66" name="Text Box 31"/>
            <p:cNvSpPr txBox="1">
              <a:spLocks noChangeArrowheads="1"/>
            </p:cNvSpPr>
            <p:nvPr/>
          </p:nvSpPr>
          <p:spPr bwMode="auto">
            <a:xfrm>
              <a:off x="215902" y="4429155"/>
              <a:ext cx="855635" cy="5714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4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 Box 30"/>
            <p:cNvSpPr txBox="1">
              <a:spLocks noChangeArrowheads="1"/>
            </p:cNvSpPr>
            <p:nvPr/>
          </p:nvSpPr>
          <p:spPr bwMode="auto">
            <a:xfrm>
              <a:off x="1071538" y="4143380"/>
              <a:ext cx="1147646" cy="7143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sng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0" lang="en-US" sz="4000" b="1" i="0" u="sng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</a:t>
              </a:r>
              <a:r>
                <a:rPr kumimoji="0" lang="en-US" sz="4000" b="1" i="0" u="sng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40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4000" b="1" u="sng" baseline="30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 Box 26"/>
            <p:cNvSpPr txBox="1">
              <a:spLocks noChangeArrowheads="1"/>
            </p:cNvSpPr>
            <p:nvPr/>
          </p:nvSpPr>
          <p:spPr bwMode="auto">
            <a:xfrm>
              <a:off x="1141618" y="4643446"/>
              <a:ext cx="1071570" cy="5715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</a:t>
              </a:r>
              <a:r>
                <a:rPr kumimoji="0" lang="en-US" sz="4000" b="1" i="0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ru-RU" sz="40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3" name="Выгнутая вправо стрелка 92"/>
          <p:cNvSpPr/>
          <p:nvPr/>
        </p:nvSpPr>
        <p:spPr>
          <a:xfrm rot="15153574" flipH="1">
            <a:off x="6055188" y="486667"/>
            <a:ext cx="485700" cy="39151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2" name="Группа 98"/>
          <p:cNvGrpSpPr/>
          <p:nvPr/>
        </p:nvGrpSpPr>
        <p:grpSpPr>
          <a:xfrm>
            <a:off x="432650" y="874034"/>
            <a:ext cx="642898" cy="945584"/>
            <a:chOff x="268874" y="840342"/>
            <a:chExt cx="642898" cy="945584"/>
          </a:xfrm>
        </p:grpSpPr>
        <p:cxnSp>
          <p:nvCxnSpPr>
            <p:cNvPr id="95" name="Прямая со стрелкой 94"/>
            <p:cNvCxnSpPr/>
            <p:nvPr/>
          </p:nvCxnSpPr>
          <p:spPr>
            <a:xfrm rot="5400000">
              <a:off x="321439" y="1393017"/>
              <a:ext cx="428628" cy="357190"/>
            </a:xfrm>
            <a:prstGeom prst="straightConnector1">
              <a:avLst/>
            </a:prstGeom>
            <a:ln w="34925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 rot="18780627">
              <a:off x="292972" y="935922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/>
            </a:p>
          </p:txBody>
        </p:sp>
        <p:cxnSp>
          <p:nvCxnSpPr>
            <p:cNvPr id="97" name="Прямая со стрелкой 96"/>
            <p:cNvCxnSpPr/>
            <p:nvPr/>
          </p:nvCxnSpPr>
          <p:spPr>
            <a:xfrm rot="5400000">
              <a:off x="268874" y="1136588"/>
              <a:ext cx="285752" cy="285752"/>
            </a:xfrm>
            <a:prstGeom prst="straightConnector1">
              <a:avLst/>
            </a:prstGeom>
            <a:ln w="34925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02"/>
          <p:cNvGrpSpPr/>
          <p:nvPr/>
        </p:nvGrpSpPr>
        <p:grpSpPr>
          <a:xfrm>
            <a:off x="1582054" y="1000108"/>
            <a:ext cx="714380" cy="523220"/>
            <a:chOff x="1582054" y="1000108"/>
            <a:chExt cx="714380" cy="523220"/>
          </a:xfrm>
        </p:grpSpPr>
        <p:sp>
          <p:nvSpPr>
            <p:cNvPr id="100" name="TextBox 99"/>
            <p:cNvSpPr txBox="1"/>
            <p:nvPr/>
          </p:nvSpPr>
          <p:spPr>
            <a:xfrm>
              <a:off x="1582054" y="1000108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2800" dirty="0">
                <a:solidFill>
                  <a:srgbClr val="006600"/>
                </a:solidFill>
              </a:endParaRPr>
            </a:p>
          </p:txBody>
        </p:sp>
        <p:cxnSp>
          <p:nvCxnSpPr>
            <p:cNvPr id="102" name="Прямая со стрелкой 101"/>
            <p:cNvCxnSpPr/>
            <p:nvPr/>
          </p:nvCxnSpPr>
          <p:spPr>
            <a:xfrm>
              <a:off x="1602084" y="1168702"/>
              <a:ext cx="428628" cy="1588"/>
            </a:xfrm>
            <a:prstGeom prst="straightConnector1">
              <a:avLst/>
            </a:prstGeom>
            <a:ln w="444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5459940" y="1785926"/>
            <a:ext cx="1296000" cy="4571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-71470" y="-17814"/>
            <a:ext cx="48577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Третий </a:t>
            </a:r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Кеплера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-32" y="3477284"/>
            <a:ext cx="214310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Для Марса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0" y="4861149"/>
            <a:ext cx="23574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Венеры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64"/>
          <p:cNvGrpSpPr/>
          <p:nvPr/>
        </p:nvGrpSpPr>
        <p:grpSpPr>
          <a:xfrm>
            <a:off x="571472" y="5143512"/>
            <a:ext cx="2714644" cy="1071570"/>
            <a:chOff x="215902" y="4143380"/>
            <a:chExt cx="2003282" cy="1071570"/>
          </a:xfrm>
          <a:solidFill>
            <a:srgbClr val="FFFF00">
              <a:alpha val="27000"/>
            </a:srgbClr>
          </a:solidFill>
        </p:grpSpPr>
        <p:sp>
          <p:nvSpPr>
            <p:cNvPr id="98" name="Text Box 31"/>
            <p:cNvSpPr txBox="1">
              <a:spLocks noChangeArrowheads="1"/>
            </p:cNvSpPr>
            <p:nvPr/>
          </p:nvSpPr>
          <p:spPr bwMode="auto">
            <a:xfrm>
              <a:off x="215902" y="4429155"/>
              <a:ext cx="855635" cy="5714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4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Text Box 30"/>
            <p:cNvSpPr txBox="1">
              <a:spLocks noChangeArrowheads="1"/>
            </p:cNvSpPr>
            <p:nvPr/>
          </p:nvSpPr>
          <p:spPr bwMode="auto">
            <a:xfrm>
              <a:off x="1071538" y="4143380"/>
              <a:ext cx="1147646" cy="7143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sng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0" lang="en-US" sz="4000" b="1" i="0" u="sng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</a:t>
              </a:r>
              <a:r>
                <a:rPr kumimoji="0" lang="en-US" sz="4000" b="1" i="0" u="sng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4000" b="1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4000" b="1" u="sng" baseline="30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Text Box 26"/>
            <p:cNvSpPr txBox="1">
              <a:spLocks noChangeArrowheads="1"/>
            </p:cNvSpPr>
            <p:nvPr/>
          </p:nvSpPr>
          <p:spPr bwMode="auto">
            <a:xfrm>
              <a:off x="1141618" y="4643446"/>
              <a:ext cx="1071570" cy="5715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</a:t>
              </a:r>
              <a:r>
                <a:rPr kumimoji="0" lang="en-US" sz="4000" b="1" i="0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0" lang="ru-RU" sz="40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9" cstate="print"/>
          <a:srcRect l="56825" t="35158" r="34075" b="56846"/>
          <a:stretch>
            <a:fillRect/>
          </a:stretch>
        </p:blipFill>
        <p:spPr bwMode="auto">
          <a:xfrm>
            <a:off x="3357554" y="4500570"/>
            <a:ext cx="3055969" cy="157161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214810" y="0"/>
            <a:ext cx="4429124" cy="769441"/>
          </a:xfrm>
          <a:prstGeom prst="rect">
            <a:avLst/>
          </a:prstGeom>
          <a:solidFill>
            <a:schemeClr val="bg1">
              <a:alpha val="1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з-н Н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ТЯГ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Группа 91"/>
          <p:cNvGrpSpPr/>
          <p:nvPr/>
        </p:nvGrpSpPr>
        <p:grpSpPr>
          <a:xfrm>
            <a:off x="3500430" y="4500570"/>
            <a:ext cx="2714644" cy="1571636"/>
            <a:chOff x="5429259" y="1516665"/>
            <a:chExt cx="1682544" cy="1164613"/>
          </a:xfrm>
          <a:solidFill>
            <a:schemeClr val="bg1"/>
          </a:solidFill>
        </p:grpSpPr>
        <p:sp>
          <p:nvSpPr>
            <p:cNvPr id="70" name="Text Box 15"/>
            <p:cNvSpPr txBox="1">
              <a:spLocks noChangeArrowheads="1"/>
            </p:cNvSpPr>
            <p:nvPr/>
          </p:nvSpPr>
          <p:spPr bwMode="auto">
            <a:xfrm>
              <a:off x="5433652" y="2030194"/>
              <a:ext cx="721132" cy="6147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4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48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8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1" name="Группа 103"/>
            <p:cNvGrpSpPr/>
            <p:nvPr/>
          </p:nvGrpSpPr>
          <p:grpSpPr>
            <a:xfrm>
              <a:off x="5429259" y="1516665"/>
              <a:ext cx="1682544" cy="1164613"/>
              <a:chOff x="5429259" y="1513922"/>
              <a:chExt cx="1682544" cy="1222784"/>
            </a:xfrm>
            <a:grpFill/>
          </p:grpSpPr>
          <p:sp>
            <p:nvSpPr>
              <p:cNvPr id="72" name="Text Box 14"/>
              <p:cNvSpPr txBox="1">
                <a:spLocks noChangeArrowheads="1"/>
              </p:cNvSpPr>
              <p:nvPr/>
            </p:nvSpPr>
            <p:spPr bwMode="auto">
              <a:xfrm>
                <a:off x="5429259" y="1513922"/>
                <a:ext cx="619885" cy="67505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4800" b="1" u="sng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ru-RU" sz="20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4800" b="1" u="sng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800" b="0" i="0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3" name="Group 17"/>
              <p:cNvGrpSpPr>
                <a:grpSpLocks/>
              </p:cNvGrpSpPr>
              <p:nvPr/>
            </p:nvGrpSpPr>
            <p:grpSpPr bwMode="auto">
              <a:xfrm>
                <a:off x="6390603" y="1550651"/>
                <a:ext cx="721200" cy="1186055"/>
                <a:chOff x="13505" y="1664"/>
                <a:chExt cx="564" cy="610"/>
              </a:xfrm>
              <a:grpFill/>
            </p:grpSpPr>
            <p:sp>
              <p:nvSpPr>
                <p:cNvPr id="7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3519" y="1940"/>
                  <a:ext cx="550" cy="33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4400" b="1" dirty="0" smtClean="0">
                      <a:solidFill>
                        <a:srgbClr val="0014AC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4400" b="1" baseline="30000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ru-RU" sz="4400" b="1" baseline="300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3505" y="1664"/>
                  <a:ext cx="564" cy="31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400" b="1" i="0" u="sng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en-US" sz="2000" b="1" i="0" u="sng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kumimoji="0" lang="en-US" sz="4400" b="1" i="0" u="sng" strike="noStrike" cap="none" normalizeH="0" baseline="3000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ru-RU" sz="4400" b="1" i="0" u="sng" strike="noStrike" cap="none" normalizeH="0" baseline="3000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lang="ru-RU" sz="4400" b="1" u="sng" baseline="30000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400" b="1" i="0" u="sng" strike="noStrike" cap="none" normalizeH="0" baseline="30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lang="ru-RU" sz="4400" b="1" u="sng" baseline="30000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400" b="1" i="0" u="sng" strike="noStrike" cap="none" normalizeH="0" baseline="30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lang="ru-RU" sz="4400" b="1" u="sng" baseline="30000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4" name="TextBox 73"/>
              <p:cNvSpPr txBox="1"/>
              <p:nvPr/>
            </p:nvSpPr>
            <p:spPr>
              <a:xfrm>
                <a:off x="6030199" y="1796632"/>
                <a:ext cx="420659" cy="6786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3600" dirty="0">
                  <a:solidFill>
                    <a:srgbClr val="0014AC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1031" grpId="0" animBg="1"/>
      <p:bldP spid="1034" grpId="0" animBg="1"/>
      <p:bldP spid="1036" grpId="0" animBg="1"/>
      <p:bldP spid="18" grpId="0"/>
      <p:bldP spid="63" grpId="0" animBg="1"/>
      <p:bldP spid="64" grpId="0" animBg="1"/>
      <p:bldP spid="93" grpId="0" animBg="1"/>
      <p:bldP spid="1040" grpId="0" animBg="1"/>
      <p:bldP spid="84" grpId="0" animBg="1"/>
      <p:bldP spid="87" grpId="0" animBg="1"/>
      <p:bldP spid="92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 bwMode="auto">
        <a:noFill/>
        <a:ln w="38100">
          <a:solidFill>
            <a:srgbClr val="0000FF"/>
          </a:solidFill>
          <a:round/>
          <a:headEnd/>
          <a:tailEnd type="triangle" w="med" len="med"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5018</TotalTime>
  <Words>3509</Words>
  <Application>Microsoft Office PowerPoint</Application>
  <PresentationFormat>Экран (4:3)</PresentationFormat>
  <Paragraphs>258</Paragraphs>
  <Slides>31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562</cp:revision>
  <dcterms:created xsi:type="dcterms:W3CDTF">2009-11-04T14:29:22Z</dcterms:created>
  <dcterms:modified xsi:type="dcterms:W3CDTF">2020-09-08T07:58:23Z</dcterms:modified>
</cp:coreProperties>
</file>