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8"/>
  </p:notesMasterIdLst>
  <p:sldIdLst>
    <p:sldId id="354" r:id="rId2"/>
    <p:sldId id="370" r:id="rId3"/>
    <p:sldId id="369" r:id="rId4"/>
    <p:sldId id="368" r:id="rId5"/>
    <p:sldId id="316" r:id="rId6"/>
    <p:sldId id="360" r:id="rId7"/>
    <p:sldId id="361" r:id="rId8"/>
    <p:sldId id="371" r:id="rId9"/>
    <p:sldId id="362" r:id="rId10"/>
    <p:sldId id="311" r:id="rId11"/>
    <p:sldId id="364" r:id="rId12"/>
    <p:sldId id="366" r:id="rId13"/>
    <p:sldId id="358" r:id="rId14"/>
    <p:sldId id="359" r:id="rId15"/>
    <p:sldId id="367" r:id="rId16"/>
    <p:sldId id="36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</p:showPr>
  <p:clrMru>
    <a:srgbClr val="006600"/>
    <a:srgbClr val="000099"/>
    <a:srgbClr val="66CCFF"/>
    <a:srgbClr val="220FB1"/>
    <a:srgbClr val="0033CC"/>
    <a:srgbClr val="003300"/>
    <a:srgbClr val="000000"/>
    <a:srgbClr val="365D21"/>
    <a:srgbClr val="0014AC"/>
    <a:srgbClr val="2706E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5655" autoAdjust="0"/>
    <p:restoredTop sz="94681" autoAdjust="0"/>
  </p:normalViewPr>
  <p:slideViewPr>
    <p:cSldViewPr>
      <p:cViewPr>
        <p:scale>
          <a:sx n="80" d="100"/>
          <a:sy n="80" d="100"/>
        </p:scale>
        <p:origin x="-1626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04.07.2021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audio" Target="../media/audio6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2.wav"/><Relationship Id="rId4" Type="http://schemas.openxmlformats.org/officeDocument/2006/relationships/audio" Target="../media/audio7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7.wav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2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4.wav"/><Relationship Id="rId7" Type="http://schemas.openxmlformats.org/officeDocument/2006/relationships/audio" Target="../media/audio2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7.wav"/><Relationship Id="rId5" Type="http://schemas.openxmlformats.org/officeDocument/2006/relationships/audio" Target="../media/audio8.wav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4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2"/>
          <a:ext cx="9144000" cy="6858001"/>
        </p:xfrm>
        <a:graphic>
          <a:graphicData uri="http://schemas.openxmlformats.org/drawingml/2006/table">
            <a:tbl>
              <a:tblPr/>
              <a:tblGrid>
                <a:gridCol w="473423"/>
                <a:gridCol w="7540210"/>
                <a:gridCol w="1130367"/>
              </a:tblGrid>
              <a:tr h="241816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раздел (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II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r>
                        <a:rPr lang="ru-RU" sz="1400" b="1" cap="all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электрические явления –1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Урок - 3 (зт7) № 25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81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cap="all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ТЕМА: Электрон. Строение атома. проводники и изоляторы.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5451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ЦЕЛИ:1.Закрепить знания по теме №7        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2.Создать условия для усвоения понятий </a:t>
                      </a:r>
                      <a:r>
                        <a:rPr lang="ru-RU" sz="1400" b="1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электрический ток,  источники тока, электрическая цепь" "электрический ток в металлах и жидкостях</a:t>
                      </a:r>
                      <a:r>
                        <a:rPr lang="ru-RU" sz="1400" b="1" i="1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".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9085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Задачи:   </a:t>
                      </a:r>
                      <a:r>
                        <a:rPr lang="ru-RU" sz="1400" b="1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 О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бобщить и систематизировать знания учащихся по теме №7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Организовать применение знаний в речевой и графической учебной практике.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 Организовать применение знаний в измененных и нестандартных условиях при решении качественных задач.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4.Способствовать усвоению понятий темы №8.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634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ТИп УРОКА</a:t>
                      </a:r>
                      <a:r>
                        <a:rPr lang="ru-RU" sz="1400" b="1" i="1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О</a:t>
                      </a:r>
                      <a:r>
                        <a:rPr lang="ru-RU" sz="14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тработки знаний и умений по тем, </a:t>
                      </a:r>
                      <a:r>
                        <a:rPr lang="ru-RU" sz="1400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комбинированный с элементами технологии усвоения и изучения нового материала.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5451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 УРО КА:  </a:t>
                      </a:r>
                      <a:r>
                        <a:rPr lang="ru-RU" sz="1400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репродуктивный в форме закрепления суждений и решения  творческих качественных и количественных задач  .О</a:t>
                      </a: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объяснительно иллюстративный в форме эвристической беседы с частично поисковыми элементами и демонстрациями.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634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ДЕМОНСТРАЦИИ: 1.Источники тока :гальванические элементы, аккумуляторы, </a:t>
                      </a:r>
                      <a:r>
                        <a:rPr lang="ru-RU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электрофорная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машина, термоэлемент, фотоэлемент. 2.Составление электрической цепи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Тепловое действие тока. </a:t>
                      </a:r>
                      <a:r>
                        <a:rPr lang="ru-RU" sz="14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БНП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8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ХОД УРОКА: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Объяснение Д/З (гр.№2) и консультация по теме 7.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5м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6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Процесс усвоения        </a:t>
                      </a:r>
                      <a:r>
                        <a:rPr lang="ru-RU" sz="1400" b="1" i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аудиализация</a:t>
                      </a:r>
                      <a:r>
                        <a:rPr lang="ru-RU" sz="14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-     опыт Резерфорда, ионы;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31215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-      заряды плюс и минус.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02235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514  </a:t>
                      </a:r>
                      <a:r>
                        <a:rPr lang="ru-RU" sz="1400" b="1" baseline="-25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</a:t>
                      </a:r>
                      <a:r>
                        <a:rPr lang="ru-RU" sz="1400" b="1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  <a:r>
                        <a:rPr lang="ru-RU" sz="1400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514     </a:t>
                      </a:r>
                      <a:r>
                        <a:rPr lang="ru-RU" sz="1400" b="1" baseline="-25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</a:t>
                      </a:r>
                      <a:r>
                        <a:rPr lang="ru-RU" sz="1400" b="1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10м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99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Создание проблемной ситуации   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же такое электрический ток?</a:t>
                      </a:r>
                      <a:r>
                        <a:rPr lang="ru-RU" sz="14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i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4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Демонстрация №1)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Эвристическая беседа по материалу темы № 8 с демонстрациями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Повторение темы по ОК</a:t>
                      </a:r>
                      <a:r>
                        <a:rPr lang="ru-RU" sz="1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4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Первичная обратная связь</a:t>
                      </a:r>
                      <a:endParaRPr lang="ru-RU" sz="14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стр. 70  ??? №2,3,4,5,6,7,8      стр. 71 ???  №1,2,3,4.    стр. 73 ???  №1,2,3,4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15м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15м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д.з</a:t>
                      </a:r>
                    </a:p>
                  </a:txBody>
                  <a:tcPr marL="53947" marR="5394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гр.2.     § 32- 35  (т №8)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cap="all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282" y="1857364"/>
            <a:ext cx="6286544" cy="1428760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№8 </a:t>
            </a:r>
          </a:p>
          <a:p>
            <a:pPr algn="ctr">
              <a:lnSpc>
                <a:spcPts val="4000"/>
              </a:lnSpc>
            </a:pPr>
            <a:r>
              <a:rPr lang="en-US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32-35//</a:t>
            </a:r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стр.5,6</a:t>
            </a:r>
          </a:p>
          <a:p>
            <a:pPr algn="ctr">
              <a:lnSpc>
                <a:spcPts val="4000"/>
              </a:lnSpc>
            </a:pPr>
            <a:endParaRPr lang="ru-RU" sz="48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4000"/>
              </a:lnSpc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32" y="-24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" y="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1500"/>
                            </p:stCondLst>
                            <p:childTnLst>
                              <p:par>
                                <p:cTn id="68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3500"/>
                            </p:stCondLst>
                            <p:childTnLst>
                              <p:par>
                                <p:cTn id="8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4500"/>
                            </p:stCondLst>
                            <p:childTnLst>
                              <p:par>
                                <p:cTn id="85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500"/>
                            </p:stCondLst>
                            <p:childTnLst>
                              <p:par>
                                <p:cTn id="9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44" y="0"/>
          <a:ext cx="9144000" cy="6766560"/>
        </p:xfrm>
        <a:graphic>
          <a:graphicData uri="http://schemas.openxmlformats.org/drawingml/2006/table">
            <a:tbl>
              <a:tblPr/>
              <a:tblGrid>
                <a:gridCol w="495474"/>
                <a:gridCol w="7891398"/>
                <a:gridCol w="757128"/>
              </a:tblGrid>
              <a:tr h="17814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раздел (</a:t>
                      </a: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II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r>
                        <a:rPr lang="ru-RU" sz="2000" b="1" cap="all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электрические явления –</a:t>
                      </a:r>
                      <a:r>
                        <a:rPr lang="ru-RU" sz="2000" b="1" cap="all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- 4 (зт8) № 26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14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cap="all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ТЕМА: Электрический ток в металлах и жидкостях.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14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ЦЕЛИ:1.Закрепить знания по теме №8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2592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u="sng" cap="all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Задачи:</a:t>
                      </a:r>
                      <a:r>
                        <a:rPr lang="ru-RU" sz="2000" b="1" u="none" cap="all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cap="all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ru-RU" sz="2000" b="1" cap="all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О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бобщить и систематизировать знания учащихся по теме №8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Организовать применение знаний в речевой и графической учебной практике.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 Организовать применение знаний в измененных и нестандартных условиях при решении качественных задач.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14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i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ТИп УРОКА</a:t>
                      </a:r>
                      <a:r>
                        <a:rPr lang="ru-RU" sz="2000" b="1" i="1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О</a:t>
                      </a:r>
                      <a:r>
                        <a:rPr lang="ru-RU" sz="20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тработки знаний и умений по теме.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6296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 УРО КА:  </a:t>
                      </a:r>
                      <a:r>
                        <a:rPr lang="ru-RU" sz="2000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репродуктивный в форме закрепления суждений и решения  творческих качественных и количественных задач.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14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ДЕМОНСТРАЦИИ:1     </a:t>
                      </a:r>
                      <a:r>
                        <a:rPr lang="ru-RU" sz="24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</a:t>
                      </a:r>
                      <a:r>
                        <a:rPr lang="ru-RU" sz="2400" b="1" baseline="30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  <a:r>
                        <a:rPr lang="ru-RU" sz="2400" baseline="30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</a:t>
                      </a:r>
                      <a:r>
                        <a:rPr lang="ru-RU" sz="24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</a:t>
                      </a:r>
                      <a:r>
                        <a:rPr lang="ru-RU" sz="2400" b="1" baseline="30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ХОД УРОКА: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Объяснение Д/З (гр.№3) и консультация по теме 8.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5м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9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Процесс усвоения      </a:t>
                      </a:r>
                      <a:r>
                        <a:rPr lang="ru-RU" sz="1800" b="1" i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аудиализация</a:t>
                      </a:r>
                      <a:r>
                        <a:rPr lang="ru-RU" sz="18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-   </a:t>
                      </a:r>
                      <a:endParaRPr lang="ru-RU" sz="1800" b="1" i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электрический ток, источники тока,</a:t>
                      </a:r>
                      <a:endParaRPr lang="ru-RU" sz="1800" b="1" i="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   </a:t>
                      </a:r>
                      <a:r>
                        <a:rPr lang="ru-RU" sz="2400" b="1" i="1" dirty="0">
                          <a:solidFill>
                            <a:srgbClr val="00009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ток в металлах и жидкостях.</a:t>
                      </a:r>
                      <a:endParaRPr lang="ru-RU" sz="1400" dirty="0">
                        <a:solidFill>
                          <a:srgbClr val="000099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02235"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*  визуализация   - 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10м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10м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решение типичных задач.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стр.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Упр. 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1,2)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20м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д.з</a:t>
                      </a: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гр.3.</a:t>
                      </a:r>
                      <a:r>
                        <a:rPr lang="ru-RU" sz="2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длр № 2 (1,2)         </a:t>
                      </a: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Изготовление электроскопа.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Наэлектризовать гильзу не касаясь зарядом.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cap="all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10800000">
            <a:off x="0" y="2857496"/>
            <a:ext cx="3429023" cy="500066"/>
            <a:chOff x="2028" y="8721"/>
            <a:chExt cx="2085" cy="311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2028" y="8721"/>
              <a:ext cx="2085" cy="311"/>
            </a:xfrm>
            <a:prstGeom prst="rect">
              <a:avLst/>
            </a:prstGeom>
            <a:noFill/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304" y="8870"/>
              <a:ext cx="1581" cy="13"/>
              <a:chOff x="2108" y="9308"/>
              <a:chExt cx="1581" cy="13"/>
            </a:xfrm>
          </p:grpSpPr>
          <p:sp>
            <p:nvSpPr>
              <p:cNvPr id="4101" name="Line 5"/>
              <p:cNvSpPr>
                <a:spLocks noChangeShapeType="1"/>
              </p:cNvSpPr>
              <p:nvPr/>
            </p:nvSpPr>
            <p:spPr bwMode="auto">
              <a:xfrm>
                <a:off x="2108" y="9308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396" y="9309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3" name="Line 7"/>
              <p:cNvSpPr>
                <a:spLocks noChangeShapeType="1"/>
              </p:cNvSpPr>
              <p:nvPr/>
            </p:nvSpPr>
            <p:spPr bwMode="auto">
              <a:xfrm>
                <a:off x="2650" y="9321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2929" y="9321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3240" y="9310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6" name="Line 10"/>
              <p:cNvSpPr>
                <a:spLocks noChangeShapeType="1"/>
              </p:cNvSpPr>
              <p:nvPr/>
            </p:nvSpPr>
            <p:spPr bwMode="auto">
              <a:xfrm>
                <a:off x="3539" y="9310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714348" y="500066"/>
            <a:ext cx="1714512" cy="128588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rot="-300000" flipV="1">
            <a:off x="1620717" y="1017"/>
            <a:ext cx="45719" cy="500066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956070" y="1357299"/>
            <a:ext cx="357188" cy="357187"/>
            <a:chOff x="1783" y="8526"/>
            <a:chExt cx="366" cy="388"/>
          </a:xfrm>
        </p:grpSpPr>
        <p:sp>
          <p:nvSpPr>
            <p:cNvPr id="2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956202" y="1357299"/>
            <a:ext cx="357188" cy="357187"/>
            <a:chOff x="1783" y="8526"/>
            <a:chExt cx="366" cy="388"/>
          </a:xfrm>
        </p:grpSpPr>
        <p:sp>
          <p:nvSpPr>
            <p:cNvPr id="3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" name="Блок-схема: ИЛИ 31"/>
          <p:cNvSpPr/>
          <p:nvPr/>
        </p:nvSpPr>
        <p:spPr>
          <a:xfrm>
            <a:off x="1741888" y="13572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Блок-схема: ИЛИ 32"/>
          <p:cNvSpPr/>
          <p:nvPr/>
        </p:nvSpPr>
        <p:spPr>
          <a:xfrm>
            <a:off x="741756" y="13572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rot="-360000" flipH="1">
            <a:off x="1569335" y="1787324"/>
            <a:ext cx="72000" cy="864000"/>
          </a:xfrm>
          <a:prstGeom prst="line">
            <a:avLst/>
          </a:prstGeom>
          <a:noFill/>
          <a:ln w="7620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643174" y="0"/>
            <a:ext cx="41980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притягивает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мелкие.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100"/>
          <p:cNvGrpSpPr/>
          <p:nvPr/>
        </p:nvGrpSpPr>
        <p:grpSpPr>
          <a:xfrm>
            <a:off x="7072330" y="1000108"/>
            <a:ext cx="713690" cy="2250296"/>
            <a:chOff x="7072330" y="1000108"/>
            <a:chExt cx="713690" cy="2250296"/>
          </a:xfrm>
        </p:grpSpPr>
        <p:sp>
          <p:nvSpPr>
            <p:cNvPr id="100" name="Овал 99"/>
            <p:cNvSpPr/>
            <p:nvPr/>
          </p:nvSpPr>
          <p:spPr>
            <a:xfrm>
              <a:off x="7143768" y="1071546"/>
              <a:ext cx="571504" cy="21431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" name="Group 2"/>
            <p:cNvGrpSpPr>
              <a:grpSpLocks/>
            </p:cNvGrpSpPr>
            <p:nvPr/>
          </p:nvGrpSpPr>
          <p:grpSpPr bwMode="auto">
            <a:xfrm rot="5400000">
              <a:off x="6304027" y="1768411"/>
              <a:ext cx="2250296" cy="713690"/>
              <a:chOff x="2028" y="8649"/>
              <a:chExt cx="2085" cy="478"/>
            </a:xfrm>
            <a:noFill/>
          </p:grpSpPr>
          <p:sp>
            <p:nvSpPr>
              <p:cNvPr id="24" name="Rectangle 3"/>
              <p:cNvSpPr>
                <a:spLocks noChangeArrowheads="1"/>
              </p:cNvSpPr>
              <p:nvPr/>
            </p:nvSpPr>
            <p:spPr bwMode="auto">
              <a:xfrm>
                <a:off x="2028" y="8649"/>
                <a:ext cx="2085" cy="478"/>
              </a:xfrm>
              <a:prstGeom prst="rect">
                <a:avLst/>
              </a:prstGeom>
              <a:grpFill/>
              <a:ln w="571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8" name="Group 4"/>
              <p:cNvGrpSpPr>
                <a:grpSpLocks/>
              </p:cNvGrpSpPr>
              <p:nvPr/>
            </p:nvGrpSpPr>
            <p:grpSpPr bwMode="auto">
              <a:xfrm>
                <a:off x="2304" y="8870"/>
                <a:ext cx="1581" cy="13"/>
                <a:chOff x="2108" y="9308"/>
                <a:chExt cx="1581" cy="13"/>
              </a:xfrm>
              <a:grpFill/>
            </p:grpSpPr>
            <p:sp>
              <p:nvSpPr>
                <p:cNvPr id="26" name="Line 5"/>
                <p:cNvSpPr>
                  <a:spLocks noChangeShapeType="1"/>
                </p:cNvSpPr>
                <p:nvPr/>
              </p:nvSpPr>
              <p:spPr bwMode="auto">
                <a:xfrm>
                  <a:off x="2108" y="9308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Line 6"/>
                <p:cNvSpPr>
                  <a:spLocks noChangeShapeType="1"/>
                </p:cNvSpPr>
                <p:nvPr/>
              </p:nvSpPr>
              <p:spPr bwMode="auto">
                <a:xfrm>
                  <a:off x="2396" y="9309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Line 7"/>
                <p:cNvSpPr>
                  <a:spLocks noChangeShapeType="1"/>
                </p:cNvSpPr>
                <p:nvPr/>
              </p:nvSpPr>
              <p:spPr bwMode="auto">
                <a:xfrm>
                  <a:off x="2650" y="9321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Line 8"/>
                <p:cNvSpPr>
                  <a:spLocks noChangeShapeType="1"/>
                </p:cNvSpPr>
                <p:nvPr/>
              </p:nvSpPr>
              <p:spPr bwMode="auto">
                <a:xfrm>
                  <a:off x="2929" y="9321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Line 9"/>
                <p:cNvSpPr>
                  <a:spLocks noChangeShapeType="1"/>
                </p:cNvSpPr>
                <p:nvPr/>
              </p:nvSpPr>
              <p:spPr bwMode="auto">
                <a:xfrm>
                  <a:off x="3240" y="9310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Line 10"/>
                <p:cNvSpPr>
                  <a:spLocks noChangeShapeType="1"/>
                </p:cNvSpPr>
                <p:nvPr/>
              </p:nvSpPr>
              <p:spPr bwMode="auto">
                <a:xfrm>
                  <a:off x="3539" y="9310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40" name="Rectangle 11"/>
          <p:cNvSpPr>
            <a:spLocks noChangeArrowheads="1"/>
          </p:cNvSpPr>
          <p:nvPr/>
        </p:nvSpPr>
        <p:spPr bwMode="auto">
          <a:xfrm rot="16200000">
            <a:off x="6500838" y="1357310"/>
            <a:ext cx="4000504" cy="128588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Блок-схема: ИЛИ 40"/>
          <p:cNvSpPr/>
          <p:nvPr/>
        </p:nvSpPr>
        <p:spPr>
          <a:xfrm>
            <a:off x="7929586" y="1428736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7929586" y="1714488"/>
            <a:ext cx="357188" cy="357187"/>
            <a:chOff x="1783" y="8526"/>
            <a:chExt cx="366" cy="388"/>
          </a:xfrm>
        </p:grpSpPr>
        <p:sp>
          <p:nvSpPr>
            <p:cNvPr id="4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" name="Блок-схема: ИЛИ 44"/>
          <p:cNvSpPr/>
          <p:nvPr/>
        </p:nvSpPr>
        <p:spPr>
          <a:xfrm>
            <a:off x="7929586" y="2071678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7929586" y="2428868"/>
            <a:ext cx="357188" cy="357187"/>
            <a:chOff x="1783" y="8526"/>
            <a:chExt cx="366" cy="388"/>
          </a:xfrm>
        </p:grpSpPr>
        <p:sp>
          <p:nvSpPr>
            <p:cNvPr id="4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" name="Line 12"/>
          <p:cNvSpPr>
            <a:spLocks noChangeShapeType="1"/>
          </p:cNvSpPr>
          <p:nvPr/>
        </p:nvSpPr>
        <p:spPr bwMode="auto">
          <a:xfrm rot="-360000">
            <a:off x="7561118" y="2002013"/>
            <a:ext cx="852394" cy="89591"/>
          </a:xfrm>
          <a:prstGeom prst="line">
            <a:avLst/>
          </a:prstGeom>
          <a:noFill/>
          <a:ln w="7620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Line 12"/>
          <p:cNvSpPr>
            <a:spLocks noChangeShapeType="1"/>
          </p:cNvSpPr>
          <p:nvPr/>
        </p:nvSpPr>
        <p:spPr bwMode="auto">
          <a:xfrm rot="-300000" flipH="1" flipV="1">
            <a:off x="6822561" y="2020784"/>
            <a:ext cx="473428" cy="45719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0" y="5572116"/>
            <a:ext cx="9144000" cy="128588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2" name="Блок-схема: ИЛИ 51"/>
          <p:cNvSpPr/>
          <p:nvPr/>
        </p:nvSpPr>
        <p:spPr>
          <a:xfrm>
            <a:off x="3357557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Блок-схема: ИЛИ 52"/>
          <p:cNvSpPr/>
          <p:nvPr/>
        </p:nvSpPr>
        <p:spPr>
          <a:xfrm>
            <a:off x="4071937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Блок-схема: ИЛИ 53"/>
          <p:cNvSpPr/>
          <p:nvPr/>
        </p:nvSpPr>
        <p:spPr>
          <a:xfrm>
            <a:off x="4786317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" name="Блок-схема: ИЛИ 80"/>
          <p:cNvSpPr/>
          <p:nvPr/>
        </p:nvSpPr>
        <p:spPr>
          <a:xfrm>
            <a:off x="5357821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2599144" y="500043"/>
            <a:ext cx="3001976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Электрическое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палочки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4143372" y="2071678"/>
            <a:ext cx="3001976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Электрическое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шарика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-1612" y="3786190"/>
            <a:ext cx="3001976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Электрическое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облака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Группа 86"/>
          <p:cNvGrpSpPr/>
          <p:nvPr/>
        </p:nvGrpSpPr>
        <p:grpSpPr>
          <a:xfrm>
            <a:off x="2643174" y="4286256"/>
            <a:ext cx="3857652" cy="785818"/>
            <a:chOff x="3000364" y="4286256"/>
            <a:chExt cx="3857652" cy="785818"/>
          </a:xfrm>
        </p:grpSpPr>
        <p:sp>
          <p:nvSpPr>
            <p:cNvPr id="86" name="Овал 85"/>
            <p:cNvSpPr/>
            <p:nvPr/>
          </p:nvSpPr>
          <p:spPr>
            <a:xfrm>
              <a:off x="3000364" y="4286256"/>
              <a:ext cx="3857652" cy="7858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714744" y="4357694"/>
              <a:ext cx="25003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solidFill>
                    <a:srgbClr val="0033CC"/>
                  </a:solidFill>
                </a:rPr>
                <a:t>+++++++++ </a:t>
              </a:r>
              <a:endParaRPr lang="ru-RU" sz="3200" b="1" dirty="0">
                <a:solidFill>
                  <a:srgbClr val="0033CC"/>
                </a:solidFill>
              </a:endParaRPr>
            </a:p>
          </p:txBody>
        </p:sp>
      </p:grp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3714744" y="6458281"/>
            <a:ext cx="357188" cy="357187"/>
            <a:chOff x="1783" y="8526"/>
            <a:chExt cx="366" cy="388"/>
          </a:xfrm>
        </p:grpSpPr>
        <p:sp>
          <p:nvSpPr>
            <p:cNvPr id="8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2"/>
          <p:cNvGrpSpPr>
            <a:grpSpLocks/>
          </p:cNvGrpSpPr>
          <p:nvPr/>
        </p:nvGrpSpPr>
        <p:grpSpPr bwMode="auto">
          <a:xfrm>
            <a:off x="4429124" y="6400490"/>
            <a:ext cx="357188" cy="357187"/>
            <a:chOff x="1783" y="8526"/>
            <a:chExt cx="366" cy="388"/>
          </a:xfrm>
        </p:grpSpPr>
        <p:sp>
          <p:nvSpPr>
            <p:cNvPr id="9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5072066" y="6379224"/>
            <a:ext cx="357188" cy="357187"/>
            <a:chOff x="1783" y="8526"/>
            <a:chExt cx="366" cy="388"/>
          </a:xfrm>
        </p:grpSpPr>
        <p:sp>
          <p:nvSpPr>
            <p:cNvPr id="95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2"/>
          <p:cNvGrpSpPr>
            <a:grpSpLocks/>
          </p:cNvGrpSpPr>
          <p:nvPr/>
        </p:nvGrpSpPr>
        <p:grpSpPr bwMode="auto">
          <a:xfrm>
            <a:off x="5654203" y="6389857"/>
            <a:ext cx="357188" cy="357187"/>
            <a:chOff x="1783" y="8526"/>
            <a:chExt cx="366" cy="388"/>
          </a:xfrm>
        </p:grpSpPr>
        <p:sp>
          <p:nvSpPr>
            <p:cNvPr id="9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9" name="Line 12"/>
          <p:cNvSpPr>
            <a:spLocks noChangeShapeType="1"/>
          </p:cNvSpPr>
          <p:nvPr/>
        </p:nvSpPr>
        <p:spPr bwMode="auto">
          <a:xfrm rot="-360000" flipH="1">
            <a:off x="4526478" y="4859157"/>
            <a:ext cx="72000" cy="86400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0" name="Line 12"/>
          <p:cNvSpPr>
            <a:spLocks noChangeShapeType="1"/>
          </p:cNvSpPr>
          <p:nvPr/>
        </p:nvSpPr>
        <p:spPr bwMode="auto">
          <a:xfrm rot="-300000" flipV="1">
            <a:off x="4543533" y="3933100"/>
            <a:ext cx="45719" cy="500066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400"/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400"/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400"/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00416 -0.1067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5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0.00382 -0.1208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2 -0.00255 L -0.00399 0.1733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88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84 -0.02106 L -0.01788 0.1395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8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-2.59259E-6 L 0.0184 0.1395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7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00191 0.1291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65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59259E-6 L 0.00174 0.1187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9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1042 L -0.00139 0.18889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0243 L 0.00035 -0.0053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400"/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400"/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400"/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800"/>
                            </p:stCondLst>
                            <p:childTnLst>
                              <p:par>
                                <p:cTn id="1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62856E-6 L 0.10156 0.0044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2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-0.00255 L 0.10572 -0.00949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500"/>
                            </p:stCondLst>
                            <p:childTnLst>
                              <p:par>
                                <p:cTn id="1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7" dur="400"/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8" dur="400"/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400"/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800"/>
                            </p:stCondLst>
                            <p:childTnLst>
                              <p:par>
                                <p:cTn id="20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0.0191 -0.13148 " pathEditMode="relative" rAng="0" ptsTypes="AA">
                                      <p:cBhvr>
                                        <p:cTn id="20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66"/>
                                    </p:animMotion>
                                  </p:childTnLst>
                                </p:cTn>
                              </p:par>
                              <p:par>
                                <p:cTn id="20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0.00399 -0.12315 " pathEditMode="relative" rAng="0" ptsTypes="AA">
                                      <p:cBhvr>
                                        <p:cTn id="20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62"/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-0.01111 -0.11991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60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-0.03542 -0.13218 " pathEditMode="relative" rAng="0" ptsTypes="AA">
                                      <p:cBhvr>
                                        <p:cTn id="20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800"/>
                            </p:stCondLst>
                            <p:childTnLst>
                              <p:par>
                                <p:cTn id="2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animBg="1"/>
      <p:bldP spid="4107" grpId="1" animBg="1"/>
      <p:bldP spid="4108" grpId="0" animBg="1"/>
      <p:bldP spid="4108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6" grpId="0"/>
      <p:bldP spid="40" grpId="0" animBg="1"/>
      <p:bldP spid="41" grpId="0" animBg="1"/>
      <p:bldP spid="45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81" grpId="0" animBg="1"/>
      <p:bldP spid="82" grpId="0" autoUpdateAnimBg="0"/>
      <p:bldP spid="83" grpId="0" autoUpdateAnimBg="0"/>
      <p:bldP spid="84" grpId="0" autoUpdateAnimBg="0"/>
      <p:bldP spid="79" grpId="0" animBg="1"/>
      <p:bldP spid="8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Скругленный прямоугольник 55"/>
          <p:cNvSpPr/>
          <p:nvPr/>
        </p:nvSpPr>
        <p:spPr>
          <a:xfrm>
            <a:off x="3929058" y="4786322"/>
            <a:ext cx="400052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500430" y="1857364"/>
            <a:ext cx="514353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715008" y="714356"/>
            <a:ext cx="22254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недостаток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787692" y="1002210"/>
            <a:ext cx="355416" cy="365658"/>
            <a:chOff x="1906484" y="5074176"/>
            <a:chExt cx="355416" cy="365658"/>
          </a:xfrm>
        </p:grpSpPr>
        <p:sp>
          <p:nvSpPr>
            <p:cNvPr id="5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8" name="Oval 26"/>
          <p:cNvSpPr>
            <a:spLocks noChangeArrowheads="1"/>
          </p:cNvSpPr>
          <p:nvPr/>
        </p:nvSpPr>
        <p:spPr bwMode="auto">
          <a:xfrm>
            <a:off x="714348" y="789671"/>
            <a:ext cx="2489192" cy="75074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1767004" y="3396168"/>
            <a:ext cx="355416" cy="365658"/>
            <a:chOff x="1906484" y="5074176"/>
            <a:chExt cx="355416" cy="365658"/>
          </a:xfrm>
        </p:grpSpPr>
        <p:sp>
          <p:nvSpPr>
            <p:cNvPr id="11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693660" y="3183629"/>
            <a:ext cx="2489192" cy="75074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Oval 27"/>
          <p:cNvSpPr>
            <a:spLocks noChangeArrowheads="1"/>
          </p:cNvSpPr>
          <p:nvPr/>
        </p:nvSpPr>
        <p:spPr bwMode="auto">
          <a:xfrm>
            <a:off x="1571604" y="2500306"/>
            <a:ext cx="722339" cy="225108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Oval 27"/>
          <p:cNvSpPr>
            <a:spLocks noChangeArrowheads="1"/>
          </p:cNvSpPr>
          <p:nvPr/>
        </p:nvSpPr>
        <p:spPr bwMode="auto">
          <a:xfrm rot="2584162">
            <a:off x="1528512" y="2443641"/>
            <a:ext cx="722339" cy="225108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8" name="Группа 17"/>
          <p:cNvGrpSpPr/>
          <p:nvPr/>
        </p:nvGrpSpPr>
        <p:grpSpPr>
          <a:xfrm>
            <a:off x="3929058" y="642918"/>
            <a:ext cx="1604950" cy="717552"/>
            <a:chOff x="3929058" y="642918"/>
            <a:chExt cx="1604950" cy="717552"/>
          </a:xfrm>
        </p:grpSpPr>
        <p:sp>
          <p:nvSpPr>
            <p:cNvPr id="5121" name="Text Box 1"/>
            <p:cNvSpPr txBox="1">
              <a:spLocks noChangeArrowheads="1"/>
            </p:cNvSpPr>
            <p:nvPr/>
          </p:nvSpPr>
          <p:spPr bwMode="auto">
            <a:xfrm>
              <a:off x="3929058" y="642918"/>
              <a:ext cx="1604950" cy="717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Ион</a:t>
              </a: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люс 16"/>
            <p:cNvSpPr/>
            <p:nvPr/>
          </p:nvSpPr>
          <p:spPr>
            <a:xfrm>
              <a:off x="4857752" y="714356"/>
              <a:ext cx="642942" cy="642942"/>
            </a:xfrm>
            <a:prstGeom prst="mathPlu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3571868" y="3286124"/>
            <a:ext cx="1604950" cy="717552"/>
            <a:chOff x="3571868" y="3286124"/>
            <a:chExt cx="1604950" cy="717552"/>
          </a:xfrm>
        </p:grpSpPr>
        <p:sp>
          <p:nvSpPr>
            <p:cNvPr id="20" name="Text Box 1"/>
            <p:cNvSpPr txBox="1">
              <a:spLocks noChangeArrowheads="1"/>
            </p:cNvSpPr>
            <p:nvPr/>
          </p:nvSpPr>
          <p:spPr bwMode="auto">
            <a:xfrm>
              <a:off x="3571868" y="3286124"/>
              <a:ext cx="1604950" cy="717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Ион</a:t>
              </a: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Минус 21"/>
            <p:cNvSpPr/>
            <p:nvPr/>
          </p:nvSpPr>
          <p:spPr>
            <a:xfrm>
              <a:off x="4532094" y="3500438"/>
              <a:ext cx="428628" cy="285752"/>
            </a:xfrm>
            <a:prstGeom prst="mathMinus">
              <a:avLst/>
            </a:prstGeom>
            <a:solidFill>
              <a:srgbClr val="220FB1"/>
            </a:solidFill>
            <a:ln>
              <a:solidFill>
                <a:srgbClr val="220F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220FB1"/>
                </a:solidFill>
              </a:endParaRPr>
            </a:p>
          </p:txBody>
        </p:sp>
      </p:grpSp>
      <p:sp>
        <p:nvSpPr>
          <p:cNvPr id="24" name="Прямоугольник 23"/>
          <p:cNvSpPr/>
          <p:nvPr/>
        </p:nvSpPr>
        <p:spPr>
          <a:xfrm>
            <a:off x="5214942" y="3286124"/>
            <a:ext cx="1730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избыток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715008" y="4857760"/>
            <a:ext cx="17332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избыток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3539354" y="1888896"/>
            <a:ext cx="2104216" cy="642942"/>
            <a:chOff x="3539354" y="1888896"/>
            <a:chExt cx="2104216" cy="642942"/>
          </a:xfrm>
        </p:grpSpPr>
        <p:sp>
          <p:nvSpPr>
            <p:cNvPr id="25" name="Rectangle 1"/>
            <p:cNvSpPr>
              <a:spLocks noChangeArrowheads="1"/>
            </p:cNvSpPr>
            <p:nvPr/>
          </p:nvSpPr>
          <p:spPr bwMode="auto">
            <a:xfrm>
              <a:off x="3539354" y="1944568"/>
              <a:ext cx="157163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ЗАРЯД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Плюс 25"/>
            <p:cNvSpPr/>
            <p:nvPr/>
          </p:nvSpPr>
          <p:spPr>
            <a:xfrm>
              <a:off x="5000628" y="1888896"/>
              <a:ext cx="642942" cy="642942"/>
            </a:xfrm>
            <a:prstGeom prst="mathPlu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5857884" y="1928802"/>
            <a:ext cx="20633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недостаток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7929586" y="1857364"/>
            <a:ext cx="428628" cy="646331"/>
            <a:chOff x="6026160" y="2657470"/>
            <a:chExt cx="428628" cy="646331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3929058" y="4857760"/>
            <a:ext cx="1643074" cy="523220"/>
            <a:chOff x="3929058" y="4857760"/>
            <a:chExt cx="1643074" cy="523220"/>
          </a:xfrm>
        </p:grpSpPr>
        <p:sp>
          <p:nvSpPr>
            <p:cNvPr id="28" name="Rectangle 1"/>
            <p:cNvSpPr>
              <a:spLocks noChangeArrowheads="1"/>
            </p:cNvSpPr>
            <p:nvPr/>
          </p:nvSpPr>
          <p:spPr bwMode="auto">
            <a:xfrm>
              <a:off x="3929058" y="4857760"/>
              <a:ext cx="12858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заряд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Минус 38"/>
            <p:cNvSpPr/>
            <p:nvPr/>
          </p:nvSpPr>
          <p:spPr>
            <a:xfrm>
              <a:off x="5143504" y="5000636"/>
              <a:ext cx="428628" cy="285752"/>
            </a:xfrm>
            <a:prstGeom prst="mathMinus">
              <a:avLst/>
            </a:prstGeom>
            <a:solidFill>
              <a:srgbClr val="220FB1"/>
            </a:solidFill>
            <a:ln>
              <a:solidFill>
                <a:srgbClr val="220F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220FB1"/>
                </a:solidFill>
              </a:endParaRPr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7358082" y="4857760"/>
            <a:ext cx="428628" cy="646331"/>
            <a:chOff x="6026160" y="2657470"/>
            <a:chExt cx="428628" cy="646331"/>
          </a:xfrm>
        </p:grpSpPr>
        <p:cxnSp>
          <p:nvCxnSpPr>
            <p:cNvPr id="42" name="Прямая соединительная линия 41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5" name="Прямая соединительная линия 44"/>
          <p:cNvCxnSpPr/>
          <p:nvPr/>
        </p:nvCxnSpPr>
        <p:spPr>
          <a:xfrm>
            <a:off x="7559586" y="428625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7559586" y="4357694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Группа 46"/>
          <p:cNvGrpSpPr/>
          <p:nvPr/>
        </p:nvGrpSpPr>
        <p:grpSpPr>
          <a:xfrm>
            <a:off x="7858148" y="714356"/>
            <a:ext cx="428628" cy="646331"/>
            <a:chOff x="6026160" y="2657470"/>
            <a:chExt cx="428628" cy="646331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6858016" y="3286124"/>
            <a:ext cx="428628" cy="646331"/>
            <a:chOff x="6026160" y="2657470"/>
            <a:chExt cx="428628" cy="646331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6" dur="2000" fill="hold"/>
                                        <p:tgtEl>
                                          <p:spTgt spid="716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8" dur="2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0" dur="2000" fill="hold"/>
                                        <p:tgtEl>
                                          <p:spTgt spid="5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5" grpId="0" animBg="1"/>
      <p:bldP spid="55" grpId="1" animBg="1"/>
      <p:bldP spid="3" grpId="0"/>
      <p:bldP spid="8" grpId="0" animBg="1"/>
      <p:bldP spid="14" grpId="0" animBg="1"/>
      <p:bldP spid="15" grpId="0" animBg="1"/>
      <p:bldP spid="16" grpId="0" animBg="1"/>
      <p:bldP spid="24" grpId="0"/>
      <p:bldP spid="7169" grpId="0"/>
      <p:bldP spid="7169" grpId="1"/>
      <p:bldP spid="27" grpId="0"/>
      <p:bldP spid="2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286348" y="3357562"/>
            <a:ext cx="38576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ИЗОЛЯТОРЫ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214290"/>
            <a:ext cx="29785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сколько  ушло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43438" y="214290"/>
            <a:ext cx="34402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столько   пришло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714356"/>
            <a:ext cx="20313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шерсти 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29256" y="785794"/>
            <a:ext cx="18219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эбониту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285992"/>
            <a:ext cx="49864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есть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свободные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….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14942" y="2428868"/>
            <a:ext cx="35557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ПРОВОДНИКИ</a:t>
            </a:r>
            <a:endParaRPr lang="ru-RU" sz="200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3286124"/>
            <a:ext cx="47772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Нет 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… 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…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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600" dirty="0"/>
          </a:p>
        </p:txBody>
      </p:sp>
      <p:grpSp>
        <p:nvGrpSpPr>
          <p:cNvPr id="4098" name="Group 2"/>
          <p:cNvGrpSpPr>
            <a:grpSpLocks/>
          </p:cNvGrpSpPr>
          <p:nvPr/>
        </p:nvGrpSpPr>
        <p:grpSpPr bwMode="auto">
          <a:xfrm rot="10800000">
            <a:off x="3071802" y="6357934"/>
            <a:ext cx="3429023" cy="500066"/>
            <a:chOff x="2028" y="8721"/>
            <a:chExt cx="2085" cy="311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2028" y="8721"/>
              <a:ext cx="2085" cy="311"/>
            </a:xfrm>
            <a:prstGeom prst="rect">
              <a:avLst/>
            </a:prstGeom>
            <a:noFill/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2304" y="8870"/>
              <a:ext cx="1581" cy="13"/>
              <a:chOff x="2108" y="9308"/>
              <a:chExt cx="1581" cy="13"/>
            </a:xfrm>
          </p:grpSpPr>
          <p:sp>
            <p:nvSpPr>
              <p:cNvPr id="4101" name="Line 5"/>
              <p:cNvSpPr>
                <a:spLocks noChangeShapeType="1"/>
              </p:cNvSpPr>
              <p:nvPr/>
            </p:nvSpPr>
            <p:spPr bwMode="auto">
              <a:xfrm>
                <a:off x="2108" y="9308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396" y="9309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3" name="Line 7"/>
              <p:cNvSpPr>
                <a:spLocks noChangeShapeType="1"/>
              </p:cNvSpPr>
              <p:nvPr/>
            </p:nvSpPr>
            <p:spPr bwMode="auto">
              <a:xfrm>
                <a:off x="2650" y="9321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2929" y="9321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3240" y="9310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6" name="Line 10"/>
              <p:cNvSpPr>
                <a:spLocks noChangeShapeType="1"/>
              </p:cNvSpPr>
              <p:nvPr/>
            </p:nvSpPr>
            <p:spPr bwMode="auto">
              <a:xfrm>
                <a:off x="3539" y="9310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3786182" y="4357694"/>
            <a:ext cx="1714512" cy="128588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rot="-300000" flipV="1">
            <a:off x="4576014" y="3858669"/>
            <a:ext cx="45719" cy="50006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Плюс 21"/>
          <p:cNvSpPr/>
          <p:nvPr/>
        </p:nvSpPr>
        <p:spPr>
          <a:xfrm>
            <a:off x="3071802" y="857232"/>
            <a:ext cx="642942" cy="714380"/>
          </a:xfrm>
          <a:prstGeom prst="mathPl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Минус 22"/>
          <p:cNvSpPr/>
          <p:nvPr/>
        </p:nvSpPr>
        <p:spPr>
          <a:xfrm>
            <a:off x="4357686" y="1000108"/>
            <a:ext cx="714380" cy="428628"/>
          </a:xfrm>
          <a:prstGeom prst="mathMinus">
            <a:avLst/>
          </a:prstGeom>
          <a:solidFill>
            <a:srgbClr val="220FB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825106" y="802171"/>
            <a:ext cx="5325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"/>
          <p:cNvGrpSpPr>
            <a:grpSpLocks/>
          </p:cNvGrpSpPr>
          <p:nvPr/>
        </p:nvGrpSpPr>
        <p:grpSpPr bwMode="auto">
          <a:xfrm>
            <a:off x="4143372" y="5159278"/>
            <a:ext cx="357188" cy="357187"/>
            <a:chOff x="1783" y="8526"/>
            <a:chExt cx="366" cy="388"/>
          </a:xfrm>
        </p:grpSpPr>
        <p:sp>
          <p:nvSpPr>
            <p:cNvPr id="2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" name="Group 2"/>
          <p:cNvGrpSpPr>
            <a:grpSpLocks/>
          </p:cNvGrpSpPr>
          <p:nvPr/>
        </p:nvGrpSpPr>
        <p:grpSpPr bwMode="auto">
          <a:xfrm>
            <a:off x="4643438" y="5135138"/>
            <a:ext cx="357188" cy="357187"/>
            <a:chOff x="1783" y="8526"/>
            <a:chExt cx="366" cy="388"/>
          </a:xfrm>
        </p:grpSpPr>
        <p:sp>
          <p:nvSpPr>
            <p:cNvPr id="3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" name="Блок-схема: ИЛИ 31"/>
          <p:cNvSpPr/>
          <p:nvPr/>
        </p:nvSpPr>
        <p:spPr>
          <a:xfrm>
            <a:off x="4714876" y="5214950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Блок-схема: ИЛИ 32"/>
          <p:cNvSpPr/>
          <p:nvPr/>
        </p:nvSpPr>
        <p:spPr>
          <a:xfrm>
            <a:off x="4000496" y="5214950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rot="-360000" flipH="1">
            <a:off x="4545521" y="5644975"/>
            <a:ext cx="72000" cy="864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 rot="19105247">
            <a:off x="49711" y="4714884"/>
            <a:ext cx="41980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притягивает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мелкие.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2004C8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4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4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4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8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4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2004C8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4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4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4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2004C8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4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4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00416 -0.10671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53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0.00382 -0.12083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  <p:bldP spid="3" grpId="0"/>
      <p:bldP spid="4" grpId="0"/>
      <p:bldP spid="5" grpId="0"/>
      <p:bldP spid="6" grpId="0"/>
      <p:bldP spid="7" grpId="0"/>
      <p:bldP spid="8" grpId="0"/>
      <p:bldP spid="9" grpId="0"/>
      <p:bldP spid="4107" grpId="0" animBg="1"/>
      <p:bldP spid="4108" grpId="0" animBg="1"/>
      <p:bldP spid="22" grpId="0" animBg="1"/>
      <p:bldP spid="23" grpId="0" animBg="1"/>
      <p:bldP spid="24" grpId="0"/>
      <p:bldP spid="32" grpId="0" animBg="1"/>
      <p:bldP spid="33" grpId="0" animBg="1"/>
      <p:bldP spid="34" grpId="0" animBg="1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71670" y="857232"/>
            <a:ext cx="5143536" cy="2500330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№8 </a:t>
            </a:r>
          </a:p>
          <a:p>
            <a:pPr algn="ctr">
              <a:lnSpc>
                <a:spcPts val="4000"/>
              </a:lnSpc>
            </a:pPr>
            <a:r>
              <a:rPr lang="en-US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32-35</a:t>
            </a:r>
          </a:p>
          <a:p>
            <a:pPr algn="ctr">
              <a:lnSpc>
                <a:spcPts val="4000"/>
              </a:lnSpc>
            </a:pPr>
            <a:r>
              <a:rPr lang="ru-RU" sz="4800" b="1" dirty="0" smtClean="0"/>
              <a:t>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гр2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1226**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1208**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1199**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1178**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1224**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2142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500"/>
                            </p:stCondLst>
                            <p:childTnLst>
                              <p:par>
                                <p:cTn id="6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" y="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74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4500"/>
                            </p:stCondLst>
                            <p:childTnLst>
                              <p:par>
                                <p:cTn id="8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91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6500"/>
                            </p:stCondLst>
                            <p:childTnLst>
                              <p:par>
                                <p:cTn id="9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57232"/>
            <a:ext cx="7572396" cy="2355744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№8</a:t>
            </a:r>
            <a:r>
              <a:rPr lang="en-US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32-35//</a:t>
            </a:r>
          </a:p>
          <a:p>
            <a:pPr algn="ctr">
              <a:lnSpc>
                <a:spcPts val="4000"/>
              </a:lnSpc>
            </a:pPr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Для закрепления </a:t>
            </a:r>
          </a:p>
          <a:p>
            <a:pPr algn="ctr">
              <a:lnSpc>
                <a:spcPts val="4000"/>
              </a:lnSpc>
              <a:buNone/>
            </a:pPr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стр.9</a:t>
            </a:r>
          </a:p>
          <a:p>
            <a:pPr algn="ctr">
              <a:lnSpc>
                <a:spcPts val="4000"/>
              </a:lnSpc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31" y="-24"/>
            <a:ext cx="714380" cy="702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500"/>
                            </p:stCondLst>
                            <p:childTnLst>
                              <p:par>
                                <p:cTn id="6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" y="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74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4500"/>
                            </p:stCondLst>
                            <p:childTnLst>
                              <p:par>
                                <p:cTn id="8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91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6500"/>
                            </p:stCondLst>
                            <p:childTnLst>
                              <p:par>
                                <p:cTn id="9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44655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каком атоме больше электронов 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б)     </a:t>
            </a:r>
            <a:r>
              <a:rPr lang="ru-RU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700808"/>
            <a:ext cx="9144000" cy="144655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14      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протонов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+ 7 нейтронов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789040"/>
            <a:ext cx="9144000" cy="144655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протонов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+ 10 нейтронов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57958"/>
            <a:ext cx="1714480" cy="500042"/>
          </a:xfrm>
          <a:prstGeom prst="rect">
            <a:avLst/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Стр.15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7-1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57232"/>
            <a:ext cx="7572396" cy="2000264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№8 </a:t>
            </a:r>
            <a:r>
              <a:rPr lang="en-US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32-35//</a:t>
            </a:r>
          </a:p>
          <a:p>
            <a:pPr algn="ctr">
              <a:lnSpc>
                <a:spcPts val="4000"/>
              </a:lnSpc>
              <a:buNone/>
            </a:pPr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Рабочая тетрадь стр.3,4</a:t>
            </a:r>
          </a:p>
          <a:p>
            <a:pPr algn="ctr">
              <a:lnSpc>
                <a:spcPts val="4000"/>
              </a:lnSpc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72462" y="-214338"/>
            <a:ext cx="1071538" cy="146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31" y="-24"/>
            <a:ext cx="928694" cy="91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" y="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1500"/>
                            </p:stCondLst>
                            <p:childTnLst>
                              <p:par>
                                <p:cTn id="68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3500"/>
                            </p:stCondLst>
                            <p:childTnLst>
                              <p:par>
                                <p:cTn id="8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4500"/>
                            </p:stCondLst>
                            <p:childTnLst>
                              <p:par>
                                <p:cTn id="85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500"/>
                            </p:stCondLst>
                            <p:childTnLst>
                              <p:par>
                                <p:cTn id="9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143108" y="6143644"/>
            <a:ext cx="62151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  //</a:t>
            </a:r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стр.16</a:t>
            </a:r>
            <a:endParaRPr lang="ru-RU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7" y="0"/>
            <a:ext cx="318728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№8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843712">
            <a:off x="922124" y="1632906"/>
            <a:ext cx="7795418" cy="190039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Электрический</a:t>
            </a:r>
            <a:endParaRPr lang="ru-RU" sz="6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1357290" y="3929066"/>
            <a:ext cx="5429288" cy="1188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ток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Цилиндр 61"/>
          <p:cNvSpPr/>
          <p:nvPr/>
        </p:nvSpPr>
        <p:spPr>
          <a:xfrm rot="16200000">
            <a:off x="6786546" y="1928802"/>
            <a:ext cx="571504" cy="4143404"/>
          </a:xfrm>
          <a:prstGeom prst="can">
            <a:avLst/>
          </a:prstGeom>
          <a:solidFill>
            <a:srgbClr val="FF0000">
              <a:alpha val="7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Цилиндр 21"/>
          <p:cNvSpPr/>
          <p:nvPr/>
        </p:nvSpPr>
        <p:spPr>
          <a:xfrm rot="16200000">
            <a:off x="3357149" y="-466752"/>
            <a:ext cx="571504" cy="3143274"/>
          </a:xfrm>
          <a:prstGeom prst="can">
            <a:avLst/>
          </a:prstGeom>
          <a:solidFill>
            <a:srgbClr val="FF0000">
              <a:alpha val="7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1520" y="-45203"/>
            <a:ext cx="707233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ЭЛЕКТРИЧЕСКИЙ   ТОК -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направленное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движение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заряженных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….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857232"/>
            <a:ext cx="1593513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ток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воды…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ток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нефти…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857488" y="1700808"/>
            <a:ext cx="35450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ТОК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ЭЛЕКТРОНОВ    </a:t>
            </a:r>
            <a:endParaRPr kumimoji="0" lang="ru-RU" sz="3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843808" y="1340768"/>
            <a:ext cx="20615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ПОПОЛНЯТЬ  !!!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5204865" y="842945"/>
            <a:ext cx="519263" cy="571504"/>
            <a:chOff x="3018" y="5186"/>
            <a:chExt cx="202" cy="201"/>
          </a:xfrm>
        </p:grpSpPr>
        <p:sp>
          <p:nvSpPr>
            <p:cNvPr id="5126" name="Line 6"/>
            <p:cNvSpPr>
              <a:spLocks noChangeShapeType="1"/>
            </p:cNvSpPr>
            <p:nvPr/>
          </p:nvSpPr>
          <p:spPr bwMode="auto">
            <a:xfrm>
              <a:off x="3079" y="5285"/>
              <a:ext cx="85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7" name="Oval 7"/>
            <p:cNvSpPr>
              <a:spLocks noChangeArrowheads="1"/>
            </p:cNvSpPr>
            <p:nvPr/>
          </p:nvSpPr>
          <p:spPr bwMode="auto">
            <a:xfrm>
              <a:off x="3018" y="5186"/>
              <a:ext cx="202" cy="201"/>
            </a:xfrm>
            <a:prstGeom prst="ellips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Line 8"/>
          <p:cNvSpPr>
            <a:spLocks noChangeShapeType="1"/>
          </p:cNvSpPr>
          <p:nvPr/>
        </p:nvSpPr>
        <p:spPr bwMode="auto">
          <a:xfrm flipH="1">
            <a:off x="1714478" y="3143248"/>
            <a:ext cx="2643207" cy="35719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5234370" y="3776665"/>
            <a:ext cx="37096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ЭЛЕКТРИЧЕСКОЕ  ПОЛЕ….</a:t>
            </a:r>
            <a:endParaRPr kumimoji="0" lang="ru-RU" sz="32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071670" y="2643182"/>
            <a:ext cx="52281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УСЛОВИЯ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существования</a:t>
            </a:r>
            <a:endParaRPr lang="ru-RU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4282" y="3429000"/>
            <a:ext cx="36937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свободные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заряды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 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572132" y="3286124"/>
            <a:ext cx="35718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силы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 в  одном…     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6929454" y="4643446"/>
            <a:ext cx="192815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химические…</a:t>
            </a:r>
            <a:endParaRPr lang="ru-RU" sz="1200" b="1" dirty="0" smtClean="0">
              <a:solidFill>
                <a:srgbClr val="00009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механические..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внутренняя…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43108" y="4500570"/>
            <a:ext cx="3978205" cy="523220"/>
          </a:xfrm>
          <a:prstGeom prst="rect">
            <a:avLst/>
          </a:prstGeom>
          <a:ln>
            <a:solidFill>
              <a:srgbClr val="006600"/>
            </a:solidFill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ИСТОЧНИКИ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ТОКА </a:t>
            </a:r>
            <a:endParaRPr lang="ru-RU" sz="2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071670" y="5858108"/>
            <a:ext cx="45255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РАЗДЕЛЕНИЯ  ЗАРЯДОВ</a:t>
            </a:r>
            <a:endParaRPr lang="ru-RU" sz="28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928794" y="5286388"/>
            <a:ext cx="39746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электрическая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ЭНЕРГИЯ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2185130"/>
            <a:ext cx="37181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 за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НАПРАВЛЕНИЕ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1626549" y="900095"/>
            <a:ext cx="444715" cy="491892"/>
          </a:xfrm>
          <a:prstGeom prst="flowChartOr">
            <a:avLst/>
          </a:prstGeom>
          <a:solidFill>
            <a:srgbClr val="FFFFFF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2"/>
          <p:cNvGrpSpPr>
            <a:grpSpLocks/>
          </p:cNvGrpSpPr>
          <p:nvPr/>
        </p:nvGrpSpPr>
        <p:grpSpPr bwMode="auto">
          <a:xfrm>
            <a:off x="3707904" y="819131"/>
            <a:ext cx="285751" cy="285750"/>
            <a:chOff x="1783" y="8526"/>
            <a:chExt cx="366" cy="388"/>
          </a:xfrm>
        </p:grpSpPr>
        <p:sp>
          <p:nvSpPr>
            <p:cNvPr id="35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0" name="Group 2"/>
          <p:cNvGrpSpPr>
            <a:grpSpLocks/>
          </p:cNvGrpSpPr>
          <p:nvPr/>
        </p:nvGrpSpPr>
        <p:grpSpPr bwMode="auto">
          <a:xfrm>
            <a:off x="2552280" y="847709"/>
            <a:ext cx="285751" cy="285750"/>
            <a:chOff x="1783" y="8526"/>
            <a:chExt cx="366" cy="388"/>
          </a:xfrm>
        </p:grpSpPr>
        <p:sp>
          <p:nvSpPr>
            <p:cNvPr id="41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3" name="Group 2"/>
          <p:cNvGrpSpPr>
            <a:grpSpLocks/>
          </p:cNvGrpSpPr>
          <p:nvPr/>
        </p:nvGrpSpPr>
        <p:grpSpPr bwMode="auto">
          <a:xfrm>
            <a:off x="4932040" y="857234"/>
            <a:ext cx="285751" cy="285750"/>
            <a:chOff x="1783" y="8526"/>
            <a:chExt cx="366" cy="388"/>
          </a:xfrm>
        </p:grpSpPr>
        <p:sp>
          <p:nvSpPr>
            <p:cNvPr id="44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6" name="Group 2"/>
          <p:cNvGrpSpPr>
            <a:grpSpLocks/>
          </p:cNvGrpSpPr>
          <p:nvPr/>
        </p:nvGrpSpPr>
        <p:grpSpPr bwMode="auto">
          <a:xfrm>
            <a:off x="4860032" y="1127026"/>
            <a:ext cx="285751" cy="285750"/>
            <a:chOff x="1783" y="8526"/>
            <a:chExt cx="366" cy="388"/>
          </a:xfrm>
        </p:grpSpPr>
        <p:sp>
          <p:nvSpPr>
            <p:cNvPr id="4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9" name="Group 2"/>
          <p:cNvGrpSpPr>
            <a:grpSpLocks/>
          </p:cNvGrpSpPr>
          <p:nvPr/>
        </p:nvGrpSpPr>
        <p:grpSpPr bwMode="auto">
          <a:xfrm>
            <a:off x="3707904" y="1076308"/>
            <a:ext cx="285751" cy="285750"/>
            <a:chOff x="1783" y="8526"/>
            <a:chExt cx="366" cy="388"/>
          </a:xfrm>
        </p:grpSpPr>
        <p:sp>
          <p:nvSpPr>
            <p:cNvPr id="5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" name="Group 2"/>
          <p:cNvGrpSpPr>
            <a:grpSpLocks/>
          </p:cNvGrpSpPr>
          <p:nvPr/>
        </p:nvGrpSpPr>
        <p:grpSpPr bwMode="auto">
          <a:xfrm>
            <a:off x="2555776" y="1071548"/>
            <a:ext cx="285751" cy="285750"/>
            <a:chOff x="1783" y="8526"/>
            <a:chExt cx="366" cy="388"/>
          </a:xfrm>
        </p:grpSpPr>
        <p:sp>
          <p:nvSpPr>
            <p:cNvPr id="5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5" name="Прямоугольник 54"/>
          <p:cNvSpPr/>
          <p:nvPr/>
        </p:nvSpPr>
        <p:spPr>
          <a:xfrm>
            <a:off x="3786182" y="2113692"/>
            <a:ext cx="1752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движение</a:t>
            </a:r>
            <a:endParaRPr lang="ru-RU" sz="2800" dirty="0">
              <a:solidFill>
                <a:srgbClr val="0066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 rot="20002329">
            <a:off x="7014113" y="1857004"/>
            <a:ext cx="17015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(условное) </a:t>
            </a:r>
            <a:endParaRPr lang="ru-RU" sz="2400" i="1" dirty="0"/>
          </a:p>
        </p:txBody>
      </p:sp>
      <p:sp>
        <p:nvSpPr>
          <p:cNvPr id="57" name="AutoShape 4"/>
          <p:cNvSpPr>
            <a:spLocks noChangeArrowheads="1"/>
          </p:cNvSpPr>
          <p:nvPr/>
        </p:nvSpPr>
        <p:spPr bwMode="auto">
          <a:xfrm>
            <a:off x="6643701" y="2256568"/>
            <a:ext cx="285753" cy="285752"/>
          </a:xfrm>
          <a:prstGeom prst="flowChartOr">
            <a:avLst/>
          </a:prstGeom>
          <a:solidFill>
            <a:srgbClr val="FF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AutoShape 4"/>
          <p:cNvSpPr>
            <a:spLocks noChangeArrowheads="1"/>
          </p:cNvSpPr>
          <p:nvPr/>
        </p:nvSpPr>
        <p:spPr bwMode="auto">
          <a:xfrm>
            <a:off x="6215074" y="2256568"/>
            <a:ext cx="285753" cy="285752"/>
          </a:xfrm>
          <a:prstGeom prst="flowChartOr">
            <a:avLst/>
          </a:prstGeom>
          <a:solidFill>
            <a:srgbClr val="FF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AutoShape 4"/>
          <p:cNvSpPr>
            <a:spLocks noChangeArrowheads="1"/>
          </p:cNvSpPr>
          <p:nvPr/>
        </p:nvSpPr>
        <p:spPr bwMode="auto">
          <a:xfrm>
            <a:off x="8501090" y="2071678"/>
            <a:ext cx="285753" cy="285752"/>
          </a:xfrm>
          <a:prstGeom prst="flowChartOr">
            <a:avLst/>
          </a:prstGeom>
          <a:solidFill>
            <a:srgbClr val="FF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AutoShape 4"/>
          <p:cNvSpPr>
            <a:spLocks noChangeArrowheads="1"/>
          </p:cNvSpPr>
          <p:nvPr/>
        </p:nvSpPr>
        <p:spPr bwMode="auto">
          <a:xfrm>
            <a:off x="5786446" y="2256568"/>
            <a:ext cx="285753" cy="285752"/>
          </a:xfrm>
          <a:prstGeom prst="flowChartOr">
            <a:avLst/>
          </a:prstGeom>
          <a:solidFill>
            <a:srgbClr val="FF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Line 8"/>
          <p:cNvSpPr>
            <a:spLocks noChangeShapeType="1"/>
          </p:cNvSpPr>
          <p:nvPr/>
        </p:nvSpPr>
        <p:spPr bwMode="auto">
          <a:xfrm>
            <a:off x="4643438" y="3143248"/>
            <a:ext cx="2357454" cy="28575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 rot="-1331232">
            <a:off x="5733413" y="5106008"/>
            <a:ext cx="1070882" cy="685800"/>
          </a:xfrm>
          <a:prstGeom prst="leftArrow">
            <a:avLst>
              <a:gd name="adj1" fmla="val 27398"/>
              <a:gd name="adj2" fmla="val 74843"/>
            </a:avLst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63" name="Group 2"/>
          <p:cNvGrpSpPr>
            <a:grpSpLocks/>
          </p:cNvGrpSpPr>
          <p:nvPr/>
        </p:nvGrpSpPr>
        <p:grpSpPr bwMode="auto">
          <a:xfrm>
            <a:off x="6000760" y="127462"/>
            <a:ext cx="2928958" cy="1357322"/>
            <a:chOff x="10183" y="2246"/>
            <a:chExt cx="1774" cy="587"/>
          </a:xfrm>
        </p:grpSpPr>
        <p:sp>
          <p:nvSpPr>
            <p:cNvPr id="64" name="Line 3"/>
            <p:cNvSpPr>
              <a:spLocks noChangeShapeType="1"/>
            </p:cNvSpPr>
            <p:nvPr/>
          </p:nvSpPr>
          <p:spPr bwMode="auto">
            <a:xfrm>
              <a:off x="10345" y="2246"/>
              <a:ext cx="1601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Line 4"/>
            <p:cNvSpPr>
              <a:spLocks noChangeShapeType="1"/>
            </p:cNvSpPr>
            <p:nvPr/>
          </p:nvSpPr>
          <p:spPr bwMode="auto">
            <a:xfrm>
              <a:off x="10356" y="2833"/>
              <a:ext cx="1601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66" name="Group 5"/>
            <p:cNvGrpSpPr>
              <a:grpSpLocks/>
            </p:cNvGrpSpPr>
            <p:nvPr/>
          </p:nvGrpSpPr>
          <p:grpSpPr bwMode="auto">
            <a:xfrm>
              <a:off x="10699" y="2309"/>
              <a:ext cx="236" cy="213"/>
              <a:chOff x="5391" y="3318"/>
              <a:chExt cx="277" cy="277"/>
            </a:xfrm>
          </p:grpSpPr>
          <p:sp>
            <p:nvSpPr>
              <p:cNvPr id="76" name="Oval 6"/>
              <p:cNvSpPr>
                <a:spLocks noChangeArrowheads="1"/>
              </p:cNvSpPr>
              <p:nvPr/>
            </p:nvSpPr>
            <p:spPr bwMode="auto">
              <a:xfrm>
                <a:off x="5391" y="3318"/>
                <a:ext cx="277" cy="277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77" name="Group 7"/>
              <p:cNvGrpSpPr>
                <a:grpSpLocks/>
              </p:cNvGrpSpPr>
              <p:nvPr/>
            </p:nvGrpSpPr>
            <p:grpSpPr bwMode="auto">
              <a:xfrm>
                <a:off x="5436" y="3355"/>
                <a:ext cx="219" cy="219"/>
                <a:chOff x="5309" y="2837"/>
                <a:chExt cx="219" cy="219"/>
              </a:xfrm>
            </p:grpSpPr>
            <p:sp>
              <p:nvSpPr>
                <p:cNvPr id="78" name="Line 8"/>
                <p:cNvSpPr>
                  <a:spLocks noChangeShapeType="1"/>
                </p:cNvSpPr>
                <p:nvPr/>
              </p:nvSpPr>
              <p:spPr bwMode="auto">
                <a:xfrm rot="-5400000">
                  <a:off x="5309" y="2947"/>
                  <a:ext cx="219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Line 9"/>
                <p:cNvSpPr>
                  <a:spLocks noChangeShapeType="1"/>
                </p:cNvSpPr>
                <p:nvPr/>
              </p:nvSpPr>
              <p:spPr bwMode="auto">
                <a:xfrm>
                  <a:off x="5309" y="2948"/>
                  <a:ext cx="219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67" name="Group 10"/>
            <p:cNvGrpSpPr>
              <a:grpSpLocks/>
            </p:cNvGrpSpPr>
            <p:nvPr/>
          </p:nvGrpSpPr>
          <p:grpSpPr bwMode="auto">
            <a:xfrm>
              <a:off x="11466" y="2592"/>
              <a:ext cx="236" cy="213"/>
              <a:chOff x="6071" y="3318"/>
              <a:chExt cx="277" cy="277"/>
            </a:xfrm>
          </p:grpSpPr>
          <p:sp>
            <p:nvSpPr>
              <p:cNvPr id="74" name="Oval 11"/>
              <p:cNvSpPr>
                <a:spLocks noChangeArrowheads="1"/>
              </p:cNvSpPr>
              <p:nvPr/>
            </p:nvSpPr>
            <p:spPr bwMode="auto">
              <a:xfrm>
                <a:off x="6071" y="3318"/>
                <a:ext cx="277" cy="277"/>
              </a:xfrm>
              <a:prstGeom prst="ellips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5" name="Line 12"/>
              <p:cNvSpPr>
                <a:spLocks noChangeShapeType="1"/>
              </p:cNvSpPr>
              <p:nvPr/>
            </p:nvSpPr>
            <p:spPr bwMode="auto">
              <a:xfrm>
                <a:off x="6104" y="3455"/>
                <a:ext cx="21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68" name="Group 13"/>
            <p:cNvGrpSpPr>
              <a:grpSpLocks/>
            </p:cNvGrpSpPr>
            <p:nvPr/>
          </p:nvGrpSpPr>
          <p:grpSpPr bwMode="auto">
            <a:xfrm>
              <a:off x="10183" y="2477"/>
              <a:ext cx="1301" cy="279"/>
              <a:chOff x="10183" y="2477"/>
              <a:chExt cx="1301" cy="279"/>
            </a:xfrm>
          </p:grpSpPr>
          <p:sp>
            <p:nvSpPr>
              <p:cNvPr id="72" name="Line 14"/>
              <p:cNvSpPr>
                <a:spLocks noChangeShapeType="1"/>
              </p:cNvSpPr>
              <p:nvPr/>
            </p:nvSpPr>
            <p:spPr bwMode="auto">
              <a:xfrm>
                <a:off x="10261" y="2681"/>
                <a:ext cx="138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triangle" w="med" len="med"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3" name="Freeform 15"/>
              <p:cNvSpPr>
                <a:spLocks/>
              </p:cNvSpPr>
              <p:nvPr/>
            </p:nvSpPr>
            <p:spPr bwMode="auto">
              <a:xfrm>
                <a:off x="10183" y="2477"/>
                <a:ext cx="1301" cy="279"/>
              </a:xfrm>
              <a:custGeom>
                <a:avLst/>
                <a:gdLst/>
                <a:ahLst/>
                <a:cxnLst>
                  <a:cxn ang="0">
                    <a:pos x="1301" y="230"/>
                  </a:cxn>
                  <a:cxn ang="0">
                    <a:pos x="1255" y="161"/>
                  </a:cxn>
                  <a:cxn ang="0">
                    <a:pos x="1232" y="80"/>
                  </a:cxn>
                  <a:cxn ang="0">
                    <a:pos x="1198" y="69"/>
                  </a:cxn>
                  <a:cxn ang="0">
                    <a:pos x="1117" y="0"/>
                  </a:cxn>
                  <a:cxn ang="0">
                    <a:pos x="1083" y="23"/>
                  </a:cxn>
                  <a:cxn ang="0">
                    <a:pos x="1117" y="196"/>
                  </a:cxn>
                  <a:cxn ang="0">
                    <a:pos x="979" y="230"/>
                  </a:cxn>
                  <a:cxn ang="0">
                    <a:pos x="829" y="92"/>
                  </a:cxn>
                  <a:cxn ang="0">
                    <a:pos x="795" y="173"/>
                  </a:cxn>
                  <a:cxn ang="0">
                    <a:pos x="783" y="207"/>
                  </a:cxn>
                  <a:cxn ang="0">
                    <a:pos x="610" y="138"/>
                  </a:cxn>
                  <a:cxn ang="0">
                    <a:pos x="541" y="115"/>
                  </a:cxn>
                  <a:cxn ang="0">
                    <a:pos x="507" y="103"/>
                  </a:cxn>
                  <a:cxn ang="0">
                    <a:pos x="483" y="196"/>
                  </a:cxn>
                  <a:cxn ang="0">
                    <a:pos x="437" y="207"/>
                  </a:cxn>
                  <a:cxn ang="0">
                    <a:pos x="334" y="184"/>
                  </a:cxn>
                  <a:cxn ang="0">
                    <a:pos x="149" y="207"/>
                  </a:cxn>
                  <a:cxn ang="0">
                    <a:pos x="0" y="207"/>
                  </a:cxn>
                </a:cxnLst>
                <a:rect l="0" t="0" r="r" b="b"/>
                <a:pathLst>
                  <a:path w="1301" h="279">
                    <a:moveTo>
                      <a:pt x="1301" y="230"/>
                    </a:moveTo>
                    <a:cubicBezTo>
                      <a:pt x="1286" y="207"/>
                      <a:pt x="1261" y="188"/>
                      <a:pt x="1255" y="161"/>
                    </a:cubicBezTo>
                    <a:cubicBezTo>
                      <a:pt x="1254" y="158"/>
                      <a:pt x="1239" y="87"/>
                      <a:pt x="1232" y="80"/>
                    </a:cubicBezTo>
                    <a:cubicBezTo>
                      <a:pt x="1224" y="72"/>
                      <a:pt x="1209" y="73"/>
                      <a:pt x="1198" y="69"/>
                    </a:cubicBezTo>
                    <a:cubicBezTo>
                      <a:pt x="1196" y="67"/>
                      <a:pt x="1135" y="0"/>
                      <a:pt x="1117" y="0"/>
                    </a:cubicBezTo>
                    <a:cubicBezTo>
                      <a:pt x="1103" y="0"/>
                      <a:pt x="1094" y="15"/>
                      <a:pt x="1083" y="23"/>
                    </a:cubicBezTo>
                    <a:cubicBezTo>
                      <a:pt x="1066" y="89"/>
                      <a:pt x="1080" y="140"/>
                      <a:pt x="1117" y="196"/>
                    </a:cubicBezTo>
                    <a:cubicBezTo>
                      <a:pt x="1090" y="279"/>
                      <a:pt x="1047" y="254"/>
                      <a:pt x="979" y="230"/>
                    </a:cubicBezTo>
                    <a:cubicBezTo>
                      <a:pt x="936" y="166"/>
                      <a:pt x="905" y="116"/>
                      <a:pt x="829" y="92"/>
                    </a:cubicBezTo>
                    <a:cubicBezTo>
                      <a:pt x="774" y="110"/>
                      <a:pt x="777" y="121"/>
                      <a:pt x="795" y="173"/>
                    </a:cubicBezTo>
                    <a:cubicBezTo>
                      <a:pt x="791" y="184"/>
                      <a:pt x="794" y="203"/>
                      <a:pt x="783" y="207"/>
                    </a:cubicBezTo>
                    <a:cubicBezTo>
                      <a:pt x="751" y="217"/>
                      <a:pt x="644" y="152"/>
                      <a:pt x="610" y="138"/>
                    </a:cubicBezTo>
                    <a:cubicBezTo>
                      <a:pt x="587" y="129"/>
                      <a:pt x="564" y="123"/>
                      <a:pt x="541" y="115"/>
                    </a:cubicBezTo>
                    <a:cubicBezTo>
                      <a:pt x="530" y="111"/>
                      <a:pt x="507" y="103"/>
                      <a:pt x="507" y="103"/>
                    </a:cubicBezTo>
                    <a:cubicBezTo>
                      <a:pt x="497" y="133"/>
                      <a:pt x="504" y="171"/>
                      <a:pt x="483" y="196"/>
                    </a:cubicBezTo>
                    <a:cubicBezTo>
                      <a:pt x="473" y="208"/>
                      <a:pt x="452" y="203"/>
                      <a:pt x="437" y="207"/>
                    </a:cubicBezTo>
                    <a:cubicBezTo>
                      <a:pt x="402" y="200"/>
                      <a:pt x="369" y="182"/>
                      <a:pt x="334" y="184"/>
                    </a:cubicBezTo>
                    <a:cubicBezTo>
                      <a:pt x="272" y="187"/>
                      <a:pt x="149" y="207"/>
                      <a:pt x="149" y="207"/>
                    </a:cubicBezTo>
                    <a:cubicBezTo>
                      <a:pt x="102" y="224"/>
                      <a:pt x="0" y="207"/>
                      <a:pt x="0" y="207"/>
                    </a:cubicBezTo>
                  </a:path>
                </a:pathLst>
              </a:cu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69" name="Group 16"/>
            <p:cNvGrpSpPr>
              <a:grpSpLocks/>
            </p:cNvGrpSpPr>
            <p:nvPr/>
          </p:nvGrpSpPr>
          <p:grpSpPr bwMode="auto">
            <a:xfrm>
              <a:off x="10886" y="2418"/>
              <a:ext cx="726" cy="1"/>
              <a:chOff x="10080" y="4158"/>
              <a:chExt cx="726" cy="1"/>
            </a:xfrm>
          </p:grpSpPr>
          <p:sp>
            <p:nvSpPr>
              <p:cNvPr id="70" name="Line 17"/>
              <p:cNvSpPr>
                <a:spLocks noChangeShapeType="1"/>
              </p:cNvSpPr>
              <p:nvPr/>
            </p:nvSpPr>
            <p:spPr bwMode="auto">
              <a:xfrm>
                <a:off x="10368" y="4158"/>
                <a:ext cx="13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1" name="Line 18"/>
              <p:cNvSpPr>
                <a:spLocks noChangeShapeType="1"/>
              </p:cNvSpPr>
              <p:nvPr/>
            </p:nvSpPr>
            <p:spPr bwMode="auto">
              <a:xfrm>
                <a:off x="10080" y="4159"/>
                <a:ext cx="72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80" name="Группа 79"/>
          <p:cNvGrpSpPr/>
          <p:nvPr/>
        </p:nvGrpSpPr>
        <p:grpSpPr>
          <a:xfrm>
            <a:off x="8572528" y="192630"/>
            <a:ext cx="571504" cy="642942"/>
            <a:chOff x="6357950" y="2857496"/>
            <a:chExt cx="677834" cy="646331"/>
          </a:xfrm>
        </p:grpSpPr>
        <p:sp>
          <p:nvSpPr>
            <p:cNvPr id="81" name="Rectangle 152"/>
            <p:cNvSpPr>
              <a:spLocks noChangeArrowheads="1"/>
            </p:cNvSpPr>
            <p:nvPr/>
          </p:nvSpPr>
          <p:spPr bwMode="auto">
            <a:xfrm>
              <a:off x="6357950" y="2857496"/>
              <a:ext cx="67783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</a:t>
              </a:r>
              <a:r>
                <a:rPr kumimoji="0" lang="nb-NO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                  </a:t>
              </a:r>
              <a:endParaRPr kumimoji="0" lang="nb-NO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" name="Line 69"/>
            <p:cNvSpPr>
              <a:spLocks noChangeShapeType="1"/>
            </p:cNvSpPr>
            <p:nvPr/>
          </p:nvSpPr>
          <p:spPr bwMode="auto">
            <a:xfrm>
              <a:off x="6500824" y="2928934"/>
              <a:ext cx="341583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83" name="Rectangle 152"/>
          <p:cNvSpPr>
            <a:spLocks noChangeArrowheads="1"/>
          </p:cNvSpPr>
          <p:nvPr/>
        </p:nvSpPr>
        <p:spPr bwMode="auto">
          <a:xfrm>
            <a:off x="8572496" y="692696"/>
            <a:ext cx="5715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nb-NO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</a:t>
            </a:r>
            <a:endParaRPr kumimoji="0" lang="nb-NO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0"/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0"/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0"/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400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400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400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400"/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400"/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400"/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4" presetClass="path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L -0.19671 -0.00301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-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0"/>
                                            </p:cond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64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-0.06389 -0.0025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2"/>
                                            </p:cond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64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L -0.19671 -0.00301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-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4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64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77556E-17 L -0.32171 -0.0025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6"/>
                                            </p:cond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8" presetID="64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77556E-17 L -0.32171 -0.00255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8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0" presetID="64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-0.06389 -0.00254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0"/>
                                            </p:cond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512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0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6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7" dur="4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8" dur="4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9" dur="4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3" presetID="34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9" presetID="34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7" dur="3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8" dur="3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3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3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4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5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6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7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2" dur="300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3" dur="300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4" dur="300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9" dur="300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0" dur="300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300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6" dur="300"/>
                                        <p:tgtEl>
                                          <p:spTgt spid="5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7" dur="300"/>
                                        <p:tgtEl>
                                          <p:spTgt spid="5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8" dur="300"/>
                                        <p:tgtEl>
                                          <p:spTgt spid="5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3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98" dur="2000" fill="hold"/>
                                        <p:tgtEl>
                                          <p:spTgt spid="5121">
                                            <p:bg/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9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300" dur="20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1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302" dur="2000" fill="hold"/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6" dur="2000" fill="hold"/>
                                        <p:tgtEl>
                                          <p:spTgt spid="5131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8" dur="2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0" dur="2000" fill="hold"/>
                                        <p:tgtEl>
                                          <p:spTgt spid="60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4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22" grpId="0" animBg="1"/>
      <p:bldP spid="5121" grpId="0" build="p" animBg="1"/>
      <p:bldP spid="5121" grpId="1" build="allAtOnce" animBg="1"/>
      <p:bldP spid="5121" grpId="2" build="allAtOnce" animBg="1"/>
      <p:bldP spid="5121" grpId="3" build="allAtOnce" animBg="1"/>
      <p:bldP spid="5122" grpId="0"/>
      <p:bldP spid="5" grpId="0"/>
      <p:bldP spid="12" grpId="0" animBg="1"/>
      <p:bldP spid="5129" grpId="0"/>
      <p:bldP spid="5129" grpId="1"/>
      <p:bldP spid="14" grpId="0"/>
      <p:bldP spid="15" grpId="0"/>
      <p:bldP spid="15" grpId="1"/>
      <p:bldP spid="16" grpId="0"/>
      <p:bldP spid="16" grpId="1"/>
      <p:bldP spid="5130" grpId="0" build="p"/>
      <p:bldP spid="18" grpId="0" animBg="1"/>
      <p:bldP spid="19" grpId="0"/>
      <p:bldP spid="20" grpId="0"/>
      <p:bldP spid="5131" grpId="0"/>
      <p:bldP spid="5131" grpId="1"/>
      <p:bldP spid="23" grpId="0" animBg="1"/>
      <p:bldP spid="23" grpId="1" animBg="1"/>
      <p:bldP spid="55" grpId="0"/>
      <p:bldP spid="55" grpId="1"/>
      <p:bldP spid="56" grpId="0"/>
      <p:bldP spid="57" grpId="0" animBg="1"/>
      <p:bldP spid="58" grpId="0" animBg="1"/>
      <p:bldP spid="59" grpId="0" animBg="1"/>
      <p:bldP spid="60" grpId="0" animBg="1"/>
      <p:bldP spid="60" grpId="1" animBg="1"/>
      <p:bldP spid="61" grpId="0" animBg="1"/>
      <p:bldP spid="5132" grpId="0" animBg="1"/>
      <p:bldP spid="8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Скругленный прямоугольник 99"/>
          <p:cNvSpPr/>
          <p:nvPr/>
        </p:nvSpPr>
        <p:spPr>
          <a:xfrm>
            <a:off x="6143636" y="1000108"/>
            <a:ext cx="2857520" cy="3500462"/>
          </a:xfrm>
          <a:prstGeom prst="roundRect">
            <a:avLst/>
          </a:prstGeom>
          <a:solidFill>
            <a:srgbClr val="66CCFF">
              <a:alpha val="7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3143240" y="1071546"/>
            <a:ext cx="2857520" cy="3500462"/>
          </a:xfrm>
          <a:prstGeom prst="roundRect">
            <a:avLst/>
          </a:prstGeom>
          <a:solidFill>
            <a:srgbClr val="92D050">
              <a:alpha val="7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14282" y="1000108"/>
            <a:ext cx="2428892" cy="3500462"/>
          </a:xfrm>
          <a:prstGeom prst="roundRect">
            <a:avLst/>
          </a:prstGeom>
          <a:solidFill>
            <a:schemeClr val="accent1"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3108" y="0"/>
            <a:ext cx="47530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ЭЛЕКТРИЧЕСКАЯ   ЦЕПЬ</a:t>
            </a:r>
            <a:endParaRPr kumimoji="0" lang="ru-RU" sz="4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52420" y="571480"/>
            <a:ext cx="32835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источники тока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928662" y="1214422"/>
            <a:ext cx="1000132" cy="752474"/>
            <a:chOff x="8571" y="6060"/>
            <a:chExt cx="795" cy="506"/>
          </a:xfrm>
        </p:grpSpPr>
        <p:sp>
          <p:nvSpPr>
            <p:cNvPr id="4099" name="Line 3"/>
            <p:cNvSpPr>
              <a:spLocks noChangeShapeType="1"/>
            </p:cNvSpPr>
            <p:nvPr/>
          </p:nvSpPr>
          <p:spPr bwMode="auto">
            <a:xfrm>
              <a:off x="8571" y="6313"/>
              <a:ext cx="33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0" name="Line 4"/>
            <p:cNvSpPr>
              <a:spLocks noChangeShapeType="1"/>
            </p:cNvSpPr>
            <p:nvPr/>
          </p:nvSpPr>
          <p:spPr bwMode="auto">
            <a:xfrm flipH="1">
              <a:off x="8928" y="6187"/>
              <a:ext cx="0" cy="254"/>
            </a:xfrm>
            <a:prstGeom prst="line">
              <a:avLst/>
            </a:prstGeom>
            <a:noFill/>
            <a:ln w="76200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 flipH="1">
              <a:off x="9008" y="6060"/>
              <a:ext cx="1" cy="50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2" name="Line 6"/>
            <p:cNvSpPr>
              <a:spLocks noChangeShapeType="1"/>
            </p:cNvSpPr>
            <p:nvPr/>
          </p:nvSpPr>
          <p:spPr bwMode="auto">
            <a:xfrm>
              <a:off x="9032" y="6324"/>
              <a:ext cx="33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742392" y="2071678"/>
            <a:ext cx="1329278" cy="714380"/>
            <a:chOff x="8548" y="6751"/>
            <a:chExt cx="1185" cy="517"/>
          </a:xfrm>
        </p:grpSpPr>
        <p:sp>
          <p:nvSpPr>
            <p:cNvPr id="4104" name="Line 8"/>
            <p:cNvSpPr>
              <a:spLocks noChangeShapeType="1"/>
            </p:cNvSpPr>
            <p:nvPr/>
          </p:nvSpPr>
          <p:spPr bwMode="auto">
            <a:xfrm>
              <a:off x="8548" y="7004"/>
              <a:ext cx="33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105" name="Group 9"/>
            <p:cNvGrpSpPr>
              <a:grpSpLocks/>
            </p:cNvGrpSpPr>
            <p:nvPr/>
          </p:nvGrpSpPr>
          <p:grpSpPr bwMode="auto">
            <a:xfrm>
              <a:off x="8905" y="6751"/>
              <a:ext cx="81" cy="506"/>
              <a:chOff x="8905" y="6751"/>
              <a:chExt cx="81" cy="506"/>
            </a:xfrm>
          </p:grpSpPr>
          <p:sp>
            <p:nvSpPr>
              <p:cNvPr id="4106" name="Line 10"/>
              <p:cNvSpPr>
                <a:spLocks noChangeShapeType="1"/>
              </p:cNvSpPr>
              <p:nvPr/>
            </p:nvSpPr>
            <p:spPr bwMode="auto">
              <a:xfrm flipH="1">
                <a:off x="8905" y="6878"/>
                <a:ext cx="0" cy="254"/>
              </a:xfrm>
              <a:prstGeom prst="line">
                <a:avLst/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7" name="Line 11"/>
              <p:cNvSpPr>
                <a:spLocks noChangeShapeType="1"/>
              </p:cNvSpPr>
              <p:nvPr/>
            </p:nvSpPr>
            <p:spPr bwMode="auto">
              <a:xfrm flipH="1">
                <a:off x="8985" y="6751"/>
                <a:ext cx="1" cy="50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4108" name="Group 12"/>
            <p:cNvGrpSpPr>
              <a:grpSpLocks/>
            </p:cNvGrpSpPr>
            <p:nvPr/>
          </p:nvGrpSpPr>
          <p:grpSpPr bwMode="auto">
            <a:xfrm>
              <a:off x="9101" y="6762"/>
              <a:ext cx="81" cy="506"/>
              <a:chOff x="8905" y="6751"/>
              <a:chExt cx="81" cy="506"/>
            </a:xfrm>
          </p:grpSpPr>
          <p:sp>
            <p:nvSpPr>
              <p:cNvPr id="4109" name="Line 13"/>
              <p:cNvSpPr>
                <a:spLocks noChangeShapeType="1"/>
              </p:cNvSpPr>
              <p:nvPr/>
            </p:nvSpPr>
            <p:spPr bwMode="auto">
              <a:xfrm flipH="1">
                <a:off x="8905" y="6878"/>
                <a:ext cx="0" cy="254"/>
              </a:xfrm>
              <a:prstGeom prst="line">
                <a:avLst/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10" name="Line 14"/>
              <p:cNvSpPr>
                <a:spLocks noChangeShapeType="1"/>
              </p:cNvSpPr>
              <p:nvPr/>
            </p:nvSpPr>
            <p:spPr bwMode="auto">
              <a:xfrm flipH="1">
                <a:off x="8985" y="6751"/>
                <a:ext cx="1" cy="50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4111" name="Group 15"/>
            <p:cNvGrpSpPr>
              <a:grpSpLocks/>
            </p:cNvGrpSpPr>
            <p:nvPr/>
          </p:nvGrpSpPr>
          <p:grpSpPr bwMode="auto">
            <a:xfrm>
              <a:off x="9297" y="6751"/>
              <a:ext cx="81" cy="506"/>
              <a:chOff x="8905" y="6751"/>
              <a:chExt cx="81" cy="506"/>
            </a:xfrm>
          </p:grpSpPr>
          <p:sp>
            <p:nvSpPr>
              <p:cNvPr id="4112" name="Line 16"/>
              <p:cNvSpPr>
                <a:spLocks noChangeShapeType="1"/>
              </p:cNvSpPr>
              <p:nvPr/>
            </p:nvSpPr>
            <p:spPr bwMode="auto">
              <a:xfrm flipH="1">
                <a:off x="8905" y="6878"/>
                <a:ext cx="0" cy="254"/>
              </a:xfrm>
              <a:prstGeom prst="line">
                <a:avLst/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13" name="Line 17"/>
              <p:cNvSpPr>
                <a:spLocks noChangeShapeType="1"/>
              </p:cNvSpPr>
              <p:nvPr/>
            </p:nvSpPr>
            <p:spPr bwMode="auto">
              <a:xfrm flipH="1">
                <a:off x="8985" y="6751"/>
                <a:ext cx="1" cy="50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4114" name="Line 18"/>
            <p:cNvSpPr>
              <a:spLocks noChangeShapeType="1"/>
            </p:cNvSpPr>
            <p:nvPr/>
          </p:nvSpPr>
          <p:spPr bwMode="auto">
            <a:xfrm>
              <a:off x="9399" y="7016"/>
              <a:ext cx="33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115" name="Group 19"/>
          <p:cNvGrpSpPr>
            <a:grpSpLocks/>
          </p:cNvGrpSpPr>
          <p:nvPr/>
        </p:nvGrpSpPr>
        <p:grpSpPr bwMode="auto">
          <a:xfrm>
            <a:off x="714348" y="2928934"/>
            <a:ext cx="1357322" cy="642942"/>
            <a:chOff x="8513" y="7396"/>
            <a:chExt cx="1013" cy="461"/>
          </a:xfrm>
        </p:grpSpPr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8801" y="7534"/>
              <a:ext cx="141" cy="141"/>
            </a:xfrm>
            <a:prstGeom prst="ellips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9112" y="7534"/>
              <a:ext cx="141" cy="141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8" name="Line 22"/>
            <p:cNvSpPr>
              <a:spLocks noChangeShapeType="1"/>
            </p:cNvSpPr>
            <p:nvPr/>
          </p:nvSpPr>
          <p:spPr bwMode="auto">
            <a:xfrm flipH="1">
              <a:off x="8513" y="7602"/>
              <a:ext cx="2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9" name="Line 23"/>
            <p:cNvSpPr>
              <a:spLocks noChangeShapeType="1"/>
            </p:cNvSpPr>
            <p:nvPr/>
          </p:nvSpPr>
          <p:spPr bwMode="auto">
            <a:xfrm flipH="1">
              <a:off x="9261" y="7602"/>
              <a:ext cx="2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0" name="Line 24"/>
            <p:cNvSpPr>
              <a:spLocks noChangeShapeType="1"/>
            </p:cNvSpPr>
            <p:nvPr/>
          </p:nvSpPr>
          <p:spPr bwMode="auto">
            <a:xfrm flipH="1">
              <a:off x="8801" y="7396"/>
              <a:ext cx="139" cy="46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1" name="Line 25"/>
            <p:cNvSpPr>
              <a:spLocks noChangeShapeType="1"/>
            </p:cNvSpPr>
            <p:nvPr/>
          </p:nvSpPr>
          <p:spPr bwMode="auto">
            <a:xfrm flipH="1">
              <a:off x="9112" y="7396"/>
              <a:ext cx="139" cy="46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8" name="AutoShape 4"/>
          <p:cNvSpPr>
            <a:spLocks noChangeArrowheads="1"/>
          </p:cNvSpPr>
          <p:nvPr/>
        </p:nvSpPr>
        <p:spPr bwMode="auto">
          <a:xfrm>
            <a:off x="1643042" y="1142984"/>
            <a:ext cx="285753" cy="285752"/>
          </a:xfrm>
          <a:prstGeom prst="flowChartOr">
            <a:avLst/>
          </a:prstGeom>
          <a:solidFill>
            <a:srgbClr val="FF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Group 5"/>
          <p:cNvGrpSpPr>
            <a:grpSpLocks/>
          </p:cNvGrpSpPr>
          <p:nvPr/>
        </p:nvGrpSpPr>
        <p:grpSpPr bwMode="auto">
          <a:xfrm>
            <a:off x="928662" y="1071546"/>
            <a:ext cx="347811" cy="371477"/>
            <a:chOff x="3018" y="5186"/>
            <a:chExt cx="202" cy="201"/>
          </a:xfrm>
        </p:grpSpPr>
        <p:sp>
          <p:nvSpPr>
            <p:cNvPr id="30" name="Line 6"/>
            <p:cNvSpPr>
              <a:spLocks noChangeShapeType="1"/>
            </p:cNvSpPr>
            <p:nvPr/>
          </p:nvSpPr>
          <p:spPr bwMode="auto">
            <a:xfrm>
              <a:off x="3079" y="5285"/>
              <a:ext cx="85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Oval 7"/>
            <p:cNvSpPr>
              <a:spLocks noChangeArrowheads="1"/>
            </p:cNvSpPr>
            <p:nvPr/>
          </p:nvSpPr>
          <p:spPr bwMode="auto">
            <a:xfrm>
              <a:off x="3018" y="5186"/>
              <a:ext cx="202" cy="201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642910" y="3786190"/>
            <a:ext cx="1428760" cy="500066"/>
            <a:chOff x="500036" y="4000504"/>
            <a:chExt cx="1428760" cy="500066"/>
          </a:xfrm>
        </p:grpSpPr>
        <p:grpSp>
          <p:nvGrpSpPr>
            <p:cNvPr id="32" name="Группа 31"/>
            <p:cNvGrpSpPr/>
            <p:nvPr/>
          </p:nvGrpSpPr>
          <p:grpSpPr>
            <a:xfrm rot="5400000">
              <a:off x="964383" y="3536157"/>
              <a:ext cx="500066" cy="1428760"/>
              <a:chOff x="571471" y="2428866"/>
              <a:chExt cx="500066" cy="1428760"/>
            </a:xfrm>
          </p:grpSpPr>
          <p:grpSp>
            <p:nvGrpSpPr>
              <p:cNvPr id="33" name="Group 63"/>
              <p:cNvGrpSpPr>
                <a:grpSpLocks/>
              </p:cNvGrpSpPr>
              <p:nvPr/>
            </p:nvGrpSpPr>
            <p:grpSpPr bwMode="auto">
              <a:xfrm rot="5400000">
                <a:off x="107124" y="2893213"/>
                <a:ext cx="1428760" cy="500066"/>
                <a:chOff x="8041" y="3075"/>
                <a:chExt cx="1462" cy="484"/>
              </a:xfrm>
            </p:grpSpPr>
            <p:grpSp>
              <p:nvGrpSpPr>
                <p:cNvPr id="35" name="Group 64"/>
                <p:cNvGrpSpPr>
                  <a:grpSpLocks/>
                </p:cNvGrpSpPr>
                <p:nvPr/>
              </p:nvGrpSpPr>
              <p:grpSpPr bwMode="auto">
                <a:xfrm>
                  <a:off x="8315" y="3075"/>
                  <a:ext cx="851" cy="484"/>
                  <a:chOff x="8377" y="3041"/>
                  <a:chExt cx="851" cy="484"/>
                </a:xfrm>
              </p:grpSpPr>
              <p:sp>
                <p:nvSpPr>
                  <p:cNvPr id="38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8571" y="3041"/>
                    <a:ext cx="484" cy="484"/>
                  </a:xfrm>
                  <a:prstGeom prst="ellipse">
                    <a:avLst/>
                  </a:prstGeom>
                  <a:noFill/>
                  <a:ln w="349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0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9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8377" y="3144"/>
                    <a:ext cx="207" cy="288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0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40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9021" y="3144"/>
                    <a:ext cx="207" cy="288"/>
                  </a:xfrm>
                  <a:prstGeom prst="rect">
                    <a:avLst/>
                  </a:prstGeom>
                  <a:solidFill>
                    <a:srgbClr val="000099"/>
                  </a:solidFill>
                  <a:ln w="9525">
                    <a:solidFill>
                      <a:srgbClr val="000099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0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36" name="Line 68"/>
                <p:cNvSpPr>
                  <a:spLocks noChangeShapeType="1"/>
                </p:cNvSpPr>
                <p:nvPr/>
              </p:nvSpPr>
              <p:spPr bwMode="auto">
                <a:xfrm>
                  <a:off x="9180" y="3317"/>
                  <a:ext cx="323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20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7" name="Line 69"/>
                <p:cNvSpPr>
                  <a:spLocks noChangeShapeType="1"/>
                </p:cNvSpPr>
                <p:nvPr/>
              </p:nvSpPr>
              <p:spPr bwMode="auto">
                <a:xfrm>
                  <a:off x="8041" y="3328"/>
                  <a:ext cx="323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20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4" name="Прямоугольник 33"/>
              <p:cNvSpPr/>
              <p:nvPr/>
            </p:nvSpPr>
            <p:spPr>
              <a:xfrm>
                <a:off x="720484" y="2907268"/>
                <a:ext cx="184731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ru-RU" dirty="0"/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1071538" y="4062417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Г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4" name="Прямоугольник 43"/>
          <p:cNvSpPr/>
          <p:nvPr/>
        </p:nvSpPr>
        <p:spPr>
          <a:xfrm>
            <a:off x="3286116" y="571480"/>
            <a:ext cx="2731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потребители.</a:t>
            </a:r>
            <a:endParaRPr lang="ru-RU" sz="2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122" name="Group 26"/>
          <p:cNvGrpSpPr>
            <a:grpSpLocks/>
          </p:cNvGrpSpPr>
          <p:nvPr/>
        </p:nvGrpSpPr>
        <p:grpSpPr bwMode="auto">
          <a:xfrm>
            <a:off x="3477079" y="1214422"/>
            <a:ext cx="2237929" cy="712791"/>
            <a:chOff x="11280" y="6044"/>
            <a:chExt cx="1005" cy="334"/>
          </a:xfrm>
        </p:grpSpPr>
        <p:sp>
          <p:nvSpPr>
            <p:cNvPr id="4123" name="AutoShape 27"/>
            <p:cNvSpPr>
              <a:spLocks noChangeArrowheads="1"/>
            </p:cNvSpPr>
            <p:nvPr/>
          </p:nvSpPr>
          <p:spPr bwMode="auto">
            <a:xfrm>
              <a:off x="11620" y="6044"/>
              <a:ext cx="311" cy="334"/>
            </a:xfrm>
            <a:prstGeom prst="flowChartSummingJunction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auto">
            <a:xfrm flipV="1">
              <a:off x="11280" y="6225"/>
              <a:ext cx="34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auto">
            <a:xfrm flipV="1">
              <a:off x="11945" y="6213"/>
              <a:ext cx="34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126" name="Group 30"/>
          <p:cNvGrpSpPr>
            <a:grpSpLocks/>
          </p:cNvGrpSpPr>
          <p:nvPr/>
        </p:nvGrpSpPr>
        <p:grpSpPr bwMode="auto">
          <a:xfrm>
            <a:off x="3500430" y="2071678"/>
            <a:ext cx="2084206" cy="684100"/>
            <a:chOff x="11178" y="6548"/>
            <a:chExt cx="1127" cy="287"/>
          </a:xfrm>
        </p:grpSpPr>
        <p:sp>
          <p:nvSpPr>
            <p:cNvPr id="4127" name="Line 31"/>
            <p:cNvSpPr>
              <a:spLocks noChangeShapeType="1"/>
            </p:cNvSpPr>
            <p:nvPr/>
          </p:nvSpPr>
          <p:spPr bwMode="auto">
            <a:xfrm>
              <a:off x="11178" y="6826"/>
              <a:ext cx="461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8" name="Line 32"/>
            <p:cNvSpPr>
              <a:spLocks noChangeShapeType="1"/>
            </p:cNvSpPr>
            <p:nvPr/>
          </p:nvSpPr>
          <p:spPr bwMode="auto">
            <a:xfrm>
              <a:off x="11844" y="6825"/>
              <a:ext cx="461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9" name="Arc 33"/>
            <p:cNvSpPr>
              <a:spLocks/>
            </p:cNvSpPr>
            <p:nvPr/>
          </p:nvSpPr>
          <p:spPr bwMode="auto">
            <a:xfrm rot="5400000" flipH="1" flipV="1">
              <a:off x="11662" y="6315"/>
              <a:ext cx="149" cy="61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2835"/>
                <a:gd name="T2" fmla="*/ 3954 w 21600"/>
                <a:gd name="T3" fmla="*/ 42835 h 42835"/>
                <a:gd name="T4" fmla="*/ 0 w 21600"/>
                <a:gd name="T5" fmla="*/ 21600 h 428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835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004"/>
                    <a:pt x="14182" y="40930"/>
                    <a:pt x="3954" y="42835"/>
                  </a:cubicBezTo>
                </a:path>
                <a:path w="21600" h="42835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004"/>
                    <a:pt x="14182" y="40930"/>
                    <a:pt x="3954" y="428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30" name="Line 34"/>
            <p:cNvSpPr>
              <a:spLocks noChangeShapeType="1"/>
            </p:cNvSpPr>
            <p:nvPr/>
          </p:nvSpPr>
          <p:spPr bwMode="auto">
            <a:xfrm flipV="1">
              <a:off x="11635" y="6686"/>
              <a:ext cx="0" cy="149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31" name="Line 35"/>
            <p:cNvSpPr>
              <a:spLocks noChangeShapeType="1"/>
            </p:cNvSpPr>
            <p:nvPr/>
          </p:nvSpPr>
          <p:spPr bwMode="auto">
            <a:xfrm flipV="1">
              <a:off x="11845" y="6682"/>
              <a:ext cx="0" cy="149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32" name="Line 36"/>
            <p:cNvSpPr>
              <a:spLocks noChangeShapeType="1"/>
            </p:cNvSpPr>
            <p:nvPr/>
          </p:nvSpPr>
          <p:spPr bwMode="auto">
            <a:xfrm>
              <a:off x="11439" y="6700"/>
              <a:ext cx="185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33" name="Line 37"/>
            <p:cNvSpPr>
              <a:spLocks noChangeShapeType="1"/>
            </p:cNvSpPr>
            <p:nvPr/>
          </p:nvSpPr>
          <p:spPr bwMode="auto">
            <a:xfrm>
              <a:off x="11853" y="6678"/>
              <a:ext cx="185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134" name="Group 38"/>
          <p:cNvGrpSpPr>
            <a:grpSpLocks/>
          </p:cNvGrpSpPr>
          <p:nvPr/>
        </p:nvGrpSpPr>
        <p:grpSpPr bwMode="auto">
          <a:xfrm>
            <a:off x="3428992" y="3000372"/>
            <a:ext cx="2286016" cy="428628"/>
            <a:chOff x="11030" y="7250"/>
            <a:chExt cx="1607" cy="171"/>
          </a:xfrm>
        </p:grpSpPr>
        <p:sp>
          <p:nvSpPr>
            <p:cNvPr id="4135" name="Rectangle 39"/>
            <p:cNvSpPr>
              <a:spLocks noChangeArrowheads="1"/>
            </p:cNvSpPr>
            <p:nvPr/>
          </p:nvSpPr>
          <p:spPr bwMode="auto">
            <a:xfrm>
              <a:off x="11401" y="7250"/>
              <a:ext cx="850" cy="171"/>
            </a:xfrm>
            <a:prstGeom prst="rect">
              <a:avLst/>
            </a:prstGeom>
            <a:noFill/>
            <a:ln w="5715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36" name="Line 40"/>
            <p:cNvSpPr>
              <a:spLocks noChangeShapeType="1"/>
            </p:cNvSpPr>
            <p:nvPr/>
          </p:nvSpPr>
          <p:spPr bwMode="auto">
            <a:xfrm>
              <a:off x="11030" y="7330"/>
              <a:ext cx="367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37" name="Line 41"/>
            <p:cNvSpPr>
              <a:spLocks noChangeShapeType="1"/>
            </p:cNvSpPr>
            <p:nvPr/>
          </p:nvSpPr>
          <p:spPr bwMode="auto">
            <a:xfrm>
              <a:off x="12270" y="7345"/>
              <a:ext cx="367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2" name="Прямоугольник 61"/>
          <p:cNvSpPr/>
          <p:nvPr/>
        </p:nvSpPr>
        <p:spPr>
          <a:xfrm>
            <a:off x="6036290" y="642918"/>
            <a:ext cx="310771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cap="all" dirty="0" smtClean="0">
                <a:latin typeface="Times New Roman" pitchFamily="18" charset="0"/>
                <a:cs typeface="Times New Roman" pitchFamily="18" charset="0"/>
              </a:rPr>
              <a:t>провода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200" b="1" cap="all" dirty="0" smtClean="0">
                <a:latin typeface="Times New Roman" pitchFamily="18" charset="0"/>
                <a:cs typeface="Times New Roman" pitchFamily="18" charset="0"/>
              </a:rPr>
              <a:t>  ключи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143" name="Group 47"/>
          <p:cNvGrpSpPr>
            <a:grpSpLocks/>
          </p:cNvGrpSpPr>
          <p:nvPr/>
        </p:nvGrpSpPr>
        <p:grpSpPr bwMode="auto">
          <a:xfrm>
            <a:off x="6848482" y="2928934"/>
            <a:ext cx="1438294" cy="214313"/>
            <a:chOff x="12063" y="8431"/>
            <a:chExt cx="1029" cy="92"/>
          </a:xfrm>
        </p:grpSpPr>
        <p:sp>
          <p:nvSpPr>
            <p:cNvPr id="4144" name="Oval 48"/>
            <p:cNvSpPr>
              <a:spLocks noChangeArrowheads="1"/>
            </p:cNvSpPr>
            <p:nvPr/>
          </p:nvSpPr>
          <p:spPr bwMode="auto">
            <a:xfrm>
              <a:off x="12351" y="8431"/>
              <a:ext cx="141" cy="92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45" name="Oval 49"/>
            <p:cNvSpPr>
              <a:spLocks noChangeArrowheads="1"/>
            </p:cNvSpPr>
            <p:nvPr/>
          </p:nvSpPr>
          <p:spPr bwMode="auto">
            <a:xfrm>
              <a:off x="12662" y="8431"/>
              <a:ext cx="141" cy="92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46" name="Line 50"/>
            <p:cNvSpPr>
              <a:spLocks noChangeShapeType="1"/>
            </p:cNvSpPr>
            <p:nvPr/>
          </p:nvSpPr>
          <p:spPr bwMode="auto">
            <a:xfrm flipH="1">
              <a:off x="12063" y="8475"/>
              <a:ext cx="26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47" name="Line 51"/>
            <p:cNvSpPr>
              <a:spLocks noChangeShapeType="1"/>
            </p:cNvSpPr>
            <p:nvPr/>
          </p:nvSpPr>
          <p:spPr bwMode="auto">
            <a:xfrm flipH="1">
              <a:off x="12827" y="8475"/>
              <a:ext cx="26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93" name="Группа 92"/>
          <p:cNvGrpSpPr/>
          <p:nvPr/>
        </p:nvGrpSpPr>
        <p:grpSpPr>
          <a:xfrm>
            <a:off x="7258060" y="3529013"/>
            <a:ext cx="642939" cy="277814"/>
            <a:chOff x="7446977" y="2536815"/>
            <a:chExt cx="428625" cy="134938"/>
          </a:xfrm>
        </p:grpSpPr>
        <p:sp>
          <p:nvSpPr>
            <p:cNvPr id="4153" name="Line 57"/>
            <p:cNvSpPr>
              <a:spLocks noChangeShapeType="1"/>
            </p:cNvSpPr>
            <p:nvPr/>
          </p:nvSpPr>
          <p:spPr bwMode="auto">
            <a:xfrm>
              <a:off x="7446977" y="2671753"/>
              <a:ext cx="428625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auto">
            <a:xfrm>
              <a:off x="7642239" y="2536815"/>
              <a:ext cx="0" cy="1254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81" name="Группа 80"/>
          <p:cNvGrpSpPr/>
          <p:nvPr/>
        </p:nvGrpSpPr>
        <p:grpSpPr>
          <a:xfrm>
            <a:off x="6643702" y="1357298"/>
            <a:ext cx="2286016" cy="1000132"/>
            <a:chOff x="6643702" y="1357298"/>
            <a:chExt cx="2286016" cy="1000132"/>
          </a:xfrm>
        </p:grpSpPr>
        <p:grpSp>
          <p:nvGrpSpPr>
            <p:cNvPr id="4138" name="Group 42"/>
            <p:cNvGrpSpPr>
              <a:grpSpLocks/>
            </p:cNvGrpSpPr>
            <p:nvPr/>
          </p:nvGrpSpPr>
          <p:grpSpPr bwMode="auto">
            <a:xfrm>
              <a:off x="6643702" y="1357298"/>
              <a:ext cx="2286016" cy="1000132"/>
              <a:chOff x="13389" y="6005"/>
              <a:chExt cx="1991" cy="628"/>
            </a:xfrm>
          </p:grpSpPr>
          <p:sp>
            <p:nvSpPr>
              <p:cNvPr id="4139" name="Line 43"/>
              <p:cNvSpPr>
                <a:spLocks noChangeShapeType="1"/>
              </p:cNvSpPr>
              <p:nvPr/>
            </p:nvSpPr>
            <p:spPr bwMode="auto">
              <a:xfrm>
                <a:off x="13389" y="6296"/>
                <a:ext cx="1991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40" name="Line 44"/>
              <p:cNvSpPr>
                <a:spLocks noChangeShapeType="1"/>
              </p:cNvSpPr>
              <p:nvPr/>
            </p:nvSpPr>
            <p:spPr bwMode="auto">
              <a:xfrm>
                <a:off x="13757" y="6036"/>
                <a:ext cx="0" cy="59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41" name="Line 45"/>
              <p:cNvSpPr>
                <a:spLocks noChangeShapeType="1"/>
              </p:cNvSpPr>
              <p:nvPr/>
            </p:nvSpPr>
            <p:spPr bwMode="auto">
              <a:xfrm>
                <a:off x="14753" y="6005"/>
                <a:ext cx="0" cy="59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80" name="Овал 79"/>
            <p:cNvSpPr/>
            <p:nvPr/>
          </p:nvSpPr>
          <p:spPr>
            <a:xfrm>
              <a:off x="7034230" y="1776401"/>
              <a:ext cx="71438" cy="7143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4" name="Line 51"/>
          <p:cNvSpPr>
            <a:spLocks noChangeShapeType="1"/>
          </p:cNvSpPr>
          <p:nvPr/>
        </p:nvSpPr>
        <p:spPr bwMode="auto">
          <a:xfrm flipH="1">
            <a:off x="7348548" y="2643182"/>
            <a:ext cx="428628" cy="35719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95" name="Group 47"/>
          <p:cNvGrpSpPr>
            <a:grpSpLocks/>
          </p:cNvGrpSpPr>
          <p:nvPr/>
        </p:nvGrpSpPr>
        <p:grpSpPr bwMode="auto">
          <a:xfrm>
            <a:off x="6848482" y="3929066"/>
            <a:ext cx="1438294" cy="214313"/>
            <a:chOff x="12063" y="8431"/>
            <a:chExt cx="1029" cy="92"/>
          </a:xfrm>
        </p:grpSpPr>
        <p:sp>
          <p:nvSpPr>
            <p:cNvPr id="96" name="Oval 48"/>
            <p:cNvSpPr>
              <a:spLocks noChangeArrowheads="1"/>
            </p:cNvSpPr>
            <p:nvPr/>
          </p:nvSpPr>
          <p:spPr bwMode="auto">
            <a:xfrm>
              <a:off x="12351" y="8431"/>
              <a:ext cx="141" cy="92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7" name="Oval 49"/>
            <p:cNvSpPr>
              <a:spLocks noChangeArrowheads="1"/>
            </p:cNvSpPr>
            <p:nvPr/>
          </p:nvSpPr>
          <p:spPr bwMode="auto">
            <a:xfrm>
              <a:off x="12662" y="8431"/>
              <a:ext cx="141" cy="92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8" name="Line 50"/>
            <p:cNvSpPr>
              <a:spLocks noChangeShapeType="1"/>
            </p:cNvSpPr>
            <p:nvPr/>
          </p:nvSpPr>
          <p:spPr bwMode="auto">
            <a:xfrm flipH="1">
              <a:off x="12063" y="8475"/>
              <a:ext cx="26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9" name="Line 51"/>
            <p:cNvSpPr>
              <a:spLocks noChangeShapeType="1"/>
            </p:cNvSpPr>
            <p:nvPr/>
          </p:nvSpPr>
          <p:spPr bwMode="auto">
            <a:xfrm flipH="1">
              <a:off x="12827" y="8475"/>
              <a:ext cx="26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1" name="Group 7"/>
          <p:cNvGrpSpPr>
            <a:grpSpLocks/>
          </p:cNvGrpSpPr>
          <p:nvPr/>
        </p:nvGrpSpPr>
        <p:grpSpPr bwMode="auto">
          <a:xfrm>
            <a:off x="3781389" y="5824554"/>
            <a:ext cx="1857622" cy="714380"/>
            <a:chOff x="8289" y="6751"/>
            <a:chExt cx="1656" cy="517"/>
          </a:xfrm>
        </p:grpSpPr>
        <p:sp>
          <p:nvSpPr>
            <p:cNvPr id="102" name="Line 8"/>
            <p:cNvSpPr>
              <a:spLocks noChangeShapeType="1"/>
            </p:cNvSpPr>
            <p:nvPr/>
          </p:nvSpPr>
          <p:spPr bwMode="auto">
            <a:xfrm>
              <a:off x="8289" y="6997"/>
              <a:ext cx="61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3" name="Group 9"/>
            <p:cNvGrpSpPr>
              <a:grpSpLocks/>
            </p:cNvGrpSpPr>
            <p:nvPr/>
          </p:nvGrpSpPr>
          <p:grpSpPr bwMode="auto">
            <a:xfrm>
              <a:off x="8905" y="6751"/>
              <a:ext cx="81" cy="506"/>
              <a:chOff x="8905" y="6751"/>
              <a:chExt cx="81" cy="506"/>
            </a:xfrm>
          </p:grpSpPr>
          <p:sp>
            <p:nvSpPr>
              <p:cNvPr id="111" name="Line 10"/>
              <p:cNvSpPr>
                <a:spLocks noChangeShapeType="1"/>
              </p:cNvSpPr>
              <p:nvPr/>
            </p:nvSpPr>
            <p:spPr bwMode="auto">
              <a:xfrm flipH="1">
                <a:off x="8905" y="6878"/>
                <a:ext cx="0" cy="254"/>
              </a:xfrm>
              <a:prstGeom prst="line">
                <a:avLst/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2" name="Line 11"/>
              <p:cNvSpPr>
                <a:spLocks noChangeShapeType="1"/>
              </p:cNvSpPr>
              <p:nvPr/>
            </p:nvSpPr>
            <p:spPr bwMode="auto">
              <a:xfrm flipH="1">
                <a:off x="8985" y="6751"/>
                <a:ext cx="1" cy="50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04" name="Group 12"/>
            <p:cNvGrpSpPr>
              <a:grpSpLocks/>
            </p:cNvGrpSpPr>
            <p:nvPr/>
          </p:nvGrpSpPr>
          <p:grpSpPr bwMode="auto">
            <a:xfrm>
              <a:off x="9101" y="6762"/>
              <a:ext cx="81" cy="506"/>
              <a:chOff x="8905" y="6751"/>
              <a:chExt cx="81" cy="506"/>
            </a:xfrm>
          </p:grpSpPr>
          <p:sp>
            <p:nvSpPr>
              <p:cNvPr id="109" name="Line 13"/>
              <p:cNvSpPr>
                <a:spLocks noChangeShapeType="1"/>
              </p:cNvSpPr>
              <p:nvPr/>
            </p:nvSpPr>
            <p:spPr bwMode="auto">
              <a:xfrm flipH="1">
                <a:off x="8905" y="6878"/>
                <a:ext cx="0" cy="254"/>
              </a:xfrm>
              <a:prstGeom prst="line">
                <a:avLst/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0" name="Line 14"/>
              <p:cNvSpPr>
                <a:spLocks noChangeShapeType="1"/>
              </p:cNvSpPr>
              <p:nvPr/>
            </p:nvSpPr>
            <p:spPr bwMode="auto">
              <a:xfrm flipH="1">
                <a:off x="8985" y="6751"/>
                <a:ext cx="1" cy="50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05" name="Group 15"/>
            <p:cNvGrpSpPr>
              <a:grpSpLocks/>
            </p:cNvGrpSpPr>
            <p:nvPr/>
          </p:nvGrpSpPr>
          <p:grpSpPr bwMode="auto">
            <a:xfrm>
              <a:off x="9297" y="6751"/>
              <a:ext cx="81" cy="506"/>
              <a:chOff x="8905" y="6751"/>
              <a:chExt cx="81" cy="506"/>
            </a:xfrm>
          </p:grpSpPr>
          <p:sp>
            <p:nvSpPr>
              <p:cNvPr id="107" name="Line 16"/>
              <p:cNvSpPr>
                <a:spLocks noChangeShapeType="1"/>
              </p:cNvSpPr>
              <p:nvPr/>
            </p:nvSpPr>
            <p:spPr bwMode="auto">
              <a:xfrm flipH="1">
                <a:off x="8905" y="6878"/>
                <a:ext cx="0" cy="254"/>
              </a:xfrm>
              <a:prstGeom prst="line">
                <a:avLst/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" name="Line 17"/>
              <p:cNvSpPr>
                <a:spLocks noChangeShapeType="1"/>
              </p:cNvSpPr>
              <p:nvPr/>
            </p:nvSpPr>
            <p:spPr bwMode="auto">
              <a:xfrm flipH="1">
                <a:off x="8985" y="6751"/>
                <a:ext cx="1" cy="50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6" name="Line 18"/>
            <p:cNvSpPr>
              <a:spLocks noChangeShapeType="1"/>
            </p:cNvSpPr>
            <p:nvPr/>
          </p:nvSpPr>
          <p:spPr bwMode="auto">
            <a:xfrm>
              <a:off x="9399" y="7016"/>
              <a:ext cx="54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13" name="Group 26"/>
          <p:cNvGrpSpPr>
            <a:grpSpLocks/>
          </p:cNvGrpSpPr>
          <p:nvPr/>
        </p:nvGrpSpPr>
        <p:grpSpPr bwMode="auto">
          <a:xfrm>
            <a:off x="3786183" y="4572009"/>
            <a:ext cx="1857387" cy="642941"/>
            <a:chOff x="11280" y="6044"/>
            <a:chExt cx="1005" cy="334"/>
          </a:xfrm>
        </p:grpSpPr>
        <p:sp>
          <p:nvSpPr>
            <p:cNvPr id="114" name="AutoShape 27"/>
            <p:cNvSpPr>
              <a:spLocks noChangeArrowheads="1"/>
            </p:cNvSpPr>
            <p:nvPr/>
          </p:nvSpPr>
          <p:spPr bwMode="auto">
            <a:xfrm>
              <a:off x="11620" y="6044"/>
              <a:ext cx="311" cy="334"/>
            </a:xfrm>
            <a:prstGeom prst="flowChartSummingJunction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" name="Line 28"/>
            <p:cNvSpPr>
              <a:spLocks noChangeShapeType="1"/>
            </p:cNvSpPr>
            <p:nvPr/>
          </p:nvSpPr>
          <p:spPr bwMode="auto">
            <a:xfrm flipV="1">
              <a:off x="11280" y="6225"/>
              <a:ext cx="34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6" name="Line 29"/>
            <p:cNvSpPr>
              <a:spLocks noChangeShapeType="1"/>
            </p:cNvSpPr>
            <p:nvPr/>
          </p:nvSpPr>
          <p:spPr bwMode="auto">
            <a:xfrm flipV="1">
              <a:off x="11945" y="6213"/>
              <a:ext cx="34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5624520" y="4907130"/>
            <a:ext cx="0" cy="1296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18" name="Group 47"/>
          <p:cNvGrpSpPr>
            <a:grpSpLocks/>
          </p:cNvGrpSpPr>
          <p:nvPr/>
        </p:nvGrpSpPr>
        <p:grpSpPr bwMode="auto">
          <a:xfrm rot="16200000">
            <a:off x="3160072" y="5455278"/>
            <a:ext cx="1271269" cy="142877"/>
            <a:chOff x="11957" y="8431"/>
            <a:chExt cx="1135" cy="92"/>
          </a:xfrm>
        </p:grpSpPr>
        <p:sp>
          <p:nvSpPr>
            <p:cNvPr id="119" name="Oval 48"/>
            <p:cNvSpPr>
              <a:spLocks noChangeArrowheads="1"/>
            </p:cNvSpPr>
            <p:nvPr/>
          </p:nvSpPr>
          <p:spPr bwMode="auto">
            <a:xfrm>
              <a:off x="12351" y="8431"/>
              <a:ext cx="141" cy="92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0" name="Oval 49"/>
            <p:cNvSpPr>
              <a:spLocks noChangeArrowheads="1"/>
            </p:cNvSpPr>
            <p:nvPr/>
          </p:nvSpPr>
          <p:spPr bwMode="auto">
            <a:xfrm>
              <a:off x="12662" y="8431"/>
              <a:ext cx="141" cy="92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1" name="Line 50"/>
            <p:cNvSpPr>
              <a:spLocks noChangeShapeType="1"/>
            </p:cNvSpPr>
            <p:nvPr/>
          </p:nvSpPr>
          <p:spPr bwMode="auto">
            <a:xfrm flipH="1">
              <a:off x="11957" y="8475"/>
              <a:ext cx="38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2" name="Line 51"/>
            <p:cNvSpPr>
              <a:spLocks noChangeShapeType="1"/>
            </p:cNvSpPr>
            <p:nvPr/>
          </p:nvSpPr>
          <p:spPr bwMode="auto">
            <a:xfrm flipH="1">
              <a:off x="12827" y="8475"/>
              <a:ext cx="26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23" name="Группа 122"/>
          <p:cNvGrpSpPr/>
          <p:nvPr/>
        </p:nvGrpSpPr>
        <p:grpSpPr>
          <a:xfrm rot="16200000">
            <a:off x="3286115" y="5357825"/>
            <a:ext cx="428628" cy="285753"/>
            <a:chOff x="7446977" y="2536815"/>
            <a:chExt cx="428625" cy="134938"/>
          </a:xfrm>
        </p:grpSpPr>
        <p:sp>
          <p:nvSpPr>
            <p:cNvPr id="124" name="Line 57"/>
            <p:cNvSpPr>
              <a:spLocks noChangeShapeType="1"/>
            </p:cNvSpPr>
            <p:nvPr/>
          </p:nvSpPr>
          <p:spPr bwMode="auto">
            <a:xfrm>
              <a:off x="7446977" y="2671753"/>
              <a:ext cx="428625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5" name="Line 58"/>
            <p:cNvSpPr>
              <a:spLocks noChangeShapeType="1"/>
            </p:cNvSpPr>
            <p:nvPr/>
          </p:nvSpPr>
          <p:spPr bwMode="auto">
            <a:xfrm>
              <a:off x="7680339" y="2536815"/>
              <a:ext cx="0" cy="1254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26" name="Rectangle 1"/>
          <p:cNvSpPr>
            <a:spLocks noChangeArrowheads="1"/>
          </p:cNvSpPr>
          <p:nvPr/>
        </p:nvSpPr>
        <p:spPr bwMode="auto">
          <a:xfrm>
            <a:off x="2357422" y="6334780"/>
            <a:ext cx="5086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СХЕМА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электрической   цепи</a:t>
            </a:r>
            <a:endParaRPr kumimoji="0" lang="ru-RU" sz="4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7" name="Группа 126"/>
          <p:cNvGrpSpPr/>
          <p:nvPr/>
        </p:nvGrpSpPr>
        <p:grpSpPr>
          <a:xfrm>
            <a:off x="3357554" y="3714752"/>
            <a:ext cx="2286010" cy="785818"/>
            <a:chOff x="500040" y="4000504"/>
            <a:chExt cx="1428760" cy="500066"/>
          </a:xfrm>
        </p:grpSpPr>
        <p:grpSp>
          <p:nvGrpSpPr>
            <p:cNvPr id="128" name="Группа 31"/>
            <p:cNvGrpSpPr/>
            <p:nvPr/>
          </p:nvGrpSpPr>
          <p:grpSpPr>
            <a:xfrm rot="5400000">
              <a:off x="964387" y="3536157"/>
              <a:ext cx="500066" cy="1428760"/>
              <a:chOff x="571471" y="2428862"/>
              <a:chExt cx="500066" cy="1428760"/>
            </a:xfrm>
          </p:grpSpPr>
          <p:grpSp>
            <p:nvGrpSpPr>
              <p:cNvPr id="130" name="Group 63"/>
              <p:cNvGrpSpPr>
                <a:grpSpLocks/>
              </p:cNvGrpSpPr>
              <p:nvPr/>
            </p:nvGrpSpPr>
            <p:grpSpPr bwMode="auto">
              <a:xfrm rot="5400000">
                <a:off x="107124" y="2893209"/>
                <a:ext cx="1428760" cy="500066"/>
                <a:chOff x="8041" y="3075"/>
                <a:chExt cx="1462" cy="484"/>
              </a:xfrm>
            </p:grpSpPr>
            <p:grpSp>
              <p:nvGrpSpPr>
                <p:cNvPr id="132" name="Group 64"/>
                <p:cNvGrpSpPr>
                  <a:grpSpLocks/>
                </p:cNvGrpSpPr>
                <p:nvPr/>
              </p:nvGrpSpPr>
              <p:grpSpPr bwMode="auto">
                <a:xfrm>
                  <a:off x="8315" y="3075"/>
                  <a:ext cx="851" cy="484"/>
                  <a:chOff x="8377" y="3041"/>
                  <a:chExt cx="851" cy="484"/>
                </a:xfrm>
              </p:grpSpPr>
              <p:sp>
                <p:nvSpPr>
                  <p:cNvPr id="135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8571" y="3041"/>
                    <a:ext cx="484" cy="484"/>
                  </a:xfrm>
                  <a:prstGeom prst="ellipse">
                    <a:avLst/>
                  </a:prstGeom>
                  <a:noFill/>
                  <a:ln w="349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0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36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8377" y="3144"/>
                    <a:ext cx="207" cy="288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0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37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9021" y="3144"/>
                    <a:ext cx="207" cy="288"/>
                  </a:xfrm>
                  <a:prstGeom prst="rect">
                    <a:avLst/>
                  </a:prstGeom>
                  <a:solidFill>
                    <a:srgbClr val="000099"/>
                  </a:solidFill>
                  <a:ln w="9525">
                    <a:solidFill>
                      <a:srgbClr val="000099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20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133" name="Line 68"/>
                <p:cNvSpPr>
                  <a:spLocks noChangeShapeType="1"/>
                </p:cNvSpPr>
                <p:nvPr/>
              </p:nvSpPr>
              <p:spPr bwMode="auto">
                <a:xfrm>
                  <a:off x="9180" y="3317"/>
                  <a:ext cx="323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20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4" name="Line 69"/>
                <p:cNvSpPr>
                  <a:spLocks noChangeShapeType="1"/>
                </p:cNvSpPr>
                <p:nvPr/>
              </p:nvSpPr>
              <p:spPr bwMode="auto">
                <a:xfrm>
                  <a:off x="8041" y="3328"/>
                  <a:ext cx="323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20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31" name="Прямоугольник 130"/>
              <p:cNvSpPr/>
              <p:nvPr/>
            </p:nvSpPr>
            <p:spPr>
              <a:xfrm>
                <a:off x="720484" y="2907268"/>
                <a:ext cx="184731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ru-RU" dirty="0"/>
              </a:p>
            </p:txBody>
          </p:sp>
        </p:grpSp>
        <p:sp>
          <p:nvSpPr>
            <p:cNvPr id="129" name="TextBox 128"/>
            <p:cNvSpPr txBox="1"/>
            <p:nvPr/>
          </p:nvSpPr>
          <p:spPr>
            <a:xfrm>
              <a:off x="1107257" y="4073530"/>
              <a:ext cx="357190" cy="305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latin typeface="Times New Roman" pitchFamily="18" charset="0"/>
                  <a:cs typeface="Times New Roman" pitchFamily="18" charset="0"/>
                </a:rPr>
                <a:t>Д</a:t>
              </a:r>
              <a:endParaRPr lang="ru-RU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0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0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0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61" grpId="0" animBg="1"/>
      <p:bldP spid="43" grpId="0" animBg="1"/>
      <p:bldP spid="4097" grpId="0"/>
      <p:bldP spid="3" grpId="0"/>
      <p:bldP spid="28" grpId="0" animBg="1"/>
      <p:bldP spid="44" grpId="0"/>
      <p:bldP spid="62" grpId="0"/>
      <p:bldP spid="94" grpId="0" animBg="1"/>
      <p:bldP spid="117" grpId="0" animBg="1"/>
      <p:bldP spid="1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Скругленный прямоугольник 97"/>
          <p:cNvSpPr/>
          <p:nvPr/>
        </p:nvSpPr>
        <p:spPr>
          <a:xfrm>
            <a:off x="6085846" y="588326"/>
            <a:ext cx="2643174" cy="1714512"/>
          </a:xfrm>
          <a:prstGeom prst="roundRect">
            <a:avLst/>
          </a:prstGeom>
          <a:solidFill>
            <a:schemeClr val="accent1">
              <a:alpha val="7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Скругленный прямоугольник 96"/>
          <p:cNvSpPr/>
          <p:nvPr/>
        </p:nvSpPr>
        <p:spPr>
          <a:xfrm>
            <a:off x="2786050" y="571480"/>
            <a:ext cx="2643174" cy="1143008"/>
          </a:xfrm>
          <a:prstGeom prst="roundRect">
            <a:avLst/>
          </a:prstGeom>
          <a:solidFill>
            <a:schemeClr val="accent1">
              <a:alpha val="7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Скругленный прямоугольник 95"/>
          <p:cNvSpPr/>
          <p:nvPr/>
        </p:nvSpPr>
        <p:spPr>
          <a:xfrm>
            <a:off x="27296" y="629270"/>
            <a:ext cx="2643174" cy="1714512"/>
          </a:xfrm>
          <a:prstGeom prst="roundRect">
            <a:avLst/>
          </a:prstGeom>
          <a:solidFill>
            <a:schemeClr val="accent1">
              <a:alpha val="7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15" name="AutoShape 19"/>
          <p:cNvSpPr>
            <a:spLocks noChangeArrowheads="1"/>
          </p:cNvSpPr>
          <p:nvPr/>
        </p:nvSpPr>
        <p:spPr bwMode="auto">
          <a:xfrm rot="16171161">
            <a:off x="4938848" y="988519"/>
            <a:ext cx="929860" cy="3231115"/>
          </a:xfrm>
          <a:prstGeom prst="can">
            <a:avLst>
              <a:gd name="adj" fmla="val 22030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40" name="Rectangle 1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7" name="Прямоугольник 146"/>
          <p:cNvSpPr/>
          <p:nvPr/>
        </p:nvSpPr>
        <p:spPr>
          <a:xfrm>
            <a:off x="1000100" y="0"/>
            <a:ext cx="65305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действия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электрического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тока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285720" y="500042"/>
            <a:ext cx="21593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u="sng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тепловое </a:t>
            </a:r>
            <a:endParaRPr lang="ru-RU" sz="3600" dirty="0"/>
          </a:p>
        </p:txBody>
      </p:sp>
      <p:sp>
        <p:nvSpPr>
          <p:cNvPr id="150" name="Прямоугольник 149"/>
          <p:cNvSpPr/>
          <p:nvPr/>
        </p:nvSpPr>
        <p:spPr>
          <a:xfrm>
            <a:off x="71406" y="1142984"/>
            <a:ext cx="1597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ЛАМПОЧКА</a:t>
            </a:r>
            <a:endParaRPr lang="ru-RU" dirty="0"/>
          </a:p>
        </p:txBody>
      </p:sp>
      <p:sp>
        <p:nvSpPr>
          <p:cNvPr id="151" name="Прямоугольник 150"/>
          <p:cNvSpPr/>
          <p:nvPr/>
        </p:nvSpPr>
        <p:spPr>
          <a:xfrm>
            <a:off x="142844" y="1785926"/>
            <a:ext cx="1491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ПЛИТКА… </a:t>
            </a:r>
            <a:endParaRPr lang="ru-RU" dirty="0"/>
          </a:p>
        </p:txBody>
      </p:sp>
      <p:sp>
        <p:nvSpPr>
          <p:cNvPr id="152" name="Прямоугольник 151"/>
          <p:cNvSpPr/>
          <p:nvPr/>
        </p:nvSpPr>
        <p:spPr>
          <a:xfrm>
            <a:off x="3000364" y="571480"/>
            <a:ext cx="24669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u="sng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химическое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000099"/>
              </a:solidFill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3143240" y="1214422"/>
            <a:ext cx="2296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 ЖИДКОСТЯХ… </a:t>
            </a:r>
            <a:endParaRPr lang="ru-RU" dirty="0"/>
          </a:p>
        </p:txBody>
      </p:sp>
      <p:sp>
        <p:nvSpPr>
          <p:cNvPr id="155" name="Прямоугольник 154"/>
          <p:cNvSpPr/>
          <p:nvPr/>
        </p:nvSpPr>
        <p:spPr>
          <a:xfrm>
            <a:off x="6265246" y="693090"/>
            <a:ext cx="23358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2400" b="1" u="sng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МАГНИТНОЕ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6" name="Прямоугольник 155"/>
          <p:cNvSpPr/>
          <p:nvPr/>
        </p:nvSpPr>
        <p:spPr>
          <a:xfrm>
            <a:off x="6715140" y="1147631"/>
            <a:ext cx="1475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ПАС</a:t>
            </a: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endParaRPr lang="ru-RU" dirty="0"/>
          </a:p>
        </p:txBody>
      </p:sp>
      <p:sp>
        <p:nvSpPr>
          <p:cNvPr id="157" name="Прямоугольник 156"/>
          <p:cNvSpPr/>
          <p:nvPr/>
        </p:nvSpPr>
        <p:spPr>
          <a:xfrm>
            <a:off x="6715140" y="1428736"/>
            <a:ext cx="1400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ГВОЗДИ… </a:t>
            </a:r>
            <a:endParaRPr lang="ru-RU" dirty="0"/>
          </a:p>
        </p:txBody>
      </p:sp>
      <p:sp>
        <p:nvSpPr>
          <p:cNvPr id="158" name="Прямоугольник 157"/>
          <p:cNvSpPr/>
          <p:nvPr/>
        </p:nvSpPr>
        <p:spPr>
          <a:xfrm>
            <a:off x="6357950" y="1792227"/>
            <a:ext cx="2129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ГАЛЬВАНОМЕТР</a:t>
            </a:r>
            <a:endParaRPr lang="ru-RU" dirty="0"/>
          </a:p>
        </p:txBody>
      </p:sp>
      <p:sp>
        <p:nvSpPr>
          <p:cNvPr id="4248" name="Rectangle 152"/>
          <p:cNvSpPr>
            <a:spLocks noChangeArrowheads="1"/>
          </p:cNvSpPr>
          <p:nvPr/>
        </p:nvSpPr>
        <p:spPr bwMode="auto">
          <a:xfrm>
            <a:off x="7572396" y="3000372"/>
            <a:ext cx="67783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</a:t>
            </a:r>
            <a:endParaRPr kumimoji="0" lang="nb-NO" sz="5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-57822" y="2334276"/>
            <a:ext cx="41413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ИНТЕНСИВНОСТЬ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Т, 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Х,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4000496" y="2143116"/>
            <a:ext cx="22573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 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за 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1с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=</a:t>
            </a:r>
            <a:endParaRPr lang="ru-RU" sz="2400" dirty="0"/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 rot="20918217">
            <a:off x="1571604" y="1285860"/>
            <a:ext cx="954607" cy="285752"/>
            <a:chOff x="11280" y="6044"/>
            <a:chExt cx="1005" cy="334"/>
          </a:xfrm>
        </p:grpSpPr>
        <p:sp>
          <p:nvSpPr>
            <p:cNvPr id="163" name="AutoShape 27"/>
            <p:cNvSpPr>
              <a:spLocks noChangeArrowheads="1"/>
            </p:cNvSpPr>
            <p:nvPr/>
          </p:nvSpPr>
          <p:spPr bwMode="auto">
            <a:xfrm>
              <a:off x="11620" y="6044"/>
              <a:ext cx="311" cy="334"/>
            </a:xfrm>
            <a:prstGeom prst="flowChartSummingJunction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4" name="Line 28"/>
            <p:cNvSpPr>
              <a:spLocks noChangeShapeType="1"/>
            </p:cNvSpPr>
            <p:nvPr/>
          </p:nvSpPr>
          <p:spPr bwMode="auto">
            <a:xfrm flipV="1">
              <a:off x="11280" y="6225"/>
              <a:ext cx="34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5" name="Line 29"/>
            <p:cNvSpPr>
              <a:spLocks noChangeShapeType="1"/>
            </p:cNvSpPr>
            <p:nvPr/>
          </p:nvSpPr>
          <p:spPr bwMode="auto">
            <a:xfrm flipV="1">
              <a:off x="11945" y="6213"/>
              <a:ext cx="34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 rot="20863030">
            <a:off x="1511516" y="1961291"/>
            <a:ext cx="1000100" cy="214314"/>
            <a:chOff x="11030" y="7250"/>
            <a:chExt cx="1607" cy="171"/>
          </a:xfrm>
        </p:grpSpPr>
        <p:sp>
          <p:nvSpPr>
            <p:cNvPr id="167" name="Rectangle 39"/>
            <p:cNvSpPr>
              <a:spLocks noChangeArrowheads="1"/>
            </p:cNvSpPr>
            <p:nvPr/>
          </p:nvSpPr>
          <p:spPr bwMode="auto">
            <a:xfrm>
              <a:off x="11401" y="7250"/>
              <a:ext cx="850" cy="171"/>
            </a:xfrm>
            <a:prstGeom prst="rect">
              <a:avLst/>
            </a:prstGeom>
            <a:noFill/>
            <a:ln w="5715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8" name="Line 40"/>
            <p:cNvSpPr>
              <a:spLocks noChangeShapeType="1"/>
            </p:cNvSpPr>
            <p:nvPr/>
          </p:nvSpPr>
          <p:spPr bwMode="auto">
            <a:xfrm>
              <a:off x="11030" y="7330"/>
              <a:ext cx="367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9" name="Line 41"/>
            <p:cNvSpPr>
              <a:spLocks noChangeShapeType="1"/>
            </p:cNvSpPr>
            <p:nvPr/>
          </p:nvSpPr>
          <p:spPr bwMode="auto">
            <a:xfrm>
              <a:off x="12270" y="7345"/>
              <a:ext cx="367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71" name="Прямоугольник 170"/>
          <p:cNvSpPr/>
          <p:nvPr/>
        </p:nvSpPr>
        <p:spPr>
          <a:xfrm>
            <a:off x="3929058" y="2593010"/>
            <a:ext cx="25109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Много и быстро 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4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4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4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4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4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4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4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4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424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7" grpId="0" animBg="1"/>
      <p:bldP spid="96" grpId="0" animBg="1"/>
      <p:bldP spid="4115" grpId="0" animBg="1"/>
      <p:bldP spid="147" grpId="0"/>
      <p:bldP spid="149" grpId="0"/>
      <p:bldP spid="150" grpId="0"/>
      <p:bldP spid="151" grpId="0"/>
      <p:bldP spid="152" grpId="0"/>
      <p:bldP spid="154" grpId="0"/>
      <p:bldP spid="155" grpId="0"/>
      <p:bldP spid="156" grpId="0"/>
      <p:bldP spid="156" grpId="1"/>
      <p:bldP spid="157" grpId="0"/>
      <p:bldP spid="158" grpId="0"/>
      <p:bldP spid="4248" grpId="0"/>
      <p:bldP spid="4248" grpId="1"/>
      <p:bldP spid="160" grpId="0"/>
      <p:bldP spid="161" grpId="0"/>
      <p:bldP spid="1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Скругленный прямоугольник 100"/>
          <p:cNvSpPr/>
          <p:nvPr/>
        </p:nvSpPr>
        <p:spPr>
          <a:xfrm rot="976521">
            <a:off x="4779327" y="4945287"/>
            <a:ext cx="2473578" cy="1499015"/>
          </a:xfrm>
          <a:prstGeom prst="round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Скругленный прямоугольник 99"/>
          <p:cNvSpPr/>
          <p:nvPr/>
        </p:nvSpPr>
        <p:spPr>
          <a:xfrm rot="19898528">
            <a:off x="1689259" y="5167446"/>
            <a:ext cx="2356165" cy="950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0"/>
            <a:ext cx="28332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ТОК   В 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4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429124" y="0"/>
            <a:ext cx="45468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ТОК  В 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ЭЛЕКТРОЛИТАХ</a:t>
            </a:r>
            <a:endParaRPr kumimoji="0" lang="ru-RU" sz="4000" b="0" i="0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42844" y="642918"/>
            <a:ext cx="3143272" cy="2286016"/>
            <a:chOff x="8545" y="8487"/>
            <a:chExt cx="1292" cy="919"/>
          </a:xfrm>
        </p:grpSpPr>
        <p:sp>
          <p:nvSpPr>
            <p:cNvPr id="3075" name="Line 3"/>
            <p:cNvSpPr>
              <a:spLocks noChangeShapeType="1"/>
            </p:cNvSpPr>
            <p:nvPr/>
          </p:nvSpPr>
          <p:spPr bwMode="auto">
            <a:xfrm flipV="1">
              <a:off x="9066" y="8595"/>
              <a:ext cx="207" cy="1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076" name="Group 4"/>
            <p:cNvGrpSpPr>
              <a:grpSpLocks/>
            </p:cNvGrpSpPr>
            <p:nvPr/>
          </p:nvGrpSpPr>
          <p:grpSpPr bwMode="auto">
            <a:xfrm>
              <a:off x="8545" y="8487"/>
              <a:ext cx="1292" cy="919"/>
              <a:chOff x="8777" y="8487"/>
              <a:chExt cx="1292" cy="919"/>
            </a:xfrm>
          </p:grpSpPr>
          <p:sp>
            <p:nvSpPr>
              <p:cNvPr id="3077" name="AutoShape 5"/>
              <p:cNvSpPr>
                <a:spLocks noChangeArrowheads="1"/>
              </p:cNvSpPr>
              <p:nvPr/>
            </p:nvSpPr>
            <p:spPr bwMode="auto">
              <a:xfrm>
                <a:off x="8793" y="8671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8" name="AutoShape 6"/>
              <p:cNvSpPr>
                <a:spLocks noChangeArrowheads="1"/>
              </p:cNvSpPr>
              <p:nvPr/>
            </p:nvSpPr>
            <p:spPr bwMode="auto">
              <a:xfrm>
                <a:off x="9237" y="8656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9" name="AutoShape 7"/>
              <p:cNvSpPr>
                <a:spLocks noChangeArrowheads="1"/>
              </p:cNvSpPr>
              <p:nvPr/>
            </p:nvSpPr>
            <p:spPr bwMode="auto">
              <a:xfrm>
                <a:off x="9712" y="8656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0" name="AutoShape 8"/>
              <p:cNvSpPr>
                <a:spLocks noChangeArrowheads="1"/>
              </p:cNvSpPr>
              <p:nvPr/>
            </p:nvSpPr>
            <p:spPr bwMode="auto">
              <a:xfrm>
                <a:off x="9712" y="9238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1" name="AutoShape 9"/>
              <p:cNvSpPr>
                <a:spLocks noChangeArrowheads="1"/>
              </p:cNvSpPr>
              <p:nvPr/>
            </p:nvSpPr>
            <p:spPr bwMode="auto">
              <a:xfrm>
                <a:off x="9227" y="9223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2" name="AutoShape 10"/>
              <p:cNvSpPr>
                <a:spLocks noChangeArrowheads="1"/>
              </p:cNvSpPr>
              <p:nvPr/>
            </p:nvSpPr>
            <p:spPr bwMode="auto">
              <a:xfrm>
                <a:off x="8777" y="9223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3" name="AutoShape 11"/>
              <p:cNvSpPr>
                <a:spLocks noChangeArrowheads="1"/>
              </p:cNvSpPr>
              <p:nvPr/>
            </p:nvSpPr>
            <p:spPr bwMode="auto">
              <a:xfrm>
                <a:off x="9007" y="9024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4" name="AutoShape 12"/>
              <p:cNvSpPr>
                <a:spLocks noChangeArrowheads="1"/>
              </p:cNvSpPr>
              <p:nvPr/>
            </p:nvSpPr>
            <p:spPr bwMode="auto">
              <a:xfrm>
                <a:off x="9436" y="9009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5" name="AutoShape 13"/>
              <p:cNvSpPr>
                <a:spLocks noChangeArrowheads="1"/>
              </p:cNvSpPr>
              <p:nvPr/>
            </p:nvSpPr>
            <p:spPr bwMode="auto">
              <a:xfrm>
                <a:off x="9928" y="8992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6" name="AutoShape 14"/>
              <p:cNvSpPr>
                <a:spLocks noChangeArrowheads="1"/>
              </p:cNvSpPr>
              <p:nvPr/>
            </p:nvSpPr>
            <p:spPr bwMode="auto">
              <a:xfrm>
                <a:off x="9023" y="8487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7" name="AutoShape 15"/>
              <p:cNvSpPr>
                <a:spLocks noChangeArrowheads="1"/>
              </p:cNvSpPr>
              <p:nvPr/>
            </p:nvSpPr>
            <p:spPr bwMode="auto">
              <a:xfrm>
                <a:off x="9438" y="8487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8" name="AutoShape 16"/>
              <p:cNvSpPr>
                <a:spLocks noChangeArrowheads="1"/>
              </p:cNvSpPr>
              <p:nvPr/>
            </p:nvSpPr>
            <p:spPr bwMode="auto">
              <a:xfrm>
                <a:off x="9921" y="8488"/>
                <a:ext cx="141" cy="168"/>
              </a:xfrm>
              <a:prstGeom prst="flowChartOr">
                <a:avLst/>
              </a:prstGeom>
              <a:solidFill>
                <a:srgbClr val="FFFFFF"/>
              </a:solidFill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089" name="Group 17"/>
              <p:cNvGrpSpPr>
                <a:grpSpLocks/>
              </p:cNvGrpSpPr>
              <p:nvPr/>
            </p:nvGrpSpPr>
            <p:grpSpPr bwMode="auto">
              <a:xfrm>
                <a:off x="8832" y="8511"/>
                <a:ext cx="1195" cy="834"/>
                <a:chOff x="8824" y="8511"/>
                <a:chExt cx="1195" cy="834"/>
              </a:xfrm>
            </p:grpSpPr>
            <p:sp>
              <p:nvSpPr>
                <p:cNvPr id="3090" name="Line 18"/>
                <p:cNvSpPr>
                  <a:spLocks noChangeShapeType="1"/>
                </p:cNvSpPr>
                <p:nvPr/>
              </p:nvSpPr>
              <p:spPr bwMode="auto">
                <a:xfrm>
                  <a:off x="8824" y="9329"/>
                  <a:ext cx="96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91" name="Line 19"/>
                <p:cNvSpPr>
                  <a:spLocks noChangeShapeType="1"/>
                </p:cNvSpPr>
                <p:nvPr/>
              </p:nvSpPr>
              <p:spPr bwMode="auto">
                <a:xfrm>
                  <a:off x="9054" y="9084"/>
                  <a:ext cx="96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92" name="Line 20"/>
                <p:cNvSpPr>
                  <a:spLocks noChangeShapeType="1"/>
                </p:cNvSpPr>
                <p:nvPr/>
              </p:nvSpPr>
              <p:spPr bwMode="auto">
                <a:xfrm>
                  <a:off x="8885" y="8778"/>
                  <a:ext cx="96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93" name="Line 21"/>
                <p:cNvSpPr>
                  <a:spLocks noChangeShapeType="1"/>
                </p:cNvSpPr>
                <p:nvPr/>
              </p:nvSpPr>
              <p:spPr bwMode="auto">
                <a:xfrm>
                  <a:off x="9053" y="8564"/>
                  <a:ext cx="96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94" name="Line 22"/>
                <p:cNvSpPr>
                  <a:spLocks noChangeShapeType="1"/>
                </p:cNvSpPr>
                <p:nvPr/>
              </p:nvSpPr>
              <p:spPr bwMode="auto">
                <a:xfrm>
                  <a:off x="8854" y="8763"/>
                  <a:ext cx="0" cy="58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95" name="Line 23"/>
                <p:cNvSpPr>
                  <a:spLocks noChangeShapeType="1"/>
                </p:cNvSpPr>
                <p:nvPr/>
              </p:nvSpPr>
              <p:spPr bwMode="auto">
                <a:xfrm>
                  <a:off x="9298" y="8748"/>
                  <a:ext cx="0" cy="58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96" name="Line 24"/>
                <p:cNvSpPr>
                  <a:spLocks noChangeShapeType="1"/>
                </p:cNvSpPr>
                <p:nvPr/>
              </p:nvSpPr>
              <p:spPr bwMode="auto">
                <a:xfrm>
                  <a:off x="9773" y="8748"/>
                  <a:ext cx="0" cy="58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97" name="Line 25"/>
                <p:cNvSpPr>
                  <a:spLocks noChangeShapeType="1"/>
                </p:cNvSpPr>
                <p:nvPr/>
              </p:nvSpPr>
              <p:spPr bwMode="auto">
                <a:xfrm>
                  <a:off x="10004" y="8534"/>
                  <a:ext cx="0" cy="58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98" name="Line 26"/>
                <p:cNvSpPr>
                  <a:spLocks noChangeShapeType="1"/>
                </p:cNvSpPr>
                <p:nvPr/>
              </p:nvSpPr>
              <p:spPr bwMode="auto">
                <a:xfrm>
                  <a:off x="9475" y="8534"/>
                  <a:ext cx="0" cy="58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99" name="Line 27"/>
                <p:cNvSpPr>
                  <a:spLocks noChangeShapeType="1"/>
                </p:cNvSpPr>
                <p:nvPr/>
              </p:nvSpPr>
              <p:spPr bwMode="auto">
                <a:xfrm>
                  <a:off x="9084" y="8511"/>
                  <a:ext cx="0" cy="58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00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8854" y="9138"/>
                  <a:ext cx="207" cy="16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01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9344" y="9100"/>
                  <a:ext cx="207" cy="16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02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9758" y="8595"/>
                  <a:ext cx="207" cy="16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03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8907" y="8580"/>
                  <a:ext cx="207" cy="16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04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9796" y="9138"/>
                  <a:ext cx="207" cy="16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6" name="Group 2"/>
          <p:cNvGrpSpPr>
            <a:grpSpLocks/>
          </p:cNvGrpSpPr>
          <p:nvPr/>
        </p:nvGrpSpPr>
        <p:grpSpPr bwMode="auto">
          <a:xfrm>
            <a:off x="2857488" y="2285994"/>
            <a:ext cx="285751" cy="285750"/>
            <a:chOff x="1783" y="8526"/>
            <a:chExt cx="366" cy="388"/>
          </a:xfrm>
        </p:grpSpPr>
        <p:sp>
          <p:nvSpPr>
            <p:cNvPr id="3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9" name="Group 2"/>
          <p:cNvGrpSpPr>
            <a:grpSpLocks/>
          </p:cNvGrpSpPr>
          <p:nvPr/>
        </p:nvGrpSpPr>
        <p:grpSpPr bwMode="auto">
          <a:xfrm>
            <a:off x="2857488" y="1643052"/>
            <a:ext cx="285751" cy="285750"/>
            <a:chOff x="1783" y="8526"/>
            <a:chExt cx="366" cy="388"/>
          </a:xfrm>
        </p:grpSpPr>
        <p:sp>
          <p:nvSpPr>
            <p:cNvPr id="4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" name="Group 2"/>
          <p:cNvGrpSpPr>
            <a:grpSpLocks/>
          </p:cNvGrpSpPr>
          <p:nvPr/>
        </p:nvGrpSpPr>
        <p:grpSpPr bwMode="auto">
          <a:xfrm>
            <a:off x="2857488" y="1071548"/>
            <a:ext cx="285751" cy="285750"/>
            <a:chOff x="1783" y="8526"/>
            <a:chExt cx="366" cy="388"/>
          </a:xfrm>
        </p:grpSpPr>
        <p:sp>
          <p:nvSpPr>
            <p:cNvPr id="4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285720" y="4824723"/>
            <a:ext cx="28372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</a:t>
            </a:r>
            <a:r>
              <a:rPr kumimoji="0" lang="ru-RU" sz="16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ПОЛЯ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300 000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/с  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285720" y="3143248"/>
            <a:ext cx="26432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электронный газ       </a:t>
            </a:r>
            <a:endParaRPr lang="ru-RU" sz="14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6113" y="3681715"/>
            <a:ext cx="30871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"шагом   марш!"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28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571472" y="4253219"/>
            <a:ext cx="18573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ru-RU" sz="2400" b="1" baseline="-30000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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мм/с                 </a:t>
            </a:r>
            <a:endParaRPr lang="ru-RU" sz="14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9" name="Rectangle 1"/>
          <p:cNvSpPr>
            <a:spLocks noChangeArrowheads="1"/>
          </p:cNvSpPr>
          <p:nvPr/>
        </p:nvSpPr>
        <p:spPr bwMode="auto">
          <a:xfrm rot="19982561">
            <a:off x="1679712" y="5009703"/>
            <a:ext cx="250440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движение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электронов  </a:t>
            </a:r>
            <a:endParaRPr kumimoji="0" lang="ru-RU" sz="4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ectangle 62"/>
          <p:cNvSpPr>
            <a:spLocks noChangeArrowheads="1"/>
          </p:cNvSpPr>
          <p:nvPr/>
        </p:nvSpPr>
        <p:spPr bwMode="auto">
          <a:xfrm>
            <a:off x="4862514" y="1752588"/>
            <a:ext cx="3786214" cy="1769292"/>
          </a:xfrm>
          <a:prstGeom prst="rect">
            <a:avLst/>
          </a:prstGeom>
          <a:solidFill>
            <a:srgbClr val="66CCFF"/>
          </a:solidFill>
          <a:ln w="19050">
            <a:solidFill>
              <a:srgbClr val="66CC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106" name="Group 34"/>
          <p:cNvGrpSpPr>
            <a:grpSpLocks/>
          </p:cNvGrpSpPr>
          <p:nvPr/>
        </p:nvGrpSpPr>
        <p:grpSpPr bwMode="auto">
          <a:xfrm>
            <a:off x="5191630" y="791105"/>
            <a:ext cx="3132232" cy="2637895"/>
            <a:chOff x="13540" y="7918"/>
            <a:chExt cx="1820" cy="1151"/>
          </a:xfrm>
        </p:grpSpPr>
        <p:grpSp>
          <p:nvGrpSpPr>
            <p:cNvPr id="3111" name="Group 39"/>
            <p:cNvGrpSpPr>
              <a:grpSpLocks/>
            </p:cNvGrpSpPr>
            <p:nvPr/>
          </p:nvGrpSpPr>
          <p:grpSpPr bwMode="auto">
            <a:xfrm>
              <a:off x="13540" y="7918"/>
              <a:ext cx="1820" cy="1151"/>
              <a:chOff x="13465" y="8583"/>
              <a:chExt cx="1820" cy="1151"/>
            </a:xfrm>
          </p:grpSpPr>
          <p:grpSp>
            <p:nvGrpSpPr>
              <p:cNvPr id="3112" name="Group 40"/>
              <p:cNvGrpSpPr>
                <a:grpSpLocks/>
              </p:cNvGrpSpPr>
              <p:nvPr/>
            </p:nvGrpSpPr>
            <p:grpSpPr bwMode="auto">
              <a:xfrm>
                <a:off x="13465" y="8583"/>
                <a:ext cx="1820" cy="288"/>
                <a:chOff x="13465" y="8583"/>
                <a:chExt cx="1820" cy="288"/>
              </a:xfrm>
            </p:grpSpPr>
            <p:grpSp>
              <p:nvGrpSpPr>
                <p:cNvPr id="3113" name="Group 41"/>
                <p:cNvGrpSpPr>
                  <a:grpSpLocks/>
                </p:cNvGrpSpPr>
                <p:nvPr/>
              </p:nvGrpSpPr>
              <p:grpSpPr bwMode="auto">
                <a:xfrm>
                  <a:off x="13465" y="8583"/>
                  <a:ext cx="776" cy="288"/>
                  <a:chOff x="8548" y="6751"/>
                  <a:chExt cx="1210" cy="517"/>
                </a:xfrm>
              </p:grpSpPr>
              <p:sp>
                <p:nvSpPr>
                  <p:cNvPr id="3114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8548" y="7004"/>
                    <a:ext cx="334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3115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8905" y="6751"/>
                    <a:ext cx="81" cy="506"/>
                    <a:chOff x="8905" y="6751"/>
                    <a:chExt cx="81" cy="506"/>
                  </a:xfrm>
                </p:grpSpPr>
                <p:sp>
                  <p:nvSpPr>
                    <p:cNvPr id="3116" name="Line 4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05" y="6878"/>
                      <a:ext cx="0" cy="254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117" name="Line 45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85" y="6751"/>
                      <a:ext cx="1" cy="506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118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9101" y="6762"/>
                    <a:ext cx="81" cy="506"/>
                    <a:chOff x="8905" y="6751"/>
                    <a:chExt cx="81" cy="506"/>
                  </a:xfrm>
                </p:grpSpPr>
                <p:sp>
                  <p:nvSpPr>
                    <p:cNvPr id="3119" name="Line 4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05" y="6878"/>
                      <a:ext cx="0" cy="254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120" name="Line 4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85" y="6751"/>
                      <a:ext cx="1" cy="506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121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9297" y="6751"/>
                    <a:ext cx="81" cy="506"/>
                    <a:chOff x="8905" y="6751"/>
                    <a:chExt cx="81" cy="506"/>
                  </a:xfrm>
                </p:grpSpPr>
                <p:sp>
                  <p:nvSpPr>
                    <p:cNvPr id="3122" name="Line 5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05" y="6878"/>
                      <a:ext cx="0" cy="254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123" name="Line 5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985" y="6751"/>
                      <a:ext cx="1" cy="506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124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9424" y="7016"/>
                    <a:ext cx="334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125" name="Group 53"/>
                <p:cNvGrpSpPr>
                  <a:grpSpLocks/>
                </p:cNvGrpSpPr>
                <p:nvPr/>
              </p:nvGrpSpPr>
              <p:grpSpPr bwMode="auto">
                <a:xfrm>
                  <a:off x="14235" y="8627"/>
                  <a:ext cx="1050" cy="197"/>
                  <a:chOff x="11185" y="6044"/>
                  <a:chExt cx="1187" cy="334"/>
                </a:xfrm>
              </p:grpSpPr>
              <p:sp>
                <p:nvSpPr>
                  <p:cNvPr id="3126" name="AutoShape 54"/>
                  <p:cNvSpPr>
                    <a:spLocks noChangeArrowheads="1"/>
                  </p:cNvSpPr>
                  <p:nvPr/>
                </p:nvSpPr>
                <p:spPr bwMode="auto">
                  <a:xfrm>
                    <a:off x="11620" y="6044"/>
                    <a:ext cx="311" cy="334"/>
                  </a:xfrm>
                  <a:prstGeom prst="flowChartSummingJunction">
                    <a:avLst/>
                  </a:prstGeom>
                  <a:noFill/>
                  <a:ln w="571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127" name="Line 5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85" y="6225"/>
                    <a:ext cx="427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128" name="Line 5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945" y="6213"/>
                    <a:ext cx="427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3130" name="Line 58"/>
              <p:cNvSpPr>
                <a:spLocks noChangeShapeType="1"/>
              </p:cNvSpPr>
              <p:nvPr/>
            </p:nvSpPr>
            <p:spPr bwMode="auto">
              <a:xfrm>
                <a:off x="15276" y="8952"/>
                <a:ext cx="0" cy="748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31" name="Line 59"/>
              <p:cNvSpPr>
                <a:spLocks noChangeShapeType="1"/>
              </p:cNvSpPr>
              <p:nvPr/>
            </p:nvSpPr>
            <p:spPr bwMode="auto">
              <a:xfrm>
                <a:off x="13467" y="8710"/>
                <a:ext cx="0" cy="3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29" name="Line 57"/>
              <p:cNvSpPr>
                <a:spLocks noChangeShapeType="1"/>
              </p:cNvSpPr>
              <p:nvPr/>
            </p:nvSpPr>
            <p:spPr bwMode="auto">
              <a:xfrm>
                <a:off x="13475" y="8986"/>
                <a:ext cx="0" cy="748"/>
              </a:xfrm>
              <a:prstGeom prst="line">
                <a:avLst/>
              </a:prstGeom>
              <a:noFill/>
              <a:ln w="571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32" name="Line 60"/>
              <p:cNvSpPr>
                <a:spLocks noChangeShapeType="1"/>
              </p:cNvSpPr>
              <p:nvPr/>
            </p:nvSpPr>
            <p:spPr bwMode="auto">
              <a:xfrm>
                <a:off x="15276" y="8721"/>
                <a:ext cx="0" cy="3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141" name="Line 69"/>
            <p:cNvSpPr>
              <a:spLocks noChangeShapeType="1"/>
            </p:cNvSpPr>
            <p:nvPr/>
          </p:nvSpPr>
          <p:spPr bwMode="auto">
            <a:xfrm>
              <a:off x="14309" y="8160"/>
              <a:ext cx="38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93" name="Group 2"/>
          <p:cNvGrpSpPr>
            <a:grpSpLocks/>
          </p:cNvGrpSpPr>
          <p:nvPr/>
        </p:nvGrpSpPr>
        <p:grpSpPr bwMode="auto">
          <a:xfrm>
            <a:off x="6143636" y="2285992"/>
            <a:ext cx="285751" cy="285750"/>
            <a:chOff x="1783" y="8526"/>
            <a:chExt cx="366" cy="388"/>
          </a:xfrm>
        </p:grpSpPr>
        <p:sp>
          <p:nvSpPr>
            <p:cNvPr id="94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42" name="Rectangle 70"/>
          <p:cNvSpPr>
            <a:spLocks noChangeArrowheads="1"/>
          </p:cNvSpPr>
          <p:nvPr/>
        </p:nvSpPr>
        <p:spPr bwMode="auto">
          <a:xfrm>
            <a:off x="5572132" y="3500438"/>
            <a:ext cx="192882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чистая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посолить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 rot="19234238">
            <a:off x="6509200" y="3946625"/>
            <a:ext cx="2470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нейтрализуются</a:t>
            </a:r>
            <a:endParaRPr lang="ru-RU" sz="36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Rectangle 1"/>
          <p:cNvSpPr>
            <a:spLocks noChangeArrowheads="1"/>
          </p:cNvSpPr>
          <p:nvPr/>
        </p:nvSpPr>
        <p:spPr bwMode="auto">
          <a:xfrm rot="1041854">
            <a:off x="4969320" y="4871681"/>
            <a:ext cx="224792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движение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200" b="1" dirty="0" smtClean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катионов 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анионов  </a:t>
            </a:r>
            <a:endParaRPr kumimoji="0" lang="ru-RU" sz="4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AutoShape 65"/>
          <p:cNvSpPr>
            <a:spLocks noChangeArrowheads="1"/>
          </p:cNvSpPr>
          <p:nvPr/>
        </p:nvSpPr>
        <p:spPr bwMode="auto">
          <a:xfrm>
            <a:off x="7358082" y="2108906"/>
            <a:ext cx="242662" cy="248524"/>
          </a:xfrm>
          <a:prstGeom prst="flowChartOr">
            <a:avLst/>
          </a:prstGeom>
          <a:solidFill>
            <a:srgbClr val="FF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99" name="Группа 98"/>
          <p:cNvGrpSpPr/>
          <p:nvPr/>
        </p:nvGrpSpPr>
        <p:grpSpPr>
          <a:xfrm>
            <a:off x="4848227" y="1350928"/>
            <a:ext cx="3795739" cy="2220948"/>
            <a:chOff x="4848227" y="1341536"/>
            <a:chExt cx="3795739" cy="2220948"/>
          </a:xfrm>
        </p:grpSpPr>
        <p:sp>
          <p:nvSpPr>
            <p:cNvPr id="90" name="Line 63"/>
            <p:cNvSpPr>
              <a:spLocks noChangeShapeType="1"/>
            </p:cNvSpPr>
            <p:nvPr/>
          </p:nvSpPr>
          <p:spPr bwMode="auto">
            <a:xfrm>
              <a:off x="4857752" y="1341536"/>
              <a:ext cx="0" cy="21589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1" name="Line 64"/>
            <p:cNvSpPr>
              <a:spLocks noChangeShapeType="1"/>
            </p:cNvSpPr>
            <p:nvPr/>
          </p:nvSpPr>
          <p:spPr bwMode="auto">
            <a:xfrm>
              <a:off x="8643966" y="1387595"/>
              <a:ext cx="0" cy="21589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" name="Line 63"/>
            <p:cNvSpPr>
              <a:spLocks noChangeShapeType="1"/>
            </p:cNvSpPr>
            <p:nvPr/>
          </p:nvSpPr>
          <p:spPr bwMode="auto">
            <a:xfrm rot="-60000">
              <a:off x="4848227" y="3491046"/>
              <a:ext cx="3786214" cy="714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2" name="Прямоугольник 101"/>
          <p:cNvSpPr/>
          <p:nvPr/>
        </p:nvSpPr>
        <p:spPr>
          <a:xfrm>
            <a:off x="5214942" y="2786058"/>
            <a:ext cx="30871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"шагом   марш!"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03" name="Rectangle 1"/>
          <p:cNvSpPr>
            <a:spLocks noChangeArrowheads="1"/>
          </p:cNvSpPr>
          <p:nvPr/>
        </p:nvSpPr>
        <p:spPr bwMode="auto">
          <a:xfrm>
            <a:off x="1071538" y="3669573"/>
            <a:ext cx="7072330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ЭЛЕКТРИЧЕСКИЙ   ТОК -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направленное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движение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заряженных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….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0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0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0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64" presetClass="path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29253 -0.0023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64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29253 -0.0020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64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77556E-17 L -0.29253 -0.00278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8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4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4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4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50"/>
                            </p:stCondLst>
                            <p:childTnLst>
                              <p:par>
                                <p:cTn id="7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5" presetClass="path" presetSubtype="0" repeatCount="indefinite" accel="50000" decel="50000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1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1"/>
                                            </p:cond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3" presetID="64" presetClass="path" presetSubtype="0" repeatCount="indefinite" ac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313 3.33333E-6 L 0.21719 -0.00116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3"/>
                                            </p:cond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300"/>
                                        <p:tgtEl>
                                          <p:spTgt spid="3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300"/>
                                        <p:tgtEl>
                                          <p:spTgt spid="3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300"/>
                                        <p:tgtEl>
                                          <p:spTgt spid="3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300"/>
                                        <p:tgtEl>
                                          <p:spTgt spid="3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300"/>
                                        <p:tgtEl>
                                          <p:spTgt spid="3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300"/>
                                        <p:tgtEl>
                                          <p:spTgt spid="3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4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4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4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2" dur="2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0" grpId="0" animBg="1"/>
      <p:bldP spid="3073" grpId="0"/>
      <p:bldP spid="3" grpId="0"/>
      <p:bldP spid="3105" grpId="0"/>
      <p:bldP spid="46" grpId="0"/>
      <p:bldP spid="47" grpId="0"/>
      <p:bldP spid="48" grpId="0"/>
      <p:bldP spid="49" grpId="0"/>
      <p:bldP spid="87" grpId="0" animBg="1"/>
      <p:bldP spid="3142" grpId="0" build="p"/>
      <p:bldP spid="97" grpId="0"/>
      <p:bldP spid="98" grpId="0"/>
      <p:bldP spid="86" grpId="0" animBg="1"/>
      <p:bldP spid="86" grpId="1" animBg="1"/>
      <p:bldP spid="102" grpId="0"/>
      <p:bldP spid="103" grpId="0" animBg="1"/>
      <p:bldP spid="103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6316</TotalTime>
  <Words>789</Words>
  <Application>Microsoft Office PowerPoint</Application>
  <PresentationFormat>Экран (4:3)</PresentationFormat>
  <Paragraphs>178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Слайд 1</vt:lpstr>
      <vt:lpstr>Домашнее задание.</vt:lpstr>
      <vt:lpstr>Слайд 3</vt:lpstr>
      <vt:lpstr>Домашнее задание.</vt:lpstr>
      <vt:lpstr>Слайд 5</vt:lpstr>
      <vt:lpstr>Слайд 6</vt:lpstr>
      <vt:lpstr>Слайд 7</vt:lpstr>
      <vt:lpstr>Слайд 8</vt:lpstr>
      <vt:lpstr>Слайд 9</vt:lpstr>
      <vt:lpstr>Домашнее задание.</vt:lpstr>
      <vt:lpstr>Слайд 11</vt:lpstr>
      <vt:lpstr>Слайд 12</vt:lpstr>
      <vt:lpstr>Слайд 13</vt:lpstr>
      <vt:lpstr>Слайд 14</vt:lpstr>
      <vt:lpstr>Домашнее задание.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867</cp:revision>
  <dcterms:created xsi:type="dcterms:W3CDTF">2009-11-04T14:29:22Z</dcterms:created>
  <dcterms:modified xsi:type="dcterms:W3CDTF">2021-07-04T14:40:32Z</dcterms:modified>
</cp:coreProperties>
</file>