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7"/>
  </p:notesMasterIdLst>
  <p:sldIdLst>
    <p:sldId id="311" r:id="rId2"/>
    <p:sldId id="367" r:id="rId3"/>
    <p:sldId id="316" r:id="rId4"/>
    <p:sldId id="377" r:id="rId5"/>
    <p:sldId id="378" r:id="rId6"/>
    <p:sldId id="369" r:id="rId7"/>
    <p:sldId id="379" r:id="rId8"/>
    <p:sldId id="396" r:id="rId9"/>
    <p:sldId id="402" r:id="rId10"/>
    <p:sldId id="400" r:id="rId11"/>
    <p:sldId id="394" r:id="rId12"/>
    <p:sldId id="395" r:id="rId13"/>
    <p:sldId id="389" r:id="rId14"/>
    <p:sldId id="387" r:id="rId15"/>
    <p:sldId id="371" r:id="rId16"/>
    <p:sldId id="398" r:id="rId17"/>
    <p:sldId id="385" r:id="rId18"/>
    <p:sldId id="388" r:id="rId19"/>
    <p:sldId id="391" r:id="rId20"/>
    <p:sldId id="397" r:id="rId21"/>
    <p:sldId id="399" r:id="rId22"/>
    <p:sldId id="393" r:id="rId23"/>
    <p:sldId id="354" r:id="rId24"/>
    <p:sldId id="405" r:id="rId25"/>
    <p:sldId id="40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06600"/>
    <a:srgbClr val="220FB1"/>
    <a:srgbClr val="000099"/>
    <a:srgbClr val="66CCFF"/>
    <a:srgbClr val="003300"/>
    <a:srgbClr val="000000"/>
    <a:srgbClr val="365D21"/>
    <a:srgbClr val="0014AC"/>
    <a:srgbClr val="2706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55" autoAdjust="0"/>
    <p:restoredTop sz="94681" autoAdjust="0"/>
  </p:normalViewPr>
  <p:slideViewPr>
    <p:cSldViewPr>
      <p:cViewPr>
        <p:scale>
          <a:sx n="80" d="100"/>
          <a:sy n="80" d="100"/>
        </p:scale>
        <p:origin x="-106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1526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5.wav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5.wav"/><Relationship Id="rId4" Type="http://schemas.openxmlformats.org/officeDocument/2006/relationships/audio" Target="../media/audio9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9.wav"/><Relationship Id="rId11" Type="http://schemas.openxmlformats.org/officeDocument/2006/relationships/oleObject" Target="../embeddings/oleObject4.bin"/><Relationship Id="rId5" Type="http://schemas.openxmlformats.org/officeDocument/2006/relationships/audio" Target="../media/audio4.wav"/><Relationship Id="rId10" Type="http://schemas.openxmlformats.org/officeDocument/2006/relationships/oleObject" Target="../embeddings/oleObject3.bin"/><Relationship Id="rId4" Type="http://schemas.openxmlformats.org/officeDocument/2006/relationships/audio" Target="../media/audio1.wav"/><Relationship Id="rId9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3.wav"/><Relationship Id="rId10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5.wav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audio" Target="../media/audio9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audio" Target="../media/audio9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8.wav"/><Relationship Id="rId9" Type="http://schemas.openxmlformats.org/officeDocument/2006/relationships/audio" Target="../media/audio9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-24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2" y="428604"/>
            <a:ext cx="7000924" cy="278608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№15  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106-108</a:t>
            </a:r>
          </a:p>
          <a:p>
            <a:pPr algn="ctr">
              <a:lnSpc>
                <a:spcPts val="4000"/>
              </a:lnSpc>
            </a:pPr>
            <a:r>
              <a:rPr lang="ru-RU" sz="4800" b="1" dirty="0" smtClean="0"/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Гр5</a:t>
            </a:r>
          </a:p>
          <a:p>
            <a:pPr algn="ctr">
              <a:lnSpc>
                <a:spcPts val="4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808,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811,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814,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817,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819</a:t>
            </a:r>
          </a:p>
          <a:p>
            <a:pPr algn="ctr">
              <a:lnSpc>
                <a:spcPts val="4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Атока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5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15-6.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проводнике сопротивлением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подключенном к элементу с ЭДС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4В,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сила тока равна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А.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Какова сила тока при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коротком замыкании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элемента?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2643181"/>
            <a:ext cx="2643174" cy="381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929454" y="385762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3900" y="5357826"/>
            <a:ext cx="89180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Ом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09450" y="4143380"/>
            <a:ext cx="4631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6448768" y="4857760"/>
            <a:ext cx="2838109" cy="1143008"/>
            <a:chOff x="4500562" y="4500570"/>
            <a:chExt cx="1068495" cy="571504"/>
          </a:xfrm>
          <a:solidFill>
            <a:schemeClr val="bg1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4500562" y="4500570"/>
              <a:ext cx="1068495" cy="57150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512333" y="4500570"/>
              <a:ext cx="880966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7"/>
          <p:cNvGrpSpPr/>
          <p:nvPr/>
        </p:nvGrpSpPr>
        <p:grpSpPr>
          <a:xfrm>
            <a:off x="71406" y="2285992"/>
            <a:ext cx="2357454" cy="1938993"/>
            <a:chOff x="4929190" y="4019985"/>
            <a:chExt cx="2357454" cy="193899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000760" y="4019985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66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929322" y="5127981"/>
              <a:ext cx="1357322" cy="8309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lang="ru-RU" sz="4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929322" y="5199419"/>
              <a:ext cx="12240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2928926" y="2659559"/>
            <a:ext cx="2173993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93556" y="3500438"/>
            <a:ext cx="214994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4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488" y="4143380"/>
            <a:ext cx="917481" cy="877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0" y="1714488"/>
            <a:ext cx="6572264" cy="5715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840454" y="4786322"/>
            <a:ext cx="244592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6314" y="5707862"/>
            <a:ext cx="9174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86050" y="5643578"/>
            <a:ext cx="1713931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23466" y="5786454"/>
            <a:ext cx="39167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72132" y="5715016"/>
            <a:ext cx="85725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2А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00562" y="4786322"/>
            <a:ext cx="827471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eaLnBrk="0" hangingPunct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·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9124" y="3500439"/>
            <a:ext cx="714380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429652" y="4000504"/>
            <a:ext cx="714380" cy="769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14876" y="3714752"/>
            <a:ext cx="571504" cy="584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29124" y="3500438"/>
            <a:ext cx="714380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57620" y="4214818"/>
            <a:ext cx="928694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11956" y="4143380"/>
            <a:ext cx="131723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5140" y="6000768"/>
            <a:ext cx="25717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15-6;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тр.38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7.40741E-7 L 0.29167 -0.14722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2.22222E-6 L 0.39757 -0.06875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0023 L 0.25173 -0.23495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9" grpId="0" animBg="1"/>
      <p:bldP spid="20" grpId="0" animBg="1"/>
      <p:bldP spid="22" grpId="0"/>
      <p:bldP spid="24" grpId="0" animBg="1"/>
      <p:bldP spid="25" grpId="0" animBg="1"/>
      <p:bldP spid="28" grpId="0"/>
      <p:bldP spid="30" grpId="0" animBg="1"/>
      <p:bldP spid="32" grpId="0" animBg="1"/>
      <p:bldP spid="32" grpId="1" animBg="1"/>
      <p:bldP spid="29" grpId="0" animBg="1"/>
      <p:bldP spid="33" grpId="0" animBg="1"/>
      <p:bldP spid="27" grpId="0" animBg="1"/>
      <p:bldP spid="31" grpId="0" animBg="1"/>
      <p:bldP spid="34" grpId="0" animBg="1"/>
      <p:bldP spid="34" grpId="1" animBg="1"/>
      <p:bldP spid="34" grpId="2" animBg="1"/>
      <p:bldP spid="26" grpId="0" animBg="1"/>
      <p:bldP spid="35" grpId="0" animBg="1"/>
      <p:bldP spid="35" grpId="1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электрического тока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(энергия электрического тока превращается в другие виды энергии)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 электрического  тока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857720" y="642918"/>
          <a:ext cx="4286280" cy="1071570"/>
        </p:xfrm>
        <a:graphic>
          <a:graphicData uri="http://schemas.openxmlformats.org/presentationml/2006/ole">
            <p:oleObj spid="_x0000_s19462" r:id="rId6" imgW="1676400" imgH="419100" progId="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772153" y="2143116"/>
          <a:ext cx="3300441" cy="1100147"/>
        </p:xfrm>
        <a:graphic>
          <a:graphicData uri="http://schemas.openxmlformats.org/presentationml/2006/ole">
            <p:oleObj spid="_x0000_s19463" name="Формула" r:id="rId7" imgW="1257300" imgH="41910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4327762"/>
            <a:ext cx="9144000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indent="252413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Источники тока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устройства, создающие электрическое поле в цепи, за счет разделения зарядов внутри системы под действием сторонних сил (два полюса)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-3214742" y="1285908"/>
            <a:chExt cx="9144000" cy="6858000"/>
          </a:xfrm>
        </p:grpSpPr>
        <p:grpSp>
          <p:nvGrpSpPr>
            <p:cNvPr id="7" name="Группа 114"/>
            <p:cNvGrpSpPr/>
            <p:nvPr/>
          </p:nvGrpSpPr>
          <p:grpSpPr>
            <a:xfrm>
              <a:off x="-3214742" y="1285908"/>
              <a:ext cx="9144000" cy="6858000"/>
              <a:chOff x="0" y="0"/>
              <a:chExt cx="9144000" cy="6858000"/>
            </a:xfrm>
          </p:grpSpPr>
          <p:grpSp>
            <p:nvGrpSpPr>
              <p:cNvPr id="22" name="Группа 118"/>
              <p:cNvGrpSpPr/>
              <p:nvPr/>
            </p:nvGrpSpPr>
            <p:grpSpPr>
              <a:xfrm>
                <a:off x="0" y="0"/>
                <a:ext cx="9144000" cy="6858000"/>
                <a:chOff x="0" y="24"/>
                <a:chExt cx="9144000" cy="6858000"/>
              </a:xfrm>
            </p:grpSpPr>
            <p:sp>
              <p:nvSpPr>
                <p:cNvPr id="25" name="Прямоугольник 24"/>
                <p:cNvSpPr/>
                <p:nvPr/>
              </p:nvSpPr>
              <p:spPr>
                <a:xfrm>
                  <a:off x="0" y="24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6" name="Group 3"/>
                <p:cNvGrpSpPr>
                  <a:grpSpLocks/>
                </p:cNvGrpSpPr>
                <p:nvPr/>
              </p:nvGrpSpPr>
              <p:grpSpPr bwMode="auto">
                <a:xfrm>
                  <a:off x="571474" y="3357559"/>
                  <a:ext cx="2429914" cy="714913"/>
                  <a:chOff x="3094" y="2594"/>
                  <a:chExt cx="938" cy="442"/>
                </a:xfrm>
              </p:grpSpPr>
              <p:sp>
                <p:nvSpPr>
                  <p:cNvPr id="27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4" y="2594"/>
                    <a:ext cx="938" cy="44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 E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q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пр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122" y="2638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452" y="2655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3" name="Прямоугольник 22"/>
              <p:cNvSpPr/>
              <p:nvPr/>
            </p:nvSpPr>
            <p:spPr>
              <a:xfrm>
                <a:off x="4546979" y="5270857"/>
                <a:ext cx="2795958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7072423" y="5269205"/>
                <a:ext cx="1928733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000" b="1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123"/>
            <p:cNvGrpSpPr/>
            <p:nvPr/>
          </p:nvGrpSpPr>
          <p:grpSpPr>
            <a:xfrm>
              <a:off x="2937088" y="2481991"/>
              <a:ext cx="1798330" cy="1304606"/>
              <a:chOff x="2784688" y="71416"/>
              <a:chExt cx="1798330" cy="1304606"/>
            </a:xfrm>
            <a:solidFill>
              <a:schemeClr val="bg2">
                <a:lumMod val="90000"/>
              </a:schemeClr>
            </a:solidFill>
          </p:grpSpPr>
          <p:sp>
            <p:nvSpPr>
              <p:cNvPr id="14" name="Text Box 40"/>
              <p:cNvSpPr txBox="1">
                <a:spLocks noChangeArrowheads="1"/>
              </p:cNvSpPr>
              <p:nvPr/>
            </p:nvSpPr>
            <p:spPr bwMode="auto">
              <a:xfrm>
                <a:off x="2784688" y="281936"/>
                <a:ext cx="930056" cy="7143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5" name="Group 41"/>
              <p:cNvGrpSpPr>
                <a:grpSpLocks/>
              </p:cNvGrpSpPr>
              <p:nvPr/>
            </p:nvGrpSpPr>
            <p:grpSpPr bwMode="auto">
              <a:xfrm>
                <a:off x="3500434" y="71416"/>
                <a:ext cx="1082584" cy="1304606"/>
                <a:chOff x="2907" y="3253"/>
                <a:chExt cx="709" cy="865"/>
              </a:xfrm>
              <a:grpFill/>
            </p:grpSpPr>
            <p:grpSp>
              <p:nvGrpSpPr>
                <p:cNvPr id="16" name="Group 42"/>
                <p:cNvGrpSpPr>
                  <a:grpSpLocks/>
                </p:cNvGrpSpPr>
                <p:nvPr/>
              </p:nvGrpSpPr>
              <p:grpSpPr bwMode="auto">
                <a:xfrm>
                  <a:off x="2907" y="3253"/>
                  <a:ext cx="709" cy="865"/>
                  <a:chOff x="11535" y="3553"/>
                  <a:chExt cx="858" cy="865"/>
                </a:xfrm>
                <a:grpFill/>
              </p:grpSpPr>
              <p:sp>
                <p:nvSpPr>
                  <p:cNvPr id="18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9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1535" y="3553"/>
                    <a:ext cx="858" cy="865"/>
                    <a:chOff x="11015" y="3821"/>
                    <a:chExt cx="686" cy="865"/>
                  </a:xfrm>
                  <a:grpFill/>
                </p:grpSpPr>
                <p:sp>
                  <p:nvSpPr>
                    <p:cNvPr id="20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15" y="3821"/>
                      <a:ext cx="686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3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1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0" y="4236"/>
                      <a:ext cx="482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7" name="Line 47"/>
                <p:cNvSpPr>
                  <a:spLocks noChangeShapeType="1"/>
                </p:cNvSpPr>
                <p:nvPr/>
              </p:nvSpPr>
              <p:spPr bwMode="auto">
                <a:xfrm>
                  <a:off x="2936" y="3703"/>
                  <a:ext cx="583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9" name="Группа 17"/>
            <p:cNvGrpSpPr/>
            <p:nvPr/>
          </p:nvGrpSpPr>
          <p:grpSpPr>
            <a:xfrm>
              <a:off x="2643174" y="4418965"/>
              <a:ext cx="2357454" cy="1938993"/>
              <a:chOff x="4929190" y="4019985"/>
              <a:chExt cx="2357454" cy="1938993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6000760" y="4019985"/>
                <a:ext cx="857256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66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929190" y="4643446"/>
                <a:ext cx="1000132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6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929322" y="5127981"/>
                <a:ext cx="1357322" cy="83099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800" b="1" cap="all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4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r</a:t>
                </a:r>
                <a:endParaRPr lang="ru-RU" sz="4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71472" y="3214686"/>
          <a:ext cx="4214842" cy="1000132"/>
        </p:xfrm>
        <a:graphic>
          <a:graphicData uri="http://schemas.openxmlformats.org/presentationml/2006/ole">
            <p:oleObj spid="_x0000_s20488" name="Формула" r:id="rId10" imgW="774364" imgH="203112" progId="Equation.3">
              <p:embed/>
            </p:oleObj>
          </a:graphicData>
        </a:graphic>
      </p:graphicFrame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Источники тока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устройства, создающие электрическое поле в цепи, за счет разделения зарядов внутри системы (два полюса)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1398804"/>
            <a:ext cx="91439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Э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лектро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вижущая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ила»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величина, характеризующая способность источника  тока разделять электрический  заряд, числено равная работе сторонних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(все кроме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 сил по разделению единичного заряда.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6181881"/>
            <a:ext cx="78383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4174933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Закон Ома для замкнутой цепи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(следствие закона сохранения энергии): сила тока замкнутой цепи прямо пропорциональна ЭДС и обратно пропорциональна общему сопротивлению цепи   </a:t>
            </a:r>
          </a:p>
          <a:p>
            <a:pPr marL="0" marR="0" lvl="0" indent="2524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7143800" y="2714620"/>
          <a:ext cx="1928794" cy="1500173"/>
        </p:xfrm>
        <a:graphic>
          <a:graphicData uri="http://schemas.openxmlformats.org/presentationml/2006/ole">
            <p:oleObj spid="_x0000_s20489" name="Формула" r:id="rId11" imgW="634725" imgH="444307" progId="Equation.3">
              <p:embed/>
            </p:oleObj>
          </a:graphicData>
        </a:graphic>
      </p:graphicFrame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6572264" y="4929198"/>
          <a:ext cx="2428892" cy="1857364"/>
        </p:xfrm>
        <a:graphic>
          <a:graphicData uri="http://schemas.openxmlformats.org/presentationml/2006/ole">
            <p:oleObj spid="_x0000_s20490" name="Формула" r:id="rId12" imgW="622030" imgH="393529" progId="Equation.3">
              <p:embed/>
            </p:oleObj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7143768" y="2857496"/>
            <a:ext cx="1857356" cy="135732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144000" cy="6858000"/>
            <a:chOff x="-3214742" y="1285908"/>
            <a:chExt cx="9144000" cy="6858000"/>
          </a:xfrm>
        </p:grpSpPr>
        <p:grpSp>
          <p:nvGrpSpPr>
            <p:cNvPr id="12" name="Группа 114"/>
            <p:cNvGrpSpPr/>
            <p:nvPr/>
          </p:nvGrpSpPr>
          <p:grpSpPr>
            <a:xfrm>
              <a:off x="-3214742" y="1285908"/>
              <a:ext cx="9144000" cy="6858000"/>
              <a:chOff x="0" y="0"/>
              <a:chExt cx="9144000" cy="6858000"/>
            </a:xfrm>
          </p:grpSpPr>
          <p:grpSp>
            <p:nvGrpSpPr>
              <p:cNvPr id="27" name="Группа 118"/>
              <p:cNvGrpSpPr/>
              <p:nvPr/>
            </p:nvGrpSpPr>
            <p:grpSpPr>
              <a:xfrm>
                <a:off x="0" y="0"/>
                <a:ext cx="9144000" cy="6858000"/>
                <a:chOff x="0" y="24"/>
                <a:chExt cx="9144000" cy="6858000"/>
              </a:xfrm>
            </p:grpSpPr>
            <p:sp>
              <p:nvSpPr>
                <p:cNvPr id="30" name="Прямоугольник 29"/>
                <p:cNvSpPr/>
                <p:nvPr/>
              </p:nvSpPr>
              <p:spPr>
                <a:xfrm>
                  <a:off x="0" y="24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1" name="Group 3"/>
                <p:cNvGrpSpPr>
                  <a:grpSpLocks/>
                </p:cNvGrpSpPr>
                <p:nvPr/>
              </p:nvGrpSpPr>
              <p:grpSpPr bwMode="auto">
                <a:xfrm>
                  <a:off x="571474" y="3357559"/>
                  <a:ext cx="2429914" cy="714913"/>
                  <a:chOff x="3094" y="2594"/>
                  <a:chExt cx="938" cy="442"/>
                </a:xfrm>
              </p:grpSpPr>
              <p:sp>
                <p:nvSpPr>
                  <p:cNvPr id="32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4" y="2594"/>
                    <a:ext cx="938" cy="44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 E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q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пр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3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122" y="2638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4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452" y="2655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8" name="Прямоугольник 27"/>
              <p:cNvSpPr/>
              <p:nvPr/>
            </p:nvSpPr>
            <p:spPr>
              <a:xfrm>
                <a:off x="4546979" y="5270857"/>
                <a:ext cx="2795958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7072423" y="5269205"/>
                <a:ext cx="1928733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000" b="1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Группа 123"/>
            <p:cNvGrpSpPr/>
            <p:nvPr/>
          </p:nvGrpSpPr>
          <p:grpSpPr>
            <a:xfrm>
              <a:off x="2937088" y="2481991"/>
              <a:ext cx="1798330" cy="1304606"/>
              <a:chOff x="2784688" y="71416"/>
              <a:chExt cx="1798330" cy="1304606"/>
            </a:xfrm>
            <a:solidFill>
              <a:schemeClr val="bg2">
                <a:lumMod val="90000"/>
              </a:schemeClr>
            </a:solidFill>
          </p:grpSpPr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2784688" y="281936"/>
                <a:ext cx="930056" cy="7143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Group 41"/>
              <p:cNvGrpSpPr>
                <a:grpSpLocks/>
              </p:cNvGrpSpPr>
              <p:nvPr/>
            </p:nvGrpSpPr>
            <p:grpSpPr bwMode="auto">
              <a:xfrm>
                <a:off x="3500434" y="71416"/>
                <a:ext cx="1082584" cy="1304606"/>
                <a:chOff x="2907" y="3253"/>
                <a:chExt cx="709" cy="865"/>
              </a:xfrm>
              <a:grpFill/>
            </p:grpSpPr>
            <p:grpSp>
              <p:nvGrpSpPr>
                <p:cNvPr id="21" name="Group 42"/>
                <p:cNvGrpSpPr>
                  <a:grpSpLocks/>
                </p:cNvGrpSpPr>
                <p:nvPr/>
              </p:nvGrpSpPr>
              <p:grpSpPr bwMode="auto">
                <a:xfrm>
                  <a:off x="2907" y="3253"/>
                  <a:ext cx="709" cy="865"/>
                  <a:chOff x="11535" y="3553"/>
                  <a:chExt cx="858" cy="865"/>
                </a:xfrm>
                <a:grpFill/>
              </p:grpSpPr>
              <p:sp>
                <p:nvSpPr>
                  <p:cNvPr id="2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2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1535" y="3553"/>
                    <a:ext cx="858" cy="865"/>
                    <a:chOff x="11015" y="3821"/>
                    <a:chExt cx="686" cy="865"/>
                  </a:xfrm>
                  <a:grpFill/>
                </p:grpSpPr>
                <p:sp>
                  <p:nvSpPr>
                    <p:cNvPr id="25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15" y="3821"/>
                      <a:ext cx="686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3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6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0" y="4236"/>
                      <a:ext cx="482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22" name="Line 47"/>
                <p:cNvSpPr>
                  <a:spLocks noChangeShapeType="1"/>
                </p:cNvSpPr>
                <p:nvPr/>
              </p:nvSpPr>
              <p:spPr bwMode="auto">
                <a:xfrm>
                  <a:off x="2936" y="3703"/>
                  <a:ext cx="583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4" name="Группа 17"/>
            <p:cNvGrpSpPr/>
            <p:nvPr/>
          </p:nvGrpSpPr>
          <p:grpSpPr>
            <a:xfrm>
              <a:off x="2643174" y="4418965"/>
              <a:ext cx="2357454" cy="1938993"/>
              <a:chOff x="4929190" y="4019985"/>
              <a:chExt cx="2357454" cy="1938993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6000760" y="4019985"/>
                <a:ext cx="857256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66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4929190" y="4643446"/>
                <a:ext cx="1000132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6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929322" y="5127981"/>
                <a:ext cx="1357322" cy="83099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800" b="1" cap="all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4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r</a:t>
                </a:r>
                <a:endParaRPr lang="ru-RU" sz="4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 animBg="1"/>
      <p:bldP spid="2073" grpId="0"/>
      <p:bldP spid="2075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28" y="571480"/>
            <a:ext cx="5572164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№15 </a:t>
            </a:r>
          </a:p>
          <a:p>
            <a:pPr algn="ctr">
              <a:lnSpc>
                <a:spcPts val="40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106-108</a:t>
            </a:r>
          </a:p>
          <a:p>
            <a:pPr algn="ctr">
              <a:lnSpc>
                <a:spcPts val="4000"/>
              </a:lnSpc>
            </a:pPr>
            <a:r>
              <a:rPr lang="ru-RU" sz="4800" b="1" dirty="0" smtClean="0"/>
              <a:t> 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b="1" dirty="0" smtClean="0">
                <a:solidFill>
                  <a:srgbClr val="220FB1"/>
                </a:solidFill>
              </a:rPr>
              <a:t>3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1024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1025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1026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1027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1028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Е,г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1470" y="0"/>
            <a:ext cx="6098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571480"/>
            <a:ext cx="63788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ЭДС и сопротивления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источника тока.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86903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502150"/>
            <a:ext cx="61222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амперметр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вольтметр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магазин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сопротивлений,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 тока,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соединительные провода.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2857496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429000"/>
            <a:ext cx="494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цепь по схеме: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214282" y="4606054"/>
            <a:ext cx="3785671" cy="1966218"/>
            <a:chOff x="1490" y="3147"/>
            <a:chExt cx="2051" cy="977"/>
          </a:xfrm>
        </p:grpSpPr>
        <p:sp>
          <p:nvSpPr>
            <p:cNvPr id="9" name="Rectangle 88"/>
            <p:cNvSpPr>
              <a:spLocks noChangeArrowheads="1"/>
            </p:cNvSpPr>
            <p:nvPr/>
          </p:nvSpPr>
          <p:spPr bwMode="auto">
            <a:xfrm>
              <a:off x="1848" y="3341"/>
              <a:ext cx="261" cy="161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1490" y="3147"/>
              <a:ext cx="2051" cy="977"/>
              <a:chOff x="1658" y="3147"/>
              <a:chExt cx="2051" cy="977"/>
            </a:xfrm>
          </p:grpSpPr>
          <p:sp>
            <p:nvSpPr>
              <p:cNvPr id="11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1658" y="3147"/>
                <a:ext cx="2051" cy="839"/>
                <a:chOff x="1658" y="3147"/>
                <a:chExt cx="2051" cy="839"/>
              </a:xfrm>
            </p:grpSpPr>
            <p:sp>
              <p:nvSpPr>
                <p:cNvPr id="19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277" y="3414"/>
                  <a:ext cx="89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0" name="Group 80"/>
                <p:cNvGrpSpPr>
                  <a:grpSpLocks/>
                </p:cNvGrpSpPr>
                <p:nvPr/>
              </p:nvGrpSpPr>
              <p:grpSpPr bwMode="auto">
                <a:xfrm>
                  <a:off x="2913" y="3147"/>
                  <a:ext cx="794" cy="725"/>
                  <a:chOff x="5000" y="7571"/>
                  <a:chExt cx="794" cy="725"/>
                </a:xfrm>
              </p:grpSpPr>
              <p:grpSp>
                <p:nvGrpSpPr>
                  <p:cNvPr id="2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081" y="7571"/>
                    <a:ext cx="702" cy="725"/>
                    <a:chOff x="5081" y="7571"/>
                    <a:chExt cx="702" cy="725"/>
                  </a:xfrm>
                </p:grpSpPr>
                <p:sp>
                  <p:nvSpPr>
                    <p:cNvPr id="28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81" y="7571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6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1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Line 70"/>
                <p:cNvSpPr>
                  <a:spLocks noChangeShapeType="1"/>
                </p:cNvSpPr>
                <p:nvPr/>
              </p:nvSpPr>
              <p:spPr bwMode="auto">
                <a:xfrm>
                  <a:off x="1658" y="3409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972" y="3985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59" y="3984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" name="Group 64"/>
              <p:cNvGrpSpPr>
                <a:grpSpLocks/>
              </p:cNvGrpSpPr>
              <p:nvPr/>
            </p:nvGrpSpPr>
            <p:grpSpPr bwMode="auto">
              <a:xfrm>
                <a:off x="2881" y="3848"/>
                <a:ext cx="184" cy="276"/>
                <a:chOff x="3503" y="4378"/>
                <a:chExt cx="184" cy="276"/>
              </a:xfrm>
            </p:grpSpPr>
            <p:sp>
              <p:nvSpPr>
                <p:cNvPr id="17" name="Oval 6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Group 61"/>
              <p:cNvGrpSpPr>
                <a:grpSpLocks/>
              </p:cNvGrpSpPr>
              <p:nvPr/>
            </p:nvGrpSpPr>
            <p:grpSpPr bwMode="auto">
              <a:xfrm>
                <a:off x="2294" y="3825"/>
                <a:ext cx="184" cy="276"/>
                <a:chOff x="3503" y="4378"/>
                <a:chExt cx="184" cy="276"/>
              </a:xfrm>
            </p:grpSpPr>
            <p:sp>
              <p:nvSpPr>
                <p:cNvPr id="15" name="Oval 6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0" name="Группа 24"/>
          <p:cNvGrpSpPr/>
          <p:nvPr/>
        </p:nvGrpSpPr>
        <p:grpSpPr>
          <a:xfrm>
            <a:off x="642910" y="4032045"/>
            <a:ext cx="1582269" cy="1111467"/>
            <a:chOff x="6902158" y="239886"/>
            <a:chExt cx="1772302" cy="1277134"/>
          </a:xfrm>
        </p:grpSpPr>
        <p:grpSp>
          <p:nvGrpSpPr>
            <p:cNvPr id="31" name="Group 34"/>
            <p:cNvGrpSpPr>
              <a:grpSpLocks/>
            </p:cNvGrpSpPr>
            <p:nvPr/>
          </p:nvGrpSpPr>
          <p:grpSpPr bwMode="auto">
            <a:xfrm>
              <a:off x="6929485" y="239886"/>
              <a:ext cx="1691429" cy="1247390"/>
              <a:chOff x="9385" y="4844"/>
              <a:chExt cx="1129" cy="789"/>
            </a:xfrm>
          </p:grpSpPr>
          <p:grpSp>
            <p:nvGrpSpPr>
              <p:cNvPr id="34" name="Group 35"/>
              <p:cNvGrpSpPr>
                <a:grpSpLocks/>
              </p:cNvGrpSpPr>
              <p:nvPr/>
            </p:nvGrpSpPr>
            <p:grpSpPr bwMode="auto">
              <a:xfrm>
                <a:off x="9740" y="4844"/>
                <a:ext cx="599" cy="530"/>
                <a:chOff x="9740" y="4844"/>
                <a:chExt cx="599" cy="530"/>
              </a:xfrm>
            </p:grpSpPr>
            <p:sp>
              <p:nvSpPr>
                <p:cNvPr id="3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40" y="4844"/>
                  <a:ext cx="59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Line 39"/>
              <p:cNvSpPr>
                <a:spLocks noChangeShapeType="1"/>
              </p:cNvSpPr>
              <p:nvPr/>
            </p:nvSpPr>
            <p:spPr bwMode="auto">
              <a:xfrm>
                <a:off x="9390" y="5093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Line 40"/>
              <p:cNvSpPr>
                <a:spLocks noChangeShapeType="1"/>
              </p:cNvSpPr>
              <p:nvPr/>
            </p:nvSpPr>
            <p:spPr bwMode="auto">
              <a:xfrm>
                <a:off x="9385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>
                <a:off x="10514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6902158" y="141189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8603022" y="1445582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2285983" y="585789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1142976" y="5929330"/>
            <a:ext cx="347811" cy="371477"/>
            <a:chOff x="3018" y="5186"/>
            <a:chExt cx="202" cy="201"/>
          </a:xfrm>
        </p:grpSpPr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3571868" y="4836494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1643042" y="442913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5"/>
          <p:cNvGrpSpPr>
            <a:grpSpLocks/>
          </p:cNvGrpSpPr>
          <p:nvPr/>
        </p:nvGrpSpPr>
        <p:grpSpPr bwMode="auto">
          <a:xfrm>
            <a:off x="2723991" y="4843473"/>
            <a:ext cx="347811" cy="371477"/>
            <a:chOff x="3018" y="5186"/>
            <a:chExt cx="202" cy="201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5"/>
          <p:cNvGrpSpPr>
            <a:grpSpLocks/>
          </p:cNvGrpSpPr>
          <p:nvPr/>
        </p:nvGrpSpPr>
        <p:grpSpPr bwMode="auto">
          <a:xfrm>
            <a:off x="857224" y="4357694"/>
            <a:ext cx="347811" cy="371477"/>
            <a:chOff x="3018" y="5186"/>
            <a:chExt cx="202" cy="201"/>
          </a:xfrm>
        </p:grpSpPr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Rectangle 88"/>
          <p:cNvSpPr>
            <a:spLocks noChangeArrowheads="1"/>
          </p:cNvSpPr>
          <p:nvPr/>
        </p:nvSpPr>
        <p:spPr bwMode="auto">
          <a:xfrm>
            <a:off x="843576" y="4981586"/>
            <a:ext cx="1143008" cy="336001"/>
          </a:xfrm>
          <a:prstGeom prst="rect">
            <a:avLst/>
          </a:prstGeom>
          <a:solidFill>
            <a:srgbClr val="006600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6817889" y="5929330"/>
            <a:ext cx="540193" cy="549244"/>
            <a:chOff x="4670072" y="5047485"/>
            <a:chExt cx="540193" cy="549244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4670072" y="5047485"/>
              <a:ext cx="540193" cy="537972"/>
              <a:chOff x="4670072" y="5047485"/>
              <a:chExt cx="540193" cy="537972"/>
            </a:xfrm>
          </p:grpSpPr>
          <p:sp>
            <p:nvSpPr>
              <p:cNvPr id="54" name="Line 20"/>
              <p:cNvSpPr>
                <a:spLocks noChangeShapeType="1"/>
              </p:cNvSpPr>
              <p:nvPr/>
            </p:nvSpPr>
            <p:spPr bwMode="auto">
              <a:xfrm flipH="1">
                <a:off x="4670072" y="5210576"/>
                <a:ext cx="0" cy="21868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Line 22"/>
              <p:cNvSpPr>
                <a:spLocks noChangeShapeType="1"/>
              </p:cNvSpPr>
              <p:nvPr/>
            </p:nvSpPr>
            <p:spPr bwMode="auto">
              <a:xfrm>
                <a:off x="5210265" y="5047485"/>
                <a:ext cx="0" cy="53797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Line 20"/>
              <p:cNvSpPr>
                <a:spLocks noChangeShapeType="1"/>
              </p:cNvSpPr>
              <p:nvPr/>
            </p:nvSpPr>
            <p:spPr bwMode="auto">
              <a:xfrm flipH="1">
                <a:off x="5090060" y="5203809"/>
                <a:ext cx="0" cy="21868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>
                <a:off x="5000628" y="5047485"/>
                <a:ext cx="0" cy="53797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Line 20"/>
              <p:cNvSpPr>
                <a:spLocks noChangeShapeType="1"/>
              </p:cNvSpPr>
              <p:nvPr/>
            </p:nvSpPr>
            <p:spPr bwMode="auto">
              <a:xfrm flipH="1">
                <a:off x="4871069" y="5206203"/>
                <a:ext cx="0" cy="21868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9" name="Line 22"/>
            <p:cNvSpPr>
              <a:spLocks noChangeShapeType="1"/>
            </p:cNvSpPr>
            <p:nvPr/>
          </p:nvSpPr>
          <p:spPr bwMode="auto">
            <a:xfrm>
              <a:off x="4781637" y="5058757"/>
              <a:ext cx="0" cy="5379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2" name="Group 59"/>
          <p:cNvGrpSpPr>
            <a:grpSpLocks/>
          </p:cNvGrpSpPr>
          <p:nvPr/>
        </p:nvGrpSpPr>
        <p:grpSpPr bwMode="auto">
          <a:xfrm>
            <a:off x="5143504" y="4503074"/>
            <a:ext cx="3791208" cy="1692517"/>
            <a:chOff x="1490" y="3147"/>
            <a:chExt cx="2054" cy="841"/>
          </a:xfrm>
        </p:grpSpPr>
        <p:sp>
          <p:nvSpPr>
            <p:cNvPr id="63" name="Rectangle 88"/>
            <p:cNvSpPr>
              <a:spLocks noChangeArrowheads="1"/>
            </p:cNvSpPr>
            <p:nvPr/>
          </p:nvSpPr>
          <p:spPr bwMode="auto">
            <a:xfrm>
              <a:off x="1848" y="3341"/>
              <a:ext cx="261" cy="161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4" name="Group 60"/>
            <p:cNvGrpSpPr>
              <a:grpSpLocks/>
            </p:cNvGrpSpPr>
            <p:nvPr/>
          </p:nvGrpSpPr>
          <p:grpSpPr bwMode="auto">
            <a:xfrm>
              <a:off x="1490" y="3147"/>
              <a:ext cx="2054" cy="841"/>
              <a:chOff x="1658" y="3147"/>
              <a:chExt cx="2054" cy="841"/>
            </a:xfrm>
          </p:grpSpPr>
          <p:sp>
            <p:nvSpPr>
              <p:cNvPr id="65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6" name="Group 67"/>
              <p:cNvGrpSpPr>
                <a:grpSpLocks/>
              </p:cNvGrpSpPr>
              <p:nvPr/>
            </p:nvGrpSpPr>
            <p:grpSpPr bwMode="auto">
              <a:xfrm>
                <a:off x="1658" y="3147"/>
                <a:ext cx="2054" cy="841"/>
                <a:chOff x="1658" y="3147"/>
                <a:chExt cx="2054" cy="841"/>
              </a:xfrm>
            </p:grpSpPr>
            <p:sp>
              <p:nvSpPr>
                <p:cNvPr id="73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277" y="3414"/>
                  <a:ext cx="89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74" name="Group 80"/>
                <p:cNvGrpSpPr>
                  <a:grpSpLocks/>
                </p:cNvGrpSpPr>
                <p:nvPr/>
              </p:nvGrpSpPr>
              <p:grpSpPr bwMode="auto">
                <a:xfrm>
                  <a:off x="2913" y="3147"/>
                  <a:ext cx="794" cy="725"/>
                  <a:chOff x="5000" y="7571"/>
                  <a:chExt cx="794" cy="725"/>
                </a:xfrm>
              </p:grpSpPr>
              <p:grpSp>
                <p:nvGrpSpPr>
                  <p:cNvPr id="7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081" y="7571"/>
                    <a:ext cx="702" cy="725"/>
                    <a:chOff x="5081" y="7571"/>
                    <a:chExt cx="702" cy="725"/>
                  </a:xfrm>
                </p:grpSpPr>
                <p:sp>
                  <p:nvSpPr>
                    <p:cNvPr id="82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81" y="7571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3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80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1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75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Line 70"/>
                <p:cNvSpPr>
                  <a:spLocks noChangeShapeType="1"/>
                </p:cNvSpPr>
                <p:nvPr/>
              </p:nvSpPr>
              <p:spPr bwMode="auto">
                <a:xfrm>
                  <a:off x="1658" y="3409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7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854" y="3988"/>
                  <a:ext cx="8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8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59" y="3984"/>
                  <a:ext cx="89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84" name="Группа 24"/>
          <p:cNvGrpSpPr/>
          <p:nvPr/>
        </p:nvGrpSpPr>
        <p:grpSpPr>
          <a:xfrm>
            <a:off x="5572132" y="3929066"/>
            <a:ext cx="1582269" cy="1111467"/>
            <a:chOff x="6902158" y="239886"/>
            <a:chExt cx="1772302" cy="1277134"/>
          </a:xfrm>
        </p:grpSpPr>
        <p:grpSp>
          <p:nvGrpSpPr>
            <p:cNvPr id="85" name="Group 34"/>
            <p:cNvGrpSpPr>
              <a:grpSpLocks/>
            </p:cNvGrpSpPr>
            <p:nvPr/>
          </p:nvGrpSpPr>
          <p:grpSpPr bwMode="auto">
            <a:xfrm>
              <a:off x="6929485" y="239886"/>
              <a:ext cx="1691429" cy="1247390"/>
              <a:chOff x="9385" y="4844"/>
              <a:chExt cx="1129" cy="789"/>
            </a:xfrm>
          </p:grpSpPr>
          <p:grpSp>
            <p:nvGrpSpPr>
              <p:cNvPr id="88" name="Group 35"/>
              <p:cNvGrpSpPr>
                <a:grpSpLocks/>
              </p:cNvGrpSpPr>
              <p:nvPr/>
            </p:nvGrpSpPr>
            <p:grpSpPr bwMode="auto">
              <a:xfrm>
                <a:off x="9740" y="4844"/>
                <a:ext cx="599" cy="530"/>
                <a:chOff x="9740" y="4844"/>
                <a:chExt cx="599" cy="530"/>
              </a:xfrm>
            </p:grpSpPr>
            <p:sp>
              <p:nvSpPr>
                <p:cNvPr id="9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40" y="4844"/>
                  <a:ext cx="59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9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Line 39"/>
              <p:cNvSpPr>
                <a:spLocks noChangeShapeType="1"/>
              </p:cNvSpPr>
              <p:nvPr/>
            </p:nvSpPr>
            <p:spPr bwMode="auto">
              <a:xfrm>
                <a:off x="9390" y="5093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Line 40"/>
              <p:cNvSpPr>
                <a:spLocks noChangeShapeType="1"/>
              </p:cNvSpPr>
              <p:nvPr/>
            </p:nvSpPr>
            <p:spPr bwMode="auto">
              <a:xfrm>
                <a:off x="9385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Line 41"/>
              <p:cNvSpPr>
                <a:spLocks noChangeShapeType="1"/>
              </p:cNvSpPr>
              <p:nvPr/>
            </p:nvSpPr>
            <p:spPr bwMode="auto">
              <a:xfrm>
                <a:off x="10514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6" name="Овал 85"/>
            <p:cNvSpPr/>
            <p:nvPr/>
          </p:nvSpPr>
          <p:spPr>
            <a:xfrm>
              <a:off x="6902158" y="141189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8603022" y="1445582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5" name="AutoShape 4"/>
          <p:cNvSpPr>
            <a:spLocks noChangeArrowheads="1"/>
          </p:cNvSpPr>
          <p:nvPr/>
        </p:nvSpPr>
        <p:spPr bwMode="auto">
          <a:xfrm>
            <a:off x="7358081" y="5754913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6" name="Group 5"/>
          <p:cNvGrpSpPr>
            <a:grpSpLocks/>
          </p:cNvGrpSpPr>
          <p:nvPr/>
        </p:nvGrpSpPr>
        <p:grpSpPr bwMode="auto">
          <a:xfrm>
            <a:off x="6367329" y="5715016"/>
            <a:ext cx="347811" cy="371477"/>
            <a:chOff x="3018" y="5186"/>
            <a:chExt cx="202" cy="201"/>
          </a:xfrm>
        </p:grpSpPr>
        <p:sp>
          <p:nvSpPr>
            <p:cNvPr id="97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9" name="AutoShape 4"/>
          <p:cNvSpPr>
            <a:spLocks noChangeArrowheads="1"/>
          </p:cNvSpPr>
          <p:nvPr/>
        </p:nvSpPr>
        <p:spPr bwMode="auto">
          <a:xfrm>
            <a:off x="8501090" y="4733515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AutoShape 4"/>
          <p:cNvSpPr>
            <a:spLocks noChangeArrowheads="1"/>
          </p:cNvSpPr>
          <p:nvPr/>
        </p:nvSpPr>
        <p:spPr bwMode="auto">
          <a:xfrm>
            <a:off x="6643701" y="392906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1" name="Group 5"/>
          <p:cNvGrpSpPr>
            <a:grpSpLocks/>
          </p:cNvGrpSpPr>
          <p:nvPr/>
        </p:nvGrpSpPr>
        <p:grpSpPr bwMode="auto">
          <a:xfrm>
            <a:off x="7653213" y="4740494"/>
            <a:ext cx="347811" cy="371477"/>
            <a:chOff x="3018" y="5186"/>
            <a:chExt cx="202" cy="201"/>
          </a:xfrm>
        </p:grpSpPr>
        <p:sp>
          <p:nvSpPr>
            <p:cNvPr id="102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4" name="Group 5"/>
          <p:cNvGrpSpPr>
            <a:grpSpLocks/>
          </p:cNvGrpSpPr>
          <p:nvPr/>
        </p:nvGrpSpPr>
        <p:grpSpPr bwMode="auto">
          <a:xfrm>
            <a:off x="5786446" y="3857628"/>
            <a:ext cx="347811" cy="371477"/>
            <a:chOff x="3018" y="5186"/>
            <a:chExt cx="202" cy="201"/>
          </a:xfrm>
        </p:grpSpPr>
        <p:sp>
          <p:nvSpPr>
            <p:cNvPr id="105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7" name="Rectangle 88"/>
          <p:cNvSpPr>
            <a:spLocks noChangeArrowheads="1"/>
          </p:cNvSpPr>
          <p:nvPr/>
        </p:nvSpPr>
        <p:spPr bwMode="auto">
          <a:xfrm>
            <a:off x="5772798" y="4878607"/>
            <a:ext cx="1143008" cy="336001"/>
          </a:xfrm>
          <a:prstGeom prst="rect">
            <a:avLst/>
          </a:prstGeom>
          <a:solidFill>
            <a:srgbClr val="006600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8" name="Группа 107"/>
          <p:cNvGrpSpPr/>
          <p:nvPr/>
        </p:nvGrpSpPr>
        <p:grpSpPr>
          <a:xfrm>
            <a:off x="0" y="0"/>
            <a:ext cx="9144000" cy="6858000"/>
            <a:chOff x="-3214742" y="1285908"/>
            <a:chExt cx="9144000" cy="6858000"/>
          </a:xfrm>
        </p:grpSpPr>
        <p:grpSp>
          <p:nvGrpSpPr>
            <p:cNvPr id="109" name="Группа 114"/>
            <p:cNvGrpSpPr/>
            <p:nvPr/>
          </p:nvGrpSpPr>
          <p:grpSpPr>
            <a:xfrm>
              <a:off x="-3214742" y="1285908"/>
              <a:ext cx="9144000" cy="6858000"/>
              <a:chOff x="0" y="0"/>
              <a:chExt cx="9144000" cy="6858000"/>
            </a:xfrm>
          </p:grpSpPr>
          <p:grpSp>
            <p:nvGrpSpPr>
              <p:cNvPr id="124" name="Группа 118"/>
              <p:cNvGrpSpPr/>
              <p:nvPr/>
            </p:nvGrpSpPr>
            <p:grpSpPr>
              <a:xfrm>
                <a:off x="0" y="0"/>
                <a:ext cx="9144000" cy="6858000"/>
                <a:chOff x="0" y="24"/>
                <a:chExt cx="9144000" cy="6858000"/>
              </a:xfrm>
            </p:grpSpPr>
            <p:sp>
              <p:nvSpPr>
                <p:cNvPr id="127" name="Прямоугольник 126"/>
                <p:cNvSpPr/>
                <p:nvPr/>
              </p:nvSpPr>
              <p:spPr>
                <a:xfrm>
                  <a:off x="0" y="24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28" name="Group 3"/>
                <p:cNvGrpSpPr>
                  <a:grpSpLocks/>
                </p:cNvGrpSpPr>
                <p:nvPr/>
              </p:nvGrpSpPr>
              <p:grpSpPr bwMode="auto">
                <a:xfrm>
                  <a:off x="571474" y="3357559"/>
                  <a:ext cx="2429914" cy="714913"/>
                  <a:chOff x="3094" y="2594"/>
                  <a:chExt cx="938" cy="442"/>
                </a:xfrm>
              </p:grpSpPr>
              <p:sp>
                <p:nvSpPr>
                  <p:cNvPr id="129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4" y="2594"/>
                    <a:ext cx="938" cy="44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 E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q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пр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0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122" y="2638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1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452" y="2655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25" name="Прямоугольник 124"/>
              <p:cNvSpPr/>
              <p:nvPr/>
            </p:nvSpPr>
            <p:spPr>
              <a:xfrm>
                <a:off x="4546979" y="5270857"/>
                <a:ext cx="2795958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>
                <a:off x="7072423" y="5269205"/>
                <a:ext cx="1928733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000" b="1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0" name="Группа 123"/>
            <p:cNvGrpSpPr/>
            <p:nvPr/>
          </p:nvGrpSpPr>
          <p:grpSpPr>
            <a:xfrm>
              <a:off x="2937088" y="2481991"/>
              <a:ext cx="1798330" cy="1304606"/>
              <a:chOff x="2784688" y="71416"/>
              <a:chExt cx="1798330" cy="1304606"/>
            </a:xfrm>
            <a:solidFill>
              <a:schemeClr val="bg2">
                <a:lumMod val="90000"/>
              </a:schemeClr>
            </a:solidFill>
          </p:grpSpPr>
          <p:sp>
            <p:nvSpPr>
              <p:cNvPr id="116" name="Text Box 40"/>
              <p:cNvSpPr txBox="1">
                <a:spLocks noChangeArrowheads="1"/>
              </p:cNvSpPr>
              <p:nvPr/>
            </p:nvSpPr>
            <p:spPr bwMode="auto">
              <a:xfrm>
                <a:off x="2784688" y="281936"/>
                <a:ext cx="930056" cy="7143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7" name="Group 41"/>
              <p:cNvGrpSpPr>
                <a:grpSpLocks/>
              </p:cNvGrpSpPr>
              <p:nvPr/>
            </p:nvGrpSpPr>
            <p:grpSpPr bwMode="auto">
              <a:xfrm>
                <a:off x="3500434" y="71416"/>
                <a:ext cx="1082584" cy="1304606"/>
                <a:chOff x="2907" y="3253"/>
                <a:chExt cx="709" cy="865"/>
              </a:xfrm>
              <a:grpFill/>
            </p:grpSpPr>
            <p:grpSp>
              <p:nvGrpSpPr>
                <p:cNvPr id="118" name="Group 42"/>
                <p:cNvGrpSpPr>
                  <a:grpSpLocks/>
                </p:cNvGrpSpPr>
                <p:nvPr/>
              </p:nvGrpSpPr>
              <p:grpSpPr bwMode="auto">
                <a:xfrm>
                  <a:off x="2907" y="3253"/>
                  <a:ext cx="709" cy="865"/>
                  <a:chOff x="11535" y="3553"/>
                  <a:chExt cx="858" cy="865"/>
                </a:xfrm>
                <a:grpFill/>
              </p:grpSpPr>
              <p:sp>
                <p:nvSpPr>
                  <p:cNvPr id="12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21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1535" y="3553"/>
                    <a:ext cx="858" cy="865"/>
                    <a:chOff x="11015" y="3821"/>
                    <a:chExt cx="686" cy="865"/>
                  </a:xfrm>
                  <a:grpFill/>
                </p:grpSpPr>
                <p:sp>
                  <p:nvSpPr>
                    <p:cNvPr id="122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15" y="3821"/>
                      <a:ext cx="686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3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23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0" y="4236"/>
                      <a:ext cx="482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19" name="Line 47"/>
                <p:cNvSpPr>
                  <a:spLocks noChangeShapeType="1"/>
                </p:cNvSpPr>
                <p:nvPr/>
              </p:nvSpPr>
              <p:spPr bwMode="auto">
                <a:xfrm>
                  <a:off x="2936" y="3703"/>
                  <a:ext cx="583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11" name="Группа 17"/>
            <p:cNvGrpSpPr/>
            <p:nvPr/>
          </p:nvGrpSpPr>
          <p:grpSpPr>
            <a:xfrm>
              <a:off x="2643174" y="4418965"/>
              <a:ext cx="2357454" cy="1938993"/>
              <a:chOff x="4929190" y="4019985"/>
              <a:chExt cx="2357454" cy="1938993"/>
            </a:xfrm>
          </p:grpSpPr>
          <p:sp>
            <p:nvSpPr>
              <p:cNvPr id="112" name="Прямоугольник 111"/>
              <p:cNvSpPr/>
              <p:nvPr/>
            </p:nvSpPr>
            <p:spPr>
              <a:xfrm>
                <a:off x="6000760" y="4019985"/>
                <a:ext cx="857256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66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4929190" y="4643446"/>
                <a:ext cx="1000132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6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Прямоугольник 113"/>
              <p:cNvSpPr/>
              <p:nvPr/>
            </p:nvSpPr>
            <p:spPr>
              <a:xfrm>
                <a:off x="5929322" y="5127981"/>
                <a:ext cx="1357322" cy="83099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800" b="1" cap="all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4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r</a:t>
                </a:r>
                <a:endParaRPr lang="ru-RU" sz="4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5" name="Прямая соединительная линия 114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2" name="Прямоугольник 131"/>
          <p:cNvSpPr/>
          <p:nvPr/>
        </p:nvSpPr>
        <p:spPr>
          <a:xfrm>
            <a:off x="6000760" y="0"/>
            <a:ext cx="314324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стр.39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41" grpId="0" animBg="1"/>
      <p:bldP spid="45" grpId="0" animBg="1"/>
      <p:bldP spid="46" grpId="0" animBg="1"/>
      <p:bldP spid="53" grpId="0" animBg="1"/>
      <p:bldP spid="95" grpId="0" animBg="1"/>
      <p:bldP spid="99" grpId="0" animBg="1"/>
      <p:bldP spid="100" grpId="0" animBg="1"/>
      <p:bldP spid="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14282" y="431109"/>
            <a:ext cx="3785671" cy="1966218"/>
            <a:chOff x="1490" y="3147"/>
            <a:chExt cx="2051" cy="977"/>
          </a:xfrm>
        </p:grpSpPr>
        <p:sp>
          <p:nvSpPr>
            <p:cNvPr id="4" name="Rectangle 88"/>
            <p:cNvSpPr>
              <a:spLocks noChangeArrowheads="1"/>
            </p:cNvSpPr>
            <p:nvPr/>
          </p:nvSpPr>
          <p:spPr bwMode="auto">
            <a:xfrm>
              <a:off x="1848" y="3341"/>
              <a:ext cx="261" cy="161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1490" y="3147"/>
              <a:ext cx="2051" cy="977"/>
              <a:chOff x="1658" y="3147"/>
              <a:chExt cx="2051" cy="977"/>
            </a:xfrm>
          </p:grpSpPr>
          <p:sp>
            <p:nvSpPr>
              <p:cNvPr id="6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67"/>
              <p:cNvGrpSpPr>
                <a:grpSpLocks/>
              </p:cNvGrpSpPr>
              <p:nvPr/>
            </p:nvGrpSpPr>
            <p:grpSpPr bwMode="auto">
              <a:xfrm>
                <a:off x="1658" y="3147"/>
                <a:ext cx="2051" cy="839"/>
                <a:chOff x="1658" y="3147"/>
                <a:chExt cx="2051" cy="839"/>
              </a:xfrm>
            </p:grpSpPr>
            <p:sp>
              <p:nvSpPr>
                <p:cNvPr id="14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277" y="3414"/>
                  <a:ext cx="89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7" name="Group 80"/>
                <p:cNvGrpSpPr>
                  <a:grpSpLocks/>
                </p:cNvGrpSpPr>
                <p:nvPr/>
              </p:nvGrpSpPr>
              <p:grpSpPr bwMode="auto">
                <a:xfrm>
                  <a:off x="2913" y="3147"/>
                  <a:ext cx="794" cy="725"/>
                  <a:chOff x="5000" y="7571"/>
                  <a:chExt cx="794" cy="725"/>
                </a:xfrm>
              </p:grpSpPr>
              <p:grpSp>
                <p:nvGrpSpPr>
                  <p:cNvPr id="8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081" y="7571"/>
                    <a:ext cx="702" cy="725"/>
                    <a:chOff x="5081" y="7571"/>
                    <a:chExt cx="702" cy="725"/>
                  </a:xfrm>
                </p:grpSpPr>
                <p:sp>
                  <p:nvSpPr>
                    <p:cNvPr id="23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81" y="7571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4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1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6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Line 70"/>
                <p:cNvSpPr>
                  <a:spLocks noChangeShapeType="1"/>
                </p:cNvSpPr>
                <p:nvPr/>
              </p:nvSpPr>
              <p:spPr bwMode="auto">
                <a:xfrm>
                  <a:off x="1658" y="3409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972" y="3985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59" y="3984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" name="Group 64"/>
              <p:cNvGrpSpPr>
                <a:grpSpLocks/>
              </p:cNvGrpSpPr>
              <p:nvPr/>
            </p:nvGrpSpPr>
            <p:grpSpPr bwMode="auto">
              <a:xfrm>
                <a:off x="2881" y="3848"/>
                <a:ext cx="184" cy="276"/>
                <a:chOff x="3503" y="4378"/>
                <a:chExt cx="184" cy="276"/>
              </a:xfrm>
            </p:grpSpPr>
            <p:sp>
              <p:nvSpPr>
                <p:cNvPr id="12" name="Oval 6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" name="Group 61"/>
              <p:cNvGrpSpPr>
                <a:grpSpLocks/>
              </p:cNvGrpSpPr>
              <p:nvPr/>
            </p:nvGrpSpPr>
            <p:grpSpPr bwMode="auto">
              <a:xfrm>
                <a:off x="2294" y="3825"/>
                <a:ext cx="184" cy="276"/>
                <a:chOff x="3503" y="4378"/>
                <a:chExt cx="184" cy="276"/>
              </a:xfrm>
            </p:grpSpPr>
            <p:sp>
              <p:nvSpPr>
                <p:cNvPr id="10" name="Oval 6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20" name="Группа 24"/>
          <p:cNvGrpSpPr/>
          <p:nvPr/>
        </p:nvGrpSpPr>
        <p:grpSpPr>
          <a:xfrm>
            <a:off x="642910" y="-142900"/>
            <a:ext cx="1582269" cy="1111467"/>
            <a:chOff x="6902158" y="239886"/>
            <a:chExt cx="1772302" cy="1277134"/>
          </a:xfrm>
        </p:grpSpPr>
        <p:grpSp>
          <p:nvGrpSpPr>
            <p:cNvPr id="25" name="Group 34"/>
            <p:cNvGrpSpPr>
              <a:grpSpLocks/>
            </p:cNvGrpSpPr>
            <p:nvPr/>
          </p:nvGrpSpPr>
          <p:grpSpPr bwMode="auto">
            <a:xfrm>
              <a:off x="6929476" y="239886"/>
              <a:ext cx="1691428" cy="1247390"/>
              <a:chOff x="9385" y="4844"/>
              <a:chExt cx="1129" cy="789"/>
            </a:xfrm>
          </p:grpSpPr>
          <p:grpSp>
            <p:nvGrpSpPr>
              <p:cNvPr id="26" name="Group 35"/>
              <p:cNvGrpSpPr>
                <a:grpSpLocks/>
              </p:cNvGrpSpPr>
              <p:nvPr/>
            </p:nvGrpSpPr>
            <p:grpSpPr bwMode="auto">
              <a:xfrm>
                <a:off x="9740" y="4844"/>
                <a:ext cx="599" cy="530"/>
                <a:chOff x="9740" y="4844"/>
                <a:chExt cx="599" cy="530"/>
              </a:xfrm>
            </p:grpSpPr>
            <p:sp>
              <p:nvSpPr>
                <p:cNvPr id="3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40" y="4844"/>
                  <a:ext cx="59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>
                <a:off x="9390" y="5093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>
                <a:off x="9385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Line 41"/>
              <p:cNvSpPr>
                <a:spLocks noChangeShapeType="1"/>
              </p:cNvSpPr>
              <p:nvPr/>
            </p:nvSpPr>
            <p:spPr bwMode="auto">
              <a:xfrm>
                <a:off x="10514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" name="Овал 26"/>
            <p:cNvSpPr/>
            <p:nvPr/>
          </p:nvSpPr>
          <p:spPr>
            <a:xfrm>
              <a:off x="6902158" y="141189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8603022" y="1445582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2285983" y="1682947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1142976" y="1754385"/>
            <a:ext cx="347811" cy="371477"/>
            <a:chOff x="3018" y="5186"/>
            <a:chExt cx="202" cy="201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3571868" y="661549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1643042" y="254187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2723991" y="668528"/>
            <a:ext cx="347811" cy="371477"/>
            <a:chOff x="3018" y="5186"/>
            <a:chExt cx="202" cy="201"/>
          </a:xfrm>
        </p:grpSpPr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857224" y="182749"/>
            <a:ext cx="347811" cy="371477"/>
            <a:chOff x="3018" y="5186"/>
            <a:chExt cx="202" cy="201"/>
          </a:xfrm>
        </p:grpSpPr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214282" y="3643314"/>
          <a:ext cx="3071834" cy="1036320"/>
        </p:xfrm>
        <a:graphic>
          <a:graphicData uri="http://schemas.openxmlformats.org/drawingml/2006/table">
            <a:tbl>
              <a:tblPr/>
              <a:tblGrid>
                <a:gridCol w="1450589"/>
                <a:gridCol w="1621245"/>
              </a:tblGrid>
              <a:tr h="598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380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6" name="Rectangle 88"/>
          <p:cNvSpPr>
            <a:spLocks noChangeArrowheads="1"/>
          </p:cNvSpPr>
          <p:nvPr/>
        </p:nvSpPr>
        <p:spPr bwMode="auto">
          <a:xfrm>
            <a:off x="843576" y="806641"/>
            <a:ext cx="1143008" cy="336001"/>
          </a:xfrm>
          <a:prstGeom prst="rect">
            <a:avLst/>
          </a:prstGeom>
          <a:solidFill>
            <a:srgbClr val="006600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142844" y="2428868"/>
          <a:ext cx="3143272" cy="1097280"/>
        </p:xfrm>
        <a:graphic>
          <a:graphicData uri="http://schemas.openxmlformats.org/drawingml/2006/table">
            <a:tbl>
              <a:tblPr/>
              <a:tblGrid>
                <a:gridCol w="1386738"/>
                <a:gridCol w="1756534"/>
              </a:tblGrid>
              <a:tr h="598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380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0,4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1,5В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3" name="Прямоугольник 92"/>
          <p:cNvSpPr/>
          <p:nvPr/>
        </p:nvSpPr>
        <p:spPr>
          <a:xfrm>
            <a:off x="0" y="6396335"/>
            <a:ext cx="83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ФвК</a:t>
            </a:r>
            <a:endParaRPr lang="ru-RU" sz="240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214810" y="550131"/>
            <a:ext cx="245612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214810" y="1478825"/>
            <a:ext cx="240322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286248" y="2336081"/>
            <a:ext cx="240322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4131389" y="3121899"/>
            <a:ext cx="3012379" cy="1021481"/>
            <a:chOff x="1613034" y="3884228"/>
            <a:chExt cx="2110982" cy="824162"/>
          </a:xfrm>
        </p:grpSpPr>
        <p:grpSp>
          <p:nvGrpSpPr>
            <p:cNvPr id="108" name="Group 40"/>
            <p:cNvGrpSpPr>
              <a:grpSpLocks/>
            </p:cNvGrpSpPr>
            <p:nvPr/>
          </p:nvGrpSpPr>
          <p:grpSpPr bwMode="auto">
            <a:xfrm>
              <a:off x="2214547" y="3884228"/>
              <a:ext cx="1509469" cy="774608"/>
              <a:chOff x="2766" y="3288"/>
              <a:chExt cx="692" cy="829"/>
            </a:xfrm>
          </p:grpSpPr>
          <p:grpSp>
            <p:nvGrpSpPr>
              <p:cNvPr id="110" name="Group 41"/>
              <p:cNvGrpSpPr>
                <a:grpSpLocks/>
              </p:cNvGrpSpPr>
              <p:nvPr/>
            </p:nvGrpSpPr>
            <p:grpSpPr bwMode="auto">
              <a:xfrm>
                <a:off x="2780" y="3288"/>
                <a:ext cx="678" cy="829"/>
                <a:chOff x="11375" y="3588"/>
                <a:chExt cx="820" cy="829"/>
              </a:xfrm>
            </p:grpSpPr>
            <p:sp>
              <p:nvSpPr>
                <p:cNvPr id="112" name="Line 4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13" name="Group 43"/>
                <p:cNvGrpSpPr>
                  <a:grpSpLocks/>
                </p:cNvGrpSpPr>
                <p:nvPr/>
              </p:nvGrpSpPr>
              <p:grpSpPr bwMode="auto">
                <a:xfrm>
                  <a:off x="11375" y="3588"/>
                  <a:ext cx="551" cy="829"/>
                  <a:chOff x="10899" y="3856"/>
                  <a:chExt cx="441" cy="829"/>
                </a:xfrm>
              </p:grpSpPr>
              <p:sp>
                <p:nvSpPr>
                  <p:cNvPr id="114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9" y="3856"/>
                    <a:ext cx="441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36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lang="ru-RU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3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-</a:t>
                    </a:r>
                    <a:r>
                      <a:rPr lang="en-US" sz="36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36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lang="ru-RU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3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09" y="4235"/>
                    <a:ext cx="420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36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I</a:t>
                    </a:r>
                    <a:r>
                      <a:rPr lang="ru-RU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2</a:t>
                    </a:r>
                    <a:r>
                      <a:rPr lang="ru-RU" sz="28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 </a:t>
                    </a:r>
                    <a:r>
                      <a:rPr kumimoji="0" lang="ru-RU" sz="2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lang="en-US" sz="40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 </a:t>
                    </a:r>
                    <a:r>
                      <a:rPr lang="en-US" sz="36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I</a:t>
                    </a:r>
                    <a:r>
                      <a:rPr lang="ru-RU" sz="24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1</a:t>
                    </a:r>
                    <a:r>
                      <a:rPr lang="ru-RU" sz="28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 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11" name="Line 46"/>
              <p:cNvSpPr>
                <a:spLocks noChangeShapeType="1"/>
              </p:cNvSpPr>
              <p:nvPr/>
            </p:nvSpPr>
            <p:spPr bwMode="auto">
              <a:xfrm>
                <a:off x="2766" y="3772"/>
                <a:ext cx="58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9" name="Прямоугольник 108"/>
            <p:cNvSpPr/>
            <p:nvPr/>
          </p:nvSpPr>
          <p:spPr>
            <a:xfrm>
              <a:off x="1613034" y="4000504"/>
              <a:ext cx="64294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 </a:t>
              </a:r>
              <a:r>
                <a:rPr lang="en-US" sz="4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4" name="Прямая со стрелкой 63"/>
          <p:cNvCxnSpPr/>
          <p:nvPr/>
        </p:nvCxnSpPr>
        <p:spPr>
          <a:xfrm flipV="1">
            <a:off x="4357686" y="2928934"/>
            <a:ext cx="2000264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0"/>
          <p:cNvGrpSpPr>
            <a:grpSpLocks/>
          </p:cNvGrpSpPr>
          <p:nvPr/>
        </p:nvGrpSpPr>
        <p:grpSpPr bwMode="auto">
          <a:xfrm>
            <a:off x="5245842" y="5722168"/>
            <a:ext cx="1827310" cy="601739"/>
            <a:chOff x="2294" y="3825"/>
            <a:chExt cx="990" cy="299"/>
          </a:xfrm>
        </p:grpSpPr>
        <p:grpSp>
          <p:nvGrpSpPr>
            <p:cNvPr id="70" name="Group 64"/>
            <p:cNvGrpSpPr>
              <a:grpSpLocks/>
            </p:cNvGrpSpPr>
            <p:nvPr/>
          </p:nvGrpSpPr>
          <p:grpSpPr bwMode="auto">
            <a:xfrm>
              <a:off x="3100" y="3848"/>
              <a:ext cx="184" cy="276"/>
              <a:chOff x="3722" y="4378"/>
              <a:chExt cx="184" cy="276"/>
            </a:xfrm>
          </p:grpSpPr>
          <p:sp>
            <p:nvSpPr>
              <p:cNvPr id="74" name="Oval 66"/>
              <p:cNvSpPr>
                <a:spLocks noChangeArrowheads="1"/>
              </p:cNvSpPr>
              <p:nvPr/>
            </p:nvSpPr>
            <p:spPr bwMode="auto">
              <a:xfrm>
                <a:off x="3744" y="4458"/>
                <a:ext cx="141" cy="141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Line 65"/>
              <p:cNvSpPr>
                <a:spLocks noChangeShapeType="1"/>
              </p:cNvSpPr>
              <p:nvPr/>
            </p:nvSpPr>
            <p:spPr bwMode="auto">
              <a:xfrm flipV="1">
                <a:off x="3722" y="4378"/>
                <a:ext cx="184" cy="27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1" name="Group 61"/>
            <p:cNvGrpSpPr>
              <a:grpSpLocks/>
            </p:cNvGrpSpPr>
            <p:nvPr/>
          </p:nvGrpSpPr>
          <p:grpSpPr bwMode="auto">
            <a:xfrm>
              <a:off x="2294" y="3825"/>
              <a:ext cx="184" cy="276"/>
              <a:chOff x="3503" y="4378"/>
              <a:chExt cx="184" cy="276"/>
            </a:xfrm>
          </p:grpSpPr>
          <p:sp>
            <p:nvSpPr>
              <p:cNvPr id="72" name="Oval 63"/>
              <p:cNvSpPr>
                <a:spLocks noChangeArrowheads="1"/>
              </p:cNvSpPr>
              <p:nvPr/>
            </p:nvSpPr>
            <p:spPr bwMode="auto">
              <a:xfrm>
                <a:off x="3525" y="4458"/>
                <a:ext cx="141" cy="141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Line 62"/>
              <p:cNvSpPr>
                <a:spLocks noChangeShapeType="1"/>
              </p:cNvSpPr>
              <p:nvPr/>
            </p:nvSpPr>
            <p:spPr bwMode="auto">
              <a:xfrm flipV="1">
                <a:off x="3503" y="4378"/>
                <a:ext cx="184" cy="276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7" name="Группа 24"/>
          <p:cNvGrpSpPr/>
          <p:nvPr/>
        </p:nvGrpSpPr>
        <p:grpSpPr>
          <a:xfrm>
            <a:off x="5395177" y="4889301"/>
            <a:ext cx="1582269" cy="1111467"/>
            <a:chOff x="6902158" y="239886"/>
            <a:chExt cx="1772302" cy="1277134"/>
          </a:xfrm>
        </p:grpSpPr>
        <p:grpSp>
          <p:nvGrpSpPr>
            <p:cNvPr id="88" name="Group 34"/>
            <p:cNvGrpSpPr>
              <a:grpSpLocks/>
            </p:cNvGrpSpPr>
            <p:nvPr/>
          </p:nvGrpSpPr>
          <p:grpSpPr bwMode="auto">
            <a:xfrm>
              <a:off x="6929485" y="239886"/>
              <a:ext cx="1691429" cy="1247390"/>
              <a:chOff x="9385" y="4844"/>
              <a:chExt cx="1129" cy="789"/>
            </a:xfrm>
          </p:grpSpPr>
          <p:grpSp>
            <p:nvGrpSpPr>
              <p:cNvPr id="91" name="Group 35"/>
              <p:cNvGrpSpPr>
                <a:grpSpLocks/>
              </p:cNvGrpSpPr>
              <p:nvPr/>
            </p:nvGrpSpPr>
            <p:grpSpPr bwMode="auto">
              <a:xfrm>
                <a:off x="9740" y="4844"/>
                <a:ext cx="599" cy="530"/>
                <a:chOff x="9740" y="4844"/>
                <a:chExt cx="599" cy="530"/>
              </a:xfrm>
            </p:grpSpPr>
            <p:sp>
              <p:nvSpPr>
                <p:cNvPr id="9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40" y="4844"/>
                  <a:ext cx="59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8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2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Line 39"/>
              <p:cNvSpPr>
                <a:spLocks noChangeShapeType="1"/>
              </p:cNvSpPr>
              <p:nvPr/>
            </p:nvSpPr>
            <p:spPr bwMode="auto">
              <a:xfrm>
                <a:off x="9390" y="5093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Line 40"/>
              <p:cNvSpPr>
                <a:spLocks noChangeShapeType="1"/>
              </p:cNvSpPr>
              <p:nvPr/>
            </p:nvSpPr>
            <p:spPr bwMode="auto">
              <a:xfrm>
                <a:off x="9385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Line 41"/>
              <p:cNvSpPr>
                <a:spLocks noChangeShapeType="1"/>
              </p:cNvSpPr>
              <p:nvPr/>
            </p:nvSpPr>
            <p:spPr bwMode="auto">
              <a:xfrm>
                <a:off x="10514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9" name="Овал 88"/>
            <p:cNvSpPr/>
            <p:nvPr/>
          </p:nvSpPr>
          <p:spPr>
            <a:xfrm>
              <a:off x="6902158" y="141189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8603022" y="1445582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9" name="Прямоугольник 98"/>
          <p:cNvSpPr/>
          <p:nvPr/>
        </p:nvSpPr>
        <p:spPr>
          <a:xfrm>
            <a:off x="2571736" y="5000636"/>
            <a:ext cx="2715808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571736" y="5786454"/>
            <a:ext cx="2422458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357686" y="5786454"/>
            <a:ext cx="642942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3647550" y="4211429"/>
            <a:ext cx="513929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контрольное измерение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03" name="Группа 17"/>
          <p:cNvGrpSpPr/>
          <p:nvPr/>
        </p:nvGrpSpPr>
        <p:grpSpPr>
          <a:xfrm>
            <a:off x="6715140" y="-153067"/>
            <a:ext cx="2357454" cy="1938993"/>
            <a:chOff x="4929190" y="4019985"/>
            <a:chExt cx="2357454" cy="1938993"/>
          </a:xfrm>
        </p:grpSpPr>
        <p:sp>
          <p:nvSpPr>
            <p:cNvPr id="116" name="Прямоугольник 115"/>
            <p:cNvSpPr/>
            <p:nvPr/>
          </p:nvSpPr>
          <p:spPr>
            <a:xfrm>
              <a:off x="6000760" y="4019985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6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5929322" y="5127981"/>
              <a:ext cx="1357322" cy="8309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endPara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Группа 119"/>
          <p:cNvGrpSpPr/>
          <p:nvPr/>
        </p:nvGrpSpPr>
        <p:grpSpPr>
          <a:xfrm>
            <a:off x="7818021" y="5857892"/>
            <a:ext cx="540193" cy="549244"/>
            <a:chOff x="4670072" y="5047485"/>
            <a:chExt cx="540193" cy="549244"/>
          </a:xfrm>
        </p:grpSpPr>
        <p:grpSp>
          <p:nvGrpSpPr>
            <p:cNvPr id="121" name="Группа 59"/>
            <p:cNvGrpSpPr/>
            <p:nvPr/>
          </p:nvGrpSpPr>
          <p:grpSpPr>
            <a:xfrm>
              <a:off x="4670072" y="5047485"/>
              <a:ext cx="540193" cy="537972"/>
              <a:chOff x="4670072" y="5047485"/>
              <a:chExt cx="540193" cy="537972"/>
            </a:xfrm>
          </p:grpSpPr>
          <p:sp>
            <p:nvSpPr>
              <p:cNvPr id="123" name="Line 20"/>
              <p:cNvSpPr>
                <a:spLocks noChangeShapeType="1"/>
              </p:cNvSpPr>
              <p:nvPr/>
            </p:nvSpPr>
            <p:spPr bwMode="auto">
              <a:xfrm flipH="1">
                <a:off x="4670072" y="5210576"/>
                <a:ext cx="0" cy="21868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Line 22"/>
              <p:cNvSpPr>
                <a:spLocks noChangeShapeType="1"/>
              </p:cNvSpPr>
              <p:nvPr/>
            </p:nvSpPr>
            <p:spPr bwMode="auto">
              <a:xfrm>
                <a:off x="5210265" y="5047485"/>
                <a:ext cx="0" cy="53797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Line 20"/>
              <p:cNvSpPr>
                <a:spLocks noChangeShapeType="1"/>
              </p:cNvSpPr>
              <p:nvPr/>
            </p:nvSpPr>
            <p:spPr bwMode="auto">
              <a:xfrm flipH="1">
                <a:off x="5090060" y="5203809"/>
                <a:ext cx="0" cy="21868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Line 22"/>
              <p:cNvSpPr>
                <a:spLocks noChangeShapeType="1"/>
              </p:cNvSpPr>
              <p:nvPr/>
            </p:nvSpPr>
            <p:spPr bwMode="auto">
              <a:xfrm>
                <a:off x="5000628" y="5047485"/>
                <a:ext cx="0" cy="53797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Line 20"/>
              <p:cNvSpPr>
                <a:spLocks noChangeShapeType="1"/>
              </p:cNvSpPr>
              <p:nvPr/>
            </p:nvSpPr>
            <p:spPr bwMode="auto">
              <a:xfrm flipH="1">
                <a:off x="4871069" y="5206203"/>
                <a:ext cx="0" cy="21868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2" name="Line 22"/>
            <p:cNvSpPr>
              <a:spLocks noChangeShapeType="1"/>
            </p:cNvSpPr>
            <p:nvPr/>
          </p:nvSpPr>
          <p:spPr bwMode="auto">
            <a:xfrm>
              <a:off x="4781637" y="5058757"/>
              <a:ext cx="0" cy="5379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9" name="Group 34"/>
          <p:cNvGrpSpPr>
            <a:grpSpLocks/>
          </p:cNvGrpSpPr>
          <p:nvPr/>
        </p:nvGrpSpPr>
        <p:grpSpPr bwMode="auto">
          <a:xfrm>
            <a:off x="7370448" y="5053731"/>
            <a:ext cx="1504718" cy="1081453"/>
            <a:chOff x="9385" y="4844"/>
            <a:chExt cx="1125" cy="786"/>
          </a:xfrm>
        </p:grpSpPr>
        <p:grpSp>
          <p:nvGrpSpPr>
            <p:cNvPr id="132" name="Group 35"/>
            <p:cNvGrpSpPr>
              <a:grpSpLocks/>
            </p:cNvGrpSpPr>
            <p:nvPr/>
          </p:nvGrpSpPr>
          <p:grpSpPr bwMode="auto">
            <a:xfrm>
              <a:off x="9740" y="4844"/>
              <a:ext cx="599" cy="530"/>
              <a:chOff x="9740" y="4844"/>
              <a:chExt cx="599" cy="530"/>
            </a:xfrm>
          </p:grpSpPr>
          <p:sp>
            <p:nvSpPr>
              <p:cNvPr id="137" name="Text Box 36"/>
              <p:cNvSpPr txBox="1">
                <a:spLocks noChangeArrowheads="1"/>
              </p:cNvSpPr>
              <p:nvPr/>
            </p:nvSpPr>
            <p:spPr bwMode="auto">
              <a:xfrm>
                <a:off x="9740" y="4844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3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Line 40"/>
            <p:cNvSpPr>
              <a:spLocks noChangeShapeType="1"/>
            </p:cNvSpPr>
            <p:nvPr/>
          </p:nvSpPr>
          <p:spPr bwMode="auto">
            <a:xfrm>
              <a:off x="9385" y="5088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Line 41"/>
            <p:cNvSpPr>
              <a:spLocks noChangeShapeType="1"/>
            </p:cNvSpPr>
            <p:nvPr/>
          </p:nvSpPr>
          <p:spPr bwMode="auto">
            <a:xfrm>
              <a:off x="10510" y="5088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9" name="Line 38"/>
          <p:cNvSpPr>
            <a:spLocks noChangeShapeType="1"/>
          </p:cNvSpPr>
          <p:nvPr/>
        </p:nvSpPr>
        <p:spPr bwMode="auto">
          <a:xfrm>
            <a:off x="8370923" y="6129960"/>
            <a:ext cx="50826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Line 38"/>
          <p:cNvSpPr>
            <a:spLocks noChangeShapeType="1"/>
          </p:cNvSpPr>
          <p:nvPr/>
        </p:nvSpPr>
        <p:spPr bwMode="auto">
          <a:xfrm>
            <a:off x="7371764" y="6129962"/>
            <a:ext cx="432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AutoShape 4"/>
          <p:cNvSpPr>
            <a:spLocks noChangeArrowheads="1"/>
          </p:cNvSpPr>
          <p:nvPr/>
        </p:nvSpPr>
        <p:spPr bwMode="auto">
          <a:xfrm>
            <a:off x="8381524" y="502470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2" name="Group 5"/>
          <p:cNvGrpSpPr>
            <a:grpSpLocks/>
          </p:cNvGrpSpPr>
          <p:nvPr/>
        </p:nvGrpSpPr>
        <p:grpSpPr bwMode="auto">
          <a:xfrm>
            <a:off x="7595706" y="4953262"/>
            <a:ext cx="347811" cy="371477"/>
            <a:chOff x="3018" y="5186"/>
            <a:chExt cx="202" cy="201"/>
          </a:xfrm>
        </p:grpSpPr>
        <p:sp>
          <p:nvSpPr>
            <p:cNvPr id="143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0" y="0"/>
            <a:ext cx="9144000" cy="6858000"/>
            <a:chOff x="-3214742" y="1285908"/>
            <a:chExt cx="9144000" cy="6858000"/>
          </a:xfrm>
        </p:grpSpPr>
        <p:grpSp>
          <p:nvGrpSpPr>
            <p:cNvPr id="130" name="Группа 114"/>
            <p:cNvGrpSpPr/>
            <p:nvPr/>
          </p:nvGrpSpPr>
          <p:grpSpPr>
            <a:xfrm>
              <a:off x="-3214742" y="1285908"/>
              <a:ext cx="9144000" cy="6858000"/>
              <a:chOff x="0" y="0"/>
              <a:chExt cx="9144000" cy="6858000"/>
            </a:xfrm>
          </p:grpSpPr>
          <p:grpSp>
            <p:nvGrpSpPr>
              <p:cNvPr id="158" name="Группа 118"/>
              <p:cNvGrpSpPr/>
              <p:nvPr/>
            </p:nvGrpSpPr>
            <p:grpSpPr>
              <a:xfrm>
                <a:off x="0" y="0"/>
                <a:ext cx="9144000" cy="6858000"/>
                <a:chOff x="0" y="24"/>
                <a:chExt cx="9144000" cy="6858000"/>
              </a:xfrm>
            </p:grpSpPr>
            <p:sp>
              <p:nvSpPr>
                <p:cNvPr id="161" name="Прямоугольник 160"/>
                <p:cNvSpPr/>
                <p:nvPr/>
              </p:nvSpPr>
              <p:spPr>
                <a:xfrm>
                  <a:off x="0" y="24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62" name="Group 3"/>
                <p:cNvGrpSpPr>
                  <a:grpSpLocks/>
                </p:cNvGrpSpPr>
                <p:nvPr/>
              </p:nvGrpSpPr>
              <p:grpSpPr bwMode="auto">
                <a:xfrm>
                  <a:off x="571474" y="3357559"/>
                  <a:ext cx="2429914" cy="714913"/>
                  <a:chOff x="3094" y="2594"/>
                  <a:chExt cx="938" cy="442"/>
                </a:xfrm>
              </p:grpSpPr>
              <p:sp>
                <p:nvSpPr>
                  <p:cNvPr id="163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4" y="2594"/>
                    <a:ext cx="938" cy="44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 E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q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пр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4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122" y="2638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5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452" y="2655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59" name="Прямоугольник 158"/>
              <p:cNvSpPr/>
              <p:nvPr/>
            </p:nvSpPr>
            <p:spPr>
              <a:xfrm>
                <a:off x="4546979" y="5270857"/>
                <a:ext cx="2795958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" name="Прямоугольник 159"/>
              <p:cNvSpPr/>
              <p:nvPr/>
            </p:nvSpPr>
            <p:spPr>
              <a:xfrm>
                <a:off x="7072423" y="5269205"/>
                <a:ext cx="1928733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000" b="1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1" name="Группа 123"/>
            <p:cNvGrpSpPr/>
            <p:nvPr/>
          </p:nvGrpSpPr>
          <p:grpSpPr>
            <a:xfrm>
              <a:off x="2937088" y="2481991"/>
              <a:ext cx="1798330" cy="1304606"/>
              <a:chOff x="2784688" y="71416"/>
              <a:chExt cx="1798330" cy="1304606"/>
            </a:xfrm>
            <a:solidFill>
              <a:schemeClr val="bg2">
                <a:lumMod val="90000"/>
              </a:schemeClr>
            </a:solidFill>
          </p:grpSpPr>
          <p:sp>
            <p:nvSpPr>
              <p:cNvPr id="150" name="Text Box 40"/>
              <p:cNvSpPr txBox="1">
                <a:spLocks noChangeArrowheads="1"/>
              </p:cNvSpPr>
              <p:nvPr/>
            </p:nvSpPr>
            <p:spPr bwMode="auto">
              <a:xfrm>
                <a:off x="2784688" y="281936"/>
                <a:ext cx="930056" cy="7143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51" name="Group 41"/>
              <p:cNvGrpSpPr>
                <a:grpSpLocks/>
              </p:cNvGrpSpPr>
              <p:nvPr/>
            </p:nvGrpSpPr>
            <p:grpSpPr bwMode="auto">
              <a:xfrm>
                <a:off x="3500434" y="71416"/>
                <a:ext cx="1082584" cy="1304606"/>
                <a:chOff x="2907" y="3253"/>
                <a:chExt cx="709" cy="865"/>
              </a:xfrm>
              <a:grpFill/>
            </p:grpSpPr>
            <p:grpSp>
              <p:nvGrpSpPr>
                <p:cNvPr id="152" name="Group 42"/>
                <p:cNvGrpSpPr>
                  <a:grpSpLocks/>
                </p:cNvGrpSpPr>
                <p:nvPr/>
              </p:nvGrpSpPr>
              <p:grpSpPr bwMode="auto">
                <a:xfrm>
                  <a:off x="2907" y="3253"/>
                  <a:ext cx="709" cy="865"/>
                  <a:chOff x="11535" y="3553"/>
                  <a:chExt cx="858" cy="865"/>
                </a:xfrm>
                <a:grpFill/>
              </p:grpSpPr>
              <p:sp>
                <p:nvSpPr>
                  <p:cNvPr id="15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55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1535" y="3553"/>
                    <a:ext cx="858" cy="865"/>
                    <a:chOff x="11015" y="3821"/>
                    <a:chExt cx="686" cy="865"/>
                  </a:xfrm>
                  <a:grpFill/>
                </p:grpSpPr>
                <p:sp>
                  <p:nvSpPr>
                    <p:cNvPr id="156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15" y="3821"/>
                      <a:ext cx="686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3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7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0" y="4236"/>
                      <a:ext cx="482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53" name="Line 47"/>
                <p:cNvSpPr>
                  <a:spLocks noChangeShapeType="1"/>
                </p:cNvSpPr>
                <p:nvPr/>
              </p:nvSpPr>
              <p:spPr bwMode="auto">
                <a:xfrm>
                  <a:off x="2936" y="3703"/>
                  <a:ext cx="583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45" name="Группа 17"/>
            <p:cNvGrpSpPr/>
            <p:nvPr/>
          </p:nvGrpSpPr>
          <p:grpSpPr>
            <a:xfrm>
              <a:off x="2643174" y="4418965"/>
              <a:ext cx="2357454" cy="1938993"/>
              <a:chOff x="4929190" y="4019985"/>
              <a:chExt cx="2357454" cy="1938993"/>
            </a:xfrm>
          </p:grpSpPr>
          <p:sp>
            <p:nvSpPr>
              <p:cNvPr id="146" name="Прямоугольник 145"/>
              <p:cNvSpPr/>
              <p:nvPr/>
            </p:nvSpPr>
            <p:spPr>
              <a:xfrm>
                <a:off x="6000760" y="4019985"/>
                <a:ext cx="857256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66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" name="Прямоугольник 146"/>
              <p:cNvSpPr/>
              <p:nvPr/>
            </p:nvSpPr>
            <p:spPr>
              <a:xfrm>
                <a:off x="4929190" y="4643446"/>
                <a:ext cx="1000132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6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" name="Прямоугольник 147"/>
              <p:cNvSpPr/>
              <p:nvPr/>
            </p:nvSpPr>
            <p:spPr>
              <a:xfrm>
                <a:off x="5929322" y="5127981"/>
                <a:ext cx="1357322" cy="83099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800" b="1" cap="all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4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r</a:t>
                </a:r>
                <a:endParaRPr lang="ru-RU" sz="4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9" name="Прямая соединительная линия 148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1" grpId="0" animBg="1"/>
      <p:bldP spid="56" grpId="0" animBg="1"/>
      <p:bldP spid="93" grpId="0"/>
      <p:bldP spid="104" grpId="0" animBg="1"/>
      <p:bldP spid="105" grpId="0" animBg="1"/>
      <p:bldP spid="106" grpId="0" animBg="1"/>
      <p:bldP spid="99" grpId="0" animBg="1"/>
      <p:bldP spid="100" grpId="0" animBg="1"/>
      <p:bldP spid="100" grpId="1" animBg="1"/>
      <p:bldP spid="101" grpId="0" animBg="1"/>
      <p:bldP spid="102" grpId="0" animBg="1"/>
      <p:bldP spid="139" grpId="0" animBg="1"/>
      <p:bldP spid="140" grpId="0" animBg="1"/>
      <p:bldP spid="1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0.4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-759025" y="2022506"/>
            <a:ext cx="6072198" cy="45541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выключении источника,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ДЕРЖАТЬ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вилку и розетку!!!</a:t>
            </a:r>
            <a:endParaRPr lang="ru-RU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27853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1.Включай источник тока только после ПРОВЕРКИ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Два провода к вольтметру и в сторону.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(+)  источника  на  (+) амперметра.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3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Собрать последовательную цепь,  включив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(-)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тока и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проверить её.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>
              <a:lnSpc>
                <a:spcPts val="3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Включить в цепь вольтметр</a:t>
            </a:r>
          </a:p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СНЯВ ПОКАЗАНИЯ ПРИБОРОВ РАЗОМКНУТЬ ЦЕПЬ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2786058"/>
            <a:ext cx="5143504" cy="29238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приборах означают лишь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правило их включения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(–)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источнике означают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недостаток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избыток </a:t>
            </a:r>
            <a:r>
              <a:rPr lang="ru-RU" sz="2800" b="1" dirty="0" smtClean="0"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электронов!!!</a:t>
            </a:r>
            <a:endParaRPr lang="ru-RU" sz="28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1670" y="857232"/>
            <a:ext cx="5143536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ДЛР-?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4000"/>
              </a:lnSpc>
            </a:pP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гр2 </a:t>
            </a:r>
            <a:r>
              <a:rPr lang="fr-FR" b="1" dirty="0" smtClean="0"/>
              <a:t>501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842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873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850</a:t>
            </a:r>
            <a:r>
              <a:rPr lang="fr-FR" dirty="0" smtClean="0"/>
              <a:t> </a:t>
            </a:r>
            <a:r>
              <a:rPr lang="fr-FR" b="1" dirty="0" smtClean="0"/>
              <a:t>857</a:t>
            </a:r>
            <a:r>
              <a:rPr lang="fr-FR" dirty="0" smtClean="0"/>
              <a:t> </a:t>
            </a:r>
            <a:r>
              <a:rPr lang="fr-FR" b="1" dirty="0" smtClean="0"/>
              <a:t> </a:t>
            </a:r>
            <a:r>
              <a:rPr lang="fr-FR" dirty="0" smtClean="0"/>
              <a:t> </a:t>
            </a:r>
            <a:r>
              <a:rPr lang="fr-FR" b="1" i="1" dirty="0" smtClean="0">
                <a:solidFill>
                  <a:srgbClr val="006600"/>
                </a:solidFill>
              </a:rPr>
              <a:t>Q</a:t>
            </a:r>
            <a:r>
              <a:rPr lang="fr-FR" i="1" dirty="0" smtClean="0">
                <a:solidFill>
                  <a:srgbClr val="006600"/>
                </a:solidFill>
              </a:rPr>
              <a:t> </a:t>
            </a:r>
            <a:endParaRPr lang="ru-RU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3714752"/>
          <a:ext cx="9001155" cy="2621280"/>
        </p:xfrm>
        <a:graphic>
          <a:graphicData uri="http://schemas.openxmlformats.org/drawingml/2006/table">
            <a:tbl>
              <a:tblPr/>
              <a:tblGrid>
                <a:gridCol w="8143900"/>
                <a:gridCol w="85725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.Консультация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по теме 15 и Д.З.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гр.3.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.Планирование лабораторной работы.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Выполнение работы.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Расчет  погрешности измерения и выводы о значении ЭДС и сопротивлении источника тока..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5. (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Дополнительно)  упр. 10 (7,8) стр.148.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Д.З. гр.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2800" b="1" dirty="0" smtClean="0">
                          <a:solidFill>
                            <a:srgbClr val="22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</a:t>
                      </a:r>
                      <a:r>
                        <a:rPr lang="ru-RU" sz="2400" b="1" dirty="0" smtClean="0">
                          <a:solidFill>
                            <a:srgbClr val="220FB1"/>
                          </a:solidFill>
                        </a:rPr>
                        <a:t>3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1024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1025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1026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1027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1028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24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Е,г</a:t>
                      </a:r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98903"/>
            <a:ext cx="9144000" cy="320087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- 9 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эл.ток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59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раздел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/ЛР7/ ОПРЕДЕЛЕНИЕ ЭДС И СОПРОТИВЛЕНИЯ ИСТОЧНИКА ТОКА.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Навыки в определении ЭДС и сопротивления источника тока.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ПРИОБРЕТЕНИЯ НАВЫКОВ В ОПРЕДЕЛЕНИИ ЭДС И СОПРОТИВЛЕНИЯ ИСТОЧНИКА ТОКА, ЗАКРЕПЛЕНИИ УМЕНИЙ ОПРЕДЕЛЯТЬ ПОГРЕШНОСТЬ ИЗМЕРЕНИЙ.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28" y="571480"/>
            <a:ext cx="5572164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№15 </a:t>
            </a:r>
          </a:p>
          <a:p>
            <a:pPr algn="ctr">
              <a:lnSpc>
                <a:spcPts val="4000"/>
              </a:lnSpc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??? к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зач№4</a:t>
            </a:r>
          </a:p>
          <a:p>
            <a:pPr algn="ctr">
              <a:lnSpc>
                <a:spcPts val="4000"/>
              </a:lnSpc>
            </a:pPr>
            <a:r>
              <a:rPr lang="ru-RU" sz="4800" b="1" dirty="0" smtClean="0"/>
              <a:t> </a:t>
            </a:r>
            <a:r>
              <a:rPr lang="ru-RU" sz="36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b="1" dirty="0" smtClean="0">
                <a:solidFill>
                  <a:srgbClr val="220FB1"/>
                </a:solidFill>
              </a:rPr>
              <a:t> </a:t>
            </a:r>
            <a:r>
              <a:rPr lang="ru-RU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0" y="0"/>
            <a:ext cx="9144000" cy="6858000"/>
            <a:chOff x="-3214742" y="1285908"/>
            <a:chExt cx="9144000" cy="6858000"/>
          </a:xfrm>
        </p:grpSpPr>
        <p:grpSp>
          <p:nvGrpSpPr>
            <p:cNvPr id="13" name="Группа 114"/>
            <p:cNvGrpSpPr/>
            <p:nvPr/>
          </p:nvGrpSpPr>
          <p:grpSpPr>
            <a:xfrm>
              <a:off x="-3214742" y="1285908"/>
              <a:ext cx="9144000" cy="6858000"/>
              <a:chOff x="0" y="0"/>
              <a:chExt cx="9144000" cy="6858000"/>
            </a:xfrm>
          </p:grpSpPr>
          <p:grpSp>
            <p:nvGrpSpPr>
              <p:cNvPr id="28" name="Группа 118"/>
              <p:cNvGrpSpPr/>
              <p:nvPr/>
            </p:nvGrpSpPr>
            <p:grpSpPr>
              <a:xfrm>
                <a:off x="0" y="0"/>
                <a:ext cx="9144000" cy="6858000"/>
                <a:chOff x="0" y="24"/>
                <a:chExt cx="9144000" cy="6858000"/>
              </a:xfrm>
            </p:grpSpPr>
            <p:sp>
              <p:nvSpPr>
                <p:cNvPr id="31" name="Прямоугольник 30"/>
                <p:cNvSpPr/>
                <p:nvPr/>
              </p:nvSpPr>
              <p:spPr>
                <a:xfrm>
                  <a:off x="0" y="24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2" name="Group 3"/>
                <p:cNvGrpSpPr>
                  <a:grpSpLocks/>
                </p:cNvGrpSpPr>
                <p:nvPr/>
              </p:nvGrpSpPr>
              <p:grpSpPr bwMode="auto">
                <a:xfrm>
                  <a:off x="571474" y="3357559"/>
                  <a:ext cx="2429914" cy="714913"/>
                  <a:chOff x="3094" y="2594"/>
                  <a:chExt cx="938" cy="442"/>
                </a:xfrm>
              </p:grpSpPr>
              <p:sp>
                <p:nvSpPr>
                  <p:cNvPr id="33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4" y="2594"/>
                    <a:ext cx="938" cy="44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 E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q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пр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4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122" y="2638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452" y="2655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9" name="Прямоугольник 28"/>
              <p:cNvSpPr/>
              <p:nvPr/>
            </p:nvSpPr>
            <p:spPr>
              <a:xfrm>
                <a:off x="4546979" y="5270857"/>
                <a:ext cx="2795958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7072423" y="5269205"/>
                <a:ext cx="1928733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000" b="1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" name="Группа 123"/>
            <p:cNvGrpSpPr/>
            <p:nvPr/>
          </p:nvGrpSpPr>
          <p:grpSpPr>
            <a:xfrm>
              <a:off x="2937088" y="2481991"/>
              <a:ext cx="1798330" cy="1304606"/>
              <a:chOff x="2784688" y="71416"/>
              <a:chExt cx="1798330" cy="1304606"/>
            </a:xfrm>
            <a:solidFill>
              <a:schemeClr val="bg2">
                <a:lumMod val="90000"/>
              </a:schemeClr>
            </a:solidFill>
          </p:grpSpPr>
          <p:sp>
            <p:nvSpPr>
              <p:cNvPr id="20" name="Text Box 40"/>
              <p:cNvSpPr txBox="1">
                <a:spLocks noChangeArrowheads="1"/>
              </p:cNvSpPr>
              <p:nvPr/>
            </p:nvSpPr>
            <p:spPr bwMode="auto">
              <a:xfrm>
                <a:off x="2784688" y="281936"/>
                <a:ext cx="930056" cy="7143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" name="Group 41"/>
              <p:cNvGrpSpPr>
                <a:grpSpLocks/>
              </p:cNvGrpSpPr>
              <p:nvPr/>
            </p:nvGrpSpPr>
            <p:grpSpPr bwMode="auto">
              <a:xfrm>
                <a:off x="3500434" y="71416"/>
                <a:ext cx="1082584" cy="1304606"/>
                <a:chOff x="2907" y="3253"/>
                <a:chExt cx="709" cy="865"/>
              </a:xfrm>
              <a:grpFill/>
            </p:grpSpPr>
            <p:grpSp>
              <p:nvGrpSpPr>
                <p:cNvPr id="22" name="Group 42"/>
                <p:cNvGrpSpPr>
                  <a:grpSpLocks/>
                </p:cNvGrpSpPr>
                <p:nvPr/>
              </p:nvGrpSpPr>
              <p:grpSpPr bwMode="auto">
                <a:xfrm>
                  <a:off x="2907" y="3253"/>
                  <a:ext cx="709" cy="865"/>
                  <a:chOff x="11535" y="3553"/>
                  <a:chExt cx="858" cy="865"/>
                </a:xfrm>
                <a:grpFill/>
              </p:grpSpPr>
              <p:sp>
                <p:nvSpPr>
                  <p:cNvPr id="2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25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1535" y="3553"/>
                    <a:ext cx="858" cy="865"/>
                    <a:chOff x="11015" y="3821"/>
                    <a:chExt cx="686" cy="865"/>
                  </a:xfrm>
                  <a:grpFill/>
                </p:grpSpPr>
                <p:sp>
                  <p:nvSpPr>
                    <p:cNvPr id="26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15" y="3821"/>
                      <a:ext cx="686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3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7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0" y="4236"/>
                      <a:ext cx="482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23" name="Line 47"/>
                <p:cNvSpPr>
                  <a:spLocks noChangeShapeType="1"/>
                </p:cNvSpPr>
                <p:nvPr/>
              </p:nvSpPr>
              <p:spPr bwMode="auto">
                <a:xfrm>
                  <a:off x="2936" y="3703"/>
                  <a:ext cx="583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5" name="Группа 17"/>
            <p:cNvGrpSpPr/>
            <p:nvPr/>
          </p:nvGrpSpPr>
          <p:grpSpPr>
            <a:xfrm>
              <a:off x="2643174" y="4418965"/>
              <a:ext cx="2357454" cy="1938993"/>
              <a:chOff x="4929190" y="4019985"/>
              <a:chExt cx="2357454" cy="1938993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6000760" y="4019985"/>
                <a:ext cx="857256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66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4929190" y="4643446"/>
                <a:ext cx="1000132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6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5929322" y="5127981"/>
                <a:ext cx="1357322" cy="83099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800" b="1" cap="all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4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r</a:t>
                </a:r>
                <a:endParaRPr lang="ru-RU" sz="4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0" y="-24"/>
            <a:ext cx="9144000" cy="329320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- 8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эл.ток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58.    раздел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/Т.15/ Э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ЛЕКТРОДВИЖУЩАЯ СИЛА. ЗАКОН ОМА ДЛЯ ЗАМКНУТОЙ ЦЕПИ И ДЛЯ НЕОДНОРОДНОГО УЧАСТКА ЦЕПИ.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Знания понятия «ЭДС» и законов Ома.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УСЛОВИЯ ДЛЯ УСВОЕНИЯ ЗНАНИЙ О «ЭДС» И ЗАКОНОВ ОМА КАК ЧАСНОГО СЛУЧАЯ ЗАКОНА СОХРАНЕНИЯ ЭНЕРГИИ, ПОВТОРЕНИЯ ЗАКОНОМЕРНОСТЕЙ РАБОТЫ ЭЛ. ТОКА.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 1. Зависимость силы тока от ЭДС и полного сопротивления в цепи.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БНП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аним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357562"/>
          <a:ext cx="9144000" cy="3017520"/>
        </p:xfrm>
        <a:graphic>
          <a:graphicData uri="http://schemas.openxmlformats.org/drawingml/2006/table">
            <a:tbl>
              <a:tblPr/>
              <a:tblGrid>
                <a:gridCol w="8572528"/>
                <a:gridCol w="57147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 Консультация по задачам гр. № 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    2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.Создание проблемной ситуации: «Что надо сделать для длительного существования тока в цепи?»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.Эвристическая беседа по теме 15 с  решением поставленной проблемы, выкладкам на доске, демонстрациями и заполнением справочника № 4.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 Повторение материала темы по опорному конспекту и акцентуацией сложных моментов 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   5.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Первичная обратная связь по ???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стр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(1,2,3), стр.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303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,2,3),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  6.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ПРЗ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стр.305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  7.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Упр.19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(5,6)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15м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Д.З.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т.№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15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(пар.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106-108)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15074" y="2857496"/>
            <a:ext cx="1623650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 algn="ctr" eaLnBrk="0" hangingPunct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820(811)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проводнике сопротивлением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подключенном к элементу с ЭДС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1,1В,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сила тока равна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0,5 А.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Какова сила тока при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коротком замыкании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элемента?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643181"/>
            <a:ext cx="2643174" cy="381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072330" y="3929066"/>
            <a:ext cx="89180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1,1В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3900" y="5357826"/>
            <a:ext cx="89180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Ом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66574" y="4143380"/>
            <a:ext cx="67742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0,5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448768" y="4857760"/>
            <a:ext cx="2838109" cy="1143008"/>
            <a:chOff x="4500562" y="4500570"/>
            <a:chExt cx="1068495" cy="571504"/>
          </a:xfrm>
          <a:solidFill>
            <a:schemeClr val="bg1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4500562" y="4500570"/>
              <a:ext cx="1068495" cy="57150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512333" y="4500570"/>
              <a:ext cx="880966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7"/>
          <p:cNvGrpSpPr/>
          <p:nvPr/>
        </p:nvGrpSpPr>
        <p:grpSpPr>
          <a:xfrm>
            <a:off x="71406" y="2285992"/>
            <a:ext cx="2357454" cy="1938993"/>
            <a:chOff x="4929190" y="4019985"/>
            <a:chExt cx="2357454" cy="193899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000760" y="4019985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66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929322" y="5127981"/>
              <a:ext cx="1357322" cy="8309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lang="ru-RU" sz="4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929322" y="5199419"/>
              <a:ext cx="12240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2928926" y="2659559"/>
            <a:ext cx="245612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3500438"/>
            <a:ext cx="330411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1,1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0,5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4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488" y="4143380"/>
            <a:ext cx="917481" cy="877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40518" y="4157028"/>
            <a:ext cx="1633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0" y="1714488"/>
            <a:ext cx="6643702" cy="5715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840454" y="4786322"/>
            <a:ext cx="244592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60606" y="5707862"/>
            <a:ext cx="9174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86050" y="5643578"/>
            <a:ext cx="254749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1,1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0,2 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23466" y="5786454"/>
            <a:ext cx="67742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5,5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5074" y="5715016"/>
            <a:ext cx="120485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5,5А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00562" y="4786322"/>
            <a:ext cx="827471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eaLnBrk="0" hangingPunct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·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24"/>
            <a:ext cx="9144000" cy="6858000"/>
            <a:chOff x="-3214742" y="1285908"/>
            <a:chExt cx="9144000" cy="6858000"/>
          </a:xfrm>
        </p:grpSpPr>
        <p:grpSp>
          <p:nvGrpSpPr>
            <p:cNvPr id="27" name="Группа 114"/>
            <p:cNvGrpSpPr/>
            <p:nvPr/>
          </p:nvGrpSpPr>
          <p:grpSpPr>
            <a:xfrm>
              <a:off x="-3214742" y="1285908"/>
              <a:ext cx="9144000" cy="6858000"/>
              <a:chOff x="0" y="0"/>
              <a:chExt cx="9144000" cy="6858000"/>
            </a:xfrm>
          </p:grpSpPr>
          <p:grpSp>
            <p:nvGrpSpPr>
              <p:cNvPr id="47" name="Группа 118"/>
              <p:cNvGrpSpPr/>
              <p:nvPr/>
            </p:nvGrpSpPr>
            <p:grpSpPr>
              <a:xfrm>
                <a:off x="0" y="0"/>
                <a:ext cx="9144000" cy="6858000"/>
                <a:chOff x="0" y="24"/>
                <a:chExt cx="9144000" cy="6858000"/>
              </a:xfrm>
            </p:grpSpPr>
            <p:sp>
              <p:nvSpPr>
                <p:cNvPr id="50" name="Прямоугольник 49"/>
                <p:cNvSpPr/>
                <p:nvPr/>
              </p:nvSpPr>
              <p:spPr>
                <a:xfrm>
                  <a:off x="0" y="24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1" name="Group 3"/>
                <p:cNvGrpSpPr>
                  <a:grpSpLocks/>
                </p:cNvGrpSpPr>
                <p:nvPr/>
              </p:nvGrpSpPr>
              <p:grpSpPr bwMode="auto">
                <a:xfrm>
                  <a:off x="571474" y="3357559"/>
                  <a:ext cx="2429914" cy="714913"/>
                  <a:chOff x="3094" y="2594"/>
                  <a:chExt cx="938" cy="442"/>
                </a:xfrm>
              </p:grpSpPr>
              <p:sp>
                <p:nvSpPr>
                  <p:cNvPr id="52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4" y="2594"/>
                    <a:ext cx="938" cy="44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 E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q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пр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122" y="2638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4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452" y="2655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48" name="Прямоугольник 47"/>
              <p:cNvSpPr/>
              <p:nvPr/>
            </p:nvSpPr>
            <p:spPr>
              <a:xfrm>
                <a:off x="4546979" y="5270857"/>
                <a:ext cx="2795958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7072423" y="5269205"/>
                <a:ext cx="1928733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000" b="1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" name="Группа 123"/>
            <p:cNvGrpSpPr/>
            <p:nvPr/>
          </p:nvGrpSpPr>
          <p:grpSpPr>
            <a:xfrm>
              <a:off x="2937088" y="2481991"/>
              <a:ext cx="1798330" cy="1304606"/>
              <a:chOff x="2784688" y="71416"/>
              <a:chExt cx="1798330" cy="1304606"/>
            </a:xfrm>
            <a:solidFill>
              <a:schemeClr val="bg2">
                <a:lumMod val="90000"/>
              </a:schemeClr>
            </a:solidFill>
          </p:grpSpPr>
          <p:sp>
            <p:nvSpPr>
              <p:cNvPr id="39" name="Text Box 40"/>
              <p:cNvSpPr txBox="1">
                <a:spLocks noChangeArrowheads="1"/>
              </p:cNvSpPr>
              <p:nvPr/>
            </p:nvSpPr>
            <p:spPr bwMode="auto">
              <a:xfrm>
                <a:off x="2784688" y="281936"/>
                <a:ext cx="930056" cy="7143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0" name="Group 41"/>
              <p:cNvGrpSpPr>
                <a:grpSpLocks/>
              </p:cNvGrpSpPr>
              <p:nvPr/>
            </p:nvGrpSpPr>
            <p:grpSpPr bwMode="auto">
              <a:xfrm>
                <a:off x="3500434" y="71416"/>
                <a:ext cx="1082584" cy="1304606"/>
                <a:chOff x="2907" y="3253"/>
                <a:chExt cx="709" cy="865"/>
              </a:xfrm>
              <a:grpFill/>
            </p:grpSpPr>
            <p:grpSp>
              <p:nvGrpSpPr>
                <p:cNvPr id="41" name="Group 42"/>
                <p:cNvGrpSpPr>
                  <a:grpSpLocks/>
                </p:cNvGrpSpPr>
                <p:nvPr/>
              </p:nvGrpSpPr>
              <p:grpSpPr bwMode="auto">
                <a:xfrm>
                  <a:off x="2907" y="3253"/>
                  <a:ext cx="709" cy="865"/>
                  <a:chOff x="11535" y="3553"/>
                  <a:chExt cx="858" cy="865"/>
                </a:xfrm>
                <a:grpFill/>
              </p:grpSpPr>
              <p:sp>
                <p:nvSpPr>
                  <p:cNvPr id="4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4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1535" y="3553"/>
                    <a:ext cx="858" cy="865"/>
                    <a:chOff x="11015" y="3821"/>
                    <a:chExt cx="686" cy="865"/>
                  </a:xfrm>
                  <a:grpFill/>
                </p:grpSpPr>
                <p:sp>
                  <p:nvSpPr>
                    <p:cNvPr id="45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15" y="3821"/>
                      <a:ext cx="686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3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6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0" y="4236"/>
                      <a:ext cx="482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42" name="Line 47"/>
                <p:cNvSpPr>
                  <a:spLocks noChangeShapeType="1"/>
                </p:cNvSpPr>
                <p:nvPr/>
              </p:nvSpPr>
              <p:spPr bwMode="auto">
                <a:xfrm>
                  <a:off x="2936" y="3703"/>
                  <a:ext cx="583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34" name="Группа 17"/>
            <p:cNvGrpSpPr/>
            <p:nvPr/>
          </p:nvGrpSpPr>
          <p:grpSpPr>
            <a:xfrm>
              <a:off x="2643174" y="4418965"/>
              <a:ext cx="2357454" cy="1938993"/>
              <a:chOff x="4929190" y="4019985"/>
              <a:chExt cx="2357454" cy="1938993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6000760" y="4019985"/>
                <a:ext cx="857256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66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4929190" y="4643446"/>
                <a:ext cx="1000132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6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5929322" y="5127981"/>
                <a:ext cx="1357322" cy="83099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800" b="1" cap="all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4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r</a:t>
                </a:r>
                <a:endParaRPr lang="ru-RU" sz="4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TextBox 54"/>
          <p:cNvSpPr txBox="1"/>
          <p:nvPr/>
        </p:nvSpPr>
        <p:spPr>
          <a:xfrm>
            <a:off x="0" y="5786454"/>
            <a:ext cx="214310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15-5 Стр.38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1536E-6 L 0.23611 -0.23474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9" grpId="0" animBg="1"/>
      <p:bldP spid="20" grpId="0" animBg="1"/>
      <p:bldP spid="22" grpId="0"/>
      <p:bldP spid="23" grpId="0"/>
      <p:bldP spid="24" grpId="0" animBg="1"/>
      <p:bldP spid="25" grpId="0" animBg="1"/>
      <p:bldP spid="28" grpId="0"/>
      <p:bldP spid="30" grpId="0" animBg="1"/>
      <p:bldP spid="32" grpId="0" animBg="1"/>
      <p:bldP spid="32" grpId="1" animBg="1"/>
      <p:bldP spid="29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проводнике сопротивлением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подключенном к элементу с ЭДС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4В,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сила тока равна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А.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Какова сила тока при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коротком замыкании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элемента?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2643181"/>
            <a:ext cx="2643174" cy="381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929454" y="385762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3900" y="5357826"/>
            <a:ext cx="89180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Ом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09450" y="4143380"/>
            <a:ext cx="4631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6448768" y="4857760"/>
            <a:ext cx="2838109" cy="1143008"/>
            <a:chOff x="4500562" y="4500570"/>
            <a:chExt cx="1068495" cy="571504"/>
          </a:xfrm>
          <a:solidFill>
            <a:schemeClr val="bg1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4500562" y="4500570"/>
              <a:ext cx="1068495" cy="57150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512333" y="4500570"/>
              <a:ext cx="880966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7"/>
          <p:cNvGrpSpPr/>
          <p:nvPr/>
        </p:nvGrpSpPr>
        <p:grpSpPr>
          <a:xfrm>
            <a:off x="71406" y="2285992"/>
            <a:ext cx="2357454" cy="1938993"/>
            <a:chOff x="4929190" y="4019985"/>
            <a:chExt cx="2357454" cy="193899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000760" y="4019985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66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929322" y="5127981"/>
              <a:ext cx="1357322" cy="8309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lang="ru-RU" sz="4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929322" y="5199419"/>
              <a:ext cx="12240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2928926" y="2659559"/>
            <a:ext cx="2173993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93556" y="3500438"/>
            <a:ext cx="214994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4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488" y="4143380"/>
            <a:ext cx="917481" cy="877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0" y="1714488"/>
            <a:ext cx="6572264" cy="5715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840454" y="4786322"/>
            <a:ext cx="244592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60606" y="5707862"/>
            <a:ext cx="9174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86050" y="5643578"/>
            <a:ext cx="1713931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23466" y="5786454"/>
            <a:ext cx="39167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5074" y="5721510"/>
            <a:ext cx="85725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2А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00562" y="4786322"/>
            <a:ext cx="827471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eaLnBrk="0" hangingPunct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·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9124" y="3500439"/>
            <a:ext cx="714380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429652" y="4000504"/>
            <a:ext cx="714380" cy="769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14876" y="3714752"/>
            <a:ext cx="571504" cy="584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29124" y="3500438"/>
            <a:ext cx="714380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57620" y="4214818"/>
            <a:ext cx="928694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11956" y="4143380"/>
            <a:ext cx="131723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72396" y="6000768"/>
            <a:ext cx="142876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Стр.32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0" y="0"/>
            <a:ext cx="9144000" cy="6858000"/>
            <a:chOff x="-3214742" y="1285908"/>
            <a:chExt cx="9144000" cy="6858000"/>
          </a:xfrm>
        </p:grpSpPr>
        <p:grpSp>
          <p:nvGrpSpPr>
            <p:cNvPr id="38" name="Группа 114"/>
            <p:cNvGrpSpPr/>
            <p:nvPr/>
          </p:nvGrpSpPr>
          <p:grpSpPr>
            <a:xfrm>
              <a:off x="-3214742" y="1285908"/>
              <a:ext cx="9144000" cy="6858000"/>
              <a:chOff x="0" y="0"/>
              <a:chExt cx="9144000" cy="6858000"/>
            </a:xfrm>
          </p:grpSpPr>
          <p:grpSp>
            <p:nvGrpSpPr>
              <p:cNvPr id="53" name="Группа 118"/>
              <p:cNvGrpSpPr/>
              <p:nvPr/>
            </p:nvGrpSpPr>
            <p:grpSpPr>
              <a:xfrm>
                <a:off x="0" y="0"/>
                <a:ext cx="9144000" cy="6858000"/>
                <a:chOff x="0" y="24"/>
                <a:chExt cx="9144000" cy="6858000"/>
              </a:xfrm>
            </p:grpSpPr>
            <p:sp>
              <p:nvSpPr>
                <p:cNvPr id="56" name="Прямоугольник 55"/>
                <p:cNvSpPr/>
                <p:nvPr/>
              </p:nvSpPr>
              <p:spPr>
                <a:xfrm>
                  <a:off x="0" y="24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7" name="Group 3"/>
                <p:cNvGrpSpPr>
                  <a:grpSpLocks/>
                </p:cNvGrpSpPr>
                <p:nvPr/>
              </p:nvGrpSpPr>
              <p:grpSpPr bwMode="auto">
                <a:xfrm>
                  <a:off x="571474" y="3357559"/>
                  <a:ext cx="2429914" cy="714913"/>
                  <a:chOff x="3094" y="2594"/>
                  <a:chExt cx="938" cy="442"/>
                </a:xfrm>
              </p:grpSpPr>
              <p:sp>
                <p:nvSpPr>
                  <p:cNvPr id="58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4" y="2594"/>
                    <a:ext cx="938" cy="44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 E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q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пр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122" y="2638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0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452" y="2655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54" name="Прямоугольник 53"/>
              <p:cNvSpPr/>
              <p:nvPr/>
            </p:nvSpPr>
            <p:spPr>
              <a:xfrm>
                <a:off x="4546979" y="5270857"/>
                <a:ext cx="2795958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7072423" y="5269205"/>
                <a:ext cx="1928733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000" b="1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9" name="Группа 123"/>
            <p:cNvGrpSpPr/>
            <p:nvPr/>
          </p:nvGrpSpPr>
          <p:grpSpPr>
            <a:xfrm>
              <a:off x="2937088" y="2481991"/>
              <a:ext cx="1798330" cy="1304606"/>
              <a:chOff x="2784688" y="71416"/>
              <a:chExt cx="1798330" cy="1304606"/>
            </a:xfrm>
            <a:solidFill>
              <a:schemeClr val="bg2">
                <a:lumMod val="90000"/>
              </a:schemeClr>
            </a:solidFill>
          </p:grpSpPr>
          <p:sp>
            <p:nvSpPr>
              <p:cNvPr id="45" name="Text Box 40"/>
              <p:cNvSpPr txBox="1">
                <a:spLocks noChangeArrowheads="1"/>
              </p:cNvSpPr>
              <p:nvPr/>
            </p:nvSpPr>
            <p:spPr bwMode="auto">
              <a:xfrm>
                <a:off x="2784688" y="281936"/>
                <a:ext cx="930056" cy="7143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6" name="Group 41"/>
              <p:cNvGrpSpPr>
                <a:grpSpLocks/>
              </p:cNvGrpSpPr>
              <p:nvPr/>
            </p:nvGrpSpPr>
            <p:grpSpPr bwMode="auto">
              <a:xfrm>
                <a:off x="3500434" y="71416"/>
                <a:ext cx="1082584" cy="1304606"/>
                <a:chOff x="2907" y="3253"/>
                <a:chExt cx="709" cy="865"/>
              </a:xfrm>
              <a:grpFill/>
            </p:grpSpPr>
            <p:grpSp>
              <p:nvGrpSpPr>
                <p:cNvPr id="47" name="Group 42"/>
                <p:cNvGrpSpPr>
                  <a:grpSpLocks/>
                </p:cNvGrpSpPr>
                <p:nvPr/>
              </p:nvGrpSpPr>
              <p:grpSpPr bwMode="auto">
                <a:xfrm>
                  <a:off x="2907" y="3253"/>
                  <a:ext cx="709" cy="865"/>
                  <a:chOff x="11535" y="3553"/>
                  <a:chExt cx="858" cy="865"/>
                </a:xfrm>
                <a:grpFill/>
              </p:grpSpPr>
              <p:sp>
                <p:nvSpPr>
                  <p:cNvPr id="4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50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1535" y="3553"/>
                    <a:ext cx="858" cy="865"/>
                    <a:chOff x="11015" y="3821"/>
                    <a:chExt cx="686" cy="865"/>
                  </a:xfrm>
                  <a:grpFill/>
                </p:grpSpPr>
                <p:sp>
                  <p:nvSpPr>
                    <p:cNvPr id="51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15" y="3821"/>
                      <a:ext cx="686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3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2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0" y="4236"/>
                      <a:ext cx="482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48" name="Line 47"/>
                <p:cNvSpPr>
                  <a:spLocks noChangeShapeType="1"/>
                </p:cNvSpPr>
                <p:nvPr/>
              </p:nvSpPr>
              <p:spPr bwMode="auto">
                <a:xfrm>
                  <a:off x="2936" y="3703"/>
                  <a:ext cx="583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40" name="Группа 17"/>
            <p:cNvGrpSpPr/>
            <p:nvPr/>
          </p:nvGrpSpPr>
          <p:grpSpPr>
            <a:xfrm>
              <a:off x="2643174" y="4418965"/>
              <a:ext cx="2357454" cy="1938993"/>
              <a:chOff x="4929190" y="4019985"/>
              <a:chExt cx="2357454" cy="1938993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6000760" y="4019985"/>
                <a:ext cx="857256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66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4929190" y="4643446"/>
                <a:ext cx="1000132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6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5929322" y="5127981"/>
                <a:ext cx="1357322" cy="83099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800" b="1" cap="all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4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r</a:t>
                </a:r>
                <a:endParaRPr lang="ru-RU" sz="4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7.40741E-7 L 0.29167 -0.14722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2.22222E-6 L 0.39757 -0.06875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0023 L 0.25173 -0.23495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9" grpId="0" animBg="1"/>
      <p:bldP spid="20" grpId="0" animBg="1"/>
      <p:bldP spid="22" grpId="0"/>
      <p:bldP spid="24" grpId="0" animBg="1"/>
      <p:bldP spid="25" grpId="0" animBg="1"/>
      <p:bldP spid="28" grpId="0"/>
      <p:bldP spid="30" grpId="0" animBg="1"/>
      <p:bldP spid="32" grpId="0" animBg="1"/>
      <p:bldP spid="32" grpId="1" animBg="1"/>
      <p:bldP spid="29" grpId="0" animBg="1"/>
      <p:bldP spid="33" grpId="0" animBg="1"/>
      <p:bldP spid="27" grpId="0" animBg="1"/>
      <p:bldP spid="31" grpId="0" animBg="1"/>
      <p:bldP spid="34" grpId="0" animBg="1"/>
      <p:bldP spid="34" grpId="1" animBg="1"/>
      <p:bldP spid="34" grpId="2" animBg="1"/>
      <p:bldP spid="26" grpId="0" animBg="1"/>
      <p:bldP spid="35" grpId="0" animBg="1"/>
      <p:bldP spid="35" grpId="1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06" y="-24"/>
          <a:ext cx="8929718" cy="6858024"/>
        </p:xfrm>
        <a:graphic>
          <a:graphicData uri="http://schemas.openxmlformats.org/drawingml/2006/table">
            <a:tbl>
              <a:tblPr/>
              <a:tblGrid>
                <a:gridCol w="8929718"/>
              </a:tblGrid>
              <a:tr h="6858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 Для неоднородного участка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                   </a:t>
                      </a:r>
                      <a:r>
                        <a:rPr lang="ru-RU" sz="1600" b="1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ru-RU" sz="2800" b="1" cap="all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="1" cap="all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ru-RU" sz="1600" b="1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закон сохранения энергии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b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эл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+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b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ст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=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=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Rt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  + 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=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(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24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24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 + 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=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(напряжение)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для однородного участка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= 0,    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) =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для замкнутой цепи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) = 0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 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= IR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параллельное соединение ист.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800" b="1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= I</a:t>
                      </a:r>
                      <a:r>
                        <a:rPr lang="en-US" sz="18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+ I</a:t>
                      </a:r>
                      <a:r>
                        <a:rPr lang="en-US" sz="18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- I</a:t>
                      </a:r>
                      <a:r>
                        <a:rPr lang="en-US" sz="18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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220FB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36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220FB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2000" b="1" baseline="-25000" dirty="0">
                          <a:solidFill>
                            <a:srgbClr val="220FB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36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20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36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220FB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2000" b="1" baseline="-25000" dirty="0">
                          <a:solidFill>
                            <a:srgbClr val="220FB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solidFill>
                          <a:srgbClr val="220FB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в) последовательное соединение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источников               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 =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)/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8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57290" y="-928718"/>
            <a:ext cx="55007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Группа 50"/>
          <p:cNvGrpSpPr/>
          <p:nvPr/>
        </p:nvGrpSpPr>
        <p:grpSpPr>
          <a:xfrm>
            <a:off x="571472" y="2928934"/>
            <a:ext cx="1585913" cy="114300"/>
            <a:chOff x="2933700" y="1844675"/>
            <a:chExt cx="1585913" cy="114300"/>
          </a:xfrm>
        </p:grpSpPr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3497263" y="1844675"/>
              <a:ext cx="442912" cy="114300"/>
            </a:xfrm>
            <a:prstGeom prst="rect">
              <a:avLst/>
            </a:prstGeom>
            <a:noFill/>
            <a:ln w="31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49"/>
            <p:cNvGrpSpPr/>
            <p:nvPr/>
          </p:nvGrpSpPr>
          <p:grpSpPr>
            <a:xfrm>
              <a:off x="2933700" y="1905000"/>
              <a:ext cx="1585913" cy="15875"/>
              <a:chOff x="2933700" y="1905000"/>
              <a:chExt cx="1585913" cy="15875"/>
            </a:xfrm>
          </p:grpSpPr>
          <p:sp>
            <p:nvSpPr>
              <p:cNvPr id="16396" name="Line 12"/>
              <p:cNvSpPr>
                <a:spLocks noChangeShapeType="1"/>
              </p:cNvSpPr>
              <p:nvPr/>
            </p:nvSpPr>
            <p:spPr bwMode="auto">
              <a:xfrm>
                <a:off x="2933700" y="1905000"/>
                <a:ext cx="565150" cy="158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97" name="Line 13"/>
              <p:cNvSpPr>
                <a:spLocks noChangeShapeType="1"/>
              </p:cNvSpPr>
              <p:nvPr/>
            </p:nvSpPr>
            <p:spPr bwMode="auto">
              <a:xfrm>
                <a:off x="3940175" y="1920875"/>
                <a:ext cx="579438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Группа 51"/>
          <p:cNvGrpSpPr/>
          <p:nvPr/>
        </p:nvGrpSpPr>
        <p:grpSpPr>
          <a:xfrm>
            <a:off x="3000364" y="3571876"/>
            <a:ext cx="900112" cy="428625"/>
            <a:chOff x="2963863" y="2324100"/>
            <a:chExt cx="900112" cy="428625"/>
          </a:xfrm>
        </p:grpSpPr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3322638" y="2370138"/>
              <a:ext cx="0" cy="77787"/>
            </a:xfrm>
            <a:prstGeom prst="line">
              <a:avLst/>
            </a:prstGeom>
            <a:noFill/>
            <a:ln w="57150">
              <a:solidFill>
                <a:srgbClr val="220FB1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3368675" y="2324100"/>
              <a:ext cx="0" cy="24447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3375025" y="2408238"/>
              <a:ext cx="488950" cy="1587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 flipH="1">
              <a:off x="2963863" y="2416175"/>
              <a:ext cx="350837" cy="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3863975" y="2408238"/>
              <a:ext cx="0" cy="32067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2963863" y="2416175"/>
              <a:ext cx="1587" cy="30480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3238500" y="2644775"/>
              <a:ext cx="358775" cy="107950"/>
            </a:xfrm>
            <a:prstGeom prst="rect">
              <a:avLst/>
            </a:prstGeom>
            <a:noFill/>
            <a:ln w="31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2971800" y="2713038"/>
              <a:ext cx="274638" cy="1587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 flipH="1">
              <a:off x="3603625" y="2713038"/>
              <a:ext cx="260350" cy="1587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Группа 53"/>
          <p:cNvGrpSpPr/>
          <p:nvPr/>
        </p:nvGrpSpPr>
        <p:grpSpPr>
          <a:xfrm>
            <a:off x="3500430" y="4643446"/>
            <a:ext cx="3071834" cy="714380"/>
            <a:chOff x="1117577" y="285728"/>
            <a:chExt cx="1382712" cy="473075"/>
          </a:xfrm>
        </p:grpSpPr>
        <p:sp>
          <p:nvSpPr>
            <p:cNvPr id="16412" name="Line 28"/>
            <p:cNvSpPr>
              <a:spLocks noChangeShapeType="1"/>
            </p:cNvSpPr>
            <p:nvPr/>
          </p:nvSpPr>
          <p:spPr bwMode="auto">
            <a:xfrm>
              <a:off x="1117577" y="500042"/>
              <a:ext cx="168275" cy="7938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52"/>
            <p:cNvGrpSpPr/>
            <p:nvPr/>
          </p:nvGrpSpPr>
          <p:grpSpPr>
            <a:xfrm>
              <a:off x="1142976" y="285728"/>
              <a:ext cx="1357313" cy="473075"/>
              <a:chOff x="3162300" y="2884487"/>
              <a:chExt cx="1357313" cy="473075"/>
            </a:xfrm>
          </p:grpSpPr>
          <p:sp>
            <p:nvSpPr>
              <p:cNvPr id="16410" name="Line 26"/>
              <p:cNvSpPr>
                <a:spLocks noChangeShapeType="1"/>
              </p:cNvSpPr>
              <p:nvPr/>
            </p:nvSpPr>
            <p:spPr bwMode="auto">
              <a:xfrm>
                <a:off x="3162300" y="3044824"/>
                <a:ext cx="76200" cy="0"/>
              </a:xfrm>
              <a:prstGeom prst="line">
                <a:avLst/>
              </a:prstGeom>
              <a:noFill/>
              <a:ln w="57150">
                <a:solidFill>
                  <a:srgbClr val="220FB1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1" name="Line 27"/>
              <p:cNvSpPr>
                <a:spLocks noChangeShapeType="1"/>
              </p:cNvSpPr>
              <p:nvPr/>
            </p:nvSpPr>
            <p:spPr bwMode="auto">
              <a:xfrm>
                <a:off x="3429000" y="3044824"/>
                <a:ext cx="114300" cy="0"/>
              </a:xfrm>
              <a:prstGeom prst="line">
                <a:avLst/>
              </a:prstGeom>
              <a:noFill/>
              <a:ln w="57150">
                <a:solidFill>
                  <a:srgbClr val="220FB1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3" name="Line 29"/>
              <p:cNvSpPr>
                <a:spLocks noChangeShapeType="1"/>
              </p:cNvSpPr>
              <p:nvPr/>
            </p:nvSpPr>
            <p:spPr bwMode="auto">
              <a:xfrm>
                <a:off x="3848100" y="3134059"/>
                <a:ext cx="69850" cy="1587"/>
              </a:xfrm>
              <a:prstGeom prst="line">
                <a:avLst/>
              </a:prstGeom>
              <a:noFill/>
              <a:ln w="57150">
                <a:solidFill>
                  <a:srgbClr val="220FB1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>
                <a:off x="3360738" y="3105149"/>
                <a:ext cx="27463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5" name="Line 31"/>
              <p:cNvSpPr>
                <a:spLocks noChangeShapeType="1"/>
              </p:cNvSpPr>
              <p:nvPr/>
            </p:nvSpPr>
            <p:spPr bwMode="auto">
              <a:xfrm>
                <a:off x="3763963" y="3074987"/>
                <a:ext cx="27463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6" name="Rectangle 32"/>
              <p:cNvSpPr>
                <a:spLocks noChangeArrowheads="1"/>
              </p:cNvSpPr>
              <p:nvPr/>
            </p:nvSpPr>
            <p:spPr bwMode="auto">
              <a:xfrm>
                <a:off x="4427538" y="3028949"/>
                <a:ext cx="92075" cy="222250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9" name="Line 35"/>
              <p:cNvSpPr>
                <a:spLocks noChangeShapeType="1"/>
              </p:cNvSpPr>
              <p:nvPr/>
            </p:nvSpPr>
            <p:spPr bwMode="auto">
              <a:xfrm>
                <a:off x="3200400" y="3355974"/>
                <a:ext cx="1289050" cy="158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7" name="Line 33"/>
              <p:cNvSpPr>
                <a:spLocks noChangeShapeType="1"/>
              </p:cNvSpPr>
              <p:nvPr/>
            </p:nvSpPr>
            <p:spPr bwMode="auto">
              <a:xfrm flipV="1">
                <a:off x="4473575" y="2884487"/>
                <a:ext cx="0" cy="13811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8" name="Line 34"/>
              <p:cNvSpPr>
                <a:spLocks noChangeShapeType="1"/>
              </p:cNvSpPr>
              <p:nvPr/>
            </p:nvSpPr>
            <p:spPr bwMode="auto">
              <a:xfrm>
                <a:off x="4473575" y="3249612"/>
                <a:ext cx="0" cy="10795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0" name="Line 36"/>
              <p:cNvSpPr>
                <a:spLocks noChangeShapeType="1"/>
              </p:cNvSpPr>
              <p:nvPr/>
            </p:nvSpPr>
            <p:spPr bwMode="auto">
              <a:xfrm flipV="1">
                <a:off x="3208338" y="3113087"/>
                <a:ext cx="0" cy="24447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1" name="Line 37"/>
              <p:cNvSpPr>
                <a:spLocks noChangeShapeType="1"/>
              </p:cNvSpPr>
              <p:nvPr/>
            </p:nvSpPr>
            <p:spPr bwMode="auto">
              <a:xfrm>
                <a:off x="3482975" y="3105149"/>
                <a:ext cx="0" cy="25241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2" name="Line 38"/>
              <p:cNvSpPr>
                <a:spLocks noChangeShapeType="1"/>
              </p:cNvSpPr>
              <p:nvPr/>
            </p:nvSpPr>
            <p:spPr bwMode="auto">
              <a:xfrm>
                <a:off x="3878263" y="3135312"/>
                <a:ext cx="1587" cy="22225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3" name="Line 39"/>
              <p:cNvSpPr>
                <a:spLocks noChangeShapeType="1"/>
              </p:cNvSpPr>
              <p:nvPr/>
            </p:nvSpPr>
            <p:spPr bwMode="auto">
              <a:xfrm flipV="1">
                <a:off x="3200400" y="2892424"/>
                <a:ext cx="0" cy="14446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4" name="Line 40"/>
              <p:cNvSpPr>
                <a:spLocks noChangeShapeType="1"/>
              </p:cNvSpPr>
              <p:nvPr/>
            </p:nvSpPr>
            <p:spPr bwMode="auto">
              <a:xfrm flipV="1">
                <a:off x="3482975" y="2898774"/>
                <a:ext cx="0" cy="13811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5" name="Line 41"/>
              <p:cNvSpPr>
                <a:spLocks noChangeShapeType="1"/>
              </p:cNvSpPr>
              <p:nvPr/>
            </p:nvSpPr>
            <p:spPr bwMode="auto">
              <a:xfrm flipV="1">
                <a:off x="3902075" y="2898774"/>
                <a:ext cx="0" cy="16827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6" name="Line 42"/>
              <p:cNvSpPr>
                <a:spLocks noChangeShapeType="1"/>
              </p:cNvSpPr>
              <p:nvPr/>
            </p:nvSpPr>
            <p:spPr bwMode="auto">
              <a:xfrm flipH="1">
                <a:off x="3200400" y="2892424"/>
                <a:ext cx="1273175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9" name="Группа 65"/>
          <p:cNvGrpSpPr/>
          <p:nvPr/>
        </p:nvGrpSpPr>
        <p:grpSpPr>
          <a:xfrm>
            <a:off x="3214678" y="202567"/>
            <a:ext cx="3000396" cy="425451"/>
            <a:chOff x="3071492" y="285728"/>
            <a:chExt cx="1175105" cy="282575"/>
          </a:xfrm>
        </p:grpSpPr>
        <p:grpSp>
          <p:nvGrpSpPr>
            <p:cNvPr id="10" name="Группа 63"/>
            <p:cNvGrpSpPr/>
            <p:nvPr/>
          </p:nvGrpSpPr>
          <p:grpSpPr>
            <a:xfrm>
              <a:off x="3071492" y="285728"/>
              <a:ext cx="1165085" cy="282575"/>
              <a:chOff x="3071492" y="-722343"/>
              <a:chExt cx="1165085" cy="282575"/>
            </a:xfrm>
          </p:grpSpPr>
          <p:sp>
            <p:nvSpPr>
              <p:cNvPr id="55" name="Line 5"/>
              <p:cNvSpPr>
                <a:spLocks noChangeShapeType="1"/>
              </p:cNvSpPr>
              <p:nvPr/>
            </p:nvSpPr>
            <p:spPr bwMode="auto">
              <a:xfrm>
                <a:off x="3108736" y="-577880"/>
                <a:ext cx="275036" cy="158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Line 1"/>
              <p:cNvSpPr>
                <a:spLocks noChangeShapeType="1"/>
              </p:cNvSpPr>
              <p:nvPr/>
            </p:nvSpPr>
            <p:spPr bwMode="auto">
              <a:xfrm>
                <a:off x="3452532" y="-577880"/>
                <a:ext cx="366715" cy="158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3819247" y="-638205"/>
                <a:ext cx="266442" cy="107950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Line 2"/>
              <p:cNvSpPr>
                <a:spLocks noChangeShapeType="1"/>
              </p:cNvSpPr>
              <p:nvPr/>
            </p:nvSpPr>
            <p:spPr bwMode="auto">
              <a:xfrm>
                <a:off x="4084733" y="-569943"/>
                <a:ext cx="151843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Line 4"/>
              <p:cNvSpPr>
                <a:spLocks noChangeShapeType="1"/>
              </p:cNvSpPr>
              <p:nvPr/>
            </p:nvSpPr>
            <p:spPr bwMode="auto">
              <a:xfrm>
                <a:off x="3397143" y="-630268"/>
                <a:ext cx="0" cy="76200"/>
              </a:xfrm>
              <a:prstGeom prst="line">
                <a:avLst/>
              </a:prstGeom>
              <a:noFill/>
              <a:ln w="50800">
                <a:solidFill>
                  <a:srgbClr val="220FB1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Line 3"/>
              <p:cNvSpPr>
                <a:spLocks noChangeShapeType="1"/>
              </p:cNvSpPr>
              <p:nvPr/>
            </p:nvSpPr>
            <p:spPr bwMode="auto">
              <a:xfrm>
                <a:off x="3442982" y="-722343"/>
                <a:ext cx="0" cy="28257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3081042" y="-608043"/>
                <a:ext cx="22920" cy="46038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Line 8"/>
              <p:cNvSpPr>
                <a:spLocks noChangeShapeType="1"/>
              </p:cNvSpPr>
              <p:nvPr/>
            </p:nvSpPr>
            <p:spPr bwMode="auto">
              <a:xfrm flipV="1">
                <a:off x="3071492" y="-630268"/>
                <a:ext cx="37244" cy="10636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Line 9"/>
              <p:cNvSpPr>
                <a:spLocks noChangeShapeType="1"/>
              </p:cNvSpPr>
              <p:nvPr/>
            </p:nvSpPr>
            <p:spPr bwMode="auto">
              <a:xfrm flipH="1">
                <a:off x="4199332" y="-608043"/>
                <a:ext cx="37245" cy="10001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5" name="Oval 7"/>
            <p:cNvSpPr>
              <a:spLocks noChangeArrowheads="1"/>
            </p:cNvSpPr>
            <p:nvPr/>
          </p:nvSpPr>
          <p:spPr bwMode="auto">
            <a:xfrm>
              <a:off x="4200878" y="412475"/>
              <a:ext cx="45719" cy="4571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" name="Group 17"/>
          <p:cNvGrpSpPr>
            <a:grpSpLocks/>
          </p:cNvGrpSpPr>
          <p:nvPr/>
        </p:nvGrpSpPr>
        <p:grpSpPr bwMode="auto">
          <a:xfrm>
            <a:off x="4856760" y="5685012"/>
            <a:ext cx="1644066" cy="1143008"/>
            <a:chOff x="4428" y="7536"/>
            <a:chExt cx="1657" cy="784"/>
          </a:xfrm>
        </p:grpSpPr>
        <p:grpSp>
          <p:nvGrpSpPr>
            <p:cNvPr id="52" name="Group 18"/>
            <p:cNvGrpSpPr>
              <a:grpSpLocks/>
            </p:cNvGrpSpPr>
            <p:nvPr/>
          </p:nvGrpSpPr>
          <p:grpSpPr bwMode="auto">
            <a:xfrm>
              <a:off x="4443" y="7536"/>
              <a:ext cx="1642" cy="369"/>
              <a:chOff x="4443" y="7536"/>
              <a:chExt cx="1642" cy="369"/>
            </a:xfrm>
          </p:grpSpPr>
          <p:grpSp>
            <p:nvGrpSpPr>
              <p:cNvPr id="69" name="Group 19"/>
              <p:cNvGrpSpPr>
                <a:grpSpLocks/>
              </p:cNvGrpSpPr>
              <p:nvPr/>
            </p:nvGrpSpPr>
            <p:grpSpPr bwMode="auto">
              <a:xfrm>
                <a:off x="4443" y="7536"/>
                <a:ext cx="816" cy="369"/>
                <a:chOff x="1666" y="7246"/>
                <a:chExt cx="816" cy="369"/>
              </a:xfrm>
            </p:grpSpPr>
            <p:sp>
              <p:nvSpPr>
                <p:cNvPr id="80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305" y="733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1" name="Line 21"/>
                <p:cNvSpPr>
                  <a:spLocks noChangeShapeType="1"/>
                </p:cNvSpPr>
                <p:nvPr/>
              </p:nvSpPr>
              <p:spPr bwMode="auto">
                <a:xfrm>
                  <a:off x="2301" y="7409"/>
                  <a:ext cx="18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" name="Line 22"/>
                <p:cNvSpPr>
                  <a:spLocks noChangeShapeType="1"/>
                </p:cNvSpPr>
                <p:nvPr/>
              </p:nvSpPr>
              <p:spPr bwMode="auto">
                <a:xfrm>
                  <a:off x="2258" y="7246"/>
                  <a:ext cx="0" cy="369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3" name="Line 23"/>
                <p:cNvSpPr>
                  <a:spLocks noChangeShapeType="1"/>
                </p:cNvSpPr>
                <p:nvPr/>
              </p:nvSpPr>
              <p:spPr bwMode="auto">
                <a:xfrm>
                  <a:off x="1666" y="7404"/>
                  <a:ext cx="58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0" name="Group 24"/>
              <p:cNvGrpSpPr>
                <a:grpSpLocks/>
              </p:cNvGrpSpPr>
              <p:nvPr/>
            </p:nvGrpSpPr>
            <p:grpSpPr bwMode="auto">
              <a:xfrm>
                <a:off x="5261" y="7536"/>
                <a:ext cx="351" cy="369"/>
                <a:chOff x="2297" y="7246"/>
                <a:chExt cx="351" cy="369"/>
              </a:xfrm>
            </p:grpSpPr>
            <p:sp>
              <p:nvSpPr>
                <p:cNvPr id="76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350" y="733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8" name="Line 27"/>
                <p:cNvSpPr>
                  <a:spLocks noChangeShapeType="1"/>
                </p:cNvSpPr>
                <p:nvPr/>
              </p:nvSpPr>
              <p:spPr bwMode="auto">
                <a:xfrm>
                  <a:off x="2297" y="7246"/>
                  <a:ext cx="0" cy="369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9" name="Line 28"/>
                <p:cNvSpPr>
                  <a:spLocks noChangeShapeType="1"/>
                </p:cNvSpPr>
                <p:nvPr/>
              </p:nvSpPr>
              <p:spPr bwMode="auto">
                <a:xfrm>
                  <a:off x="2339" y="7407"/>
                  <a:ext cx="309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1" name="Group 29"/>
              <p:cNvGrpSpPr>
                <a:grpSpLocks/>
              </p:cNvGrpSpPr>
              <p:nvPr/>
            </p:nvGrpSpPr>
            <p:grpSpPr bwMode="auto">
              <a:xfrm flipH="1">
                <a:off x="5441" y="7536"/>
                <a:ext cx="644" cy="369"/>
                <a:chOff x="2004" y="7246"/>
                <a:chExt cx="644" cy="369"/>
              </a:xfrm>
            </p:grpSpPr>
            <p:sp>
              <p:nvSpPr>
                <p:cNvPr id="7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318" y="733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3" name="Line 31"/>
                <p:cNvSpPr>
                  <a:spLocks noChangeShapeType="1"/>
                </p:cNvSpPr>
                <p:nvPr/>
              </p:nvSpPr>
              <p:spPr bwMode="auto">
                <a:xfrm>
                  <a:off x="2004" y="7406"/>
                  <a:ext cx="24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4" name="Line 32"/>
                <p:cNvSpPr>
                  <a:spLocks noChangeShapeType="1"/>
                </p:cNvSpPr>
                <p:nvPr/>
              </p:nvSpPr>
              <p:spPr bwMode="auto">
                <a:xfrm>
                  <a:off x="2258" y="7246"/>
                  <a:ext cx="0" cy="369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5" name="Line 33"/>
                <p:cNvSpPr>
                  <a:spLocks noChangeShapeType="1"/>
                </p:cNvSpPr>
                <p:nvPr/>
              </p:nvSpPr>
              <p:spPr bwMode="auto">
                <a:xfrm>
                  <a:off x="2339" y="7407"/>
                  <a:ext cx="309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53" name="Group 34"/>
            <p:cNvGrpSpPr>
              <a:grpSpLocks/>
            </p:cNvGrpSpPr>
            <p:nvPr/>
          </p:nvGrpSpPr>
          <p:grpSpPr bwMode="auto">
            <a:xfrm>
              <a:off x="4428" y="8100"/>
              <a:ext cx="1656" cy="220"/>
              <a:chOff x="3223" y="6971"/>
              <a:chExt cx="2743" cy="343"/>
            </a:xfrm>
          </p:grpSpPr>
          <p:sp>
            <p:nvSpPr>
              <p:cNvPr id="66" name="Rectangle 35"/>
              <p:cNvSpPr>
                <a:spLocks noChangeArrowheads="1"/>
              </p:cNvSpPr>
              <p:nvPr/>
            </p:nvSpPr>
            <p:spPr bwMode="auto">
              <a:xfrm>
                <a:off x="3977" y="6971"/>
                <a:ext cx="1212" cy="34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Line 36"/>
              <p:cNvSpPr>
                <a:spLocks noChangeShapeType="1"/>
              </p:cNvSpPr>
              <p:nvPr/>
            </p:nvSpPr>
            <p:spPr bwMode="auto">
              <a:xfrm>
                <a:off x="5211" y="7131"/>
                <a:ext cx="7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8" name="Line 37"/>
              <p:cNvSpPr>
                <a:spLocks noChangeShapeType="1"/>
              </p:cNvSpPr>
              <p:nvPr/>
            </p:nvSpPr>
            <p:spPr bwMode="auto">
              <a:xfrm>
                <a:off x="3223" y="7154"/>
                <a:ext cx="7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4" name="Line 38"/>
            <p:cNvSpPr>
              <a:spLocks noChangeShapeType="1"/>
            </p:cNvSpPr>
            <p:nvPr/>
          </p:nvSpPr>
          <p:spPr bwMode="auto">
            <a:xfrm>
              <a:off x="4443" y="7691"/>
              <a:ext cx="0" cy="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Line 39"/>
            <p:cNvSpPr>
              <a:spLocks noChangeShapeType="1"/>
            </p:cNvSpPr>
            <p:nvPr/>
          </p:nvSpPr>
          <p:spPr bwMode="auto">
            <a:xfrm>
              <a:off x="6082" y="7690"/>
              <a:ext cx="0" cy="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0" y="0"/>
            <a:ext cx="9144000" cy="6858000"/>
            <a:chOff x="-3214742" y="1285908"/>
            <a:chExt cx="9144000" cy="6858000"/>
          </a:xfrm>
        </p:grpSpPr>
        <p:grpSp>
          <p:nvGrpSpPr>
            <p:cNvPr id="84" name="Группа 114"/>
            <p:cNvGrpSpPr/>
            <p:nvPr/>
          </p:nvGrpSpPr>
          <p:grpSpPr>
            <a:xfrm>
              <a:off x="-3214742" y="1285908"/>
              <a:ext cx="9144000" cy="6858000"/>
              <a:chOff x="0" y="0"/>
              <a:chExt cx="9144000" cy="6858000"/>
            </a:xfrm>
          </p:grpSpPr>
          <p:grpSp>
            <p:nvGrpSpPr>
              <p:cNvPr id="99" name="Группа 118"/>
              <p:cNvGrpSpPr/>
              <p:nvPr/>
            </p:nvGrpSpPr>
            <p:grpSpPr>
              <a:xfrm>
                <a:off x="0" y="0"/>
                <a:ext cx="9144000" cy="6858000"/>
                <a:chOff x="0" y="24"/>
                <a:chExt cx="9144000" cy="6858000"/>
              </a:xfrm>
            </p:grpSpPr>
            <p:sp>
              <p:nvSpPr>
                <p:cNvPr id="102" name="Прямоугольник 101"/>
                <p:cNvSpPr/>
                <p:nvPr/>
              </p:nvSpPr>
              <p:spPr>
                <a:xfrm>
                  <a:off x="0" y="24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3" name="Group 3"/>
                <p:cNvGrpSpPr>
                  <a:grpSpLocks/>
                </p:cNvGrpSpPr>
                <p:nvPr/>
              </p:nvGrpSpPr>
              <p:grpSpPr bwMode="auto">
                <a:xfrm>
                  <a:off x="571474" y="3357559"/>
                  <a:ext cx="2429914" cy="714913"/>
                  <a:chOff x="3094" y="2594"/>
                  <a:chExt cx="938" cy="442"/>
                </a:xfrm>
              </p:grpSpPr>
              <p:sp>
                <p:nvSpPr>
                  <p:cNvPr id="10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4" y="2594"/>
                    <a:ext cx="938" cy="44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 E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q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пр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5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122" y="2638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6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452" y="2655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00" name="Прямоугольник 99"/>
              <p:cNvSpPr/>
              <p:nvPr/>
            </p:nvSpPr>
            <p:spPr>
              <a:xfrm>
                <a:off x="4546979" y="5270857"/>
                <a:ext cx="2795958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7072423" y="5269205"/>
                <a:ext cx="1928733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000" b="1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5" name="Группа 123"/>
            <p:cNvGrpSpPr/>
            <p:nvPr/>
          </p:nvGrpSpPr>
          <p:grpSpPr>
            <a:xfrm>
              <a:off x="2937088" y="2481991"/>
              <a:ext cx="1798330" cy="1304606"/>
              <a:chOff x="2784688" y="71416"/>
              <a:chExt cx="1798330" cy="1304606"/>
            </a:xfrm>
            <a:solidFill>
              <a:schemeClr val="bg2">
                <a:lumMod val="90000"/>
              </a:schemeClr>
            </a:solidFill>
          </p:grpSpPr>
          <p:sp>
            <p:nvSpPr>
              <p:cNvPr id="91" name="Text Box 40"/>
              <p:cNvSpPr txBox="1">
                <a:spLocks noChangeArrowheads="1"/>
              </p:cNvSpPr>
              <p:nvPr/>
            </p:nvSpPr>
            <p:spPr bwMode="auto">
              <a:xfrm>
                <a:off x="2784688" y="281936"/>
                <a:ext cx="930056" cy="7143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2" name="Group 41"/>
              <p:cNvGrpSpPr>
                <a:grpSpLocks/>
              </p:cNvGrpSpPr>
              <p:nvPr/>
            </p:nvGrpSpPr>
            <p:grpSpPr bwMode="auto">
              <a:xfrm>
                <a:off x="3500434" y="71416"/>
                <a:ext cx="1082584" cy="1304606"/>
                <a:chOff x="2907" y="3253"/>
                <a:chExt cx="709" cy="865"/>
              </a:xfrm>
              <a:grpFill/>
            </p:grpSpPr>
            <p:grpSp>
              <p:nvGrpSpPr>
                <p:cNvPr id="93" name="Group 42"/>
                <p:cNvGrpSpPr>
                  <a:grpSpLocks/>
                </p:cNvGrpSpPr>
                <p:nvPr/>
              </p:nvGrpSpPr>
              <p:grpSpPr bwMode="auto">
                <a:xfrm>
                  <a:off x="2907" y="3253"/>
                  <a:ext cx="709" cy="865"/>
                  <a:chOff x="11535" y="3553"/>
                  <a:chExt cx="858" cy="865"/>
                </a:xfrm>
                <a:grpFill/>
              </p:grpSpPr>
              <p:sp>
                <p:nvSpPr>
                  <p:cNvPr id="95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96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1535" y="3553"/>
                    <a:ext cx="858" cy="865"/>
                    <a:chOff x="11015" y="3821"/>
                    <a:chExt cx="686" cy="865"/>
                  </a:xfrm>
                  <a:grpFill/>
                </p:grpSpPr>
                <p:sp>
                  <p:nvSpPr>
                    <p:cNvPr id="97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15" y="3821"/>
                      <a:ext cx="686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3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98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0" y="4236"/>
                      <a:ext cx="482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94" name="Line 47"/>
                <p:cNvSpPr>
                  <a:spLocks noChangeShapeType="1"/>
                </p:cNvSpPr>
                <p:nvPr/>
              </p:nvSpPr>
              <p:spPr bwMode="auto">
                <a:xfrm>
                  <a:off x="2936" y="3703"/>
                  <a:ext cx="583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86" name="Группа 17"/>
            <p:cNvGrpSpPr/>
            <p:nvPr/>
          </p:nvGrpSpPr>
          <p:grpSpPr>
            <a:xfrm>
              <a:off x="2643174" y="4418965"/>
              <a:ext cx="2357454" cy="1938993"/>
              <a:chOff x="4929190" y="4019985"/>
              <a:chExt cx="2357454" cy="1938993"/>
            </a:xfrm>
          </p:grpSpPr>
          <p:sp>
            <p:nvSpPr>
              <p:cNvPr id="87" name="Прямоугольник 86"/>
              <p:cNvSpPr/>
              <p:nvPr/>
            </p:nvSpPr>
            <p:spPr>
              <a:xfrm>
                <a:off x="6000760" y="4019985"/>
                <a:ext cx="857256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66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4929190" y="4643446"/>
                <a:ext cx="1000132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6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5929322" y="5127981"/>
                <a:ext cx="1357322" cy="83099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800" b="1" cap="all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4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r</a:t>
                </a:r>
                <a:endParaRPr lang="ru-RU" sz="4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Прямоугольник 10"/>
          <p:cNvSpPr/>
          <p:nvPr/>
        </p:nvSpPr>
        <p:spPr>
          <a:xfrm>
            <a:off x="107503" y="2420888"/>
            <a:ext cx="8843141" cy="4416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-24"/>
          <a:ext cx="9144000" cy="6858024"/>
        </p:xfrm>
        <a:graphic>
          <a:graphicData uri="http://schemas.openxmlformats.org/drawingml/2006/table">
            <a:tbl>
              <a:tblPr/>
              <a:tblGrid>
                <a:gridCol w="4141107"/>
                <a:gridCol w="646339"/>
                <a:gridCol w="4356554"/>
              </a:tblGrid>
              <a:tr h="6596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 Консультация по задачам гр. № 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2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.Создание проблемной ситуации: «Что надо сделать для длительного существования тока в цепи?»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.Эвристическая беседа по теме 15 с  решением поставленной проблемы, выкладкам на доске, демонстрациями и заполнением справочника № 4.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 Повторение материала темы по опорному конспекту и акцентуацией сложных моментов 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5.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Первичная обратная связь по ???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стр. 143 (1,2,3), стр. 147 (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,2),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6.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ПРЗ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стр.148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7.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Упр.10 (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5,6)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в) последовательное соединение 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 =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2800" b="1" baseline="-25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2800" b="1" baseline="-25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2800" b="1" baseline="-25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)/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                               </a:t>
                      </a:r>
                      <a:r>
                        <a:rPr lang="ru-RU" sz="2800" b="1" cap="all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="1" cap="all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закон сохранения энергии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b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эл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+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b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ст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=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=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Rt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  + 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=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(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8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8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 +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=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(напряжение)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= 0,    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) =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)                        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) = 0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 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= IR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28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28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28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= I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+ I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- I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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 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36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20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36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20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36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2000" b="1" baseline="-25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3600" b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2000" b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3600" b="1" baseline="-25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2000" b="1" baseline="-25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3600" b="1" baseline="-25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2000" b="1" baseline="-25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3600" b="1" baseline="-25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2000" b="1" baseline="-25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1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Д.З.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т.№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15 (пар. 56,57,58,59)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57290" y="-928718"/>
            <a:ext cx="55007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5143504" y="2786058"/>
            <a:ext cx="1585913" cy="114300"/>
            <a:chOff x="2933700" y="1844675"/>
            <a:chExt cx="1585913" cy="114300"/>
          </a:xfrm>
        </p:grpSpPr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3497263" y="1844675"/>
              <a:ext cx="442912" cy="114300"/>
            </a:xfrm>
            <a:prstGeom prst="rect">
              <a:avLst/>
            </a:prstGeom>
            <a:noFill/>
            <a:ln w="31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2933700" y="1905000"/>
              <a:ext cx="1585913" cy="15875"/>
              <a:chOff x="2933700" y="1905000"/>
              <a:chExt cx="1585913" cy="15875"/>
            </a:xfrm>
          </p:grpSpPr>
          <p:sp>
            <p:nvSpPr>
              <p:cNvPr id="16396" name="Line 12"/>
              <p:cNvSpPr>
                <a:spLocks noChangeShapeType="1"/>
              </p:cNvSpPr>
              <p:nvPr/>
            </p:nvSpPr>
            <p:spPr bwMode="auto">
              <a:xfrm>
                <a:off x="2933700" y="1905000"/>
                <a:ext cx="565150" cy="158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97" name="Line 13"/>
              <p:cNvSpPr>
                <a:spLocks noChangeShapeType="1"/>
              </p:cNvSpPr>
              <p:nvPr/>
            </p:nvSpPr>
            <p:spPr bwMode="auto">
              <a:xfrm>
                <a:off x="3940175" y="1920875"/>
                <a:ext cx="579438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2" name="Группа 51"/>
          <p:cNvGrpSpPr/>
          <p:nvPr/>
        </p:nvGrpSpPr>
        <p:grpSpPr>
          <a:xfrm>
            <a:off x="5172086" y="3357562"/>
            <a:ext cx="900112" cy="428625"/>
            <a:chOff x="2963863" y="2324100"/>
            <a:chExt cx="900112" cy="428625"/>
          </a:xfrm>
        </p:grpSpPr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3322638" y="2370138"/>
              <a:ext cx="0" cy="777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3368675" y="2324100"/>
              <a:ext cx="0" cy="24447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3375025" y="2408238"/>
              <a:ext cx="488950" cy="1587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 flipH="1">
              <a:off x="2963863" y="2416175"/>
              <a:ext cx="350837" cy="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3863975" y="2408238"/>
              <a:ext cx="0" cy="32067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2963863" y="2416175"/>
              <a:ext cx="1587" cy="30480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3238500" y="2644775"/>
              <a:ext cx="358775" cy="107950"/>
            </a:xfrm>
            <a:prstGeom prst="rect">
              <a:avLst/>
            </a:prstGeom>
            <a:noFill/>
            <a:ln w="31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2971800" y="2713038"/>
              <a:ext cx="274638" cy="1587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 flipH="1">
              <a:off x="3603625" y="2713038"/>
              <a:ext cx="260350" cy="1587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786446" y="4027495"/>
            <a:ext cx="2500330" cy="473075"/>
            <a:chOff x="1117577" y="285728"/>
            <a:chExt cx="1382712" cy="473075"/>
          </a:xfrm>
        </p:grpSpPr>
        <p:sp>
          <p:nvSpPr>
            <p:cNvPr id="16412" name="Line 28"/>
            <p:cNvSpPr>
              <a:spLocks noChangeShapeType="1"/>
            </p:cNvSpPr>
            <p:nvPr/>
          </p:nvSpPr>
          <p:spPr bwMode="auto">
            <a:xfrm>
              <a:off x="1117577" y="500042"/>
              <a:ext cx="168275" cy="7938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3" name="Группа 52"/>
            <p:cNvGrpSpPr/>
            <p:nvPr/>
          </p:nvGrpSpPr>
          <p:grpSpPr>
            <a:xfrm>
              <a:off x="1142976" y="285728"/>
              <a:ext cx="1357313" cy="473075"/>
              <a:chOff x="3162300" y="2884487"/>
              <a:chExt cx="1357313" cy="473075"/>
            </a:xfrm>
          </p:grpSpPr>
          <p:sp>
            <p:nvSpPr>
              <p:cNvPr id="16410" name="Line 26"/>
              <p:cNvSpPr>
                <a:spLocks noChangeShapeType="1"/>
              </p:cNvSpPr>
              <p:nvPr/>
            </p:nvSpPr>
            <p:spPr bwMode="auto">
              <a:xfrm>
                <a:off x="3162300" y="3044824"/>
                <a:ext cx="7620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1" name="Line 27"/>
              <p:cNvSpPr>
                <a:spLocks noChangeShapeType="1"/>
              </p:cNvSpPr>
              <p:nvPr/>
            </p:nvSpPr>
            <p:spPr bwMode="auto">
              <a:xfrm>
                <a:off x="3429000" y="3044824"/>
                <a:ext cx="11430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3" name="Line 29"/>
              <p:cNvSpPr>
                <a:spLocks noChangeShapeType="1"/>
              </p:cNvSpPr>
              <p:nvPr/>
            </p:nvSpPr>
            <p:spPr bwMode="auto">
              <a:xfrm>
                <a:off x="3848100" y="3134059"/>
                <a:ext cx="69850" cy="158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>
                <a:off x="3360738" y="3105149"/>
                <a:ext cx="27463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5" name="Line 31"/>
              <p:cNvSpPr>
                <a:spLocks noChangeShapeType="1"/>
              </p:cNvSpPr>
              <p:nvPr/>
            </p:nvSpPr>
            <p:spPr bwMode="auto">
              <a:xfrm>
                <a:off x="3763963" y="3074987"/>
                <a:ext cx="27463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6" name="Rectangle 32"/>
              <p:cNvSpPr>
                <a:spLocks noChangeArrowheads="1"/>
              </p:cNvSpPr>
              <p:nvPr/>
            </p:nvSpPr>
            <p:spPr bwMode="auto">
              <a:xfrm>
                <a:off x="4427538" y="3028949"/>
                <a:ext cx="92075" cy="222250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9" name="Line 35"/>
              <p:cNvSpPr>
                <a:spLocks noChangeShapeType="1"/>
              </p:cNvSpPr>
              <p:nvPr/>
            </p:nvSpPr>
            <p:spPr bwMode="auto">
              <a:xfrm>
                <a:off x="3200400" y="3355974"/>
                <a:ext cx="1289050" cy="158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7" name="Line 33"/>
              <p:cNvSpPr>
                <a:spLocks noChangeShapeType="1"/>
              </p:cNvSpPr>
              <p:nvPr/>
            </p:nvSpPr>
            <p:spPr bwMode="auto">
              <a:xfrm flipV="1">
                <a:off x="4473575" y="2884487"/>
                <a:ext cx="0" cy="13811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8" name="Line 34"/>
              <p:cNvSpPr>
                <a:spLocks noChangeShapeType="1"/>
              </p:cNvSpPr>
              <p:nvPr/>
            </p:nvSpPr>
            <p:spPr bwMode="auto">
              <a:xfrm>
                <a:off x="4473575" y="3249612"/>
                <a:ext cx="0" cy="10795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0" name="Line 36"/>
              <p:cNvSpPr>
                <a:spLocks noChangeShapeType="1"/>
              </p:cNvSpPr>
              <p:nvPr/>
            </p:nvSpPr>
            <p:spPr bwMode="auto">
              <a:xfrm flipV="1">
                <a:off x="3208338" y="3113087"/>
                <a:ext cx="0" cy="24447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1" name="Line 37"/>
              <p:cNvSpPr>
                <a:spLocks noChangeShapeType="1"/>
              </p:cNvSpPr>
              <p:nvPr/>
            </p:nvSpPr>
            <p:spPr bwMode="auto">
              <a:xfrm>
                <a:off x="3482975" y="3105149"/>
                <a:ext cx="0" cy="25241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2" name="Line 38"/>
              <p:cNvSpPr>
                <a:spLocks noChangeShapeType="1"/>
              </p:cNvSpPr>
              <p:nvPr/>
            </p:nvSpPr>
            <p:spPr bwMode="auto">
              <a:xfrm>
                <a:off x="3878263" y="3135312"/>
                <a:ext cx="1587" cy="22225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3" name="Line 39"/>
              <p:cNvSpPr>
                <a:spLocks noChangeShapeType="1"/>
              </p:cNvSpPr>
              <p:nvPr/>
            </p:nvSpPr>
            <p:spPr bwMode="auto">
              <a:xfrm flipV="1">
                <a:off x="3200400" y="2892424"/>
                <a:ext cx="0" cy="14446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4" name="Line 40"/>
              <p:cNvSpPr>
                <a:spLocks noChangeShapeType="1"/>
              </p:cNvSpPr>
              <p:nvPr/>
            </p:nvSpPr>
            <p:spPr bwMode="auto">
              <a:xfrm flipV="1">
                <a:off x="3482975" y="2898774"/>
                <a:ext cx="0" cy="13811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5" name="Line 41"/>
              <p:cNvSpPr>
                <a:spLocks noChangeShapeType="1"/>
              </p:cNvSpPr>
              <p:nvPr/>
            </p:nvSpPr>
            <p:spPr bwMode="auto">
              <a:xfrm flipV="1">
                <a:off x="3902075" y="2898774"/>
                <a:ext cx="0" cy="16827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6" name="Line 42"/>
              <p:cNvSpPr>
                <a:spLocks noChangeShapeType="1"/>
              </p:cNvSpPr>
              <p:nvPr/>
            </p:nvSpPr>
            <p:spPr bwMode="auto">
              <a:xfrm flipH="1">
                <a:off x="3200400" y="2892424"/>
                <a:ext cx="1273175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66" name="Группа 65"/>
          <p:cNvGrpSpPr/>
          <p:nvPr/>
        </p:nvGrpSpPr>
        <p:grpSpPr>
          <a:xfrm>
            <a:off x="5286380" y="202567"/>
            <a:ext cx="3000396" cy="425451"/>
            <a:chOff x="3071492" y="285728"/>
            <a:chExt cx="1175105" cy="282575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3071492" y="285728"/>
              <a:ext cx="1165085" cy="282575"/>
              <a:chOff x="3071492" y="-722343"/>
              <a:chExt cx="1165085" cy="282575"/>
            </a:xfrm>
          </p:grpSpPr>
          <p:sp>
            <p:nvSpPr>
              <p:cNvPr id="55" name="Line 5"/>
              <p:cNvSpPr>
                <a:spLocks noChangeShapeType="1"/>
              </p:cNvSpPr>
              <p:nvPr/>
            </p:nvSpPr>
            <p:spPr bwMode="auto">
              <a:xfrm>
                <a:off x="3108736" y="-577880"/>
                <a:ext cx="275036" cy="158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Line 1"/>
              <p:cNvSpPr>
                <a:spLocks noChangeShapeType="1"/>
              </p:cNvSpPr>
              <p:nvPr/>
            </p:nvSpPr>
            <p:spPr bwMode="auto">
              <a:xfrm>
                <a:off x="3452532" y="-577880"/>
                <a:ext cx="366715" cy="158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3819247" y="-638205"/>
                <a:ext cx="266442" cy="107950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Line 2"/>
              <p:cNvSpPr>
                <a:spLocks noChangeShapeType="1"/>
              </p:cNvSpPr>
              <p:nvPr/>
            </p:nvSpPr>
            <p:spPr bwMode="auto">
              <a:xfrm>
                <a:off x="4084733" y="-569943"/>
                <a:ext cx="151843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Line 4"/>
              <p:cNvSpPr>
                <a:spLocks noChangeShapeType="1"/>
              </p:cNvSpPr>
              <p:nvPr/>
            </p:nvSpPr>
            <p:spPr bwMode="auto">
              <a:xfrm>
                <a:off x="3397143" y="-630268"/>
                <a:ext cx="0" cy="762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Line 3"/>
              <p:cNvSpPr>
                <a:spLocks noChangeShapeType="1"/>
              </p:cNvSpPr>
              <p:nvPr/>
            </p:nvSpPr>
            <p:spPr bwMode="auto">
              <a:xfrm>
                <a:off x="3442982" y="-722343"/>
                <a:ext cx="0" cy="28257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3081042" y="-608043"/>
                <a:ext cx="22920" cy="46038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Line 8"/>
              <p:cNvSpPr>
                <a:spLocks noChangeShapeType="1"/>
              </p:cNvSpPr>
              <p:nvPr/>
            </p:nvSpPr>
            <p:spPr bwMode="auto">
              <a:xfrm flipV="1">
                <a:off x="3071492" y="-630268"/>
                <a:ext cx="37244" cy="10636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Line 9"/>
              <p:cNvSpPr>
                <a:spLocks noChangeShapeType="1"/>
              </p:cNvSpPr>
              <p:nvPr/>
            </p:nvSpPr>
            <p:spPr bwMode="auto">
              <a:xfrm flipH="1">
                <a:off x="4199332" y="-608043"/>
                <a:ext cx="37245" cy="10001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5" name="Oval 7"/>
            <p:cNvSpPr>
              <a:spLocks noChangeArrowheads="1"/>
            </p:cNvSpPr>
            <p:nvPr/>
          </p:nvSpPr>
          <p:spPr bwMode="auto">
            <a:xfrm>
              <a:off x="4200878" y="412475"/>
              <a:ext cx="45719" cy="4571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50625" t="15000" r="8124" b="13499"/>
          <a:stretch>
            <a:fillRect/>
          </a:stretch>
        </p:blipFill>
        <p:spPr bwMode="auto">
          <a:xfrm>
            <a:off x="0" y="-71462"/>
            <a:ext cx="7643834" cy="789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715240" y="0"/>
            <a:ext cx="14287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Стр.40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5429264"/>
            <a:ext cx="4857784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1, стр.305  (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15-6)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6211669"/>
            <a:ext cx="7308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стр.36,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18622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9377" y="0"/>
            <a:ext cx="33018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714348" y="1214422"/>
            <a:ext cx="7795418" cy="1900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ЭДС</a:t>
            </a:r>
            <a:endParaRPr lang="ru-RU" sz="6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428596" y="4286256"/>
            <a:ext cx="8143932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полной цепи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1714480" y="3214686"/>
            <a:ext cx="5429288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6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Ома</a:t>
            </a:r>
            <a:r>
              <a:rPr lang="ru-RU" sz="6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9144000" cy="6858000"/>
            <a:chOff x="785786" y="2928934"/>
            <a:chExt cx="9144000" cy="6858000"/>
          </a:xfrm>
        </p:grpSpPr>
        <p:grpSp>
          <p:nvGrpSpPr>
            <p:cNvPr id="14" name="Группа 95"/>
            <p:cNvGrpSpPr/>
            <p:nvPr/>
          </p:nvGrpSpPr>
          <p:grpSpPr>
            <a:xfrm>
              <a:off x="785786" y="2928934"/>
              <a:ext cx="9144000" cy="6858000"/>
              <a:chOff x="2285984" y="0"/>
              <a:chExt cx="9144000" cy="6858000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2500266" y="1500150"/>
                <a:ext cx="1714512" cy="1357322"/>
              </a:xfrm>
              <a:prstGeom prst="roundRect">
                <a:avLst/>
              </a:prstGeom>
              <a:solidFill>
                <a:schemeClr val="accent1">
                  <a:alpha val="3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" name="Группа 63"/>
              <p:cNvGrpSpPr/>
              <p:nvPr/>
            </p:nvGrpSpPr>
            <p:grpSpPr>
              <a:xfrm>
                <a:off x="2285984" y="0"/>
                <a:ext cx="9144000" cy="6858000"/>
                <a:chOff x="3571868" y="-3429000"/>
                <a:chExt cx="9144000" cy="6858000"/>
              </a:xfrm>
            </p:grpSpPr>
            <p:grpSp>
              <p:nvGrpSpPr>
                <p:cNvPr id="22" name="Группа 125"/>
                <p:cNvGrpSpPr/>
                <p:nvPr/>
              </p:nvGrpSpPr>
              <p:grpSpPr>
                <a:xfrm>
                  <a:off x="3571868" y="-3429000"/>
                  <a:ext cx="9144000" cy="6858000"/>
                  <a:chOff x="-3214742" y="1285908"/>
                  <a:chExt cx="9144000" cy="6858000"/>
                </a:xfrm>
              </p:grpSpPr>
              <p:grpSp>
                <p:nvGrpSpPr>
                  <p:cNvPr id="28" name="Группа 114"/>
                  <p:cNvGrpSpPr/>
                  <p:nvPr/>
                </p:nvGrpSpPr>
                <p:grpSpPr>
                  <a:xfrm>
                    <a:off x="-3214742" y="1285908"/>
                    <a:ext cx="9144000" cy="6858000"/>
                    <a:chOff x="0" y="0"/>
                    <a:chExt cx="9144000" cy="6858000"/>
                  </a:xfrm>
                </p:grpSpPr>
                <p:sp>
                  <p:nvSpPr>
                    <p:cNvPr id="44" name="Прямоугольник 43"/>
                    <p:cNvSpPr/>
                    <p:nvPr/>
                  </p:nvSpPr>
                  <p:spPr>
                    <a:xfrm>
                      <a:off x="0" y="0"/>
                      <a:ext cx="9144000" cy="6858000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  <a:alpha val="69000"/>
                      </a:schemeClr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ru-RU" sz="9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spcAft>
                          <a:spcPts val="1000"/>
                        </a:spcAft>
                      </a:pPr>
                      <a:endParaRPr lang="ru-RU" sz="9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5" name="Прямоугольник 44"/>
                    <p:cNvSpPr/>
                    <p:nvPr/>
                  </p:nvSpPr>
                  <p:spPr>
                    <a:xfrm>
                      <a:off x="357158" y="5143512"/>
                      <a:ext cx="1992853" cy="1015663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6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6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Nt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9" name="Группа 123"/>
                  <p:cNvGrpSpPr/>
                  <p:nvPr/>
                </p:nvGrpSpPr>
                <p:grpSpPr>
                  <a:xfrm>
                    <a:off x="-3000460" y="1500135"/>
                    <a:ext cx="7425913" cy="1562510"/>
                    <a:chOff x="-3152860" y="-910440"/>
                    <a:chExt cx="7425913" cy="1562510"/>
                  </a:xfrm>
                  <a:solidFill>
                    <a:schemeClr val="bg2">
                      <a:lumMod val="90000"/>
                    </a:schemeClr>
                  </a:solidFill>
                </p:grpSpPr>
                <p:sp>
                  <p:nvSpPr>
                    <p:cNvPr id="36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3152860" y="-646758"/>
                      <a:ext cx="930056" cy="71438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37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399564" y="-910440"/>
                      <a:ext cx="6672617" cy="1562510"/>
                      <a:chOff x="-957" y="2602"/>
                      <a:chExt cx="4370" cy="1036"/>
                    </a:xfrm>
                    <a:grpFill/>
                  </p:grpSpPr>
                  <p:grpSp>
                    <p:nvGrpSpPr>
                      <p:cNvPr id="38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931" y="2602"/>
                        <a:ext cx="4344" cy="1036"/>
                        <a:chOff x="6918" y="2902"/>
                        <a:chExt cx="5277" cy="1036"/>
                      </a:xfrm>
                      <a:grpFill/>
                    </p:grpSpPr>
                    <p:sp>
                      <p:nvSpPr>
                        <p:cNvPr id="40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67" y="3938"/>
                          <a:ext cx="628" cy="0"/>
                        </a:xfrm>
                        <a:prstGeom prst="line">
                          <a:avLst/>
                        </a:prstGeom>
                        <a:grpFill/>
                        <a:ln w="1905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41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918" y="2902"/>
                          <a:ext cx="605" cy="829"/>
                          <a:chOff x="7325" y="3170"/>
                          <a:chExt cx="484" cy="829"/>
                        </a:xfrm>
                        <a:grpFill/>
                      </p:grpSpPr>
                      <p:sp>
                        <p:nvSpPr>
                          <p:cNvPr id="42" name="Text Box 4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361" y="3170"/>
                            <a:ext cx="448" cy="379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2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А</a:t>
                            </a:r>
                            <a:endParaRPr kumimoji="0" lang="ru-RU" sz="4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3" name="Text Box 4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325" y="3549"/>
                            <a:ext cx="484" cy="450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q</a:t>
                            </a:r>
                            <a:endParaRPr kumimoji="0" lang="ru-RU" sz="4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9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-957" y="2981"/>
                        <a:ext cx="583" cy="0"/>
                      </a:xfrm>
                      <a:prstGeom prst="line">
                        <a:avLst/>
                      </a:prstGeom>
                      <a:grp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0" name="Группа 17"/>
                  <p:cNvGrpSpPr/>
                  <p:nvPr/>
                </p:nvGrpSpPr>
                <p:grpSpPr>
                  <a:xfrm>
                    <a:off x="-2071766" y="4418965"/>
                    <a:ext cx="6643766" cy="1938993"/>
                    <a:chOff x="214250" y="4019985"/>
                    <a:chExt cx="6643766" cy="1938993"/>
                  </a:xfrm>
                </p:grpSpPr>
                <p:sp>
                  <p:nvSpPr>
                    <p:cNvPr id="31" name="Прямоугольник 30"/>
                    <p:cNvSpPr/>
                    <p:nvPr/>
                  </p:nvSpPr>
                  <p:spPr>
                    <a:xfrm>
                      <a:off x="6000760" y="4019985"/>
                      <a:ext cx="857256" cy="110799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6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endParaRPr lang="ru-RU" sz="6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2" name="Прямоугольник 31"/>
                    <p:cNvSpPr/>
                    <p:nvPr/>
                  </p:nvSpPr>
                  <p:spPr>
                    <a:xfrm>
                      <a:off x="4929190" y="4643446"/>
                      <a:ext cx="1000132" cy="110799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66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6600" b="1" cap="all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ru-RU" sz="6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3" name="Прямоугольник 32"/>
                    <p:cNvSpPr/>
                    <p:nvPr/>
                  </p:nvSpPr>
                  <p:spPr>
                    <a:xfrm>
                      <a:off x="5929322" y="5127981"/>
                      <a:ext cx="857224" cy="830997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4800" b="1" cap="all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4800" b="1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34" name="Прямая соединительная линия 33"/>
                    <p:cNvCxnSpPr/>
                    <p:nvPr/>
                  </p:nvCxnSpPr>
                  <p:spPr>
                    <a:xfrm>
                      <a:off x="5929322" y="5199419"/>
                      <a:ext cx="714380" cy="1588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Прямая соединительная линия 34"/>
                    <p:cNvCxnSpPr/>
                    <p:nvPr/>
                  </p:nvCxnSpPr>
                  <p:spPr>
                    <a:xfrm>
                      <a:off x="214250" y="4030176"/>
                      <a:ext cx="714380" cy="1588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3" name="Группа 145"/>
                <p:cNvGrpSpPr/>
                <p:nvPr/>
              </p:nvGrpSpPr>
              <p:grpSpPr>
                <a:xfrm>
                  <a:off x="3643274" y="-1139909"/>
                  <a:ext cx="1808967" cy="1701831"/>
                  <a:chOff x="3940901" y="3717875"/>
                  <a:chExt cx="1808967" cy="1701831"/>
                </a:xfrm>
                <a:solidFill>
                  <a:schemeClr val="tx2">
                    <a:lumMod val="20000"/>
                    <a:lumOff val="80000"/>
                  </a:schemeClr>
                </a:solidFill>
              </p:grpSpPr>
              <p:sp>
                <p:nvSpPr>
                  <p:cNvPr id="24" name="Line 1"/>
                  <p:cNvSpPr>
                    <a:spLocks noChangeShapeType="1"/>
                  </p:cNvSpPr>
                  <p:nvPr/>
                </p:nvSpPr>
                <p:spPr bwMode="auto">
                  <a:xfrm rot="21420000">
                    <a:off x="5000799" y="4509576"/>
                    <a:ext cx="571504" cy="53509"/>
                  </a:xfrm>
                  <a:prstGeom prst="line">
                    <a:avLst/>
                  </a:prstGeom>
                  <a:grp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5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5072034" y="3717875"/>
                    <a:ext cx="677834" cy="76944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nb-NO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q                       </a:t>
                    </a:r>
                    <a:endParaRPr kumimoji="0" lang="nb-NO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Text Box 1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0901" y="4009516"/>
                    <a:ext cx="1071538" cy="91970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kumimoji="0" lang="ru-RU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Rectangle 152"/>
                  <p:cNvSpPr>
                    <a:spLocks noChangeArrowheads="1"/>
                  </p:cNvSpPr>
                  <p:nvPr/>
                </p:nvSpPr>
                <p:spPr bwMode="auto">
                  <a:xfrm rot="21540000">
                    <a:off x="5163141" y="4650265"/>
                    <a:ext cx="428628" cy="76944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nb-NO" sz="4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t                       </a:t>
                    </a:r>
                    <a:endParaRPr kumimoji="0" lang="nb-NO" sz="5400" b="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8" name="Группа 23"/>
              <p:cNvGrpSpPr/>
              <p:nvPr/>
            </p:nvGrpSpPr>
            <p:grpSpPr>
              <a:xfrm>
                <a:off x="8501090" y="500042"/>
                <a:ext cx="1143008" cy="1367756"/>
                <a:chOff x="7358082" y="2639793"/>
                <a:chExt cx="1143008" cy="1367756"/>
              </a:xfrm>
              <a:solidFill>
                <a:schemeClr val="bg2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7358082" y="2639793"/>
                  <a:ext cx="1143008" cy="64633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</a:t>
                  </a:r>
                  <a:r>
                    <a:rPr lang="en-US" sz="36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  <a:endParaRPr lang="ru-RU" sz="36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7524708" y="3361218"/>
                  <a:ext cx="619192" cy="64633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cap="all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endParaRPr lang="ru-RU" sz="3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7429520" y="3286124"/>
                  <a:ext cx="714380" cy="1588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Прямоугольник 14"/>
            <p:cNvSpPr/>
            <p:nvPr/>
          </p:nvSpPr>
          <p:spPr>
            <a:xfrm>
              <a:off x="6215074" y="3786190"/>
              <a:ext cx="857224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0"/>
            <a:ext cx="3827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ТОКА</a:t>
            </a:r>
            <a:endParaRPr lang="ru-RU" sz="40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57982" y="1088368"/>
            <a:ext cx="2643174" cy="1714512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58186" y="1071522"/>
            <a:ext cx="2643174" cy="1143008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9432" y="1129312"/>
            <a:ext cx="2643174" cy="1714512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72236" y="500042"/>
            <a:ext cx="6530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электрического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тока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856" y="1000084"/>
            <a:ext cx="2159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тепловое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3542" y="1643026"/>
            <a:ext cx="1597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ЛАМПОЧКА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980" y="2285968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ПЛИТКА…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2500" y="1071522"/>
            <a:ext cx="2466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химическое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5376" y="1714464"/>
            <a:ext cx="2296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ЖИДКОСТЯХ…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37382" y="1193132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2400" b="1" u="sng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МАГНИТНОЕ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1571612"/>
            <a:ext cx="2340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Электродвигатели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87276" y="1928778"/>
            <a:ext cx="140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ГВОЗДИ…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30086" y="2292269"/>
            <a:ext cx="2129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ГАЛЬВАНОМЕТР</a:t>
            </a:r>
            <a:endParaRPr lang="ru-RU" dirty="0"/>
          </a:p>
        </p:txBody>
      </p:sp>
      <p:grpSp>
        <p:nvGrpSpPr>
          <p:cNvPr id="16" name="Group 26"/>
          <p:cNvGrpSpPr>
            <a:grpSpLocks/>
          </p:cNvGrpSpPr>
          <p:nvPr/>
        </p:nvGrpSpPr>
        <p:grpSpPr bwMode="auto">
          <a:xfrm rot="20918217">
            <a:off x="1843740" y="1785902"/>
            <a:ext cx="954607" cy="285752"/>
            <a:chOff x="11280" y="6044"/>
            <a:chExt cx="1005" cy="334"/>
          </a:xfrm>
        </p:grpSpPr>
        <p:sp>
          <p:nvSpPr>
            <p:cNvPr id="17" name="AutoShape 27"/>
            <p:cNvSpPr>
              <a:spLocks noChangeArrowheads="1"/>
            </p:cNvSpPr>
            <p:nvPr/>
          </p:nvSpPr>
          <p:spPr bwMode="auto">
            <a:xfrm>
              <a:off x="11620" y="6044"/>
              <a:ext cx="311" cy="334"/>
            </a:xfrm>
            <a:prstGeom prst="flowChartSummingJunction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 flipV="1">
              <a:off x="11280" y="6225"/>
              <a:ext cx="3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 flipV="1">
              <a:off x="11945" y="6213"/>
              <a:ext cx="3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" name="Group 38"/>
          <p:cNvGrpSpPr>
            <a:grpSpLocks/>
          </p:cNvGrpSpPr>
          <p:nvPr/>
        </p:nvGrpSpPr>
        <p:grpSpPr bwMode="auto">
          <a:xfrm rot="20863030">
            <a:off x="1783652" y="2461333"/>
            <a:ext cx="1000100" cy="214314"/>
            <a:chOff x="11030" y="7250"/>
            <a:chExt cx="1607" cy="171"/>
          </a:xfrm>
        </p:grpSpPr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11401" y="7250"/>
              <a:ext cx="850" cy="171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>
              <a:off x="11030" y="7330"/>
              <a:ext cx="367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>
              <a:off x="12270" y="7345"/>
              <a:ext cx="367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289" name="Group 1"/>
          <p:cNvGrpSpPr>
            <a:grpSpLocks/>
          </p:cNvGrpSpPr>
          <p:nvPr/>
        </p:nvGrpSpPr>
        <p:grpSpPr bwMode="auto">
          <a:xfrm>
            <a:off x="357158" y="3060797"/>
            <a:ext cx="2859080" cy="1939839"/>
            <a:chOff x="10741" y="2791"/>
            <a:chExt cx="2141" cy="1403"/>
          </a:xfrm>
        </p:grpSpPr>
        <p:grpSp>
          <p:nvGrpSpPr>
            <p:cNvPr id="12290" name="Group 2"/>
            <p:cNvGrpSpPr>
              <a:grpSpLocks/>
            </p:cNvGrpSpPr>
            <p:nvPr/>
          </p:nvGrpSpPr>
          <p:grpSpPr bwMode="auto">
            <a:xfrm>
              <a:off x="10741" y="2791"/>
              <a:ext cx="2141" cy="1403"/>
              <a:chOff x="1469" y="2626"/>
              <a:chExt cx="2072" cy="1498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848" y="3341"/>
                <a:ext cx="529" cy="161"/>
              </a:xfrm>
              <a:prstGeom prst="rect">
                <a:avLst/>
              </a:prstGeom>
              <a:solidFill>
                <a:srgbClr val="220FB1"/>
              </a:solidFill>
              <a:ln w="28575">
                <a:solidFill>
                  <a:srgbClr val="220FB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292" name="Group 4"/>
              <p:cNvGrpSpPr>
                <a:grpSpLocks/>
              </p:cNvGrpSpPr>
              <p:nvPr/>
            </p:nvGrpSpPr>
            <p:grpSpPr bwMode="auto">
              <a:xfrm>
                <a:off x="1469" y="2626"/>
                <a:ext cx="2072" cy="1498"/>
                <a:chOff x="1637" y="2626"/>
                <a:chExt cx="2072" cy="1498"/>
              </a:xfrm>
            </p:grpSpPr>
            <p:sp>
              <p:nvSpPr>
                <p:cNvPr id="1229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1659" y="3412"/>
                  <a:ext cx="35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2294" name="Group 6"/>
                <p:cNvGrpSpPr>
                  <a:grpSpLocks/>
                </p:cNvGrpSpPr>
                <p:nvPr/>
              </p:nvGrpSpPr>
              <p:grpSpPr bwMode="auto">
                <a:xfrm>
                  <a:off x="1637" y="2626"/>
                  <a:ext cx="2072" cy="1358"/>
                  <a:chOff x="1637" y="2626"/>
                  <a:chExt cx="2072" cy="1358"/>
                </a:xfrm>
              </p:grpSpPr>
              <p:sp>
                <p:nvSpPr>
                  <p:cNvPr id="12295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55" y="3414"/>
                    <a:ext cx="36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229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913" y="3126"/>
                    <a:ext cx="794" cy="725"/>
                    <a:chOff x="5000" y="7550"/>
                    <a:chExt cx="794" cy="725"/>
                  </a:xfrm>
                </p:grpSpPr>
                <p:grpSp>
                  <p:nvGrpSpPr>
                    <p:cNvPr id="12297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50"/>
                      <a:ext cx="702" cy="725"/>
                      <a:chOff x="5074" y="7550"/>
                      <a:chExt cx="702" cy="725"/>
                    </a:xfrm>
                  </p:grpSpPr>
                  <p:sp>
                    <p:nvSpPr>
                      <p:cNvPr id="12298" name="Text Box 1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50"/>
                        <a:ext cx="702" cy="7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3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</a:t>
                        </a:r>
                        <a:r>
                          <a:rPr kumimoji="0" lang="ru-RU" sz="3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2299" name="Oval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12300" name="Line 1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6"/>
                      <a:ext cx="261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2301" name="Line 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2302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887" y="2626"/>
                    <a:ext cx="1083" cy="793"/>
                    <a:chOff x="9390" y="4855"/>
                    <a:chExt cx="1117" cy="793"/>
                  </a:xfrm>
                </p:grpSpPr>
                <p:grpSp>
                  <p:nvGrpSpPr>
                    <p:cNvPr id="12303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55" y="4855"/>
                      <a:ext cx="599" cy="530"/>
                      <a:chOff x="9755" y="4855"/>
                      <a:chExt cx="599" cy="530"/>
                    </a:xfrm>
                  </p:grpSpPr>
                  <p:sp>
                    <p:nvSpPr>
                      <p:cNvPr id="12304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755" y="4855"/>
                        <a:ext cx="599" cy="53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V</a:t>
                        </a:r>
                        <a:endPara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2305" name="Oval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79" y="4917"/>
                        <a:ext cx="346" cy="334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12306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27" y="5092"/>
                      <a:ext cx="3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2307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" y="5093"/>
                      <a:ext cx="3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2308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" y="5092"/>
                      <a:ext cx="0" cy="54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2309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02" y="5092"/>
                      <a:ext cx="0" cy="55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231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702" y="3408"/>
                    <a:ext cx="0" cy="5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1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51" y="3400"/>
                    <a:ext cx="0" cy="5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12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2" y="3983"/>
                    <a:ext cx="73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13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7" y="3973"/>
                    <a:ext cx="73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314" name="Group 26"/>
                <p:cNvGrpSpPr>
                  <a:grpSpLocks/>
                </p:cNvGrpSpPr>
                <p:nvPr/>
              </p:nvGrpSpPr>
              <p:grpSpPr bwMode="auto">
                <a:xfrm>
                  <a:off x="2881" y="3848"/>
                  <a:ext cx="184" cy="276"/>
                  <a:chOff x="3503" y="4378"/>
                  <a:chExt cx="184" cy="276"/>
                </a:xfrm>
              </p:grpSpPr>
              <p:sp>
                <p:nvSpPr>
                  <p:cNvPr id="12315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44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16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317" name="Group 29"/>
                <p:cNvGrpSpPr>
                  <a:grpSpLocks/>
                </p:cNvGrpSpPr>
                <p:nvPr/>
              </p:nvGrpSpPr>
              <p:grpSpPr bwMode="auto">
                <a:xfrm>
                  <a:off x="2294" y="3825"/>
                  <a:ext cx="184" cy="276"/>
                  <a:chOff x="3503" y="4378"/>
                  <a:chExt cx="184" cy="276"/>
                </a:xfrm>
              </p:grpSpPr>
              <p:sp>
                <p:nvSpPr>
                  <p:cNvPr id="12318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19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grpSp>
          <p:nvGrpSpPr>
            <p:cNvPr id="12320" name="Group 32"/>
            <p:cNvGrpSpPr>
              <a:grpSpLocks/>
            </p:cNvGrpSpPr>
            <p:nvPr/>
          </p:nvGrpSpPr>
          <p:grpSpPr bwMode="auto">
            <a:xfrm>
              <a:off x="11358" y="3514"/>
              <a:ext cx="555" cy="334"/>
              <a:chOff x="11358" y="3514"/>
              <a:chExt cx="555" cy="334"/>
            </a:xfrm>
          </p:grpSpPr>
          <p:sp>
            <p:nvSpPr>
              <p:cNvPr id="12321" name="Line 33"/>
              <p:cNvSpPr>
                <a:spLocks noChangeShapeType="1"/>
              </p:cNvSpPr>
              <p:nvPr/>
            </p:nvSpPr>
            <p:spPr bwMode="auto">
              <a:xfrm flipV="1">
                <a:off x="11370" y="3607"/>
                <a:ext cx="0" cy="2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/>
            </p:nvSpPr>
            <p:spPr bwMode="auto">
              <a:xfrm flipV="1">
                <a:off x="11358" y="3836"/>
                <a:ext cx="55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/>
            </p:nvSpPr>
            <p:spPr bwMode="auto">
              <a:xfrm>
                <a:off x="11912" y="3514"/>
                <a:ext cx="1" cy="3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9" name="Прямоугольник 58"/>
          <p:cNvSpPr/>
          <p:nvPr/>
        </p:nvSpPr>
        <p:spPr>
          <a:xfrm>
            <a:off x="3339281" y="4314016"/>
            <a:ext cx="19223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 rot="20258215">
            <a:off x="3354258" y="3435045"/>
            <a:ext cx="1132375" cy="957551"/>
            <a:chOff x="3939691" y="2836342"/>
            <a:chExt cx="1132375" cy="1450290"/>
          </a:xfrm>
        </p:grpSpPr>
        <p:sp>
          <p:nvSpPr>
            <p:cNvPr id="60" name="Text Box 2"/>
            <p:cNvSpPr txBox="1">
              <a:spLocks noChangeArrowheads="1"/>
            </p:cNvSpPr>
            <p:nvPr/>
          </p:nvSpPr>
          <p:spPr bwMode="auto">
            <a:xfrm>
              <a:off x="3939691" y="3195356"/>
              <a:ext cx="785818" cy="67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U=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 Box 3"/>
            <p:cNvSpPr txBox="1">
              <a:spLocks noChangeArrowheads="1"/>
            </p:cNvSpPr>
            <p:nvPr/>
          </p:nvSpPr>
          <p:spPr bwMode="auto">
            <a:xfrm>
              <a:off x="4479922" y="3357941"/>
              <a:ext cx="592144" cy="92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>
              <a:off x="4500562" y="3546538"/>
              <a:ext cx="500066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 Box 3"/>
            <p:cNvSpPr txBox="1">
              <a:spLocks noChangeArrowheads="1"/>
            </p:cNvSpPr>
            <p:nvPr/>
          </p:nvSpPr>
          <p:spPr bwMode="auto">
            <a:xfrm>
              <a:off x="4500562" y="2836342"/>
              <a:ext cx="500066" cy="47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7244">
            <a:off x="4730373" y="3322719"/>
            <a:ext cx="1241353" cy="1119376"/>
            <a:chOff x="7530209" y="3404586"/>
            <a:chExt cx="1241353" cy="1119376"/>
          </a:xfrm>
        </p:grpSpPr>
        <p:sp>
          <p:nvSpPr>
            <p:cNvPr id="65" name="Rectangle 152"/>
            <p:cNvSpPr>
              <a:spLocks noChangeArrowheads="1"/>
            </p:cNvSpPr>
            <p:nvPr/>
          </p:nvSpPr>
          <p:spPr bwMode="auto">
            <a:xfrm>
              <a:off x="8093728" y="3404586"/>
              <a:ext cx="67783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2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q                       </a:t>
              </a:r>
              <a:endParaRPr kumimoji="0" lang="nb-NO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 Box 153"/>
            <p:cNvSpPr txBox="1">
              <a:spLocks noChangeArrowheads="1"/>
            </p:cNvSpPr>
            <p:nvPr/>
          </p:nvSpPr>
          <p:spPr bwMode="auto">
            <a:xfrm>
              <a:off x="7530209" y="3738144"/>
              <a:ext cx="928694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152"/>
            <p:cNvSpPr>
              <a:spLocks noChangeArrowheads="1"/>
            </p:cNvSpPr>
            <p:nvPr/>
          </p:nvSpPr>
          <p:spPr bwMode="auto">
            <a:xfrm rot="21540000">
              <a:off x="8222021" y="3993433"/>
              <a:ext cx="4286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                       </a:t>
              </a:r>
              <a:endParaRPr kumimoji="0" lang="nb-NO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1"/>
            <p:cNvSpPr>
              <a:spLocks noChangeShapeType="1"/>
            </p:cNvSpPr>
            <p:nvPr/>
          </p:nvSpPr>
          <p:spPr bwMode="auto">
            <a:xfrm rot="-180000">
              <a:off x="8106549" y="3984934"/>
              <a:ext cx="571504" cy="4571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</p:grpSp>
      <p:grpSp>
        <p:nvGrpSpPr>
          <p:cNvPr id="72" name="Группа 71"/>
          <p:cNvGrpSpPr/>
          <p:nvPr/>
        </p:nvGrpSpPr>
        <p:grpSpPr>
          <a:xfrm rot="19821376">
            <a:off x="6191129" y="3576920"/>
            <a:ext cx="1009800" cy="464066"/>
            <a:chOff x="7143768" y="4855359"/>
            <a:chExt cx="1009800" cy="464066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7143768" y="4857760"/>
              <a:ext cx="642942" cy="461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7582064" y="4855359"/>
              <a:ext cx="571504" cy="461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4936031" y="4336428"/>
            <a:ext cx="1346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993120" y="4374821"/>
            <a:ext cx="1646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Группа 17"/>
          <p:cNvGrpSpPr/>
          <p:nvPr/>
        </p:nvGrpSpPr>
        <p:grpSpPr>
          <a:xfrm rot="19692336">
            <a:off x="7481557" y="2825967"/>
            <a:ext cx="1232747" cy="1168800"/>
            <a:chOff x="5410955" y="4569370"/>
            <a:chExt cx="1232747" cy="1168800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5993120" y="4569370"/>
              <a:ext cx="571504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5410955" y="4924925"/>
              <a:ext cx="642942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6072198" y="5214950"/>
              <a:ext cx="500066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Группа 17"/>
          <p:cNvGrpSpPr/>
          <p:nvPr/>
        </p:nvGrpSpPr>
        <p:grpSpPr>
          <a:xfrm>
            <a:off x="7543490" y="4128221"/>
            <a:ext cx="957600" cy="1158167"/>
            <a:chOff x="5929322" y="4580003"/>
            <a:chExt cx="957600" cy="1158167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5929322" y="4580003"/>
              <a:ext cx="957600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3200" b="1" baseline="30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baseline="30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072198" y="5214950"/>
              <a:ext cx="500066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4" name="Прямая соединительная линия 83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Прямоугольник 84"/>
          <p:cNvSpPr/>
          <p:nvPr/>
        </p:nvSpPr>
        <p:spPr>
          <a:xfrm>
            <a:off x="2860481" y="5143512"/>
            <a:ext cx="1951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/t=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426131" y="5143512"/>
            <a:ext cx="1175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485521" y="5119253"/>
            <a:ext cx="1218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8" name="Группа 17"/>
          <p:cNvGrpSpPr/>
          <p:nvPr/>
        </p:nvGrpSpPr>
        <p:grpSpPr>
          <a:xfrm>
            <a:off x="6718133" y="4929198"/>
            <a:ext cx="957600" cy="1158167"/>
            <a:chOff x="5929322" y="4580003"/>
            <a:chExt cx="957600" cy="1158167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5929322" y="4580003"/>
              <a:ext cx="957600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3200" b="1" baseline="30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baseline="30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072198" y="5214950"/>
              <a:ext cx="500066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Прямая соединительная линия 90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24" name="Group 36"/>
          <p:cNvGrpSpPr>
            <a:grpSpLocks/>
          </p:cNvGrpSpPr>
          <p:nvPr/>
        </p:nvGrpSpPr>
        <p:grpSpPr bwMode="auto">
          <a:xfrm rot="19338929">
            <a:off x="5149025" y="6035338"/>
            <a:ext cx="1367335" cy="250949"/>
            <a:chOff x="4019" y="13701"/>
            <a:chExt cx="2444" cy="194"/>
          </a:xfrm>
        </p:grpSpPr>
        <p:grpSp>
          <p:nvGrpSpPr>
            <p:cNvPr id="12325" name="Group 37"/>
            <p:cNvGrpSpPr>
              <a:grpSpLocks/>
            </p:cNvGrpSpPr>
            <p:nvPr/>
          </p:nvGrpSpPr>
          <p:grpSpPr bwMode="auto">
            <a:xfrm>
              <a:off x="4019" y="13713"/>
              <a:ext cx="1327" cy="182"/>
              <a:chOff x="3223" y="6971"/>
              <a:chExt cx="2743" cy="343"/>
            </a:xfrm>
          </p:grpSpPr>
          <p:sp>
            <p:nvSpPr>
              <p:cNvPr id="12326" name="Rectangle 38"/>
              <p:cNvSpPr>
                <a:spLocks noChangeArrowheads="1"/>
              </p:cNvSpPr>
              <p:nvPr/>
            </p:nvSpPr>
            <p:spPr bwMode="auto">
              <a:xfrm>
                <a:off x="3977" y="6971"/>
                <a:ext cx="1212" cy="34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27" name="Line 39"/>
              <p:cNvSpPr>
                <a:spLocks noChangeShapeType="1"/>
              </p:cNvSpPr>
              <p:nvPr/>
            </p:nvSpPr>
            <p:spPr bwMode="auto">
              <a:xfrm>
                <a:off x="5211" y="7131"/>
                <a:ext cx="755" cy="0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28" name="Line 40"/>
              <p:cNvSpPr>
                <a:spLocks noChangeShapeType="1"/>
              </p:cNvSpPr>
              <p:nvPr/>
            </p:nvSpPr>
            <p:spPr bwMode="auto">
              <a:xfrm>
                <a:off x="3223" y="7154"/>
                <a:ext cx="755" cy="0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329" name="Group 41"/>
            <p:cNvGrpSpPr>
              <a:grpSpLocks/>
            </p:cNvGrpSpPr>
            <p:nvPr/>
          </p:nvGrpSpPr>
          <p:grpSpPr bwMode="auto">
            <a:xfrm>
              <a:off x="5136" y="13701"/>
              <a:ext cx="1327" cy="182"/>
              <a:chOff x="3223" y="6971"/>
              <a:chExt cx="2743" cy="343"/>
            </a:xfrm>
          </p:grpSpPr>
          <p:sp>
            <p:nvSpPr>
              <p:cNvPr id="12330" name="Rectangle 42"/>
              <p:cNvSpPr>
                <a:spLocks noChangeArrowheads="1"/>
              </p:cNvSpPr>
              <p:nvPr/>
            </p:nvSpPr>
            <p:spPr bwMode="auto">
              <a:xfrm>
                <a:off x="3977" y="6971"/>
                <a:ext cx="1212" cy="34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31" name="Line 43"/>
              <p:cNvSpPr>
                <a:spLocks noChangeShapeType="1"/>
              </p:cNvSpPr>
              <p:nvPr/>
            </p:nvSpPr>
            <p:spPr bwMode="auto">
              <a:xfrm>
                <a:off x="5211" y="7131"/>
                <a:ext cx="755" cy="0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32" name="Line 44"/>
              <p:cNvSpPr>
                <a:spLocks noChangeShapeType="1"/>
              </p:cNvSpPr>
              <p:nvPr/>
            </p:nvSpPr>
            <p:spPr bwMode="auto">
              <a:xfrm>
                <a:off x="3223" y="7154"/>
                <a:ext cx="755" cy="0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2333" name="Group 45"/>
          <p:cNvGrpSpPr>
            <a:grpSpLocks/>
          </p:cNvGrpSpPr>
          <p:nvPr/>
        </p:nvGrpSpPr>
        <p:grpSpPr bwMode="auto">
          <a:xfrm rot="19516404">
            <a:off x="7250906" y="5938104"/>
            <a:ext cx="1414389" cy="567584"/>
            <a:chOff x="6761" y="13203"/>
            <a:chExt cx="2143" cy="599"/>
          </a:xfrm>
        </p:grpSpPr>
        <p:sp>
          <p:nvSpPr>
            <p:cNvPr id="12334" name="Line 46"/>
            <p:cNvSpPr>
              <a:spLocks noChangeShapeType="1"/>
            </p:cNvSpPr>
            <p:nvPr/>
          </p:nvSpPr>
          <p:spPr bwMode="auto">
            <a:xfrm>
              <a:off x="8491" y="13293"/>
              <a:ext cx="0" cy="4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335" name="Group 47"/>
            <p:cNvGrpSpPr>
              <a:grpSpLocks/>
            </p:cNvGrpSpPr>
            <p:nvPr/>
          </p:nvGrpSpPr>
          <p:grpSpPr bwMode="auto">
            <a:xfrm>
              <a:off x="6761" y="13203"/>
              <a:ext cx="2143" cy="599"/>
              <a:chOff x="6761" y="13203"/>
              <a:chExt cx="2143" cy="599"/>
            </a:xfrm>
          </p:grpSpPr>
          <p:grpSp>
            <p:nvGrpSpPr>
              <p:cNvPr id="12336" name="Group 48"/>
              <p:cNvGrpSpPr>
                <a:grpSpLocks/>
              </p:cNvGrpSpPr>
              <p:nvPr/>
            </p:nvGrpSpPr>
            <p:grpSpPr bwMode="auto">
              <a:xfrm>
                <a:off x="7174" y="13203"/>
                <a:ext cx="1327" cy="182"/>
                <a:chOff x="3223" y="6971"/>
                <a:chExt cx="2743" cy="343"/>
              </a:xfrm>
            </p:grpSpPr>
            <p:sp>
              <p:nvSpPr>
                <p:cNvPr id="12337" name="Rectangle 49"/>
                <p:cNvSpPr>
                  <a:spLocks noChangeArrowheads="1"/>
                </p:cNvSpPr>
                <p:nvPr/>
              </p:nvSpPr>
              <p:spPr bwMode="auto">
                <a:xfrm>
                  <a:off x="3977" y="6971"/>
                  <a:ext cx="1212" cy="343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38" name="Line 50"/>
                <p:cNvSpPr>
                  <a:spLocks noChangeShapeType="1"/>
                </p:cNvSpPr>
                <p:nvPr/>
              </p:nvSpPr>
              <p:spPr bwMode="auto">
                <a:xfrm>
                  <a:off x="5211" y="7131"/>
                  <a:ext cx="75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39" name="Line 51"/>
                <p:cNvSpPr>
                  <a:spLocks noChangeShapeType="1"/>
                </p:cNvSpPr>
                <p:nvPr/>
              </p:nvSpPr>
              <p:spPr bwMode="auto">
                <a:xfrm>
                  <a:off x="3223" y="7154"/>
                  <a:ext cx="75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2340" name="Group 52"/>
              <p:cNvGrpSpPr>
                <a:grpSpLocks/>
              </p:cNvGrpSpPr>
              <p:nvPr/>
            </p:nvGrpSpPr>
            <p:grpSpPr bwMode="auto">
              <a:xfrm>
                <a:off x="7198" y="13620"/>
                <a:ext cx="1327" cy="182"/>
                <a:chOff x="3223" y="6971"/>
                <a:chExt cx="2743" cy="343"/>
              </a:xfrm>
            </p:grpSpPr>
            <p:sp>
              <p:nvSpPr>
                <p:cNvPr id="12341" name="Rectangle 53"/>
                <p:cNvSpPr>
                  <a:spLocks noChangeArrowheads="1"/>
                </p:cNvSpPr>
                <p:nvPr/>
              </p:nvSpPr>
              <p:spPr bwMode="auto">
                <a:xfrm>
                  <a:off x="3977" y="6971"/>
                  <a:ext cx="1212" cy="343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42" name="Line 54"/>
                <p:cNvSpPr>
                  <a:spLocks noChangeShapeType="1"/>
                </p:cNvSpPr>
                <p:nvPr/>
              </p:nvSpPr>
              <p:spPr bwMode="auto">
                <a:xfrm>
                  <a:off x="5211" y="7131"/>
                  <a:ext cx="75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43" name="Line 55"/>
                <p:cNvSpPr>
                  <a:spLocks noChangeShapeType="1"/>
                </p:cNvSpPr>
                <p:nvPr/>
              </p:nvSpPr>
              <p:spPr bwMode="auto">
                <a:xfrm>
                  <a:off x="3223" y="7154"/>
                  <a:ext cx="75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2344" name="Line 56"/>
              <p:cNvSpPr>
                <a:spLocks noChangeShapeType="1"/>
              </p:cNvSpPr>
              <p:nvPr/>
            </p:nvSpPr>
            <p:spPr bwMode="auto">
              <a:xfrm>
                <a:off x="7177" y="13304"/>
                <a:ext cx="0" cy="43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45" name="Line 57"/>
              <p:cNvSpPr>
                <a:spLocks noChangeShapeType="1"/>
              </p:cNvSpPr>
              <p:nvPr/>
            </p:nvSpPr>
            <p:spPr bwMode="auto">
              <a:xfrm>
                <a:off x="6761" y="13500"/>
                <a:ext cx="41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46" name="Line 58"/>
              <p:cNvSpPr>
                <a:spLocks noChangeShapeType="1"/>
              </p:cNvSpPr>
              <p:nvPr/>
            </p:nvSpPr>
            <p:spPr bwMode="auto">
              <a:xfrm>
                <a:off x="8489" y="13523"/>
                <a:ext cx="41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15" name="Рамка 114"/>
          <p:cNvSpPr/>
          <p:nvPr/>
        </p:nvSpPr>
        <p:spPr>
          <a:xfrm>
            <a:off x="5000628" y="4357694"/>
            <a:ext cx="1071570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6" name="Рамка 115"/>
          <p:cNvSpPr/>
          <p:nvPr/>
        </p:nvSpPr>
        <p:spPr>
          <a:xfrm>
            <a:off x="4471656" y="5143512"/>
            <a:ext cx="928694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5763300"/>
            <a:ext cx="28456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1Дж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1с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7" name="Rectangle 1"/>
          <p:cNvSpPr>
            <a:spLocks noChangeArrowheads="1"/>
          </p:cNvSpPr>
          <p:nvPr/>
        </p:nvSpPr>
        <p:spPr bwMode="auto">
          <a:xfrm>
            <a:off x="0" y="6273225"/>
            <a:ext cx="51299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1кВт ч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Вт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3600с=3,6МДж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8" name="Rectangle 1"/>
          <p:cNvSpPr>
            <a:spLocks noChangeArrowheads="1"/>
          </p:cNvSpPr>
          <p:nvPr/>
        </p:nvSpPr>
        <p:spPr bwMode="auto">
          <a:xfrm>
            <a:off x="0" y="5214950"/>
            <a:ext cx="292892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ТОКА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0" y="0"/>
              <a:ext cx="9144000" cy="6858000"/>
              <a:chOff x="0" y="24"/>
              <a:chExt cx="9144000" cy="6858000"/>
            </a:xfrm>
          </p:grpSpPr>
          <p:sp>
            <p:nvSpPr>
              <p:cNvPr id="125" name="Прямоугольник 124"/>
              <p:cNvSpPr/>
              <p:nvPr/>
            </p:nvSpPr>
            <p:spPr>
              <a:xfrm>
                <a:off x="0" y="24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1" name="Group 3"/>
              <p:cNvGrpSpPr>
                <a:grpSpLocks/>
              </p:cNvGrpSpPr>
              <p:nvPr/>
            </p:nvGrpSpPr>
            <p:grpSpPr bwMode="auto">
              <a:xfrm>
                <a:off x="571472" y="3357562"/>
                <a:ext cx="2999829" cy="928417"/>
                <a:chOff x="3094" y="2594"/>
                <a:chExt cx="1158" cy="574"/>
              </a:xfrm>
            </p:grpSpPr>
            <p:sp>
              <p:nvSpPr>
                <p:cNvPr id="12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094" y="2594"/>
                  <a:ext cx="1158" cy="57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 E</a:t>
                  </a:r>
                  <a:r>
                    <a:rPr lang="en-US" sz="2400" b="1" dirty="0" smtClean="0"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ru-RU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ru-RU" sz="48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пр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" name="Line 5"/>
                <p:cNvSpPr>
                  <a:spLocks noChangeShapeType="1"/>
                </p:cNvSpPr>
                <p:nvPr/>
              </p:nvSpPr>
              <p:spPr bwMode="auto">
                <a:xfrm>
                  <a:off x="3122" y="2638"/>
                  <a:ext cx="195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4" name="Line 6"/>
                <p:cNvSpPr>
                  <a:spLocks noChangeShapeType="1"/>
                </p:cNvSpPr>
                <p:nvPr/>
              </p:nvSpPr>
              <p:spPr bwMode="auto">
                <a:xfrm>
                  <a:off x="3569" y="2655"/>
                  <a:ext cx="195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27" name="Прямоугольник 126"/>
            <p:cNvSpPr/>
            <p:nvPr/>
          </p:nvSpPr>
          <p:spPr>
            <a:xfrm>
              <a:off x="832203" y="4930850"/>
              <a:ext cx="2795958" cy="101566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6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6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endParaRPr lang="ru-RU" sz="6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3357647" y="4929198"/>
              <a:ext cx="1928733" cy="101566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6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F2DC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59" grpId="0"/>
      <p:bldP spid="73" grpId="0"/>
      <p:bldP spid="74" grpId="0"/>
      <p:bldP spid="85" grpId="0"/>
      <p:bldP spid="86" grpId="0"/>
      <p:bldP spid="87" grpId="0"/>
      <p:bldP spid="115" grpId="0" animBg="1"/>
      <p:bldP spid="116" grpId="0" animBg="1"/>
      <p:bldP spid="10241" grpId="0"/>
      <p:bldP spid="117" grpId="0"/>
      <p:bldP spid="1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/>
          <p:cNvGrpSpPr>
            <a:grpSpLocks/>
          </p:cNvGrpSpPr>
          <p:nvPr/>
        </p:nvGrpSpPr>
        <p:grpSpPr bwMode="auto">
          <a:xfrm>
            <a:off x="714348" y="489378"/>
            <a:ext cx="2406655" cy="1669596"/>
            <a:chOff x="4639" y="1957"/>
            <a:chExt cx="1442" cy="989"/>
          </a:xfrm>
        </p:grpSpPr>
        <p:sp>
          <p:nvSpPr>
            <p:cNvPr id="11266" name="Text Box 2"/>
            <p:cNvSpPr txBox="1">
              <a:spLocks noChangeArrowheads="1"/>
            </p:cNvSpPr>
            <p:nvPr/>
          </p:nvSpPr>
          <p:spPr bwMode="auto">
            <a:xfrm>
              <a:off x="4738" y="1957"/>
              <a:ext cx="329" cy="339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5654" y="2063"/>
              <a:ext cx="427" cy="368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</a:t>
              </a:r>
              <a:endPara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269" name="Group 5"/>
            <p:cNvGrpSpPr>
              <a:grpSpLocks/>
            </p:cNvGrpSpPr>
            <p:nvPr/>
          </p:nvGrpSpPr>
          <p:grpSpPr bwMode="auto">
            <a:xfrm>
              <a:off x="4639" y="2256"/>
              <a:ext cx="1429" cy="690"/>
              <a:chOff x="4711" y="2304"/>
              <a:chExt cx="1555" cy="713"/>
            </a:xfrm>
          </p:grpSpPr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5103" y="2304"/>
                <a:ext cx="772" cy="265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73" name="Arc 9"/>
              <p:cNvSpPr>
                <a:spLocks/>
              </p:cNvSpPr>
              <p:nvPr/>
            </p:nvSpPr>
            <p:spPr bwMode="auto">
              <a:xfrm flipH="1">
                <a:off x="4711" y="2374"/>
                <a:ext cx="1555" cy="643"/>
              </a:xfrm>
              <a:custGeom>
                <a:avLst/>
                <a:gdLst>
                  <a:gd name="G0" fmla="+- 21600 0 0"/>
                  <a:gd name="G1" fmla="+- 18900 0 0"/>
                  <a:gd name="G2" fmla="+- 21600 0 0"/>
                  <a:gd name="T0" fmla="*/ 32724 w 43200"/>
                  <a:gd name="T1" fmla="*/ 385 h 40500"/>
                  <a:gd name="T2" fmla="*/ 11142 w 43200"/>
                  <a:gd name="T3" fmla="*/ 0 h 40500"/>
                  <a:gd name="T4" fmla="*/ 21600 w 43200"/>
                  <a:gd name="T5" fmla="*/ 18900 h 40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0500" fill="none" extrusionOk="0">
                    <a:moveTo>
                      <a:pt x="32724" y="384"/>
                    </a:moveTo>
                    <a:cubicBezTo>
                      <a:pt x="39223" y="4289"/>
                      <a:pt x="43200" y="11317"/>
                      <a:pt x="43200" y="18900"/>
                    </a:cubicBezTo>
                    <a:cubicBezTo>
                      <a:pt x="43200" y="30829"/>
                      <a:pt x="33529" y="40500"/>
                      <a:pt x="21600" y="40500"/>
                    </a:cubicBezTo>
                    <a:cubicBezTo>
                      <a:pt x="9670" y="40500"/>
                      <a:pt x="0" y="30829"/>
                      <a:pt x="0" y="18900"/>
                    </a:cubicBezTo>
                    <a:cubicBezTo>
                      <a:pt x="-1" y="11042"/>
                      <a:pt x="4267" y="3804"/>
                      <a:pt x="11142" y="0"/>
                    </a:cubicBezTo>
                  </a:path>
                  <a:path w="43200" h="40500" stroke="0" extrusionOk="0">
                    <a:moveTo>
                      <a:pt x="32724" y="384"/>
                    </a:moveTo>
                    <a:cubicBezTo>
                      <a:pt x="39223" y="4289"/>
                      <a:pt x="43200" y="11317"/>
                      <a:pt x="43200" y="18900"/>
                    </a:cubicBezTo>
                    <a:cubicBezTo>
                      <a:pt x="43200" y="30829"/>
                      <a:pt x="33529" y="40500"/>
                      <a:pt x="21600" y="40500"/>
                    </a:cubicBezTo>
                    <a:cubicBezTo>
                      <a:pt x="9670" y="40500"/>
                      <a:pt x="0" y="30829"/>
                      <a:pt x="0" y="18900"/>
                    </a:cubicBezTo>
                    <a:cubicBezTo>
                      <a:pt x="-1" y="11042"/>
                      <a:pt x="4267" y="3804"/>
                      <a:pt x="11142" y="0"/>
                    </a:cubicBezTo>
                    <a:lnTo>
                      <a:pt x="21600" y="189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74" name="Arc 10"/>
              <p:cNvSpPr>
                <a:spLocks/>
              </p:cNvSpPr>
              <p:nvPr/>
            </p:nvSpPr>
            <p:spPr bwMode="auto">
              <a:xfrm flipH="1">
                <a:off x="4849" y="2477"/>
                <a:ext cx="1279" cy="426"/>
              </a:xfrm>
              <a:custGeom>
                <a:avLst/>
                <a:gdLst>
                  <a:gd name="G0" fmla="+- 21600 0 0"/>
                  <a:gd name="G1" fmla="+- 17372 0 0"/>
                  <a:gd name="G2" fmla="+- 21600 0 0"/>
                  <a:gd name="T0" fmla="*/ 34713 w 43200"/>
                  <a:gd name="T1" fmla="*/ 208 h 38972"/>
                  <a:gd name="T2" fmla="*/ 8763 w 43200"/>
                  <a:gd name="T3" fmla="*/ 0 h 38972"/>
                  <a:gd name="T4" fmla="*/ 21600 w 43200"/>
                  <a:gd name="T5" fmla="*/ 17372 h 38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972" fill="none" extrusionOk="0">
                    <a:moveTo>
                      <a:pt x="34713" y="207"/>
                    </a:moveTo>
                    <a:cubicBezTo>
                      <a:pt x="40061" y="4294"/>
                      <a:pt x="43200" y="10640"/>
                      <a:pt x="43200" y="17372"/>
                    </a:cubicBezTo>
                    <a:cubicBezTo>
                      <a:pt x="43200" y="29301"/>
                      <a:pt x="33529" y="38972"/>
                      <a:pt x="21600" y="38972"/>
                    </a:cubicBezTo>
                    <a:cubicBezTo>
                      <a:pt x="9670" y="38972"/>
                      <a:pt x="0" y="29301"/>
                      <a:pt x="0" y="17372"/>
                    </a:cubicBezTo>
                    <a:cubicBezTo>
                      <a:pt x="-1" y="10519"/>
                      <a:pt x="3251" y="4072"/>
                      <a:pt x="8763" y="0"/>
                    </a:cubicBezTo>
                  </a:path>
                  <a:path w="43200" h="38972" stroke="0" extrusionOk="0">
                    <a:moveTo>
                      <a:pt x="34713" y="207"/>
                    </a:moveTo>
                    <a:cubicBezTo>
                      <a:pt x="40061" y="4294"/>
                      <a:pt x="43200" y="10640"/>
                      <a:pt x="43200" y="17372"/>
                    </a:cubicBezTo>
                    <a:cubicBezTo>
                      <a:pt x="43200" y="29301"/>
                      <a:pt x="33529" y="38972"/>
                      <a:pt x="21600" y="38972"/>
                    </a:cubicBezTo>
                    <a:cubicBezTo>
                      <a:pt x="9670" y="38972"/>
                      <a:pt x="0" y="29301"/>
                      <a:pt x="0" y="17372"/>
                    </a:cubicBezTo>
                    <a:cubicBezTo>
                      <a:pt x="-1" y="10519"/>
                      <a:pt x="3251" y="4072"/>
                      <a:pt x="8763" y="0"/>
                    </a:cubicBezTo>
                    <a:lnTo>
                      <a:pt x="21600" y="17372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" name="Прямоугольник 12"/>
          <p:cNvSpPr/>
          <p:nvPr/>
        </p:nvSpPr>
        <p:spPr>
          <a:xfrm>
            <a:off x="1357290" y="410331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насос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1564037" y="1201621"/>
            <a:ext cx="70551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1607247" y="2028985"/>
            <a:ext cx="807781" cy="0"/>
          </a:xfrm>
          <a:prstGeom prst="line">
            <a:avLst/>
          </a:prstGeom>
          <a:noFill/>
          <a:ln w="57150">
            <a:solidFill>
              <a:srgbClr val="220FB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1500174"/>
            <a:ext cx="840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сама</a:t>
            </a:r>
            <a:endParaRPr lang="ru-RU" sz="24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5214942" y="714356"/>
            <a:ext cx="3786214" cy="2120899"/>
            <a:chOff x="4016375" y="1236663"/>
            <a:chExt cx="982663" cy="579437"/>
          </a:xfrm>
        </p:grpSpPr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4275138" y="1371600"/>
              <a:ext cx="490537" cy="165100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149725" y="1236663"/>
              <a:ext cx="142875" cy="350837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4749800" y="1236663"/>
              <a:ext cx="142875" cy="350837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295" name="Group 31"/>
            <p:cNvGrpSpPr>
              <a:grpSpLocks/>
            </p:cNvGrpSpPr>
            <p:nvPr/>
          </p:nvGrpSpPr>
          <p:grpSpPr bwMode="auto">
            <a:xfrm>
              <a:off x="4016375" y="1501775"/>
              <a:ext cx="982663" cy="314325"/>
              <a:chOff x="6230" y="2464"/>
              <a:chExt cx="1673" cy="518"/>
            </a:xfrm>
          </p:grpSpPr>
          <p:sp>
            <p:nvSpPr>
              <p:cNvPr id="11296" name="Line 32"/>
              <p:cNvSpPr>
                <a:spLocks noChangeShapeType="1"/>
              </p:cNvSpPr>
              <p:nvPr/>
            </p:nvSpPr>
            <p:spPr bwMode="auto">
              <a:xfrm flipH="1">
                <a:off x="7545" y="2466"/>
                <a:ext cx="357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7" name="Line 33"/>
              <p:cNvSpPr>
                <a:spLocks noChangeShapeType="1"/>
              </p:cNvSpPr>
              <p:nvPr/>
            </p:nvSpPr>
            <p:spPr bwMode="auto">
              <a:xfrm flipH="1">
                <a:off x="6230" y="2476"/>
                <a:ext cx="357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8" name="Line 34"/>
              <p:cNvSpPr>
                <a:spLocks noChangeShapeType="1"/>
              </p:cNvSpPr>
              <p:nvPr/>
            </p:nvSpPr>
            <p:spPr bwMode="auto">
              <a:xfrm>
                <a:off x="6244" y="2475"/>
                <a:ext cx="0" cy="507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9" name="Line 35"/>
              <p:cNvSpPr>
                <a:spLocks noChangeShapeType="1"/>
              </p:cNvSpPr>
              <p:nvPr/>
            </p:nvSpPr>
            <p:spPr bwMode="auto">
              <a:xfrm>
                <a:off x="7903" y="2464"/>
                <a:ext cx="0" cy="507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0" name="Line 36"/>
              <p:cNvSpPr>
                <a:spLocks noChangeShapeType="1"/>
              </p:cNvSpPr>
              <p:nvPr/>
            </p:nvSpPr>
            <p:spPr bwMode="auto">
              <a:xfrm>
                <a:off x="6255" y="2973"/>
                <a:ext cx="1648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6" name="Line 29"/>
          <p:cNvSpPr>
            <a:spLocks noChangeShapeType="1"/>
          </p:cNvSpPr>
          <p:nvPr/>
        </p:nvSpPr>
        <p:spPr bwMode="auto">
          <a:xfrm>
            <a:off x="5813565" y="928670"/>
            <a:ext cx="401509" cy="0"/>
          </a:xfrm>
          <a:prstGeom prst="line">
            <a:avLst/>
          </a:prstGeom>
          <a:noFill/>
          <a:ln w="76200">
            <a:solidFill>
              <a:srgbClr val="220FB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>
            <a:off x="8122910" y="847667"/>
            <a:ext cx="317375" cy="366755"/>
            <a:chOff x="8040839" y="3490872"/>
            <a:chExt cx="544385" cy="581069"/>
          </a:xfrm>
        </p:grpSpPr>
        <p:sp>
          <p:nvSpPr>
            <p:cNvPr id="47" name="Line 29"/>
            <p:cNvSpPr>
              <a:spLocks noChangeShapeType="1"/>
            </p:cNvSpPr>
            <p:nvPr/>
          </p:nvSpPr>
          <p:spPr bwMode="auto">
            <a:xfrm>
              <a:off x="8040839" y="3787021"/>
              <a:ext cx="544385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30"/>
            <p:cNvSpPr>
              <a:spLocks noChangeShapeType="1"/>
            </p:cNvSpPr>
            <p:nvPr/>
          </p:nvSpPr>
          <p:spPr bwMode="auto">
            <a:xfrm rot="16200000">
              <a:off x="8022497" y="3781407"/>
              <a:ext cx="58106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6429388" y="214290"/>
            <a:ext cx="1521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ист.тока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Line 37"/>
          <p:cNvSpPr>
            <a:spLocks noChangeShapeType="1"/>
          </p:cNvSpPr>
          <p:nvPr/>
        </p:nvSpPr>
        <p:spPr bwMode="auto">
          <a:xfrm flipH="1">
            <a:off x="6481092" y="981648"/>
            <a:ext cx="113158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251804" y="1071546"/>
            <a:ext cx="2106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Сторонние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00760" y="2357430"/>
            <a:ext cx="2569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электрические силы</a:t>
            </a:r>
            <a:endParaRPr lang="ru-RU" sz="20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Line 38"/>
          <p:cNvSpPr>
            <a:spLocks noChangeShapeType="1"/>
          </p:cNvSpPr>
          <p:nvPr/>
        </p:nvSpPr>
        <p:spPr bwMode="auto">
          <a:xfrm>
            <a:off x="6572264" y="2754159"/>
            <a:ext cx="1296732" cy="0"/>
          </a:xfrm>
          <a:prstGeom prst="line">
            <a:avLst/>
          </a:prstGeom>
          <a:noFill/>
          <a:ln w="57150">
            <a:solidFill>
              <a:srgbClr val="220FB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5" name="Group 2"/>
          <p:cNvGrpSpPr>
            <a:grpSpLocks/>
          </p:cNvGrpSpPr>
          <p:nvPr/>
        </p:nvGrpSpPr>
        <p:grpSpPr bwMode="auto">
          <a:xfrm>
            <a:off x="8143901" y="1214422"/>
            <a:ext cx="285751" cy="285750"/>
            <a:chOff x="1783" y="8526"/>
            <a:chExt cx="366" cy="388"/>
          </a:xfrm>
        </p:grpSpPr>
        <p:sp>
          <p:nvSpPr>
            <p:cNvPr id="56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2" name="Group 2"/>
          <p:cNvGrpSpPr>
            <a:grpSpLocks/>
          </p:cNvGrpSpPr>
          <p:nvPr/>
        </p:nvGrpSpPr>
        <p:grpSpPr bwMode="auto">
          <a:xfrm>
            <a:off x="8143900" y="1500174"/>
            <a:ext cx="285751" cy="285750"/>
            <a:chOff x="1783" y="8526"/>
            <a:chExt cx="366" cy="388"/>
          </a:xfrm>
        </p:grpSpPr>
        <p:sp>
          <p:nvSpPr>
            <p:cNvPr id="63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5445134" y="2928934"/>
            <a:ext cx="36988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разделение зарядов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сторонними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(хим.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мех…)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Group 2"/>
          <p:cNvGrpSpPr>
            <a:grpSpLocks/>
          </p:cNvGrpSpPr>
          <p:nvPr/>
        </p:nvGrpSpPr>
        <p:grpSpPr bwMode="auto">
          <a:xfrm>
            <a:off x="5857884" y="1571612"/>
            <a:ext cx="285751" cy="285750"/>
            <a:chOff x="1783" y="8526"/>
            <a:chExt cx="366" cy="388"/>
          </a:xfrm>
        </p:grpSpPr>
        <p:sp>
          <p:nvSpPr>
            <p:cNvPr id="6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1142976" y="3071810"/>
            <a:ext cx="235745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ЭДС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305" name="Group 41"/>
          <p:cNvGrpSpPr>
            <a:grpSpLocks/>
          </p:cNvGrpSpPr>
          <p:nvPr/>
        </p:nvGrpSpPr>
        <p:grpSpPr bwMode="auto">
          <a:xfrm>
            <a:off x="2704961" y="2878762"/>
            <a:ext cx="1082583" cy="1268410"/>
            <a:chOff x="2907" y="3336"/>
            <a:chExt cx="709" cy="841"/>
          </a:xfrm>
        </p:grpSpPr>
        <p:grpSp>
          <p:nvGrpSpPr>
            <p:cNvPr id="11306" name="Group 42"/>
            <p:cNvGrpSpPr>
              <a:grpSpLocks/>
            </p:cNvGrpSpPr>
            <p:nvPr/>
          </p:nvGrpSpPr>
          <p:grpSpPr bwMode="auto">
            <a:xfrm>
              <a:off x="2907" y="3336"/>
              <a:ext cx="709" cy="841"/>
              <a:chOff x="11535" y="3511"/>
              <a:chExt cx="858" cy="812"/>
            </a:xfrm>
          </p:grpSpPr>
          <p:sp>
            <p:nvSpPr>
              <p:cNvPr id="11307" name="Line 43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308" name="Group 44"/>
              <p:cNvGrpSpPr>
                <a:grpSpLocks/>
              </p:cNvGrpSpPr>
              <p:nvPr/>
            </p:nvGrpSpPr>
            <p:grpSpPr bwMode="auto">
              <a:xfrm>
                <a:off x="11535" y="3511"/>
                <a:ext cx="858" cy="812"/>
                <a:chOff x="11015" y="3779"/>
                <a:chExt cx="686" cy="812"/>
              </a:xfrm>
            </p:grpSpPr>
            <p:sp>
              <p:nvSpPr>
                <p:cNvPr id="11309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1015" y="3779"/>
                  <a:ext cx="686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2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стор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31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1037" y="4141"/>
                  <a:ext cx="482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1311" name="Line 47"/>
            <p:cNvSpPr>
              <a:spLocks noChangeShapeType="1"/>
            </p:cNvSpPr>
            <p:nvPr/>
          </p:nvSpPr>
          <p:spPr bwMode="auto">
            <a:xfrm>
              <a:off x="2936" y="377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" name="Прямоугольник 79"/>
          <p:cNvSpPr/>
          <p:nvPr/>
        </p:nvSpPr>
        <p:spPr>
          <a:xfrm>
            <a:off x="1357290" y="4000504"/>
            <a:ext cx="258269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сторонне</a:t>
            </a: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разделяющаяя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500562" y="4786322"/>
            <a:ext cx="4458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1,5В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1,5Дж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1Кл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Рамка 81"/>
          <p:cNvSpPr/>
          <p:nvPr/>
        </p:nvSpPr>
        <p:spPr>
          <a:xfrm>
            <a:off x="1997239" y="2857496"/>
            <a:ext cx="1788943" cy="1285884"/>
          </a:xfrm>
          <a:prstGeom prst="frame">
            <a:avLst>
              <a:gd name="adj1" fmla="val 6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3" name="Group 2"/>
          <p:cNvGrpSpPr>
            <a:grpSpLocks/>
          </p:cNvGrpSpPr>
          <p:nvPr/>
        </p:nvGrpSpPr>
        <p:grpSpPr bwMode="auto">
          <a:xfrm>
            <a:off x="5857884" y="1571612"/>
            <a:ext cx="285751" cy="285750"/>
            <a:chOff x="1783" y="8526"/>
            <a:chExt cx="366" cy="388"/>
          </a:xfrm>
        </p:grpSpPr>
        <p:sp>
          <p:nvSpPr>
            <p:cNvPr id="84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6" name="Group 2"/>
          <p:cNvGrpSpPr>
            <a:grpSpLocks/>
          </p:cNvGrpSpPr>
          <p:nvPr/>
        </p:nvGrpSpPr>
        <p:grpSpPr bwMode="auto">
          <a:xfrm>
            <a:off x="5857884" y="1571612"/>
            <a:ext cx="285751" cy="285750"/>
            <a:chOff x="1783" y="8526"/>
            <a:chExt cx="366" cy="388"/>
          </a:xfrm>
        </p:grpSpPr>
        <p:sp>
          <p:nvSpPr>
            <p:cNvPr id="8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0" name="Группа 118"/>
            <p:cNvGrpSpPr/>
            <p:nvPr/>
          </p:nvGrpSpPr>
          <p:grpSpPr>
            <a:xfrm>
              <a:off x="0" y="0"/>
              <a:ext cx="9144000" cy="6858000"/>
              <a:chOff x="0" y="24"/>
              <a:chExt cx="9144000" cy="6858000"/>
            </a:xfrm>
          </p:grpSpPr>
          <p:sp>
            <p:nvSpPr>
              <p:cNvPr id="69" name="Прямоугольник 68"/>
              <p:cNvSpPr/>
              <p:nvPr/>
            </p:nvSpPr>
            <p:spPr>
              <a:xfrm>
                <a:off x="0" y="24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0" name="Group 3"/>
              <p:cNvGrpSpPr>
                <a:grpSpLocks/>
              </p:cNvGrpSpPr>
              <p:nvPr/>
            </p:nvGrpSpPr>
            <p:grpSpPr bwMode="auto">
              <a:xfrm>
                <a:off x="571472" y="3357562"/>
                <a:ext cx="2999829" cy="928417"/>
                <a:chOff x="3094" y="2594"/>
                <a:chExt cx="1158" cy="574"/>
              </a:xfrm>
            </p:grpSpPr>
            <p:sp>
              <p:nvSpPr>
                <p:cNvPr id="7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094" y="2594"/>
                  <a:ext cx="1158" cy="57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 E</a:t>
                  </a:r>
                  <a:r>
                    <a:rPr lang="en-US" sz="2400" b="1" dirty="0" smtClean="0"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ru-RU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ru-RU" sz="48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пр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Line 5"/>
                <p:cNvSpPr>
                  <a:spLocks noChangeShapeType="1"/>
                </p:cNvSpPr>
                <p:nvPr/>
              </p:nvSpPr>
              <p:spPr bwMode="auto">
                <a:xfrm>
                  <a:off x="3122" y="2638"/>
                  <a:ext cx="195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3" name="Line 6"/>
                <p:cNvSpPr>
                  <a:spLocks noChangeShapeType="1"/>
                </p:cNvSpPr>
                <p:nvPr/>
              </p:nvSpPr>
              <p:spPr bwMode="auto">
                <a:xfrm>
                  <a:off x="3569" y="2655"/>
                  <a:ext cx="195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61" name="Прямоугольник 60"/>
            <p:cNvSpPr/>
            <p:nvPr/>
          </p:nvSpPr>
          <p:spPr>
            <a:xfrm>
              <a:off x="832203" y="4930850"/>
              <a:ext cx="2795958" cy="101566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6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6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endParaRPr lang="ru-RU" sz="6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357647" y="4929198"/>
              <a:ext cx="1928733" cy="101566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6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4" presetClass="path" presetSubtype="0" repeatCount="300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24879 -0.0009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4" presetClass="path" presetSubtype="0" repeatCount="300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24879 -0.0009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232 L -0.07084 -0.00116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00116 L -0.07083 0.15556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43 0.17639 L 0.32413 0.17639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92 0.15069 L 0.32292 0.0037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13 0.0037 L 0.26892 0.0037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232 L -0.07084 -0.00116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00116 L -0.07083 0.15556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43 0.17639 L 0.32413 0.17639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92 0.15069 L 0.32292 0.0037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13 0.0037 L 0.26892 0.0037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232 L -0.07084 -0.00116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00116 L -0.07083 0.15556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43 0.17639 L 0.32413 0.17639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92 0.15069 L 0.32292 0.0037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13 0.0037 L 0.26892 0.0037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300"/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F2DC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300"/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300"/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300"/>
                                        <p:tgtEl>
                                          <p:spTgt spid="11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F2DC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300"/>
                                        <p:tgtEl>
                                          <p:spTgt spid="11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300"/>
                                        <p:tgtEl>
                                          <p:spTgt spid="11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3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F2DC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3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3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3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F2DC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3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3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7" dur="3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F2DC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8" dur="3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3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/>
      <p:bldP spid="46" grpId="0" animBg="1"/>
      <p:bldP spid="50" grpId="0"/>
      <p:bldP spid="50" grpId="1"/>
      <p:bldP spid="51" grpId="0" animBg="1"/>
      <p:bldP spid="52" grpId="0"/>
      <p:bldP spid="53" grpId="0"/>
      <p:bldP spid="54" grpId="0" animBg="1"/>
      <p:bldP spid="11303" grpId="0" build="p"/>
      <p:bldP spid="11304" grpId="0"/>
      <p:bldP spid="80" grpId="0" build="p"/>
      <p:bldP spid="81" grpId="0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/>
          </p:cNvGrpSpPr>
          <p:nvPr/>
        </p:nvGrpSpPr>
        <p:grpSpPr bwMode="auto">
          <a:xfrm rot="16200000">
            <a:off x="236505" y="1049325"/>
            <a:ext cx="1844684" cy="1603375"/>
            <a:chOff x="4571" y="5618"/>
            <a:chExt cx="1614" cy="901"/>
          </a:xfrm>
        </p:grpSpPr>
        <p:grpSp>
          <p:nvGrpSpPr>
            <p:cNvPr id="10242" name="Group 2"/>
            <p:cNvGrpSpPr>
              <a:grpSpLocks/>
            </p:cNvGrpSpPr>
            <p:nvPr/>
          </p:nvGrpSpPr>
          <p:grpSpPr bwMode="auto">
            <a:xfrm>
              <a:off x="4571" y="6268"/>
              <a:ext cx="1614" cy="251"/>
              <a:chOff x="3223" y="6971"/>
              <a:chExt cx="2743" cy="343"/>
            </a:xfrm>
          </p:grpSpPr>
          <p:sp>
            <p:nvSpPr>
              <p:cNvPr id="10243" name="Rectangle 3"/>
              <p:cNvSpPr>
                <a:spLocks noChangeArrowheads="1"/>
              </p:cNvSpPr>
              <p:nvPr/>
            </p:nvSpPr>
            <p:spPr bwMode="auto">
              <a:xfrm>
                <a:off x="3977" y="6971"/>
                <a:ext cx="1212" cy="34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44" name="Line 4"/>
              <p:cNvSpPr>
                <a:spLocks noChangeShapeType="1"/>
              </p:cNvSpPr>
              <p:nvPr/>
            </p:nvSpPr>
            <p:spPr bwMode="auto">
              <a:xfrm>
                <a:off x="5211" y="7131"/>
                <a:ext cx="75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45" name="Line 5"/>
              <p:cNvSpPr>
                <a:spLocks noChangeShapeType="1"/>
              </p:cNvSpPr>
              <p:nvPr/>
            </p:nvSpPr>
            <p:spPr bwMode="auto">
              <a:xfrm>
                <a:off x="3223" y="7154"/>
                <a:ext cx="75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 rot="-5400000">
              <a:off x="4273" y="6100"/>
              <a:ext cx="61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rot="-5400000">
              <a:off x="5873" y="6093"/>
              <a:ext cx="61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248" name="Group 8"/>
            <p:cNvGrpSpPr>
              <a:grpSpLocks/>
            </p:cNvGrpSpPr>
            <p:nvPr/>
          </p:nvGrpSpPr>
          <p:grpSpPr bwMode="auto">
            <a:xfrm>
              <a:off x="4579" y="5618"/>
              <a:ext cx="1593" cy="392"/>
              <a:chOff x="4579" y="5578"/>
              <a:chExt cx="1593" cy="392"/>
            </a:xfrm>
          </p:grpSpPr>
          <p:grpSp>
            <p:nvGrpSpPr>
              <p:cNvPr id="10249" name="Group 9"/>
              <p:cNvGrpSpPr>
                <a:grpSpLocks/>
              </p:cNvGrpSpPr>
              <p:nvPr/>
            </p:nvGrpSpPr>
            <p:grpSpPr bwMode="auto">
              <a:xfrm>
                <a:off x="4985" y="5578"/>
                <a:ext cx="724" cy="392"/>
                <a:chOff x="2004" y="7246"/>
                <a:chExt cx="644" cy="369"/>
              </a:xfrm>
            </p:grpSpPr>
            <p:sp>
              <p:nvSpPr>
                <p:cNvPr id="1025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50" y="7344"/>
                  <a:ext cx="0" cy="150"/>
                </a:xfrm>
                <a:prstGeom prst="line">
                  <a:avLst/>
                </a:prstGeom>
                <a:noFill/>
                <a:ln w="76200">
                  <a:solidFill>
                    <a:srgbClr val="220FB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51" name="Line 11"/>
                <p:cNvSpPr>
                  <a:spLocks noChangeShapeType="1"/>
                </p:cNvSpPr>
                <p:nvPr/>
              </p:nvSpPr>
              <p:spPr bwMode="auto">
                <a:xfrm>
                  <a:off x="2004" y="7412"/>
                  <a:ext cx="24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52" name="Line 12"/>
                <p:cNvSpPr>
                  <a:spLocks noChangeShapeType="1"/>
                </p:cNvSpPr>
                <p:nvPr/>
              </p:nvSpPr>
              <p:spPr bwMode="auto">
                <a:xfrm>
                  <a:off x="2258" y="7246"/>
                  <a:ext cx="0" cy="36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53" name="Line 13"/>
                <p:cNvSpPr>
                  <a:spLocks noChangeShapeType="1"/>
                </p:cNvSpPr>
                <p:nvPr/>
              </p:nvSpPr>
              <p:spPr bwMode="auto">
                <a:xfrm>
                  <a:off x="2339" y="7413"/>
                  <a:ext cx="30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254" name="Line 14"/>
              <p:cNvSpPr>
                <a:spLocks noChangeShapeType="1"/>
              </p:cNvSpPr>
              <p:nvPr/>
            </p:nvSpPr>
            <p:spPr bwMode="auto">
              <a:xfrm>
                <a:off x="4579" y="5753"/>
                <a:ext cx="56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5" name="Line 15"/>
              <p:cNvSpPr>
                <a:spLocks noChangeShapeType="1"/>
              </p:cNvSpPr>
              <p:nvPr/>
            </p:nvSpPr>
            <p:spPr bwMode="auto">
              <a:xfrm>
                <a:off x="5607" y="5755"/>
                <a:ext cx="56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143372" y="3796073"/>
            <a:ext cx="19877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з-н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Ома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152" y="108792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4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220FB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1142984"/>
            <a:ext cx="434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10281" y="873609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 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811637" y="285728"/>
            <a:ext cx="16177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4400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2784688" y="71414"/>
            <a:ext cx="1798325" cy="1161325"/>
            <a:chOff x="2784688" y="71414"/>
            <a:chExt cx="1798325" cy="1161325"/>
          </a:xfrm>
        </p:grpSpPr>
        <p:sp>
          <p:nvSpPr>
            <p:cNvPr id="22" name="Text Box 40"/>
            <p:cNvSpPr txBox="1">
              <a:spLocks noChangeArrowheads="1"/>
            </p:cNvSpPr>
            <p:nvPr/>
          </p:nvSpPr>
          <p:spPr bwMode="auto">
            <a:xfrm>
              <a:off x="2784688" y="281936"/>
              <a:ext cx="93005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Group 41"/>
            <p:cNvGrpSpPr>
              <a:grpSpLocks/>
            </p:cNvGrpSpPr>
            <p:nvPr/>
          </p:nvGrpSpPr>
          <p:grpSpPr bwMode="auto">
            <a:xfrm>
              <a:off x="3500430" y="71414"/>
              <a:ext cx="1082583" cy="1161325"/>
              <a:chOff x="2907" y="3253"/>
              <a:chExt cx="709" cy="770"/>
            </a:xfrm>
          </p:grpSpPr>
          <p:grpSp>
            <p:nvGrpSpPr>
              <p:cNvPr id="24" name="Group 42"/>
              <p:cNvGrpSpPr>
                <a:grpSpLocks/>
              </p:cNvGrpSpPr>
              <p:nvPr/>
            </p:nvGrpSpPr>
            <p:grpSpPr bwMode="auto">
              <a:xfrm>
                <a:off x="2907" y="3253"/>
                <a:ext cx="709" cy="770"/>
                <a:chOff x="11535" y="3553"/>
                <a:chExt cx="858" cy="770"/>
              </a:xfrm>
            </p:grpSpPr>
            <p:sp>
              <p:nvSpPr>
                <p:cNvPr id="26" name="Line 43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7" name="Group 44"/>
                <p:cNvGrpSpPr>
                  <a:grpSpLocks/>
                </p:cNvGrpSpPr>
                <p:nvPr/>
              </p:nvGrpSpPr>
              <p:grpSpPr bwMode="auto">
                <a:xfrm>
                  <a:off x="11535" y="3553"/>
                  <a:ext cx="858" cy="770"/>
                  <a:chOff x="11015" y="3821"/>
                  <a:chExt cx="686" cy="770"/>
                </a:xfrm>
              </p:grpSpPr>
              <p:sp>
                <p:nvSpPr>
                  <p:cNvPr id="28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15" y="3821"/>
                    <a:ext cx="686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r>
                      <a:rPr kumimoji="0" lang="en-US" sz="32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стор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37" y="4141"/>
                    <a:ext cx="482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q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5" name="Line 47"/>
              <p:cNvSpPr>
                <a:spLocks noChangeShapeType="1"/>
              </p:cNvSpPr>
              <p:nvPr/>
            </p:nvSpPr>
            <p:spPr bwMode="auto">
              <a:xfrm>
                <a:off x="2936" y="3703"/>
                <a:ext cx="58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1" name="Прямоугольник 30"/>
          <p:cNvSpPr/>
          <p:nvPr/>
        </p:nvSpPr>
        <p:spPr>
          <a:xfrm>
            <a:off x="214282" y="2500306"/>
            <a:ext cx="205216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ст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Q </a:t>
            </a:r>
            <a:endParaRPr lang="ru-RU" sz="36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86116" y="1500174"/>
            <a:ext cx="4281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ст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Q (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сохр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ru-RU" sz="36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86116" y="2214554"/>
            <a:ext cx="361349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t=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Rt+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643306" y="2357430"/>
            <a:ext cx="428628" cy="57150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704243" y="2357430"/>
            <a:ext cx="214314" cy="28575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33003" y="2357430"/>
            <a:ext cx="214314" cy="28575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17"/>
          <p:cNvGrpSpPr/>
          <p:nvPr/>
        </p:nvGrpSpPr>
        <p:grpSpPr>
          <a:xfrm>
            <a:off x="6072198" y="3143248"/>
            <a:ext cx="2357454" cy="1938993"/>
            <a:chOff x="4929190" y="4019985"/>
            <a:chExt cx="2357454" cy="1938993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000760" y="4019985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6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929322" y="5127981"/>
              <a:ext cx="1357322" cy="8309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endPara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285720" y="3643314"/>
            <a:ext cx="1643074" cy="1143008"/>
            <a:chOff x="4430" y="7536"/>
            <a:chExt cx="1656" cy="784"/>
          </a:xfrm>
        </p:grpSpPr>
        <p:grpSp>
          <p:nvGrpSpPr>
            <p:cNvPr id="10258" name="Group 18"/>
            <p:cNvGrpSpPr>
              <a:grpSpLocks/>
            </p:cNvGrpSpPr>
            <p:nvPr/>
          </p:nvGrpSpPr>
          <p:grpSpPr bwMode="auto">
            <a:xfrm>
              <a:off x="4448" y="7536"/>
              <a:ext cx="1637" cy="369"/>
              <a:chOff x="4448" y="7536"/>
              <a:chExt cx="1637" cy="369"/>
            </a:xfrm>
          </p:grpSpPr>
          <p:grpSp>
            <p:nvGrpSpPr>
              <p:cNvPr id="10259" name="Group 19"/>
              <p:cNvGrpSpPr>
                <a:grpSpLocks/>
              </p:cNvGrpSpPr>
              <p:nvPr/>
            </p:nvGrpSpPr>
            <p:grpSpPr bwMode="auto">
              <a:xfrm>
                <a:off x="4448" y="7536"/>
                <a:ext cx="537" cy="369"/>
                <a:chOff x="2004" y="7246"/>
                <a:chExt cx="644" cy="369"/>
              </a:xfrm>
            </p:grpSpPr>
            <p:sp>
              <p:nvSpPr>
                <p:cNvPr id="10260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350" y="733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61" name="Line 21"/>
                <p:cNvSpPr>
                  <a:spLocks noChangeShapeType="1"/>
                </p:cNvSpPr>
                <p:nvPr/>
              </p:nvSpPr>
              <p:spPr bwMode="auto">
                <a:xfrm>
                  <a:off x="2004" y="7406"/>
                  <a:ext cx="24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62" name="Line 22"/>
                <p:cNvSpPr>
                  <a:spLocks noChangeShapeType="1"/>
                </p:cNvSpPr>
                <p:nvPr/>
              </p:nvSpPr>
              <p:spPr bwMode="auto">
                <a:xfrm>
                  <a:off x="2258" y="7246"/>
                  <a:ext cx="0" cy="369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63" name="Line 23"/>
                <p:cNvSpPr>
                  <a:spLocks noChangeShapeType="1"/>
                </p:cNvSpPr>
                <p:nvPr/>
              </p:nvSpPr>
              <p:spPr bwMode="auto">
                <a:xfrm>
                  <a:off x="2339" y="7407"/>
                  <a:ext cx="309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264" name="Group 24"/>
              <p:cNvGrpSpPr>
                <a:grpSpLocks/>
              </p:cNvGrpSpPr>
              <p:nvPr/>
            </p:nvGrpSpPr>
            <p:grpSpPr bwMode="auto">
              <a:xfrm>
                <a:off x="4968" y="7536"/>
                <a:ext cx="644" cy="369"/>
                <a:chOff x="2004" y="7246"/>
                <a:chExt cx="644" cy="369"/>
              </a:xfrm>
            </p:grpSpPr>
            <p:sp>
              <p:nvSpPr>
                <p:cNvPr id="1026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350" y="733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66" name="Line 26"/>
                <p:cNvSpPr>
                  <a:spLocks noChangeShapeType="1"/>
                </p:cNvSpPr>
                <p:nvPr/>
              </p:nvSpPr>
              <p:spPr bwMode="auto">
                <a:xfrm>
                  <a:off x="2004" y="7406"/>
                  <a:ext cx="24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67" name="Line 27"/>
                <p:cNvSpPr>
                  <a:spLocks noChangeShapeType="1"/>
                </p:cNvSpPr>
                <p:nvPr/>
              </p:nvSpPr>
              <p:spPr bwMode="auto">
                <a:xfrm>
                  <a:off x="2258" y="7246"/>
                  <a:ext cx="0" cy="369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68" name="Line 28"/>
                <p:cNvSpPr>
                  <a:spLocks noChangeShapeType="1"/>
                </p:cNvSpPr>
                <p:nvPr/>
              </p:nvSpPr>
              <p:spPr bwMode="auto">
                <a:xfrm>
                  <a:off x="2339" y="7407"/>
                  <a:ext cx="309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269" name="Group 29"/>
              <p:cNvGrpSpPr>
                <a:grpSpLocks/>
              </p:cNvGrpSpPr>
              <p:nvPr/>
            </p:nvGrpSpPr>
            <p:grpSpPr bwMode="auto">
              <a:xfrm flipH="1">
                <a:off x="5441" y="7536"/>
                <a:ext cx="644" cy="369"/>
                <a:chOff x="2004" y="7246"/>
                <a:chExt cx="644" cy="369"/>
              </a:xfrm>
            </p:grpSpPr>
            <p:sp>
              <p:nvSpPr>
                <p:cNvPr id="10270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350" y="733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71" name="Line 31"/>
                <p:cNvSpPr>
                  <a:spLocks noChangeShapeType="1"/>
                </p:cNvSpPr>
                <p:nvPr/>
              </p:nvSpPr>
              <p:spPr bwMode="auto">
                <a:xfrm>
                  <a:off x="2004" y="7406"/>
                  <a:ext cx="24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72" name="Line 32"/>
                <p:cNvSpPr>
                  <a:spLocks noChangeShapeType="1"/>
                </p:cNvSpPr>
                <p:nvPr/>
              </p:nvSpPr>
              <p:spPr bwMode="auto">
                <a:xfrm>
                  <a:off x="2258" y="7246"/>
                  <a:ext cx="0" cy="369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73" name="Line 33"/>
                <p:cNvSpPr>
                  <a:spLocks noChangeShapeType="1"/>
                </p:cNvSpPr>
                <p:nvPr/>
              </p:nvSpPr>
              <p:spPr bwMode="auto">
                <a:xfrm>
                  <a:off x="2339" y="7407"/>
                  <a:ext cx="309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0274" name="Group 34"/>
            <p:cNvGrpSpPr>
              <a:grpSpLocks/>
            </p:cNvGrpSpPr>
            <p:nvPr/>
          </p:nvGrpSpPr>
          <p:grpSpPr bwMode="auto">
            <a:xfrm>
              <a:off x="4430" y="8100"/>
              <a:ext cx="1656" cy="220"/>
              <a:chOff x="3223" y="6971"/>
              <a:chExt cx="2743" cy="343"/>
            </a:xfrm>
          </p:grpSpPr>
          <p:sp>
            <p:nvSpPr>
              <p:cNvPr id="10275" name="Rectangle 35"/>
              <p:cNvSpPr>
                <a:spLocks noChangeArrowheads="1"/>
              </p:cNvSpPr>
              <p:nvPr/>
            </p:nvSpPr>
            <p:spPr bwMode="auto">
              <a:xfrm>
                <a:off x="3977" y="6971"/>
                <a:ext cx="1212" cy="34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76" name="Line 36"/>
              <p:cNvSpPr>
                <a:spLocks noChangeShapeType="1"/>
              </p:cNvSpPr>
              <p:nvPr/>
            </p:nvSpPr>
            <p:spPr bwMode="auto">
              <a:xfrm>
                <a:off x="5211" y="7131"/>
                <a:ext cx="7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77" name="Line 37"/>
              <p:cNvSpPr>
                <a:spLocks noChangeShapeType="1"/>
              </p:cNvSpPr>
              <p:nvPr/>
            </p:nvSpPr>
            <p:spPr bwMode="auto">
              <a:xfrm>
                <a:off x="3223" y="7154"/>
                <a:ext cx="7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>
              <a:off x="4443" y="7691"/>
              <a:ext cx="0" cy="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9" name="Line 39"/>
            <p:cNvSpPr>
              <a:spLocks noChangeShapeType="1"/>
            </p:cNvSpPr>
            <p:nvPr/>
          </p:nvSpPr>
          <p:spPr bwMode="auto">
            <a:xfrm>
              <a:off x="6082" y="7690"/>
              <a:ext cx="0" cy="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863342" y="3929066"/>
            <a:ext cx="1974102" cy="785818"/>
            <a:chOff x="1863342" y="3929066"/>
            <a:chExt cx="1974102" cy="785818"/>
          </a:xfrm>
        </p:grpSpPr>
        <p:grpSp>
          <p:nvGrpSpPr>
            <p:cNvPr id="10280" name="Group 40"/>
            <p:cNvGrpSpPr>
              <a:grpSpLocks/>
            </p:cNvGrpSpPr>
            <p:nvPr/>
          </p:nvGrpSpPr>
          <p:grpSpPr bwMode="auto">
            <a:xfrm>
              <a:off x="2194915" y="3929066"/>
              <a:ext cx="1642529" cy="785818"/>
              <a:chOff x="2757" y="3336"/>
              <a:chExt cx="753" cy="841"/>
            </a:xfrm>
          </p:grpSpPr>
          <p:grpSp>
            <p:nvGrpSpPr>
              <p:cNvPr id="10281" name="Group 41"/>
              <p:cNvGrpSpPr>
                <a:grpSpLocks/>
              </p:cNvGrpSpPr>
              <p:nvPr/>
            </p:nvGrpSpPr>
            <p:grpSpPr bwMode="auto">
              <a:xfrm>
                <a:off x="2757" y="3336"/>
                <a:ext cx="753" cy="841"/>
                <a:chOff x="11363" y="3511"/>
                <a:chExt cx="912" cy="812"/>
              </a:xfrm>
            </p:grpSpPr>
            <p:sp>
              <p:nvSpPr>
                <p:cNvPr id="10282" name="Line 4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283" name="Group 43"/>
                <p:cNvGrpSpPr>
                  <a:grpSpLocks/>
                </p:cNvGrpSpPr>
                <p:nvPr/>
              </p:nvGrpSpPr>
              <p:grpSpPr bwMode="auto">
                <a:xfrm>
                  <a:off x="11363" y="3511"/>
                  <a:ext cx="912" cy="812"/>
                  <a:chOff x="10875" y="3779"/>
                  <a:chExt cx="729" cy="812"/>
                </a:xfrm>
              </p:grpSpPr>
              <p:sp>
                <p:nvSpPr>
                  <p:cNvPr id="10284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75" y="3779"/>
                    <a:ext cx="697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kumimoji="0" lang="en-US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2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+</a:t>
                    </a:r>
                    <a:r>
                      <a: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kumimoji="0" lang="en-US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kumimoji="0" lang="en-US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kumimoji="0" lang="en-US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kumimoji="0" 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28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706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20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R+</a:t>
                    </a:r>
                    <a:r>
                      <a: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en-US" sz="20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+</a:t>
                    </a:r>
                    <a:r>
                      <a: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+r</a:t>
                    </a:r>
                    <a:r>
                      <a: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kumimoji="0" 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0286" name="Line 46"/>
              <p:cNvSpPr>
                <a:spLocks noChangeShapeType="1"/>
              </p:cNvSpPr>
              <p:nvPr/>
            </p:nvSpPr>
            <p:spPr bwMode="auto">
              <a:xfrm>
                <a:off x="2832" y="3772"/>
                <a:ext cx="58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4" name="Прямоугольник 73"/>
            <p:cNvSpPr/>
            <p:nvPr/>
          </p:nvSpPr>
          <p:spPr>
            <a:xfrm>
              <a:off x="1863342" y="4050676"/>
              <a:ext cx="64294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6" name="Text Box 44"/>
          <p:cNvSpPr txBox="1">
            <a:spLocks noChangeArrowheads="1"/>
          </p:cNvSpPr>
          <p:nvPr/>
        </p:nvSpPr>
        <p:spPr bwMode="auto">
          <a:xfrm>
            <a:off x="285720" y="3214686"/>
            <a:ext cx="1571636" cy="43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87" name="Group 47"/>
          <p:cNvGrpSpPr>
            <a:grpSpLocks/>
          </p:cNvGrpSpPr>
          <p:nvPr/>
        </p:nvGrpSpPr>
        <p:grpSpPr bwMode="auto">
          <a:xfrm>
            <a:off x="214282" y="5072074"/>
            <a:ext cx="1521863" cy="1428760"/>
            <a:chOff x="2946" y="6517"/>
            <a:chExt cx="1009" cy="1436"/>
          </a:xfrm>
        </p:grpSpPr>
        <p:grpSp>
          <p:nvGrpSpPr>
            <p:cNvPr id="10288" name="Group 48"/>
            <p:cNvGrpSpPr>
              <a:grpSpLocks/>
            </p:cNvGrpSpPr>
            <p:nvPr/>
          </p:nvGrpSpPr>
          <p:grpSpPr bwMode="auto">
            <a:xfrm>
              <a:off x="2946" y="6787"/>
              <a:ext cx="1009" cy="1166"/>
              <a:chOff x="2946" y="6787"/>
              <a:chExt cx="1009" cy="1166"/>
            </a:xfrm>
          </p:grpSpPr>
          <p:grpSp>
            <p:nvGrpSpPr>
              <p:cNvPr id="10289" name="Group 49"/>
              <p:cNvGrpSpPr>
                <a:grpSpLocks/>
              </p:cNvGrpSpPr>
              <p:nvPr/>
            </p:nvGrpSpPr>
            <p:grpSpPr bwMode="auto">
              <a:xfrm>
                <a:off x="3228" y="7584"/>
                <a:ext cx="475" cy="369"/>
                <a:chOff x="2004" y="7246"/>
                <a:chExt cx="644" cy="369"/>
              </a:xfrm>
            </p:grpSpPr>
            <p:sp>
              <p:nvSpPr>
                <p:cNvPr id="1029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2350" y="7338"/>
                  <a:ext cx="0" cy="150"/>
                </a:xfrm>
                <a:prstGeom prst="line">
                  <a:avLst/>
                </a:prstGeom>
                <a:noFill/>
                <a:ln w="76200">
                  <a:solidFill>
                    <a:srgbClr val="220FB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91" name="Line 51"/>
                <p:cNvSpPr>
                  <a:spLocks noChangeShapeType="1"/>
                </p:cNvSpPr>
                <p:nvPr/>
              </p:nvSpPr>
              <p:spPr bwMode="auto">
                <a:xfrm>
                  <a:off x="2004" y="7406"/>
                  <a:ext cx="24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92" name="Line 52"/>
                <p:cNvSpPr>
                  <a:spLocks noChangeShapeType="1"/>
                </p:cNvSpPr>
                <p:nvPr/>
              </p:nvSpPr>
              <p:spPr bwMode="auto">
                <a:xfrm>
                  <a:off x="2258" y="7246"/>
                  <a:ext cx="0" cy="36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93" name="Line 53"/>
                <p:cNvSpPr>
                  <a:spLocks noChangeShapeType="1"/>
                </p:cNvSpPr>
                <p:nvPr/>
              </p:nvSpPr>
              <p:spPr bwMode="auto">
                <a:xfrm>
                  <a:off x="2339" y="7407"/>
                  <a:ext cx="30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294" name="Group 54"/>
              <p:cNvGrpSpPr>
                <a:grpSpLocks/>
              </p:cNvGrpSpPr>
              <p:nvPr/>
            </p:nvGrpSpPr>
            <p:grpSpPr bwMode="auto">
              <a:xfrm>
                <a:off x="3228" y="7193"/>
                <a:ext cx="475" cy="369"/>
                <a:chOff x="2004" y="7246"/>
                <a:chExt cx="644" cy="369"/>
              </a:xfrm>
            </p:grpSpPr>
            <p:sp>
              <p:nvSpPr>
                <p:cNvPr id="10295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2350" y="7338"/>
                  <a:ext cx="0" cy="150"/>
                </a:xfrm>
                <a:prstGeom prst="line">
                  <a:avLst/>
                </a:prstGeom>
                <a:noFill/>
                <a:ln w="76200">
                  <a:solidFill>
                    <a:srgbClr val="220FB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96" name="Line 56"/>
                <p:cNvSpPr>
                  <a:spLocks noChangeShapeType="1"/>
                </p:cNvSpPr>
                <p:nvPr/>
              </p:nvSpPr>
              <p:spPr bwMode="auto">
                <a:xfrm>
                  <a:off x="2004" y="7406"/>
                  <a:ext cx="24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97" name="Line 57"/>
                <p:cNvSpPr>
                  <a:spLocks noChangeShapeType="1"/>
                </p:cNvSpPr>
                <p:nvPr/>
              </p:nvSpPr>
              <p:spPr bwMode="auto">
                <a:xfrm>
                  <a:off x="2258" y="7246"/>
                  <a:ext cx="0" cy="36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98" name="Line 58"/>
                <p:cNvSpPr>
                  <a:spLocks noChangeShapeType="1"/>
                </p:cNvSpPr>
                <p:nvPr/>
              </p:nvSpPr>
              <p:spPr bwMode="auto">
                <a:xfrm>
                  <a:off x="2339" y="7407"/>
                  <a:ext cx="30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299" name="Group 59"/>
              <p:cNvGrpSpPr>
                <a:grpSpLocks/>
              </p:cNvGrpSpPr>
              <p:nvPr/>
            </p:nvGrpSpPr>
            <p:grpSpPr bwMode="auto">
              <a:xfrm>
                <a:off x="3221" y="6787"/>
                <a:ext cx="475" cy="369"/>
                <a:chOff x="2004" y="7246"/>
                <a:chExt cx="644" cy="369"/>
              </a:xfrm>
            </p:grpSpPr>
            <p:sp>
              <p:nvSpPr>
                <p:cNvPr id="10300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2350" y="7338"/>
                  <a:ext cx="0" cy="150"/>
                </a:xfrm>
                <a:prstGeom prst="line">
                  <a:avLst/>
                </a:prstGeom>
                <a:noFill/>
                <a:ln w="76200">
                  <a:solidFill>
                    <a:srgbClr val="220FB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01" name="Line 61"/>
                <p:cNvSpPr>
                  <a:spLocks noChangeShapeType="1"/>
                </p:cNvSpPr>
                <p:nvPr/>
              </p:nvSpPr>
              <p:spPr bwMode="auto">
                <a:xfrm>
                  <a:off x="2004" y="7406"/>
                  <a:ext cx="24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02" name="Line 62"/>
                <p:cNvSpPr>
                  <a:spLocks noChangeShapeType="1"/>
                </p:cNvSpPr>
                <p:nvPr/>
              </p:nvSpPr>
              <p:spPr bwMode="auto">
                <a:xfrm>
                  <a:off x="2258" y="7246"/>
                  <a:ext cx="0" cy="36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03" name="Line 63"/>
                <p:cNvSpPr>
                  <a:spLocks noChangeShapeType="1"/>
                </p:cNvSpPr>
                <p:nvPr/>
              </p:nvSpPr>
              <p:spPr bwMode="auto">
                <a:xfrm>
                  <a:off x="2339" y="7407"/>
                  <a:ext cx="30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304" name="Line 64"/>
              <p:cNvSpPr>
                <a:spLocks noChangeShapeType="1"/>
              </p:cNvSpPr>
              <p:nvPr/>
            </p:nvSpPr>
            <p:spPr bwMode="auto">
              <a:xfrm>
                <a:off x="3700" y="6940"/>
                <a:ext cx="0" cy="7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5" name="Line 65"/>
              <p:cNvSpPr>
                <a:spLocks noChangeShapeType="1"/>
              </p:cNvSpPr>
              <p:nvPr/>
            </p:nvSpPr>
            <p:spPr bwMode="auto">
              <a:xfrm>
                <a:off x="3225" y="6947"/>
                <a:ext cx="0" cy="7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6" name="Line 66"/>
              <p:cNvSpPr>
                <a:spLocks noChangeShapeType="1"/>
              </p:cNvSpPr>
              <p:nvPr/>
            </p:nvSpPr>
            <p:spPr bwMode="auto">
              <a:xfrm>
                <a:off x="3692" y="7345"/>
                <a:ext cx="2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7" name="Line 67"/>
              <p:cNvSpPr>
                <a:spLocks noChangeShapeType="1"/>
              </p:cNvSpPr>
              <p:nvPr/>
            </p:nvSpPr>
            <p:spPr bwMode="auto">
              <a:xfrm>
                <a:off x="2946" y="7353"/>
                <a:ext cx="2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308" name="Line 68"/>
            <p:cNvSpPr>
              <a:spLocks noChangeShapeType="1"/>
            </p:cNvSpPr>
            <p:nvPr/>
          </p:nvSpPr>
          <p:spPr bwMode="auto">
            <a:xfrm flipV="1">
              <a:off x="2949" y="6637"/>
              <a:ext cx="0" cy="7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309" name="Group 69"/>
            <p:cNvGrpSpPr>
              <a:grpSpLocks/>
            </p:cNvGrpSpPr>
            <p:nvPr/>
          </p:nvGrpSpPr>
          <p:grpSpPr bwMode="auto">
            <a:xfrm>
              <a:off x="2948" y="6517"/>
              <a:ext cx="997" cy="228"/>
              <a:chOff x="3223" y="6971"/>
              <a:chExt cx="2698" cy="343"/>
            </a:xfrm>
          </p:grpSpPr>
          <p:sp>
            <p:nvSpPr>
              <p:cNvPr id="10310" name="Rectangle 70"/>
              <p:cNvSpPr>
                <a:spLocks noChangeArrowheads="1"/>
              </p:cNvSpPr>
              <p:nvPr/>
            </p:nvSpPr>
            <p:spPr bwMode="auto">
              <a:xfrm>
                <a:off x="3977" y="6971"/>
                <a:ext cx="1212" cy="343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1" name="Line 71"/>
              <p:cNvSpPr>
                <a:spLocks noChangeShapeType="1"/>
              </p:cNvSpPr>
              <p:nvPr/>
            </p:nvSpPr>
            <p:spPr bwMode="auto">
              <a:xfrm>
                <a:off x="5211" y="7131"/>
                <a:ext cx="7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2" name="Line 72"/>
              <p:cNvSpPr>
                <a:spLocks noChangeShapeType="1"/>
              </p:cNvSpPr>
              <p:nvPr/>
            </p:nvSpPr>
            <p:spPr bwMode="auto">
              <a:xfrm>
                <a:off x="3223" y="7154"/>
                <a:ext cx="75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313" name="Line 73"/>
            <p:cNvSpPr>
              <a:spLocks noChangeShapeType="1"/>
            </p:cNvSpPr>
            <p:nvPr/>
          </p:nvSpPr>
          <p:spPr bwMode="auto">
            <a:xfrm flipV="1">
              <a:off x="3947" y="6625"/>
              <a:ext cx="0" cy="7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1857356" y="5026727"/>
            <a:ext cx="1882485" cy="758724"/>
            <a:chOff x="1863342" y="3812281"/>
            <a:chExt cx="1882485" cy="758724"/>
          </a:xfrm>
        </p:grpSpPr>
        <p:grpSp>
          <p:nvGrpSpPr>
            <p:cNvPr id="105" name="Group 40"/>
            <p:cNvGrpSpPr>
              <a:grpSpLocks/>
            </p:cNvGrpSpPr>
            <p:nvPr/>
          </p:nvGrpSpPr>
          <p:grpSpPr bwMode="auto">
            <a:xfrm>
              <a:off x="2288710" y="3812281"/>
              <a:ext cx="1457117" cy="758724"/>
              <a:chOff x="2800" y="3211"/>
              <a:chExt cx="668" cy="812"/>
            </a:xfrm>
          </p:grpSpPr>
          <p:grpSp>
            <p:nvGrpSpPr>
              <p:cNvPr id="107" name="Group 41"/>
              <p:cNvGrpSpPr>
                <a:grpSpLocks/>
              </p:cNvGrpSpPr>
              <p:nvPr/>
            </p:nvGrpSpPr>
            <p:grpSpPr bwMode="auto">
              <a:xfrm>
                <a:off x="2800" y="3211"/>
                <a:ext cx="668" cy="812"/>
                <a:chOff x="11388" y="3511"/>
                <a:chExt cx="807" cy="812"/>
              </a:xfrm>
            </p:grpSpPr>
            <p:sp>
              <p:nvSpPr>
                <p:cNvPr id="109" name="Line 4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10" name="Group 43"/>
                <p:cNvGrpSpPr>
                  <a:grpSpLocks/>
                </p:cNvGrpSpPr>
                <p:nvPr/>
              </p:nvGrpSpPr>
              <p:grpSpPr bwMode="auto">
                <a:xfrm>
                  <a:off x="11388" y="3511"/>
                  <a:ext cx="525" cy="812"/>
                  <a:chOff x="10904" y="3779"/>
                  <a:chExt cx="420" cy="812"/>
                </a:xfrm>
              </p:grpSpPr>
              <p:sp>
                <p:nvSpPr>
                  <p:cNvPr id="111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73" y="3779"/>
                    <a:ext cx="253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endParaRPr kumimoji="0" 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04" y="4141"/>
                    <a:ext cx="420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2000" b="1" i="0" u="none" strike="noStrike" cap="none" normalizeH="0" baseline="0" dirty="0" err="1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R+</a:t>
                    </a:r>
                    <a:r>
                      <a:rPr kumimoji="0" lang="en-US" sz="20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/</a:t>
                    </a:r>
                    <a:r>
                      <a:rPr kumimoji="0" lang="ru-RU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kumimoji="0" lang="ru-RU" sz="3200" b="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08" name="Line 46"/>
              <p:cNvSpPr>
                <a:spLocks noChangeShapeType="1"/>
              </p:cNvSpPr>
              <p:nvPr/>
            </p:nvSpPr>
            <p:spPr bwMode="auto">
              <a:xfrm>
                <a:off x="2846" y="3661"/>
                <a:ext cx="29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6" name="Прямоугольник 105"/>
            <p:cNvSpPr/>
            <p:nvPr/>
          </p:nvSpPr>
          <p:spPr>
            <a:xfrm>
              <a:off x="1863342" y="3929066"/>
              <a:ext cx="64294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Скругленный прямоугольник 112"/>
          <p:cNvSpPr/>
          <p:nvPr/>
        </p:nvSpPr>
        <p:spPr>
          <a:xfrm>
            <a:off x="5286380" y="2357430"/>
            <a:ext cx="214314" cy="57150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6630054" y="2316486"/>
            <a:ext cx="214314" cy="57150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8" name="Группа 137"/>
          <p:cNvGrpSpPr/>
          <p:nvPr/>
        </p:nvGrpSpPr>
        <p:grpSpPr>
          <a:xfrm>
            <a:off x="0" y="0"/>
            <a:ext cx="9144000" cy="6858000"/>
            <a:chOff x="-3214742" y="1285908"/>
            <a:chExt cx="9144000" cy="6858000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-3214742" y="1285908"/>
              <a:ext cx="9144000" cy="6858000"/>
              <a:chOff x="0" y="0"/>
              <a:chExt cx="9144000" cy="6858000"/>
            </a:xfrm>
          </p:grpSpPr>
          <p:grpSp>
            <p:nvGrpSpPr>
              <p:cNvPr id="116" name="Группа 118"/>
              <p:cNvGrpSpPr/>
              <p:nvPr/>
            </p:nvGrpSpPr>
            <p:grpSpPr>
              <a:xfrm>
                <a:off x="0" y="0"/>
                <a:ext cx="9144000" cy="6858000"/>
                <a:chOff x="0" y="24"/>
                <a:chExt cx="9144000" cy="6858000"/>
              </a:xfrm>
            </p:grpSpPr>
            <p:sp>
              <p:nvSpPr>
                <p:cNvPr id="119" name="Прямоугольник 118"/>
                <p:cNvSpPr/>
                <p:nvPr/>
              </p:nvSpPr>
              <p:spPr>
                <a:xfrm>
                  <a:off x="0" y="24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20" name="Group 3"/>
                <p:cNvGrpSpPr>
                  <a:grpSpLocks/>
                </p:cNvGrpSpPr>
                <p:nvPr/>
              </p:nvGrpSpPr>
              <p:grpSpPr bwMode="auto">
                <a:xfrm>
                  <a:off x="571474" y="3357559"/>
                  <a:ext cx="2429914" cy="714913"/>
                  <a:chOff x="3094" y="2594"/>
                  <a:chExt cx="938" cy="442"/>
                </a:xfrm>
              </p:grpSpPr>
              <p:sp>
                <p:nvSpPr>
                  <p:cNvPr id="121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4" y="2594"/>
                    <a:ext cx="938" cy="44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 E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q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пр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2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122" y="2638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452" y="2655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17" name="Прямоугольник 116"/>
              <p:cNvSpPr/>
              <p:nvPr/>
            </p:nvSpPr>
            <p:spPr>
              <a:xfrm>
                <a:off x="4546979" y="5270857"/>
                <a:ext cx="2795958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Прямоугольник 117"/>
              <p:cNvSpPr/>
              <p:nvPr/>
            </p:nvSpPr>
            <p:spPr>
              <a:xfrm>
                <a:off x="7072423" y="5269205"/>
                <a:ext cx="1928733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000" b="1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4" name="Группа 123"/>
            <p:cNvGrpSpPr/>
            <p:nvPr/>
          </p:nvGrpSpPr>
          <p:grpSpPr>
            <a:xfrm>
              <a:off x="2937088" y="2481991"/>
              <a:ext cx="1798330" cy="1304606"/>
              <a:chOff x="2784688" y="71416"/>
              <a:chExt cx="1798330" cy="1304606"/>
            </a:xfrm>
            <a:solidFill>
              <a:schemeClr val="bg2">
                <a:lumMod val="90000"/>
              </a:schemeClr>
            </a:solidFill>
          </p:grpSpPr>
          <p:sp>
            <p:nvSpPr>
              <p:cNvPr id="125" name="Text Box 40"/>
              <p:cNvSpPr txBox="1">
                <a:spLocks noChangeArrowheads="1"/>
              </p:cNvSpPr>
              <p:nvPr/>
            </p:nvSpPr>
            <p:spPr bwMode="auto">
              <a:xfrm>
                <a:off x="2784688" y="281936"/>
                <a:ext cx="930056" cy="7143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6" name="Group 41"/>
              <p:cNvGrpSpPr>
                <a:grpSpLocks/>
              </p:cNvGrpSpPr>
              <p:nvPr/>
            </p:nvGrpSpPr>
            <p:grpSpPr bwMode="auto">
              <a:xfrm>
                <a:off x="3500434" y="71416"/>
                <a:ext cx="1082584" cy="1304606"/>
                <a:chOff x="2907" y="3253"/>
                <a:chExt cx="709" cy="865"/>
              </a:xfrm>
              <a:grpFill/>
            </p:grpSpPr>
            <p:grpSp>
              <p:nvGrpSpPr>
                <p:cNvPr id="127" name="Group 42"/>
                <p:cNvGrpSpPr>
                  <a:grpSpLocks/>
                </p:cNvGrpSpPr>
                <p:nvPr/>
              </p:nvGrpSpPr>
              <p:grpSpPr bwMode="auto">
                <a:xfrm>
                  <a:off x="2907" y="3253"/>
                  <a:ext cx="709" cy="865"/>
                  <a:chOff x="11535" y="3553"/>
                  <a:chExt cx="858" cy="865"/>
                </a:xfrm>
                <a:grpFill/>
              </p:grpSpPr>
              <p:sp>
                <p:nvSpPr>
                  <p:cNvPr id="12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30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1535" y="3553"/>
                    <a:ext cx="858" cy="865"/>
                    <a:chOff x="11015" y="3821"/>
                    <a:chExt cx="686" cy="865"/>
                  </a:xfrm>
                  <a:grpFill/>
                </p:grpSpPr>
                <p:sp>
                  <p:nvSpPr>
                    <p:cNvPr id="131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15" y="3821"/>
                      <a:ext cx="686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3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32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0" y="4236"/>
                      <a:ext cx="482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28" name="Line 47"/>
                <p:cNvSpPr>
                  <a:spLocks noChangeShapeType="1"/>
                </p:cNvSpPr>
                <p:nvPr/>
              </p:nvSpPr>
              <p:spPr bwMode="auto">
                <a:xfrm>
                  <a:off x="2936" y="3703"/>
                  <a:ext cx="583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33" name="Группа 17"/>
            <p:cNvGrpSpPr/>
            <p:nvPr/>
          </p:nvGrpSpPr>
          <p:grpSpPr>
            <a:xfrm>
              <a:off x="2643174" y="4418965"/>
              <a:ext cx="2357454" cy="1938993"/>
              <a:chOff x="4929190" y="4019985"/>
              <a:chExt cx="2357454" cy="1938993"/>
            </a:xfrm>
          </p:grpSpPr>
          <p:sp>
            <p:nvSpPr>
              <p:cNvPr id="134" name="Прямоугольник 133"/>
              <p:cNvSpPr/>
              <p:nvPr/>
            </p:nvSpPr>
            <p:spPr>
              <a:xfrm>
                <a:off x="6000760" y="4019985"/>
                <a:ext cx="857256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66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4929190" y="4643446"/>
                <a:ext cx="1000132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6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Прямоугольник 135"/>
              <p:cNvSpPr/>
              <p:nvPr/>
            </p:nvSpPr>
            <p:spPr>
              <a:xfrm>
                <a:off x="5929322" y="5127981"/>
                <a:ext cx="1357322" cy="83099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800" b="1" cap="all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4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r</a:t>
                </a:r>
                <a:endParaRPr lang="ru-RU" sz="4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7" name="Прямая соединительная линия 136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0" name="TextBox 139"/>
          <p:cNvSpPr txBox="1"/>
          <p:nvPr/>
        </p:nvSpPr>
        <p:spPr>
          <a:xfrm>
            <a:off x="0" y="0"/>
            <a:ext cx="26431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15-1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стр.37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  <p:bldP spid="18" grpId="0"/>
      <p:bldP spid="19" grpId="0"/>
      <p:bldP spid="20" grpId="0"/>
      <p:bldP spid="21" grpId="0"/>
      <p:bldP spid="31" grpId="0" animBg="1"/>
      <p:bldP spid="32" grpId="0"/>
      <p:bldP spid="33" grpId="0" animBg="1"/>
      <p:bldP spid="35" grpId="0" animBg="1"/>
      <p:bldP spid="36" grpId="0" animBg="1"/>
      <p:bldP spid="38" grpId="0" animBg="1"/>
      <p:bldP spid="76" grpId="0"/>
      <p:bldP spid="113" grpId="0" animBg="1"/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рямоугольник 111"/>
          <p:cNvSpPr/>
          <p:nvPr/>
        </p:nvSpPr>
        <p:spPr>
          <a:xfrm>
            <a:off x="2387834" y="4929198"/>
            <a:ext cx="1112596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ru-RU" sz="2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dirty="0">
              <a:solidFill>
                <a:srgbClr val="006600"/>
              </a:solidFill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214282" y="571480"/>
            <a:ext cx="3929090" cy="1071570"/>
            <a:chOff x="214282" y="843584"/>
            <a:chExt cx="3550708" cy="1069527"/>
          </a:xfrm>
        </p:grpSpPr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214282" y="1388095"/>
              <a:ext cx="3550708" cy="2069"/>
              <a:chOff x="1659" y="3412"/>
              <a:chExt cx="1484" cy="1"/>
            </a:xfrm>
          </p:grpSpPr>
          <p:sp>
            <p:nvSpPr>
              <p:cNvPr id="11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2555" y="3412"/>
                <a:ext cx="588" cy="1"/>
                <a:chOff x="2555" y="3412"/>
                <a:chExt cx="588" cy="1"/>
              </a:xfrm>
            </p:grpSpPr>
            <p:sp>
              <p:nvSpPr>
                <p:cNvPr id="19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555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913" y="3413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62" name="Группа 61"/>
            <p:cNvGrpSpPr/>
            <p:nvPr/>
          </p:nvGrpSpPr>
          <p:grpSpPr>
            <a:xfrm>
              <a:off x="870872" y="843584"/>
              <a:ext cx="1673450" cy="1069527"/>
              <a:chOff x="1115867" y="4574051"/>
              <a:chExt cx="1673450" cy="1069527"/>
            </a:xfrm>
          </p:grpSpPr>
          <p:sp>
            <p:nvSpPr>
              <p:cNvPr id="56" name="Text Box 36"/>
              <p:cNvSpPr txBox="1">
                <a:spLocks noChangeArrowheads="1"/>
              </p:cNvSpPr>
              <p:nvPr/>
            </p:nvSpPr>
            <p:spPr bwMode="auto">
              <a:xfrm rot="10800000" flipV="1">
                <a:off x="1632522" y="4574051"/>
                <a:ext cx="897401" cy="1069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</a:p>
            </p:txBody>
          </p:sp>
          <p:sp>
            <p:nvSpPr>
              <p:cNvPr id="57" name="Oval 37"/>
              <p:cNvSpPr>
                <a:spLocks noChangeArrowheads="1"/>
              </p:cNvSpPr>
              <p:nvPr/>
            </p:nvSpPr>
            <p:spPr bwMode="auto">
              <a:xfrm flipV="1">
                <a:off x="1698653" y="4798895"/>
                <a:ext cx="518365" cy="67400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Line 38"/>
              <p:cNvSpPr>
                <a:spLocks noChangeShapeType="1"/>
              </p:cNvSpPr>
              <p:nvPr/>
            </p:nvSpPr>
            <p:spPr bwMode="auto">
              <a:xfrm flipV="1">
                <a:off x="2220014" y="5119753"/>
                <a:ext cx="56930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Line 39"/>
              <p:cNvSpPr>
                <a:spLocks noChangeShapeType="1"/>
              </p:cNvSpPr>
              <p:nvPr/>
            </p:nvSpPr>
            <p:spPr bwMode="auto">
              <a:xfrm flipV="1">
                <a:off x="1115867" y="5117736"/>
                <a:ext cx="56930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6" name="Группа 65"/>
          <p:cNvGrpSpPr/>
          <p:nvPr/>
        </p:nvGrpSpPr>
        <p:grpSpPr>
          <a:xfrm>
            <a:off x="822676" y="1074744"/>
            <a:ext cx="1772302" cy="1285885"/>
            <a:chOff x="928662" y="1071546"/>
            <a:chExt cx="1772302" cy="1285885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928662" y="1071546"/>
              <a:ext cx="1772302" cy="1285885"/>
              <a:chOff x="928662" y="2285991"/>
              <a:chExt cx="1772302" cy="1285885"/>
            </a:xfrm>
          </p:grpSpPr>
          <p:grpSp>
            <p:nvGrpSpPr>
              <p:cNvPr id="30" name="Группа 29"/>
              <p:cNvGrpSpPr/>
              <p:nvPr/>
            </p:nvGrpSpPr>
            <p:grpSpPr>
              <a:xfrm flipV="1">
                <a:off x="928662" y="2285991"/>
                <a:ext cx="1772302" cy="1137766"/>
                <a:chOff x="6902158" y="625643"/>
                <a:chExt cx="1772302" cy="891377"/>
              </a:xfrm>
            </p:grpSpPr>
            <p:grpSp>
              <p:nvGrpSpPr>
                <p:cNvPr id="31" name="Group 34"/>
                <p:cNvGrpSpPr>
                  <a:grpSpLocks/>
                </p:cNvGrpSpPr>
                <p:nvPr/>
              </p:nvGrpSpPr>
              <p:grpSpPr bwMode="auto">
                <a:xfrm>
                  <a:off x="6929469" y="625643"/>
                  <a:ext cx="1685435" cy="861632"/>
                  <a:chOff x="9385" y="5088"/>
                  <a:chExt cx="1125" cy="545"/>
                </a:xfrm>
              </p:grpSpPr>
              <p:sp>
                <p:nvSpPr>
                  <p:cNvPr id="3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9385" y="5091"/>
                    <a:ext cx="0" cy="54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0510" y="5088"/>
                    <a:ext cx="0" cy="54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2" name="Овал 31"/>
                <p:cNvSpPr/>
                <p:nvPr/>
              </p:nvSpPr>
              <p:spPr>
                <a:xfrm>
                  <a:off x="6902158" y="1411890"/>
                  <a:ext cx="71438" cy="7143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Овал 32"/>
                <p:cNvSpPr/>
                <p:nvPr/>
              </p:nvSpPr>
              <p:spPr>
                <a:xfrm>
                  <a:off x="8603022" y="1445582"/>
                  <a:ext cx="71438" cy="7143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0" name="Rectangle 88"/>
              <p:cNvSpPr>
                <a:spLocks noChangeArrowheads="1"/>
              </p:cNvSpPr>
              <p:nvPr/>
            </p:nvSpPr>
            <p:spPr bwMode="auto">
              <a:xfrm>
                <a:off x="1163143" y="3238723"/>
                <a:ext cx="1265717" cy="333153"/>
              </a:xfrm>
              <a:prstGeom prst="rect">
                <a:avLst/>
              </a:prstGeom>
              <a:solidFill>
                <a:srgbClr val="006600"/>
              </a:solidFill>
              <a:ln w="127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Line 38"/>
              <p:cNvSpPr>
                <a:spLocks noChangeShapeType="1"/>
              </p:cNvSpPr>
              <p:nvPr/>
            </p:nvSpPr>
            <p:spPr bwMode="auto">
              <a:xfrm flipV="1">
                <a:off x="958534" y="3416942"/>
                <a:ext cx="216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 flipV="1">
              <a:off x="2428860" y="2214554"/>
              <a:ext cx="216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215074" y="1071546"/>
            <a:ext cx="241765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0" y="428604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(10А)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028771" y="1016954"/>
            <a:ext cx="614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sz="28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286116" y="500042"/>
            <a:ext cx="1636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-30000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85720" y="1071546"/>
            <a:ext cx="575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300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214282" y="1133459"/>
            <a:ext cx="576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3780256" y="0"/>
            <a:ext cx="5363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расширение…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чуствит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Line 19"/>
          <p:cNvSpPr>
            <a:spLocks noChangeShapeType="1"/>
          </p:cNvSpPr>
          <p:nvPr/>
        </p:nvSpPr>
        <p:spPr bwMode="auto">
          <a:xfrm>
            <a:off x="957237" y="1128696"/>
            <a:ext cx="576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Line 19"/>
          <p:cNvSpPr>
            <a:spLocks noChangeShapeType="1"/>
          </p:cNvSpPr>
          <p:nvPr/>
        </p:nvSpPr>
        <p:spPr bwMode="auto">
          <a:xfrm>
            <a:off x="857224" y="1285860"/>
            <a:ext cx="0" cy="571504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528742" y="1543037"/>
            <a:ext cx="946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14282" y="164305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(8А)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428596" y="6273225"/>
            <a:ext cx="8211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увеличивается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предел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изм.и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цена деления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2571736" y="1214422"/>
            <a:ext cx="76976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=5</a:t>
            </a:r>
            <a:endParaRPr lang="ru-RU" sz="2800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143372" y="4214818"/>
            <a:ext cx="135646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705087" y="2390768"/>
            <a:ext cx="235994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Прямая со стрелкой 99"/>
          <p:cNvCxnSpPr/>
          <p:nvPr/>
        </p:nvCxnSpPr>
        <p:spPr>
          <a:xfrm rot="10800000" flipV="1">
            <a:off x="4071934" y="1643050"/>
            <a:ext cx="2357454" cy="785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5268418" y="2366955"/>
            <a:ext cx="330411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</a:t>
            </a:r>
            <a:r>
              <a:rPr lang="en-US" sz="32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5336418" y="2404554"/>
            <a:ext cx="357190" cy="50006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6612714" y="2416617"/>
            <a:ext cx="357190" cy="50006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4" name="Группа 103"/>
          <p:cNvGrpSpPr/>
          <p:nvPr/>
        </p:nvGrpSpPr>
        <p:grpSpPr>
          <a:xfrm>
            <a:off x="3334180" y="1091906"/>
            <a:ext cx="2513090" cy="1336962"/>
            <a:chOff x="3903955" y="4377829"/>
            <a:chExt cx="3438969" cy="1549034"/>
          </a:xfrm>
          <a:solidFill>
            <a:schemeClr val="bg1"/>
          </a:solidFill>
        </p:grpSpPr>
        <p:sp>
          <p:nvSpPr>
            <p:cNvPr id="105" name="Прямоугольник 104"/>
            <p:cNvSpPr/>
            <p:nvPr/>
          </p:nvSpPr>
          <p:spPr>
            <a:xfrm>
              <a:off x="5817366" y="4377829"/>
              <a:ext cx="1158747" cy="82017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0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3903955" y="4742327"/>
              <a:ext cx="1857345" cy="8914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ш</a:t>
              </a:r>
              <a:r>
                <a:rPr lang="ru-RU" sz="44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5622535" y="5178009"/>
              <a:ext cx="1720389" cy="7488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(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ru-RU" sz="36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-1)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Прямоугольник 108"/>
          <p:cNvSpPr/>
          <p:nvPr/>
        </p:nvSpPr>
        <p:spPr>
          <a:xfrm>
            <a:off x="4762015" y="511917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300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072198" y="500042"/>
            <a:ext cx="199125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-30000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300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endParaRPr lang="ru-RU" sz="3200" dirty="0">
              <a:solidFill>
                <a:srgbClr val="0066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714752"/>
            <a:ext cx="4500594" cy="2357454"/>
            <a:chOff x="979" y="4273"/>
            <a:chExt cx="2743" cy="119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79" y="4273"/>
              <a:ext cx="2743" cy="343"/>
              <a:chOff x="3223" y="6971"/>
              <a:chExt cx="2743" cy="343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3977" y="6971"/>
                <a:ext cx="1212" cy="343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5211" y="7131"/>
                <a:ext cx="75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3223" y="7154"/>
                <a:ext cx="75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389" y="4864"/>
              <a:ext cx="885" cy="608"/>
              <a:chOff x="5651" y="11659"/>
              <a:chExt cx="885" cy="608"/>
            </a:xfrm>
          </p:grpSpPr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5760" y="11659"/>
                <a:ext cx="654" cy="608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5920" y="11670"/>
                <a:ext cx="343" cy="343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 flipH="1">
                <a:off x="6273" y="11864"/>
                <a:ext cx="26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 flipH="1">
                <a:off x="5651" y="11878"/>
                <a:ext cx="26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050" y="4879"/>
              <a:ext cx="1464" cy="372"/>
              <a:chOff x="3223" y="6888"/>
              <a:chExt cx="2743" cy="535"/>
            </a:xfrm>
          </p:grpSpPr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3977" y="6888"/>
                <a:ext cx="1212" cy="535"/>
              </a:xfrm>
              <a:prstGeom prst="rect">
                <a:avLst/>
              </a:prstGeom>
              <a:noFill/>
              <a:ln w="762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>
                <a:off x="5211" y="7131"/>
                <a:ext cx="75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3223" y="7163"/>
                <a:ext cx="75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Line 16"/>
            <p:cNvSpPr>
              <a:spLocks noChangeShapeType="1"/>
            </p:cNvSpPr>
            <p:nvPr/>
          </p:nvSpPr>
          <p:spPr bwMode="auto">
            <a:xfrm rot="-5400000">
              <a:off x="1093" y="4766"/>
              <a:ext cx="61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17"/>
            <p:cNvSpPr>
              <a:spLocks noChangeShapeType="1"/>
            </p:cNvSpPr>
            <p:nvPr/>
          </p:nvSpPr>
          <p:spPr bwMode="auto">
            <a:xfrm rot="-5400000">
              <a:off x="3201" y="4756"/>
              <a:ext cx="61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643570" y="4071942"/>
            <a:ext cx="316394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857356" y="3929066"/>
            <a:ext cx="92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988225" y="5525016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2571736" y="5643578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90В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785786" y="4429132"/>
            <a:ext cx="604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28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500430" y="3500438"/>
            <a:ext cx="94929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endParaRPr lang="ru-RU" sz="2800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4786314" y="3500438"/>
            <a:ext cx="2302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en-US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en-US" sz="28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ru-RU" sz="2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28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6965267" y="3465001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U</a:t>
            </a:r>
            <a:r>
              <a:rPr lang="en-US" sz="2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endParaRPr lang="ru-RU" sz="2800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785786" y="2357430"/>
            <a:ext cx="171232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8"/>
          <p:cNvSpPr>
            <a:spLocks noChangeArrowheads="1"/>
          </p:cNvSpPr>
          <p:nvPr/>
        </p:nvSpPr>
        <p:spPr bwMode="auto">
          <a:xfrm>
            <a:off x="6143636" y="4832489"/>
            <a:ext cx="23615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-1)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5691258" y="4131693"/>
            <a:ext cx="357190" cy="50006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6655577" y="4119818"/>
            <a:ext cx="285752" cy="50006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3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7798772" y="4119818"/>
            <a:ext cx="297627" cy="50006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1" name="Группа 80"/>
          <p:cNvGrpSpPr/>
          <p:nvPr/>
        </p:nvGrpSpPr>
        <p:grpSpPr>
          <a:xfrm>
            <a:off x="0" y="0"/>
            <a:ext cx="9144000" cy="6858000"/>
            <a:chOff x="-3214742" y="1285908"/>
            <a:chExt cx="9144000" cy="6858000"/>
          </a:xfrm>
        </p:grpSpPr>
        <p:grpSp>
          <p:nvGrpSpPr>
            <p:cNvPr id="82" name="Группа 114"/>
            <p:cNvGrpSpPr/>
            <p:nvPr/>
          </p:nvGrpSpPr>
          <p:grpSpPr>
            <a:xfrm>
              <a:off x="-3214742" y="1285908"/>
              <a:ext cx="9144000" cy="6858000"/>
              <a:chOff x="0" y="0"/>
              <a:chExt cx="9144000" cy="6858000"/>
            </a:xfrm>
          </p:grpSpPr>
          <p:grpSp>
            <p:nvGrpSpPr>
              <p:cNvPr id="135" name="Группа 118"/>
              <p:cNvGrpSpPr/>
              <p:nvPr/>
            </p:nvGrpSpPr>
            <p:grpSpPr>
              <a:xfrm>
                <a:off x="0" y="0"/>
                <a:ext cx="9144000" cy="6858000"/>
                <a:chOff x="0" y="24"/>
                <a:chExt cx="9144000" cy="6858000"/>
              </a:xfrm>
            </p:grpSpPr>
            <p:sp>
              <p:nvSpPr>
                <p:cNvPr id="138" name="Прямоугольник 137"/>
                <p:cNvSpPr/>
                <p:nvPr/>
              </p:nvSpPr>
              <p:spPr>
                <a:xfrm>
                  <a:off x="0" y="24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39" name="Group 3"/>
                <p:cNvGrpSpPr>
                  <a:grpSpLocks/>
                </p:cNvGrpSpPr>
                <p:nvPr/>
              </p:nvGrpSpPr>
              <p:grpSpPr bwMode="auto">
                <a:xfrm>
                  <a:off x="644011" y="2928934"/>
                  <a:ext cx="3927239" cy="714913"/>
                  <a:chOff x="3122" y="2329"/>
                  <a:chExt cx="1516" cy="442"/>
                </a:xfrm>
              </p:grpSpPr>
              <p:sp>
                <p:nvSpPr>
                  <p:cNvPr id="140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00" y="2329"/>
                    <a:ext cx="938" cy="44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 E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q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пр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1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122" y="2638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2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452" y="2655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36" name="Прямоугольник 135"/>
              <p:cNvSpPr/>
              <p:nvPr/>
            </p:nvSpPr>
            <p:spPr>
              <a:xfrm>
                <a:off x="4546979" y="5270857"/>
                <a:ext cx="2795958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Прямоугольник 136"/>
              <p:cNvSpPr/>
              <p:nvPr/>
            </p:nvSpPr>
            <p:spPr>
              <a:xfrm>
                <a:off x="7072423" y="5269205"/>
                <a:ext cx="1928733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6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000" b="1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3" name="Группа 123"/>
            <p:cNvGrpSpPr/>
            <p:nvPr/>
          </p:nvGrpSpPr>
          <p:grpSpPr>
            <a:xfrm>
              <a:off x="2937088" y="2481991"/>
              <a:ext cx="1798330" cy="1304606"/>
              <a:chOff x="2784688" y="71416"/>
              <a:chExt cx="1798330" cy="1304606"/>
            </a:xfrm>
            <a:solidFill>
              <a:schemeClr val="bg2">
                <a:lumMod val="90000"/>
              </a:schemeClr>
            </a:solidFill>
          </p:grpSpPr>
          <p:sp>
            <p:nvSpPr>
              <p:cNvPr id="127" name="Text Box 40"/>
              <p:cNvSpPr txBox="1">
                <a:spLocks noChangeArrowheads="1"/>
              </p:cNvSpPr>
              <p:nvPr/>
            </p:nvSpPr>
            <p:spPr bwMode="auto">
              <a:xfrm>
                <a:off x="2784688" y="281936"/>
                <a:ext cx="930056" cy="7143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8" name="Group 41"/>
              <p:cNvGrpSpPr>
                <a:grpSpLocks/>
              </p:cNvGrpSpPr>
              <p:nvPr/>
            </p:nvGrpSpPr>
            <p:grpSpPr bwMode="auto">
              <a:xfrm>
                <a:off x="3500434" y="71416"/>
                <a:ext cx="1082584" cy="1304606"/>
                <a:chOff x="2907" y="3253"/>
                <a:chExt cx="709" cy="865"/>
              </a:xfrm>
              <a:grpFill/>
            </p:grpSpPr>
            <p:grpSp>
              <p:nvGrpSpPr>
                <p:cNvPr id="129" name="Group 42"/>
                <p:cNvGrpSpPr>
                  <a:grpSpLocks/>
                </p:cNvGrpSpPr>
                <p:nvPr/>
              </p:nvGrpSpPr>
              <p:grpSpPr bwMode="auto">
                <a:xfrm>
                  <a:off x="2907" y="3253"/>
                  <a:ext cx="709" cy="865"/>
                  <a:chOff x="11535" y="3553"/>
                  <a:chExt cx="858" cy="865"/>
                </a:xfrm>
                <a:grpFill/>
              </p:grpSpPr>
              <p:sp>
                <p:nvSpPr>
                  <p:cNvPr id="13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32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1535" y="3553"/>
                    <a:ext cx="858" cy="865"/>
                    <a:chOff x="11015" y="3821"/>
                    <a:chExt cx="686" cy="865"/>
                  </a:xfrm>
                  <a:grpFill/>
                </p:grpSpPr>
                <p:sp>
                  <p:nvSpPr>
                    <p:cNvPr id="133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15" y="3821"/>
                      <a:ext cx="686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3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34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0" y="4236"/>
                      <a:ext cx="482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30" name="Line 47"/>
                <p:cNvSpPr>
                  <a:spLocks noChangeShapeType="1"/>
                </p:cNvSpPr>
                <p:nvPr/>
              </p:nvSpPr>
              <p:spPr bwMode="auto">
                <a:xfrm>
                  <a:off x="2936" y="3703"/>
                  <a:ext cx="583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17" name="Группа 17"/>
            <p:cNvGrpSpPr/>
            <p:nvPr/>
          </p:nvGrpSpPr>
          <p:grpSpPr>
            <a:xfrm>
              <a:off x="2643174" y="4418965"/>
              <a:ext cx="2357454" cy="1938993"/>
              <a:chOff x="4929190" y="4019985"/>
              <a:chExt cx="2357454" cy="1938993"/>
            </a:xfrm>
          </p:grpSpPr>
          <p:sp>
            <p:nvSpPr>
              <p:cNvPr id="123" name="Прямоугольник 122"/>
              <p:cNvSpPr/>
              <p:nvPr/>
            </p:nvSpPr>
            <p:spPr>
              <a:xfrm>
                <a:off x="6000760" y="4019985"/>
                <a:ext cx="857256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66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Прямоугольник 123"/>
              <p:cNvSpPr/>
              <p:nvPr/>
            </p:nvSpPr>
            <p:spPr>
              <a:xfrm>
                <a:off x="4929190" y="4643446"/>
                <a:ext cx="1000132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6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5929322" y="5127981"/>
                <a:ext cx="1357322" cy="83099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800" b="1" cap="all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4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r</a:t>
                </a:r>
                <a:endParaRPr lang="ru-RU" sz="4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3" name="TextBox 142"/>
          <p:cNvSpPr txBox="1"/>
          <p:nvPr/>
        </p:nvSpPr>
        <p:spPr>
          <a:xfrm>
            <a:off x="0" y="0"/>
            <a:ext cx="18573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15-2,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стр.37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0" y="6000768"/>
            <a:ext cx="178591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15-3,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стр.37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778346" y="248926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28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0" dur="3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F2DC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1" dur="3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3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042" grpId="0" animBg="1"/>
      <p:bldP spid="1042" grpId="1" animBg="1"/>
      <p:bldP spid="84" grpId="0"/>
      <p:bldP spid="86" grpId="0"/>
      <p:bldP spid="87" grpId="0"/>
      <p:bldP spid="88" grpId="0"/>
      <p:bldP spid="1043" grpId="0" animBg="1"/>
      <p:bldP spid="90" grpId="0"/>
      <p:bldP spid="91" grpId="0" animBg="1"/>
      <p:bldP spid="92" grpId="0" animBg="1"/>
      <p:bldP spid="93" grpId="0"/>
      <p:bldP spid="94" grpId="0"/>
      <p:bldP spid="95" grpId="0"/>
      <p:bldP spid="96" grpId="0" animBg="1"/>
      <p:bldP spid="97" grpId="0" animBg="1"/>
      <p:bldP spid="98" grpId="0" animBg="1"/>
      <p:bldP spid="101" grpId="0" animBg="1"/>
      <p:bldP spid="102" grpId="0" animBg="1"/>
      <p:bldP spid="103" grpId="0" animBg="1"/>
      <p:bldP spid="109" grpId="0"/>
      <p:bldP spid="110" grpId="0" animBg="1"/>
      <p:bldP spid="22" grpId="0" animBg="1"/>
      <p:bldP spid="89" grpId="0"/>
      <p:bldP spid="99" grpId="0"/>
      <p:bldP spid="111" grpId="0"/>
      <p:bldP spid="113" grpId="0"/>
      <p:bldP spid="114" grpId="0" animBg="1"/>
      <p:bldP spid="115" grpId="0"/>
      <p:bldP spid="116" grpId="0"/>
      <p:bldP spid="118" grpId="0" animBg="1"/>
      <p:bldP spid="119" grpId="0" animBg="1"/>
      <p:bldP spid="119" grpId="1" animBg="1"/>
      <p:bldP spid="120" grpId="0" animBg="1"/>
      <p:bldP spid="121" grpId="0" animBg="1"/>
      <p:bldP spid="122" grpId="0" animBg="1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" y="0"/>
            <a:ext cx="9144000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15-4.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определения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ЭДС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внутреннего сопротивления источника тока собрали цепь по схеме, приведенной на рисунке При некотором положении скользящего контакта реостата амперметр показал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0,5 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а вольтметр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 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Когда контакт переместили немного влево, амперметр стал показывать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0,9 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а вольтметр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3,6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 Вычислить ЭДС и внутреннее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сопротивление источника.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2643181"/>
            <a:ext cx="2643174" cy="381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786058"/>
            <a:ext cx="240322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714752"/>
            <a:ext cx="240322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2844" y="4643446"/>
            <a:ext cx="3012379" cy="1021481"/>
            <a:chOff x="1613034" y="3884228"/>
            <a:chExt cx="2110982" cy="824162"/>
          </a:xfrm>
        </p:grpSpPr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2214547" y="3884228"/>
              <a:ext cx="1509469" cy="774608"/>
              <a:chOff x="2766" y="3288"/>
              <a:chExt cx="692" cy="829"/>
            </a:xfrm>
          </p:grpSpPr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2780" y="3288"/>
                <a:ext cx="678" cy="829"/>
                <a:chOff x="11375" y="3588"/>
                <a:chExt cx="820" cy="829"/>
              </a:xfrm>
            </p:grpSpPr>
            <p:sp>
              <p:nvSpPr>
                <p:cNvPr id="12" name="Line 4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3" name="Group 43"/>
                <p:cNvGrpSpPr>
                  <a:grpSpLocks/>
                </p:cNvGrpSpPr>
                <p:nvPr/>
              </p:nvGrpSpPr>
              <p:grpSpPr bwMode="auto">
                <a:xfrm>
                  <a:off x="11375" y="3588"/>
                  <a:ext cx="551" cy="829"/>
                  <a:chOff x="10899" y="3856"/>
                  <a:chExt cx="441" cy="829"/>
                </a:xfrm>
              </p:grpSpPr>
              <p:sp>
                <p:nvSpPr>
                  <p:cNvPr id="14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9" y="3856"/>
                    <a:ext cx="441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36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lang="ru-RU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3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-</a:t>
                    </a:r>
                    <a:r>
                      <a:rPr lang="en-US" sz="36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36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lang="ru-RU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3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09" y="4235"/>
                    <a:ext cx="420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36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I</a:t>
                    </a:r>
                    <a:r>
                      <a:rPr lang="ru-RU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2</a:t>
                    </a:r>
                    <a:r>
                      <a:rPr lang="ru-RU" sz="28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 </a:t>
                    </a:r>
                    <a:r>
                      <a:rPr kumimoji="0" lang="ru-RU" sz="2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lang="en-US" sz="40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 </a:t>
                    </a:r>
                    <a:r>
                      <a:rPr lang="en-US" sz="36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I</a:t>
                    </a:r>
                    <a:r>
                      <a:rPr lang="ru-RU" sz="24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1</a:t>
                    </a:r>
                    <a:r>
                      <a:rPr lang="ru-RU" sz="28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 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1" name="Line 46"/>
              <p:cNvSpPr>
                <a:spLocks noChangeShapeType="1"/>
              </p:cNvSpPr>
              <p:nvPr/>
            </p:nvSpPr>
            <p:spPr bwMode="auto">
              <a:xfrm>
                <a:off x="2766" y="3772"/>
                <a:ext cx="46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1613034" y="4000504"/>
              <a:ext cx="64294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 </a:t>
              </a:r>
              <a:r>
                <a:rPr lang="en-US" sz="4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 flipV="1">
            <a:off x="428596" y="4357694"/>
            <a:ext cx="1785950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01058" y="3500438"/>
            <a:ext cx="64294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8148" y="2405714"/>
            <a:ext cx="35719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01058" y="3500438"/>
            <a:ext cx="64294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0,9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86710" y="2428868"/>
            <a:ext cx="64294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3,6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7171064" y="5000636"/>
            <a:ext cx="897752" cy="576232"/>
            <a:chOff x="4500562" y="4500570"/>
            <a:chExt cx="897752" cy="57623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500562" y="4500570"/>
              <a:ext cx="857256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rot="5400000">
              <a:off x="4534314" y="4824008"/>
              <a:ext cx="50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786314" y="4572008"/>
              <a:ext cx="61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2786050" y="2786058"/>
            <a:ext cx="245612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0,5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86050" y="3714752"/>
            <a:ext cx="2879314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3,6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0,9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975928" y="4429132"/>
            <a:ext cx="3024832" cy="1021480"/>
            <a:chOff x="1613034" y="3884229"/>
            <a:chExt cx="2119708" cy="824161"/>
          </a:xfrm>
        </p:grpSpPr>
        <p:grpSp>
          <p:nvGrpSpPr>
            <p:cNvPr id="31" name="Group 40"/>
            <p:cNvGrpSpPr>
              <a:grpSpLocks/>
            </p:cNvGrpSpPr>
            <p:nvPr/>
          </p:nvGrpSpPr>
          <p:grpSpPr bwMode="auto">
            <a:xfrm>
              <a:off x="2188372" y="3884229"/>
              <a:ext cx="1544370" cy="807312"/>
              <a:chOff x="2754" y="3288"/>
              <a:chExt cx="708" cy="864"/>
            </a:xfrm>
          </p:grpSpPr>
          <p:grpSp>
            <p:nvGrpSpPr>
              <p:cNvPr id="33" name="Group 41"/>
              <p:cNvGrpSpPr>
                <a:grpSpLocks/>
              </p:cNvGrpSpPr>
              <p:nvPr/>
            </p:nvGrpSpPr>
            <p:grpSpPr bwMode="auto">
              <a:xfrm>
                <a:off x="2754" y="3288"/>
                <a:ext cx="708" cy="864"/>
                <a:chOff x="11339" y="3588"/>
                <a:chExt cx="856" cy="864"/>
              </a:xfrm>
            </p:grpSpPr>
            <p:sp>
              <p:nvSpPr>
                <p:cNvPr id="35" name="Line 4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6" name="Group 43"/>
                <p:cNvGrpSpPr>
                  <a:grpSpLocks/>
                </p:cNvGrpSpPr>
                <p:nvPr/>
              </p:nvGrpSpPr>
              <p:grpSpPr bwMode="auto">
                <a:xfrm>
                  <a:off x="11339" y="3588"/>
                  <a:ext cx="815" cy="864"/>
                  <a:chOff x="10899" y="3856"/>
                  <a:chExt cx="654" cy="864"/>
                </a:xfrm>
              </p:grpSpPr>
              <p:sp>
                <p:nvSpPr>
                  <p:cNvPr id="37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9" y="3856"/>
                    <a:ext cx="441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36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ru-RU" sz="3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-</a:t>
                    </a:r>
                    <a:r>
                      <a:rPr lang="en-US" sz="36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3600" b="1" dirty="0" smtClean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3,6</a:t>
                    </a:r>
                    <a:r>
                      <a:rPr lang="ru-RU" sz="3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8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09" y="4270"/>
                    <a:ext cx="64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36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0,9</a:t>
                    </a:r>
                    <a:r>
                      <a:rPr lang="ru-RU" sz="28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 </a:t>
                    </a:r>
                    <a:r>
                      <a:rPr kumimoji="0" lang="ru-RU" sz="2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–</a:t>
                    </a:r>
                    <a:r>
                      <a:rPr lang="en-US" sz="40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 </a:t>
                    </a:r>
                    <a:r>
                      <a:rPr lang="ru-RU" sz="40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0,5</a:t>
                    </a:r>
                    <a:r>
                      <a:rPr lang="ru-RU" sz="28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 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34" name="Line 46"/>
              <p:cNvSpPr>
                <a:spLocks noChangeShapeType="1"/>
              </p:cNvSpPr>
              <p:nvPr/>
            </p:nvSpPr>
            <p:spPr bwMode="auto">
              <a:xfrm>
                <a:off x="2766" y="3772"/>
                <a:ext cx="58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1613034" y="4000504"/>
              <a:ext cx="64294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 </a:t>
              </a:r>
              <a:r>
                <a:rPr lang="en-US" sz="4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9" name="Прямая со стрелкой 38"/>
          <p:cNvCxnSpPr/>
          <p:nvPr/>
        </p:nvCxnSpPr>
        <p:spPr>
          <a:xfrm rot="5400000" flipH="1" flipV="1">
            <a:off x="4000496" y="4357694"/>
            <a:ext cx="1285884" cy="1285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000364" y="5429264"/>
            <a:ext cx="917481" cy="877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24338" y="5429264"/>
            <a:ext cx="12858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32" y="6072206"/>
            <a:ext cx="305243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3,6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0,9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·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170536" y="6236070"/>
            <a:ext cx="112936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=2,5В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37254" y="6136466"/>
            <a:ext cx="178595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=2,5В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0" y="0"/>
            <a:ext cx="9144000" cy="6858000"/>
            <a:chOff x="-3214742" y="1285908"/>
            <a:chExt cx="9144000" cy="6858000"/>
          </a:xfrm>
        </p:grpSpPr>
        <p:grpSp>
          <p:nvGrpSpPr>
            <p:cNvPr id="44" name="Группа 114"/>
            <p:cNvGrpSpPr/>
            <p:nvPr/>
          </p:nvGrpSpPr>
          <p:grpSpPr>
            <a:xfrm>
              <a:off x="-3214742" y="1285908"/>
              <a:ext cx="9144000" cy="6858000"/>
              <a:chOff x="0" y="0"/>
              <a:chExt cx="9144000" cy="6858000"/>
            </a:xfrm>
          </p:grpSpPr>
          <p:grpSp>
            <p:nvGrpSpPr>
              <p:cNvPr id="61" name="Группа 118"/>
              <p:cNvGrpSpPr/>
              <p:nvPr/>
            </p:nvGrpSpPr>
            <p:grpSpPr>
              <a:xfrm>
                <a:off x="0" y="0"/>
                <a:ext cx="9144000" cy="6858000"/>
                <a:chOff x="0" y="24"/>
                <a:chExt cx="9144000" cy="6858000"/>
              </a:xfrm>
            </p:grpSpPr>
            <p:sp>
              <p:nvSpPr>
                <p:cNvPr id="64" name="Прямоугольник 63"/>
                <p:cNvSpPr/>
                <p:nvPr/>
              </p:nvSpPr>
              <p:spPr>
                <a:xfrm>
                  <a:off x="0" y="24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5" name="Group 3"/>
                <p:cNvGrpSpPr>
                  <a:grpSpLocks/>
                </p:cNvGrpSpPr>
                <p:nvPr/>
              </p:nvGrpSpPr>
              <p:grpSpPr bwMode="auto">
                <a:xfrm>
                  <a:off x="571474" y="3357559"/>
                  <a:ext cx="2429914" cy="714913"/>
                  <a:chOff x="3094" y="2594"/>
                  <a:chExt cx="938" cy="442"/>
                </a:xfrm>
              </p:grpSpPr>
              <p:sp>
                <p:nvSpPr>
                  <p:cNvPr id="66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4" y="2594"/>
                    <a:ext cx="938" cy="44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 E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q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пр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7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122" y="2638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8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452" y="2655"/>
                    <a:ext cx="19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62" name="Прямоугольник 61"/>
              <p:cNvSpPr/>
              <p:nvPr/>
            </p:nvSpPr>
            <p:spPr>
              <a:xfrm>
                <a:off x="5365986" y="1652"/>
                <a:ext cx="2271776" cy="83099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8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48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7566324" y="0"/>
                <a:ext cx="1577676" cy="83099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48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4800" b="1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7" name="Группа 123"/>
            <p:cNvGrpSpPr/>
            <p:nvPr/>
          </p:nvGrpSpPr>
          <p:grpSpPr>
            <a:xfrm>
              <a:off x="2937088" y="2481991"/>
              <a:ext cx="1798330" cy="1304606"/>
              <a:chOff x="2784688" y="71416"/>
              <a:chExt cx="1798330" cy="1304606"/>
            </a:xfrm>
            <a:solidFill>
              <a:schemeClr val="bg2">
                <a:lumMod val="90000"/>
              </a:schemeClr>
            </a:solidFill>
          </p:grpSpPr>
          <p:sp>
            <p:nvSpPr>
              <p:cNvPr id="53" name="Text Box 40"/>
              <p:cNvSpPr txBox="1">
                <a:spLocks noChangeArrowheads="1"/>
              </p:cNvSpPr>
              <p:nvPr/>
            </p:nvSpPr>
            <p:spPr bwMode="auto">
              <a:xfrm>
                <a:off x="2784688" y="281936"/>
                <a:ext cx="930056" cy="7143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4" name="Group 41"/>
              <p:cNvGrpSpPr>
                <a:grpSpLocks/>
              </p:cNvGrpSpPr>
              <p:nvPr/>
            </p:nvGrpSpPr>
            <p:grpSpPr bwMode="auto">
              <a:xfrm>
                <a:off x="3500434" y="71416"/>
                <a:ext cx="1082584" cy="1304606"/>
                <a:chOff x="2907" y="3253"/>
                <a:chExt cx="709" cy="865"/>
              </a:xfrm>
              <a:grpFill/>
            </p:grpSpPr>
            <p:grpSp>
              <p:nvGrpSpPr>
                <p:cNvPr id="55" name="Group 42"/>
                <p:cNvGrpSpPr>
                  <a:grpSpLocks/>
                </p:cNvGrpSpPr>
                <p:nvPr/>
              </p:nvGrpSpPr>
              <p:grpSpPr bwMode="auto">
                <a:xfrm>
                  <a:off x="2907" y="3253"/>
                  <a:ext cx="709" cy="865"/>
                  <a:chOff x="11535" y="3553"/>
                  <a:chExt cx="858" cy="865"/>
                </a:xfrm>
                <a:grpFill/>
              </p:grpSpPr>
              <p:sp>
                <p:nvSpPr>
                  <p:cNvPr id="5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5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1535" y="3553"/>
                    <a:ext cx="858" cy="865"/>
                    <a:chOff x="11015" y="3821"/>
                    <a:chExt cx="686" cy="865"/>
                  </a:xfrm>
                  <a:grpFill/>
                </p:grpSpPr>
                <p:sp>
                  <p:nvSpPr>
                    <p:cNvPr id="59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15" y="3821"/>
                      <a:ext cx="686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3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0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0" y="4236"/>
                      <a:ext cx="482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56" name="Line 47"/>
                <p:cNvSpPr>
                  <a:spLocks noChangeShapeType="1"/>
                </p:cNvSpPr>
                <p:nvPr/>
              </p:nvSpPr>
              <p:spPr bwMode="auto">
                <a:xfrm>
                  <a:off x="2936" y="3703"/>
                  <a:ext cx="583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48" name="Группа 17"/>
            <p:cNvGrpSpPr/>
            <p:nvPr/>
          </p:nvGrpSpPr>
          <p:grpSpPr>
            <a:xfrm>
              <a:off x="2643174" y="4418965"/>
              <a:ext cx="2357454" cy="1938993"/>
              <a:chOff x="4929190" y="4019985"/>
              <a:chExt cx="2357454" cy="1938993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6000760" y="4019985"/>
                <a:ext cx="857256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66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4929190" y="4643446"/>
                <a:ext cx="1000132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6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6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929322" y="5127981"/>
                <a:ext cx="1357322" cy="83099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800" b="1" cap="all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4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r</a:t>
                </a:r>
                <a:endParaRPr lang="ru-RU" sz="4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TextBox 68"/>
          <p:cNvSpPr txBox="1"/>
          <p:nvPr/>
        </p:nvSpPr>
        <p:spPr>
          <a:xfrm>
            <a:off x="5214942" y="6273225"/>
            <a:ext cx="392905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ФотФ,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15-4;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Стр.38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9.06568E-7 L 0.41979 -0.34089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17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7" grpId="0" animBg="1"/>
      <p:bldP spid="18" grpId="0" animBg="1"/>
      <p:bldP spid="20" grpId="0" animBg="1"/>
      <p:bldP spid="21" grpId="0" animBg="1"/>
      <p:bldP spid="28" grpId="0" animBg="1"/>
      <p:bldP spid="29" grpId="0" animBg="1"/>
      <p:bldP spid="40" grpId="0"/>
      <p:bldP spid="41" grpId="0"/>
      <p:bldP spid="43" grpId="0" animBg="1"/>
      <p:bldP spid="46" grpId="0" animBg="1"/>
      <p:bldP spid="46" grpId="1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2357454" cy="1938993"/>
            <a:chOff x="4929190" y="4019985"/>
            <a:chExt cx="2357454" cy="193899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00760" y="4019985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6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929322" y="5127981"/>
              <a:ext cx="1357322" cy="8309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endPara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7"/>
          <p:cNvGrpSpPr/>
          <p:nvPr/>
        </p:nvGrpSpPr>
        <p:grpSpPr>
          <a:xfrm>
            <a:off x="2643174" y="0"/>
            <a:ext cx="2357454" cy="1938993"/>
            <a:chOff x="4929190" y="4019985"/>
            <a:chExt cx="2357454" cy="193899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000760" y="4019985"/>
              <a:ext cx="1071570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6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12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929322" y="5127981"/>
              <a:ext cx="1357322" cy="8309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48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4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2786058"/>
            <a:ext cx="9144000" cy="21431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15-5.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Электрическая цепь состоит из источника тока с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ЭДС 12 В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с электрическим сопротивлением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 Ом.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равно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напряжение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внешнем сопротивлении,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его величина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Ома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1000133" y="1785926"/>
            <a:ext cx="2357421" cy="975287"/>
            <a:chOff x="4619627" y="4591489"/>
            <a:chExt cx="2095507" cy="975287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889620" y="4591489"/>
              <a:ext cx="825514" cy="923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U</a:t>
              </a:r>
              <a:endParaRPr lang="ru-RU" sz="5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619627" y="4643446"/>
              <a:ext cx="1333494" cy="923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5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54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5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5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5072066" y="785794"/>
            <a:ext cx="1169319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 А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00430" y="1766445"/>
            <a:ext cx="328611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5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5400" b="1" cap="all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en-US" sz="5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5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57950" y="1793196"/>
            <a:ext cx="1169319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8В</a:t>
            </a:r>
            <a:r>
              <a:rPr lang="ru-RU" sz="4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34" grpId="0" animBg="1"/>
      <p:bldP spid="37" grpId="0" animBg="1"/>
      <p:bldP spid="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7602</TotalTime>
  <Words>2204</Words>
  <Application>Microsoft Office PowerPoint</Application>
  <PresentationFormat>Экран (4:3)</PresentationFormat>
  <Paragraphs>509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Трек</vt:lpstr>
      <vt:lpstr>Формула</vt:lpstr>
      <vt:lpstr>Домашнее задание.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Домашнее задание.</vt:lpstr>
      <vt:lpstr>Слайд 14</vt:lpstr>
      <vt:lpstr>Слайд 15</vt:lpstr>
      <vt:lpstr>Слайд 16</vt:lpstr>
      <vt:lpstr>Домашнее задание.</vt:lpstr>
      <vt:lpstr>Слайд 18</vt:lpstr>
      <vt:lpstr>Домашнее задание.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1031</cp:revision>
  <dcterms:created xsi:type="dcterms:W3CDTF">2009-11-04T14:29:22Z</dcterms:created>
  <dcterms:modified xsi:type="dcterms:W3CDTF">2020-07-10T06:51:14Z</dcterms:modified>
</cp:coreProperties>
</file>