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76" r:id="rId3"/>
    <p:sldId id="277" r:id="rId4"/>
    <p:sldId id="278" r:id="rId5"/>
    <p:sldId id="285" r:id="rId6"/>
    <p:sldId id="284" r:id="rId7"/>
    <p:sldId id="279" r:id="rId8"/>
    <p:sldId id="280" r:id="rId9"/>
    <p:sldId id="295" r:id="rId10"/>
    <p:sldId id="281" r:id="rId11"/>
    <p:sldId id="269" r:id="rId12"/>
    <p:sldId id="273" r:id="rId13"/>
    <p:sldId id="282" r:id="rId14"/>
    <p:sldId id="283" r:id="rId15"/>
    <p:sldId id="286" r:id="rId16"/>
    <p:sldId id="289" r:id="rId17"/>
    <p:sldId id="290" r:id="rId18"/>
    <p:sldId id="287" r:id="rId19"/>
    <p:sldId id="288" r:id="rId20"/>
    <p:sldId id="291" r:id="rId21"/>
    <p:sldId id="292" r:id="rId22"/>
    <p:sldId id="29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564DB40-ED40-40B1-A9A1-CC6C5682C395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84" y="2357430"/>
            <a:ext cx="4636632" cy="34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520" y="764704"/>
            <a:ext cx="85507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ОТРАСЛЕВАЯ И ТЕРРИТОРИАЛЬНАЯ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СТРУКТУРА МИРОВОГО ХОЗЯЙСТВА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0272" y="6309320"/>
            <a:ext cx="1268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10 класс.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4628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764704"/>
            <a:ext cx="5242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Трехчленная модель МХ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60729" y="1412776"/>
            <a:ext cx="14927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</a:rPr>
              <a:t>Центр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3434898"/>
            <a:ext cx="2691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Периферия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1077" y="3494979"/>
            <a:ext cx="3692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</a:rPr>
              <a:t>Полупериферия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84657" y="2606167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25-30 стран:</a:t>
            </a:r>
          </a:p>
          <a:p>
            <a:r>
              <a:rPr lang="ru-RU" b="1" dirty="0" smtClean="0"/>
              <a:t>ЕС, США, Япония </a:t>
            </a:r>
          </a:p>
          <a:p>
            <a:r>
              <a:rPr lang="ru-RU" b="1" dirty="0" smtClean="0"/>
              <a:t>и др.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4518412"/>
            <a:ext cx="37798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100 развивающихся стран</a:t>
            </a:r>
          </a:p>
          <a:p>
            <a:r>
              <a:rPr lang="ru-RU" b="1" dirty="0" smtClean="0"/>
              <a:t> с продовольственной и сырьевой специализацией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827663" y="4483667"/>
            <a:ext cx="40856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Новые индустриальные страны</a:t>
            </a:r>
          </a:p>
          <a:p>
            <a:pPr algn="ctr"/>
            <a:r>
              <a:rPr lang="ru-RU" b="1" dirty="0"/>
              <a:t>(</a:t>
            </a:r>
            <a:r>
              <a:rPr lang="ru-RU" b="1" dirty="0" smtClean="0"/>
              <a:t>НИС),</a:t>
            </a:r>
          </a:p>
          <a:p>
            <a:r>
              <a:rPr lang="ru-RU" b="1" dirty="0" err="1" smtClean="0"/>
              <a:t>Нефтеэкспортирующие</a:t>
            </a:r>
            <a:r>
              <a:rPr lang="ru-RU" b="1" dirty="0" smtClean="0"/>
              <a:t> страны,</a:t>
            </a:r>
          </a:p>
          <a:p>
            <a:r>
              <a:rPr lang="ru-RU" b="1" dirty="0"/>
              <a:t>н</a:t>
            </a:r>
            <a:r>
              <a:rPr lang="ru-RU" b="1" dirty="0" smtClean="0"/>
              <a:t>аиболее продвинутые страны</a:t>
            </a:r>
          </a:p>
          <a:p>
            <a:pPr algn="just"/>
            <a:r>
              <a:rPr lang="ru-RU" b="1" dirty="0" smtClean="0"/>
              <a:t>Лат. Америки, Азии и Африки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16641" y="1995545"/>
            <a:ext cx="2968281" cy="646331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ПОСТИНДУСТРИАЛЬНЫЕ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СТРАНЫ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2957" y="4149080"/>
            <a:ext cx="2750366" cy="369332"/>
          </a:xfrm>
          <a:prstGeom prst="rect">
            <a:avLst/>
          </a:prstGeom>
          <a:noFill/>
        </p:spPr>
        <p:txBody>
          <a:bodyPr wrap="none" rtlCol="0">
            <a:prstTxWarp prst="textChevron">
              <a:avLst/>
            </a:prstTxWarp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АГРАРНАЯ ЭКОНОМИКА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57509" y="4149080"/>
            <a:ext cx="3219333" cy="353772"/>
          </a:xfrm>
          <a:prstGeom prst="rect">
            <a:avLst/>
          </a:prstGeom>
          <a:noFill/>
        </p:spPr>
        <p:txBody>
          <a:bodyPr wrap="none" rtlCol="0">
            <a:prstTxWarp prst="textChevron">
              <a:avLst/>
            </a:prstTxWarp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ИНДУСТРИАЛЬНЫЕ СТРАНЫ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93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71463"/>
            <a:ext cx="8496300" cy="631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19672" y="271463"/>
            <a:ext cx="631889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ДЕСЯТИЧЛЕННАЯ МОДЕЛЬ  МХ</a:t>
            </a:r>
          </a:p>
          <a:p>
            <a:pPr algn="ctr"/>
            <a:r>
              <a:rPr lang="ru-RU" b="1" dirty="0" smtClean="0"/>
              <a:t>ГЛАВНЫЕ ЦЕНТРЫ МИРОВОГО ХОЗЯЙСТВА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01508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28" y="1484784"/>
            <a:ext cx="7781509" cy="48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06958" y="476672"/>
            <a:ext cx="71080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Отраслевая структура мировой экономики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059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04664"/>
            <a:ext cx="73500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ТЕРРИТОРИАЛЬНАЯ СТРУКТУРА  </a:t>
            </a:r>
            <a:r>
              <a:rPr lang="ru-RU" sz="4000" b="1" dirty="0" smtClean="0">
                <a:solidFill>
                  <a:srgbClr val="7030A0"/>
                </a:solidFill>
              </a:rPr>
              <a:t>МХ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700808"/>
            <a:ext cx="7904728" cy="23698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</a:rPr>
              <a:t>ТСХ </a:t>
            </a:r>
            <a:r>
              <a:rPr lang="ru-RU" sz="2800" b="1" i="1" dirty="0" smtClean="0">
                <a:solidFill>
                  <a:srgbClr val="002060"/>
                </a:solidFill>
              </a:rPr>
              <a:t>– это совокупность </a:t>
            </a:r>
          </a:p>
          <a:p>
            <a:r>
              <a:rPr lang="ru-RU" sz="2800" b="1" i="1" dirty="0" smtClean="0">
                <a:solidFill>
                  <a:srgbClr val="002060"/>
                </a:solidFill>
              </a:rPr>
              <a:t>определенным образом расположенных</a:t>
            </a:r>
          </a:p>
          <a:p>
            <a:r>
              <a:rPr lang="ru-RU" sz="2800" b="1" i="1" dirty="0">
                <a:solidFill>
                  <a:srgbClr val="002060"/>
                </a:solidFill>
              </a:rPr>
              <a:t>т</a:t>
            </a:r>
            <a:r>
              <a:rPr lang="ru-RU" sz="2800" b="1" i="1" dirty="0" smtClean="0">
                <a:solidFill>
                  <a:srgbClr val="002060"/>
                </a:solidFill>
              </a:rPr>
              <a:t>ерриториальных элементов,</a:t>
            </a:r>
          </a:p>
          <a:p>
            <a:r>
              <a:rPr lang="ru-RU" sz="2800" b="1" i="1" dirty="0">
                <a:solidFill>
                  <a:srgbClr val="002060"/>
                </a:solidFill>
              </a:rPr>
              <a:t>н</a:t>
            </a:r>
            <a:r>
              <a:rPr lang="ru-RU" sz="2800" b="1" i="1" dirty="0" smtClean="0">
                <a:solidFill>
                  <a:srgbClr val="002060"/>
                </a:solidFill>
              </a:rPr>
              <a:t>аходящихся в сложном взаимодействии</a:t>
            </a:r>
          </a:p>
          <a:p>
            <a:r>
              <a:rPr lang="ru-RU" sz="2800" b="1" i="1" dirty="0" smtClean="0">
                <a:solidFill>
                  <a:srgbClr val="002060"/>
                </a:solidFill>
              </a:rPr>
              <a:t> друг с другом.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73483" y="4293096"/>
            <a:ext cx="5868914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Географический рисунок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 расселения населения и хозяйства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25651" y="5363922"/>
            <a:ext cx="321915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моноцентрический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92080" y="5363923"/>
            <a:ext cx="315983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полицентрический</a:t>
            </a:r>
            <a:endParaRPr lang="ru-RU" sz="2400" b="1" dirty="0">
              <a:solidFill>
                <a:srgbClr val="002060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6228184" y="5029089"/>
            <a:ext cx="576064" cy="41613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35226" y="52292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627784" y="5013176"/>
            <a:ext cx="425159" cy="43204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558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60648"/>
            <a:ext cx="78422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ТЕРРИТОРИАЛЬНАЯ СТРУКТУРА ХОЗЯЙСТВА </a:t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ЭКОНОМИЧЕСКИ РАЗВИТЫХ СТРАН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8407" y="1663337"/>
            <a:ext cx="775244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Высокоразвитые районы: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Калифорния, Лондон, Штутгарт-Мюнхен и др.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4117" y="2771838"/>
            <a:ext cx="6149440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2. </a:t>
            </a:r>
            <a:r>
              <a:rPr lang="ru-RU" sz="2400" b="1" dirty="0" err="1" smtClean="0">
                <a:solidFill>
                  <a:srgbClr val="002060"/>
                </a:solidFill>
              </a:rPr>
              <a:t>Старопромышленные</a:t>
            </a:r>
            <a:r>
              <a:rPr lang="ru-RU" sz="2400" b="1" dirty="0" smtClean="0">
                <a:solidFill>
                  <a:srgbClr val="002060"/>
                </a:solidFill>
              </a:rPr>
              <a:t> районы: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Рур, Саар, Эльзас и Лотарингия, Урал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4117" y="3828816"/>
            <a:ext cx="5330305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3. Аграрные районы:  Юг Италии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4451" y="4581128"/>
            <a:ext cx="7999997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4. Районы нового освоения: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Север Канады, Аляска, </a:t>
            </a:r>
            <a:r>
              <a:rPr lang="ru-RU" sz="2400" b="1" dirty="0" err="1" smtClean="0">
                <a:solidFill>
                  <a:srgbClr val="002060"/>
                </a:solidFill>
              </a:rPr>
              <a:t>Амазония</a:t>
            </a:r>
            <a:r>
              <a:rPr lang="ru-RU" sz="2400" b="1" dirty="0" smtClean="0">
                <a:solidFill>
                  <a:srgbClr val="002060"/>
                </a:solidFill>
              </a:rPr>
              <a:t>, север и запад Австралии, Северное море, Сибирь и Дальний Восток. 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94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799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ТЕРРИТОРИАЛЬНАЯ СТРУКТУРА ХОЗЯЙСТВА</a:t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РАЗВИВАЮЩИХСЯ СТРАН: КОЛОНИАЛЬНЫЙ ТИП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505" y="1403391"/>
            <a:ext cx="868699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Столица, выполняющая роль главного центра, 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    «фокуса» всей территории (часто- крупный порт).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972" y="2557542"/>
            <a:ext cx="7752443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2.</a:t>
            </a:r>
            <a:r>
              <a:rPr lang="ru-RU" b="1" dirty="0" smtClean="0"/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Районы горнодобывающей промышленности.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3366668"/>
            <a:ext cx="5064207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3. Районы плантационного с/х.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8505" y="5005873"/>
            <a:ext cx="5379999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5</a:t>
            </a:r>
            <a:r>
              <a:rPr lang="ru-RU" sz="2400" b="1" dirty="0" smtClean="0">
                <a:solidFill>
                  <a:srgbClr val="002060"/>
                </a:solidFill>
              </a:rPr>
              <a:t>. Районы потребительского с/х.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8505" y="4175794"/>
            <a:ext cx="2733441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4. Порты вывоза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679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560840" cy="5335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23928" y="5661248"/>
            <a:ext cx="4939173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</a:rPr>
              <a:t>Найдите по карте основные элементы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 территориальной структуры хозяйства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 высокоразвитой страны.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644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50"/>
            <a:ext cx="5416610" cy="666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40152" y="620688"/>
            <a:ext cx="2826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Аргентина. </a:t>
            </a:r>
          </a:p>
          <a:p>
            <a:r>
              <a:rPr lang="ru-RU" b="1" dirty="0" smtClean="0"/>
              <a:t>Экономическая карта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928714" y="5013176"/>
            <a:ext cx="32832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</a:rPr>
              <a:t>Какие элементы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 колониальной структуры 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хозяйства сохранились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 в Аргентине?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559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88640"/>
            <a:ext cx="58080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РЕГИОНАЛЬНАЯ ПОЛИТИКА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980728"/>
            <a:ext cx="6672019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РП – это комплекс законодательных,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 административных, экономических,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 природоохранных мероприятий, </a:t>
            </a:r>
          </a:p>
          <a:p>
            <a:r>
              <a:rPr lang="ru-RU" sz="2400" b="1" dirty="0">
                <a:solidFill>
                  <a:srgbClr val="7030A0"/>
                </a:solidFill>
              </a:rPr>
              <a:t>с</a:t>
            </a:r>
            <a:r>
              <a:rPr lang="ru-RU" sz="2400" b="1" dirty="0" smtClean="0">
                <a:solidFill>
                  <a:srgbClr val="7030A0"/>
                </a:solidFill>
              </a:rPr>
              <a:t>пособствующих более рациональному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 размещению производительных сил </a:t>
            </a:r>
          </a:p>
          <a:p>
            <a:r>
              <a:rPr lang="ru-RU" sz="2400" b="1" dirty="0">
                <a:solidFill>
                  <a:srgbClr val="7030A0"/>
                </a:solidFill>
              </a:rPr>
              <a:t>и</a:t>
            </a:r>
            <a:r>
              <a:rPr lang="ru-RU" sz="2400" b="1" dirty="0" smtClean="0">
                <a:solidFill>
                  <a:srgbClr val="7030A0"/>
                </a:solidFill>
              </a:rPr>
              <a:t> выравниванию уровня жизни людей.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8696" y="4221088"/>
            <a:ext cx="879920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</a:rPr>
              <a:t>?  ?  ?</a:t>
            </a:r>
          </a:p>
          <a:p>
            <a:pPr algn="ctr"/>
            <a:endParaRPr lang="ru-RU" sz="2400" b="1" i="1" dirty="0" smtClean="0">
              <a:solidFill>
                <a:srgbClr val="002060"/>
              </a:solidFill>
            </a:endParaRP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В чем отличие (на ваш взгляд) региональной политики </a:t>
            </a:r>
          </a:p>
          <a:p>
            <a:r>
              <a:rPr lang="ru-RU" sz="2400" b="1" i="1" dirty="0">
                <a:solidFill>
                  <a:srgbClr val="002060"/>
                </a:solidFill>
              </a:rPr>
              <a:t>э</a:t>
            </a:r>
            <a:r>
              <a:rPr lang="ru-RU" sz="2400" b="1" i="1" dirty="0" smtClean="0">
                <a:solidFill>
                  <a:srgbClr val="002060"/>
                </a:solidFill>
              </a:rPr>
              <a:t>кономически развитых и развивающихся стран?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093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190" y="1268760"/>
            <a:ext cx="450823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</a:rPr>
              <a:t>Сглаживание  диспропорций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м</a:t>
            </a:r>
            <a:r>
              <a:rPr lang="ru-RU" sz="2000" b="1" dirty="0" smtClean="0">
                <a:solidFill>
                  <a:srgbClr val="002060"/>
                </a:solidFill>
              </a:rPr>
              <a:t>ежду высокоразвитыми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 и отсталыми депрессивными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 районами.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2. Создание «полюсов роста».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3. В депрессивных р-нах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создание наукоемких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 производств,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филиалов крупных фирм.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4. Разгрузка крупных городов,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агломераций, столиц.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5. Освоение новых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окраинных районов.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76056" y="1171874"/>
            <a:ext cx="3722494" cy="5324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1. Преодоление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разобщенности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отдельных частей страны,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с</a:t>
            </a:r>
            <a:r>
              <a:rPr lang="ru-RU" sz="2000" b="1" dirty="0" smtClean="0">
                <a:solidFill>
                  <a:srgbClr val="002060"/>
                </a:solidFill>
              </a:rPr>
              <a:t>мягчение диспропорций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м</a:t>
            </a:r>
            <a:r>
              <a:rPr lang="ru-RU" sz="2000" b="1" dirty="0" smtClean="0">
                <a:solidFill>
                  <a:srgbClr val="002060"/>
                </a:solidFill>
              </a:rPr>
              <a:t>ежду центром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и периферией.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2. Управление 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п</a:t>
            </a:r>
            <a:r>
              <a:rPr lang="ru-RU" sz="2000" b="1" dirty="0" smtClean="0">
                <a:solidFill>
                  <a:srgbClr val="002060"/>
                </a:solidFill>
              </a:rPr>
              <a:t>роцессом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 урбанизации.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3. Освоение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 глубинных районов.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4. Перенесение столиц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и</a:t>
            </a:r>
            <a:r>
              <a:rPr lang="ru-RU" sz="2000" b="1" dirty="0" smtClean="0">
                <a:solidFill>
                  <a:srgbClr val="002060"/>
                </a:solidFill>
              </a:rPr>
              <a:t>з приморских городов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во внутренние районы.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4305" y="260648"/>
            <a:ext cx="3348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РЕГИОНАЛЬНАЯ ПОЛИТИКА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9128" y="803793"/>
            <a:ext cx="4376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В экономически развитых странах: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59578" y="803793"/>
            <a:ext cx="3413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В развивающихся странах:</a:t>
            </a:r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709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390854"/>
            <a:ext cx="733726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ТИПЫ ХОЗЯЙСТВЕННОЙ СТРУКТУРЫ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 СТРАН МИРА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3660125"/>
            <a:ext cx="2520280" cy="8002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Аграрная</a:t>
            </a:r>
          </a:p>
          <a:p>
            <a:r>
              <a:rPr lang="ru-RU" b="1" dirty="0" smtClean="0"/>
              <a:t>(с/х – до 50% в ВВП)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483768" y="2859906"/>
            <a:ext cx="3217547" cy="8002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Индустриальная</a:t>
            </a:r>
          </a:p>
          <a:p>
            <a:r>
              <a:rPr lang="ru-RU" b="1" dirty="0" smtClean="0"/>
              <a:t>(</a:t>
            </a:r>
            <a:r>
              <a:rPr lang="ru-RU" b="1" dirty="0" err="1" smtClean="0"/>
              <a:t>пром-ть</a:t>
            </a:r>
            <a:r>
              <a:rPr lang="ru-RU" b="1" dirty="0" smtClean="0"/>
              <a:t> – до 50% в ВВП)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44008" y="1628800"/>
            <a:ext cx="4079964" cy="123110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Постиндустриальная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(информационная)</a:t>
            </a:r>
          </a:p>
          <a:p>
            <a:r>
              <a:rPr lang="ru-RU" b="1" dirty="0" smtClean="0"/>
              <a:t>(</a:t>
            </a:r>
            <a:r>
              <a:rPr lang="ru-RU" b="1" dirty="0" err="1" smtClean="0"/>
              <a:t>непр</a:t>
            </a:r>
            <a:r>
              <a:rPr lang="ru-RU" b="1" dirty="0" smtClean="0"/>
              <a:t>. </a:t>
            </a:r>
            <a:r>
              <a:rPr lang="ru-RU" b="1" dirty="0" err="1"/>
              <a:t>с</a:t>
            </a:r>
            <a:r>
              <a:rPr lang="ru-RU" b="1" dirty="0" err="1" smtClean="0"/>
              <a:t>ф</a:t>
            </a:r>
            <a:r>
              <a:rPr lang="ru-RU" b="1" dirty="0" smtClean="0"/>
              <a:t> – более 50% в ВВП)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5085184"/>
            <a:ext cx="73484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Приведите примеры стран </a:t>
            </a:r>
          </a:p>
          <a:p>
            <a:r>
              <a:rPr lang="ru-RU" sz="2400" b="1" i="1" dirty="0" smtClean="0"/>
              <a:t>с разными типами хозяйственной структуры</a:t>
            </a:r>
          </a:p>
          <a:p>
            <a:r>
              <a:rPr lang="ru-RU" sz="2400" b="1" i="1" dirty="0"/>
              <a:t>с</a:t>
            </a:r>
            <a:r>
              <a:rPr lang="ru-RU" sz="2400" b="1" i="1" dirty="0" smtClean="0"/>
              <a:t> . 390, таблица 18</a:t>
            </a:r>
            <a:endParaRPr lang="ru-RU" sz="2400" b="1" i="1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691680" y="4411071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211960" y="3603034"/>
            <a:ext cx="0" cy="546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941813" y="2859906"/>
            <a:ext cx="0" cy="7350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73681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476672"/>
            <a:ext cx="563808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ФАКТОРЫ РАЗМЕЩЕНИЯ</a:t>
            </a:r>
            <a:br>
              <a:rPr lang="ru-RU" sz="3200" b="1" dirty="0" smtClean="0">
                <a:solidFill>
                  <a:srgbClr val="0070C0"/>
                </a:solidFill>
              </a:rPr>
            </a:br>
            <a:r>
              <a:rPr lang="ru-RU" sz="3200" b="1" dirty="0" smtClean="0">
                <a:solidFill>
                  <a:srgbClr val="0070C0"/>
                </a:solidFill>
              </a:rPr>
              <a:t>ПРОИЗВОДИТЕЛЬНЫХ СИЛ</a:t>
            </a:r>
            <a:endParaRPr lang="ru-RU" sz="3200" b="1" dirty="0">
              <a:solidFill>
                <a:srgbClr val="0070C0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868144" y="1412776"/>
            <a:ext cx="0" cy="1080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195736" y="1484784"/>
            <a:ext cx="0" cy="10081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06349" y="2492896"/>
            <a:ext cx="289213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70C0"/>
                </a:solidFill>
              </a:rPr>
              <a:t>Старые</a:t>
            </a:r>
          </a:p>
          <a:p>
            <a:endParaRPr lang="ru-RU" sz="3200" b="1" i="1" dirty="0" smtClean="0">
              <a:solidFill>
                <a:srgbClr val="0070C0"/>
              </a:solidFill>
            </a:endParaRPr>
          </a:p>
          <a:p>
            <a:r>
              <a:rPr lang="ru-RU" b="1" dirty="0" smtClean="0">
                <a:solidFill>
                  <a:srgbClr val="0070C0"/>
                </a:solidFill>
              </a:rPr>
              <a:t>В эпоху НТР приобрели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 новое содержание</a:t>
            </a:r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1763688" y="3092480"/>
            <a:ext cx="0" cy="4320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92080" y="2463859"/>
            <a:ext cx="262604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70C0"/>
                </a:solidFill>
              </a:rPr>
              <a:t>Новые</a:t>
            </a:r>
          </a:p>
          <a:p>
            <a:endParaRPr lang="ru-RU" sz="3200" b="1" i="1" dirty="0" smtClean="0">
              <a:solidFill>
                <a:srgbClr val="0070C0"/>
              </a:solidFill>
            </a:endParaRPr>
          </a:p>
          <a:p>
            <a:r>
              <a:rPr lang="ru-RU" b="1" dirty="0" smtClean="0">
                <a:solidFill>
                  <a:srgbClr val="0070C0"/>
                </a:solidFill>
              </a:rPr>
              <a:t>Возникли в эпоху НТР</a:t>
            </a:r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6228184" y="3016205"/>
            <a:ext cx="0" cy="4320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3543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9641" y="188640"/>
            <a:ext cx="67329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Старые факторы размещения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965389"/>
            <a:ext cx="7934976" cy="200054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1. Фактор ЭГП (положение страны):</a:t>
            </a:r>
            <a:r>
              <a:rPr lang="ru-RU" sz="2800" b="1" dirty="0" smtClean="0"/>
              <a:t> </a:t>
            </a:r>
            <a:r>
              <a:rPr lang="ru-RU" dirty="0" smtClean="0"/>
              <a:t>          </a:t>
            </a:r>
            <a:r>
              <a:rPr lang="ru-RU" sz="2400" b="1" i="1" dirty="0" smtClean="0"/>
              <a:t>Центральное</a:t>
            </a:r>
            <a:endParaRPr lang="ru-RU" sz="2400" b="1" i="1" dirty="0" smtClean="0"/>
          </a:p>
          <a:p>
            <a:r>
              <a:rPr lang="ru-RU" sz="2400" b="1" i="1" dirty="0" smtClean="0"/>
              <a:t>Периферийное</a:t>
            </a:r>
          </a:p>
          <a:p>
            <a:r>
              <a:rPr lang="ru-RU" sz="2400" b="1" i="1" dirty="0" smtClean="0"/>
              <a:t>Соседское</a:t>
            </a:r>
          </a:p>
          <a:p>
            <a:r>
              <a:rPr lang="ru-RU" sz="2400" b="1" i="1" dirty="0" smtClean="0"/>
              <a:t>Приморское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9512" y="3165036"/>
            <a:ext cx="6205545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2. Природно-ресурсный фактор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0241" y="4010083"/>
            <a:ext cx="4685898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3.Транспортный фактор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20241" y="4907673"/>
            <a:ext cx="8068234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4. Фактор территориальной концентрации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2792" y="5629992"/>
            <a:ext cx="5710218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5. Фактор трудовых ресурсов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25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60648"/>
            <a:ext cx="64123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Новые факторы размещения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280638"/>
            <a:ext cx="4562467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1.Фактор </a:t>
            </a:r>
            <a:r>
              <a:rPr lang="ru-RU" sz="2800" b="1" dirty="0" err="1" smtClean="0">
                <a:solidFill>
                  <a:srgbClr val="C00000"/>
                </a:solidFill>
              </a:rPr>
              <a:t>наукоемкости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7953" y="4020670"/>
            <a:ext cx="4859022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2. Экологический фактор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060847"/>
            <a:ext cx="854881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Развитие 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- центров научных исследований,</a:t>
            </a:r>
          </a:p>
          <a:p>
            <a:r>
              <a:rPr lang="ru-RU" sz="2400" dirty="0" smtClean="0">
                <a:solidFill>
                  <a:srgbClr val="C00000"/>
                </a:solidFill>
              </a:rPr>
              <a:t>- </a:t>
            </a:r>
            <a:r>
              <a:rPr lang="ru-RU" sz="2400" b="1" dirty="0" smtClean="0">
                <a:solidFill>
                  <a:srgbClr val="C00000"/>
                </a:solidFill>
              </a:rPr>
              <a:t>технопарков (Силиконовая долина)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- технополисов (Дубна, Королев и др.)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7806" y="4872498"/>
            <a:ext cx="80286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Ограничение концентрации производства и населения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60406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7868" y="192859"/>
            <a:ext cx="76578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ПРИЗНАКИ </a:t>
            </a:r>
          </a:p>
          <a:p>
            <a:r>
              <a:rPr lang="ru-RU" sz="3200" b="1" dirty="0" smtClean="0">
                <a:solidFill>
                  <a:srgbClr val="7030A0"/>
                </a:solidFill>
              </a:rPr>
              <a:t>ПОСТИНДУСТРИАЛЬНОЙ СТРУКТУРЫ: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6866" y="1266138"/>
            <a:ext cx="775987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в сфере экономики: 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от производства товаров к производству услуг;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2241065"/>
            <a:ext cx="574869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2. в сфере занятости: 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преобладание умственного труда;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9752" y="3143999"/>
            <a:ext cx="5857694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3. В сфере науки: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</a:rPr>
              <a:t>развитие наукоемких производств;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4005064"/>
            <a:ext cx="6692858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4. В сфере управления: 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принятие решений на основе новейшей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 информационной техники и технологии;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2037465" y="5445224"/>
            <a:ext cx="6264697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5. В сфере экологии: 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надежный контроль за качеством 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окружающей среды.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665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99483"/>
            <a:ext cx="85443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ДОЛЯ СФЕРЫ УСЛУГ В ВВП СТРАН МИРА: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1335" y="1694274"/>
            <a:ext cx="3204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2060"/>
                </a:solidFill>
              </a:rPr>
              <a:t>Весь мир – 1/3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451447"/>
            <a:ext cx="81820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2060"/>
                </a:solidFill>
              </a:rPr>
              <a:t>Экономически развитые страны – 2/3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208620"/>
            <a:ext cx="86629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2060"/>
                </a:solidFill>
              </a:rPr>
              <a:t>Страны с переходной экономикой – 1/3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3965793"/>
            <a:ext cx="63530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2060"/>
                </a:solidFill>
              </a:rPr>
              <a:t>Развивающиеся страны – 1/4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007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2308" y="1412776"/>
            <a:ext cx="5850477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5" y="116632"/>
            <a:ext cx="842493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Задание: По столбчатой диаграмме (гистограмма с нормированием) определить, к какому типу относятся страны 1, 2 и 3. Можно ли утверждать, что весь мир вступил в постиндустриальную фазу развития хозяйства? Почему?</a:t>
            </a:r>
          </a:p>
          <a:p>
            <a:r>
              <a:rPr lang="ru-RU" sz="2000" b="1" dirty="0" smtClean="0"/>
              <a:t>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5109338"/>
            <a:ext cx="34772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Рис. Структура экономики </a:t>
            </a:r>
            <a:endParaRPr lang="ru-RU" b="1" dirty="0" smtClean="0"/>
          </a:p>
          <a:p>
            <a:r>
              <a:rPr lang="ru-RU" b="1" dirty="0" smtClean="0"/>
              <a:t>трех </a:t>
            </a:r>
            <a:r>
              <a:rPr lang="ru-RU" b="1" dirty="0"/>
              <a:t>стран и мира в целом </a:t>
            </a:r>
          </a:p>
          <a:p>
            <a:r>
              <a:rPr lang="ru-RU" b="1" dirty="0"/>
              <a:t>(данные 2008 г.)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303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361" y="1052736"/>
            <a:ext cx="7838509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7658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790" y="849025"/>
            <a:ext cx="77540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ИЗМЕНЕНИЕ ОТРАСЛЕВОЙ СТРУКТУРЫ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(отраслевые «сдвиги») 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52320" y="150846"/>
            <a:ext cx="970137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НТР</a:t>
            </a:r>
            <a:endParaRPr lang="ru-RU" sz="3600" b="1" dirty="0">
              <a:solidFill>
                <a:srgbClr val="C00000"/>
              </a:solidFill>
            </a:endParaRPr>
          </a:p>
        </p:txBody>
      </p:sp>
      <p:cxnSp>
        <p:nvCxnSpPr>
          <p:cNvPr id="5" name="Прямая со стрелкой 4"/>
          <p:cNvCxnSpPr>
            <a:stCxn id="3" idx="1"/>
          </p:cNvCxnSpPr>
          <p:nvPr/>
        </p:nvCxnSpPr>
        <p:spPr>
          <a:xfrm flipH="1">
            <a:off x="4567308" y="474012"/>
            <a:ext cx="2885012" cy="4847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51520" y="2054460"/>
            <a:ext cx="3265638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В промышленности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09844" y="2099157"/>
            <a:ext cx="2013878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В с/х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00192" y="2099157"/>
            <a:ext cx="2585964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На транспорте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4654" y="2795386"/>
            <a:ext cx="2912977" cy="338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</a:rPr>
              <a:t>Обрабатывающая </a:t>
            </a:r>
            <a:r>
              <a:rPr lang="ru-RU" sz="1600" b="1" i="1" dirty="0" err="1" smtClean="0">
                <a:solidFill>
                  <a:srgbClr val="002060"/>
                </a:solidFill>
              </a:rPr>
              <a:t>пр-ть</a:t>
            </a:r>
            <a:r>
              <a:rPr lang="ru-RU" sz="1600" b="1" i="1" dirty="0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7042" y="3445741"/>
            <a:ext cx="2557110" cy="338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</a:rPr>
              <a:t>Добывающая </a:t>
            </a:r>
            <a:r>
              <a:rPr lang="ru-RU" sz="1600" b="1" i="1" dirty="0" err="1" smtClean="0">
                <a:solidFill>
                  <a:srgbClr val="002060"/>
                </a:solidFill>
              </a:rPr>
              <a:t>пром-ть</a:t>
            </a:r>
            <a:endParaRPr lang="ru-RU" sz="1600" b="1" i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7042" y="4117757"/>
            <a:ext cx="2806248" cy="338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</a:rPr>
              <a:t>Старые отрасли</a:t>
            </a:r>
            <a:endParaRPr lang="ru-RU" sz="1600" b="1" i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520" y="4785141"/>
            <a:ext cx="2435282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</a:rPr>
              <a:t>Новейшие</a:t>
            </a:r>
            <a:r>
              <a:rPr lang="ru-RU" sz="2000" b="1" i="1" dirty="0" smtClean="0">
                <a:solidFill>
                  <a:srgbClr val="002060"/>
                </a:solidFill>
              </a:rPr>
              <a:t> отрасли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flipV="1">
            <a:off x="3315229" y="2776781"/>
            <a:ext cx="238183" cy="3693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240458" y="4117757"/>
            <a:ext cx="193862" cy="27442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072177" y="3426424"/>
            <a:ext cx="152667" cy="3771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3045020" y="4913228"/>
            <a:ext cx="162611" cy="2831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035576" y="3485434"/>
            <a:ext cx="2068195" cy="33855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</a:rPr>
              <a:t>растениеводство</a:t>
            </a:r>
            <a:endParaRPr lang="ru-RU" sz="1600" b="1" i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26381" y="2915281"/>
            <a:ext cx="1945673" cy="33855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</a:rPr>
              <a:t>животноводство</a:t>
            </a:r>
            <a:endParaRPr lang="ru-RU" sz="1600" b="1" i="1" dirty="0">
              <a:solidFill>
                <a:srgbClr val="00206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026381" y="4038235"/>
            <a:ext cx="1515158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</a:rPr>
              <a:t>Технические</a:t>
            </a:r>
          </a:p>
          <a:p>
            <a:r>
              <a:rPr lang="ru-RU" sz="1600" b="1" i="1" dirty="0" smtClean="0">
                <a:solidFill>
                  <a:srgbClr val="002060"/>
                </a:solidFill>
              </a:rPr>
              <a:t> культуры</a:t>
            </a:r>
            <a:endParaRPr lang="ru-RU" sz="1600" b="1" i="1" dirty="0">
              <a:solidFill>
                <a:srgbClr val="00206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039200" y="4913228"/>
            <a:ext cx="1281120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</a:rPr>
              <a:t>Кормовые</a:t>
            </a:r>
          </a:p>
          <a:p>
            <a:r>
              <a:rPr lang="ru-RU" sz="1600" b="1" i="1" dirty="0" smtClean="0">
                <a:solidFill>
                  <a:srgbClr val="002060"/>
                </a:solidFill>
              </a:rPr>
              <a:t>культуры</a:t>
            </a:r>
            <a:endParaRPr lang="ru-RU" sz="1600" b="1" i="1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50717" y="5846023"/>
            <a:ext cx="1731564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</a:rPr>
              <a:t>Пр-во овощей,</a:t>
            </a:r>
          </a:p>
          <a:p>
            <a:r>
              <a:rPr lang="ru-RU" sz="1600" b="1" i="1" dirty="0" smtClean="0">
                <a:solidFill>
                  <a:srgbClr val="002060"/>
                </a:solidFill>
              </a:rPr>
              <a:t> фруктов</a:t>
            </a:r>
            <a:endParaRPr lang="ru-RU" sz="1600" b="1" i="1" dirty="0">
              <a:solidFill>
                <a:srgbClr val="002060"/>
              </a:solidFill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V="1">
            <a:off x="6050740" y="2885463"/>
            <a:ext cx="144364" cy="3234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5700752" y="4038235"/>
            <a:ext cx="266379" cy="554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5582041" y="4919164"/>
            <a:ext cx="266379" cy="554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V="1">
            <a:off x="5917550" y="5876284"/>
            <a:ext cx="266379" cy="554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6233327" y="3457750"/>
            <a:ext cx="133190" cy="32654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291649" y="2704340"/>
            <a:ext cx="676788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ж/д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895643" y="3238506"/>
            <a:ext cx="1856598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</a:rPr>
              <a:t>автомобильный</a:t>
            </a:r>
            <a:endParaRPr lang="ru-RU" sz="1600" b="1" i="1" dirty="0">
              <a:solidFill>
                <a:srgbClr val="00206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820508" y="3896990"/>
            <a:ext cx="1931734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i="1" dirty="0" smtClean="0">
                <a:solidFill>
                  <a:srgbClr val="002060"/>
                </a:solidFill>
              </a:rPr>
              <a:t>Морской (мировая торговля)</a:t>
            </a:r>
            <a:endParaRPr lang="ru-RU" sz="1400" b="1" i="1" dirty="0">
              <a:solidFill>
                <a:srgbClr val="00206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820506" y="4740140"/>
            <a:ext cx="1931735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</a:rPr>
              <a:t>Воздушный (пассажирский)</a:t>
            </a:r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8017684" y="2737369"/>
            <a:ext cx="322635" cy="3340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flipV="1">
            <a:off x="8814222" y="3183360"/>
            <a:ext cx="254567" cy="3595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V="1">
            <a:off x="8814222" y="4073539"/>
            <a:ext cx="254567" cy="3595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V="1">
            <a:off x="8789148" y="4963718"/>
            <a:ext cx="254567" cy="3595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261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620688"/>
            <a:ext cx="55194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ОСНОВНЫЕ МОДЕЛИ  </a:t>
            </a:r>
            <a:r>
              <a:rPr lang="ru-RU" sz="4000" b="1" dirty="0" smtClean="0">
                <a:solidFill>
                  <a:srgbClr val="7030A0"/>
                </a:solidFill>
              </a:rPr>
              <a:t>МХ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9797" y="1703810"/>
            <a:ext cx="299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i="1" dirty="0" smtClean="0">
                <a:solidFill>
                  <a:srgbClr val="002060"/>
                </a:solidFill>
              </a:rPr>
              <a:t>ДВУЧЛЕННАЯ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9797" y="2558895"/>
            <a:ext cx="30476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i="1" dirty="0" smtClean="0">
                <a:solidFill>
                  <a:srgbClr val="002060"/>
                </a:solidFill>
              </a:rPr>
              <a:t>ТРЕХЧЛЕННАЯ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9797" y="3457351"/>
            <a:ext cx="3618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i="1" dirty="0" smtClean="0">
                <a:solidFill>
                  <a:srgbClr val="002060"/>
                </a:solidFill>
              </a:rPr>
              <a:t>ДЕСЯТИЧЛЕННАЯ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94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59873" y="836712"/>
            <a:ext cx="50802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Двучленная модель МХ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007" y="2132856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Экономически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развитые страны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 Север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6056" y="2132856"/>
            <a:ext cx="35670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Развивающиеся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 страны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Юг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5384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543</TotalTime>
  <Words>732</Words>
  <Application>Microsoft Office PowerPoint</Application>
  <PresentationFormat>Экран (4:3)</PresentationFormat>
  <Paragraphs>201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Book Antiqua</vt:lpstr>
      <vt:lpstr>Century Gothic</vt:lpstr>
      <vt:lpstr>Аптека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Пользователь Windows</cp:lastModifiedBy>
  <cp:revision>60</cp:revision>
  <dcterms:created xsi:type="dcterms:W3CDTF">2011-11-21T16:03:16Z</dcterms:created>
  <dcterms:modified xsi:type="dcterms:W3CDTF">2018-01-24T16:09:10Z</dcterms:modified>
</cp:coreProperties>
</file>