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2"/>
  </p:notesMasterIdLst>
  <p:sldIdLst>
    <p:sldId id="289" r:id="rId2"/>
    <p:sldId id="347" r:id="rId3"/>
    <p:sldId id="346" r:id="rId4"/>
    <p:sldId id="324" r:id="rId5"/>
    <p:sldId id="338" r:id="rId6"/>
    <p:sldId id="333" r:id="rId7"/>
    <p:sldId id="315" r:id="rId8"/>
    <p:sldId id="327" r:id="rId9"/>
    <p:sldId id="316" r:id="rId10"/>
    <p:sldId id="334" r:id="rId11"/>
    <p:sldId id="353" r:id="rId12"/>
    <p:sldId id="384" r:id="rId13"/>
    <p:sldId id="385" r:id="rId14"/>
    <p:sldId id="386" r:id="rId15"/>
    <p:sldId id="387" r:id="rId16"/>
    <p:sldId id="388" r:id="rId17"/>
    <p:sldId id="355" r:id="rId18"/>
    <p:sldId id="350" r:id="rId19"/>
    <p:sldId id="351" r:id="rId20"/>
    <p:sldId id="345" r:id="rId21"/>
    <p:sldId id="389" r:id="rId22"/>
    <p:sldId id="365" r:id="rId23"/>
    <p:sldId id="366" r:id="rId24"/>
    <p:sldId id="367" r:id="rId25"/>
    <p:sldId id="368" r:id="rId26"/>
    <p:sldId id="369" r:id="rId27"/>
    <p:sldId id="360" r:id="rId28"/>
    <p:sldId id="370" r:id="rId29"/>
    <p:sldId id="371" r:id="rId30"/>
    <p:sldId id="372" r:id="rId31"/>
    <p:sldId id="373" r:id="rId32"/>
    <p:sldId id="374" r:id="rId33"/>
    <p:sldId id="375" r:id="rId34"/>
    <p:sldId id="390" r:id="rId35"/>
    <p:sldId id="376" r:id="rId36"/>
    <p:sldId id="377" r:id="rId37"/>
    <p:sldId id="378" r:id="rId38"/>
    <p:sldId id="379" r:id="rId39"/>
    <p:sldId id="383" r:id="rId40"/>
    <p:sldId id="382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00"/>
    <a:srgbClr val="33CCFF"/>
    <a:srgbClr val="9900FF"/>
    <a:srgbClr val="9900CC"/>
    <a:srgbClr val="0066FF"/>
    <a:srgbClr val="FF3399"/>
    <a:srgbClr val="0014AC"/>
    <a:srgbClr val="000000"/>
    <a:srgbClr val="365D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32" autoAdjust="0"/>
  </p:normalViewPr>
  <p:slideViewPr>
    <p:cSldViewPr>
      <p:cViewPr>
        <p:scale>
          <a:sx n="57" d="100"/>
          <a:sy n="57" d="100"/>
        </p:scale>
        <p:origin x="-31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8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0.wav"/><Relationship Id="rId7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hyperlink" Target="../../../../dos/DOSBox-0.74/&#1071;&#1088;&#1083;&#1099;&#1082;%20&#1076;&#1083;&#1103;%20DOSBox.lnk" TargetMode="External"/><Relationship Id="rId4" Type="http://schemas.openxmlformats.org/officeDocument/2006/relationships/audio" Target="../media/audio8.wav"/><Relationship Id="rId9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1.wav"/><Relationship Id="rId9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0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12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6.jpeg"/><Relationship Id="rId5" Type="http://schemas.openxmlformats.org/officeDocument/2006/relationships/audio" Target="../media/audio6.wav"/><Relationship Id="rId10" Type="http://schemas.openxmlformats.org/officeDocument/2006/relationships/image" Target="../media/image5.jpeg"/><Relationship Id="rId4" Type="http://schemas.openxmlformats.org/officeDocument/2006/relationships/audio" Target="../media/audio5.wav"/><Relationship Id="rId9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1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1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12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6.jpeg"/><Relationship Id="rId5" Type="http://schemas.openxmlformats.org/officeDocument/2006/relationships/audio" Target="../media/audio6.wav"/><Relationship Id="rId10" Type="http://schemas.openxmlformats.org/officeDocument/2006/relationships/image" Target="../media/image5.jpeg"/><Relationship Id="rId4" Type="http://schemas.openxmlformats.org/officeDocument/2006/relationships/audio" Target="../media/audio5.wav"/><Relationship Id="rId9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5.wav"/><Relationship Id="rId7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image" Target="../media/image7.jpeg"/><Relationship Id="rId4" Type="http://schemas.openxmlformats.org/officeDocument/2006/relationships/audio" Target="../media/audio6.wav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1.wav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13.wav"/><Relationship Id="rId9" Type="http://schemas.openxmlformats.org/officeDocument/2006/relationships/audio" Target="../media/audio11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6.jpeg"/><Relationship Id="rId5" Type="http://schemas.openxmlformats.org/officeDocument/2006/relationships/audio" Target="../media/audio6.wav"/><Relationship Id="rId10" Type="http://schemas.openxmlformats.org/officeDocument/2006/relationships/image" Target="../media/image5.jpeg"/><Relationship Id="rId4" Type="http://schemas.openxmlformats.org/officeDocument/2006/relationships/audio" Target="../media/audio5.wav"/><Relationship Id="rId9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12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6.jpeg"/><Relationship Id="rId5" Type="http://schemas.openxmlformats.org/officeDocument/2006/relationships/audio" Target="../media/audio6.wav"/><Relationship Id="rId10" Type="http://schemas.openxmlformats.org/officeDocument/2006/relationships/image" Target="../media/image5.jpeg"/><Relationship Id="rId4" Type="http://schemas.openxmlformats.org/officeDocument/2006/relationships/audio" Target="../media/audio5.wav"/><Relationship Id="rId9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0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10" Type="http://schemas.openxmlformats.org/officeDocument/2006/relationships/audio" Target="../media/audio9.wav"/><Relationship Id="rId4" Type="http://schemas.openxmlformats.org/officeDocument/2006/relationships/audio" Target="../media/audio6.wav"/><Relationship Id="rId9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0.wav"/><Relationship Id="rId7" Type="http://schemas.openxmlformats.org/officeDocument/2006/relationships/audio" Target="../media/audio4.wav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audio" Target="../media/audio9.wav"/><Relationship Id="rId5" Type="http://schemas.openxmlformats.org/officeDocument/2006/relationships/audio" Target="../media/audio7.wav"/><Relationship Id="rId10" Type="http://schemas.openxmlformats.org/officeDocument/2006/relationships/audio" Target="../media/audio12.wav"/><Relationship Id="rId4" Type="http://schemas.openxmlformats.org/officeDocument/2006/relationships/audio" Target="../media/audio6.wav"/><Relationship Id="rId9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0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audio" Target="../media/audio9.wav"/><Relationship Id="rId4" Type="http://schemas.openxmlformats.org/officeDocument/2006/relationships/audio" Target="../media/audio1.wav"/><Relationship Id="rId9" Type="http://schemas.openxmlformats.org/officeDocument/2006/relationships/audio" Target="../media/audio1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11  класс</a:t>
            </a: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97063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- 3  (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o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\1у11н\  №41.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\Т.№17\ ЛИНЗА. ФОКУС ЛИНЗЫ. ОПТИЧЕСКАЯ СИЛА ЛИНЗЫ.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Повторить понятие собирающей, рассеивающей и тонкой линзы.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Повторить основные линии и точки линзы.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Повторить умения строить изображение в тонких линзах.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Повторить вывод формулы тонкой линзы и увеличения линзы.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Виды линз.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Фокус линзы.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Изображения в линзах.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Скругленный прямоугольник 80"/>
          <p:cNvSpPr/>
          <p:nvPr/>
        </p:nvSpPr>
        <p:spPr>
          <a:xfrm>
            <a:off x="5000628" y="5072074"/>
            <a:ext cx="235745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486310" y="1857363"/>
            <a:ext cx="6228829" cy="21405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1723274" y="214289"/>
            <a:ext cx="7063568" cy="37836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2422513" y="1054208"/>
            <a:ext cx="3726851" cy="29167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975697" y="1573913"/>
            <a:ext cx="1819533" cy="243541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1571604" y="928670"/>
            <a:ext cx="3716520" cy="5000660"/>
          </a:xfrm>
          <a:prstGeom prst="line">
            <a:avLst/>
          </a:prstGeom>
          <a:noFill/>
          <a:ln w="38100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60375" y="3997893"/>
            <a:ext cx="33617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3772244" y="428603"/>
            <a:ext cx="4585969" cy="3583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1500166" y="3753616"/>
            <a:ext cx="2627696" cy="203283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14282" y="2843049"/>
            <a:ext cx="82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828108" y="1508602"/>
            <a:ext cx="15961" cy="2846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00034" y="2857417"/>
            <a:ext cx="0" cy="115484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 flipV="1">
            <a:off x="6387825" y="1948628"/>
            <a:ext cx="11971" cy="86568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1200126" y="2841907"/>
            <a:ext cx="0" cy="1154844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1714480" y="2830477"/>
            <a:ext cx="0" cy="115484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395625" y="2857417"/>
            <a:ext cx="0" cy="115484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3002136" y="2830477"/>
            <a:ext cx="0" cy="1154844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 flipV="1">
            <a:off x="7048203" y="1425653"/>
            <a:ext cx="0" cy="140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1916800" y="2825089"/>
            <a:ext cx="0" cy="2602440"/>
          </a:xfrm>
          <a:prstGeom prst="line">
            <a:avLst/>
          </a:prstGeom>
          <a:noFill/>
          <a:ln w="76200">
            <a:solidFill>
              <a:srgbClr val="993366"/>
            </a:solidFill>
            <a:prstDash val="dash"/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 flipV="1">
            <a:off x="8298206" y="460036"/>
            <a:ext cx="0" cy="2340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2714620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60636" y="30232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2774628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43108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158661" y="1438557"/>
            <a:ext cx="5897523" cy="257370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 rot="19059571">
            <a:off x="5724363" y="3350647"/>
            <a:ext cx="1035045" cy="428628"/>
            <a:chOff x="5357818" y="6000768"/>
            <a:chExt cx="1035045" cy="4286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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3821" name="Group 29"/>
            <p:cNvGrpSpPr>
              <a:grpSpLocks/>
            </p:cNvGrpSpPr>
            <p:nvPr/>
          </p:nvGrpSpPr>
          <p:grpSpPr bwMode="auto">
            <a:xfrm>
              <a:off x="6025968" y="6044619"/>
              <a:ext cx="164941" cy="347738"/>
              <a:chOff x="8203" y="2585"/>
              <a:chExt cx="141" cy="1302"/>
            </a:xfrm>
            <a:grpFill/>
          </p:grpSpPr>
          <p:sp>
            <p:nvSpPr>
              <p:cNvPr id="33822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23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 rot="19059571">
            <a:off x="6581620" y="3364477"/>
            <a:ext cx="1035045" cy="428628"/>
            <a:chOff x="5357818" y="6000768"/>
            <a:chExt cx="1035045" cy="428628"/>
          </a:xfrm>
          <a:solidFill>
            <a:schemeClr val="bg1"/>
          </a:solidFill>
        </p:grpSpPr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0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1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357158" y="2214554"/>
            <a:ext cx="3385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58728" y="2214554"/>
            <a:ext cx="3385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43042" y="221455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/>
          </a:p>
        </p:txBody>
      </p:sp>
      <p:grpSp>
        <p:nvGrpSpPr>
          <p:cNvPr id="46" name="Группа 45"/>
          <p:cNvGrpSpPr/>
          <p:nvPr/>
        </p:nvGrpSpPr>
        <p:grpSpPr>
          <a:xfrm rot="19059571">
            <a:off x="7901501" y="3078739"/>
            <a:ext cx="1035045" cy="538072"/>
            <a:chOff x="5357818" y="6000768"/>
            <a:chExt cx="1035045" cy="538072"/>
          </a:xfrm>
          <a:solidFill>
            <a:schemeClr val="bg2"/>
          </a:solidFill>
        </p:grpSpPr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5380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3600" b="1" dirty="0" smtClean="0"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8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2285984" y="185736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43702" y="214290"/>
            <a:ext cx="105990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4 - нет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53" name="Group 78"/>
          <p:cNvGrpSpPr>
            <a:grpSpLocks/>
          </p:cNvGrpSpPr>
          <p:nvPr/>
        </p:nvGrpSpPr>
        <p:grpSpPr bwMode="auto">
          <a:xfrm rot="16844767" flipH="1">
            <a:off x="5579332" y="418040"/>
            <a:ext cx="736454" cy="915339"/>
            <a:chOff x="3340" y="2819"/>
            <a:chExt cx="552" cy="673"/>
          </a:xfrm>
        </p:grpSpPr>
        <p:sp>
          <p:nvSpPr>
            <p:cNvPr id="54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2928926" y="2214554"/>
            <a:ext cx="3385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28596" y="5429264"/>
            <a:ext cx="1035045" cy="539803"/>
            <a:chOff x="5357818" y="6000767"/>
            <a:chExt cx="1035045" cy="539803"/>
          </a:xfrm>
          <a:solidFill>
            <a:schemeClr val="bg1">
              <a:lumMod val="85000"/>
            </a:schemeClr>
          </a:solidFill>
        </p:grpSpPr>
        <p:sp>
          <p:nvSpPr>
            <p:cNvPr id="65" name="Text Box 28"/>
            <p:cNvSpPr txBox="1">
              <a:spLocks noChangeArrowheads="1"/>
            </p:cNvSpPr>
            <p:nvPr/>
          </p:nvSpPr>
          <p:spPr bwMode="auto">
            <a:xfrm>
              <a:off x="5357818" y="6000767"/>
              <a:ext cx="1035045" cy="53980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b="1" dirty="0" smtClean="0">
                  <a:solidFill>
                    <a:srgbClr val="7030A0"/>
                  </a:solidFill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6152308" y="6065982"/>
              <a:ext cx="164941" cy="374444"/>
              <a:chOff x="8311" y="2665"/>
              <a:chExt cx="141" cy="1402"/>
            </a:xfrm>
            <a:grpFill/>
          </p:grpSpPr>
          <p:sp>
            <p:nvSpPr>
              <p:cNvPr id="67" name="Oval 30"/>
              <p:cNvSpPr>
                <a:spLocks noChangeArrowheads="1"/>
              </p:cNvSpPr>
              <p:nvPr/>
            </p:nvSpPr>
            <p:spPr bwMode="auto">
              <a:xfrm>
                <a:off x="8311" y="2665"/>
                <a:ext cx="141" cy="141"/>
              </a:xfrm>
              <a:prstGeom prst="ellips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31"/>
              <p:cNvSpPr>
                <a:spLocks noChangeShapeType="1"/>
              </p:cNvSpPr>
              <p:nvPr/>
            </p:nvSpPr>
            <p:spPr bwMode="auto">
              <a:xfrm flipV="1">
                <a:off x="8377" y="2989"/>
                <a:ext cx="0" cy="1078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9" name="Прямоугольник 68"/>
          <p:cNvSpPr/>
          <p:nvPr/>
        </p:nvSpPr>
        <p:spPr>
          <a:xfrm>
            <a:off x="357158" y="6072206"/>
            <a:ext cx="125386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5 - лупа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9251659">
            <a:off x="7500958" y="4357694"/>
            <a:ext cx="1884618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3 - проектор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9250571">
            <a:off x="3878468" y="3701716"/>
            <a:ext cx="238635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1 - фотоаппарат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4143372" y="5023798"/>
            <a:ext cx="3286148" cy="905532"/>
            <a:chOff x="4143372" y="5023798"/>
            <a:chExt cx="3286148" cy="905532"/>
          </a:xfrm>
        </p:grpSpPr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079458" y="5420894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072066" y="502379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5516460" y="5167656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29322" y="504055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5088" y="540611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6413622" y="5081434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74" name="Text Box 3"/>
            <p:cNvSpPr txBox="1">
              <a:spLocks noChangeArrowheads="1"/>
            </p:cNvSpPr>
            <p:nvPr/>
          </p:nvSpPr>
          <p:spPr bwMode="auto">
            <a:xfrm>
              <a:off x="6858016" y="5420894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50624" y="502379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43372" y="514351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4554854" y="5163514"/>
              <a:ext cx="588637" cy="50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500034" y="4269009"/>
            <a:ext cx="3286148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299500" y="4253219"/>
            <a:ext cx="5000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3786182" y="2357430"/>
            <a:ext cx="257176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5072066" y="1857364"/>
            <a:ext cx="2857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0" y="-3466"/>
            <a:ext cx="9144000" cy="6876609"/>
            <a:chOff x="4572000" y="-4304913"/>
            <a:chExt cx="9144000" cy="6876609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572000" y="-4286304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 в рассеивающей всегда уменьшенное, мнимое и прямое </a:t>
              </a:r>
            </a:p>
          </p:txBody>
        </p:sp>
        <p:grpSp>
          <p:nvGrpSpPr>
            <p:cNvPr id="86" name="Группа 137"/>
            <p:cNvGrpSpPr/>
            <p:nvPr/>
          </p:nvGrpSpPr>
          <p:grpSpPr>
            <a:xfrm>
              <a:off x="4643406" y="-4304913"/>
              <a:ext cx="4572035" cy="2018851"/>
              <a:chOff x="2869768" y="4729806"/>
              <a:chExt cx="3071834" cy="897163"/>
            </a:xfrm>
          </p:grpSpPr>
          <p:sp>
            <p:nvSpPr>
              <p:cNvPr id="87" name="Text Box 3"/>
              <p:cNvSpPr txBox="1">
                <a:spLocks noChangeArrowheads="1"/>
              </p:cNvSpPr>
              <p:nvPr/>
            </p:nvSpPr>
            <p:spPr bwMode="auto">
              <a:xfrm>
                <a:off x="3591540" y="5126903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584148" y="4729806"/>
                <a:ext cx="500066" cy="410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54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54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 Box 4"/>
              <p:cNvSpPr txBox="1">
                <a:spLocks noChangeArrowheads="1"/>
              </p:cNvSpPr>
              <p:nvPr/>
            </p:nvSpPr>
            <p:spPr bwMode="auto">
              <a:xfrm>
                <a:off x="4028542" y="4873665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8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441404" y="4746558"/>
                <a:ext cx="500066" cy="410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54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5400" u="sng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457170" y="5112118"/>
                <a:ext cx="500066" cy="410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54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 Box 4"/>
              <p:cNvSpPr txBox="1">
                <a:spLocks noChangeArrowheads="1"/>
              </p:cNvSpPr>
              <p:nvPr/>
            </p:nvSpPr>
            <p:spPr bwMode="auto">
              <a:xfrm>
                <a:off x="4925704" y="4787443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93" name="Text Box 3"/>
              <p:cNvSpPr txBox="1">
                <a:spLocks noChangeArrowheads="1"/>
              </p:cNvSpPr>
              <p:nvPr/>
            </p:nvSpPr>
            <p:spPr bwMode="auto">
              <a:xfrm>
                <a:off x="5370098" y="5126902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33CC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362706" y="4729806"/>
                <a:ext cx="500066" cy="410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u="sng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b="1" u="sng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5400" b="1" u="sng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5400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869768" y="4849520"/>
                <a:ext cx="500066" cy="610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6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Text Box 4"/>
              <p:cNvSpPr txBox="1">
                <a:spLocks noChangeArrowheads="1"/>
              </p:cNvSpPr>
              <p:nvPr/>
            </p:nvSpPr>
            <p:spPr bwMode="auto">
              <a:xfrm>
                <a:off x="3281250" y="4869523"/>
                <a:ext cx="445774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8000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97" name="Text Box 15"/>
          <p:cNvSpPr txBox="1">
            <a:spLocks noChangeArrowheads="1"/>
          </p:cNvSpPr>
          <p:nvPr/>
        </p:nvSpPr>
        <p:spPr bwMode="auto">
          <a:xfrm>
            <a:off x="8215338" y="6528218"/>
            <a:ext cx="928694" cy="3571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ФвК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3796" grpId="0" animBg="1"/>
      <p:bldP spid="33798" grpId="0" animBg="1"/>
      <p:bldP spid="33799" grpId="0" animBg="1"/>
      <p:bldP spid="33799" grpId="1" animBg="1"/>
      <p:bldP spid="33801" grpId="0" animBg="1"/>
      <p:bldP spid="33801" grpId="1" animBg="1"/>
      <p:bldP spid="33802" grpId="0" animBg="1"/>
      <p:bldP spid="33804" grpId="0" animBg="1"/>
      <p:bldP spid="33804" grpId="1" animBg="1"/>
      <p:bldP spid="33806" grpId="0" animBg="1"/>
      <p:bldP spid="33806" grpId="1" animBg="1"/>
      <p:bldP spid="33806" grpId="2" animBg="1"/>
      <p:bldP spid="33806" grpId="3" animBg="1"/>
      <p:bldP spid="33807" grpId="0" animBg="1"/>
      <p:bldP spid="33808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29" grpId="0" animBg="1"/>
      <p:bldP spid="30" grpId="0"/>
      <p:bldP spid="31" grpId="0" animBg="1"/>
      <p:bldP spid="32" grpId="0"/>
      <p:bldP spid="33797" grpId="0" animBg="1"/>
      <p:bldP spid="43" grpId="0" animBg="1"/>
      <p:bldP spid="44" grpId="0" animBg="1"/>
      <p:bldP spid="45" grpId="0" animBg="1"/>
      <p:bldP spid="51" grpId="0" animBg="1"/>
      <p:bldP spid="52" grpId="0" animBg="1"/>
      <p:bldP spid="58" grpId="0" animBg="1"/>
      <p:bldP spid="69" grpId="0" animBg="1"/>
      <p:bldP spid="70" grpId="0" animBg="1"/>
      <p:bldP spid="71" grpId="0" animBg="1"/>
      <p:bldP spid="79" grpId="0" animBg="1"/>
      <p:bldP spid="80" grpId="0" animBg="1"/>
      <p:bldP spid="82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 rot="5400000">
            <a:off x="4001290" y="3928272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headEnd type="oval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Line 5"/>
          <p:cNvSpPr>
            <a:spLocks noChangeShapeType="1"/>
          </p:cNvSpPr>
          <p:nvPr/>
        </p:nvSpPr>
        <p:spPr bwMode="auto">
          <a:xfrm flipH="1">
            <a:off x="6184612" y="4118826"/>
            <a:ext cx="0" cy="2667760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929090" y="5207242"/>
            <a:ext cx="5500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6140480" y="514735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5435123" y="5128202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67578" y="5126392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7866541" y="5140894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7051162" y="5144178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5428462" y="4856966"/>
            <a:ext cx="714380" cy="1588"/>
          </a:xfrm>
          <a:prstGeom prst="straightConnector1">
            <a:avLst/>
          </a:prstGeom>
          <a:ln w="44450">
            <a:headEnd type="oval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786446" y="4500570"/>
            <a:ext cx="428628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175087" y="4501627"/>
            <a:ext cx="2500330" cy="19288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5393537" y="4893479"/>
            <a:ext cx="1857388" cy="107157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9" idx="3"/>
          </p:cNvCxnSpPr>
          <p:nvPr/>
        </p:nvCxnSpPr>
        <p:spPr>
          <a:xfrm rot="16200000" flipH="1">
            <a:off x="4776882" y="4581440"/>
            <a:ext cx="1321075" cy="16326"/>
          </a:xfrm>
          <a:prstGeom prst="straightConnector1">
            <a:avLst/>
          </a:prstGeom>
          <a:ln w="47625">
            <a:solidFill>
              <a:srgbClr val="006600"/>
            </a:solidFill>
            <a:prstDash val="sysDash"/>
            <a:headEnd type="oval" w="lg" len="lg"/>
            <a:tailEnd type="none"/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71868" y="371475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 flipH="1" flipV="1">
            <a:off x="4250529" y="3750471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78"/>
          <p:cNvGrpSpPr>
            <a:grpSpLocks/>
          </p:cNvGrpSpPr>
          <p:nvPr/>
        </p:nvGrpSpPr>
        <p:grpSpPr bwMode="auto">
          <a:xfrm rot="2453314" flipH="1">
            <a:off x="7340589" y="5844376"/>
            <a:ext cx="736454" cy="915339"/>
            <a:chOff x="3340" y="2819"/>
            <a:chExt cx="552" cy="673"/>
          </a:xfrm>
        </p:grpSpPr>
        <p:sp>
          <p:nvSpPr>
            <p:cNvPr id="45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>
            <a:off x="5214942" y="3745246"/>
            <a:ext cx="2500330" cy="1928826"/>
          </a:xfrm>
          <a:prstGeom prst="straightConnector1">
            <a:avLst/>
          </a:prstGeom>
          <a:ln w="22225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4964909" y="4179100"/>
            <a:ext cx="1857388" cy="1071570"/>
          </a:xfrm>
          <a:prstGeom prst="straightConnector1">
            <a:avLst/>
          </a:prstGeom>
          <a:ln w="22225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0" y="2357430"/>
            <a:ext cx="91440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Собирающая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рассеивает !!!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ближе к фокусу, тем больше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86380" y="528638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00892" y="464344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-2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Может ли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собирающая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линза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рассеивать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рассеивающая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собирать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лучи 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Группа 148"/>
          <p:cNvGrpSpPr/>
          <p:nvPr/>
        </p:nvGrpSpPr>
        <p:grpSpPr>
          <a:xfrm>
            <a:off x="0" y="0"/>
            <a:ext cx="9144000" cy="6858000"/>
            <a:chOff x="4572000" y="-4286304"/>
            <a:chExt cx="9144000" cy="685800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572000" y="-4286304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r>
                <a:rPr lang="ru-RU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рассеивающая всегда рассеивает </a:t>
              </a:r>
            </a:p>
          </p:txBody>
        </p:sp>
        <p:grpSp>
          <p:nvGrpSpPr>
            <p:cNvPr id="54" name="Группа 137"/>
            <p:cNvGrpSpPr/>
            <p:nvPr/>
          </p:nvGrpSpPr>
          <p:grpSpPr>
            <a:xfrm>
              <a:off x="4786285" y="214265"/>
              <a:ext cx="4572035" cy="2018851"/>
              <a:chOff x="2965769" y="6738099"/>
              <a:chExt cx="3071834" cy="897163"/>
            </a:xfrm>
          </p:grpSpPr>
          <p:sp>
            <p:nvSpPr>
              <p:cNvPr id="55" name="Text Box 3"/>
              <p:cNvSpPr txBox="1">
                <a:spLocks noChangeArrowheads="1"/>
              </p:cNvSpPr>
              <p:nvPr/>
            </p:nvSpPr>
            <p:spPr bwMode="auto">
              <a:xfrm>
                <a:off x="3687541" y="7135196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680149" y="6738099"/>
                <a:ext cx="500066" cy="410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54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54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4124543" y="688195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8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37405" y="6754851"/>
                <a:ext cx="500066" cy="410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54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5400" u="sng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553171" y="7120411"/>
                <a:ext cx="500066" cy="410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54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 Box 4"/>
              <p:cNvSpPr txBox="1">
                <a:spLocks noChangeArrowheads="1"/>
              </p:cNvSpPr>
              <p:nvPr/>
            </p:nvSpPr>
            <p:spPr bwMode="auto">
              <a:xfrm>
                <a:off x="5021705" y="6795736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61" name="Text Box 3"/>
              <p:cNvSpPr txBox="1">
                <a:spLocks noChangeArrowheads="1"/>
              </p:cNvSpPr>
              <p:nvPr/>
            </p:nvSpPr>
            <p:spPr bwMode="auto">
              <a:xfrm>
                <a:off x="5466099" y="7135196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33CC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58707" y="6738099"/>
                <a:ext cx="500066" cy="410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u="sng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b="1" u="sng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5400" b="1" u="sng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5400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965769" y="6857813"/>
                <a:ext cx="500066" cy="610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6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Text Box 4"/>
              <p:cNvSpPr txBox="1">
                <a:spLocks noChangeArrowheads="1"/>
              </p:cNvSpPr>
              <p:nvPr/>
            </p:nvSpPr>
            <p:spPr bwMode="auto">
              <a:xfrm>
                <a:off x="3377251" y="6877817"/>
                <a:ext cx="445774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8000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9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9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/>
      <p:bldP spid="52" grpId="0" animBg="1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196365" y="2023986"/>
            <a:ext cx="177060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2051720" y="2774060"/>
            <a:ext cx="38576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38045" y="1449103"/>
            <a:ext cx="9040" cy="2268392"/>
            <a:chOff x="13444" y="7610"/>
            <a:chExt cx="7" cy="1748"/>
          </a:xfrm>
        </p:grpSpPr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13450" y="7693"/>
              <a:ext cx="0" cy="1664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 flipH="1" flipV="1">
              <a:off x="13450" y="7610"/>
              <a:ext cx="1" cy="139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 type="arrow" w="lg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V="1">
              <a:off x="13444" y="9219"/>
              <a:ext cx="0" cy="139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 type="arrow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2157621" y="2011511"/>
            <a:ext cx="0" cy="76564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V="1">
            <a:off x="2160655" y="1568846"/>
            <a:ext cx="2771385" cy="12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V="1">
            <a:off x="3955277" y="1512689"/>
            <a:ext cx="1073049" cy="498821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2160654" y="2055746"/>
            <a:ext cx="3015033" cy="1231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2976762" y="2409827"/>
            <a:ext cx="0" cy="384703"/>
          </a:xfrm>
          <a:prstGeom prst="line">
            <a:avLst/>
          </a:prstGeom>
          <a:noFill/>
          <a:ln w="31750">
            <a:solidFill>
              <a:srgbClr val="006600"/>
            </a:solidFill>
            <a:prstDash val="sysDash"/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1024" y="1"/>
            <a:ext cx="907300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17-1. </a:t>
            </a:r>
            <a:r>
              <a:rPr lang="ru-RU" sz="3600" dirty="0" smtClean="0">
                <a:latin typeface="Times New Roman"/>
                <a:ea typeface="Times New Roman"/>
              </a:rPr>
              <a:t>Построить изображение предмета </a:t>
            </a:r>
            <a:r>
              <a:rPr lang="ru-RU" sz="3600" dirty="0">
                <a:latin typeface="Times New Roman"/>
                <a:ea typeface="Times New Roman"/>
              </a:rPr>
              <a:t>в фокусе </a:t>
            </a:r>
            <a:r>
              <a:rPr lang="ru-RU" sz="3600" dirty="0" smtClean="0">
                <a:latin typeface="Times New Roman"/>
                <a:ea typeface="Times New Roman"/>
              </a:rPr>
              <a:t>рассеивающей  линзы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921517" y="2746993"/>
            <a:ext cx="45719" cy="62635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2120846" y="2757256"/>
            <a:ext cx="74890" cy="72008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19916260" flipH="1">
            <a:off x="4817005" y="1471188"/>
            <a:ext cx="1232232" cy="1487079"/>
            <a:chOff x="3340" y="2819"/>
            <a:chExt cx="566" cy="674"/>
          </a:xfrm>
        </p:grpSpPr>
        <p:sp>
          <p:nvSpPr>
            <p:cNvPr id="61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123126" y="3056063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>
            <a:off x="2623986" y="3269583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H="1">
            <a:off x="2944663" y="3163220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699792" y="4196797"/>
            <a:ext cx="428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уменьшенное..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467906" y="1565474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699792" y="2023986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5"/>
          <p:cNvSpPr>
            <a:spLocks noChangeArrowheads="1"/>
          </p:cNvSpPr>
          <p:nvPr/>
        </p:nvSpPr>
        <p:spPr bwMode="auto">
          <a:xfrm>
            <a:off x="5247670" y="2727734"/>
            <a:ext cx="45719" cy="69594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-71470" y="5340036"/>
            <a:ext cx="3500462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-0,1дптр,</a:t>
            </a:r>
          </a:p>
          <a:p>
            <a:r>
              <a:rPr lang="en-US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ru-RU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4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1752" y="3211297"/>
            <a:ext cx="30722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17-1. </a:t>
            </a:r>
            <a:r>
              <a:rPr lang="ru-RU" sz="3600" b="1" dirty="0" smtClean="0">
                <a:latin typeface="Times New Roman"/>
                <a:ea typeface="Times New Roman"/>
              </a:rPr>
              <a:t>стр.27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5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3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animBg="1"/>
      <p:bldP spid="27665" grpId="0" animBg="1"/>
      <p:bldP spid="27670" grpId="0" animBg="1"/>
      <p:bldP spid="27671" grpId="0" animBg="1"/>
      <p:bldP spid="27671" grpId="1" animBg="1"/>
      <p:bldP spid="27672" grpId="0" animBg="1"/>
      <p:bldP spid="27673" grpId="0" animBg="1"/>
      <p:bldP spid="27673" grpId="1" animBg="1"/>
      <p:bldP spid="27674" grpId="0" animBg="1"/>
      <p:bldP spid="42" grpId="0" animBg="1"/>
      <p:bldP spid="46" grpId="0" animBg="1"/>
      <p:bldP spid="47" grpId="0" animBg="1"/>
      <p:bldP spid="65" grpId="0"/>
      <p:bldP spid="69" grpId="0"/>
      <p:bldP spid="70" grpId="0"/>
      <p:bldP spid="71" grpId="0"/>
      <p:bldP spid="71" grpId="1"/>
      <p:bldP spid="72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2864478" y="785794"/>
            <a:ext cx="1538" cy="3438541"/>
          </a:xfrm>
          <a:prstGeom prst="line">
            <a:avLst/>
          </a:prstGeom>
          <a:noFill/>
          <a:ln w="76200">
            <a:solidFill>
              <a:srgbClr val="0014AC"/>
            </a:solidFill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222450" y="2500306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210207" y="1187126"/>
            <a:ext cx="1538" cy="2938749"/>
          </a:xfrm>
          <a:prstGeom prst="line">
            <a:avLst/>
          </a:prstGeom>
          <a:noFill/>
          <a:ln w="38100">
            <a:solidFill>
              <a:srgbClr val="0066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723854" y="1187126"/>
            <a:ext cx="2123725" cy="100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843473" y="1187126"/>
            <a:ext cx="3371601" cy="18818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428596" y="2571744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17-2.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Построить ход произвольного луча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498628" y="2486658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178592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14282" y="1000108"/>
            <a:ext cx="3490956" cy="166703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83968" y="126876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76729" y="3866425"/>
            <a:ext cx="16789" cy="2562971"/>
            <a:chOff x="13444" y="7644"/>
            <a:chExt cx="13" cy="1975"/>
          </a:xfrm>
        </p:grpSpPr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3450" y="7644"/>
              <a:ext cx="0" cy="1975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 flipV="1">
              <a:off x="13450" y="7659"/>
              <a:ext cx="1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13444" y="9355"/>
              <a:ext cx="13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528638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19916260" flipH="1">
            <a:off x="7908821" y="3844389"/>
            <a:ext cx="1232232" cy="1487079"/>
            <a:chOff x="3340" y="2819"/>
            <a:chExt cx="566" cy="674"/>
          </a:xfrm>
        </p:grpSpPr>
        <p:sp>
          <p:nvSpPr>
            <p:cNvPr id="28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3661728" y="5143512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742952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4490078" y="4134754"/>
            <a:ext cx="1908000" cy="86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4357686" y="3604889"/>
            <a:ext cx="3214710" cy="14181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5335240" y="3571876"/>
            <a:ext cx="1538" cy="2938749"/>
          </a:xfrm>
          <a:prstGeom prst="line">
            <a:avLst/>
          </a:prstGeom>
          <a:noFill/>
          <a:ln w="38100">
            <a:solidFill>
              <a:srgbClr val="0066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V="1">
            <a:off x="5143504" y="2928934"/>
            <a:ext cx="2143140" cy="28970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 flipV="1">
            <a:off x="6415762" y="2889395"/>
            <a:ext cx="928694" cy="12144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4211960" y="1929188"/>
            <a:ext cx="8896" cy="79338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748003" y="1602791"/>
            <a:ext cx="440087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ФОКАЛЬНАЯ ПЛОСКОСТЬ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6512" y="4313958"/>
            <a:ext cx="4075468" cy="257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Прямоугольник 71"/>
          <p:cNvSpPr/>
          <p:nvPr/>
        </p:nvSpPr>
        <p:spPr>
          <a:xfrm>
            <a:off x="-139552" y="6423719"/>
            <a:ext cx="380128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4-5 фокальная плоскость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46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73000"/>
            </a:schemeClr>
          </a:solidFill>
        </p:grpSpPr>
        <p:grpSp>
          <p:nvGrpSpPr>
            <p:cNvPr id="5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Группа 137"/>
              <p:cNvGrpSpPr/>
              <p:nvPr/>
            </p:nvGrpSpPr>
            <p:grpSpPr>
              <a:xfrm>
                <a:off x="8991776" y="320825"/>
                <a:ext cx="4503290" cy="2018853"/>
                <a:chOff x="5791330" y="6785452"/>
                <a:chExt cx="3025648" cy="897164"/>
              </a:xfrm>
              <a:grpFill/>
            </p:grpSpPr>
            <p:sp>
              <p:nvSpPr>
                <p:cNvPr id="5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6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" name="Группа 107"/>
            <p:cNvGrpSpPr/>
            <p:nvPr/>
          </p:nvGrpSpPr>
          <p:grpSpPr>
            <a:xfrm>
              <a:off x="-285813" y="-571504"/>
              <a:ext cx="2428894" cy="1457239"/>
              <a:chOff x="5719320" y="557388"/>
              <a:chExt cx="1690370" cy="872422"/>
            </a:xfrm>
            <a:grpFill/>
          </p:grpSpPr>
          <p:sp>
            <p:nvSpPr>
              <p:cNvPr id="50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6071752" y="928670"/>
            <a:ext cx="30722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17-2. </a:t>
            </a:r>
            <a:r>
              <a:rPr lang="ru-RU" sz="3600" b="1" dirty="0" smtClean="0">
                <a:latin typeface="Times New Roman"/>
                <a:ea typeface="Times New Roman"/>
              </a:rPr>
              <a:t>стр.27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31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0185 L 0.09913 0.1092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994 L 0.08003 0.10106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31" grpId="0" animBg="1"/>
      <p:bldP spid="1035" grpId="0" animBg="1"/>
      <p:bldP spid="1038" grpId="0" animBg="1"/>
      <p:bldP spid="1039" grpId="0" animBg="1"/>
      <p:bldP spid="1040" grpId="0" animBg="1"/>
      <p:bldP spid="18" grpId="0" animBg="1"/>
      <p:bldP spid="19" grpId="0"/>
      <p:bldP spid="1036" grpId="0" animBg="1"/>
      <p:bldP spid="1036" grpId="1" animBg="1"/>
      <p:bldP spid="22" grpId="0"/>
      <p:bldP spid="26" grpId="0" animBg="1"/>
      <p:bldP spid="37" grpId="0" animBg="1"/>
      <p:bldP spid="39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6" grpId="0" animBg="1"/>
      <p:bldP spid="69" grpId="0" animBg="1"/>
      <p:bldP spid="70" grpId="0" build="allAtOnce" animBg="1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17-2б.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Построить точку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лежащую на главной оптической оси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2864478" y="785794"/>
            <a:ext cx="1538" cy="3438541"/>
          </a:xfrm>
          <a:prstGeom prst="line">
            <a:avLst/>
          </a:prstGeom>
          <a:noFill/>
          <a:ln w="76200">
            <a:solidFill>
              <a:srgbClr val="0014AC"/>
            </a:solidFill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222450" y="2500306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14348" y="2484358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210207" y="1187126"/>
            <a:ext cx="1538" cy="293874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723854" y="1564158"/>
            <a:ext cx="2123725" cy="100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850004" y="1595474"/>
            <a:ext cx="3865136" cy="10477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428596" y="2571744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498628" y="2486658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178592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714348" y="2547485"/>
            <a:ext cx="7340412" cy="226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lg" len="lg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14282" y="1000108"/>
            <a:ext cx="3490956" cy="166703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6429388" y="2500306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43636" y="185397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76729" y="3866425"/>
            <a:ext cx="16789" cy="2562971"/>
            <a:chOff x="13444" y="7644"/>
            <a:chExt cx="13" cy="1975"/>
          </a:xfrm>
        </p:grpSpPr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3450" y="7644"/>
              <a:ext cx="0" cy="1975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 flipV="1">
              <a:off x="13450" y="7659"/>
              <a:ext cx="1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13444" y="9355"/>
              <a:ext cx="13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528638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19916260" flipH="1">
            <a:off x="7908821" y="3844389"/>
            <a:ext cx="1232232" cy="1487079"/>
            <a:chOff x="3340" y="2819"/>
            <a:chExt cx="566" cy="674"/>
          </a:xfrm>
        </p:grpSpPr>
        <p:sp>
          <p:nvSpPr>
            <p:cNvPr id="28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857620" y="4643446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86380" y="4600526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3661728" y="5143512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4286248" y="5072074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742952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rot="-60000" flipH="1" flipV="1">
            <a:off x="4327523" y="5143512"/>
            <a:ext cx="4286280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lg" len="lg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4286248" y="4143380"/>
            <a:ext cx="2123725" cy="100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4357686" y="3571876"/>
            <a:ext cx="3214710" cy="1524156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5335240" y="3571876"/>
            <a:ext cx="1538" cy="293874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V="1">
            <a:off x="5143504" y="2928934"/>
            <a:ext cx="2143140" cy="28970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5643570" y="5056126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 flipV="1">
            <a:off x="6415762" y="2889395"/>
            <a:ext cx="928694" cy="12144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46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73000"/>
            </a:schemeClr>
          </a:solidFill>
        </p:grpSpPr>
        <p:grpSp>
          <p:nvGrpSpPr>
            <p:cNvPr id="5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Группа 137"/>
              <p:cNvGrpSpPr/>
              <p:nvPr/>
            </p:nvGrpSpPr>
            <p:grpSpPr>
              <a:xfrm>
                <a:off x="8991776" y="320825"/>
                <a:ext cx="4503290" cy="2018853"/>
                <a:chOff x="5791330" y="6785452"/>
                <a:chExt cx="3025648" cy="897164"/>
              </a:xfrm>
              <a:grpFill/>
            </p:grpSpPr>
            <p:sp>
              <p:nvSpPr>
                <p:cNvPr id="5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6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" name="Группа 107"/>
            <p:cNvGrpSpPr/>
            <p:nvPr/>
          </p:nvGrpSpPr>
          <p:grpSpPr>
            <a:xfrm>
              <a:off x="-285813" y="-571504"/>
              <a:ext cx="2428894" cy="1457239"/>
              <a:chOff x="5719320" y="557388"/>
              <a:chExt cx="1690370" cy="872422"/>
            </a:xfrm>
            <a:grpFill/>
          </p:grpSpPr>
          <p:sp>
            <p:nvSpPr>
              <p:cNvPr id="50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6071752" y="3500438"/>
            <a:ext cx="30722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17-2б. </a:t>
            </a:r>
            <a:r>
              <a:rPr lang="ru-RU" sz="3600" b="1" dirty="0" smtClean="0">
                <a:latin typeface="Times New Roman"/>
                <a:ea typeface="Times New Roman"/>
              </a:rPr>
              <a:t>стр.27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1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0185 L 0.09913 0.1092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994 L 0.08003 0.10106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31" grpId="0" animBg="1"/>
      <p:bldP spid="1033" grpId="0" animBg="1"/>
      <p:bldP spid="1035" grpId="0" animBg="1"/>
      <p:bldP spid="1038" grpId="0" animBg="1"/>
      <p:bldP spid="1039" grpId="0" animBg="1"/>
      <p:bldP spid="1040" grpId="0" animBg="1"/>
      <p:bldP spid="18" grpId="0" animBg="1"/>
      <p:bldP spid="19" grpId="0"/>
      <p:bldP spid="20" grpId="0" animBg="1"/>
      <p:bldP spid="1036" grpId="0" animBg="1"/>
      <p:bldP spid="1036" grpId="1" animBg="1"/>
      <p:bldP spid="21" grpId="0" animBg="1"/>
      <p:bldP spid="22" grpId="0"/>
      <p:bldP spid="26" grpId="0" animBg="1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10000" contrast="30000"/>
          </a:blip>
          <a:srcRect l="10804" t="36875" r="22631" b="54583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89509" y="6088559"/>
            <a:ext cx="3054491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17-3,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1561520" y="3276595"/>
            <a:ext cx="5868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H="1">
            <a:off x="4691080" y="2071678"/>
            <a:ext cx="11112" cy="241200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 type="arrow" w="lg" len="lg"/>
            <a:tailEnd type="arrow" w="lg" len="lg"/>
          </a:ln>
        </p:spPr>
      </p:cxn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119825" y="3357562"/>
            <a:ext cx="2381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071802" y="3395664"/>
            <a:ext cx="2397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1695431" y="2134124"/>
            <a:ext cx="90487" cy="1152000"/>
          </a:xfrm>
          <a:prstGeom prst="upArrow">
            <a:avLst>
              <a:gd name="adj1" fmla="val 50000"/>
              <a:gd name="adj2" fmla="val 121492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3214678" y="3257545"/>
            <a:ext cx="0" cy="492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>
            <a:off x="6215074" y="3246433"/>
            <a:ext cx="0" cy="4921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6">
            <a:lum bright="-10000" contrast="30000"/>
          </a:blip>
          <a:srcRect l="10804" t="36875" r="22631" b="54583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89509" y="6088559"/>
            <a:ext cx="3054491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17-3,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201714" y="4416214"/>
            <a:ext cx="266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3772244" y="857232"/>
            <a:ext cx="4585969" cy="3583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14282" y="3274070"/>
            <a:ext cx="82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3828108" y="1939623"/>
            <a:ext cx="15961" cy="2846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200126" y="3272928"/>
            <a:ext cx="0" cy="1154844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 flipV="1">
            <a:off x="7048203" y="1856674"/>
            <a:ext cx="0" cy="140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3145641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60636" y="345425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3205649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43108" y="2645575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1158661" y="1869578"/>
            <a:ext cx="5897523" cy="257370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58728" y="2645575"/>
            <a:ext cx="3385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6600"/>
              </a:solidFill>
            </a:endParaRPr>
          </a:p>
        </p:txBody>
      </p:sp>
      <p:grpSp>
        <p:nvGrpSpPr>
          <p:cNvPr id="4" name="Группа 37"/>
          <p:cNvGrpSpPr/>
          <p:nvPr/>
        </p:nvGrpSpPr>
        <p:grpSpPr>
          <a:xfrm rot="19059571">
            <a:off x="6581620" y="3636399"/>
            <a:ext cx="1035045" cy="428628"/>
            <a:chOff x="5357818" y="6000768"/>
            <a:chExt cx="1035045" cy="428628"/>
          </a:xfrm>
          <a:solidFill>
            <a:schemeClr val="bg1"/>
          </a:solidFill>
        </p:grpSpPr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428992" y="1214422"/>
            <a:ext cx="3143272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2; 0,5; 1; 1,5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82954" y="1247760"/>
            <a:ext cx="571504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1.11111E-6 L 0.15399 0.00347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7356" y="571480"/>
            <a:ext cx="6286529" cy="264320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№17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63-65,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Гр2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1373</a:t>
            </a:r>
            <a:r>
              <a:rPr lang="ru-RU" sz="4800" dirty="0" smtClean="0"/>
              <a:t> 1374 </a:t>
            </a:r>
            <a:r>
              <a:rPr lang="ru-RU" sz="4800" b="1" dirty="0" smtClean="0">
                <a:solidFill>
                  <a:srgbClr val="C00000"/>
                </a:solidFill>
              </a:rPr>
              <a:t>1375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1376</a:t>
            </a:r>
            <a:r>
              <a:rPr lang="ru-RU" sz="4800" dirty="0" smtClean="0"/>
              <a:t> 1387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линзы</a:t>
            </a:r>
            <a:endParaRPr lang="en-US" sz="4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</p:grpSpPr>
        <p:grpSp>
          <p:nvGrpSpPr>
            <p:cNvPr id="16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6" name="Группа 137"/>
              <p:cNvGrpSpPr/>
              <p:nvPr/>
            </p:nvGrpSpPr>
            <p:grpSpPr>
              <a:xfrm>
                <a:off x="8991780" y="320825"/>
                <a:ext cx="4503292" cy="2018853"/>
                <a:chOff x="5791330" y="6785452"/>
                <a:chExt cx="3025648" cy="897164"/>
              </a:xfrm>
            </p:grpSpPr>
            <p:sp>
              <p:nvSpPr>
                <p:cNvPr id="27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3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7" name="Группа 107"/>
            <p:cNvGrpSpPr/>
            <p:nvPr/>
          </p:nvGrpSpPr>
          <p:grpSpPr>
            <a:xfrm>
              <a:off x="-285817" y="-571504"/>
              <a:ext cx="2428893" cy="1457239"/>
              <a:chOff x="5719320" y="557388"/>
              <a:chExt cx="1690370" cy="872422"/>
            </a:xfrm>
          </p:grpSpPr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30802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прозрачное тело, ограниченное сферической поверхности.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17.1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Главная оптическая ось 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линия, проходящая через центры сфер, ограничивающую линзу.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17.2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Тонкая линза 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модель линзы, толщиной которой можно пренебречь по сравнению радиусов ограничивающих сфер.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17.3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Оптический центр пересечения 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точка пересечения главной оптической оси и плоскости линзы.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17.4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Фокус линзы 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точка, в которой сходятся лучи, шедшие до линзы параллельно.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17.5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Параксиальные лучи 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лучи, угол наклона которого с главной оптической осью маленький.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17.6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Фокусное расстояние: 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линзы до фокуса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2500298" y="571480"/>
          <a:ext cx="5357818" cy="1471613"/>
        </p:xfrm>
        <a:graphic>
          <a:graphicData uri="http://schemas.openxmlformats.org/presentationml/2006/ole">
            <p:oleObj spid="_x0000_s45067" name="Формула" r:id="rId3" imgW="1663700" imgH="469900" progId="Equation.3">
              <p:embed/>
            </p:oleObj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</p:grpSpPr>
        <p:grpSp>
          <p:nvGrpSpPr>
            <p:cNvPr id="5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" name="Группа 137"/>
              <p:cNvGrpSpPr/>
              <p:nvPr/>
            </p:nvGrpSpPr>
            <p:grpSpPr>
              <a:xfrm>
                <a:off x="8991776" y="320825"/>
                <a:ext cx="4503290" cy="2018853"/>
                <a:chOff x="5791330" y="6785452"/>
                <a:chExt cx="3025648" cy="897164"/>
              </a:xfrm>
            </p:grpSpPr>
            <p:sp>
              <p:nvSpPr>
                <p:cNvPr id="16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22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6" name="Группа 107"/>
            <p:cNvGrpSpPr/>
            <p:nvPr/>
          </p:nvGrpSpPr>
          <p:grpSpPr>
            <a:xfrm>
              <a:off x="-285813" y="-571504"/>
              <a:ext cx="2428894" cy="1457239"/>
              <a:chOff x="5719320" y="557388"/>
              <a:chExt cx="1690370" cy="872422"/>
            </a:xfrm>
          </p:grpSpPr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71470" y="-76968"/>
            <a:ext cx="935828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Оптическая сила линзы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величина, обратная фокусному расстоянию.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Изображение в собирающей линзе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lvl="0" eaLnBrk="0" hangingPunct="0">
              <a:tabLst>
                <a:tab pos="819150" algn="l"/>
              </a:tabLst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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двойным фокусным расстоянием (изображение действительное, перевернутое, уменьшенное);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2)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изображение действительное, перевернутое, равное;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изображение действительное, перевернутое, равное;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4)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изображения нет!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5)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изображение мнимое, перевернутое, увеличенное;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Изображение в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рассеивающей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линзе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всегда мнимое, уменьшенное, прямое.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Формула тонкой линзы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143523" y="4160128"/>
          <a:ext cx="2643187" cy="1471613"/>
        </p:xfrm>
        <a:graphic>
          <a:graphicData uri="http://schemas.openxmlformats.org/presentationml/2006/ole">
            <p:oleObj spid="_x0000_s48150" name="Формула" r:id="rId3" imgW="749300" imgH="419100" progId="Equation.3">
              <p:embed/>
            </p:oleObj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42926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&lt;0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изображение мнимое,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линзы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&gt;0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изображение действительное.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786050" y="5572140"/>
          <a:ext cx="2071702" cy="1000132"/>
        </p:xfrm>
        <a:graphic>
          <a:graphicData uri="http://schemas.openxmlformats.org/presentationml/2006/ole">
            <p:oleObj spid="_x0000_s48151" name="Формула" r:id="rId4" imgW="774364" imgH="393529" progId="Equation.3">
              <p:embed/>
            </p:oleObj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</p:grpSpPr>
        <p:grpSp>
          <p:nvGrpSpPr>
            <p:cNvPr id="7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7" name="Группа 137"/>
              <p:cNvGrpSpPr/>
              <p:nvPr/>
            </p:nvGrpSpPr>
            <p:grpSpPr>
              <a:xfrm>
                <a:off x="8991776" y="320825"/>
                <a:ext cx="4503290" cy="2018853"/>
                <a:chOff x="5791330" y="6785452"/>
                <a:chExt cx="3025648" cy="897164"/>
              </a:xfrm>
            </p:grpSpPr>
            <p:sp>
              <p:nvSpPr>
                <p:cNvPr id="18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2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8" name="Группа 107"/>
            <p:cNvGrpSpPr/>
            <p:nvPr/>
          </p:nvGrpSpPr>
          <p:grpSpPr>
            <a:xfrm>
              <a:off x="-285813" y="-571504"/>
              <a:ext cx="2428894" cy="1457239"/>
              <a:chOff x="5719320" y="557388"/>
              <a:chExt cx="1690370" cy="872422"/>
            </a:xfrm>
          </p:grpSpPr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27520"/>
        </p:xfrm>
        <a:graphic>
          <a:graphicData uri="http://schemas.openxmlformats.org/drawingml/2006/table">
            <a:tbl>
              <a:tblPr/>
              <a:tblGrid>
                <a:gridCol w="8284628"/>
                <a:gridCol w="859372"/>
              </a:tblGrid>
              <a:tr h="2805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1.Консультация по гр.7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2. Изучение темы № 17    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постановка проблемы: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Может ли собирающая линза рассеивать, а рассеивающая- собирать лучи 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эвристическая беседа по теме с демонстрациями, выкладками и рисунками на доске и заполнением справочника.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б)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Повтор темы по О.К. с акцентами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Первичная «обратная связь» по ???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постройте изображения: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а) предмет в фокусе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расс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.  линзы,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б) предмет лежит на гл. опт. оси 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в) Постройте  дальнейший ход луча 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                                         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F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          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F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          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  г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) Как надо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разместить две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линзы, чтобы параллельные лучи остались параллельными?</a:t>
                      </a: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Д.З    т.№17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. Повторить мат. 8 кл.</a:t>
                      </a: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465138" y="2906713"/>
            <a:ext cx="0" cy="46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1477963" y="29210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4033" name="Group 1"/>
          <p:cNvGrpSpPr>
            <a:grpSpLocks/>
          </p:cNvGrpSpPr>
          <p:nvPr/>
        </p:nvGrpSpPr>
        <p:grpSpPr bwMode="auto">
          <a:xfrm>
            <a:off x="1285852" y="4437075"/>
            <a:ext cx="1860550" cy="777875"/>
            <a:chOff x="1315" y="7889"/>
            <a:chExt cx="2929" cy="1225"/>
          </a:xfrm>
        </p:grpSpPr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>
              <a:off x="1315" y="8417"/>
              <a:ext cx="29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35" name="Line 3"/>
            <p:cNvSpPr>
              <a:spLocks noChangeShapeType="1"/>
            </p:cNvSpPr>
            <p:nvPr/>
          </p:nvSpPr>
          <p:spPr bwMode="auto">
            <a:xfrm>
              <a:off x="2647" y="7889"/>
              <a:ext cx="1" cy="1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 flipV="1">
              <a:off x="1831" y="8585"/>
              <a:ext cx="805" cy="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i="1" dirty="0" smtClean="0">
                <a:latin typeface="Times New Roman"/>
                <a:ea typeface="Times New Roman"/>
              </a:rPr>
              <a:t>физическая зависимость оптической силы</a:t>
            </a:r>
            <a:endParaRPr lang="ru-RU" sz="4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D</a:t>
            </a:r>
            <a:r>
              <a:rPr lang="en-US" sz="4400" b="1" dirty="0" smtClean="0">
                <a:latin typeface="Times New Roman"/>
                <a:ea typeface="Times New Roman"/>
              </a:rPr>
              <a:t> = (</a:t>
            </a:r>
            <a:r>
              <a:rPr lang="en-US" sz="4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n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л </a:t>
            </a:r>
            <a:r>
              <a:rPr lang="en-US" sz="4400" b="1" dirty="0" smtClean="0">
                <a:latin typeface="Times New Roman"/>
                <a:ea typeface="Times New Roman"/>
              </a:rPr>
              <a:t>/</a:t>
            </a:r>
            <a:r>
              <a:rPr lang="en-US" sz="4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n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ср</a:t>
            </a:r>
            <a:r>
              <a:rPr lang="en-US" sz="4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4400" b="1" dirty="0" smtClean="0">
                <a:latin typeface="Times New Roman"/>
                <a:ea typeface="Times New Roman"/>
              </a:rPr>
              <a:t>-1) (1/R</a:t>
            </a:r>
            <a:r>
              <a:rPr lang="en-US" sz="44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4400" b="1" dirty="0" smtClean="0">
                <a:latin typeface="Times New Roman"/>
                <a:ea typeface="Times New Roman"/>
              </a:rPr>
              <a:t> +1/R</a:t>
            </a:r>
            <a:r>
              <a:rPr lang="en-US" sz="44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4400" b="1" dirty="0" smtClean="0">
                <a:latin typeface="Times New Roman"/>
                <a:ea typeface="Times New Roman"/>
              </a:rPr>
              <a:t>)</a:t>
            </a:r>
            <a:endParaRPr lang="ru-RU" sz="4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4400" b="1" dirty="0" smtClean="0">
                <a:latin typeface="Times New Roman"/>
                <a:ea typeface="Times New Roman"/>
              </a:rPr>
              <a:t>D = (</a:t>
            </a:r>
            <a:r>
              <a:rPr lang="en-US" sz="4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n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л</a:t>
            </a:r>
            <a:r>
              <a:rPr lang="ru-RU" sz="4400" b="1" baseline="-25000" dirty="0" smtClean="0">
                <a:latin typeface="Times New Roman"/>
                <a:ea typeface="Times New Roman"/>
              </a:rPr>
              <a:t> </a:t>
            </a:r>
            <a:r>
              <a:rPr lang="en-US" sz="4400" b="1" dirty="0" smtClean="0">
                <a:latin typeface="Times New Roman"/>
                <a:ea typeface="Times New Roman"/>
              </a:rPr>
              <a:t> -1) (1/R</a:t>
            </a:r>
            <a:r>
              <a:rPr lang="en-US" sz="44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4400" b="1" dirty="0" smtClean="0">
                <a:latin typeface="Times New Roman"/>
                <a:ea typeface="Times New Roman"/>
              </a:rPr>
              <a:t> +1/R</a:t>
            </a:r>
            <a:r>
              <a:rPr lang="en-US" sz="44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4400" b="1" dirty="0" smtClean="0">
                <a:latin typeface="Times New Roman"/>
                <a:ea typeface="Times New Roman"/>
              </a:rPr>
              <a:t>)</a:t>
            </a:r>
            <a:endParaRPr lang="ru-RU" sz="4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4400" b="1" dirty="0" smtClean="0">
                <a:latin typeface="Times New Roman"/>
                <a:ea typeface="Times New Roman"/>
              </a:rPr>
              <a:t>D = (</a:t>
            </a:r>
            <a:r>
              <a:rPr lang="en-US" sz="4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n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л</a:t>
            </a:r>
            <a:r>
              <a:rPr lang="ru-RU" sz="4400" b="1" baseline="-25000" dirty="0" smtClean="0">
                <a:latin typeface="Times New Roman"/>
                <a:ea typeface="Times New Roman"/>
              </a:rPr>
              <a:t> </a:t>
            </a:r>
            <a:r>
              <a:rPr lang="en-US" sz="4400" b="1" dirty="0" smtClean="0">
                <a:latin typeface="Times New Roman"/>
                <a:ea typeface="Times New Roman"/>
              </a:rPr>
              <a:t> -1) 2/R</a:t>
            </a:r>
            <a:endParaRPr lang="ru-RU" sz="4400" dirty="0">
              <a:latin typeface="Times New Roman"/>
              <a:ea typeface="Times New Roman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286116" y="3857628"/>
            <a:ext cx="4572032" cy="2213349"/>
            <a:chOff x="4357686" y="5023797"/>
            <a:chExt cx="3071834" cy="983597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5079458" y="5420894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2066" y="5023797"/>
              <a:ext cx="500066" cy="96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54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54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5516460" y="5167656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6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8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29322" y="5040549"/>
              <a:ext cx="500066" cy="96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54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54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5088" y="5406109"/>
              <a:ext cx="500066" cy="50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6413622" y="5081434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8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6858016" y="5420894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0624" y="5023798"/>
              <a:ext cx="500066" cy="96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54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54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57686" y="5143511"/>
              <a:ext cx="500066" cy="610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4769168" y="5163514"/>
              <a:ext cx="445774" cy="50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6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8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90000"/>
            </a:schemeClr>
          </a:solidFill>
        </p:grpSpPr>
        <p:grpSp>
          <p:nvGrpSpPr>
            <p:cNvPr id="25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5" name="Группа 137"/>
              <p:cNvGrpSpPr/>
              <p:nvPr/>
            </p:nvGrpSpPr>
            <p:grpSpPr>
              <a:xfrm>
                <a:off x="8991776" y="320825"/>
                <a:ext cx="4503290" cy="2018853"/>
                <a:chOff x="5791330" y="6785452"/>
                <a:chExt cx="3025648" cy="897164"/>
              </a:xfrm>
              <a:grpFill/>
            </p:grpSpPr>
            <p:sp>
              <p:nvSpPr>
                <p:cNvPr id="36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42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6" name="Группа 107"/>
            <p:cNvGrpSpPr/>
            <p:nvPr/>
          </p:nvGrpSpPr>
          <p:grpSpPr>
            <a:xfrm>
              <a:off x="-285813" y="-571504"/>
              <a:ext cx="2428894" cy="1457239"/>
              <a:chOff x="5719320" y="557388"/>
              <a:chExt cx="1690370" cy="872422"/>
            </a:xfrm>
            <a:grpFill/>
          </p:grpSpPr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52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Лабораторная работа №15//8кл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45540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«Наблюдение изображения в тонких линзах».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2" y="1203309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6701" y="1229851"/>
            <a:ext cx="628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собирающая линза, экран,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светящийся предмет,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линейка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836113"/>
            <a:ext cx="2464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98128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1.Оцените фокусное расстояние линзы, получив изображение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предмета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(изображение лампочек на полу, окон на стене)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измерив расстояние от линзы  до изображения.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040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2.Получите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1,2 и 3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изображение предмета, замерив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каждом случае.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Постройте эти изображения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1674" y="332603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29373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87238" y="3072792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1458" y="292893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331124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214414" y="2986570"/>
            <a:ext cx="501433" cy="3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650434" y="332603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3042" y="292893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079590" y="325459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2198" y="286586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841015" y="310432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6643702" y="325459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2532" y="285749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3108" y="3120086"/>
            <a:ext cx="207170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большое,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292893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87766" y="33376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4203521" y="324621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572232" y="6273225"/>
            <a:ext cx="25717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8кл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37"/>
          <p:cNvGrpSpPr/>
          <p:nvPr/>
        </p:nvGrpSpPr>
        <p:grpSpPr>
          <a:xfrm>
            <a:off x="4896096" y="3143248"/>
            <a:ext cx="285752" cy="440770"/>
            <a:chOff x="5643570" y="3214686"/>
            <a:chExt cx="285752" cy="440770"/>
          </a:xfrm>
        </p:grpSpPr>
        <p:sp>
          <p:nvSpPr>
            <p:cNvPr id="36" name="TextBox 35"/>
            <p:cNvSpPr txBox="1"/>
            <p:nvPr/>
          </p:nvSpPr>
          <p:spPr>
            <a:xfrm>
              <a:off x="5643570" y="328612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~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43570" y="321468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~</a:t>
              </a:r>
              <a:endParaRPr lang="ru-RU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159270" y="3071810"/>
            <a:ext cx="28575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5643570" y="3214686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41"/>
          <p:cNvGrpSpPr/>
          <p:nvPr/>
        </p:nvGrpSpPr>
        <p:grpSpPr>
          <a:xfrm>
            <a:off x="6429388" y="3071810"/>
            <a:ext cx="285752" cy="440770"/>
            <a:chOff x="5643570" y="3214686"/>
            <a:chExt cx="285752" cy="440770"/>
          </a:xfrm>
        </p:grpSpPr>
        <p:sp>
          <p:nvSpPr>
            <p:cNvPr id="43" name="TextBox 42"/>
            <p:cNvSpPr txBox="1"/>
            <p:nvPr/>
          </p:nvSpPr>
          <p:spPr>
            <a:xfrm>
              <a:off x="5643570" y="328612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~</a:t>
              </a:r>
              <a:endParaRPr lang="ru-R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43570" y="321468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~</a:t>
              </a:r>
              <a:endParaRPr lang="ru-RU" dirty="0"/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7143768" y="3000372"/>
            <a:ext cx="2071702" cy="523220"/>
            <a:chOff x="7715272" y="3214686"/>
            <a:chExt cx="1428728" cy="523220"/>
          </a:xfrm>
        </p:grpSpPr>
        <p:sp>
          <p:nvSpPr>
            <p:cNvPr id="45" name="TextBox 44"/>
            <p:cNvSpPr txBox="1"/>
            <p:nvPr/>
          </p:nvSpPr>
          <p:spPr>
            <a:xfrm>
              <a:off x="7715272" y="3214686"/>
              <a:ext cx="1428728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  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…см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Группа 45"/>
            <p:cNvGrpSpPr/>
            <p:nvPr/>
          </p:nvGrpSpPr>
          <p:grpSpPr>
            <a:xfrm>
              <a:off x="7948283" y="3259842"/>
              <a:ext cx="285752" cy="440770"/>
              <a:chOff x="5643570" y="3214686"/>
              <a:chExt cx="285752" cy="44077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643570" y="328612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~</a:t>
                </a:r>
                <a:endParaRPr lang="ru-RU" b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643570" y="3214686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~</a:t>
                </a:r>
                <a:endParaRPr lang="ru-RU" b="1" dirty="0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0" y="4725144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Постройте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и 5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изображения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5229200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Постройте  изображения в рассеивающей линзе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14" grpId="0"/>
      <p:bldP spid="15" grpId="0" animBg="1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/>
      <p:bldP spid="31" grpId="0"/>
      <p:bldP spid="32" grpId="0" animBg="1"/>
      <p:bldP spid="33" grpId="0"/>
      <p:bldP spid="34" grpId="0"/>
      <p:bldP spid="35" grpId="0" animBg="1"/>
      <p:bldP spid="17" grpId="0" animBg="1"/>
      <p:bldP spid="40" grpId="0" animBg="1"/>
      <p:bldP spid="41" grpId="0" animBg="1"/>
      <p:bldP spid="42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74956" y="2932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6120" y="29365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80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1394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412776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350100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63588" y="1772816"/>
            <a:ext cx="34203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504" y="404664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283968" y="1772816"/>
            <a:ext cx="3600400" cy="28083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77820" y="1794588"/>
            <a:ext cx="3406148" cy="1994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237838" y="3780414"/>
            <a:ext cx="34203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6-конечная звезда 27"/>
          <p:cNvSpPr/>
          <p:nvPr/>
        </p:nvSpPr>
        <p:spPr bwMode="auto">
          <a:xfrm>
            <a:off x="6852772" y="3746878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899592" y="3501008"/>
            <a:ext cx="342038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283968" y="1988840"/>
            <a:ext cx="3744416" cy="151216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827584" y="2492896"/>
            <a:ext cx="3456384" cy="100811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283968" y="2420888"/>
            <a:ext cx="4104456" cy="720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6-конечная звезда 36"/>
          <p:cNvSpPr/>
          <p:nvPr/>
        </p:nvSpPr>
        <p:spPr bwMode="auto">
          <a:xfrm>
            <a:off x="6834691" y="2420888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458020" y="1484214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7958880" y="1626296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8211539" y="1544192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 bwMode="auto">
          <a:xfrm>
            <a:off x="7452320" y="1268760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051720" y="1268760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d=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08304" y="0"/>
            <a:ext cx="1800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≈ 10c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4048" y="3933056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8"/>
          <p:cNvGrpSpPr/>
          <p:nvPr/>
        </p:nvGrpSpPr>
        <p:grpSpPr>
          <a:xfrm>
            <a:off x="783248" y="1761732"/>
            <a:ext cx="149558" cy="1739276"/>
            <a:chOff x="1758146" y="1246592"/>
            <a:chExt cx="149558" cy="1822368"/>
          </a:xfrm>
        </p:grpSpPr>
        <p:sp>
          <p:nvSpPr>
            <p:cNvPr id="50" name="Полилиния 49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1"/>
          <p:cNvGrpSpPr/>
          <p:nvPr/>
        </p:nvGrpSpPr>
        <p:grpSpPr>
          <a:xfrm flipV="1">
            <a:off x="6800034" y="2484468"/>
            <a:ext cx="144016" cy="1280408"/>
            <a:chOff x="1758146" y="1246592"/>
            <a:chExt cx="149558" cy="1822368"/>
          </a:xfrm>
        </p:grpSpPr>
        <p:sp>
          <p:nvSpPr>
            <p:cNvPr id="53" name="Полилиния 52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660232" y="3861048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6216" y="1988840"/>
            <a:ext cx="57606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8" grpId="0" animBg="1"/>
      <p:bldP spid="37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55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49556" y="3059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1412776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350100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367644" y="1772816"/>
            <a:ext cx="291632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404664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720" y="1268760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d=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0"/>
            <a:ext cx="1800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≈ 10c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4211796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283968" y="1772816"/>
            <a:ext cx="4032448" cy="31683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331640" y="1772816"/>
            <a:ext cx="2952328" cy="2304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62884" y="4089772"/>
            <a:ext cx="39604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4"/>
          <p:cNvGrpSpPr/>
          <p:nvPr/>
        </p:nvGrpSpPr>
        <p:grpSpPr>
          <a:xfrm>
            <a:off x="1276220" y="1767274"/>
            <a:ext cx="149558" cy="1739276"/>
            <a:chOff x="1758146" y="1246592"/>
            <a:chExt cx="149558" cy="1822368"/>
          </a:xfrm>
        </p:grpSpPr>
        <p:sp>
          <p:nvSpPr>
            <p:cNvPr id="43" name="Полилиния 42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45"/>
          <p:cNvGrpSpPr/>
          <p:nvPr/>
        </p:nvGrpSpPr>
        <p:grpSpPr>
          <a:xfrm flipV="1">
            <a:off x="7150220" y="2362948"/>
            <a:ext cx="144016" cy="1728192"/>
            <a:chOff x="1758146" y="1246592"/>
            <a:chExt cx="149558" cy="1822368"/>
          </a:xfrm>
        </p:grpSpPr>
        <p:sp>
          <p:nvSpPr>
            <p:cNvPr id="47" name="Полилиния 46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>
            <a:off x="1403648" y="3485272"/>
            <a:ext cx="291632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6-конечная звезда 49"/>
          <p:cNvSpPr/>
          <p:nvPr/>
        </p:nvSpPr>
        <p:spPr bwMode="auto">
          <a:xfrm>
            <a:off x="7208160" y="4036536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020272" y="4293096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4226028" y="1844824"/>
            <a:ext cx="4378420" cy="164211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403648" y="2348880"/>
            <a:ext cx="2880320" cy="11380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283968" y="2348880"/>
            <a:ext cx="3888432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6-конечная звезда 57"/>
          <p:cNvSpPr/>
          <p:nvPr/>
        </p:nvSpPr>
        <p:spPr bwMode="auto">
          <a:xfrm>
            <a:off x="7208160" y="2306676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660232" y="1844824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68344" y="318016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8169204" y="3322250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524222" y="3068960"/>
            <a:ext cx="4634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 bwMode="auto">
          <a:xfrm>
            <a:off x="7524328" y="2996952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50" grpId="0" animBg="1"/>
      <p:bldP spid="51" grpId="0" animBg="1"/>
      <p:bldP spid="58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49556" y="3059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80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1394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134076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3429000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087724" y="1772816"/>
            <a:ext cx="219624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404664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1331476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d=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1800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≈ 10c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5157192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1974170" y="1772816"/>
            <a:ext cx="149558" cy="1739276"/>
            <a:chOff x="1758146" y="1246592"/>
            <a:chExt cx="149558" cy="1822368"/>
          </a:xfrm>
        </p:grpSpPr>
        <p:sp>
          <p:nvSpPr>
            <p:cNvPr id="28" name="Полилиния 27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4283968" y="1772816"/>
            <a:ext cx="4680520" cy="37444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051720" y="1772816"/>
            <a:ext cx="2232248" cy="33843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283968" y="5127388"/>
            <a:ext cx="4608512" cy="298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6-конечная звезда 37"/>
          <p:cNvSpPr/>
          <p:nvPr/>
        </p:nvSpPr>
        <p:spPr bwMode="auto">
          <a:xfrm>
            <a:off x="8474500" y="5100920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8172400" y="5229200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123728" y="3515076"/>
            <a:ext cx="219624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211960" y="1628800"/>
            <a:ext cx="4932040" cy="18722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2051720" y="1916832"/>
            <a:ext cx="2232248" cy="158417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4283968" y="1916832"/>
            <a:ext cx="4860032" cy="157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6-конечная звезда 48"/>
          <p:cNvSpPr/>
          <p:nvPr/>
        </p:nvSpPr>
        <p:spPr bwMode="auto">
          <a:xfrm>
            <a:off x="8388424" y="1876296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8028384" y="1475492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50"/>
          <p:cNvGrpSpPr/>
          <p:nvPr/>
        </p:nvGrpSpPr>
        <p:grpSpPr>
          <a:xfrm flipV="1">
            <a:off x="8360288" y="1930900"/>
            <a:ext cx="187888" cy="3240360"/>
            <a:chOff x="1758146" y="1246592"/>
            <a:chExt cx="149558" cy="1822368"/>
          </a:xfrm>
        </p:grpSpPr>
        <p:sp>
          <p:nvSpPr>
            <p:cNvPr id="52" name="Полилиния 51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035462" y="3387954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rot="5400000">
            <a:off x="7536322" y="3530036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7940610" y="3316516"/>
            <a:ext cx="360040" cy="483787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 bwMode="auto">
          <a:xfrm>
            <a:off x="7020272" y="3140968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3" grpId="0" animBg="1"/>
      <p:bldP spid="38" grpId="0" animBg="1"/>
      <p:bldP spid="39" grpId="0" animBg="1"/>
      <p:bldP spid="49" grpId="0" animBg="1"/>
      <p:bldP spid="50" grpId="0" animBg="1"/>
      <p:bldP spid="62" grpId="0" animBg="1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980728"/>
            <a:ext cx="0" cy="3672408"/>
          </a:xfrm>
          <a:prstGeom prst="straightConnector1">
            <a:avLst/>
          </a:prstGeom>
          <a:ln w="762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87824" y="29876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80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1394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3768" y="134076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3635732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stCxn id="21" idx="12"/>
          </p:cNvCxnSpPr>
          <p:nvPr/>
        </p:nvCxnSpPr>
        <p:spPr>
          <a:xfrm>
            <a:off x="2851186" y="1772816"/>
            <a:ext cx="143278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8"/>
          <p:cNvGrpSpPr/>
          <p:nvPr/>
        </p:nvGrpSpPr>
        <p:grpSpPr>
          <a:xfrm>
            <a:off x="2766258" y="1772816"/>
            <a:ext cx="149558" cy="1739276"/>
            <a:chOff x="1758146" y="1246592"/>
            <a:chExt cx="149558" cy="1822368"/>
          </a:xfrm>
        </p:grpSpPr>
        <p:sp>
          <p:nvSpPr>
            <p:cNvPr id="21" name="Полилиния 20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283968" y="1772816"/>
            <a:ext cx="2808312" cy="22322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843808" y="1772816"/>
            <a:ext cx="4032448" cy="31683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804248" y="4077072"/>
            <a:ext cx="726481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1680" y="908720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915816" y="3501008"/>
            <a:ext cx="1432782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283968" y="2276872"/>
            <a:ext cx="3024336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901748" y="1844824"/>
            <a:ext cx="4118524" cy="164211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164288" y="1772816"/>
            <a:ext cx="726481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нет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 animBg="1"/>
      <p:bldP spid="28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83768" y="29876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80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1394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134076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848" y="3284984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stCxn id="21" idx="12"/>
          </p:cNvCxnSpPr>
          <p:nvPr/>
        </p:nvCxnSpPr>
        <p:spPr>
          <a:xfrm>
            <a:off x="3571266" y="1772816"/>
            <a:ext cx="71270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8"/>
          <p:cNvGrpSpPr/>
          <p:nvPr/>
        </p:nvGrpSpPr>
        <p:grpSpPr>
          <a:xfrm>
            <a:off x="3486338" y="1772816"/>
            <a:ext cx="149558" cy="1739276"/>
            <a:chOff x="1758146" y="1246592"/>
            <a:chExt cx="149558" cy="1822368"/>
          </a:xfrm>
        </p:grpSpPr>
        <p:sp>
          <p:nvSpPr>
            <p:cNvPr id="21" name="Полилиния 20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283968" y="1772816"/>
            <a:ext cx="2808312" cy="22322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03648" y="548680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22" idx="2"/>
          </p:cNvCxnSpPr>
          <p:nvPr/>
        </p:nvCxnSpPr>
        <p:spPr>
          <a:xfrm flipV="1">
            <a:off x="3563888" y="3501008"/>
            <a:ext cx="784710" cy="1108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283968" y="2276872"/>
            <a:ext cx="3024336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3635896" y="1556792"/>
            <a:ext cx="2304256" cy="193014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8"/>
          <p:cNvGrpSpPr>
            <a:grpSpLocks/>
          </p:cNvGrpSpPr>
          <p:nvPr/>
        </p:nvGrpSpPr>
        <p:grpSpPr bwMode="auto">
          <a:xfrm rot="2700575" flipH="1">
            <a:off x="5435852" y="3411300"/>
            <a:ext cx="736454" cy="915339"/>
            <a:chOff x="3340" y="2819"/>
            <a:chExt cx="552" cy="673"/>
          </a:xfrm>
          <a:solidFill>
            <a:schemeClr val="bg1"/>
          </a:solidFill>
        </p:grpSpPr>
        <p:sp>
          <p:nvSpPr>
            <p:cNvPr id="35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0" name="Прямая со стрелкой 39"/>
          <p:cNvCxnSpPr/>
          <p:nvPr/>
        </p:nvCxnSpPr>
        <p:spPr>
          <a:xfrm>
            <a:off x="2647540" y="483365"/>
            <a:ext cx="2808312" cy="223224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42713" y="201703"/>
            <a:ext cx="1872208" cy="288032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6-конечная звезда 42"/>
          <p:cNvSpPr/>
          <p:nvPr/>
        </p:nvSpPr>
        <p:spPr bwMode="auto">
          <a:xfrm>
            <a:off x="2791556" y="555050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987824" y="188640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 rot="18467500" flipH="1">
            <a:off x="6421224" y="1358575"/>
            <a:ext cx="736454" cy="667167"/>
            <a:chOff x="3340" y="2819"/>
            <a:chExt cx="552" cy="673"/>
          </a:xfrm>
          <a:solidFill>
            <a:schemeClr val="bg1"/>
          </a:solidFill>
        </p:grpSpPr>
        <p:sp>
          <p:nvSpPr>
            <p:cNvPr id="48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52" name="Прямая со стрелкой 51"/>
          <p:cNvCxnSpPr/>
          <p:nvPr/>
        </p:nvCxnSpPr>
        <p:spPr>
          <a:xfrm flipH="1">
            <a:off x="2267744" y="2708920"/>
            <a:ext cx="2304256" cy="187220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1979712" y="3029771"/>
            <a:ext cx="3456384" cy="140734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6-конечная звезда 56"/>
          <p:cNvSpPr/>
          <p:nvPr/>
        </p:nvSpPr>
        <p:spPr bwMode="auto">
          <a:xfrm>
            <a:off x="2896060" y="4024820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2627784" y="4293096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8"/>
          <p:cNvGrpSpPr/>
          <p:nvPr/>
        </p:nvGrpSpPr>
        <p:grpSpPr>
          <a:xfrm flipV="1">
            <a:off x="2771800" y="548680"/>
            <a:ext cx="248843" cy="3495572"/>
            <a:chOff x="1758146" y="1246592"/>
            <a:chExt cx="149558" cy="1822368"/>
          </a:xfrm>
        </p:grpSpPr>
        <p:sp>
          <p:nvSpPr>
            <p:cNvPr id="60" name="Полилиния 59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202814" y="174470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1887250" y="1763872"/>
            <a:ext cx="76696" cy="447814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2107962" y="1673270"/>
            <a:ext cx="360040" cy="483787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 bwMode="auto">
          <a:xfrm>
            <a:off x="1187624" y="1484784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4464496" y="4357553"/>
            <a:ext cx="3419872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Посмотрите через линзу на текст в книге. Постройте это изображение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563888" y="1772816"/>
            <a:ext cx="1800200" cy="27363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8" grpId="0" animBg="1"/>
      <p:bldP spid="43" grpId="0" animBg="1"/>
      <p:bldP spid="44" grpId="0" animBg="1"/>
      <p:bldP spid="57" grpId="0" animBg="1"/>
      <p:bldP spid="58" grpId="0" animBg="1"/>
      <p:bldP spid="62" grpId="0" animBg="1"/>
      <p:bldP spid="65" grpId="0" animBg="1"/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500042"/>
            <a:ext cx="6286529" cy="264320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№17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63-65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Гр3/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1069,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1070,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1071,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1072,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925</a:t>
            </a:r>
            <a:r>
              <a:rPr lang="ru-RU" sz="4800" dirty="0" smtClean="0">
                <a:solidFill>
                  <a:srgbClr val="0000FF"/>
                </a:solidFill>
              </a:rPr>
              <a:t>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1373</a:t>
            </a:r>
            <a:r>
              <a:rPr lang="ru-RU" sz="1600" dirty="0" smtClean="0">
                <a:solidFill>
                  <a:schemeClr val="bg1"/>
                </a:solidFill>
              </a:rPr>
              <a:t> 1374 </a:t>
            </a:r>
            <a:r>
              <a:rPr lang="ru-RU" sz="1600" b="1" dirty="0" smtClean="0">
                <a:solidFill>
                  <a:schemeClr val="bg1"/>
                </a:solidFill>
              </a:rPr>
              <a:t>1375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1376</a:t>
            </a:r>
            <a:r>
              <a:rPr lang="ru-RU" sz="1600" dirty="0" smtClean="0">
                <a:solidFill>
                  <a:schemeClr val="bg1"/>
                </a:solidFill>
              </a:rPr>
              <a:t> 1387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линзы</a:t>
            </a:r>
            <a:endParaRPr lang="en-US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/>
          <p:nvPr/>
        </p:nvGrpSpPr>
        <p:grpSpPr>
          <a:xfrm>
            <a:off x="0" y="0"/>
            <a:ext cx="9144000" cy="6858000"/>
            <a:chOff x="3428992" y="-1285884"/>
            <a:chExt cx="9144000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428992" y="-1285884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Прозрачное тело, ограниченное сферическими поверхностями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57918" y="3286076"/>
              <a:ext cx="5429320" cy="11079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6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11  класс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4071942"/>
          <a:ext cx="6429420" cy="1489311"/>
        </p:xfrm>
        <a:graphic>
          <a:graphicData uri="http://schemas.openxmlformats.org/drawingml/2006/table">
            <a:tbl>
              <a:tblPr/>
              <a:tblGrid>
                <a:gridCol w="5561403"/>
                <a:gridCol w="868017"/>
              </a:tblGrid>
              <a:tr h="121444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Консультация по </a:t>
                      </a:r>
                      <a:r>
                        <a:rPr lang="ru-RU" sz="1800" u="none" strike="noStrike" dirty="0" err="1">
                          <a:latin typeface="Times New Roman"/>
                          <a:ea typeface="Times New Roman"/>
                        </a:rPr>
                        <a:t>т.№</a:t>
                      </a: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 17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2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Планирование лабораторной работы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Выполнение лабораторной работы.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4.Камеральные работы.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Д.З     гр.№8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. (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\з.т.№17\ л.р.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«Определение фокусного расстояния и оптической силы собирающей линзы»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Закрепить знания по теме 17.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Развивать практические навыки учащихся.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3.Помочь учащимся повторить умения находить фокусное расстояние линзы.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26431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№18 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63-65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прз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№13,14,стр28 : 19-23стр37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4800" dirty="0" smtClean="0"/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1356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1358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1359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1366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1367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4187407"/>
            <a:ext cx="1500187" cy="267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4188" y="4190369"/>
            <a:ext cx="1457325" cy="259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1675" y="4214818"/>
            <a:ext cx="131445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83100" y="4214818"/>
            <a:ext cx="1484313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0888" y="4214818"/>
            <a:ext cx="1484313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3627440"/>
            <a:ext cx="2143108" cy="323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198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Может ли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собирающая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линза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рассеивать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рассеивающая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собирать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лучи 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3428992" y="-1285884"/>
            <a:chExt cx="9144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428992" y="-1285884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Прозрачное тело, ограниченное сферическими поверхностями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57918" y="3286076"/>
              <a:ext cx="5429320" cy="11079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6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-45203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Лабораторная работа № 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0042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«Измерение фокусного расстояния и оптической силы собирающей линзы».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85860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6701" y="1312402"/>
            <a:ext cx="5237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собирающая линза, экран,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светящийся предмет,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линейка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857364"/>
            <a:ext cx="2464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35743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1.Оцените фокусное расстояние линзы, получив изображение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предмета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(изображение лампочек на полу).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857628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2.Получите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1,2 и 3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изображение предмета, замерив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каждом случае.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Постройте эти изображения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786322"/>
            <a:ext cx="91440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Рассчитайте 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формуле тонкой линзы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фокусное расстояние в каждом случае и найдите среднее.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15016"/>
            <a:ext cx="91440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Рассчитайте оптическую силу в каждом случае и найдите среднее.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(1дптр – 1 метр).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1674" y="332603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29373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87238" y="3072792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1458" y="292893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331124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214414" y="2986570"/>
            <a:ext cx="501433" cy="3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650434" y="332603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3042" y="292893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079590" y="325459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2198" y="286586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841015" y="310432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6643702" y="325459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2532" y="285749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3108" y="3120086"/>
            <a:ext cx="207170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большое,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292893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87766" y="33376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4203521" y="324621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57950" y="6273249"/>
            <a:ext cx="278608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стр. 28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37"/>
          <p:cNvGrpSpPr/>
          <p:nvPr/>
        </p:nvGrpSpPr>
        <p:grpSpPr>
          <a:xfrm>
            <a:off x="4896096" y="3143248"/>
            <a:ext cx="285752" cy="440770"/>
            <a:chOff x="5643570" y="3214686"/>
            <a:chExt cx="285752" cy="440770"/>
          </a:xfrm>
        </p:grpSpPr>
        <p:sp>
          <p:nvSpPr>
            <p:cNvPr id="36" name="TextBox 35"/>
            <p:cNvSpPr txBox="1"/>
            <p:nvPr/>
          </p:nvSpPr>
          <p:spPr>
            <a:xfrm>
              <a:off x="5643570" y="328612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~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43570" y="321468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~</a:t>
              </a:r>
              <a:endParaRPr lang="ru-RU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159270" y="3071810"/>
            <a:ext cx="28575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5643570" y="3214686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41"/>
          <p:cNvGrpSpPr/>
          <p:nvPr/>
        </p:nvGrpSpPr>
        <p:grpSpPr>
          <a:xfrm>
            <a:off x="6429388" y="3071810"/>
            <a:ext cx="285752" cy="440770"/>
            <a:chOff x="5643570" y="3214686"/>
            <a:chExt cx="285752" cy="440770"/>
          </a:xfrm>
        </p:grpSpPr>
        <p:sp>
          <p:nvSpPr>
            <p:cNvPr id="43" name="TextBox 42"/>
            <p:cNvSpPr txBox="1"/>
            <p:nvPr/>
          </p:nvSpPr>
          <p:spPr>
            <a:xfrm>
              <a:off x="5643570" y="328612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~</a:t>
              </a:r>
              <a:endParaRPr lang="ru-R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43570" y="321468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~</a:t>
              </a:r>
              <a:endParaRPr lang="ru-RU" dirty="0"/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7143768" y="3000372"/>
            <a:ext cx="2071702" cy="523220"/>
            <a:chOff x="7715272" y="3214686"/>
            <a:chExt cx="1428728" cy="523220"/>
          </a:xfrm>
        </p:grpSpPr>
        <p:sp>
          <p:nvSpPr>
            <p:cNvPr id="45" name="TextBox 44"/>
            <p:cNvSpPr txBox="1"/>
            <p:nvPr/>
          </p:nvSpPr>
          <p:spPr>
            <a:xfrm>
              <a:off x="7715272" y="3214686"/>
              <a:ext cx="1428728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  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…см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Группа 45"/>
            <p:cNvGrpSpPr/>
            <p:nvPr/>
          </p:nvGrpSpPr>
          <p:grpSpPr>
            <a:xfrm>
              <a:off x="7948283" y="3259842"/>
              <a:ext cx="285752" cy="440770"/>
              <a:chOff x="5643570" y="3214686"/>
              <a:chExt cx="285752" cy="44077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643570" y="328612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~</a:t>
                </a:r>
                <a:endParaRPr lang="ru-RU" b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643570" y="3214686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~</a:t>
                </a:r>
                <a:endParaRPr lang="ru-RU" b="1" dirty="0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5715008" y="0"/>
            <a:ext cx="34290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Диагн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стр.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14" grpId="0"/>
      <p:bldP spid="15" grpId="0" animBg="1"/>
      <p:bldP spid="16" grpId="0" animBg="1"/>
      <p:bldP spid="11" grpId="0" animBg="1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/>
      <p:bldP spid="31" grpId="0"/>
      <p:bldP spid="32" grpId="0" animBg="1"/>
      <p:bldP spid="33" grpId="0"/>
      <p:bldP spid="34" grpId="0"/>
      <p:bldP spid="35" grpId="0" animBg="1"/>
      <p:bldP spid="17" grpId="0" animBg="1"/>
      <p:bldP spid="40" grpId="0" animBg="1"/>
      <p:bldP spid="41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74956" y="2932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6120" y="29365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80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1394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412776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350100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63588" y="1772816"/>
            <a:ext cx="34203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504" y="404664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283968" y="1772816"/>
            <a:ext cx="3600400" cy="28083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77820" y="1794588"/>
            <a:ext cx="3406148" cy="19944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237838" y="3780414"/>
            <a:ext cx="34203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6-конечная звезда 27"/>
          <p:cNvSpPr/>
          <p:nvPr/>
        </p:nvSpPr>
        <p:spPr bwMode="auto">
          <a:xfrm>
            <a:off x="6852772" y="3746878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899592" y="3501008"/>
            <a:ext cx="342038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283968" y="1988840"/>
            <a:ext cx="3744416" cy="151216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827584" y="2492896"/>
            <a:ext cx="3456384" cy="100811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283968" y="2420888"/>
            <a:ext cx="4104456" cy="720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6-конечная звезда 36"/>
          <p:cNvSpPr/>
          <p:nvPr/>
        </p:nvSpPr>
        <p:spPr bwMode="auto">
          <a:xfrm>
            <a:off x="6834691" y="2420888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458020" y="1484214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7958880" y="1626296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8211539" y="1544192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 bwMode="auto">
          <a:xfrm>
            <a:off x="7452320" y="1268760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051720" y="1268760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d=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08304" y="0"/>
            <a:ext cx="1800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≈ 10c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4048" y="3933056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8"/>
          <p:cNvGrpSpPr/>
          <p:nvPr/>
        </p:nvGrpSpPr>
        <p:grpSpPr>
          <a:xfrm>
            <a:off x="783248" y="1761732"/>
            <a:ext cx="149558" cy="1739276"/>
            <a:chOff x="1758146" y="1246592"/>
            <a:chExt cx="149558" cy="1822368"/>
          </a:xfrm>
        </p:grpSpPr>
        <p:sp>
          <p:nvSpPr>
            <p:cNvPr id="50" name="Полилиния 49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1"/>
          <p:cNvGrpSpPr/>
          <p:nvPr/>
        </p:nvGrpSpPr>
        <p:grpSpPr>
          <a:xfrm flipV="1">
            <a:off x="6800034" y="2484468"/>
            <a:ext cx="144016" cy="1280408"/>
            <a:chOff x="1758146" y="1246592"/>
            <a:chExt cx="149558" cy="1822368"/>
          </a:xfrm>
        </p:grpSpPr>
        <p:sp>
          <p:nvSpPr>
            <p:cNvPr id="53" name="Полилиния 52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660232" y="3861048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6216" y="1988840"/>
            <a:ext cx="57606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8" grpId="0" animBg="1"/>
      <p:bldP spid="37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55" grpId="0" animBg="1"/>
      <p:bldP spid="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49556" y="3059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1412776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350100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367644" y="1772816"/>
            <a:ext cx="291632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404664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720" y="1268760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d=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0"/>
            <a:ext cx="1800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≈ 10c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4211796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283968" y="1772816"/>
            <a:ext cx="4032448" cy="31683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331640" y="1772816"/>
            <a:ext cx="2952328" cy="2304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62884" y="4089772"/>
            <a:ext cx="39604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4"/>
          <p:cNvGrpSpPr/>
          <p:nvPr/>
        </p:nvGrpSpPr>
        <p:grpSpPr>
          <a:xfrm>
            <a:off x="1276220" y="1767274"/>
            <a:ext cx="149558" cy="1739276"/>
            <a:chOff x="1758146" y="1246592"/>
            <a:chExt cx="149558" cy="1822368"/>
          </a:xfrm>
        </p:grpSpPr>
        <p:sp>
          <p:nvSpPr>
            <p:cNvPr id="43" name="Полилиния 42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45"/>
          <p:cNvGrpSpPr/>
          <p:nvPr/>
        </p:nvGrpSpPr>
        <p:grpSpPr>
          <a:xfrm flipV="1">
            <a:off x="7150220" y="2362948"/>
            <a:ext cx="144016" cy="1728192"/>
            <a:chOff x="1758146" y="1246592"/>
            <a:chExt cx="149558" cy="1822368"/>
          </a:xfrm>
        </p:grpSpPr>
        <p:sp>
          <p:nvSpPr>
            <p:cNvPr id="47" name="Полилиния 46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>
            <a:off x="1403648" y="3485272"/>
            <a:ext cx="291632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6-конечная звезда 49"/>
          <p:cNvSpPr/>
          <p:nvPr/>
        </p:nvSpPr>
        <p:spPr bwMode="auto">
          <a:xfrm>
            <a:off x="7208160" y="4036536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020272" y="4293096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4226028" y="1844824"/>
            <a:ext cx="4378420" cy="164211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403648" y="2348880"/>
            <a:ext cx="2880320" cy="11380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283968" y="2348880"/>
            <a:ext cx="3888432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6-конечная звезда 57"/>
          <p:cNvSpPr/>
          <p:nvPr/>
        </p:nvSpPr>
        <p:spPr bwMode="auto">
          <a:xfrm>
            <a:off x="7208160" y="2306676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660232" y="1844824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68344" y="318016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8169204" y="3322250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524222" y="3068960"/>
            <a:ext cx="4634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 bwMode="auto">
          <a:xfrm>
            <a:off x="7524328" y="2996952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50" grpId="0" animBg="1"/>
      <p:bldP spid="51" grpId="0" animBg="1"/>
      <p:bldP spid="58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49556" y="3059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80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1394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134076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3429000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087724" y="1772816"/>
            <a:ext cx="219624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404664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1331476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d=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1800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≈ 10c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5157192"/>
            <a:ext cx="129614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1974170" y="1772816"/>
            <a:ext cx="149558" cy="1739276"/>
            <a:chOff x="1758146" y="1246592"/>
            <a:chExt cx="149558" cy="1822368"/>
          </a:xfrm>
        </p:grpSpPr>
        <p:sp>
          <p:nvSpPr>
            <p:cNvPr id="28" name="Полилиния 27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4283968" y="1772816"/>
            <a:ext cx="4680520" cy="37444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051720" y="1772816"/>
            <a:ext cx="2232248" cy="33843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283968" y="5127388"/>
            <a:ext cx="4608512" cy="298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6-конечная звезда 37"/>
          <p:cNvSpPr/>
          <p:nvPr/>
        </p:nvSpPr>
        <p:spPr bwMode="auto">
          <a:xfrm>
            <a:off x="8474500" y="5100920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8172400" y="5229200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123728" y="3515076"/>
            <a:ext cx="219624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211960" y="1628800"/>
            <a:ext cx="4932040" cy="18722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2051720" y="1916832"/>
            <a:ext cx="2232248" cy="158417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4283968" y="1916832"/>
            <a:ext cx="4860032" cy="157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6-конечная звезда 48"/>
          <p:cNvSpPr/>
          <p:nvPr/>
        </p:nvSpPr>
        <p:spPr bwMode="auto">
          <a:xfrm>
            <a:off x="8388424" y="1876296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8028384" y="1475492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50"/>
          <p:cNvGrpSpPr/>
          <p:nvPr/>
        </p:nvGrpSpPr>
        <p:grpSpPr>
          <a:xfrm flipV="1">
            <a:off x="8360288" y="1930900"/>
            <a:ext cx="187888" cy="3240360"/>
            <a:chOff x="1758146" y="1246592"/>
            <a:chExt cx="149558" cy="1822368"/>
          </a:xfrm>
        </p:grpSpPr>
        <p:sp>
          <p:nvSpPr>
            <p:cNvPr id="52" name="Полилиния 51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035462" y="3387954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rot="5400000">
            <a:off x="7536322" y="3530036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7940610" y="3316516"/>
            <a:ext cx="360040" cy="483787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 bwMode="auto">
          <a:xfrm>
            <a:off x="7020272" y="3140968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3" grpId="0" animBg="1"/>
      <p:bldP spid="38" grpId="0" animBg="1"/>
      <p:bldP spid="39" grpId="0" animBg="1"/>
      <p:bldP spid="49" grpId="0" animBg="1"/>
      <p:bldP spid="50" grpId="0" animBg="1"/>
      <p:bldP spid="62" grpId="0" animBg="1"/>
      <p:bldP spid="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475011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Дополнительные вопросы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Постройте 4 и 5 изображения в собирающей линзе. (стр.26)</a:t>
            </a:r>
          </a:p>
          <a:p>
            <a:pPr fontAlgn="b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Постройте изображение в рассеивающей линзе.   (стр.26)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Почему трудно определить фокусное расстояние  рассеивающей линзы?</a:t>
            </a:r>
          </a:p>
          <a:p>
            <a:pPr fontAlgn="b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63" y="3645024"/>
            <a:ext cx="912273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t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фокусное расстояние данной линзы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около 10,7</a:t>
            </a:r>
            <a:r>
              <a:rPr lang="ru-RU" sz="28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см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оптическая сила данной линзы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около 9,3дптр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    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9859973"/>
              </p:ext>
            </p:extLst>
          </p:nvPr>
        </p:nvGraphicFramePr>
        <p:xfrm>
          <a:off x="160783" y="-110567"/>
          <a:ext cx="8083626" cy="2387439"/>
        </p:xfrm>
        <a:graphic>
          <a:graphicData uri="http://schemas.openxmlformats.org/drawingml/2006/table">
            <a:tbl>
              <a:tblPr/>
              <a:tblGrid>
                <a:gridCol w="577022"/>
                <a:gridCol w="1008112"/>
                <a:gridCol w="1224136"/>
                <a:gridCol w="936104"/>
                <a:gridCol w="1080120"/>
                <a:gridCol w="1080120"/>
                <a:gridCol w="1089006"/>
                <a:gridCol w="1089006"/>
              </a:tblGrid>
              <a:tr h="6651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b="1" i="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000" b="1" i="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000" b="1" i="0" u="none" strike="noStrike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2000" b="1" i="0" u="none" strike="noStrike" dirty="0" smtClean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000" b="1" i="0" u="none" strike="noStrike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ru-RU" sz="2000" b="1" i="0" u="none" strike="noStrike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2000" b="1" i="0" u="none" strike="noStrike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D, </a:t>
                      </a:r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дптр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</a:p>
                    <a:p>
                      <a:pPr algn="ctr" fontAlgn="b"/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дптр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Г,</a:t>
                      </a:r>
                    </a:p>
                    <a:p>
                      <a:pPr algn="ctr" fontAlgn="b"/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1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2000" b="0" i="0" u="none" strike="noStrike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1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2000" b="0" i="0" u="none" strike="noStrike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1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2000" b="0" i="0" u="none" strike="noStrike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458395" y="2776984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003" y="238825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57104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09214" y="2556984"/>
            <a:ext cx="588637" cy="50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6904" y="2817984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42925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552" y="256474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242088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1124" y="277410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31640" y="247852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771080" y="2817984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242088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580486" y="277265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3094" y="23839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933134" y="2519412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263754" y="2772650"/>
            <a:ext cx="316732" cy="25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50554" y="2420888"/>
            <a:ext cx="96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u="sng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+f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2085" y="2774106"/>
            <a:ext cx="78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d∙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67944" y="2599724"/>
            <a:ext cx="698817" cy="5000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F=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84391" y="2833772"/>
            <a:ext cx="9614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+f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87824" y="1844824"/>
            <a:ext cx="96140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10,9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5816" y="1311151"/>
            <a:ext cx="96140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11,12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7824" y="836712"/>
            <a:ext cx="96140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10,31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0072" y="836712"/>
            <a:ext cx="7920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9,7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0072" y="1311151"/>
            <a:ext cx="7920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9,0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60548" y="1806470"/>
            <a:ext cx="7920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9,2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42642" y="1268760"/>
            <a:ext cx="96140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4168" y="1268760"/>
            <a:ext cx="7920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9,3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2165" y="2340946"/>
            <a:ext cx="785267" cy="52953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d∙</a:t>
            </a:r>
            <a:r>
              <a:rPr lang="en-US" sz="2800" b="1" u="sng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612476" y="2852936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7424955" y="2810615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46124" y="245885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7710706" y="257744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36364" y="24691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36364" y="283377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361040" y="2585818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79306" y="258151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7020272" y="2461364"/>
            <a:ext cx="2123728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308304" y="836712"/>
            <a:ext cx="7920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0,42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6296" y="1340768"/>
            <a:ext cx="7920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2,9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08304" y="1772816"/>
            <a:ext cx="7920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23928" y="0"/>
            <a:ext cx="4752528" cy="23015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000496" y="6334804"/>
            <a:ext cx="51435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Диагностика/  стр.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643570" y="2357430"/>
            <a:ext cx="1285884" cy="928694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9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11424 0.00463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2441 0.00463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5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35" grpId="0" animBg="1"/>
      <p:bldP spid="35" grpId="1" animBg="1"/>
      <p:bldP spid="35" grpId="2" animBg="1"/>
      <p:bldP spid="35" grpId="3" animBg="1"/>
      <p:bldP spid="49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6072230" cy="2060848"/>
        </p:xfrm>
        <a:graphic>
          <a:graphicData uri="http://schemas.openxmlformats.org/drawingml/2006/table">
            <a:tbl>
              <a:tblPr/>
              <a:tblGrid>
                <a:gridCol w="1246515"/>
                <a:gridCol w="1325253"/>
                <a:gridCol w="1143008"/>
                <a:gridCol w="1285884"/>
                <a:gridCol w="1071570"/>
              </a:tblGrid>
              <a:tr h="498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/>
                          <a:ea typeface="Times New Roman"/>
                        </a:rPr>
                        <a:t>d</a:t>
                      </a:r>
                      <a:endParaRPr lang="ru-RU" sz="32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baseline="-250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3200" b="1" baseline="-250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baseline="-250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3200" b="1" baseline="-25000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endParaRPr lang="ru-RU" sz="3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kumimoji="0" lang="en-US" sz="28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-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-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 -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966753" y="1928802"/>
          <a:ext cx="4177247" cy="2560320"/>
        </p:xfrm>
        <a:graphic>
          <a:graphicData uri="http://schemas.openxmlformats.org/drawingml/2006/table">
            <a:tbl>
              <a:tblPr/>
              <a:tblGrid>
                <a:gridCol w="676784"/>
                <a:gridCol w="857256"/>
                <a:gridCol w="1428760"/>
                <a:gridCol w="1214447"/>
              </a:tblGrid>
              <a:tr h="714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F</a:t>
                      </a:r>
                      <a:endParaRPr lang="ru-RU" sz="44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F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</a:t>
                      </a:r>
                      <a:endParaRPr lang="ru-RU" sz="44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6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2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2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Группа 50"/>
          <p:cNvGrpSpPr/>
          <p:nvPr/>
        </p:nvGrpSpPr>
        <p:grpSpPr>
          <a:xfrm>
            <a:off x="500034" y="3429000"/>
            <a:ext cx="3883300" cy="849562"/>
            <a:chOff x="1285852" y="4763168"/>
            <a:chExt cx="3883300" cy="84956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643042" y="5357826"/>
              <a:ext cx="2928958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2890760" y="4763168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smtClean="0">
                  <a:solidFill>
                    <a:srgbClr val="006600"/>
                  </a:solidFill>
                  <a:latin typeface="Times New Roman"/>
                  <a:ea typeface="Times New Roman"/>
                </a:rPr>
                <a:t>F</a:t>
              </a:r>
              <a:endParaRPr lang="ru-RU" sz="3600" b="1" dirty="0">
                <a:solidFill>
                  <a:srgbClr val="0066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85852" y="4821335"/>
              <a:ext cx="10715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400" dirty="0" err="1" smtClean="0">
                  <a:latin typeface="Times New Roman"/>
                  <a:ea typeface="Times New Roman"/>
                </a:rPr>
                <a:t>min</a:t>
              </a:r>
              <a:r>
                <a:rPr lang="en-US" sz="1400" dirty="0" smtClean="0">
                  <a:latin typeface="Times New Roman"/>
                  <a:ea typeface="Times New Roman"/>
                </a:rPr>
                <a:t> </a:t>
              </a:r>
              <a:endParaRPr lang="ru-RU" sz="8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48093" y="4812511"/>
              <a:ext cx="821059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dirty="0" err="1" smtClean="0">
                  <a:latin typeface="Times New Roman"/>
                  <a:ea typeface="Times New Roman"/>
                </a:rPr>
                <a:t>max</a:t>
              </a:r>
              <a:endParaRPr lang="ru-RU" dirty="0" smtClean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endParaRPr lang="ru-RU" sz="10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36512" y="551723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Дополнительные вопросы.</a:t>
            </a:r>
          </a:p>
          <a:p>
            <a:pPr fontAlgn="b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трудно определить фокусное расстояние  рассеивающей линзы?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нельзя для определения фокусного расстояния собирающей линзы использовать 4-е и 5-е положение предмета?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2485345"/>
            <a:ext cx="2428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600" dirty="0" err="1" smtClean="0">
                <a:latin typeface="Times New Roman"/>
                <a:ea typeface="Times New Roman"/>
              </a:rPr>
              <a:t>n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F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F</a:t>
            </a:r>
            <a:endParaRPr lang="ru-RU" sz="1600" dirty="0">
              <a:solidFill>
                <a:srgbClr val="00660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4509120"/>
            <a:ext cx="9144000" cy="8978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реальное значение показателя преломления этого стекла лежит 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200" dirty="0" err="1" smtClean="0">
                <a:latin typeface="Times New Roman"/>
                <a:ea typeface="Times New Roman"/>
              </a:rPr>
              <a:t>n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относительная погрешность составляет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ε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%.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709C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709C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980728"/>
            <a:ext cx="0" cy="3672408"/>
          </a:xfrm>
          <a:prstGeom prst="straightConnector1">
            <a:avLst/>
          </a:prstGeom>
          <a:ln w="762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87824" y="29876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80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1394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3768" y="134076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3635732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stCxn id="21" idx="12"/>
          </p:cNvCxnSpPr>
          <p:nvPr/>
        </p:nvCxnSpPr>
        <p:spPr>
          <a:xfrm>
            <a:off x="2851186" y="1772816"/>
            <a:ext cx="143278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8"/>
          <p:cNvGrpSpPr/>
          <p:nvPr/>
        </p:nvGrpSpPr>
        <p:grpSpPr>
          <a:xfrm>
            <a:off x="2766258" y="1772816"/>
            <a:ext cx="149558" cy="1739276"/>
            <a:chOff x="1758146" y="1246592"/>
            <a:chExt cx="149558" cy="1822368"/>
          </a:xfrm>
        </p:grpSpPr>
        <p:sp>
          <p:nvSpPr>
            <p:cNvPr id="21" name="Полилиния 20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283968" y="1772816"/>
            <a:ext cx="2808312" cy="22322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843808" y="1772816"/>
            <a:ext cx="4032448" cy="31683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804248" y="4077072"/>
            <a:ext cx="726481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1680" y="908720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915816" y="3501008"/>
            <a:ext cx="1432782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283968" y="2276872"/>
            <a:ext cx="3024336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901748" y="1844824"/>
            <a:ext cx="4118524" cy="164211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164288" y="1772816"/>
            <a:ext cx="726481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нет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 animBg="1"/>
      <p:bldP spid="28" grpId="0" animBg="1"/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83768" y="29876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080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1394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134076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848" y="3284984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stCxn id="21" idx="12"/>
          </p:cNvCxnSpPr>
          <p:nvPr/>
        </p:nvCxnSpPr>
        <p:spPr>
          <a:xfrm>
            <a:off x="3571266" y="1772816"/>
            <a:ext cx="71270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8"/>
          <p:cNvGrpSpPr/>
          <p:nvPr/>
        </p:nvGrpSpPr>
        <p:grpSpPr>
          <a:xfrm>
            <a:off x="3486338" y="1772816"/>
            <a:ext cx="149558" cy="1739276"/>
            <a:chOff x="1758146" y="1246592"/>
            <a:chExt cx="149558" cy="1822368"/>
          </a:xfrm>
        </p:grpSpPr>
        <p:sp>
          <p:nvSpPr>
            <p:cNvPr id="21" name="Полилиния 20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283968" y="1772816"/>
            <a:ext cx="2808312" cy="22322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03648" y="548680"/>
            <a:ext cx="36004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22" idx="2"/>
          </p:cNvCxnSpPr>
          <p:nvPr/>
        </p:nvCxnSpPr>
        <p:spPr>
          <a:xfrm flipV="1">
            <a:off x="3563888" y="3501008"/>
            <a:ext cx="784710" cy="1108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283968" y="2276872"/>
            <a:ext cx="3024336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3635896" y="1556792"/>
            <a:ext cx="2304256" cy="193014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8"/>
          <p:cNvGrpSpPr>
            <a:grpSpLocks/>
          </p:cNvGrpSpPr>
          <p:nvPr/>
        </p:nvGrpSpPr>
        <p:grpSpPr bwMode="auto">
          <a:xfrm rot="2700575" flipH="1">
            <a:off x="5435852" y="3411300"/>
            <a:ext cx="736454" cy="915339"/>
            <a:chOff x="3340" y="2819"/>
            <a:chExt cx="552" cy="673"/>
          </a:xfrm>
          <a:solidFill>
            <a:schemeClr val="bg1"/>
          </a:solidFill>
        </p:grpSpPr>
        <p:sp>
          <p:nvSpPr>
            <p:cNvPr id="35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0" name="Прямая со стрелкой 39"/>
          <p:cNvCxnSpPr/>
          <p:nvPr/>
        </p:nvCxnSpPr>
        <p:spPr>
          <a:xfrm>
            <a:off x="2647540" y="483365"/>
            <a:ext cx="2808312" cy="223224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42713" y="201703"/>
            <a:ext cx="1872208" cy="288032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6-конечная звезда 42"/>
          <p:cNvSpPr/>
          <p:nvPr/>
        </p:nvSpPr>
        <p:spPr bwMode="auto">
          <a:xfrm>
            <a:off x="2791556" y="555050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987824" y="188640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 rot="18467500" flipH="1">
            <a:off x="6421224" y="1358575"/>
            <a:ext cx="736454" cy="667167"/>
            <a:chOff x="3340" y="2819"/>
            <a:chExt cx="552" cy="673"/>
          </a:xfrm>
          <a:solidFill>
            <a:schemeClr val="bg1"/>
          </a:solidFill>
        </p:grpSpPr>
        <p:sp>
          <p:nvSpPr>
            <p:cNvPr id="48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grp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52" name="Прямая со стрелкой 51"/>
          <p:cNvCxnSpPr/>
          <p:nvPr/>
        </p:nvCxnSpPr>
        <p:spPr>
          <a:xfrm flipH="1">
            <a:off x="2267744" y="2708920"/>
            <a:ext cx="2304256" cy="187220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1979712" y="3029771"/>
            <a:ext cx="3456384" cy="140734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6-конечная звезда 56"/>
          <p:cNvSpPr/>
          <p:nvPr/>
        </p:nvSpPr>
        <p:spPr bwMode="auto">
          <a:xfrm>
            <a:off x="2896060" y="4024820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2627784" y="4293096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8"/>
          <p:cNvGrpSpPr/>
          <p:nvPr/>
        </p:nvGrpSpPr>
        <p:grpSpPr>
          <a:xfrm flipV="1">
            <a:off x="2771800" y="548680"/>
            <a:ext cx="248843" cy="3495572"/>
            <a:chOff x="1758146" y="1246592"/>
            <a:chExt cx="149558" cy="1822368"/>
          </a:xfrm>
        </p:grpSpPr>
        <p:sp>
          <p:nvSpPr>
            <p:cNvPr id="60" name="Полилиния 59"/>
            <p:cNvSpPr/>
            <p:nvPr/>
          </p:nvSpPr>
          <p:spPr>
            <a:xfrm>
              <a:off x="1758146" y="1246592"/>
              <a:ext cx="136523" cy="314905"/>
            </a:xfrm>
            <a:custGeom>
              <a:avLst/>
              <a:gdLst>
                <a:gd name="connsiteX0" fmla="*/ 70132 w 136523"/>
                <a:gd name="connsiteY0" fmla="*/ 174594 h 175688"/>
                <a:gd name="connsiteX1" fmla="*/ 70132 w 136523"/>
                <a:gd name="connsiteY1" fmla="*/ 174594 h 175688"/>
                <a:gd name="connsiteX2" fmla="*/ 55336 w 136523"/>
                <a:gd name="connsiteY2" fmla="*/ 150921 h 175688"/>
                <a:gd name="connsiteX3" fmla="*/ 28703 w 136523"/>
                <a:gd name="connsiteY3" fmla="*/ 127247 h 175688"/>
                <a:gd name="connsiteX4" fmla="*/ 16866 w 136523"/>
                <a:gd name="connsiteY4" fmla="*/ 112451 h 175688"/>
                <a:gd name="connsiteX5" fmla="*/ 5029 w 136523"/>
                <a:gd name="connsiteY5" fmla="*/ 97655 h 175688"/>
                <a:gd name="connsiteX6" fmla="*/ 16866 w 136523"/>
                <a:gd name="connsiteY6" fmla="*/ 59185 h 175688"/>
                <a:gd name="connsiteX7" fmla="*/ 25743 w 136523"/>
                <a:gd name="connsiteY7" fmla="*/ 56225 h 175688"/>
                <a:gd name="connsiteX8" fmla="*/ 40539 w 136523"/>
                <a:gd name="connsiteY8" fmla="*/ 47348 h 175688"/>
                <a:gd name="connsiteX9" fmla="*/ 55336 w 136523"/>
                <a:gd name="connsiteY9" fmla="*/ 35511 h 175688"/>
                <a:gd name="connsiteX10" fmla="*/ 73091 w 136523"/>
                <a:gd name="connsiteY10" fmla="*/ 32552 h 175688"/>
                <a:gd name="connsiteX11" fmla="*/ 76050 w 136523"/>
                <a:gd name="connsiteY11" fmla="*/ 20715 h 175688"/>
                <a:gd name="connsiteX12" fmla="*/ 84928 w 136523"/>
                <a:gd name="connsiteY12" fmla="*/ 0 h 175688"/>
                <a:gd name="connsiteX13" fmla="*/ 84928 w 136523"/>
                <a:gd name="connsiteY13" fmla="*/ 0 h 175688"/>
                <a:gd name="connsiteX14" fmla="*/ 99724 w 136523"/>
                <a:gd name="connsiteY14" fmla="*/ 23674 h 175688"/>
                <a:gd name="connsiteX15" fmla="*/ 105642 w 136523"/>
                <a:gd name="connsiteY15" fmla="*/ 41429 h 175688"/>
                <a:gd name="connsiteX16" fmla="*/ 120438 w 136523"/>
                <a:gd name="connsiteY16" fmla="*/ 91736 h 175688"/>
                <a:gd name="connsiteX17" fmla="*/ 129316 w 136523"/>
                <a:gd name="connsiteY17" fmla="*/ 94695 h 175688"/>
                <a:gd name="connsiteX18" fmla="*/ 135235 w 136523"/>
                <a:gd name="connsiteY18" fmla="*/ 100614 h 175688"/>
                <a:gd name="connsiteX19" fmla="*/ 126357 w 136523"/>
                <a:gd name="connsiteY19" fmla="*/ 124288 h 175688"/>
                <a:gd name="connsiteX20" fmla="*/ 120438 w 136523"/>
                <a:gd name="connsiteY20" fmla="*/ 130206 h 175688"/>
                <a:gd name="connsiteX21" fmla="*/ 114520 w 136523"/>
                <a:gd name="connsiteY21" fmla="*/ 139084 h 175688"/>
                <a:gd name="connsiteX22" fmla="*/ 99724 w 136523"/>
                <a:gd name="connsiteY22" fmla="*/ 153880 h 175688"/>
                <a:gd name="connsiteX23" fmla="*/ 90846 w 136523"/>
                <a:gd name="connsiteY23" fmla="*/ 156839 h 175688"/>
                <a:gd name="connsiteX24" fmla="*/ 76050 w 136523"/>
                <a:gd name="connsiteY24" fmla="*/ 168676 h 175688"/>
                <a:gd name="connsiteX25" fmla="*/ 70132 w 136523"/>
                <a:gd name="connsiteY25" fmla="*/ 174594 h 17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523" h="175688">
                  <a:moveTo>
                    <a:pt x="70132" y="174594"/>
                  </a:moveTo>
                  <a:lnTo>
                    <a:pt x="70132" y="174594"/>
                  </a:lnTo>
                  <a:cubicBezTo>
                    <a:pt x="65200" y="166703"/>
                    <a:pt x="61010" y="158297"/>
                    <a:pt x="55336" y="150921"/>
                  </a:cubicBezTo>
                  <a:cubicBezTo>
                    <a:pt x="44406" y="136712"/>
                    <a:pt x="40920" y="137428"/>
                    <a:pt x="28703" y="127247"/>
                  </a:cubicBezTo>
                  <a:cubicBezTo>
                    <a:pt x="20128" y="120101"/>
                    <a:pt x="24512" y="122009"/>
                    <a:pt x="16866" y="112451"/>
                  </a:cubicBezTo>
                  <a:cubicBezTo>
                    <a:pt x="0" y="91369"/>
                    <a:pt x="23242" y="124974"/>
                    <a:pt x="5029" y="97655"/>
                  </a:cubicBezTo>
                  <a:cubicBezTo>
                    <a:pt x="7061" y="77334"/>
                    <a:pt x="1545" y="69399"/>
                    <a:pt x="16866" y="59185"/>
                  </a:cubicBezTo>
                  <a:cubicBezTo>
                    <a:pt x="19461" y="57455"/>
                    <a:pt x="22784" y="57212"/>
                    <a:pt x="25743" y="56225"/>
                  </a:cubicBezTo>
                  <a:cubicBezTo>
                    <a:pt x="40744" y="41227"/>
                    <a:pt x="21328" y="58875"/>
                    <a:pt x="40539" y="47348"/>
                  </a:cubicBezTo>
                  <a:cubicBezTo>
                    <a:pt x="50641" y="41287"/>
                    <a:pt x="42010" y="39953"/>
                    <a:pt x="55336" y="35511"/>
                  </a:cubicBezTo>
                  <a:cubicBezTo>
                    <a:pt x="61028" y="33614"/>
                    <a:pt x="67173" y="33538"/>
                    <a:pt x="73091" y="32552"/>
                  </a:cubicBezTo>
                  <a:cubicBezTo>
                    <a:pt x="74077" y="28606"/>
                    <a:pt x="74881" y="24611"/>
                    <a:pt x="76050" y="20715"/>
                  </a:cubicBezTo>
                  <a:cubicBezTo>
                    <a:pt x="81501" y="2545"/>
                    <a:pt x="77761" y="7167"/>
                    <a:pt x="84928" y="0"/>
                  </a:cubicBezTo>
                  <a:lnTo>
                    <a:pt x="84928" y="0"/>
                  </a:lnTo>
                  <a:cubicBezTo>
                    <a:pt x="89860" y="7891"/>
                    <a:pt x="95562" y="15351"/>
                    <a:pt x="99724" y="23674"/>
                  </a:cubicBezTo>
                  <a:cubicBezTo>
                    <a:pt x="102514" y="29254"/>
                    <a:pt x="105642" y="41429"/>
                    <a:pt x="105642" y="41429"/>
                  </a:cubicBezTo>
                  <a:cubicBezTo>
                    <a:pt x="108864" y="63979"/>
                    <a:pt x="102684" y="79900"/>
                    <a:pt x="120438" y="91736"/>
                  </a:cubicBezTo>
                  <a:cubicBezTo>
                    <a:pt x="123033" y="93466"/>
                    <a:pt x="126357" y="93709"/>
                    <a:pt x="129316" y="94695"/>
                  </a:cubicBezTo>
                  <a:cubicBezTo>
                    <a:pt x="131289" y="96668"/>
                    <a:pt x="134840" y="97852"/>
                    <a:pt x="135235" y="100614"/>
                  </a:cubicBezTo>
                  <a:cubicBezTo>
                    <a:pt x="136523" y="109634"/>
                    <a:pt x="131567" y="117775"/>
                    <a:pt x="126357" y="124288"/>
                  </a:cubicBezTo>
                  <a:cubicBezTo>
                    <a:pt x="124614" y="126467"/>
                    <a:pt x="122181" y="128027"/>
                    <a:pt x="120438" y="130206"/>
                  </a:cubicBezTo>
                  <a:cubicBezTo>
                    <a:pt x="118216" y="132983"/>
                    <a:pt x="116862" y="136407"/>
                    <a:pt x="114520" y="139084"/>
                  </a:cubicBezTo>
                  <a:cubicBezTo>
                    <a:pt x="109927" y="144333"/>
                    <a:pt x="106341" y="151675"/>
                    <a:pt x="99724" y="153880"/>
                  </a:cubicBezTo>
                  <a:lnTo>
                    <a:pt x="90846" y="156839"/>
                  </a:lnTo>
                  <a:cubicBezTo>
                    <a:pt x="80870" y="171804"/>
                    <a:pt x="90343" y="161530"/>
                    <a:pt x="76050" y="168676"/>
                  </a:cubicBezTo>
                  <a:cubicBezTo>
                    <a:pt x="62024" y="175688"/>
                    <a:pt x="71118" y="173608"/>
                    <a:pt x="70132" y="17459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763688" y="1556792"/>
              <a:ext cx="144016" cy="1512168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202814" y="174470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1887250" y="1763872"/>
            <a:ext cx="76696" cy="447814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2107962" y="1673270"/>
            <a:ext cx="360040" cy="483787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 bwMode="auto">
          <a:xfrm>
            <a:off x="1187624" y="1484784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4464496" y="4357553"/>
            <a:ext cx="3419872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Посмотрите через линзу на текст в книге. Постройте это изображение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563888" y="1772816"/>
            <a:ext cx="1800200" cy="27363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0" y="5013176"/>
            <a:ext cx="350043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ближе к фокусу,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 изображение  больше!!!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2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2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2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8" grpId="0" animBg="1"/>
      <p:bldP spid="43" grpId="0" animBg="1"/>
      <p:bldP spid="44" grpId="0" animBg="1"/>
      <p:bldP spid="57" grpId="0" animBg="1"/>
      <p:bldP spid="58" grpId="0" animBg="1"/>
      <p:bldP spid="62" grpId="0" animBg="1"/>
      <p:bldP spid="65" grpId="0" animBg="1"/>
      <p:bldP spid="66" grpId="0" animBg="1"/>
      <p:bldP spid="53" grpId="0" animBg="1"/>
      <p:bldP spid="5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46"/>
            <a:ext cx="4214813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Впереди т№18 и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Зачёт№3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" y="71414"/>
          <a:ext cx="9143997" cy="6240789"/>
        </p:xfrm>
        <a:graphic>
          <a:graphicData uri="http://schemas.openxmlformats.org/drawingml/2006/table">
            <a:tbl>
              <a:tblPr/>
              <a:tblGrid>
                <a:gridCol w="156305"/>
                <a:gridCol w="156307"/>
                <a:gridCol w="468923"/>
                <a:gridCol w="781538"/>
                <a:gridCol w="942619"/>
                <a:gridCol w="760021"/>
                <a:gridCol w="720129"/>
                <a:gridCol w="625230"/>
                <a:gridCol w="937846"/>
                <a:gridCol w="859692"/>
                <a:gridCol w="703385"/>
                <a:gridCol w="547077"/>
                <a:gridCol w="724904"/>
                <a:gridCol w="760021"/>
              </a:tblGrid>
              <a:tr h="5000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b="1" i="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000" b="1" i="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000" b="1" i="0" u="none" strike="noStrike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2000" b="1" i="0" u="none" strike="noStrike" dirty="0" smtClean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D, </a:t>
                      </a:r>
                      <a:r>
                        <a:rPr lang="ru-RU" sz="20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дптр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</a:p>
                    <a:p>
                      <a:pPr algn="ctr" fontAlgn="b"/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дптр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000" b="1" i="0" u="none" strike="noStrike" baseline="-25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ru-RU" sz="2000" b="1" i="0" u="none" strike="noStrike" baseline="-25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2000" b="1" i="0" u="none" strike="noStrike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18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</a:t>
                      </a:r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l-GR" sz="2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F-</a:t>
                      </a:r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800" b="1" i="0" u="none" strike="noStrike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F,</a:t>
                      </a:r>
                      <a:endParaRPr lang="ru-RU" sz="1600" b="1" i="0" u="none" strike="noStrike" dirty="0" smtClean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F+</a:t>
                      </a:r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800" b="1" i="0" u="none" strike="noStrike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f,</a:t>
                      </a:r>
                      <a:endParaRPr lang="ru-RU" sz="1600" b="1" i="0" u="none" strike="noStrike" dirty="0" smtClean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|F -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Fc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р|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…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…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33377">
                <a:tc gridSpan="12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000132">
                <a:tc gridSpan="14">
                  <a:txBody>
                    <a:bodyPr/>
                    <a:lstStyle/>
                    <a:p>
                      <a:pPr algn="l" fontAlgn="t"/>
                      <a:r>
                        <a:rPr lang="ru-RU" sz="2000" b="1" i="0" u="sng" strike="noStrike" dirty="0">
                          <a:latin typeface="Times New Roman" pitchFamily="18" charset="0"/>
                          <a:cs typeface="Times New Roman" pitchFamily="18" charset="0"/>
                        </a:rPr>
                        <a:t>Вывод: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фокусное расстояние данной линзы лежит в интервале от </a:t>
                      </a:r>
                      <a:r>
                        <a:rPr lang="ru-RU" sz="2000" b="1" i="0" u="none" strike="noStrike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F-</a:t>
                      </a:r>
                      <a:r>
                        <a:rPr lang="el-GR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ru-RU" sz="2000" b="1" i="0" u="none" strike="noStrike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2000" b="1" i="0" u="none" strike="noStrike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F+</a:t>
                      </a:r>
                      <a:r>
                        <a:rPr lang="el-GR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ru-RU" sz="2000" b="1" i="0" u="none" strike="noStrike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 </a:t>
                      </a:r>
                      <a:r>
                        <a:rPr lang="ru-RU" sz="2000" b="1" i="0" u="none" strike="noStrike" dirty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 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относительная погрешность составляет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...  %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Оптическая 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сила </a:t>
                      </a: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данной 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линзы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...  </a:t>
                      </a:r>
                      <a:r>
                        <a:rPr lang="ru-RU" sz="2000" b="1" i="0" u="none" strike="noStrike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дптр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           </a:t>
                      </a:r>
                      <a:endParaRPr lang="ru-RU" sz="2000" b="1" i="0" u="sng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7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Дополнительные вопросы.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55"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Почему трудно определить фокусное расстояние  рассеивающей линзы?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55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Почему нельзя для определения фокусного расстояния собирающей линзы использовать 4-е и 5-е положение предмета?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5286412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Вместо букв и цифр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500042"/>
            <a:ext cx="6286529" cy="264320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№17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63-65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Гр3/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1069,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1070,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1071,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1072,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925</a:t>
            </a:r>
            <a:r>
              <a:rPr lang="ru-RU" sz="4800" dirty="0" smtClean="0">
                <a:solidFill>
                  <a:srgbClr val="0000FF"/>
                </a:solidFill>
              </a:rPr>
              <a:t>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1373</a:t>
            </a:r>
            <a:r>
              <a:rPr lang="ru-RU" sz="1600" dirty="0" smtClean="0">
                <a:solidFill>
                  <a:schemeClr val="bg1"/>
                </a:solidFill>
              </a:rPr>
              <a:t> 1374 </a:t>
            </a:r>
            <a:r>
              <a:rPr lang="ru-RU" sz="1600" b="1" dirty="0" smtClean="0">
                <a:solidFill>
                  <a:schemeClr val="bg1"/>
                </a:solidFill>
              </a:rPr>
              <a:t>1375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1376</a:t>
            </a:r>
            <a:r>
              <a:rPr lang="ru-RU" sz="1600" dirty="0" smtClean="0">
                <a:solidFill>
                  <a:schemeClr val="bg1"/>
                </a:solidFill>
              </a:rPr>
              <a:t> 1387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линзы</a:t>
            </a:r>
            <a:endParaRPr lang="en-US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3428992" y="-1285884"/>
            <a:chExt cx="9144000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428992" y="-1285884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Прозрачное тело, ограниченное сферическими поверхностями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57918" y="3286076"/>
              <a:ext cx="5429320" cy="11079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6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475011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Дополнительные вопросы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Постройте 1-е и 5-е изображения в собирающей линзе. (стр.16)</a:t>
            </a:r>
          </a:p>
          <a:p>
            <a:pPr fontAlgn="b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Постройте изображение в рассеивающей линзе.   (стр.17)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Почему трудно определить фокусное расстояние  рассеивающей линзы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63" y="3645024"/>
            <a:ext cx="912273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t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фокусное расстояние данной линзы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28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оптическая сила данной линзы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дптр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    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9859973"/>
              </p:ext>
            </p:extLst>
          </p:nvPr>
        </p:nvGraphicFramePr>
        <p:xfrm>
          <a:off x="160783" y="-110567"/>
          <a:ext cx="8083626" cy="2387439"/>
        </p:xfrm>
        <a:graphic>
          <a:graphicData uri="http://schemas.openxmlformats.org/drawingml/2006/table">
            <a:tbl>
              <a:tblPr/>
              <a:tblGrid>
                <a:gridCol w="577022"/>
                <a:gridCol w="1008112"/>
                <a:gridCol w="1224136"/>
                <a:gridCol w="936104"/>
                <a:gridCol w="1080120"/>
                <a:gridCol w="1080120"/>
                <a:gridCol w="1089006"/>
                <a:gridCol w="1089006"/>
              </a:tblGrid>
              <a:tr h="6651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b="1" i="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000" b="1" i="0" u="none" strike="noStrike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000" b="1" i="0" u="none" strike="noStrike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2000" b="1" i="0" u="none" strike="noStrike" dirty="0" smtClean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000" b="1" i="0" u="none" strike="noStrike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ru-RU" sz="2000" b="1" i="0" u="none" strike="noStrike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2000" b="1" i="0" u="none" strike="noStrike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D, </a:t>
                      </a:r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дптр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</a:p>
                    <a:p>
                      <a:pPr algn="ctr" fontAlgn="b"/>
                      <a:r>
                        <a:rPr lang="ru-RU" sz="20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дптр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Г,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1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2000" b="0" i="0" u="none" strike="noStrike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1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2000" b="0" i="0" u="none" strike="noStrike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1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2000" b="0" i="0" u="none" strike="noStrike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458395" y="2776984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003" y="238825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57104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09214" y="2556984"/>
            <a:ext cx="588637" cy="50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6904" y="2817984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42925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552" y="256474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242088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1124" y="277410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31640" y="247852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771080" y="2817984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242088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580486" y="2772650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3094" y="23839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933134" y="2519412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263754" y="2772650"/>
            <a:ext cx="316732" cy="25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50554" y="2420888"/>
            <a:ext cx="96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u="sng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+f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2085" y="2774106"/>
            <a:ext cx="78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d∙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67944" y="2599724"/>
            <a:ext cx="698817" cy="5000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F=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84391" y="2833772"/>
            <a:ext cx="9614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+f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2165" y="2340946"/>
            <a:ext cx="785267" cy="52953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d∙</a:t>
            </a:r>
            <a:r>
              <a:rPr lang="en-US" sz="2800" b="1" u="sng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612476" y="2852936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7424955" y="2810615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46124" y="245885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7710706" y="257744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36364" y="24691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36364" y="283377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361040" y="2585818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79306" y="258151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7020272" y="2461364"/>
            <a:ext cx="2123728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5429224" y="6334780"/>
            <a:ext cx="3714776" cy="523220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Диагностика/  стр.18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643570" y="2357430"/>
            <a:ext cx="1285884" cy="928694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9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6" grpId="0" animBg="1"/>
      <p:bldP spid="25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43174" y="6150138"/>
            <a:ext cx="6500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стр.26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7955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11-3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312601" y="1200800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линзы</a:t>
            </a:r>
            <a:endParaRPr lang="ru-RU" sz="6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2071670" y="2714620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 характеристики 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344086">
            <a:off x="708851" y="434546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построение изображений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Прозрачное тело, ограниченное сферическими поверхностями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-24"/>
            <a:ext cx="80724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ЛИНЗЫ 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прозрачные тела со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сферич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поверхностями.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228465" y="71414"/>
            <a:ext cx="986081" cy="1259720"/>
          </a:xfrm>
          <a:prstGeom prst="rtTriangle">
            <a:avLst/>
          </a:prstGeom>
          <a:solidFill>
            <a:srgbClr val="00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 flipV="1">
            <a:off x="1889020" y="985663"/>
            <a:ext cx="2376" cy="11312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49308" y="523857"/>
            <a:ext cx="117854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06538" y="977465"/>
            <a:ext cx="15658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523101" y="529322"/>
            <a:ext cx="0" cy="141547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5929323" y="928670"/>
            <a:ext cx="2528766" cy="214314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rot="60000">
            <a:off x="5723521" y="865412"/>
            <a:ext cx="946008" cy="983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rot="21480000">
            <a:off x="5514945" y="1801133"/>
            <a:ext cx="732609" cy="82951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 rot="157290">
            <a:off x="726554" y="4727524"/>
            <a:ext cx="591877" cy="1712718"/>
          </a:xfrm>
          <a:prstGeom prst="moon">
            <a:avLst>
              <a:gd name="adj" fmla="val 43556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auto">
          <a:xfrm flipH="1">
            <a:off x="1785918" y="4763241"/>
            <a:ext cx="466350" cy="1707929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Oval 23"/>
          <p:cNvSpPr>
            <a:spLocks noChangeArrowheads="1"/>
          </p:cNvSpPr>
          <p:nvPr/>
        </p:nvSpPr>
        <p:spPr bwMode="auto">
          <a:xfrm>
            <a:off x="2714612" y="4548927"/>
            <a:ext cx="648663" cy="1951907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6572264" y="4786322"/>
            <a:ext cx="1285884" cy="1785950"/>
            <a:chOff x="6836818" y="3327418"/>
            <a:chExt cx="817065" cy="1153056"/>
          </a:xfrm>
          <a:noFill/>
        </p:grpSpPr>
        <p:sp>
          <p:nvSpPr>
            <p:cNvPr id="30" name="Дуга 29"/>
            <p:cNvSpPr/>
            <p:nvPr/>
          </p:nvSpPr>
          <p:spPr>
            <a:xfrm>
              <a:off x="6836818" y="3327418"/>
              <a:ext cx="357190" cy="1143008"/>
            </a:xfrm>
            <a:prstGeom prst="arc">
              <a:avLst>
                <a:gd name="adj1" fmla="val 16592117"/>
                <a:gd name="adj2" fmla="val 5083703"/>
              </a:avLst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Дуга 30"/>
            <p:cNvSpPr/>
            <p:nvPr/>
          </p:nvSpPr>
          <p:spPr>
            <a:xfrm rot="10800000">
              <a:off x="7296693" y="3337466"/>
              <a:ext cx="357190" cy="1143008"/>
            </a:xfrm>
            <a:prstGeom prst="arc">
              <a:avLst>
                <a:gd name="adj1" fmla="val 16592117"/>
                <a:gd name="adj2" fmla="val 5083703"/>
              </a:avLst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7072330" y="3362586"/>
              <a:ext cx="357190" cy="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061180" y="4440282"/>
              <a:ext cx="357190" cy="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3929066"/>
            <a:ext cx="278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собирающие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5969196" y="4096082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рассеивающие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rot="21480000">
            <a:off x="6247066" y="2613935"/>
            <a:ext cx="483422" cy="48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H="1" flipV="1">
            <a:off x="5715007" y="2248674"/>
            <a:ext cx="814393" cy="528641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 flipH="1">
            <a:off x="6718338" y="2714620"/>
            <a:ext cx="1" cy="64294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rot="21480000" flipV="1">
            <a:off x="6716367" y="2091608"/>
            <a:ext cx="1158580" cy="94252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flipH="1">
            <a:off x="7443168" y="1857364"/>
            <a:ext cx="714380" cy="500066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 rot="21480000" flipV="1">
            <a:off x="7865573" y="1296953"/>
            <a:ext cx="648564" cy="7363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 flipH="1" flipV="1">
            <a:off x="6259216" y="1615754"/>
            <a:ext cx="814393" cy="528641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rot="60000">
            <a:off x="6640463" y="1881756"/>
            <a:ext cx="1241718" cy="11793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7858148" y="2762388"/>
            <a:ext cx="1" cy="64294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rot="60000" flipV="1">
            <a:off x="7878882" y="2640245"/>
            <a:ext cx="332749" cy="4276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 flipH="1">
            <a:off x="7858148" y="2401572"/>
            <a:ext cx="714380" cy="500066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 rot="60000" flipV="1">
            <a:off x="8224353" y="1609153"/>
            <a:ext cx="747315" cy="10396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Rectangle 27"/>
          <p:cNvSpPr>
            <a:spLocks noChangeArrowheads="1"/>
          </p:cNvSpPr>
          <p:nvPr/>
        </p:nvSpPr>
        <p:spPr bwMode="auto">
          <a:xfrm>
            <a:off x="0" y="1500174"/>
            <a:ext cx="1714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поворот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429388" y="3143248"/>
            <a:ext cx="23574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переворот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AutoShape 92"/>
          <p:cNvSpPr>
            <a:spLocks noChangeArrowheads="1"/>
          </p:cNvSpPr>
          <p:nvPr/>
        </p:nvSpPr>
        <p:spPr bwMode="auto">
          <a:xfrm>
            <a:off x="2790432" y="1857364"/>
            <a:ext cx="2021491" cy="2071701"/>
          </a:xfrm>
          <a:prstGeom prst="triangle">
            <a:avLst>
              <a:gd name="adj" fmla="val 50000"/>
            </a:avLst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Line 93"/>
          <p:cNvSpPr>
            <a:spLocks noChangeShapeType="1"/>
          </p:cNvSpPr>
          <p:nvPr/>
        </p:nvSpPr>
        <p:spPr bwMode="auto">
          <a:xfrm>
            <a:off x="2770698" y="2540496"/>
            <a:ext cx="1058230" cy="660825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1" name="Group 95"/>
          <p:cNvGrpSpPr>
            <a:grpSpLocks/>
          </p:cNvGrpSpPr>
          <p:nvPr/>
        </p:nvGrpSpPr>
        <p:grpSpPr bwMode="auto">
          <a:xfrm>
            <a:off x="2285984" y="2883455"/>
            <a:ext cx="2714644" cy="482375"/>
            <a:chOff x="13486" y="4688"/>
            <a:chExt cx="2201" cy="346"/>
          </a:xfrm>
        </p:grpSpPr>
        <p:sp>
          <p:nvSpPr>
            <p:cNvPr id="62" name="Line 96"/>
            <p:cNvSpPr>
              <a:spLocks noChangeShapeType="1"/>
            </p:cNvSpPr>
            <p:nvPr/>
          </p:nvSpPr>
          <p:spPr bwMode="auto">
            <a:xfrm flipV="1">
              <a:off x="13486" y="4699"/>
              <a:ext cx="827" cy="1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97"/>
            <p:cNvSpPr>
              <a:spLocks noChangeShapeType="1"/>
            </p:cNvSpPr>
            <p:nvPr/>
          </p:nvSpPr>
          <p:spPr bwMode="auto">
            <a:xfrm>
              <a:off x="14308" y="4688"/>
              <a:ext cx="873" cy="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98"/>
            <p:cNvSpPr>
              <a:spLocks noChangeShapeType="1"/>
            </p:cNvSpPr>
            <p:nvPr/>
          </p:nvSpPr>
          <p:spPr bwMode="auto">
            <a:xfrm>
              <a:off x="15182" y="4773"/>
              <a:ext cx="505" cy="26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Text Box 99"/>
          <p:cNvSpPr txBox="1">
            <a:spLocks noChangeArrowheads="1"/>
          </p:cNvSpPr>
          <p:nvPr/>
        </p:nvSpPr>
        <p:spPr bwMode="auto">
          <a:xfrm>
            <a:off x="2500298" y="3500437"/>
            <a:ext cx="2547956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Дважды…!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99"/>
          <p:cNvSpPr txBox="1">
            <a:spLocks noChangeArrowheads="1"/>
          </p:cNvSpPr>
          <p:nvPr/>
        </p:nvSpPr>
        <p:spPr bwMode="auto">
          <a:xfrm>
            <a:off x="3143240" y="3929066"/>
            <a:ext cx="25479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… к  основанию!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43372" y="2000239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стекле меньше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Прозрачное тело, ограниченное сферическими поверхностями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3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3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3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3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3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3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0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p"/>
      <p:bldP spid="1027" grpId="0" animBg="1"/>
      <p:bldP spid="1028" grpId="0" animBg="1"/>
      <p:bldP spid="1029" grpId="0" animBg="1"/>
      <p:bldP spid="1030" grpId="0" animBg="1"/>
      <p:bldP spid="1031" grpId="0" animBg="1"/>
      <p:bldP spid="1033" grpId="0" animBg="1"/>
      <p:bldP spid="1034" grpId="0" animBg="1"/>
      <p:bldP spid="1035" grpId="0" animBg="1"/>
      <p:bldP spid="1045" grpId="0" animBg="1"/>
      <p:bldP spid="1046" grpId="0" animBg="1"/>
      <p:bldP spid="1047" grpId="0" animBg="1"/>
      <p:bldP spid="1051" grpId="0"/>
      <p:bldP spid="37" grpId="0"/>
      <p:bldP spid="32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9" grpId="0" animBg="1"/>
      <p:bldP spid="60" grpId="0" animBg="1"/>
      <p:bldP spid="65" grpId="0"/>
      <p:bldP spid="66" grpId="0"/>
      <p:bldP spid="67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Скругленный прямоугольник 95"/>
          <p:cNvSpPr/>
          <p:nvPr/>
        </p:nvSpPr>
        <p:spPr>
          <a:xfrm>
            <a:off x="34290" y="4714884"/>
            <a:ext cx="1500166" cy="1000132"/>
          </a:xfrm>
          <a:prstGeom prst="round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578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ЛИНЗА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-прозрачное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огранич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000100" y="3716998"/>
            <a:ext cx="2214578" cy="102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1945650" y="2823017"/>
            <a:ext cx="270841" cy="1755193"/>
            <a:chOff x="9234" y="5484"/>
            <a:chExt cx="283" cy="1714"/>
          </a:xfrm>
        </p:grpSpPr>
        <p:sp>
          <p:nvSpPr>
            <p:cNvPr id="1030" name="Arc 6"/>
            <p:cNvSpPr>
              <a:spLocks/>
            </p:cNvSpPr>
            <p:nvPr/>
          </p:nvSpPr>
          <p:spPr bwMode="auto">
            <a:xfrm flipH="1" flipV="1">
              <a:off x="9235" y="5484"/>
              <a:ext cx="282" cy="17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095 w 43200"/>
                <a:gd name="T1" fmla="*/ 23728 h 43200"/>
                <a:gd name="T2" fmla="*/ 4320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094" y="23727"/>
                  </a:moveTo>
                  <a:cubicBezTo>
                    <a:pt x="42000" y="34779"/>
                    <a:pt x="327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094" y="23727"/>
                  </a:moveTo>
                  <a:cubicBezTo>
                    <a:pt x="42000" y="34779"/>
                    <a:pt x="327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>
              <a:solidFill>
                <a:srgbClr val="0014AC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9234" y="6143"/>
              <a:ext cx="0" cy="306"/>
            </a:xfrm>
            <a:prstGeom prst="line">
              <a:avLst/>
            </a:prstGeom>
            <a:noFill/>
            <a:ln w="50800">
              <a:solidFill>
                <a:srgbClr val="0014AC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085377" y="2571744"/>
            <a:ext cx="0" cy="225901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stealth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23853" y="3132335"/>
            <a:ext cx="2071670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084420" y="3165044"/>
            <a:ext cx="1344572" cy="8586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887460" y="4608013"/>
            <a:ext cx="2726186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5880071" y="3571876"/>
            <a:ext cx="627849" cy="2077748"/>
            <a:chOff x="13282" y="5652"/>
            <a:chExt cx="494" cy="1579"/>
          </a:xfrm>
        </p:grpSpPr>
        <p:sp>
          <p:nvSpPr>
            <p:cNvPr id="1039" name="Arc 15"/>
            <p:cNvSpPr>
              <a:spLocks/>
            </p:cNvSpPr>
            <p:nvPr/>
          </p:nvSpPr>
          <p:spPr bwMode="auto">
            <a:xfrm>
              <a:off x="13282" y="5653"/>
              <a:ext cx="141" cy="15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89"/>
                <a:gd name="T2" fmla="*/ 695 w 21600"/>
                <a:gd name="T3" fmla="*/ 43189 h 43189"/>
                <a:gd name="T4" fmla="*/ 0 w 21600"/>
                <a:gd name="T5" fmla="*/ 21600 h 4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8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58"/>
                    <a:pt x="12347" y="42813"/>
                    <a:pt x="694" y="43188"/>
                  </a:cubicBezTo>
                </a:path>
                <a:path w="21600" h="4318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58"/>
                    <a:pt x="12347" y="42813"/>
                    <a:pt x="694" y="4318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14AC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Arc 16"/>
            <p:cNvSpPr>
              <a:spLocks/>
            </p:cNvSpPr>
            <p:nvPr/>
          </p:nvSpPr>
          <p:spPr bwMode="auto">
            <a:xfrm flipH="1">
              <a:off x="13635" y="5667"/>
              <a:ext cx="141" cy="15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89"/>
                <a:gd name="T2" fmla="*/ 695 w 21600"/>
                <a:gd name="T3" fmla="*/ 43189 h 43189"/>
                <a:gd name="T4" fmla="*/ 0 w 21600"/>
                <a:gd name="T5" fmla="*/ 21600 h 4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8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58"/>
                    <a:pt x="12347" y="42813"/>
                    <a:pt x="694" y="43188"/>
                  </a:cubicBezTo>
                </a:path>
                <a:path w="21600" h="4318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58"/>
                    <a:pt x="12347" y="42813"/>
                    <a:pt x="694" y="4318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14AC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>
              <a:off x="13312" y="5652"/>
              <a:ext cx="460" cy="0"/>
            </a:xfrm>
            <a:prstGeom prst="line">
              <a:avLst/>
            </a:prstGeom>
            <a:noFill/>
            <a:ln w="34925">
              <a:solidFill>
                <a:srgbClr val="0014AC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13297" y="7215"/>
              <a:ext cx="460" cy="0"/>
            </a:xfrm>
            <a:prstGeom prst="line">
              <a:avLst/>
            </a:prstGeom>
            <a:noFill/>
            <a:ln w="34925">
              <a:solidFill>
                <a:srgbClr val="0014AC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4839164" y="3429000"/>
            <a:ext cx="2210180" cy="525029"/>
            <a:chOff x="11030" y="5446"/>
            <a:chExt cx="1739" cy="399"/>
          </a:xfrm>
        </p:grpSpPr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11030" y="5837"/>
              <a:ext cx="102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V="1">
              <a:off x="12064" y="5446"/>
              <a:ext cx="705" cy="39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7" name="Line 23"/>
          <p:cNvSpPr>
            <a:spLocks noChangeShapeType="1"/>
          </p:cNvSpPr>
          <p:nvPr/>
        </p:nvSpPr>
        <p:spPr bwMode="auto">
          <a:xfrm flipH="1">
            <a:off x="4643438" y="3606304"/>
            <a:ext cx="2151717" cy="1200067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4500562" y="1410893"/>
            <a:ext cx="37862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V="1">
            <a:off x="5143071" y="571480"/>
            <a:ext cx="1713946" cy="8576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 flipH="1">
            <a:off x="6000927" y="1410893"/>
            <a:ext cx="1786316" cy="8759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3" name="Arc 29"/>
          <p:cNvSpPr>
            <a:spLocks/>
          </p:cNvSpPr>
          <p:nvPr/>
        </p:nvSpPr>
        <p:spPr bwMode="auto">
          <a:xfrm flipH="1">
            <a:off x="5643570" y="-20745"/>
            <a:ext cx="1643074" cy="28560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9"/>
              <a:gd name="T2" fmla="*/ 695 w 21600"/>
              <a:gd name="T3" fmla="*/ 43189 h 43189"/>
              <a:gd name="T4" fmla="*/ 0 w 21600"/>
              <a:gd name="T5" fmla="*/ 21600 h 43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8"/>
                  <a:pt x="12347" y="42813"/>
                  <a:pt x="694" y="43188"/>
                </a:cubicBezTo>
              </a:path>
              <a:path w="21600" h="431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8"/>
                  <a:pt x="12347" y="42813"/>
                  <a:pt x="694" y="43188"/>
                </a:cubicBezTo>
                <a:lnTo>
                  <a:pt x="0" y="21600"/>
                </a:lnTo>
                <a:close/>
              </a:path>
            </a:pathLst>
          </a:custGeom>
          <a:noFill/>
          <a:ln w="47625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Arc 30"/>
          <p:cNvSpPr>
            <a:spLocks/>
          </p:cNvSpPr>
          <p:nvPr/>
        </p:nvSpPr>
        <p:spPr bwMode="auto">
          <a:xfrm>
            <a:off x="6072198" y="-22200"/>
            <a:ext cx="1045593" cy="278768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9"/>
              <a:gd name="T2" fmla="*/ 695 w 21600"/>
              <a:gd name="T3" fmla="*/ 43189 h 43189"/>
              <a:gd name="T4" fmla="*/ 0 w 21600"/>
              <a:gd name="T5" fmla="*/ 21600 h 43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8"/>
                  <a:pt x="12347" y="42813"/>
                  <a:pt x="694" y="43188"/>
                </a:cubicBezTo>
              </a:path>
              <a:path w="21600" h="431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8"/>
                  <a:pt x="12347" y="42813"/>
                  <a:pt x="694" y="43188"/>
                </a:cubicBezTo>
                <a:lnTo>
                  <a:pt x="0" y="21600"/>
                </a:lnTo>
                <a:close/>
              </a:path>
            </a:pathLst>
          </a:custGeom>
          <a:noFill/>
          <a:ln w="47625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572396" y="1000108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О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43756" y="857232"/>
            <a:ext cx="75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46606" y="201404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28700" y="69608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AutoShape 31"/>
          <p:cNvSpPr>
            <a:spLocks/>
          </p:cNvSpPr>
          <p:nvPr/>
        </p:nvSpPr>
        <p:spPr bwMode="auto">
          <a:xfrm>
            <a:off x="6143604" y="142852"/>
            <a:ext cx="3000396" cy="571504"/>
          </a:xfrm>
          <a:prstGeom prst="borderCallout2">
            <a:avLst>
              <a:gd name="adj1" fmla="val 100906"/>
              <a:gd name="adj2" fmla="val 44651"/>
              <a:gd name="adj3" fmla="val 134561"/>
              <a:gd name="adj4" fmla="val 29761"/>
              <a:gd name="adj5" fmla="val 216476"/>
              <a:gd name="adj6" fmla="val 5146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Оптический  центр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6286512" y="1341532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5143504" y="1357298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7786729" y="1357298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71802" y="316640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(фокус)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72298" y="371475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(мнимый)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85984" y="4071942"/>
            <a:ext cx="26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ОБРАТИМОСТЬ…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56" name="AutoShape 31"/>
          <p:cNvSpPr>
            <a:spLocks/>
          </p:cNvSpPr>
          <p:nvPr/>
        </p:nvSpPr>
        <p:spPr bwMode="auto">
          <a:xfrm>
            <a:off x="1571604" y="500042"/>
            <a:ext cx="3000396" cy="571504"/>
          </a:xfrm>
          <a:prstGeom prst="borderCallout2">
            <a:avLst>
              <a:gd name="adj1" fmla="val 44906"/>
              <a:gd name="adj2" fmla="val 99889"/>
              <a:gd name="adj3" fmla="val 75251"/>
              <a:gd name="adj4" fmla="val 110694"/>
              <a:gd name="adj5" fmla="val 153648"/>
              <a:gd name="adj6" fmla="val 10713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Гл. оптическая  ось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31"/>
          <p:cNvSpPr>
            <a:spLocks/>
          </p:cNvSpPr>
          <p:nvPr/>
        </p:nvSpPr>
        <p:spPr bwMode="auto">
          <a:xfrm>
            <a:off x="0" y="1928802"/>
            <a:ext cx="5500694" cy="571504"/>
          </a:xfrm>
          <a:prstGeom prst="borderCallout2">
            <a:avLst>
              <a:gd name="adj1" fmla="val 44906"/>
              <a:gd name="adj2" fmla="val 99889"/>
              <a:gd name="adj3" fmla="val 8738"/>
              <a:gd name="adj4" fmla="val 111117"/>
              <a:gd name="adj5" fmla="val -88994"/>
              <a:gd name="adj6" fmla="val 12302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..ТОНКАЯ,  </a:t>
            </a:r>
            <a:r>
              <a:rPr lang="ru-RU" sz="2400" dirty="0" smtClean="0">
                <a:sym typeface="Symbol"/>
              </a:rPr>
              <a:t>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толщина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ym typeface="Symbol"/>
              </a:rPr>
              <a:t></a:t>
            </a:r>
            <a:r>
              <a:rPr lang="ru-RU" sz="3600" b="1" dirty="0" smtClean="0"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,1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2913179" y="363495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1000100" y="36191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2031764" y="365474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6000760" y="3197840"/>
            <a:ext cx="357190" cy="2714644"/>
            <a:chOff x="8001024" y="3215480"/>
            <a:chExt cx="282684" cy="2214578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8001024" y="3238418"/>
              <a:ext cx="282684" cy="142877"/>
              <a:chOff x="7500958" y="3000372"/>
              <a:chExt cx="282684" cy="142877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 rot="5400000" flipH="1" flipV="1">
                <a:off x="7640766" y="3000372"/>
                <a:ext cx="142876" cy="142876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16200000" flipV="1">
                <a:off x="7500958" y="3000373"/>
                <a:ext cx="142876" cy="142876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Группа 66"/>
            <p:cNvGrpSpPr/>
            <p:nvPr/>
          </p:nvGrpSpPr>
          <p:grpSpPr>
            <a:xfrm rot="10800000">
              <a:off x="8001024" y="5238803"/>
              <a:ext cx="282684" cy="142877"/>
              <a:chOff x="7500958" y="3000372"/>
              <a:chExt cx="282684" cy="142877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 rot="5400000" flipH="1" flipV="1">
                <a:off x="7640766" y="3000372"/>
                <a:ext cx="142876" cy="142876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rot="16200000" flipV="1">
                <a:off x="7500958" y="3000373"/>
                <a:ext cx="142876" cy="142876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7036611" y="4321975"/>
              <a:ext cx="221457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8"/>
          <p:cNvGrpSpPr>
            <a:grpSpLocks/>
          </p:cNvGrpSpPr>
          <p:nvPr/>
        </p:nvGrpSpPr>
        <p:grpSpPr bwMode="auto">
          <a:xfrm rot="18451853" flipH="1">
            <a:off x="7222406" y="2704056"/>
            <a:ext cx="736454" cy="915339"/>
            <a:chOff x="3340" y="2819"/>
            <a:chExt cx="552" cy="673"/>
          </a:xfrm>
        </p:grpSpPr>
        <p:sp>
          <p:nvSpPr>
            <p:cNvPr id="74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Oval 5"/>
          <p:cNvSpPr>
            <a:spLocks noChangeArrowheads="1"/>
          </p:cNvSpPr>
          <p:nvPr/>
        </p:nvSpPr>
        <p:spPr bwMode="auto">
          <a:xfrm>
            <a:off x="4973351" y="452911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79" name="Oval 5"/>
          <p:cNvSpPr>
            <a:spLocks noChangeArrowheads="1"/>
          </p:cNvSpPr>
          <p:nvPr/>
        </p:nvSpPr>
        <p:spPr bwMode="auto">
          <a:xfrm>
            <a:off x="6157303" y="452910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" name="Oval 5"/>
          <p:cNvSpPr>
            <a:spLocks noChangeArrowheads="1"/>
          </p:cNvSpPr>
          <p:nvPr/>
        </p:nvSpPr>
        <p:spPr bwMode="auto">
          <a:xfrm>
            <a:off x="7354903" y="454503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 flipV="1">
            <a:off x="642910" y="2809216"/>
            <a:ext cx="2786082" cy="1857388"/>
          </a:xfrm>
          <a:prstGeom prst="line">
            <a:avLst/>
          </a:prstGeom>
          <a:noFill/>
          <a:ln w="5715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Line 10"/>
          <p:cNvSpPr>
            <a:spLocks noChangeShapeType="1"/>
          </p:cNvSpPr>
          <p:nvPr/>
        </p:nvSpPr>
        <p:spPr bwMode="auto">
          <a:xfrm>
            <a:off x="4643438" y="3786190"/>
            <a:ext cx="2714644" cy="142876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214282" y="4884019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675424" y="4947083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9" name="Text Box 3"/>
          <p:cNvSpPr txBox="1">
            <a:spLocks noChangeArrowheads="1"/>
          </p:cNvSpPr>
          <p:nvPr/>
        </p:nvSpPr>
        <p:spPr bwMode="auto">
          <a:xfrm>
            <a:off x="1031632" y="5201303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00100" y="4789427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3071802" y="6072206"/>
            <a:ext cx="3000396" cy="400110"/>
            <a:chOff x="357158" y="5429264"/>
            <a:chExt cx="3000396" cy="400110"/>
          </a:xfrm>
        </p:grpSpPr>
        <p:sp>
          <p:nvSpPr>
            <p:cNvPr id="92" name="TextBox 91"/>
            <p:cNvSpPr txBox="1"/>
            <p:nvPr/>
          </p:nvSpPr>
          <p:spPr>
            <a:xfrm>
              <a:off x="357158" y="5429264"/>
              <a:ext cx="300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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 (    )   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(</a:t>
              </a:r>
              <a:r>
                <a:rPr lang="ru-RU" sz="20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расс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Прямая со стрелкой 92"/>
            <p:cNvCxnSpPr/>
            <p:nvPr/>
          </p:nvCxnSpPr>
          <p:spPr>
            <a:xfrm rot="5400000">
              <a:off x="1034414" y="5618432"/>
              <a:ext cx="360000" cy="0"/>
            </a:xfrm>
            <a:prstGeom prst="straightConnector1">
              <a:avLst/>
            </a:prstGeom>
            <a:ln w="28575">
              <a:solidFill>
                <a:srgbClr val="0014AC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/>
        </p:nvSpPr>
        <p:spPr>
          <a:xfrm>
            <a:off x="214282" y="5715016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1м  -   1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дптр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2м  -  0,5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59222" y="5022841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Оптическая «сила»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0" y="0"/>
            <a:ext cx="9144000" cy="6858000"/>
            <a:chOff x="3428992" y="-1285884"/>
            <a:chExt cx="9144000" cy="6858000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3428992" y="-1285884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точка пересечения лучей, шедших до линза параллельно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357918" y="3286076"/>
              <a:ext cx="5857916" cy="11079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D=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1дптр,</a:t>
              </a:r>
              <a:r>
                <a:rPr lang="en-US" sz="66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F=1</a:t>
              </a:r>
              <a:r>
                <a:rPr lang="ru-RU" sz="66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250"/>
                            </p:stCondLst>
                            <p:childTnLst>
                              <p:par>
                                <p:cTn id="2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750"/>
                            </p:stCondLst>
                            <p:childTnLst>
                              <p:par>
                                <p:cTn id="2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5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5" dur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12" grpId="0"/>
      <p:bldP spid="1027" grpId="0" animBg="1"/>
      <p:bldP spid="1032" grpId="0" animBg="1"/>
      <p:bldP spid="1033" grpId="0" animBg="1"/>
      <p:bldP spid="1033" grpId="1" animBg="1"/>
      <p:bldP spid="1034" grpId="0" animBg="1"/>
      <p:bldP spid="1034" grpId="1" animBg="1"/>
      <p:bldP spid="1036" grpId="0" animBg="1"/>
      <p:bldP spid="1047" grpId="0" animBg="1"/>
      <p:bldP spid="1049" grpId="0" animBg="1"/>
      <p:bldP spid="1050" grpId="0" animBg="1"/>
      <p:bldP spid="1051" grpId="0" animBg="1"/>
      <p:bldP spid="1053" grpId="0" animBg="1"/>
      <p:bldP spid="1054" grpId="0" animBg="1"/>
      <p:bldP spid="42" grpId="0"/>
      <p:bldP spid="43" grpId="0"/>
      <p:bldP spid="44" grpId="0"/>
      <p:bldP spid="45" grpId="0"/>
      <p:bldP spid="1055" grpId="0" animBg="1"/>
      <p:bldP spid="47" grpId="0" animBg="1"/>
      <p:bldP spid="48" grpId="0" animBg="1"/>
      <p:bldP spid="49" grpId="0" animBg="1"/>
      <p:bldP spid="53" grpId="0"/>
      <p:bldP spid="54" grpId="0"/>
      <p:bldP spid="55" grpId="0"/>
      <p:bldP spid="56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78" grpId="0" animBg="1"/>
      <p:bldP spid="79" grpId="0" animBg="1"/>
      <p:bldP spid="80" grpId="0" animBg="1"/>
      <p:bldP spid="81" grpId="1" animBg="1"/>
      <p:bldP spid="82" grpId="0" animBg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4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854378" y="2678055"/>
            <a:ext cx="1446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2301353" y="761240"/>
            <a:ext cx="0" cy="2667760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714348" y="1912145"/>
            <a:ext cx="3400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836163" y="1031961"/>
            <a:ext cx="0" cy="164609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med" len="med"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854378" y="1031961"/>
            <a:ext cx="1446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2301353" y="1021078"/>
            <a:ext cx="1857957" cy="21780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845270" y="1042845"/>
            <a:ext cx="3435855" cy="20623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836163" y="875515"/>
            <a:ext cx="3383486" cy="180254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888358" y="1074134"/>
            <a:ext cx="0" cy="1782134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2310461" y="500042"/>
            <a:ext cx="2118663" cy="216849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288181" y="4397187"/>
            <a:ext cx="177060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143536" y="5147261"/>
            <a:ext cx="38576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7038053" y="3866425"/>
            <a:ext cx="0" cy="2562971"/>
          </a:xfrm>
          <a:prstGeom prst="line">
            <a:avLst/>
          </a:prstGeom>
          <a:noFill/>
          <a:ln w="3175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 flipV="1">
            <a:off x="7030604" y="3855882"/>
            <a:ext cx="1291" cy="72000"/>
          </a:xfrm>
          <a:prstGeom prst="line">
            <a:avLst/>
          </a:prstGeom>
          <a:noFill/>
          <a:ln w="31750">
            <a:solidFill>
              <a:srgbClr val="0014AC"/>
            </a:solidFill>
            <a:round/>
            <a:headEnd type="arrow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V="1">
            <a:off x="7030304" y="6086801"/>
            <a:ext cx="16789" cy="298473"/>
          </a:xfrm>
          <a:prstGeom prst="line">
            <a:avLst/>
          </a:prstGeom>
          <a:noFill/>
          <a:ln w="31750">
            <a:solidFill>
              <a:srgbClr val="0014AC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5249437" y="4384712"/>
            <a:ext cx="0" cy="76564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V="1">
            <a:off x="5979764" y="3823462"/>
            <a:ext cx="1859716" cy="133144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V="1">
            <a:off x="7053279" y="3697306"/>
            <a:ext cx="966681" cy="67943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5258477" y="4384210"/>
            <a:ext cx="2848982" cy="1231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6404816" y="4851771"/>
            <a:ext cx="0" cy="328320"/>
          </a:xfrm>
          <a:prstGeom prst="line">
            <a:avLst/>
          </a:prstGeom>
          <a:noFill/>
          <a:ln w="31750">
            <a:solidFill>
              <a:srgbClr val="006600"/>
            </a:solidFill>
            <a:prstDash val="sysDash"/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285852" y="0"/>
            <a:ext cx="7143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Построение изображений  в тонкой линзе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272336" y="181112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1593360" y="182688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3027660" y="182688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7011544" y="5090363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939955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92116" y="612424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3850368" y="2786058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95776" y="253399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4282" y="242886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В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786182" y="92867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В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57686" y="121442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>
            <a:off x="4858546" y="1356504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H="1">
            <a:off x="5372271" y="1274400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0" name="Group 25"/>
          <p:cNvGrpSpPr>
            <a:grpSpLocks/>
          </p:cNvGrpSpPr>
          <p:nvPr/>
        </p:nvGrpSpPr>
        <p:grpSpPr bwMode="auto">
          <a:xfrm rot="19916260" flipH="1">
            <a:off x="7908821" y="3844389"/>
            <a:ext cx="1232232" cy="1487079"/>
            <a:chOff x="3340" y="2819"/>
            <a:chExt cx="566" cy="674"/>
          </a:xfrm>
        </p:grpSpPr>
        <p:sp>
          <p:nvSpPr>
            <p:cNvPr id="61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214942" y="542926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>
            <a:off x="5715802" y="5642784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H="1">
            <a:off x="6036479" y="5536421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143372" y="1785926"/>
            <a:ext cx="428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 видов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изображений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71736" y="6072206"/>
            <a:ext cx="428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уменьшенное..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786314" y="385762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072198" y="4357694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0" y="0"/>
            <a:ext cx="9144000" cy="6858000"/>
            <a:chOff x="3428992" y="-1285884"/>
            <a:chExt cx="9144000" cy="685800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3428992" y="-1285884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рассеивающей всегда уменьшенное, мнимое и прямое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14712" y="3000372"/>
              <a:ext cx="6786610" cy="21236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D=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-0,1дптр,</a:t>
              </a:r>
            </a:p>
            <a:p>
              <a:r>
                <a:rPr lang="en-US" sz="66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F=</a:t>
              </a:r>
              <a:r>
                <a:rPr lang="ru-RU" sz="66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66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66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0м</a:t>
              </a:r>
              <a:endParaRPr lang="ru-RU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3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0"/>
                            </p:stCondLst>
                            <p:childTnLst>
                              <p:par>
                                <p:cTn id="238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0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3" grpId="0" animBg="1"/>
      <p:bldP spid="27665" grpId="0" animBg="1"/>
      <p:bldP spid="27670" grpId="0" animBg="1"/>
      <p:bldP spid="27671" grpId="0" animBg="1"/>
      <p:bldP spid="27671" grpId="1" animBg="1"/>
      <p:bldP spid="27672" grpId="0" animBg="1"/>
      <p:bldP spid="27673" grpId="0" animBg="1"/>
      <p:bldP spid="27673" grpId="1" animBg="1"/>
      <p:bldP spid="27674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/>
      <p:bldP spid="50" grpId="0" animBg="1"/>
      <p:bldP spid="50" grpId="1" animBg="1"/>
      <p:bldP spid="51" grpId="0"/>
      <p:bldP spid="51" grpId="1"/>
      <p:bldP spid="52" grpId="0"/>
      <p:bldP spid="53" grpId="0"/>
      <p:bldP spid="54" grpId="0"/>
      <p:bldP spid="65" grpId="0"/>
      <p:bldP spid="68" grpId="0"/>
      <p:bldP spid="68" grpId="1"/>
      <p:bldP spid="69" grpId="0"/>
      <p:bldP spid="70" grpId="0"/>
      <p:bldP spid="71" grpId="0"/>
      <p:bldP spid="7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рямоугольный треугольник 112"/>
          <p:cNvSpPr/>
          <p:nvPr/>
        </p:nvSpPr>
        <p:spPr>
          <a:xfrm>
            <a:off x="2285984" y="2643182"/>
            <a:ext cx="1656000" cy="9720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ый треугольник 111"/>
          <p:cNvSpPr/>
          <p:nvPr/>
        </p:nvSpPr>
        <p:spPr>
          <a:xfrm rot="10800000">
            <a:off x="928267" y="1796013"/>
            <a:ext cx="1296000" cy="8280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ый треугольник 110"/>
          <p:cNvSpPr/>
          <p:nvPr/>
        </p:nvSpPr>
        <p:spPr>
          <a:xfrm rot="10800000">
            <a:off x="1462480" y="2605496"/>
            <a:ext cx="756000" cy="1044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ый треугольник 109"/>
          <p:cNvSpPr/>
          <p:nvPr/>
        </p:nvSpPr>
        <p:spPr>
          <a:xfrm>
            <a:off x="886130" y="1825465"/>
            <a:ext cx="504000" cy="756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715140" y="1714488"/>
            <a:ext cx="1928826" cy="928694"/>
          </a:xfrm>
          <a:prstGeom prst="round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агнутый угол 72"/>
          <p:cNvSpPr/>
          <p:nvPr/>
        </p:nvSpPr>
        <p:spPr>
          <a:xfrm>
            <a:off x="4929190" y="4929198"/>
            <a:ext cx="2714644" cy="1143008"/>
          </a:xfrm>
          <a:prstGeom prst="foldedCorner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2241842" y="1632600"/>
            <a:ext cx="0" cy="2259018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 type="stealth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2910" y="0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ФОРМУЛА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ТОНКОЙ   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линзы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742950" y="2597005"/>
            <a:ext cx="3789236" cy="1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868236" y="1811974"/>
            <a:ext cx="0" cy="774810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214546" y="1785926"/>
            <a:ext cx="2571768" cy="27146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864600" y="1784790"/>
            <a:ext cx="3421648" cy="202083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V="1">
            <a:off x="2214546" y="3641756"/>
            <a:ext cx="2607085" cy="1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857224" y="1785927"/>
            <a:ext cx="1357322" cy="1857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857224" y="2065692"/>
            <a:ext cx="354197" cy="566857"/>
          </a:xfrm>
          <a:prstGeom prst="rect">
            <a:avLst/>
          </a:prstGeom>
          <a:solidFill>
            <a:srgbClr val="FFFF00">
              <a:alpha val="3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837495" y="2679545"/>
            <a:ext cx="305613" cy="474153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692675" y="1906929"/>
            <a:ext cx="307557" cy="307625"/>
          </a:xfrm>
          <a:prstGeom prst="rect">
            <a:avLst/>
          </a:prstGeom>
          <a:solidFill>
            <a:srgbClr val="92D05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2391310" y="2943513"/>
            <a:ext cx="323302" cy="342611"/>
          </a:xfrm>
          <a:prstGeom prst="rect">
            <a:avLst/>
          </a:prstGeom>
          <a:solidFill>
            <a:srgbClr val="92D050">
              <a:alpha val="56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826904" y="1547070"/>
            <a:ext cx="13591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2224575" y="3933510"/>
            <a:ext cx="1777764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61558" y="1792354"/>
            <a:ext cx="135732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430579" y="3120229"/>
            <a:ext cx="1072364" cy="794"/>
          </a:xfrm>
          <a:prstGeom prst="line">
            <a:avLst/>
          </a:prstGeom>
          <a:ln w="57150">
            <a:solidFill>
              <a:srgbClr val="006600"/>
            </a:solidFill>
            <a:headEnd type="none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99500" y="1154089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45772" y="352922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1418095" y="2526219"/>
            <a:ext cx="45719" cy="116963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2971458" y="2532205"/>
            <a:ext cx="45719" cy="11097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2214565" y="250794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929058" y="292893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192" y="193644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авая фигурная скобка 41"/>
          <p:cNvSpPr/>
          <p:nvPr/>
        </p:nvSpPr>
        <p:spPr>
          <a:xfrm rot="16200000">
            <a:off x="1760005" y="2092944"/>
            <a:ext cx="214314" cy="78581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624769" y="210058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2066" y="100010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1                  2    ,      3                    4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5572132" y="1011060"/>
            <a:ext cx="510673" cy="274800"/>
            <a:chOff x="5163" y="4028"/>
            <a:chExt cx="674" cy="276"/>
          </a:xfrm>
        </p:grpSpPr>
        <p:sp>
          <p:nvSpPr>
            <p:cNvPr id="1028" name="Arc 4"/>
            <p:cNvSpPr>
              <a:spLocks/>
            </p:cNvSpPr>
            <p:nvPr/>
          </p:nvSpPr>
          <p:spPr bwMode="auto">
            <a:xfrm flipH="1">
              <a:off x="5499" y="4033"/>
              <a:ext cx="338" cy="2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334 w 43200"/>
                <a:gd name="T1" fmla="*/ 41556 h 41556"/>
                <a:gd name="T2" fmla="*/ 43200 w 43200"/>
                <a:gd name="T3" fmla="*/ 21600 h 41556"/>
                <a:gd name="T4" fmla="*/ 21600 w 43200"/>
                <a:gd name="T5" fmla="*/ 21600 h 4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556" fill="none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1556" stroke="0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Arc 5"/>
            <p:cNvSpPr>
              <a:spLocks/>
            </p:cNvSpPr>
            <p:nvPr/>
          </p:nvSpPr>
          <p:spPr bwMode="auto">
            <a:xfrm rot="10056566" flipH="1">
              <a:off x="5163" y="4028"/>
              <a:ext cx="338" cy="2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334 w 43200"/>
                <a:gd name="T1" fmla="*/ 41556 h 41556"/>
                <a:gd name="T2" fmla="*/ 43200 w 43200"/>
                <a:gd name="T3" fmla="*/ 21600 h 41556"/>
                <a:gd name="T4" fmla="*/ 21600 w 43200"/>
                <a:gd name="T5" fmla="*/ 21600 h 4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556" fill="none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1556" stroke="0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4992697" y="888764"/>
            <a:ext cx="507997" cy="4841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>
            <a:off x="6116340" y="889746"/>
            <a:ext cx="507997" cy="4841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6"/>
          <p:cNvSpPr>
            <a:spLocks noChangeArrowheads="1"/>
          </p:cNvSpPr>
          <p:nvPr/>
        </p:nvSpPr>
        <p:spPr bwMode="auto">
          <a:xfrm>
            <a:off x="6842250" y="875018"/>
            <a:ext cx="507997" cy="4841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6"/>
          <p:cNvSpPr>
            <a:spLocks noChangeArrowheads="1"/>
          </p:cNvSpPr>
          <p:nvPr/>
        </p:nvSpPr>
        <p:spPr bwMode="auto">
          <a:xfrm>
            <a:off x="8128134" y="881372"/>
            <a:ext cx="507997" cy="4841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7461052" y="984342"/>
            <a:ext cx="510673" cy="274800"/>
            <a:chOff x="5163" y="4028"/>
            <a:chExt cx="674" cy="276"/>
          </a:xfrm>
        </p:grpSpPr>
        <p:sp>
          <p:nvSpPr>
            <p:cNvPr id="54" name="Arc 4"/>
            <p:cNvSpPr>
              <a:spLocks/>
            </p:cNvSpPr>
            <p:nvPr/>
          </p:nvSpPr>
          <p:spPr bwMode="auto">
            <a:xfrm flipH="1">
              <a:off x="5499" y="4033"/>
              <a:ext cx="338" cy="2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334 w 43200"/>
                <a:gd name="T1" fmla="*/ 41556 h 41556"/>
                <a:gd name="T2" fmla="*/ 43200 w 43200"/>
                <a:gd name="T3" fmla="*/ 21600 h 41556"/>
                <a:gd name="T4" fmla="*/ 21600 w 43200"/>
                <a:gd name="T5" fmla="*/ 21600 h 4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556" fill="none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1556" stroke="0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Arc 5"/>
            <p:cNvSpPr>
              <a:spLocks/>
            </p:cNvSpPr>
            <p:nvPr/>
          </p:nvSpPr>
          <p:spPr bwMode="auto">
            <a:xfrm rot="10056566" flipH="1">
              <a:off x="5163" y="4028"/>
              <a:ext cx="338" cy="2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334 w 43200"/>
                <a:gd name="T1" fmla="*/ 41556 h 41556"/>
                <a:gd name="T2" fmla="*/ 43200 w 43200"/>
                <a:gd name="T3" fmla="*/ 21600 h 41556"/>
                <a:gd name="T4" fmla="*/ 21600 w 43200"/>
                <a:gd name="T5" fmla="*/ 21600 h 4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556" fill="none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1556" stroke="0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150896" y="2137688"/>
            <a:ext cx="542927" cy="5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72066" y="178592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15008" y="2143116"/>
            <a:ext cx="8572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 -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37630" y="1927821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6446" y="174602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6286512" y="1928802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;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929455" y="2025367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0624" y="16736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7215206" y="1811052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40864" y="168394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40864" y="20485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7865540" y="181942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83806" y="179626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72066" y="3201415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– F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5079458" y="5420894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72066" y="502379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5516460" y="516765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929322" y="504055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45088" y="540611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6413622" y="508143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6858016" y="5420894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50624" y="502379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43372" y="514351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4554854" y="5163514"/>
            <a:ext cx="588637" cy="50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214414" y="6143644"/>
            <a:ext cx="3000396" cy="400110"/>
            <a:chOff x="357158" y="5429264"/>
            <a:chExt cx="3000396" cy="400110"/>
          </a:xfrm>
        </p:grpSpPr>
        <p:sp>
          <p:nvSpPr>
            <p:cNvPr id="79" name="TextBox 78"/>
            <p:cNvSpPr txBox="1"/>
            <p:nvPr/>
          </p:nvSpPr>
          <p:spPr>
            <a:xfrm>
              <a:off x="357158" y="5429264"/>
              <a:ext cx="300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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 (    )   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(</a:t>
              </a:r>
              <a:r>
                <a:rPr lang="ru-RU" sz="20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расс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 rot="5400000">
              <a:off x="1034414" y="5618432"/>
              <a:ext cx="360000" cy="0"/>
            </a:xfrm>
            <a:prstGeom prst="straightConnector1">
              <a:avLst/>
            </a:prstGeom>
            <a:ln w="28575">
              <a:solidFill>
                <a:srgbClr val="0014AC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5000628" y="3915795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857356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Оптическая «сила»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433244">
            <a:off x="6739524" y="277579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увеличение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3"/>
          <p:cNvSpPr txBox="1">
            <a:spLocks noChangeArrowheads="1"/>
          </p:cNvSpPr>
          <p:nvPr/>
        </p:nvSpPr>
        <p:spPr bwMode="auto">
          <a:xfrm>
            <a:off x="645766" y="2857496"/>
            <a:ext cx="857256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 -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авая фигурная скобка 85"/>
          <p:cNvSpPr/>
          <p:nvPr/>
        </p:nvSpPr>
        <p:spPr>
          <a:xfrm rot="16200000" flipH="1">
            <a:off x="975811" y="2430297"/>
            <a:ext cx="285752" cy="64294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857752" y="5975355"/>
            <a:ext cx="29289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09" name="Группа 108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0" name="Группа 137"/>
              <p:cNvGrpSpPr/>
              <p:nvPr/>
            </p:nvGrpSpPr>
            <p:grpSpPr>
              <a:xfrm>
                <a:off x="5572097" y="-4233477"/>
                <a:ext cx="4572035" cy="2018851"/>
                <a:chOff x="3493729" y="4761552"/>
                <a:chExt cx="3071834" cy="897163"/>
              </a:xfrm>
            </p:grpSpPr>
            <p:sp>
              <p:nvSpPr>
                <p:cNvPr id="9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215501" y="5158649"/>
                  <a:ext cx="571504" cy="5000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4208109" y="4761552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652503" y="4905411"/>
                  <a:ext cx="588637" cy="32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5065365" y="4778304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5081131" y="5143864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549665" y="4819189"/>
                  <a:ext cx="588637" cy="32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97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994059" y="5158649"/>
                  <a:ext cx="571504" cy="5000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5986667" y="4761552"/>
                  <a:ext cx="500066" cy="4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3493729" y="4881266"/>
                  <a:ext cx="500066" cy="6106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905211" y="4901269"/>
                  <a:ext cx="445774" cy="508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08" name="Группа 107"/>
            <p:cNvGrpSpPr/>
            <p:nvPr/>
          </p:nvGrpSpPr>
          <p:grpSpPr>
            <a:xfrm>
              <a:off x="-6500922" y="971651"/>
              <a:ext cx="2428892" cy="1457239"/>
              <a:chOff x="1393960" y="1481254"/>
              <a:chExt cx="1690372" cy="872422"/>
            </a:xfrm>
          </p:grpSpPr>
          <p:sp>
            <p:nvSpPr>
              <p:cNvPr id="101" name="Text Box 2"/>
              <p:cNvSpPr txBox="1">
                <a:spLocks noChangeArrowheads="1"/>
              </p:cNvSpPr>
              <p:nvPr/>
            </p:nvSpPr>
            <p:spPr bwMode="auto">
              <a:xfrm>
                <a:off x="1472791" y="1833017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393960" y="1481254"/>
                <a:ext cx="642942" cy="49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Text Box 4"/>
              <p:cNvSpPr txBox="1">
                <a:spLocks noChangeArrowheads="1"/>
              </p:cNvSpPr>
              <p:nvPr/>
            </p:nvSpPr>
            <p:spPr bwMode="auto">
              <a:xfrm>
                <a:off x="1799660" y="1649421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084200" y="1491592"/>
                <a:ext cx="500066" cy="49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084200" y="1856174"/>
                <a:ext cx="500066" cy="49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Text Box 4"/>
              <p:cNvSpPr txBox="1">
                <a:spLocks noChangeArrowheads="1"/>
              </p:cNvSpPr>
              <p:nvPr/>
            </p:nvSpPr>
            <p:spPr bwMode="auto">
              <a:xfrm>
                <a:off x="2408876" y="1627076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727142" y="1603918"/>
                <a:ext cx="357190" cy="552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000"/>
                            </p:stCondLst>
                            <p:childTnLst>
                              <p:par>
                                <p:cTn id="2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500"/>
                            </p:stCondLst>
                            <p:childTnLst>
                              <p:par>
                                <p:cTn id="2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0"/>
                            </p:stCondLst>
                            <p:childTnLst>
                              <p:par>
                                <p:cTn id="3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00"/>
                            </p:stCondLst>
                            <p:childTnLst>
                              <p:par>
                                <p:cTn id="3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250"/>
                            </p:stCondLst>
                            <p:childTnLst>
                              <p:par>
                                <p:cTn id="3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250"/>
                            </p:stCondLst>
                            <p:childTnLst>
                              <p:par>
                                <p:cTn id="3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500"/>
                            </p:stCondLst>
                            <p:childTnLst>
                              <p:par>
                                <p:cTn id="40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2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0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2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6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0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2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4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6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8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0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2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4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6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48" presetID="14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2" grpId="0" animBg="1"/>
      <p:bldP spid="111" grpId="0" animBg="1"/>
      <p:bldP spid="110" grpId="0" animBg="1"/>
      <p:bldP spid="72" grpId="0" animBg="1"/>
      <p:bldP spid="72" grpId="1" animBg="1"/>
      <p:bldP spid="73" grpId="0" animBg="1"/>
      <p:bldP spid="73" grpId="1" animBg="1"/>
      <p:bldP spid="34" grpId="0" animBg="1"/>
      <p:bldP spid="2" grpId="0"/>
      <p:bldP spid="2051" grpId="0" animBg="1"/>
      <p:bldP spid="2057" grpId="0" animBg="1"/>
      <p:bldP spid="2064" grpId="0" animBg="1"/>
      <p:bldP spid="2064" grpId="1" animBg="1"/>
      <p:bldP spid="2065" grpId="0" animBg="1"/>
      <p:bldP spid="2065" grpId="1" animBg="1"/>
      <p:bldP spid="2067" grpId="0" animBg="1"/>
      <p:bldP spid="2067" grpId="1" animBg="1"/>
      <p:bldP spid="2068" grpId="0" animBg="1"/>
      <p:bldP spid="2068" grpId="1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/>
      <p:bldP spid="44" grpId="0"/>
      <p:bldP spid="1030" grpId="0" animBg="1"/>
      <p:bldP spid="50" grpId="0" animBg="1"/>
      <p:bldP spid="51" grpId="0" animBg="1"/>
      <p:bldP spid="52" grpId="0" animBg="1"/>
      <p:bldP spid="1026" grpId="0"/>
      <p:bldP spid="45" grpId="0"/>
      <p:bldP spid="3" grpId="0"/>
      <p:bldP spid="4" grpId="0"/>
      <p:bldP spid="46" grpId="0"/>
      <p:bldP spid="47" grpId="0"/>
      <p:bldP spid="48" grpId="0"/>
      <p:bldP spid="48" grpId="1"/>
      <p:bldP spid="49" grpId="0"/>
      <p:bldP spid="49" grpId="1"/>
      <p:bldP spid="56" grpId="0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5" grpId="0"/>
      <p:bldP spid="76" grpId="0"/>
      <p:bldP spid="84" grpId="0"/>
      <p:bldP spid="85" grpId="0"/>
      <p:bldP spid="74" grpId="0"/>
      <p:bldP spid="80" grpId="0" animBg="1"/>
      <p:bldP spid="86" grpId="0" animBg="1"/>
      <p:bldP spid="133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5445</TotalTime>
  <Words>2402</Words>
  <Application>Microsoft Office PowerPoint</Application>
  <PresentationFormat>Экран (4:3)</PresentationFormat>
  <Paragraphs>856</Paragraphs>
  <Slides>40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Трек</vt:lpstr>
      <vt:lpstr>Формула</vt:lpstr>
      <vt:lpstr>Уроки физики    Вторушина С.В.  11  класс</vt:lpstr>
      <vt:lpstr>Слайд 2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Домашнее задание.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Домашнее задание.</vt:lpstr>
      <vt:lpstr>Уроки физики    Вторушина С.В.  11  класс</vt:lpstr>
      <vt:lpstr>Домашнее задание.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Домашнее задание.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606</cp:revision>
  <dcterms:created xsi:type="dcterms:W3CDTF">2009-11-04T14:29:22Z</dcterms:created>
  <dcterms:modified xsi:type="dcterms:W3CDTF">2022-01-26T08:23:53Z</dcterms:modified>
</cp:coreProperties>
</file>