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sldIdLst>
    <p:sldId id="320" r:id="rId2"/>
    <p:sldId id="256" r:id="rId3"/>
    <p:sldId id="378" r:id="rId4"/>
    <p:sldId id="333" r:id="rId5"/>
    <p:sldId id="354" r:id="rId6"/>
    <p:sldId id="355" r:id="rId7"/>
    <p:sldId id="350" r:id="rId8"/>
    <p:sldId id="353" r:id="rId9"/>
    <p:sldId id="352" r:id="rId10"/>
    <p:sldId id="356" r:id="rId11"/>
    <p:sldId id="358" r:id="rId12"/>
    <p:sldId id="357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70" r:id="rId21"/>
    <p:sldId id="371" r:id="rId22"/>
    <p:sldId id="372" r:id="rId23"/>
    <p:sldId id="373" r:id="rId24"/>
    <p:sldId id="351" r:id="rId25"/>
    <p:sldId id="374" r:id="rId26"/>
    <p:sldId id="375" r:id="rId27"/>
    <p:sldId id="376" r:id="rId28"/>
    <p:sldId id="322" r:id="rId29"/>
    <p:sldId id="366" r:id="rId30"/>
    <p:sldId id="367" r:id="rId31"/>
    <p:sldId id="368" r:id="rId32"/>
    <p:sldId id="377" r:id="rId33"/>
    <p:sldId id="318" r:id="rId34"/>
    <p:sldId id="336" r:id="rId35"/>
    <p:sldId id="321" r:id="rId36"/>
    <p:sldId id="327" r:id="rId37"/>
    <p:sldId id="323" r:id="rId38"/>
    <p:sldId id="325" r:id="rId39"/>
    <p:sldId id="326" r:id="rId40"/>
    <p:sldId id="328" r:id="rId41"/>
    <p:sldId id="332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00"/>
    <a:srgbClr val="0000FF"/>
    <a:srgbClr val="F9E3A5"/>
    <a:srgbClr val="F90101"/>
    <a:srgbClr val="339933"/>
    <a:srgbClr val="0033CC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31" autoAdjust="0"/>
    <p:restoredTop sz="93805" autoAdjust="0"/>
  </p:normalViewPr>
  <p:slideViewPr>
    <p:cSldViewPr>
      <p:cViewPr>
        <p:scale>
          <a:sx n="59" d="100"/>
          <a:sy n="59" d="100"/>
        </p:scale>
        <p:origin x="-1410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02.12.2019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file:///C:\WINDOWS\&#1056;&#1072;&#1073;&#1086;&#1095;&#1080;&#1081;%20&#1089;&#1090;&#1086;&#1083;\&#1092;&#1080;&#1079;&#1080;&#1082;&#1072;\www_fizika_ru%20-%20&#1058;&#1077;&#1084;&#1072;%203_%20&#1057;&#1080;&#1083;&#1099;%20&#1074;%20&#1087;&#1088;&#1080;&#1088;&#1086;&#1076;&#1077;1.files\03a-i4.gif" TargetMode="Externa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4.wav"/><Relationship Id="rId7" Type="http://schemas.openxmlformats.org/officeDocument/2006/relationships/image" Target="../media/image1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5.wav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12" Type="http://schemas.openxmlformats.org/officeDocument/2006/relationships/image" Target="../media/image23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22.jpeg"/><Relationship Id="rId5" Type="http://schemas.openxmlformats.org/officeDocument/2006/relationships/audio" Target="../media/audio4.wav"/><Relationship Id="rId10" Type="http://schemas.openxmlformats.org/officeDocument/2006/relationships/image" Target="../media/image21.jpeg"/><Relationship Id="rId4" Type="http://schemas.openxmlformats.org/officeDocument/2006/relationships/audio" Target="../media/audio7.wav"/><Relationship Id="rId9" Type="http://schemas.openxmlformats.org/officeDocument/2006/relationships/audio" Target="../media/audio1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26.jpeg"/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12" Type="http://schemas.openxmlformats.org/officeDocument/2006/relationships/image" Target="../media/image25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24.jpeg"/><Relationship Id="rId5" Type="http://schemas.openxmlformats.org/officeDocument/2006/relationships/audio" Target="../media/audio4.wav"/><Relationship Id="rId10" Type="http://schemas.openxmlformats.org/officeDocument/2006/relationships/audio" Target="../media/audio12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1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5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858148" cy="25003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зачету по темам №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7-9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баллов)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т9 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F/S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151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243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236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204-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302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0" y="471488"/>
            <a:ext cx="4071938" cy="11763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другого  ТЕЛА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75" y="1785938"/>
            <a:ext cx="3571875" cy="1292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 err="1"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тел препятствовать 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b="1" cap="all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5" y="3143250"/>
            <a:ext cx="4429125" cy="1016000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мера инертности  </a:t>
            </a: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1кг    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эталон!!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142908" y="3429000"/>
            <a:ext cx="4357686" cy="17754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которая у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тела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=1кг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 1с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1м/с </a:t>
            </a:r>
          </a:p>
          <a:p>
            <a:pPr algn="ctr">
              <a:lnSpc>
                <a:spcPts val="25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ускорение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м/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500"/>
              </a:lnSpc>
              <a:spcAft>
                <a:spcPts val="1000"/>
              </a:spcAf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2м/с…3м/с…4 м/с…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" y="2390775"/>
            <a:ext cx="4500563" cy="954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покоится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равномерно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 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71414"/>
            <a:ext cx="1776413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81788" y="609600"/>
            <a:ext cx="2176462" cy="461963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направление</a:t>
            </a:r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72188" y="1038225"/>
            <a:ext cx="3071812" cy="461963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точка приложения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14813" y="4143375"/>
            <a:ext cx="1071562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251325" y="4964113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5429256" y="4357694"/>
            <a:ext cx="45719" cy="68864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5472113" y="4786313"/>
            <a:ext cx="642937" cy="523875"/>
            <a:chOff x="2714612" y="1571612"/>
            <a:chExt cx="642942" cy="523220"/>
          </a:xfrm>
        </p:grpSpPr>
        <p:sp>
          <p:nvSpPr>
            <p:cNvPr id="1744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rot="16200000" flipH="1">
              <a:off x="3071010" y="1427853"/>
              <a:ext cx="1585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1"/>
          <p:cNvGrpSpPr>
            <a:grpSpLocks/>
          </p:cNvGrpSpPr>
          <p:nvPr/>
        </p:nvGrpSpPr>
        <p:grpSpPr bwMode="auto">
          <a:xfrm>
            <a:off x="4572000" y="642938"/>
            <a:ext cx="500063" cy="708025"/>
            <a:chOff x="5643570" y="500042"/>
            <a:chExt cx="500063" cy="707886"/>
          </a:xfrm>
        </p:grpSpPr>
        <p:sp>
          <p:nvSpPr>
            <p:cNvPr id="17442" name="TextBox 10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35719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5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4781550" y="5410200"/>
            <a:ext cx="1004888" cy="708025"/>
            <a:chOff x="5643570" y="500042"/>
            <a:chExt cx="1004894" cy="707886"/>
          </a:xfrm>
        </p:grpSpPr>
        <p:sp>
          <p:nvSpPr>
            <p:cNvPr id="1744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6786578" y="4291013"/>
            <a:ext cx="1804972" cy="1176337"/>
            <a:chOff x="4479105" y="5631582"/>
            <a:chExt cx="1623880" cy="702087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570672" y="6037665"/>
              <a:ext cx="642707" cy="1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4479105" y="5631582"/>
              <a:ext cx="721376" cy="42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9" name="TextBox 15"/>
            <p:cNvSpPr txBox="1">
              <a:spLocks noChangeArrowheads="1"/>
            </p:cNvSpPr>
            <p:nvPr/>
          </p:nvSpPr>
          <p:spPr bwMode="auto">
            <a:xfrm>
              <a:off x="4550190" y="5936854"/>
              <a:ext cx="682621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857875" y="5643563"/>
            <a:ext cx="3286125" cy="92392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5400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" y="5500688"/>
            <a:ext cx="4357686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труднее…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>
              <a:solidFill>
                <a:srgbClr val="000000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072063" y="338138"/>
            <a:ext cx="1319212" cy="519112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143500" y="857250"/>
            <a:ext cx="1566863" cy="7143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4" idx="1"/>
          </p:cNvCxnSpPr>
          <p:nvPr/>
        </p:nvCxnSpPr>
        <p:spPr>
          <a:xfrm>
            <a:off x="5072063" y="1000125"/>
            <a:ext cx="1000125" cy="269875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" y="1690688"/>
            <a:ext cx="4286248" cy="6461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причина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23813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рука… магнит… ракетка…</a:t>
            </a:r>
            <a:endParaRPr lang="ru-RU" sz="28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071938" y="6000750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7097713" y="4356100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 bwMode="auto">
          <a:xfrm>
            <a:off x="8072462" y="4786322"/>
            <a:ext cx="428625" cy="1588"/>
          </a:xfrm>
          <a:prstGeom prst="straightConnector1">
            <a:avLst/>
          </a:prstGeom>
          <a:ln w="41275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 bwMode="auto">
          <a:xfrm>
            <a:off x="7858148" y="5857892"/>
            <a:ext cx="428625" cy="1588"/>
          </a:xfrm>
          <a:prstGeom prst="straightConnector1">
            <a:avLst/>
          </a:prstGeom>
          <a:ln w="41275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 bwMode="auto">
          <a:xfrm>
            <a:off x="6429388" y="5786454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>
            <a:off x="2000232" y="2428868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84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4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2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"/>
                            </p:stCondLst>
                            <p:childTnLst>
                              <p:par>
                                <p:cTn id="1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400"/>
                            </p:stCondLst>
                            <p:childTnLst>
                              <p:par>
                                <p:cTn id="1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4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"/>
                            </p:stCondLst>
                            <p:childTnLst>
                              <p:par>
                                <p:cTn id="1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7000"/>
                            </p:stCondLst>
                            <p:childTnLst>
                              <p:par>
                                <p:cTn id="1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animBg="1"/>
      <p:bldP spid="7" grpId="0" animBg="1"/>
      <p:bldP spid="8" grpId="0" animBg="1"/>
      <p:bldP spid="9" grpId="0" build="p" animBg="1"/>
      <p:bldP spid="10" grpId="0" build="p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31" grpId="0" animBg="1"/>
      <p:bldP spid="31" grpId="1" animBg="1"/>
      <p:bldP spid="32" grpId="0" animBg="1"/>
      <p:bldP spid="43" grpId="0" build="p" animBg="1"/>
      <p:bldP spid="44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resEDFEA431-B9DC-4FD8-9D1F-DFE8D6C4736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836613"/>
            <a:ext cx="2813050" cy="2251075"/>
          </a:xfrm>
          <a:noFill/>
        </p:spPr>
      </p:pic>
      <p:pic>
        <p:nvPicPr>
          <p:cNvPr id="23557" name="Picture 5" descr="03e-i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3500438"/>
            <a:ext cx="18494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C:\WINDOWS\Рабочий стол\физика\www_fizika_ru - Тема 3_ Силы в природе1.files\03a-i4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5580063" y="3573463"/>
            <a:ext cx="1938337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Image228"/>
          <p:cNvPicPr>
            <a:picLocks noChangeAspect="1" noChangeArrowheads="1"/>
          </p:cNvPicPr>
          <p:nvPr/>
        </p:nvPicPr>
        <p:blipFill>
          <a:blip r:embed="rId6" cstate="print"/>
          <a:srcRect l="33327"/>
          <a:stretch>
            <a:fillRect/>
          </a:stretch>
        </p:blipFill>
        <p:spPr bwMode="auto">
          <a:xfrm>
            <a:off x="5219700" y="836613"/>
            <a:ext cx="252095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35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290"/>
            <a:ext cx="9458359" cy="640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02239" y="1259059"/>
            <a:ext cx="750889" cy="80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280385">
            <a:off x="2436431" y="587869"/>
            <a:ext cx="1401788" cy="260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rot="16200000" flipH="1">
            <a:off x="3024116" y="2643184"/>
            <a:ext cx="1785948" cy="785816"/>
          </a:xfrm>
          <a:prstGeom prst="straightConnector1">
            <a:avLst/>
          </a:prstGeom>
          <a:ln w="88900">
            <a:solidFill>
              <a:srgbClr val="0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556125" y="1714488"/>
            <a:ext cx="0" cy="1231900"/>
          </a:xfrm>
          <a:prstGeom prst="straightConnector1">
            <a:avLst/>
          </a:prstGeom>
          <a:ln w="88900">
            <a:solidFill>
              <a:srgbClr val="00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427538" y="4000504"/>
            <a:ext cx="215900" cy="28786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endCxn id="14" idx="0"/>
          </p:cNvCxnSpPr>
          <p:nvPr/>
        </p:nvCxnSpPr>
        <p:spPr>
          <a:xfrm rot="5400000">
            <a:off x="3625051" y="3053553"/>
            <a:ext cx="1857389" cy="36513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4" idx="3"/>
          </p:cNvCxnSpPr>
          <p:nvPr/>
        </p:nvCxnSpPr>
        <p:spPr>
          <a:xfrm rot="16200000" flipH="1">
            <a:off x="2999682" y="2786740"/>
            <a:ext cx="2031660" cy="887288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5327650" y="3071810"/>
            <a:ext cx="3816350" cy="1219200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Сила тяжести</a:t>
            </a:r>
          </a:p>
        </p:txBody>
      </p:sp>
      <p:grpSp>
        <p:nvGrpSpPr>
          <p:cNvPr id="2" name="Группа 19"/>
          <p:cNvGrpSpPr/>
          <p:nvPr/>
        </p:nvGrpSpPr>
        <p:grpSpPr>
          <a:xfrm>
            <a:off x="4786314" y="2428868"/>
            <a:ext cx="466794" cy="646331"/>
            <a:chOff x="785786" y="4429132"/>
            <a:chExt cx="466794" cy="64633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85786" y="4429132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0000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>
              <a:off x="785786" y="4500570"/>
              <a:ext cx="428625" cy="1588"/>
            </a:xfrm>
            <a:prstGeom prst="straightConnector1">
              <a:avLst/>
            </a:prstGeom>
            <a:ln w="41275">
              <a:solidFill>
                <a:srgbClr val="0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3"/>
          <p:cNvGrpSpPr/>
          <p:nvPr/>
        </p:nvGrpSpPr>
        <p:grpSpPr>
          <a:xfrm rot="20129497">
            <a:off x="3634987" y="3643660"/>
            <a:ext cx="466794" cy="646331"/>
            <a:chOff x="785786" y="4429132"/>
            <a:chExt cx="466794" cy="646331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85786" y="4429132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 bwMode="auto">
            <a:xfrm>
              <a:off x="785786" y="4500570"/>
              <a:ext cx="428625" cy="1588"/>
            </a:xfrm>
            <a:prstGeom prst="straightConnector1">
              <a:avLst/>
            </a:prstGeom>
            <a:ln w="41275">
              <a:solidFill>
                <a:srgbClr val="0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Прямоугольник 26"/>
          <p:cNvSpPr/>
          <p:nvPr/>
        </p:nvSpPr>
        <p:spPr>
          <a:xfrm>
            <a:off x="2500298" y="5072074"/>
            <a:ext cx="6078331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притяжения к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Скругленный прямоугольник 96"/>
          <p:cNvSpPr/>
          <p:nvPr/>
        </p:nvSpPr>
        <p:spPr>
          <a:xfrm>
            <a:off x="3857620" y="2571744"/>
            <a:ext cx="4429156" cy="785818"/>
          </a:xfrm>
          <a:prstGeom prst="roundRect">
            <a:avLst/>
          </a:prstGeom>
          <a:solidFill>
            <a:srgbClr val="92D05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5429256" y="1214422"/>
            <a:ext cx="2786082" cy="785818"/>
          </a:xfrm>
          <a:prstGeom prst="roundRect">
            <a:avLst/>
          </a:prstGeom>
          <a:solidFill>
            <a:srgbClr val="FFFF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857224" y="1142984"/>
            <a:ext cx="2286016" cy="785818"/>
          </a:xfrm>
          <a:prstGeom prst="roundRect">
            <a:avLst/>
          </a:prstGeom>
          <a:solidFill>
            <a:srgbClr val="7030A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51060" y="784328"/>
            <a:ext cx="85928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1560015" y="784328"/>
            <a:ext cx="10736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58490" y="816288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6817009" y="571480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6109898" y="571480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6825584" y="597199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flipV="1">
            <a:off x="5829094" y="3849837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>
            <a:off x="5818889" y="3895546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V="1">
            <a:off x="5847804" y="3970343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7048580" y="4145765"/>
            <a:ext cx="37079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7"/>
          <p:cNvGrpSpPr/>
          <p:nvPr/>
        </p:nvGrpSpPr>
        <p:grpSpPr>
          <a:xfrm>
            <a:off x="1071538" y="379801"/>
            <a:ext cx="571504" cy="461665"/>
            <a:chOff x="4000496" y="2000241"/>
            <a:chExt cx="642942" cy="472386"/>
          </a:xfrm>
        </p:grpSpPr>
        <p:sp>
          <p:nvSpPr>
            <p:cNvPr id="39" name="TextBox 38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0"/>
          <p:cNvGrpSpPr/>
          <p:nvPr/>
        </p:nvGrpSpPr>
        <p:grpSpPr>
          <a:xfrm>
            <a:off x="1928794" y="388698"/>
            <a:ext cx="571504" cy="461665"/>
            <a:chOff x="4000496" y="2000241"/>
            <a:chExt cx="642942" cy="472386"/>
          </a:xfrm>
        </p:grpSpPr>
        <p:sp>
          <p:nvSpPr>
            <p:cNvPr id="42" name="TextBox 41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220FB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43"/>
          <p:cNvGrpSpPr/>
          <p:nvPr/>
        </p:nvGrpSpPr>
        <p:grpSpPr>
          <a:xfrm>
            <a:off x="971599" y="1196752"/>
            <a:ext cx="2357454" cy="584775"/>
            <a:chOff x="4012206" y="2000237"/>
            <a:chExt cx="642942" cy="1314724"/>
          </a:xfrm>
        </p:grpSpPr>
        <p:sp>
          <p:nvSpPr>
            <p:cNvPr id="45" name="TextBox 44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>
            <a:off x="1773152" y="1218795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0868" y="1221993"/>
            <a:ext cx="388058" cy="2352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2500298" y="2110079"/>
            <a:ext cx="571504" cy="461665"/>
            <a:chOff x="4000496" y="2000241"/>
            <a:chExt cx="642942" cy="472386"/>
          </a:xfrm>
        </p:grpSpPr>
        <p:sp>
          <p:nvSpPr>
            <p:cNvPr id="53" name="TextBox 52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3"/>
          <p:cNvGrpSpPr/>
          <p:nvPr/>
        </p:nvGrpSpPr>
        <p:grpSpPr>
          <a:xfrm>
            <a:off x="5715008" y="1322237"/>
            <a:ext cx="2478900" cy="584775"/>
            <a:chOff x="6236504" y="2201283"/>
            <a:chExt cx="2478900" cy="584775"/>
          </a:xfrm>
        </p:grpSpPr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>
              <a:off x="7171064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8086110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236504" y="2201283"/>
              <a:ext cx="24789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>
              <a:off x="6286512" y="2235913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74"/>
          <p:cNvGrpSpPr/>
          <p:nvPr/>
        </p:nvGrpSpPr>
        <p:grpSpPr>
          <a:xfrm>
            <a:off x="8072462" y="142852"/>
            <a:ext cx="714380" cy="584775"/>
            <a:chOff x="6858016" y="3000372"/>
            <a:chExt cx="714380" cy="584775"/>
          </a:xfrm>
        </p:grpSpPr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0"/>
          <p:cNvGrpSpPr/>
          <p:nvPr/>
        </p:nvGrpSpPr>
        <p:grpSpPr>
          <a:xfrm>
            <a:off x="5214942" y="285728"/>
            <a:ext cx="857256" cy="584775"/>
            <a:chOff x="6215074" y="3571876"/>
            <a:chExt cx="857256" cy="584775"/>
          </a:xfrm>
        </p:grpSpPr>
        <p:sp>
          <p:nvSpPr>
            <p:cNvPr id="67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72"/>
          <p:cNvGrpSpPr/>
          <p:nvPr/>
        </p:nvGrpSpPr>
        <p:grpSpPr>
          <a:xfrm>
            <a:off x="7500958" y="714356"/>
            <a:ext cx="642942" cy="584775"/>
            <a:chOff x="6215074" y="4357694"/>
            <a:chExt cx="642942" cy="584775"/>
          </a:xfrm>
        </p:grpSpPr>
        <p:sp>
          <p:nvSpPr>
            <p:cNvPr id="68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000496" y="845733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действующая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87"/>
          <p:cNvGrpSpPr/>
          <p:nvPr/>
        </p:nvGrpSpPr>
        <p:grpSpPr>
          <a:xfrm>
            <a:off x="4000496" y="2571744"/>
            <a:ext cx="4429156" cy="769441"/>
            <a:chOff x="928662" y="5214950"/>
            <a:chExt cx="4429156" cy="769441"/>
          </a:xfrm>
        </p:grpSpPr>
        <p:grpSp>
          <p:nvGrpSpPr>
            <p:cNvPr id="11" name="Группа 76"/>
            <p:cNvGrpSpPr/>
            <p:nvPr/>
          </p:nvGrpSpPr>
          <p:grpSpPr>
            <a:xfrm>
              <a:off x="1071538" y="5375528"/>
              <a:ext cx="2554559" cy="36431"/>
              <a:chOff x="6286512" y="2235913"/>
              <a:chExt cx="2554559" cy="36431"/>
            </a:xfrm>
          </p:grpSpPr>
          <p:sp>
            <p:nvSpPr>
              <p:cNvPr id="78" name="Line 21"/>
              <p:cNvSpPr>
                <a:spLocks noChangeShapeType="1"/>
              </p:cNvSpPr>
              <p:nvPr/>
            </p:nvSpPr>
            <p:spPr bwMode="auto">
              <a:xfrm>
                <a:off x="7266600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22"/>
              <p:cNvSpPr>
                <a:spLocks noChangeShapeType="1"/>
              </p:cNvSpPr>
              <p:nvPr/>
            </p:nvSpPr>
            <p:spPr bwMode="auto">
              <a:xfrm>
                <a:off x="8440958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20"/>
              <p:cNvSpPr>
                <a:spLocks noChangeShapeType="1"/>
              </p:cNvSpPr>
              <p:nvPr/>
            </p:nvSpPr>
            <p:spPr bwMode="auto">
              <a:xfrm>
                <a:off x="6286512" y="223591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" name="Прямоугольник 81"/>
            <p:cNvSpPr/>
            <p:nvPr/>
          </p:nvSpPr>
          <p:spPr>
            <a:xfrm>
              <a:off x="928662" y="5214950"/>
              <a:ext cx="442915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отн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берега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6929454" y="3941129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86"/>
          <p:cNvGrpSpPr/>
          <p:nvPr/>
        </p:nvGrpSpPr>
        <p:grpSpPr>
          <a:xfrm>
            <a:off x="6881954" y="3214686"/>
            <a:ext cx="857256" cy="707886"/>
            <a:chOff x="5143504" y="3357562"/>
            <a:chExt cx="857256" cy="707886"/>
          </a:xfrm>
        </p:grpSpPr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85"/>
          <p:cNvGrpSpPr/>
          <p:nvPr/>
        </p:nvGrpSpPr>
        <p:grpSpPr>
          <a:xfrm>
            <a:off x="4953128" y="3643314"/>
            <a:ext cx="1071570" cy="707886"/>
            <a:chOff x="2428860" y="4207664"/>
            <a:chExt cx="1071570" cy="707886"/>
          </a:xfrm>
        </p:grpSpPr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2428860" y="4207664"/>
              <a:ext cx="107157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72910" y="5967731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714580" y="6300799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38286" y="5487699"/>
            <a:ext cx="8358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28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7158" y="257174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3км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5км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1857364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50Н-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57158" y="4286256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1406" y="3434364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571768" y="-24"/>
            <a:ext cx="271461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ПРЗ№ 2, стр.35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1536E-6 L 5.55556E-7 0.1919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13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10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0"/>
                            </p:stCondLst>
                            <p:childTnLst>
                              <p:par>
                                <p:cTn id="18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7086E-6 L 0.66285 0.02891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" y="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6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6" grpId="0" animBg="1"/>
      <p:bldP spid="95" grpId="0" animBg="1"/>
      <p:bldP spid="3077" grpId="0" animBg="1"/>
      <p:bldP spid="3078" grpId="0" animBg="1"/>
      <p:bldP spid="3079" grpId="0" animBg="1"/>
      <p:bldP spid="3079" grpId="1" animBg="1"/>
      <p:bldP spid="3079" grpId="2" animBg="1"/>
      <p:bldP spid="3089" grpId="0" animBg="1"/>
      <p:bldP spid="3090" grpId="0" animBg="1"/>
      <p:bldP spid="3090" grpId="1" animBg="1"/>
      <p:bldP spid="3091" grpId="0" animBg="1"/>
      <p:bldP spid="3091" grpId="1" animBg="1"/>
      <p:bldP spid="3098" grpId="0" animBg="1"/>
      <p:bldP spid="3099" grpId="0" animBg="1"/>
      <p:bldP spid="3100" grpId="0" animBg="1"/>
      <p:bldP spid="3100" grpId="1" animBg="1"/>
      <p:bldP spid="3100" grpId="2" animBg="1"/>
      <p:bldP spid="3106" grpId="0" animBg="1"/>
      <p:bldP spid="76" grpId="0"/>
      <p:bldP spid="83" grpId="0"/>
      <p:bldP spid="89" grpId="0"/>
      <p:bldP spid="89" grpId="1"/>
      <p:bldP spid="90" grpId="0"/>
      <p:bldP spid="90" grpId="1"/>
      <p:bldP spid="91" grpId="0"/>
      <p:bldP spid="58" grpId="0"/>
      <p:bldP spid="74" grpId="0"/>
      <p:bldP spid="74" grpId="1"/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пружина на колодке, линейка, набор грузов по 1Н,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00430" y="2000240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Градуирование пружины. 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Измерение веса тел. Измерение жесткости пружины.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6396335"/>
            <a:ext cx="486003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13///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стр. 30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Скругленный прямоугольник 98"/>
          <p:cNvSpPr/>
          <p:nvPr/>
        </p:nvSpPr>
        <p:spPr>
          <a:xfrm>
            <a:off x="1285852" y="2143116"/>
            <a:ext cx="2357454" cy="1071570"/>
          </a:xfrm>
          <a:prstGeom prst="roundRect">
            <a:avLst/>
          </a:prstGeom>
          <a:solidFill>
            <a:srgbClr val="F9E3A5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16200000" flipV="1">
            <a:off x="4270003" y="897593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4843466" y="196720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4914904" y="46700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4289059" y="189772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50720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00166" y="2394174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2285668" y="2139747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3357562"/>
          <a:ext cx="5643570" cy="1463040"/>
        </p:xfrm>
        <a:graphic>
          <a:graphicData uri="http://schemas.openxmlformats.org/drawingml/2006/table">
            <a:tbl>
              <a:tblPr/>
              <a:tblGrid>
                <a:gridCol w="285720"/>
                <a:gridCol w="1000132"/>
                <a:gridCol w="2000264"/>
                <a:gridCol w="1143008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Н/м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3Н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1,5см=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0,015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67Н/м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70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69Н/м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000636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жесткость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пружины  составляет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69Н/м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это значит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при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деформации в 1м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сила упругости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будет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69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 rot="5400000">
            <a:off x="4500562" y="1142984"/>
            <a:ext cx="3357586" cy="1071570"/>
            <a:chOff x="1437" y="8484"/>
            <a:chExt cx="3168" cy="432"/>
          </a:xfrm>
        </p:grpSpPr>
        <p:grpSp>
          <p:nvGrpSpPr>
            <p:cNvPr id="13" name="Group 17"/>
            <p:cNvGrpSpPr>
              <a:grpSpLocks/>
            </p:cNvGrpSpPr>
            <p:nvPr/>
          </p:nvGrpSpPr>
          <p:grpSpPr bwMode="auto">
            <a:xfrm>
              <a:off x="1437" y="8484"/>
              <a:ext cx="2736" cy="432"/>
              <a:chOff x="1296" y="6912"/>
              <a:chExt cx="2736" cy="432"/>
            </a:xfrm>
          </p:grpSpPr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>
                <a:off x="1296" y="6912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9"/>
              <p:cNvSpPr>
                <a:spLocks noChangeShapeType="1"/>
              </p:cNvSpPr>
              <p:nvPr/>
            </p:nvSpPr>
            <p:spPr bwMode="auto">
              <a:xfrm flipV="1">
                <a:off x="1296" y="691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20"/>
              <p:cNvSpPr>
                <a:spLocks noChangeShapeType="1"/>
              </p:cNvSpPr>
              <p:nvPr/>
            </p:nvSpPr>
            <p:spPr bwMode="auto">
              <a:xfrm>
                <a:off x="144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Line 21"/>
              <p:cNvSpPr>
                <a:spLocks noChangeShapeType="1"/>
              </p:cNvSpPr>
              <p:nvPr/>
            </p:nvSpPr>
            <p:spPr bwMode="auto">
              <a:xfrm flipV="1">
                <a:off x="1728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Line 22"/>
              <p:cNvSpPr>
                <a:spLocks noChangeShapeType="1"/>
              </p:cNvSpPr>
              <p:nvPr/>
            </p:nvSpPr>
            <p:spPr bwMode="auto">
              <a:xfrm>
                <a:off x="2016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23"/>
              <p:cNvSpPr>
                <a:spLocks noChangeShapeType="1"/>
              </p:cNvSpPr>
              <p:nvPr/>
            </p:nvSpPr>
            <p:spPr bwMode="auto">
              <a:xfrm flipV="1">
                <a:off x="2304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2592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25"/>
              <p:cNvSpPr>
                <a:spLocks noChangeShapeType="1"/>
              </p:cNvSpPr>
              <p:nvPr/>
            </p:nvSpPr>
            <p:spPr bwMode="auto">
              <a:xfrm flipV="1">
                <a:off x="288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3168" y="6912"/>
                <a:ext cx="144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3312" y="720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4173" y="8628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29"/>
            <p:cNvSpPr>
              <a:spLocks noChangeShapeType="1"/>
            </p:cNvSpPr>
            <p:nvPr/>
          </p:nvSpPr>
          <p:spPr bwMode="auto">
            <a:xfrm flipH="1">
              <a:off x="3729" y="8772"/>
              <a:ext cx="72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7500958" y="785794"/>
            <a:ext cx="1214446" cy="37147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7500958" y="1428736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159758" y="114298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500958" y="2784470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215338" y="257174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7500958" y="4167478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130252" y="392906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7500958" y="207167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929586" y="185736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7500958" y="350043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929586" y="328612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7500958" y="15371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500958" y="16774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500958" y="18045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495672" y="19446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506244" y="21959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7506244" y="23362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7506244" y="24633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500958" y="26034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7506244" y="291564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506244" y="305595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7506244" y="318297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7500958" y="33231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7506244" y="361159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506244" y="375190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7506244" y="38789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7500958" y="401908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500958" y="21429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 rot="16200000" flipV="1">
            <a:off x="5622760" y="3592687"/>
            <a:ext cx="756000" cy="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"/>
          <p:cNvGrpSpPr/>
          <p:nvPr/>
        </p:nvGrpSpPr>
        <p:grpSpPr>
          <a:xfrm>
            <a:off x="6072198" y="3643314"/>
            <a:ext cx="714380" cy="461665"/>
            <a:chOff x="2714612" y="4429132"/>
            <a:chExt cx="714380" cy="461665"/>
          </a:xfrm>
        </p:grpSpPr>
        <p:sp>
          <p:nvSpPr>
            <p:cNvPr id="88" name="TextBox 8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Прямая со стрелкой 8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Правая фигурная скобка 89"/>
          <p:cNvSpPr/>
          <p:nvPr/>
        </p:nvSpPr>
        <p:spPr>
          <a:xfrm flipH="1">
            <a:off x="6929454" y="1428736"/>
            <a:ext cx="571504" cy="1357322"/>
          </a:xfrm>
          <a:prstGeom prst="rightBrace">
            <a:avLst>
              <a:gd name="adj1" fmla="val 8333"/>
              <a:gd name="adj2" fmla="val 50000"/>
            </a:avLst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357950" y="1857364"/>
            <a:ext cx="71045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200" dirty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grpSp>
        <p:nvGrpSpPr>
          <p:cNvPr id="16" name="Группа 6"/>
          <p:cNvGrpSpPr/>
          <p:nvPr/>
        </p:nvGrpSpPr>
        <p:grpSpPr>
          <a:xfrm>
            <a:off x="5286380" y="2395831"/>
            <a:ext cx="714380" cy="461665"/>
            <a:chOff x="3357554" y="2143116"/>
            <a:chExt cx="714380" cy="461665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Правая фигурная скобка 94"/>
          <p:cNvSpPr/>
          <p:nvPr/>
        </p:nvSpPr>
        <p:spPr>
          <a:xfrm>
            <a:off x="8143900" y="1428736"/>
            <a:ext cx="500066" cy="2714644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704861" y="785794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7" name="AutoShape 137"/>
          <p:cNvSpPr>
            <a:spLocks noChangeArrowheads="1"/>
          </p:cNvSpPr>
          <p:nvPr/>
        </p:nvSpPr>
        <p:spPr bwMode="auto">
          <a:xfrm>
            <a:off x="285720" y="1500174"/>
            <a:ext cx="1428728" cy="428628"/>
          </a:xfrm>
          <a:prstGeom prst="wedgeRectCallout">
            <a:avLst>
              <a:gd name="adj1" fmla="val 48112"/>
              <a:gd name="adj2" fmla="val -1092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AutoShape 138"/>
          <p:cNvSpPr>
            <a:spLocks noChangeArrowheads="1"/>
          </p:cNvSpPr>
          <p:nvPr/>
        </p:nvSpPr>
        <p:spPr bwMode="auto">
          <a:xfrm>
            <a:off x="2071670" y="1428736"/>
            <a:ext cx="1714512" cy="357190"/>
          </a:xfrm>
          <a:prstGeom prst="wedgeRectCallout">
            <a:avLst>
              <a:gd name="adj1" fmla="val -50043"/>
              <a:gd name="adj2" fmla="val -11459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643438" y="1252823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3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000"/>
                            </p:stCondLst>
                            <p:childTnLst>
                              <p:par>
                                <p:cTn id="2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5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38" grpId="0"/>
      <p:bldP spid="58" grpId="0" animBg="1"/>
      <p:bldP spid="60" grpId="0"/>
      <p:bldP spid="62" grpId="0"/>
      <p:bldP spid="64" grpId="0"/>
      <p:bldP spid="66" grpId="0"/>
      <p:bldP spid="68" grpId="0"/>
      <p:bldP spid="85" grpId="0"/>
      <p:bldP spid="90" grpId="0" animBg="1"/>
      <p:bldP spid="91" grpId="0"/>
      <p:bldP spid="95" grpId="0" animBg="1"/>
      <p:bldP spid="96" grpId="0"/>
      <p:bldP spid="97" grpId="0" animBg="1"/>
      <p:bldP spid="98" grpId="0" animBg="1"/>
      <p:bldP spid="100" grpId="0" animBg="1"/>
      <p:bldP spid="10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останавливаются…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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786314" y="1071546"/>
            <a:ext cx="4214842" cy="2071702"/>
            <a:chOff x="12238" y="4642"/>
            <a:chExt cx="3280" cy="1393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12238" y="4642"/>
              <a:ext cx="3280" cy="13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  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от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28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шероховатости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  </a:t>
              </a:r>
              <a:r>
                <a:rPr kumimoji="0" lang="en-US" sz="2400" b="1" i="0" u="sng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притяж</a:t>
              </a:r>
              <a:r>
                <a:rPr kumimoji="0" lang="en-US" sz="2400" b="1" i="0" u="sng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2400" b="1" i="0" u="sng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молек</a:t>
              </a:r>
              <a:r>
                <a:rPr kumimoji="0" lang="en-US" sz="2400" b="1" i="0" u="sng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 flipV="1">
              <a:off x="12960" y="4893"/>
              <a:ext cx="364" cy="4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2738" y="5314"/>
              <a:ext cx="713" cy="17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 flipV="1">
              <a:off x="13104" y="5184"/>
              <a:ext cx="299" cy="14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714480" y="1571612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928926" y="1568619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357554" y="1589885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2500306"/>
            <a:ext cx="1632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смазка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138"/>
          <p:cNvSpPr>
            <a:spLocks noChangeArrowheads="1"/>
          </p:cNvSpPr>
          <p:nvPr/>
        </p:nvSpPr>
        <p:spPr bwMode="auto">
          <a:xfrm>
            <a:off x="2071670" y="785794"/>
            <a:ext cx="2357454" cy="857256"/>
          </a:xfrm>
          <a:prstGeom prst="wedgeRectCallout">
            <a:avLst>
              <a:gd name="adj1" fmla="val -6307"/>
              <a:gd name="adj2" fmla="val 6636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коэффициент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558220" y="2456996"/>
            <a:ext cx="1071254" cy="1282915"/>
            <a:chOff x="9225" y="6153"/>
            <a:chExt cx="720" cy="9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0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857488" y="271462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1928794" y="3857628"/>
            <a:ext cx="56436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 КАЧЕНИЯ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1/25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СКОЛЬЖЕНИЯ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4643438" y="4429132"/>
            <a:ext cx="38593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колёса…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подшипники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285720" y="1714488"/>
            <a:ext cx="1564931" cy="452441"/>
            <a:chOff x="3781" y="3775"/>
            <a:chExt cx="1975" cy="342"/>
          </a:xfrm>
        </p:grpSpPr>
        <p:sp>
          <p:nvSpPr>
            <p:cNvPr id="2071" name="Rectangle 23"/>
            <p:cNvSpPr>
              <a:spLocks noChangeArrowheads="1"/>
            </p:cNvSpPr>
            <p:nvPr/>
          </p:nvSpPr>
          <p:spPr bwMode="auto">
            <a:xfrm>
              <a:off x="4720" y="3829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>
              <a:off x="3781" y="3775"/>
              <a:ext cx="57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5180" y="3989"/>
              <a:ext cx="5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4" name="Line 26"/>
          <p:cNvSpPr>
            <a:spLocks noChangeShapeType="1"/>
          </p:cNvSpPr>
          <p:nvPr/>
        </p:nvSpPr>
        <p:spPr bwMode="auto">
          <a:xfrm>
            <a:off x="857123" y="2214550"/>
            <a:ext cx="7112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642910" y="3500438"/>
            <a:ext cx="1357322" cy="1000132"/>
            <a:chOff x="6304" y="3775"/>
            <a:chExt cx="576" cy="432"/>
          </a:xfrm>
        </p:grpSpPr>
        <p:sp>
          <p:nvSpPr>
            <p:cNvPr id="2076" name="Oval 28"/>
            <p:cNvSpPr>
              <a:spLocks noChangeArrowheads="1"/>
            </p:cNvSpPr>
            <p:nvPr/>
          </p:nvSpPr>
          <p:spPr bwMode="auto">
            <a:xfrm>
              <a:off x="6448" y="3919"/>
              <a:ext cx="288" cy="2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H="1">
              <a:off x="6304" y="3775"/>
              <a:ext cx="199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6592" y="4063"/>
              <a:ext cx="288" cy="0"/>
            </a:xfrm>
            <a:prstGeom prst="line">
              <a:avLst/>
            </a:prstGeom>
            <a:noFill/>
            <a:ln w="5715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9" name="Line 31"/>
          <p:cNvSpPr>
            <a:spLocks noChangeShapeType="1"/>
          </p:cNvSpPr>
          <p:nvPr/>
        </p:nvSpPr>
        <p:spPr bwMode="auto">
          <a:xfrm rot="-120000">
            <a:off x="428596" y="4500570"/>
            <a:ext cx="2216740" cy="65165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407696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2055" grpId="0"/>
      <p:bldP spid="9" grpId="0"/>
      <p:bldP spid="10" grpId="0"/>
      <p:bldP spid="12" grpId="0"/>
      <p:bldP spid="13" grpId="0" animBg="1"/>
      <p:bldP spid="21" grpId="0"/>
      <p:bldP spid="2064" grpId="0"/>
      <p:bldP spid="23" grpId="0"/>
      <p:bldP spid="2074" grpId="0" animBg="1"/>
      <p:bldP spid="207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42844" y="714356"/>
            <a:ext cx="3571900" cy="1214446"/>
          </a:xfrm>
          <a:prstGeom prst="round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7"/>
          <p:cNvGrpSpPr/>
          <p:nvPr/>
        </p:nvGrpSpPr>
        <p:grpSpPr>
          <a:xfrm rot="1138302">
            <a:off x="376590" y="3425252"/>
            <a:ext cx="1357322" cy="785818"/>
            <a:chOff x="2000232" y="2528824"/>
            <a:chExt cx="571504" cy="523220"/>
          </a:xfrm>
        </p:grpSpPr>
        <p:cxnSp>
          <p:nvCxnSpPr>
            <p:cNvPr id="39" name="Прямая со стрелкой 3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868" y="500042"/>
            <a:ext cx="39290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ВНЕШН.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ТР.ПОКОЯ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kumimoji="0" lang="en-US" sz="3200" b="1" i="0" u="sng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3929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пытаемся…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286612" y="500042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grpSp>
        <p:nvGrpSpPr>
          <p:cNvPr id="6" name="Группа 6"/>
          <p:cNvGrpSpPr/>
          <p:nvPr/>
        </p:nvGrpSpPr>
        <p:grpSpPr>
          <a:xfrm>
            <a:off x="214282" y="719720"/>
            <a:ext cx="3542188" cy="923330"/>
            <a:chOff x="2857488" y="1142984"/>
            <a:chExt cx="3542188" cy="92333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6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572132" y="1357298"/>
            <a:ext cx="321471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Разгон…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903667" y="266296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V="1">
            <a:off x="4355727" y="21834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0"/>
          <p:cNvGrpSpPr/>
          <p:nvPr/>
        </p:nvGrpSpPr>
        <p:grpSpPr>
          <a:xfrm>
            <a:off x="5000628" y="3467401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"/>
          <p:cNvGrpSpPr/>
          <p:nvPr/>
        </p:nvGrpSpPr>
        <p:grpSpPr>
          <a:xfrm>
            <a:off x="5000628" y="1610013"/>
            <a:ext cx="714380" cy="533103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6"/>
          <p:cNvGrpSpPr/>
          <p:nvPr/>
        </p:nvGrpSpPr>
        <p:grpSpPr>
          <a:xfrm>
            <a:off x="4214810" y="1962684"/>
            <a:ext cx="571504" cy="400110"/>
            <a:chOff x="2000232" y="2528824"/>
            <a:chExt cx="571504" cy="400110"/>
          </a:xfrm>
        </p:grpSpPr>
        <p:cxnSp>
          <p:nvCxnSpPr>
            <p:cNvPr id="18" name="Прямая со стрелкой 1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4357686" y="265320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4391539" y="294554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21"/>
          <p:cNvGrpSpPr/>
          <p:nvPr/>
        </p:nvGrpSpPr>
        <p:grpSpPr>
          <a:xfrm>
            <a:off x="5786446" y="2071678"/>
            <a:ext cx="1357322" cy="785818"/>
            <a:chOff x="2000232" y="2528824"/>
            <a:chExt cx="571504" cy="523220"/>
          </a:xfrm>
        </p:grpSpPr>
        <p:cxnSp>
          <p:nvCxnSpPr>
            <p:cNvPr id="23" name="Прямая со стрелкой 2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26"/>
          <p:cNvGrpSpPr/>
          <p:nvPr/>
        </p:nvGrpSpPr>
        <p:grpSpPr>
          <a:xfrm>
            <a:off x="5929322" y="2714620"/>
            <a:ext cx="1447704" cy="523220"/>
            <a:chOff x="5929322" y="2428868"/>
            <a:chExt cx="1447704" cy="52322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929322" y="2428868"/>
              <a:ext cx="14477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МОТОРА</a:t>
              </a:r>
              <a:endParaRPr lang="ru-RU" sz="2800" dirty="0"/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85720" y="2500306"/>
            <a:ext cx="2357422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Поворот…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4000528" y="3987233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кузове…)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34"/>
          <p:cNvGrpSpPr/>
          <p:nvPr/>
        </p:nvGrpSpPr>
        <p:grpSpPr>
          <a:xfrm>
            <a:off x="933792" y="3083088"/>
            <a:ext cx="1995134" cy="1474868"/>
            <a:chOff x="871511" y="4357694"/>
            <a:chExt cx="617111" cy="407987"/>
          </a:xfrm>
        </p:grpSpPr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871511" y="4357694"/>
              <a:ext cx="539750" cy="407987"/>
            </a:xfrm>
            <a:custGeom>
              <a:avLst/>
              <a:gdLst>
                <a:gd name="G0" fmla="+- 12711 0 0"/>
                <a:gd name="G1" fmla="+- 21600 0 0"/>
                <a:gd name="G2" fmla="+- 21600 0 0"/>
                <a:gd name="T0" fmla="*/ 12711 w 34311"/>
                <a:gd name="T1" fmla="*/ 0 h 43200"/>
                <a:gd name="T2" fmla="*/ 0 w 34311"/>
                <a:gd name="T3" fmla="*/ 39064 h 43200"/>
                <a:gd name="T4" fmla="*/ 12711 w 3431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311" h="43200" fill="none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</a:path>
                <a:path w="34311" h="43200" stroke="0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  <a:lnTo>
                    <a:pt x="12711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1338236" y="4560894"/>
              <a:ext cx="88900" cy="10795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H="1" flipV="1">
              <a:off x="1098372" y="4554846"/>
              <a:ext cx="244972" cy="5975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V="1">
              <a:off x="1277055" y="4515786"/>
              <a:ext cx="211567" cy="23900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rot="840000" flipH="1" flipV="1">
              <a:off x="1142161" y="4512891"/>
              <a:ext cx="155891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595298" y="4011779"/>
            <a:ext cx="0" cy="1476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" name="Группа 40"/>
          <p:cNvGrpSpPr/>
          <p:nvPr/>
        </p:nvGrpSpPr>
        <p:grpSpPr>
          <a:xfrm rot="20671507">
            <a:off x="1866911" y="2995251"/>
            <a:ext cx="576546" cy="584775"/>
            <a:chOff x="4801892" y="1742299"/>
            <a:chExt cx="576546" cy="584775"/>
          </a:xfrm>
        </p:grpSpPr>
        <p:sp>
          <p:nvSpPr>
            <p:cNvPr id="42" name="TextBox 41"/>
            <p:cNvSpPr txBox="1"/>
            <p:nvPr/>
          </p:nvSpPr>
          <p:spPr>
            <a:xfrm rot="2012913" flipH="1">
              <a:off x="4801892" y="1742299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988506" y="1753997"/>
              <a:ext cx="389932" cy="265146"/>
            </a:xfrm>
            <a:prstGeom prst="straightConnector1">
              <a:avLst/>
            </a:prstGeom>
            <a:ln w="34925">
              <a:solidFill>
                <a:srgbClr val="0066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4500562" y="4572008"/>
            <a:ext cx="1785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Ткани…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4000496" y="5058803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 над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51"/>
          <p:cNvGrpSpPr/>
          <p:nvPr/>
        </p:nvGrpSpPr>
        <p:grpSpPr>
          <a:xfrm>
            <a:off x="4500562" y="142852"/>
            <a:ext cx="1500198" cy="357190"/>
            <a:chOff x="4500562" y="142852"/>
            <a:chExt cx="765175" cy="209550"/>
          </a:xfrm>
        </p:grpSpPr>
        <p:grpSp>
          <p:nvGrpSpPr>
            <p:cNvPr id="30" name="Group 12"/>
            <p:cNvGrpSpPr>
              <a:grpSpLocks/>
            </p:cNvGrpSpPr>
            <p:nvPr/>
          </p:nvGrpSpPr>
          <p:grpSpPr bwMode="auto">
            <a:xfrm>
              <a:off x="4500562" y="142852"/>
              <a:ext cx="731838" cy="182562"/>
              <a:chOff x="9072" y="2016"/>
              <a:chExt cx="1152" cy="288"/>
            </a:xfrm>
          </p:grpSpPr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9360" y="2016"/>
                <a:ext cx="432" cy="28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9072" y="2160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648" y="2160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4554537" y="352402"/>
              <a:ext cx="7112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Скругленный прямоугольник 52"/>
          <p:cNvSpPr/>
          <p:nvPr/>
        </p:nvSpPr>
        <p:spPr>
          <a:xfrm>
            <a:off x="71406" y="2500306"/>
            <a:ext cx="3500462" cy="307183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214810" y="1285860"/>
            <a:ext cx="4572032" cy="264320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6407696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1025" grpId="0"/>
      <p:bldP spid="3" grpId="0"/>
      <p:bldP spid="4" grpId="0"/>
      <p:bldP spid="1027" grpId="0" animBg="1"/>
      <p:bldP spid="1028" grpId="0" animBg="1"/>
      <p:bldP spid="29" grpId="0"/>
      <p:bldP spid="1034" grpId="0" animBg="1"/>
      <p:bldP spid="1035" grpId="0"/>
      <p:bldP spid="45" grpId="0"/>
      <p:bldP spid="53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останавливаются…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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786314" y="1071546"/>
            <a:ext cx="4214842" cy="2071702"/>
            <a:chOff x="12238" y="4642"/>
            <a:chExt cx="3280" cy="1393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12238" y="4642"/>
              <a:ext cx="3280" cy="13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  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от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28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шероховатости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  </a:t>
              </a:r>
              <a:r>
                <a:rPr kumimoji="0" lang="en-US" sz="2400" b="1" i="0" u="sng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притяж</a:t>
              </a:r>
              <a:r>
                <a:rPr kumimoji="0" lang="en-US" sz="2400" b="1" i="0" u="sng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2400" b="1" i="0" u="sng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молек</a:t>
              </a:r>
              <a:r>
                <a:rPr kumimoji="0" lang="en-US" sz="2400" b="1" i="0" u="sng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 flipV="1">
              <a:off x="12960" y="4893"/>
              <a:ext cx="364" cy="4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2738" y="5314"/>
              <a:ext cx="713" cy="17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 flipV="1">
              <a:off x="13104" y="5184"/>
              <a:ext cx="299" cy="14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714480" y="1571612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928926" y="1568619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357554" y="1589885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2500306"/>
            <a:ext cx="1632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смазка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138"/>
          <p:cNvSpPr>
            <a:spLocks noChangeArrowheads="1"/>
          </p:cNvSpPr>
          <p:nvPr/>
        </p:nvSpPr>
        <p:spPr bwMode="auto">
          <a:xfrm>
            <a:off x="2071670" y="785794"/>
            <a:ext cx="2357454" cy="857256"/>
          </a:xfrm>
          <a:prstGeom prst="wedgeRectCallout">
            <a:avLst>
              <a:gd name="adj1" fmla="val -6307"/>
              <a:gd name="adj2" fmla="val 6636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коэффициент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558220" y="2456996"/>
            <a:ext cx="1071254" cy="1282915"/>
            <a:chOff x="9225" y="6153"/>
            <a:chExt cx="720" cy="9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0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857488" y="271462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1928794" y="3857628"/>
            <a:ext cx="56436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 КАЧЕНИЯ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1/25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СКОЛЬЖЕНИЯ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4643438" y="4429132"/>
            <a:ext cx="38593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колёса…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подшипники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285720" y="1714488"/>
            <a:ext cx="1564931" cy="452441"/>
            <a:chOff x="3781" y="3775"/>
            <a:chExt cx="1975" cy="342"/>
          </a:xfrm>
        </p:grpSpPr>
        <p:sp>
          <p:nvSpPr>
            <p:cNvPr id="2071" name="Rectangle 23"/>
            <p:cNvSpPr>
              <a:spLocks noChangeArrowheads="1"/>
            </p:cNvSpPr>
            <p:nvPr/>
          </p:nvSpPr>
          <p:spPr bwMode="auto">
            <a:xfrm>
              <a:off x="4720" y="3829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>
              <a:off x="3781" y="3775"/>
              <a:ext cx="57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5180" y="3989"/>
              <a:ext cx="5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4" name="Line 26"/>
          <p:cNvSpPr>
            <a:spLocks noChangeShapeType="1"/>
          </p:cNvSpPr>
          <p:nvPr/>
        </p:nvSpPr>
        <p:spPr bwMode="auto">
          <a:xfrm>
            <a:off x="857123" y="2214550"/>
            <a:ext cx="7112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642910" y="3500438"/>
            <a:ext cx="1357322" cy="1000132"/>
            <a:chOff x="6304" y="3775"/>
            <a:chExt cx="576" cy="432"/>
          </a:xfrm>
        </p:grpSpPr>
        <p:sp>
          <p:nvSpPr>
            <p:cNvPr id="2076" name="Oval 28"/>
            <p:cNvSpPr>
              <a:spLocks noChangeArrowheads="1"/>
            </p:cNvSpPr>
            <p:nvPr/>
          </p:nvSpPr>
          <p:spPr bwMode="auto">
            <a:xfrm>
              <a:off x="6448" y="3919"/>
              <a:ext cx="288" cy="2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H="1">
              <a:off x="6304" y="3775"/>
              <a:ext cx="199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6592" y="4063"/>
              <a:ext cx="288" cy="0"/>
            </a:xfrm>
            <a:prstGeom prst="line">
              <a:avLst/>
            </a:prstGeom>
            <a:noFill/>
            <a:ln w="5715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9" name="Line 31"/>
          <p:cNvSpPr>
            <a:spLocks noChangeShapeType="1"/>
          </p:cNvSpPr>
          <p:nvPr/>
        </p:nvSpPr>
        <p:spPr bwMode="auto">
          <a:xfrm rot="-120000">
            <a:off x="428596" y="4500570"/>
            <a:ext cx="2216740" cy="65165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407696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2055" grpId="0"/>
      <p:bldP spid="9" grpId="0"/>
      <p:bldP spid="10" grpId="0"/>
      <p:bldP spid="12" grpId="0"/>
      <p:bldP spid="13" grpId="0" animBg="1"/>
      <p:bldP spid="21" grpId="0"/>
      <p:bldP spid="2064" grpId="0"/>
      <p:bldP spid="23" grpId="0"/>
      <p:bldP spid="2074" grpId="0" animBg="1"/>
      <p:bldP spid="207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42844" y="714356"/>
            <a:ext cx="3571900" cy="1214446"/>
          </a:xfrm>
          <a:prstGeom prst="round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7"/>
          <p:cNvGrpSpPr/>
          <p:nvPr/>
        </p:nvGrpSpPr>
        <p:grpSpPr>
          <a:xfrm rot="1138302">
            <a:off x="376590" y="3425252"/>
            <a:ext cx="1357322" cy="785818"/>
            <a:chOff x="2000232" y="2528824"/>
            <a:chExt cx="571504" cy="523220"/>
          </a:xfrm>
        </p:grpSpPr>
        <p:cxnSp>
          <p:nvCxnSpPr>
            <p:cNvPr id="39" name="Прямая со стрелкой 3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868" y="500042"/>
            <a:ext cx="39290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ВНЕШН.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ТР.ПОКОЯ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kumimoji="0" lang="en-US" sz="3200" b="1" i="0" u="sng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3929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пытаемся…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286612" y="500042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grpSp>
        <p:nvGrpSpPr>
          <p:cNvPr id="6" name="Группа 6"/>
          <p:cNvGrpSpPr/>
          <p:nvPr/>
        </p:nvGrpSpPr>
        <p:grpSpPr>
          <a:xfrm>
            <a:off x="214282" y="719720"/>
            <a:ext cx="3542188" cy="923330"/>
            <a:chOff x="2857488" y="1142984"/>
            <a:chExt cx="3542188" cy="92333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6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572132" y="1357298"/>
            <a:ext cx="321471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Разгон…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903667" y="266296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V="1">
            <a:off x="4355727" y="21834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0"/>
          <p:cNvGrpSpPr/>
          <p:nvPr/>
        </p:nvGrpSpPr>
        <p:grpSpPr>
          <a:xfrm>
            <a:off x="5000628" y="3467401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"/>
          <p:cNvGrpSpPr/>
          <p:nvPr/>
        </p:nvGrpSpPr>
        <p:grpSpPr>
          <a:xfrm>
            <a:off x="5000628" y="1610013"/>
            <a:ext cx="714380" cy="533103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6"/>
          <p:cNvGrpSpPr/>
          <p:nvPr/>
        </p:nvGrpSpPr>
        <p:grpSpPr>
          <a:xfrm>
            <a:off x="4214810" y="1962684"/>
            <a:ext cx="571504" cy="400110"/>
            <a:chOff x="2000232" y="2528824"/>
            <a:chExt cx="571504" cy="400110"/>
          </a:xfrm>
        </p:grpSpPr>
        <p:cxnSp>
          <p:nvCxnSpPr>
            <p:cNvPr id="18" name="Прямая со стрелкой 1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4357686" y="265320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4391539" y="294554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21"/>
          <p:cNvGrpSpPr/>
          <p:nvPr/>
        </p:nvGrpSpPr>
        <p:grpSpPr>
          <a:xfrm>
            <a:off x="5786446" y="2071678"/>
            <a:ext cx="1357322" cy="785818"/>
            <a:chOff x="2000232" y="2528824"/>
            <a:chExt cx="571504" cy="523220"/>
          </a:xfrm>
        </p:grpSpPr>
        <p:cxnSp>
          <p:nvCxnSpPr>
            <p:cNvPr id="23" name="Прямая со стрелкой 2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26"/>
          <p:cNvGrpSpPr/>
          <p:nvPr/>
        </p:nvGrpSpPr>
        <p:grpSpPr>
          <a:xfrm>
            <a:off x="5929322" y="2714620"/>
            <a:ext cx="1447704" cy="523220"/>
            <a:chOff x="5929322" y="2428868"/>
            <a:chExt cx="1447704" cy="52322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929322" y="2428868"/>
              <a:ext cx="14477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МОТОРА</a:t>
              </a:r>
              <a:endParaRPr lang="ru-RU" sz="2800" dirty="0"/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85720" y="2500306"/>
            <a:ext cx="2357422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Поворот…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4000528" y="3987233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кузове…)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34"/>
          <p:cNvGrpSpPr/>
          <p:nvPr/>
        </p:nvGrpSpPr>
        <p:grpSpPr>
          <a:xfrm>
            <a:off x="933792" y="3083088"/>
            <a:ext cx="1995134" cy="1474868"/>
            <a:chOff x="871511" y="4357694"/>
            <a:chExt cx="617111" cy="407987"/>
          </a:xfrm>
        </p:grpSpPr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871511" y="4357694"/>
              <a:ext cx="539750" cy="407987"/>
            </a:xfrm>
            <a:custGeom>
              <a:avLst/>
              <a:gdLst>
                <a:gd name="G0" fmla="+- 12711 0 0"/>
                <a:gd name="G1" fmla="+- 21600 0 0"/>
                <a:gd name="G2" fmla="+- 21600 0 0"/>
                <a:gd name="T0" fmla="*/ 12711 w 34311"/>
                <a:gd name="T1" fmla="*/ 0 h 43200"/>
                <a:gd name="T2" fmla="*/ 0 w 34311"/>
                <a:gd name="T3" fmla="*/ 39064 h 43200"/>
                <a:gd name="T4" fmla="*/ 12711 w 3431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311" h="43200" fill="none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</a:path>
                <a:path w="34311" h="43200" stroke="0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  <a:lnTo>
                    <a:pt x="12711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1338236" y="4560894"/>
              <a:ext cx="88900" cy="10795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H="1" flipV="1">
              <a:off x="1098372" y="4554846"/>
              <a:ext cx="244972" cy="5975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V="1">
              <a:off x="1277055" y="4515786"/>
              <a:ext cx="211567" cy="23900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rot="840000" flipH="1" flipV="1">
              <a:off x="1142161" y="4512891"/>
              <a:ext cx="155891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595298" y="4011779"/>
            <a:ext cx="0" cy="1476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" name="Группа 40"/>
          <p:cNvGrpSpPr/>
          <p:nvPr/>
        </p:nvGrpSpPr>
        <p:grpSpPr>
          <a:xfrm rot="20671507">
            <a:off x="1866911" y="2995251"/>
            <a:ext cx="576546" cy="584775"/>
            <a:chOff x="4801892" y="1742299"/>
            <a:chExt cx="576546" cy="584775"/>
          </a:xfrm>
        </p:grpSpPr>
        <p:sp>
          <p:nvSpPr>
            <p:cNvPr id="42" name="TextBox 41"/>
            <p:cNvSpPr txBox="1"/>
            <p:nvPr/>
          </p:nvSpPr>
          <p:spPr>
            <a:xfrm rot="2012913" flipH="1">
              <a:off x="4801892" y="1742299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988506" y="1753997"/>
              <a:ext cx="389932" cy="265146"/>
            </a:xfrm>
            <a:prstGeom prst="straightConnector1">
              <a:avLst/>
            </a:prstGeom>
            <a:ln w="34925">
              <a:solidFill>
                <a:srgbClr val="0066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4500562" y="4572008"/>
            <a:ext cx="1785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Ткани…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4000496" y="5058803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 над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51"/>
          <p:cNvGrpSpPr/>
          <p:nvPr/>
        </p:nvGrpSpPr>
        <p:grpSpPr>
          <a:xfrm>
            <a:off x="4500562" y="142852"/>
            <a:ext cx="1500198" cy="357190"/>
            <a:chOff x="4500562" y="142852"/>
            <a:chExt cx="765175" cy="209550"/>
          </a:xfrm>
        </p:grpSpPr>
        <p:grpSp>
          <p:nvGrpSpPr>
            <p:cNvPr id="30" name="Group 12"/>
            <p:cNvGrpSpPr>
              <a:grpSpLocks/>
            </p:cNvGrpSpPr>
            <p:nvPr/>
          </p:nvGrpSpPr>
          <p:grpSpPr bwMode="auto">
            <a:xfrm>
              <a:off x="4500562" y="142852"/>
              <a:ext cx="731838" cy="182562"/>
              <a:chOff x="9072" y="2016"/>
              <a:chExt cx="1152" cy="288"/>
            </a:xfrm>
          </p:grpSpPr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9360" y="2016"/>
                <a:ext cx="432" cy="28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9072" y="2160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648" y="2160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4554537" y="352402"/>
              <a:ext cx="7112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Скругленный прямоугольник 52"/>
          <p:cNvSpPr/>
          <p:nvPr/>
        </p:nvSpPr>
        <p:spPr>
          <a:xfrm>
            <a:off x="71406" y="2500306"/>
            <a:ext cx="3500462" cy="307183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214810" y="1285860"/>
            <a:ext cx="4572032" cy="264320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6407696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1025" grpId="0"/>
      <p:bldP spid="3" grpId="0"/>
      <p:bldP spid="4" grpId="0"/>
      <p:bldP spid="1027" grpId="0" animBg="1"/>
      <p:bldP spid="1028" grpId="0" animBg="1"/>
      <p:bldP spid="29" grpId="0"/>
      <p:bldP spid="1034" grpId="0" animBg="1"/>
      <p:bldP spid="1035" grpId="0"/>
      <p:bldP spid="45" grpId="0"/>
      <p:bldP spid="53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0528" y="535054"/>
            <a:ext cx="4905317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зачёту №2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14480" y="3429000"/>
            <a:ext cx="3214710" cy="92869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637" y="6177498"/>
            <a:ext cx="2040495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17.</a:t>
            </a:r>
            <a:endParaRPr lang="ru-RU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-36512" y="-27384"/>
            <a:ext cx="640871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Зачет №2 (Сила,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 №№ 7-9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85736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динамометр,  брусок, набор грузов по 1Н,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28926" y="2643182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силы трения и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определение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коэффициента трения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скольжения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покоя</a:t>
            </a:r>
            <a:r>
              <a:rPr lang="ru-RU" sz="2800" b="1" dirty="0" smtClean="0">
                <a:latin typeface="Times New Roman"/>
                <a:ea typeface="Times New Roman"/>
              </a:rPr>
              <a:t> 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дерева по бумаге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714612" y="4357694"/>
            <a:ext cx="5448098" cy="120032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диагностики стр.15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7696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357166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57148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57148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357166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3502977"/>
              </p:ext>
            </p:extLst>
          </p:nvPr>
        </p:nvGraphicFramePr>
        <p:xfrm>
          <a:off x="214282" y="1428736"/>
          <a:ext cx="6286512" cy="152400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/>
                        </a:rPr>
                        <a:t>Сила тяжести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0,8Н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0,21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71504" y="3857628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8540955"/>
              </p:ext>
            </p:extLst>
          </p:nvPr>
        </p:nvGraphicFramePr>
        <p:xfrm>
          <a:off x="71438" y="4357694"/>
          <a:ext cx="6286512" cy="1463040"/>
        </p:xfrm>
        <a:graphic>
          <a:graphicData uri="http://schemas.openxmlformats.org/drawingml/2006/table">
            <a:tbl>
              <a:tblPr/>
              <a:tblGrid>
                <a:gridCol w="357158"/>
                <a:gridCol w="1071570"/>
                <a:gridCol w="1428760"/>
                <a:gridCol w="1500198"/>
                <a:gridCol w="192882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1,6Н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1,8Н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0,421=</a:t>
                      </a: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302468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0,25,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4 раза.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00826" y="464344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-32" y="59137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покоя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0,35,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6" grpId="0"/>
      <p:bldP spid="38" grpId="0"/>
      <p:bldP spid="49" grpId="0"/>
      <p:bldP spid="50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 использованием условия равномерного движения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лицей\класс\для анимашек\трение 2\IMG_00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00636"/>
            <a:ext cx="7358082" cy="1779895"/>
          </a:xfrm>
          <a:prstGeom prst="rect">
            <a:avLst/>
          </a:prstGeom>
          <a:noFill/>
        </p:spPr>
      </p:pic>
      <p:pic>
        <p:nvPicPr>
          <p:cNvPr id="3075" name="Picture 3" descr="E:\лицей\класс\для анимашек\трение 2\IMG_0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3571876"/>
            <a:ext cx="7429520" cy="1397117"/>
          </a:xfrm>
          <a:prstGeom prst="rect">
            <a:avLst/>
          </a:prstGeom>
          <a:noFill/>
        </p:spPr>
      </p:pic>
      <p:pic>
        <p:nvPicPr>
          <p:cNvPr id="3076" name="Picture 4" descr="E:\лицей\класс\для анимашек\трение 2\IMG_0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785926"/>
            <a:ext cx="7429520" cy="158936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2500306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903271" y="2595744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"/>
          <p:cNvGrpSpPr/>
          <p:nvPr/>
        </p:nvGrpSpPr>
        <p:grpSpPr>
          <a:xfrm>
            <a:off x="357158" y="2000240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 rot="-180000" flipV="1">
            <a:off x="766778" y="2585617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2"/>
          <p:cNvGrpSpPr/>
          <p:nvPr/>
        </p:nvGrpSpPr>
        <p:grpSpPr>
          <a:xfrm>
            <a:off x="2285984" y="2014642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357158" y="2084378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571736" y="548326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4357694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6000768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285860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7715272" y="1074519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2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6572264" y="250030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286646" y="221476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7929586" y="2448935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=0,17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383350" y="3837561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7097732" y="3552017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9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7858148" y="3786190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311912" y="5409197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7026294" y="5123653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5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786710" y="5357826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48"/>
          <p:cNvGrpSpPr/>
          <p:nvPr/>
        </p:nvGrpSpPr>
        <p:grpSpPr>
          <a:xfrm>
            <a:off x="0" y="-24"/>
            <a:ext cx="9144000" cy="6886007"/>
            <a:chOff x="0" y="-285776"/>
            <a:chExt cx="9144000" cy="7101220"/>
          </a:xfrm>
        </p:grpSpPr>
        <p:grpSp>
          <p:nvGrpSpPr>
            <p:cNvPr id="30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36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6" name="Прямоугольник 55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5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28596" y="5863257"/>
              <a:ext cx="3542188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≤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7" grpId="0" build="p" animBg="1"/>
      <p:bldP spid="18" grpId="0" animBg="1"/>
      <p:bldP spid="19" grpId="0" animBg="1"/>
      <p:bldP spid="20" grpId="0" animBg="1"/>
      <p:bldP spid="28" grpId="0" animBg="1"/>
      <p:bldP spid="34" grpId="0" animBg="1"/>
      <p:bldP spid="34" grpId="1" animBg="1"/>
      <p:bldP spid="35" grpId="0" animBg="1"/>
      <p:bldP spid="41" grpId="0" animBg="1"/>
      <p:bldP spid="41" grpId="1" animBg="1"/>
      <p:bldP spid="42" grpId="0" animBg="1"/>
      <p:bldP spid="48" grpId="0" animBg="1"/>
      <p:bldP spid="4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54502" y="0"/>
            <a:ext cx="9198502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использованием условия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авновесия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v=0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лицей\класс\для анимашек\трение 2\IMG_001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1071547"/>
            <a:ext cx="9144000" cy="1967722"/>
          </a:xfrm>
          <a:prstGeom prst="rect">
            <a:avLst/>
          </a:prstGeom>
          <a:noFill/>
        </p:spPr>
      </p:pic>
      <p:pic>
        <p:nvPicPr>
          <p:cNvPr id="4099" name="Picture 3" descr="E:\лицей\класс\для анимашек\трение 2\IMG_002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" y="3071810"/>
            <a:ext cx="9144000" cy="1823680"/>
          </a:xfrm>
          <a:prstGeom prst="rect">
            <a:avLst/>
          </a:prstGeom>
          <a:noFill/>
        </p:spPr>
      </p:pic>
      <p:pic>
        <p:nvPicPr>
          <p:cNvPr id="4100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929198"/>
            <a:ext cx="9144000" cy="179002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929190" y="235743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414338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2132" y="6211669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903271" y="2095678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/>
          <p:nvPr/>
        </p:nvGrpSpPr>
        <p:grpSpPr>
          <a:xfrm>
            <a:off x="357158" y="150017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 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rot="-180000" flipV="1">
            <a:off x="766778" y="2085551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2285984" y="1514576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>
            <a:off x="357158" y="158431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286960" y="28275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8001340" y="71414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3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6357950" y="1646232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7072332" y="1360688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0,4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832748" y="1594861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383350" y="333749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097732" y="305195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0,6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7858148" y="328612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32352" y="512344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246734" y="483790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0,8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8007150" y="507207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4143372" y="548326"/>
            <a:ext cx="321471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1з-н 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7"/>
          <p:cNvGrpSpPr/>
          <p:nvPr/>
        </p:nvGrpSpPr>
        <p:grpSpPr>
          <a:xfrm>
            <a:off x="0" y="0"/>
            <a:ext cx="9144000" cy="6886007"/>
            <a:chOff x="0" y="-285776"/>
            <a:chExt cx="9144000" cy="7101220"/>
          </a:xfrm>
        </p:grpSpPr>
        <p:grpSp>
          <p:nvGrpSpPr>
            <p:cNvPr id="18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22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9" name="Прямоугольник 58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8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4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28596" y="5863257"/>
              <a:ext cx="3542188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≤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26" grpId="0" animBg="1"/>
      <p:bldP spid="32" grpId="0" animBg="1"/>
      <p:bldP spid="38" grpId="0" animBg="1"/>
      <p:bldP spid="38" grpId="1" animBg="1"/>
      <p:bldP spid="39" grpId="0" animBg="1"/>
      <p:bldP spid="45" grpId="0" animBg="1"/>
      <p:bldP spid="45" grpId="1" animBg="1"/>
      <p:bldP spid="46" grpId="0" animBg="1"/>
      <p:bldP spid="52" grpId="0" animBg="1"/>
      <p:bldP spid="52" grpId="1" animBg="1"/>
      <p:bldP spid="4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isunok2[1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532440" y="6381328"/>
            <a:ext cx="611560" cy="476672"/>
          </a:xfrm>
          <a:prstGeom prst="actionButtonHom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60032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1857364"/>
            <a:ext cx="39290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кнопка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 от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643182"/>
            <a:ext cx="72653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 от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ОПОРЫ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 rot="16200000">
            <a:off x="4857752" y="-500090"/>
            <a:ext cx="500066" cy="2643206"/>
          </a:xfrm>
          <a:prstGeom prst="triangl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357190" cy="121444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214290"/>
            <a:ext cx="357190" cy="12144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7629370">
            <a:off x="4378998" y="707344"/>
            <a:ext cx="500066" cy="1643074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571876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210478" y="3517284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254488" y="3071810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3271334" y="374204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flipV="1">
            <a:off x="3111612" y="39290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214414" y="4572008"/>
            <a:ext cx="607525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ч.р.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действующей 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4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000628" y="3643314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500826" y="3286124"/>
            <a:ext cx="889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6572264" y="4000504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6470332" y="3874005"/>
            <a:ext cx="12144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4282" y="3214686"/>
            <a:ext cx="4786346" cy="14287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860032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3" grpId="0"/>
      <p:bldP spid="5122" grpId="0"/>
      <p:bldP spid="15" grpId="0"/>
      <p:bldP spid="17" grpId="0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00100" y="1357298"/>
            <a:ext cx="25026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лыжи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танк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фундамент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шины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929322" y="1428736"/>
            <a:ext cx="143635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нож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1428728" y="428604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5929322" y="64291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500438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3429000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7010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build="p"/>
      <p:bldP spid="3" grpId="0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уб 2"/>
          <p:cNvSpPr/>
          <p:nvPr/>
        </p:nvSpPr>
        <p:spPr>
          <a:xfrm>
            <a:off x="0" y="4071942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уб 1"/>
          <p:cNvSpPr/>
          <p:nvPr/>
        </p:nvSpPr>
        <p:spPr>
          <a:xfrm>
            <a:off x="714348" y="571480"/>
            <a:ext cx="1714512" cy="4214842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28860" y="1643050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000364" y="1142984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3000364" y="187015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3214678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14810" y="162940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888977" y="532780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1566841" y="5435758"/>
            <a:ext cx="790581" cy="707886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500562" y="1071546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4643438" y="18418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4786314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86446" y="164305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6072198" y="1000108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flipV="1">
            <a:off x="6286512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6143636" y="1857364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86644" y="158526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15272" y="1159361"/>
            <a:ext cx="1428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 bwMode="auto">
          <a:xfrm flipV="1">
            <a:off x="7786710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5"/>
          <p:cNvSpPr txBox="1">
            <a:spLocks noChangeArrowheads="1"/>
          </p:cNvSpPr>
          <p:nvPr/>
        </p:nvSpPr>
        <p:spPr bwMode="auto">
          <a:xfrm>
            <a:off x="7980980" y="1839662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15338" y="1142984"/>
            <a:ext cx="428628" cy="15716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687580" y="3509005"/>
            <a:ext cx="12858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7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7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7606" y="3530932"/>
            <a:ext cx="1799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7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7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7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-1571668" y="2857496"/>
            <a:ext cx="3714776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221455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572000" y="3616018"/>
            <a:ext cx="3571900" cy="12144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860032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/>
      <p:bldP spid="5" grpId="0"/>
      <p:bldP spid="6" grpId="0"/>
      <p:bldP spid="8" grpId="0"/>
      <p:bldP spid="13" grpId="0"/>
      <p:bldP spid="14" grpId="0"/>
      <p:bldP spid="16" grpId="0"/>
      <p:bldP spid="17" grpId="0"/>
      <p:bldP spid="19" grpId="0"/>
      <p:bldP spid="20" grpId="0"/>
      <p:bldP spid="22" grpId="0"/>
      <p:bldP spid="24" grpId="0"/>
      <p:bldP spid="25" grpId="0" animBg="1"/>
      <p:bldP spid="26" grpId="0"/>
      <p:bldP spid="27" grpId="0"/>
      <p:bldP spid="30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6.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сотых.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0" y="4714884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714348" y="2000240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888977" y="597074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22"/>
          <p:cNvGrpSpPr>
            <a:grpSpLocks/>
          </p:cNvGrpSpPr>
          <p:nvPr/>
        </p:nvGrpSpPr>
        <p:grpSpPr bwMode="auto">
          <a:xfrm>
            <a:off x="1566841" y="607870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396862" y="204335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3968366" y="1543289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968366" y="227046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flipV="1">
            <a:off x="4182680" y="2400545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182812" y="2029707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5468564" y="1471851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5611440" y="224213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 bwMode="auto">
          <a:xfrm flipV="1">
            <a:off x="5754316" y="2400545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7143768" y="131860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 bwMode="auto">
          <a:xfrm flipV="1">
            <a:off x="7215206" y="2390179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7072330" y="224730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730906" y="200024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3571868" y="350043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199044" y="360340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 bwMode="auto">
          <a:xfrm flipV="1">
            <a:off x="4643438" y="39290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840022" y="3794564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715008" y="350043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4429124" y="298460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0"/>
          <p:cNvSpPr txBox="1">
            <a:spLocks noChangeArrowheads="1"/>
          </p:cNvSpPr>
          <p:nvPr/>
        </p:nvSpPr>
        <p:spPr bwMode="auto">
          <a:xfrm>
            <a:off x="5891380" y="3093986"/>
            <a:ext cx="321434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48кг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6224660" y="3873394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143636" y="4000504"/>
            <a:ext cx="30003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714876" y="471488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143504" y="4674978"/>
            <a:ext cx="20002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0,30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60032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тема №9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  <p:bldP spid="17" grpId="0"/>
      <p:bldP spid="18" grpId="0"/>
      <p:bldP spid="20" grpId="0"/>
      <p:bldP spid="21" grpId="0"/>
      <p:bldP spid="22" grpId="0"/>
      <p:bldP spid="24" grpId="0"/>
      <p:bldP spid="26" grpId="0"/>
      <p:bldP spid="28" grpId="0"/>
      <p:bldP spid="29" grpId="0"/>
      <p:bldP spid="30" grpId="0"/>
      <p:bldP spid="33" grpId="0"/>
      <p:bldP spid="34" grpId="0"/>
      <p:bldP spid="35" grpId="0"/>
      <p:bldP spid="36" grpId="0"/>
      <p:bldP spid="38" grpId="0"/>
      <p:bldP spid="39" grpId="0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№8    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гр3(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F)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356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358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344+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347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349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52735" t="29297" r="10937" b="18701"/>
          <a:stretch>
            <a:fillRect/>
          </a:stretch>
        </p:blipFill>
        <p:spPr bwMode="auto">
          <a:xfrm>
            <a:off x="3357554" y="1091170"/>
            <a:ext cx="5786446" cy="576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7578" r="10937" b="75098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>
            <a:off x="6046675" y="2805840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5498735" y="2326352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6215074" y="3429000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"/>
          <p:cNvGrpSpPr/>
          <p:nvPr/>
        </p:nvGrpSpPr>
        <p:grpSpPr>
          <a:xfrm>
            <a:off x="6143636" y="1752889"/>
            <a:ext cx="500066" cy="461665"/>
            <a:chOff x="3357554" y="2143116"/>
            <a:chExt cx="500066" cy="399800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/>
          <p:nvPr/>
        </p:nvGrpSpPr>
        <p:grpSpPr>
          <a:xfrm>
            <a:off x="5286380" y="2243072"/>
            <a:ext cx="571504" cy="400110"/>
            <a:chOff x="2000232" y="2494942"/>
            <a:chExt cx="571504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5500694" y="279607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5522800" y="32977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8"/>
          <p:cNvGrpSpPr/>
          <p:nvPr/>
        </p:nvGrpSpPr>
        <p:grpSpPr>
          <a:xfrm>
            <a:off x="6429388" y="2857496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>
            <a:off x="5903799" y="4948980"/>
            <a:ext cx="360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5355859" y="446467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23"/>
          <p:cNvGrpSpPr/>
          <p:nvPr/>
        </p:nvGrpSpPr>
        <p:grpSpPr>
          <a:xfrm>
            <a:off x="6000760" y="5753417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6"/>
          <p:cNvGrpSpPr/>
          <p:nvPr/>
        </p:nvGrpSpPr>
        <p:grpSpPr>
          <a:xfrm>
            <a:off x="5286380" y="3929066"/>
            <a:ext cx="500066" cy="461665"/>
            <a:chOff x="3357554" y="2143116"/>
            <a:chExt cx="500066" cy="399800"/>
          </a:xfrm>
          <a:solidFill>
            <a:srgbClr val="F9E3A5"/>
          </a:solidFill>
        </p:grpSpPr>
        <p:sp>
          <p:nvSpPr>
            <p:cNvPr id="28" name="TextBox 27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9"/>
          <p:cNvGrpSpPr/>
          <p:nvPr/>
        </p:nvGrpSpPr>
        <p:grpSpPr>
          <a:xfrm>
            <a:off x="5143504" y="5100592"/>
            <a:ext cx="571504" cy="400110"/>
            <a:chOff x="2000232" y="2494942"/>
            <a:chExt cx="571504" cy="400110"/>
          </a:xfrm>
          <a:solidFill>
            <a:srgbClr val="F9E3A5"/>
          </a:solidFill>
        </p:grpSpPr>
        <p:sp>
          <p:nvSpPr>
            <p:cNvPr id="32" name="TextBox 31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flipV="1">
            <a:off x="5491068" y="4939219"/>
            <a:ext cx="36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V="1">
            <a:off x="5377232" y="548148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34"/>
          <p:cNvGrpSpPr/>
          <p:nvPr/>
        </p:nvGrpSpPr>
        <p:grpSpPr>
          <a:xfrm>
            <a:off x="6000760" y="4334540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14282" y="2714620"/>
            <a:ext cx="2000264" cy="7694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0" y="6286520"/>
            <a:ext cx="2428860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РЗ 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№8    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28565" r="76160" b="67773"/>
          <a:stretch>
            <a:fillRect/>
          </a:stretch>
        </p:blipFill>
        <p:spPr bwMode="auto">
          <a:xfrm>
            <a:off x="0" y="714356"/>
            <a:ext cx="17145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500166" y="714356"/>
            <a:ext cx="7000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Ящик двигается равномерно.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0" y="1357298"/>
            <a:ext cx="3929058" cy="13849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Сумма си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л,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действующих на ящик 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равно нулю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0" y="3500438"/>
            <a:ext cx="3071802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верёвки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0" y="4357694"/>
            <a:ext cx="3929058" cy="13849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Сила трения качения гораздо меньше силы трения скольжения.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643174" y="6072206"/>
            <a:ext cx="250033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верёвки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8" grpId="0" animBg="1"/>
      <p:bldP spid="42" grpId="0" build="p" animBg="1"/>
      <p:bldP spid="44" grpId="0"/>
      <p:bldP spid="45" grpId="0" animBg="1"/>
      <p:bldP spid="46" grpId="0" animBg="1"/>
      <p:bldP spid="48" grpId="0" animBg="1"/>
      <p:bldP spid="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706" y="6261062"/>
            <a:ext cx="157087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17</a:t>
            </a:r>
            <a:endParaRPr lang="ru-RU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  «Давление и силы»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Чтобы  найти коэффициент трения нужно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(лр7)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 найти жесткость пружины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(лр6)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тяжести, тела массой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10кг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рана….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Вес тела, массой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100кг равен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Давление. р=100 000 Па – это..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( 10 м/с – это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900кг/м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значит…)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т9стр15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Сила. 1 Ньютон.   Чтобы тело двигалось  равномерно необходимо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(т7,стр.12)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тяжести.    Вес тела.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(т7,стр.12)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1.Чему равна сила трения, если брусок движется равномерно?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Н с точностью до десятых.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2276872"/>
            <a:ext cx="9144000" cy="1584176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Дети тянут санки, прилагая в направлении    движения силы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 и 10 Н.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сопротивления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 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равнодействующая этих сил?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 и сделайте рисунок.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0" y="4797152"/>
            <a:ext cx="9144000" cy="1080120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сила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сопротивления,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брусок движется с постоянной скоростью? Масштаб указан на рисунке.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Н с точностью до целых.</a:t>
            </a: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8829675" y="692696"/>
            <a:ext cx="314325" cy="352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133023" y="1196752"/>
            <a:ext cx="371889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4262997" y="1196752"/>
            <a:ext cx="488100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5148064" y="5777880"/>
            <a:ext cx="22363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4499992" y="4221088"/>
            <a:ext cx="2808312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236296" y="3748970"/>
            <a:ext cx="63991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3059832" y="4221088"/>
            <a:ext cx="1440160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43808" y="3717032"/>
            <a:ext cx="63991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14Н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427984" y="4509120"/>
            <a:ext cx="648072" cy="0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076056" y="4293096"/>
            <a:ext cx="51167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355976" y="6141554"/>
            <a:ext cx="1440160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11960" y="6309320"/>
            <a:ext cx="576064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9" grpId="0" animBg="1"/>
      <p:bldP spid="1030" grpId="0" animBg="1"/>
      <p:bldP spid="22" grpId="0" animBg="1"/>
      <p:bldP spid="25" grpId="0" animBg="1"/>
      <p:bldP spid="28" grpId="0" animBg="1"/>
      <p:bldP spid="3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6"/>
          <a:ext cx="9144000" cy="597408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(II)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взаимодействие тел.»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en-US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- 5 (лр7 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-?) № 22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ТЕМА: л/р7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Измерение силы трения и определение коэффициента трения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343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 1.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развития умений определять величину силы.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развития умений владеть динамометром.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3. Создать условия для усвоения знаний по теме №8.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1. Проградуировать динамометр и  измерить силу тяжести.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развития практических навыков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лабораторная работа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 .                       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Д.з гр. 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Консультация по теме №7.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800" b="1" i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 сила   трения скольжения,  от чего она </a:t>
                      </a:r>
                      <a:r>
                        <a:rPr lang="ru-RU" sz="1800" b="1" i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зависит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сила 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трения качения и покоя.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Выполнение л.р. № 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*  визуализация по теме № 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гр.№3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0528" y="535054"/>
            <a:ext cx="4499117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тесту №2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14480" y="3429000"/>
            <a:ext cx="3214710" cy="92869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637" y="6177498"/>
            <a:ext cx="2040495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19.</a:t>
            </a:r>
            <a:endParaRPr lang="ru-RU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-36512" y="-27384"/>
            <a:ext cx="640871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№2 (Сила,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 №№ 7-9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формуле Вы будете находить давление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N</a:t>
            </a:r>
            <a:endParaRPr lang="en-US" sz="24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 какой формуле Вы будете находить силу давления.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928794" y="453726"/>
          <a:ext cx="954830" cy="815584"/>
        </p:xfrm>
        <a:graphic>
          <a:graphicData uri="http://schemas.openxmlformats.org/presentationml/2006/ole">
            <p:oleObj spid="_x0000_s1027" name="Формула" r:id="rId6" imgW="457002" imgH="393529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278221" y="485446"/>
          <a:ext cx="1149921" cy="785818"/>
        </p:xfrm>
        <a:graphic>
          <a:graphicData uri="http://schemas.openxmlformats.org/presentationml/2006/ole">
            <p:oleObj spid="_x0000_s1029" name="Формула" r:id="rId7" imgW="457002" imgH="393529" progId="Equation.3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472" y="2285992"/>
            <a:ext cx="7643866" cy="331885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Вес тела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Давление.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Плотность вещества.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4 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авление однородного столба.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  <a:p>
            <a:pPr lvl="0">
              <a:buClr>
                <a:srgbClr val="800000"/>
              </a:buClr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упругости.</a:t>
            </a:r>
          </a:p>
          <a:p>
            <a:pPr lvl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трения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9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6" cstate="print"/>
          <a:srcRect l="28125" t="14648" r="29687" b="57519"/>
          <a:stretch>
            <a:fillRect/>
          </a:stretch>
        </p:blipFill>
        <p:spPr bwMode="auto">
          <a:xfrm>
            <a:off x="0" y="2071678"/>
            <a:ext cx="9204141" cy="48577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27146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 котором из сосудов давление жидкости на дно самое большое.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вода  2. ртуть, 3 – бензин, 4 – масло,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– во всех одинаковое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10087" y="1000108"/>
            <a:ext cx="46339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3833480" y="5857892"/>
            <a:ext cx="714380" cy="42862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143900" y="6270754"/>
            <a:ext cx="714380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1643050"/>
            <a:ext cx="2021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43570" y="1000108"/>
            <a:ext cx="1428760" cy="207170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10" grpId="0" animBg="1"/>
      <p:bldP spid="11" grpId="0" animBg="1"/>
      <p:bldP spid="12" grpId="0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неверный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стараются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следующими способами.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9196" y="5243561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4269402" y="474349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4286248" y="54137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4254118" y="5614982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0" y="1071546"/>
            <a:ext cx="91440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увеличивают площадь нижней части фундамента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шины грузовых автомобилей делают шире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колеса заменяют гусеницами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уменьшают число колонн, поддерживающих платформу.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Встают на лыжи.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928934"/>
            <a:ext cx="8215338" cy="1071570"/>
          </a:xfrm>
          <a:prstGeom prst="roundRect">
            <a:avLst/>
          </a:prstGeom>
          <a:solidFill>
            <a:srgbClr val="F9E3A5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nimBg="1"/>
      <p:bldP spid="3" grpId="0"/>
      <p:bldP spid="4" grpId="0"/>
      <p:bldP spid="5" grpId="0"/>
      <p:bldP spid="7" grpId="0" build="p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уб 2"/>
          <p:cNvSpPr/>
          <p:nvPr/>
        </p:nvSpPr>
        <p:spPr>
          <a:xfrm>
            <a:off x="0" y="4071942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уб 1"/>
          <p:cNvSpPr/>
          <p:nvPr/>
        </p:nvSpPr>
        <p:spPr>
          <a:xfrm>
            <a:off x="714348" y="1357298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28860" y="1643050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000364" y="1142984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3000364" y="187015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3214678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14810" y="162940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888977" y="532780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1566841" y="5435758"/>
            <a:ext cx="790581" cy="707886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714876" y="1071546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4643438" y="18418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4786314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86446" y="164305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6215074" y="928670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flipV="1">
            <a:off x="6286512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6357950" y="1857364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86644" y="158526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-1215272" y="3214686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271462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Какое давление оказывает на грунт мраморная колонна, масса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тонн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площадь основания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1,5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4357686" y="3071810"/>
            <a:ext cx="43577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6000кг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 bwMode="auto">
          <a:xfrm flipV="1">
            <a:off x="4929190" y="4000504"/>
            <a:ext cx="3348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4857752" y="3857628"/>
            <a:ext cx="34290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6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286776" y="364331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714876" y="4929198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39200Па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143372" y="492919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286644" y="4929198"/>
            <a:ext cx="18573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39кПа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786050" y="3714752"/>
            <a:ext cx="928694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/>
      <p:bldP spid="5" grpId="0"/>
      <p:bldP spid="6" grpId="0"/>
      <p:bldP spid="8" grpId="0"/>
      <p:bldP spid="13" grpId="0"/>
      <p:bldP spid="14" grpId="0"/>
      <p:bldP spid="16" grpId="0"/>
      <p:bldP spid="17" grpId="0"/>
      <p:bldP spid="19" grpId="0"/>
      <p:bldP spid="20" grpId="0"/>
      <p:bldP spid="30" grpId="0"/>
      <p:bldP spid="31" grpId="0"/>
      <p:bldP spid="33" grpId="0"/>
      <p:bldP spid="35" grpId="0"/>
      <p:bldP spid="36" grpId="0"/>
      <p:bldP spid="37" grpId="0"/>
      <p:bldP spid="38" grpId="0"/>
      <p:bldP spid="39" grpId="0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иглу при шитье действуют силой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Н.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давление, которое оказывает игла, если площадь острия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0,01 мм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 rot="16200000">
            <a:off x="5250661" y="3107529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359670" y="3429000"/>
            <a:ext cx="99854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2"/>
          <p:cNvGrpSpPr>
            <a:grpSpLocks/>
          </p:cNvGrpSpPr>
          <p:nvPr/>
        </p:nvGrpSpPr>
        <p:grpSpPr bwMode="auto">
          <a:xfrm>
            <a:off x="8072462" y="2500306"/>
            <a:ext cx="790581" cy="707886"/>
            <a:chOff x="5643570" y="500042"/>
            <a:chExt cx="790586" cy="707747"/>
          </a:xfrm>
        </p:grpSpPr>
        <p:sp>
          <p:nvSpPr>
            <p:cNvPr id="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32" y="204335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71472" y="1543289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571472" y="227046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785918" y="2029707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754254" y="241631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/>
          <p:cNvSpPr/>
          <p:nvPr/>
        </p:nvSpPr>
        <p:spPr>
          <a:xfrm rot="5400000">
            <a:off x="5750727" y="2178835"/>
            <a:ext cx="500066" cy="257176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2246078" y="2404728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857488" y="1428736"/>
            <a:ext cx="13596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2500298" y="2500306"/>
            <a:ext cx="235745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-8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1406" y="365969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57158" y="3429000"/>
            <a:ext cx="207170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071670" y="364331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2325890" y="3454122"/>
            <a:ext cx="32861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6215074" y="3643314"/>
            <a:ext cx="1500198" cy="923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— это причина…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307181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Продолжите предложение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укажите неверный ответ.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характеризуется...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1480"/>
            <a:ext cx="7286644" cy="257176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изменения скорости движения тела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постоянной скорости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относительного покоя тела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071942"/>
            <a:ext cx="5286380" cy="2500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числовым значением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временем действия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направлением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точкой приложения.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9831631">
            <a:off x="8002938" y="1134281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 rot="19831631">
            <a:off x="6371378" y="4642235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714884"/>
            <a:ext cx="4214810" cy="571504"/>
          </a:xfrm>
          <a:prstGeom prst="roundRect">
            <a:avLst/>
          </a:prstGeom>
          <a:solidFill>
            <a:srgbClr val="F9E3A5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285860"/>
            <a:ext cx="6786578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6" grpId="0" build="p" animBg="1"/>
      <p:bldP spid="7" grpId="0" build="p" animBg="1"/>
      <p:bldP spid="3" grpId="0" animBg="1"/>
      <p:bldP spid="5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2"/>
            <a:ext cx="9144000" cy="307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9,10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Вес и сила тяжести, действующая на человека, если он выпьет стакан воды вместимостью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0,3 л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увеличатся соответственно на...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85720" y="3389814"/>
            <a:ext cx="1727906" cy="1270009"/>
            <a:chOff x="7200" y="7056"/>
            <a:chExt cx="1296" cy="720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 rot="19508709">
            <a:off x="583137" y="4181422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1917" y="4208067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357422" y="294446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071802" y="308734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3571868" y="285749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0298" y="450593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4778" y="4434496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0398" y="443449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844" y="5302765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2976" y="5374203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05900" y="5358437"/>
            <a:ext cx="2770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00826" y="5358437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3768" y="5374203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714876" y="308734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5111972" y="3025259"/>
            <a:ext cx="1938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0,3кг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6842250" y="3048652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858016" y="3714752"/>
            <a:ext cx="128588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643438" y="2143116"/>
            <a:ext cx="571504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64117" y="642918"/>
            <a:ext cx="1679883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17.</a:t>
            </a:r>
            <a:endParaRPr lang="ru-RU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«Давление и силы»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(теория)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равен силе тяжести, когда….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Сложение  сил.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F- . . .,.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1000  Па, S = 3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Характеристики силы 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 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5.Сила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упругости зависит от…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Причиной силы трения является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трения зависит от 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ила трения покоя возникает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 увеличить давление … Чтобы  уменьшить  давление…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= P +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= P +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gV,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V-?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20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…..м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200 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…..м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11м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0,3/ 0,0006 = . . . . . .  . .       0,2/0,00004= . . . . 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сопротивления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брусок движется с постоянной скоростью? Масштаб указан на рисунке.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Н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66257" y="1357298"/>
            <a:ext cx="337777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4857752" y="1897270"/>
            <a:ext cx="178753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4143372" y="1428736"/>
            <a:ext cx="790581" cy="707886"/>
            <a:chOff x="5643570" y="500042"/>
            <a:chExt cx="790586" cy="707747"/>
          </a:xfrm>
        </p:grpSpPr>
        <p:sp>
          <p:nvSpPr>
            <p:cNvPr id="1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0" y="2428868"/>
            <a:ext cx="8143900" cy="9286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бруска равномерное, т.к. сила динамометра компенсирует силу сопротивления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23"/>
          <p:cNvSpPr txBox="1">
            <a:spLocks noChangeArrowheads="1"/>
          </p:cNvSpPr>
          <p:nvPr/>
        </p:nvSpPr>
        <p:spPr bwMode="auto">
          <a:xfrm rot="20447095">
            <a:off x="2801251" y="129960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0" y="3429000"/>
            <a:ext cx="9144000" cy="1714512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Дети тянут санки, прилагая в направлении движения силы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сопротивления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 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равнодействующая этих сил?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 и сделайте рисунок.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>
            <a:off x="3857620" y="6007262"/>
            <a:ext cx="178753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3"/>
          <p:cNvSpPr txBox="1">
            <a:spLocks noChangeArrowheads="1"/>
          </p:cNvSpPr>
          <p:nvPr/>
        </p:nvSpPr>
        <p:spPr bwMode="auto">
          <a:xfrm>
            <a:off x="4357686" y="607870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>
            <a:off x="1928794" y="6007262"/>
            <a:ext cx="193780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3"/>
          <p:cNvSpPr txBox="1">
            <a:spLocks noChangeArrowheads="1"/>
          </p:cNvSpPr>
          <p:nvPr/>
        </p:nvSpPr>
        <p:spPr bwMode="auto">
          <a:xfrm>
            <a:off x="2285984" y="607870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2009212" y="5784866"/>
            <a:ext cx="776838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3"/>
          <p:cNvSpPr txBox="1">
            <a:spLocks noChangeArrowheads="1"/>
          </p:cNvSpPr>
          <p:nvPr/>
        </p:nvSpPr>
        <p:spPr bwMode="auto">
          <a:xfrm>
            <a:off x="1857356" y="5007130"/>
            <a:ext cx="10715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0800000">
            <a:off x="2786050" y="5786454"/>
            <a:ext cx="2859108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3"/>
          <p:cNvSpPr txBox="1">
            <a:spLocks noChangeArrowheads="1"/>
          </p:cNvSpPr>
          <p:nvPr/>
        </p:nvSpPr>
        <p:spPr bwMode="auto">
          <a:xfrm>
            <a:off x="3500430" y="5000636"/>
            <a:ext cx="142876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12" grpId="0" animBg="1"/>
      <p:bldP spid="14" grpId="0" animBg="1"/>
      <p:bldP spid="22535" grpId="0" animBg="1"/>
      <p:bldP spid="20" grpId="0" animBg="1"/>
      <p:bldP spid="23" grpId="0" animBg="1"/>
      <p:bldP spid="26" grpId="0" animBg="1"/>
      <p:bldP spid="29" grpId="0" animBg="1"/>
      <p:bldP spid="29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4311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рисунке приведен график зависимости величины силы упругости от удлинения пружины.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жесткость пружины?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Н/м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1714488"/>
            <a:ext cx="398011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44" y="2071678"/>
            <a:ext cx="45100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071810"/>
            <a:ext cx="3177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 =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0,2м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061" y="3714752"/>
            <a:ext cx="2807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Н/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м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57686" y="3429000"/>
            <a:ext cx="1082348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AutoShape 137"/>
          <p:cNvSpPr>
            <a:spLocks noChangeArrowheads="1"/>
          </p:cNvSpPr>
          <p:nvPr/>
        </p:nvSpPr>
        <p:spPr bwMode="auto">
          <a:xfrm>
            <a:off x="214282" y="2714620"/>
            <a:ext cx="1873256" cy="500066"/>
          </a:xfrm>
          <a:prstGeom prst="wedgeRectCallout">
            <a:avLst>
              <a:gd name="adj1" fmla="val 8024"/>
              <a:gd name="adj2" fmla="val -6842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4" grpId="0"/>
      <p:bldP spid="5" grpId="0"/>
      <p:bldP spid="6" grpId="0"/>
      <p:bldP spid="7" grpId="0" animBg="1"/>
      <p:bldP spid="7" grpId="1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71600" y="0"/>
          <a:ext cx="5868144" cy="548680"/>
        </p:xfrm>
        <a:graphic>
          <a:graphicData uri="http://schemas.openxmlformats.org/drawingml/2006/table">
            <a:tbl>
              <a:tblPr/>
              <a:tblGrid>
                <a:gridCol w="635874"/>
                <a:gridCol w="5232270"/>
              </a:tblGrid>
              <a:tr h="548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 = P + </a:t>
                      </a:r>
                      <a:r>
                        <a:rPr lang="ru-RU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gV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     </a:t>
                      </a: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908720"/>
            <a:ext cx="259228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2816"/>
            <a:ext cx="403244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772816"/>
            <a:ext cx="792088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79770" y="2865130"/>
            <a:ext cx="244827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2805316"/>
            <a:ext cx="630019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Разделим обе части на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68518" y="908720"/>
            <a:ext cx="627548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Вычтем из обеих частей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5736" y="4437112"/>
            <a:ext cx="864096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14" y="4389814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9786" y="4020830"/>
            <a:ext cx="57606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57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4365104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27010" y="4421346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587308" y="3795862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315042" y="4502298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83968" y="4221088"/>
            <a:ext cx="93610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04048" y="4581128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48064" y="379586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77474" y="4628426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11960" y="3501008"/>
            <a:ext cx="2232248" cy="194421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547664" y="2972242"/>
            <a:ext cx="432048" cy="591830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0" y="6396335"/>
            <a:ext cx="471601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Математика, 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5580112" cy="548680"/>
        </p:xfrm>
        <a:graphic>
          <a:graphicData uri="http://schemas.openxmlformats.org/drawingml/2006/table">
            <a:tbl>
              <a:tblPr/>
              <a:tblGrid>
                <a:gridCol w="604662"/>
                <a:gridCol w="4975450"/>
              </a:tblGrid>
              <a:tr h="548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 = P + </a:t>
                      </a:r>
                      <a:r>
                        <a:rPr lang="ru-RU" sz="3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36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gV</a:t>
                      </a:r>
                      <a:r>
                        <a:rPr lang="en-US" sz="3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      V-?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908720"/>
            <a:ext cx="259228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2816"/>
            <a:ext cx="4032448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772816"/>
            <a:ext cx="792088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79770" y="2865130"/>
            <a:ext cx="244827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2805316"/>
            <a:ext cx="630019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Разделим обе части на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68518" y="908720"/>
            <a:ext cx="627548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Вычтем из обеих частей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5736" y="4437112"/>
            <a:ext cx="864096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14" y="4389814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9786" y="4020830"/>
            <a:ext cx="57606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5736" y="371703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gV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4365104"/>
            <a:ext cx="13681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27010" y="4421346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195736" y="3781258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283510" y="4502298"/>
            <a:ext cx="648072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20904" y="4221088"/>
            <a:ext cx="936104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V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04048" y="4581128"/>
            <a:ext cx="1368152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48064" y="3795862"/>
            <a:ext cx="108012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77474" y="4628426"/>
            <a:ext cx="89959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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33130" y="3717032"/>
            <a:ext cx="2232248" cy="172819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79970" y="2893412"/>
            <a:ext cx="432048" cy="591830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204124"/>
            <a:ext cx="9144000" cy="193899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тяжести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сила, с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притягивает к себе данное тело. Направлена к центру Земли.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8Н/кг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Земле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/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Луне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=1,6Н/кг,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 притягивает с силой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1,6Н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2389054"/>
            <a:ext cx="9144032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которой тело действует на опору или на подвес.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(только при равномерном движении). 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280608"/>
            <a:ext cx="9144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Невесомость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состояние, при котором тело не действует ни на опору, ни на подвес.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232102"/>
            <a:ext cx="9144032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 – это масса (инертность),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Ньютоны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это вес (сила).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 animBg="1"/>
      <p:bldP spid="51" grpId="0" animBg="1"/>
      <p:bldP spid="15" grpId="0"/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тяжести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 Земля притягивает  меня к себе, всегда равна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я действую на опору или на подвес. Мой вес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780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тела, моя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5.Инертность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свойство тела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сопротивляться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изменению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скорости.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5172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действую на пол с силой 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вниз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значит и </a:t>
            </a:r>
          </a:p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 действует на меня с силой 780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но вверх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571744"/>
            <a:ext cx="91440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закон Ньютона.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будет находится в состоянии прямолинейного и равномерного движения (покоиться),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сумма сил действующих на данное тело равно нулю.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покоюсь, потому,   что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7358082" y="5286388"/>
            <a:ext cx="1643042" cy="214314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7786678" y="4857760"/>
            <a:ext cx="714412" cy="500066"/>
          </a:xfrm>
          <a:prstGeom prst="cube">
            <a:avLst>
              <a:gd name="adj" fmla="val 60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7617254" y="4637487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8215338" y="5721510"/>
            <a:ext cx="928694" cy="707886"/>
            <a:chOff x="5643564" y="500042"/>
            <a:chExt cx="928699" cy="707747"/>
          </a:xfrm>
          <a:solidFill>
            <a:srgbClr val="FFC000"/>
          </a:solidFill>
        </p:grpSpPr>
        <p:sp>
          <p:nvSpPr>
            <p:cNvPr id="17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358182" y="3714752"/>
            <a:ext cx="790581" cy="707886"/>
            <a:chOff x="5643570" y="500042"/>
            <a:chExt cx="790586" cy="707747"/>
          </a:xfrm>
          <a:solidFill>
            <a:srgbClr val="F9E3A5"/>
          </a:solidFill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3"/>
          <p:cNvSpPr txBox="1">
            <a:spLocks noChangeArrowheads="1"/>
          </p:cNvSpPr>
          <p:nvPr/>
        </p:nvSpPr>
        <p:spPr bwMode="auto">
          <a:xfrm>
            <a:off x="7000892" y="3834474"/>
            <a:ext cx="100013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7000892" y="5786454"/>
            <a:ext cx="1000132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780Н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608912" y="5678507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7426130" y="596425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318176" y="6150138"/>
            <a:ext cx="790581" cy="707886"/>
            <a:chOff x="5643570" y="500042"/>
            <a:chExt cx="790586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№7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1571612"/>
            <a:ext cx="3571900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Сила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1571612"/>
            <a:ext cx="400052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2357430"/>
            <a:ext cx="3929090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4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190" y="2357430"/>
            <a:ext cx="407196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4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00496" y="2285992"/>
            <a:ext cx="100013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2844" y="3286124"/>
            <a:ext cx="407196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5 раз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4214818"/>
            <a:ext cx="428624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2,7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3286124"/>
            <a:ext cx="400052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5 раз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4942" y="4214818"/>
            <a:ext cx="3786214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Сила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2,7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714744" y="1500174"/>
            <a:ext cx="135732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071934" y="3214686"/>
            <a:ext cx="100013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357686" y="4143380"/>
            <a:ext cx="100013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14678" y="4786322"/>
            <a:ext cx="30670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 descr="молоток 2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072330" y="4929198"/>
            <a:ext cx="1556908" cy="1476378"/>
          </a:xfrm>
          <a:prstGeom prst="rect">
            <a:avLst/>
          </a:prstGeom>
        </p:spPr>
      </p:pic>
      <p:pic>
        <p:nvPicPr>
          <p:cNvPr id="17" name="Рисунок 16" descr="молоток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85720" y="5000636"/>
            <a:ext cx="1643074" cy="152136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396335"/>
            <a:ext cx="27363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тема №9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5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4172</TotalTime>
  <Words>2621</Words>
  <Application>Microsoft Office PowerPoint</Application>
  <PresentationFormat>Экран (4:3)</PresentationFormat>
  <Paragraphs>648</Paragraphs>
  <Slides>41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new_year4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350</cp:revision>
  <dcterms:created xsi:type="dcterms:W3CDTF">2008-12-14T04:17:18Z</dcterms:created>
  <dcterms:modified xsi:type="dcterms:W3CDTF">2019-12-02T15:52:17Z</dcterms:modified>
</cp:coreProperties>
</file>