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305" r:id="rId2"/>
    <p:sldId id="333" r:id="rId3"/>
    <p:sldId id="334" r:id="rId4"/>
    <p:sldId id="335" r:id="rId5"/>
    <p:sldId id="336" r:id="rId6"/>
    <p:sldId id="337" r:id="rId7"/>
    <p:sldId id="314" r:id="rId8"/>
    <p:sldId id="319" r:id="rId9"/>
    <p:sldId id="321" r:id="rId10"/>
    <p:sldId id="320" r:id="rId11"/>
    <p:sldId id="297" r:id="rId12"/>
    <p:sldId id="315" r:id="rId13"/>
    <p:sldId id="298" r:id="rId14"/>
    <p:sldId id="299" r:id="rId15"/>
    <p:sldId id="338" r:id="rId16"/>
    <p:sldId id="318" r:id="rId17"/>
    <p:sldId id="317" r:id="rId18"/>
    <p:sldId id="322" r:id="rId19"/>
    <p:sldId id="324" r:id="rId20"/>
    <p:sldId id="323" r:id="rId21"/>
    <p:sldId id="316" r:id="rId22"/>
    <p:sldId id="330" r:id="rId23"/>
    <p:sldId id="331" r:id="rId24"/>
    <p:sldId id="332" r:id="rId25"/>
    <p:sldId id="292" r:id="rId26"/>
    <p:sldId id="329" r:id="rId27"/>
    <p:sldId id="288" r:id="rId28"/>
    <p:sldId id="289" r:id="rId29"/>
    <p:sldId id="283" r:id="rId30"/>
    <p:sldId id="280" r:id="rId31"/>
    <p:sldId id="291" r:id="rId32"/>
    <p:sldId id="29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0033CC"/>
    <a:srgbClr val="FF9900"/>
    <a:srgbClr val="8E6C00"/>
    <a:srgbClr val="FFFFEB"/>
    <a:srgbClr val="339933"/>
    <a:srgbClr val="F901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31" autoAdjust="0"/>
    <p:restoredTop sz="94660" autoAdjust="0"/>
  </p:normalViewPr>
  <p:slideViewPr>
    <p:cSldViewPr>
      <p:cViewPr>
        <p:scale>
          <a:sx n="48" d="100"/>
          <a:sy n="48" d="100"/>
        </p:scale>
        <p:origin x="-1740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25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9D650E8-E4BD-4D9E-B01B-1C0F5FC0C666}" type="datetimeFigureOut">
              <a:rPr lang="ru-RU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84D5C90-E19D-462C-B5FA-6FFC72EB8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36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8.wav"/><Relationship Id="rId7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audio" Target="../media/audio8.wav"/><Relationship Id="rId9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oleObject" Target="../embeddings/oleObject6.bin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4.bin"/><Relationship Id="rId5" Type="http://schemas.openxmlformats.org/officeDocument/2006/relationships/audio" Target="../media/audio2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8.wav"/><Relationship Id="rId9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1.wav"/><Relationship Id="rId4" Type="http://schemas.openxmlformats.org/officeDocument/2006/relationships/audio" Target="../media/audio8.wav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08" y="500043"/>
            <a:ext cx="4929222" cy="18573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зачёту №3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теме №14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09878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№3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966030" y="-27384"/>
            <a:ext cx="517797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=12кг,</a:t>
            </a:r>
            <a:r>
              <a:rPr lang="en-US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2кг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АД=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АС-?, СД-?</a:t>
            </a:r>
            <a:endParaRPr lang="ru-RU" sz="36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9508" y="118093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2920" y="276953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1699" y="285749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Р1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1"/>
          <p:cNvGrpSpPr/>
          <p:nvPr/>
        </p:nvGrpSpPr>
        <p:grpSpPr>
          <a:xfrm>
            <a:off x="408716" y="1916832"/>
            <a:ext cx="6864828" cy="1033135"/>
            <a:chOff x="435184" y="1878886"/>
            <a:chExt cx="6864828" cy="1033135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757014" y="2280254"/>
              <a:ext cx="5986477" cy="300526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5304" y="187888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28508" y="2096678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86234" y="245035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sym typeface="Symbol"/>
                </a:rPr>
                <a:t>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184" y="2029474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15206" y="335756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14282" y="3212976"/>
            <a:ext cx="692948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Что? Как?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Рычаг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равновесии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827584" y="3717032"/>
            <a:ext cx="45629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</a:rPr>
              <a:t>–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61877" y="4885748"/>
            <a:ext cx="4717758" cy="584775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·СА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179512" y="5517232"/>
            <a:ext cx="3888432" cy="584775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3992" y="4293096"/>
            <a:ext cx="367240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=120+20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=140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112635" y="6178164"/>
            <a:ext cx="3393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20·</a:t>
            </a:r>
            <a:r>
              <a:rPr lang="en-US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30317" y="2448598"/>
            <a:ext cx="2519" cy="691018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626463" y="2479005"/>
            <a:ext cx="2519" cy="64507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99726" y="1916832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771800" y="1357298"/>
            <a:ext cx="2519" cy="10815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505941" y="6178164"/>
            <a:ext cx="2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6258339" y="6178164"/>
            <a:ext cx="1671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68,6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6258340" y="5871174"/>
            <a:ext cx="9779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69см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616" y="1815207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20см </a:t>
            </a:r>
            <a:endParaRPr lang="ru-RU" sz="2400" dirty="0"/>
          </a:p>
        </p:txBody>
      </p:sp>
      <p:sp>
        <p:nvSpPr>
          <p:cNvPr id="28" name="Правая фигурная скобка 27"/>
          <p:cNvSpPr/>
          <p:nvPr/>
        </p:nvSpPr>
        <p:spPr>
          <a:xfrm rot="16200000">
            <a:off x="4535996" y="152637"/>
            <a:ext cx="432048" cy="381642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1960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2636912"/>
            <a:ext cx="7920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4288" y="2636912"/>
            <a:ext cx="7920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7704" y="836712"/>
            <a:ext cx="9361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465 -0.65208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3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25" grpId="0"/>
      <p:bldP spid="26" grpId="0"/>
      <p:bldP spid="47" grpId="0" animBg="1"/>
      <p:bldP spid="48" grpId="0" animBg="1"/>
      <p:bldP spid="49" grpId="0" animBg="1"/>
      <p:bldP spid="50" grpId="0" animBg="1"/>
      <p:bldP spid="46" grpId="0" animBg="1"/>
      <p:bldP spid="52" grpId="0"/>
      <p:bldP spid="1035" grpId="0" animBg="1"/>
      <p:bldP spid="1034" grpId="0" animBg="1"/>
      <p:bldP spid="33" grpId="0" animBg="1"/>
      <p:bldP spid="1036" grpId="0" animBg="1"/>
      <p:bldP spid="36" grpId="0"/>
      <p:bldP spid="37" grpId="0"/>
      <p:bldP spid="38" grpId="0" animBg="1"/>
      <p:bldP spid="38" grpId="1" animBg="1"/>
      <p:bldP spid="40" grpId="0" animBg="1"/>
      <p:bldP spid="28" grpId="0" animBg="1"/>
      <p:bldP spid="29" grpId="0"/>
      <p:bldP spid="30" grpId="0" animBg="1"/>
      <p:bldP spid="34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-85118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вес груза,  закрепленного на конце рычага в точке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его уравновешивает груз весом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Н,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закрепленный в точке С?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7684" y="2928958"/>
            <a:ext cx="422631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4871586" y="3627916"/>
            <a:ext cx="8280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7603008" y="3969917"/>
            <a:ext cx="1512000" cy="1587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7224" y="2928934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5045" y="2276872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224" y="3714752"/>
            <a:ext cx="371477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5286380" y="2046090"/>
            <a:ext cx="3102072" cy="882844"/>
            <a:chOff x="5256142" y="2046090"/>
            <a:chExt cx="3102072" cy="882844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256142" y="2046090"/>
              <a:ext cx="3102072" cy="882844"/>
              <a:chOff x="5256142" y="2046090"/>
              <a:chExt cx="3102072" cy="882844"/>
            </a:xfrm>
          </p:grpSpPr>
          <p:sp>
            <p:nvSpPr>
              <p:cNvPr id="18" name="Овал 4"/>
              <p:cNvSpPr/>
              <p:nvPr/>
            </p:nvSpPr>
            <p:spPr bwMode="auto">
              <a:xfrm>
                <a:off x="7358082" y="2214554"/>
                <a:ext cx="735012" cy="333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21"/>
              <p:cNvSpPr>
                <a:spLocks/>
              </p:cNvSpPr>
              <p:nvPr/>
            </p:nvSpPr>
            <p:spPr bwMode="auto">
              <a:xfrm rot="5400000">
                <a:off x="7624531" y="2195251"/>
                <a:ext cx="324358" cy="1143008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 bwMode="auto">
              <a:xfrm>
                <a:off x="5659222" y="2046090"/>
                <a:ext cx="1038224" cy="472352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utoShape 22"/>
              <p:cNvSpPr>
                <a:spLocks/>
              </p:cNvSpPr>
              <p:nvPr/>
            </p:nvSpPr>
            <p:spPr bwMode="auto">
              <a:xfrm rot="5400000">
                <a:off x="6028094" y="1799792"/>
                <a:ext cx="343722" cy="1887626"/>
              </a:xfrm>
              <a:prstGeom prst="leftBrace">
                <a:avLst>
                  <a:gd name="adj1" fmla="val 33566"/>
                  <a:gd name="adj2" fmla="val 50000"/>
                </a:avLst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5929322" y="2071678"/>
              <a:ext cx="6174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28662" y="4500570"/>
            <a:ext cx="314327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 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5984" y="5231327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·5=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5984" y="6088559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572132" y="4214818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768" y="1620089"/>
            <a:ext cx="6858016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6108712" y="2106605"/>
            <a:ext cx="2214577" cy="1587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244815" y="4544298"/>
            <a:ext cx="357190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203646" y="5157367"/>
            <a:ext cx="428628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8566422" y="4214818"/>
            <a:ext cx="562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572528" y="4284668"/>
            <a:ext cx="428628" cy="1588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357818" y="3714752"/>
            <a:ext cx="550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357818" y="3786190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9520" y="4149874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373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2.59259E-6 L -0.05521 -0.018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0" grpId="1"/>
      <p:bldP spid="73730" grpId="2"/>
      <p:bldP spid="9" grpId="0" animBg="1"/>
      <p:bldP spid="9" grpId="1" animBg="1"/>
      <p:bldP spid="10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15" grpId="0" animBg="1"/>
      <p:bldP spid="30" grpId="0" animBg="1"/>
      <p:bldP spid="31" grpId="0" animBg="1"/>
      <p:bldP spid="32" grpId="0"/>
      <p:bldP spid="34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553" y="761990"/>
            <a:ext cx="4372479" cy="33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4071942"/>
            <a:ext cx="9144000" cy="19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прилагает человек для поддержки ведра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 рисунок 2),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АВ 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90 см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ВС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 см?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Вес ведра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 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8354761" y="1996742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4"/>
          <p:cNvSpPr/>
          <p:nvPr/>
        </p:nvSpPr>
        <p:spPr>
          <a:xfrm>
            <a:off x="8172400" y="1185887"/>
            <a:ext cx="906462" cy="44291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857232"/>
            <a:ext cx="4437131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504" y="1643050"/>
            <a:ext cx="4643470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(90+30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16200000" flipH="1">
            <a:off x="7750991" y="1964521"/>
            <a:ext cx="428627" cy="150019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965173" y="821514"/>
            <a:ext cx="500066" cy="2857520"/>
          </a:xfrm>
          <a:prstGeom prst="rightBrace">
            <a:avLst>
              <a:gd name="adj1" fmla="val 8333"/>
              <a:gd name="adj2" fmla="val 5461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357430"/>
            <a:ext cx="4000496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(90+30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071810"/>
            <a:ext cx="3643306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(120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214686"/>
            <a:ext cx="1000132" cy="42862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3214686"/>
            <a:ext cx="714380" cy="42862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3714752"/>
            <a:ext cx="1428728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изображен диск, закрепленный на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 диску приложены силы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точке С1  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точке В1.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силы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равно длина отрезка...                          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ОА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ОС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)ОВ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ОВ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ОС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8042" y="1298460"/>
            <a:ext cx="3500462" cy="407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785926"/>
            <a:ext cx="5572132" cy="6429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ОТ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линии силы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036669" y="2866791"/>
            <a:ext cx="2698628" cy="940387"/>
            <a:chOff x="5088458" y="2728475"/>
            <a:chExt cx="3167115" cy="940387"/>
          </a:xfrm>
        </p:grpSpPr>
        <p:grpSp>
          <p:nvGrpSpPr>
            <p:cNvPr id="6" name="Группа 20"/>
            <p:cNvGrpSpPr/>
            <p:nvPr/>
          </p:nvGrpSpPr>
          <p:grpSpPr>
            <a:xfrm>
              <a:off x="5088458" y="2871351"/>
              <a:ext cx="3167115" cy="797511"/>
              <a:chOff x="5088458" y="2871351"/>
              <a:chExt cx="3167115" cy="797511"/>
            </a:xfrm>
          </p:grpSpPr>
          <p:sp>
            <p:nvSpPr>
              <p:cNvPr id="8" name="Овал 4"/>
              <p:cNvSpPr/>
              <p:nvPr/>
            </p:nvSpPr>
            <p:spPr bwMode="auto">
              <a:xfrm>
                <a:off x="7106438" y="2871351"/>
                <a:ext cx="735012" cy="333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AutoShape 21"/>
              <p:cNvSpPr>
                <a:spLocks/>
              </p:cNvSpPr>
              <p:nvPr/>
            </p:nvSpPr>
            <p:spPr bwMode="auto">
              <a:xfrm rot="5400000">
                <a:off x="7367894" y="2781184"/>
                <a:ext cx="368881" cy="1406476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AutoShape 22"/>
              <p:cNvSpPr>
                <a:spLocks/>
              </p:cNvSpPr>
              <p:nvPr/>
            </p:nvSpPr>
            <p:spPr bwMode="auto">
              <a:xfrm rot="5400000">
                <a:off x="5705742" y="2633347"/>
                <a:ext cx="390907" cy="1625476"/>
              </a:xfrm>
              <a:prstGeom prst="leftBrace">
                <a:avLst>
                  <a:gd name="adj1" fmla="val 33566"/>
                  <a:gd name="adj2" fmla="val 50000"/>
                </a:avLst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5677679" y="2728475"/>
              <a:ext cx="6174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586251" y="4365104"/>
            <a:ext cx="89659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51116" y="4359628"/>
            <a:ext cx="132440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noProof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)ОВ</a:t>
            </a:r>
            <a:endParaRPr lang="ru-RU" sz="4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6461" y="1340768"/>
            <a:ext cx="914400" cy="4181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4" grpId="0" animBg="1"/>
      <p:bldP spid="4" grpId="1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силу нужно приложить к концу веревки, чтобы поднять груз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кг?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(рисунок 3)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1571612"/>
            <a:ext cx="3428992" cy="47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5466122" y="5598765"/>
            <a:ext cx="1793900" cy="10243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851778" y="6130373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5396253" y="415030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259397" y="3190877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6281218" y="4144347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59529" y="3190877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57818" y="3214686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57884" y="6142056"/>
            <a:ext cx="428628" cy="15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57950" y="3214686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20" y="1500174"/>
            <a:ext cx="4714908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блока №3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7224" y="2571744"/>
            <a:ext cx="3500462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00826" y="6000768"/>
            <a:ext cx="1214446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29190" y="2558473"/>
            <a:ext cx="100013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5582" y="2587762"/>
            <a:ext cx="100013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20018109">
            <a:off x="8336928" y="842565"/>
            <a:ext cx="714380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5" grpId="0"/>
      <p:bldP spid="7" grpId="0"/>
      <p:bldP spid="10" grpId="0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226629" y="2143116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43504" y="285540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4722191" y="3450945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93895" y="2524432"/>
            <a:ext cx="142876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708" y="905108"/>
            <a:ext cx="128588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915151" y="720527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5357818" y="1214422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6248" y="33098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165871" y="1394231"/>
            <a:ext cx="2426" cy="4929222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>
            <a:off x="1955064" y="190446"/>
            <a:ext cx="2424040" cy="49292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03301" y="2428868"/>
            <a:ext cx="11969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2" y="3000372"/>
            <a:ext cx="344440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464379" y="2678901"/>
            <a:ext cx="2357454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071670" y="3929066"/>
            <a:ext cx="1196931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500570"/>
            <a:ext cx="2624436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1214422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4231" y="1242674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5357818" y="3000560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85918" y="1226297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6822391" y="2464681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5504" y="2050526"/>
            <a:ext cx="224234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6314" y="407194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=30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7884" y="3857628"/>
            <a:ext cx="17145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2357422" y="1272589"/>
            <a:ext cx="12858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57884" y="4714884"/>
            <a:ext cx="171451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°=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5857884" y="5429264"/>
            <a:ext cx="8572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5206" y="5429264"/>
            <a:ext cx="1357322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49" name="TextBox 48"/>
          <p:cNvSpPr txBox="1"/>
          <p:nvPr/>
        </p:nvSpPr>
        <p:spPr>
          <a:xfrm>
            <a:off x="6643702" y="5429264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5506" y="6136059"/>
            <a:ext cx="8572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01324" y="6286144"/>
            <a:ext cx="11430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53955" y="6317799"/>
            <a:ext cx="1202195" cy="52835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8013275" y="6329674"/>
            <a:ext cx="1202195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857224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786" y="0"/>
            <a:ext cx="5715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85852" y="35977"/>
            <a:ext cx="1928826" cy="6204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-71470" y="642918"/>
            <a:ext cx="857224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1035" y="714355"/>
            <a:ext cx="10834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31167" y="745447"/>
            <a:ext cx="1071570" cy="52835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52610" y="690230"/>
            <a:ext cx="857224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4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178689" y="6393771"/>
            <a:ext cx="857224" cy="28575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02605" y="6215082"/>
            <a:ext cx="928694" cy="28575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358082" y="3929066"/>
            <a:ext cx="107157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429520" y="4643446"/>
            <a:ext cx="107157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6572232" y="-528350"/>
            <a:ext cx="2571768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стр.34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10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8668E-6 L 0.62639 -0.2673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08E-6 L 0.43889 0.01249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65402E-6 L 0.26701 -0.23381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3.78353E-6 L 0.43889 0.27705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" grpId="0" animBg="1"/>
      <p:bldP spid="4" grpId="0" animBg="1"/>
      <p:bldP spid="4" grpId="1" animBg="1"/>
      <p:bldP spid="4" grpId="2" animBg="1"/>
      <p:bldP spid="5" grpId="0" animBg="1"/>
      <p:bldP spid="6" grpId="0" animBg="1"/>
      <p:bldP spid="9" grpId="0"/>
      <p:bldP spid="15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/>
      <p:bldP spid="7" grpId="0" animBg="1"/>
      <p:bldP spid="39" grpId="0"/>
      <p:bldP spid="40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41" grpId="0" animBg="1"/>
      <p:bldP spid="41" grpId="1" animBg="1"/>
      <p:bldP spid="45" grpId="0" animBg="1"/>
      <p:bldP spid="45" grpId="1" animBg="1"/>
      <p:bldP spid="42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012" y="24818"/>
            <a:ext cx="5214942" cy="2687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6500825" y="1643050"/>
            <a:ext cx="71438" cy="1214446"/>
          </a:xfrm>
          <a:prstGeom prst="line">
            <a:avLst/>
          </a:prstGeom>
          <a:noFill/>
          <a:ln w="825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63"/>
          <p:cNvGrpSpPr/>
          <p:nvPr/>
        </p:nvGrpSpPr>
        <p:grpSpPr>
          <a:xfrm>
            <a:off x="6539736" y="2683190"/>
            <a:ext cx="642942" cy="461665"/>
            <a:chOff x="5572132" y="2413878"/>
            <a:chExt cx="64294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4357686" y="1255307"/>
            <a:ext cx="2519" cy="108151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 flipV="1">
            <a:off x="4357686" y="2311711"/>
            <a:ext cx="750653" cy="45719"/>
          </a:xfrm>
          <a:prstGeom prst="line">
            <a:avLst/>
          </a:prstGeom>
          <a:noFill/>
          <a:ln w="95250">
            <a:solidFill>
              <a:srgbClr val="0066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536" y="246777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3428992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Задача№7 №11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58510"/>
            <a:ext cx="371477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=20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АД=10м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=0,94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0,34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16710"/>
            <a:ext cx="364333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Что?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Рычаг 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000504"/>
            <a:ext cx="86439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моментов сил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·АВ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572008"/>
            <a:ext cx="4000496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=(АД/2)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со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045205">
            <a:off x="6136039" y="5574174"/>
            <a:ext cx="180687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47Н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687582"/>
            <a:ext cx="471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2.Как?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равновесии</a:t>
            </a:r>
            <a:endParaRPr lang="ru-RU" sz="3200" b="1" dirty="0"/>
          </a:p>
        </p:txBody>
      </p:sp>
      <p:grpSp>
        <p:nvGrpSpPr>
          <p:cNvPr id="5" name="Группа 19"/>
          <p:cNvGrpSpPr/>
          <p:nvPr/>
        </p:nvGrpSpPr>
        <p:grpSpPr>
          <a:xfrm>
            <a:off x="4357686" y="951095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00250" y="185846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496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107154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00826" y="192880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35"/>
          <p:cNvGrpSpPr/>
          <p:nvPr/>
        </p:nvGrpSpPr>
        <p:grpSpPr>
          <a:xfrm>
            <a:off x="14068" y="3330524"/>
            <a:ext cx="7572396" cy="584775"/>
            <a:chOff x="14068" y="3330524"/>
            <a:chExt cx="7572396" cy="584775"/>
          </a:xfrm>
        </p:grpSpPr>
        <p:grpSp>
          <p:nvGrpSpPr>
            <p:cNvPr id="19" name="Группа 40"/>
            <p:cNvGrpSpPr/>
            <p:nvPr/>
          </p:nvGrpSpPr>
          <p:grpSpPr>
            <a:xfrm>
              <a:off x="14068" y="3330524"/>
              <a:ext cx="7572396" cy="584775"/>
              <a:chOff x="571472" y="3500438"/>
              <a:chExt cx="7858180" cy="5847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71472" y="3500438"/>
                <a:ext cx="7858180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Почему?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Mg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ru-RU" sz="3200" b="1" baseline="-25000" dirty="0" err="1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тр</a:t>
                </a:r>
                <a:r>
                  <a:rPr lang="ru-RU" sz="3200" b="1" baseline="-25000" dirty="0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0   </a:t>
                </a:r>
                <a:r>
                  <a:rPr lang="ru-RU" sz="32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(1з-н Н)            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ru-RU" sz="3200" dirty="0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4535645" y="3582432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>
                <a:off x="2883017" y="3582432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>
                <a:off x="3697235" y="3583354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4464785" y="3433613"/>
              <a:ext cx="44085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00496" y="4572008"/>
            <a:ext cx="4000496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=(5)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0,94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4,7м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143512"/>
            <a:ext cx="4857752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·4,7м +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10м=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5929330"/>
            <a:ext cx="4857752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·4,7м/10м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143768" y="278605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35716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Повер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хность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10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/>
      <p:bldP spid="23" grpId="0"/>
      <p:bldP spid="23" grpId="1"/>
      <p:bldP spid="24" grpId="0"/>
      <p:bldP spid="26" grpId="0"/>
      <p:bldP spid="33" grpId="0" animBg="1"/>
      <p:bldP spid="34" grpId="0" animBg="1"/>
      <p:bldP spid="35" grpId="0" animBg="1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9" y="0"/>
            <a:ext cx="45005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00728" y="5288340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Задачи к №7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29066"/>
            <a:ext cx="4857752" cy="25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/>
          <p:nvPr/>
        </p:nvGrpSpPr>
        <p:grpSpPr>
          <a:xfrm>
            <a:off x="71406" y="-4857808"/>
            <a:ext cx="3357586" cy="8072494"/>
            <a:chOff x="7215206" y="-162264"/>
            <a:chExt cx="1728791" cy="5783264"/>
          </a:xfrm>
        </p:grpSpPr>
        <p:grpSp>
          <p:nvGrpSpPr>
            <p:cNvPr id="3" name="Группа 17"/>
            <p:cNvGrpSpPr/>
            <p:nvPr/>
          </p:nvGrpSpPr>
          <p:grpSpPr>
            <a:xfrm>
              <a:off x="7286644" y="3620736"/>
              <a:ext cx="1657353" cy="2000264"/>
              <a:chOff x="7715272" y="3643314"/>
              <a:chExt cx="1228725" cy="1409700"/>
            </a:xfrm>
          </p:grpSpPr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15272" y="3643314"/>
                <a:ext cx="1228725" cy="1409700"/>
              </a:xfrm>
              <a:prstGeom prst="rect">
                <a:avLst/>
              </a:prstGeom>
              <a:noFill/>
            </p:spPr>
          </p:pic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V="1">
                <a:off x="8817309" y="4575818"/>
                <a:ext cx="0" cy="45720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369377" y="-162264"/>
              <a:ext cx="1417154" cy="5783264"/>
              <a:chOff x="5904" y="7488"/>
              <a:chExt cx="1998" cy="5783264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5904" y="5004934"/>
                <a:ext cx="720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6624" y="748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 flipH="1">
                <a:off x="7326" y="5790752"/>
                <a:ext cx="576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7711568" y="4049364"/>
              <a:ext cx="0" cy="5099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 flipV="1">
              <a:off x="7215206" y="3477860"/>
              <a:ext cx="357190" cy="285752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5572132" y="1428736"/>
            <a:ext cx="0" cy="111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6357950" y="1500174"/>
            <a:ext cx="0" cy="86546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1500166" y="2571744"/>
            <a:ext cx="0" cy="111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2428860" y="5357826"/>
            <a:ext cx="0" cy="111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428596" y="5214950"/>
            <a:ext cx="0" cy="86546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5572132" y="2428868"/>
            <a:ext cx="793467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428596" y="6072206"/>
            <a:ext cx="849607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5214942" y="881946"/>
            <a:ext cx="99183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0034" y="428604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52" y="642918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2844" y="1857364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4282" y="5715016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928926" y="0"/>
            <a:ext cx="2500330" cy="1571612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2265446">
            <a:off x="1066669" y="104604"/>
            <a:ext cx="63350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rot="21540000" flipV="1">
            <a:off x="3565114" y="1797828"/>
            <a:ext cx="0" cy="77397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1158182" y="2571744"/>
            <a:ext cx="262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20"/>
          <p:cNvGrpSpPr/>
          <p:nvPr/>
        </p:nvGrpSpPr>
        <p:grpSpPr>
          <a:xfrm>
            <a:off x="3428992" y="1775737"/>
            <a:ext cx="285752" cy="796007"/>
            <a:chOff x="4143372" y="928670"/>
            <a:chExt cx="285752" cy="796007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242106" y="1244916"/>
              <a:ext cx="64254" cy="47976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143372" y="928670"/>
              <a:ext cx="285752" cy="285752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Line 12"/>
          <p:cNvSpPr>
            <a:spLocks noChangeShapeType="1"/>
          </p:cNvSpPr>
          <p:nvPr/>
        </p:nvSpPr>
        <p:spPr bwMode="auto">
          <a:xfrm rot="21360000" flipH="1">
            <a:off x="2151035" y="1786898"/>
            <a:ext cx="45719" cy="51171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21360000" flipH="1">
            <a:off x="1521741" y="1429708"/>
            <a:ext cx="45719" cy="511714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rot="21420000" flipH="1" flipV="1">
            <a:off x="1200170" y="1092434"/>
            <a:ext cx="799413" cy="45719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stealth" w="lg" len="lg"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14612" y="0"/>
            <a:ext cx="2786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НА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ЛЕСТНИЦЕ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642918"/>
            <a:ext cx="60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571868" y="2214554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235743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3600" dirty="0"/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428733" y="2000240"/>
            <a:ext cx="714375" cy="523220"/>
            <a:chOff x="2714612" y="4429132"/>
            <a:chExt cx="714380" cy="522882"/>
          </a:xfrm>
        </p:grpSpPr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1142976" y="1428736"/>
            <a:ext cx="642942" cy="584775"/>
            <a:chOff x="3357554" y="2143114"/>
            <a:chExt cx="714380" cy="584397"/>
          </a:xfrm>
        </p:grpSpPr>
        <p:sp>
          <p:nvSpPr>
            <p:cNvPr id="35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2925728" y="1477020"/>
            <a:ext cx="714375" cy="523220"/>
            <a:chOff x="3357554" y="2143116"/>
            <a:chExt cx="714380" cy="522882"/>
          </a:xfrm>
        </p:grpSpPr>
        <p:sp>
          <p:nvSpPr>
            <p:cNvPr id="3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1942442" y="691202"/>
            <a:ext cx="1000132" cy="523220"/>
            <a:chOff x="3357554" y="2143117"/>
            <a:chExt cx="1000139" cy="522882"/>
          </a:xfrm>
        </p:grpSpPr>
        <p:sp>
          <p:nvSpPr>
            <p:cNvPr id="41" name="TextBox 21"/>
            <p:cNvSpPr txBox="1">
              <a:spLocks noChangeArrowheads="1"/>
            </p:cNvSpPr>
            <p:nvPr/>
          </p:nvSpPr>
          <p:spPr bwMode="auto">
            <a:xfrm>
              <a:off x="3357554" y="2143117"/>
              <a:ext cx="1000139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156624" y="1142984"/>
            <a:ext cx="2330612" cy="139340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156624" y="339744"/>
            <a:ext cx="0" cy="223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429388" y="285728"/>
            <a:ext cx="166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72132" y="785794"/>
            <a:ext cx="3412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лесенка,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57950" y="1428736"/>
            <a:ext cx="1535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Как?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29322" y="1714488"/>
            <a:ext cx="2653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071810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движется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5143504" y="2500306"/>
            <a:ext cx="4000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rot="21420000" flipH="1" flipV="1">
            <a:off x="2715261" y="2505137"/>
            <a:ext cx="799413" cy="45719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lg" len="lg"/>
            <a:tailEnd type="stealth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2285984" y="2038344"/>
            <a:ext cx="785813" cy="461962"/>
            <a:chOff x="2000232" y="2500306"/>
            <a:chExt cx="571504" cy="461665"/>
          </a:xfrm>
        </p:grpSpPr>
        <p:cxnSp>
          <p:nvCxnSpPr>
            <p:cNvPr id="51" name="Прямая со стрелкой 50"/>
            <p:cNvCxnSpPr/>
            <p:nvPr/>
          </p:nvCxnSpPr>
          <p:spPr>
            <a:xfrm>
              <a:off x="2000232" y="2570111"/>
              <a:ext cx="288002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5214942" y="3143248"/>
            <a:ext cx="3929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956" y="3690654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71670" y="2827002"/>
            <a:ext cx="69923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5" name="Левая фигурная скобка 54"/>
          <p:cNvSpPr/>
          <p:nvPr/>
        </p:nvSpPr>
        <p:spPr>
          <a:xfrm rot="16200000">
            <a:off x="2146905" y="1581464"/>
            <a:ext cx="396000" cy="2376562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428736"/>
            <a:ext cx="96853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727996" y="1142984"/>
            <a:ext cx="396000" cy="1447868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86050" y="421481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1,7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>
            <a:off x="1072332" y="947920"/>
            <a:ext cx="1000132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0" y="4572008"/>
            <a:ext cx="2928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отн. т.В?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47668" y="4797152"/>
            <a:ext cx="6744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6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5500702"/>
            <a:ext cx="1571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т.С?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571604" y="5373216"/>
            <a:ext cx="757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600" dirty="0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6264696"/>
            <a:ext cx="9144000" cy="47667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вычислить моменты сил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относительно  точки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15108" y="0"/>
            <a:ext cx="24288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АС/2</a:t>
            </a:r>
            <a:endParaRPr lang="ru-RU" sz="40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786578" y="714356"/>
            <a:ext cx="235742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ВС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4 L -0.21545 -0.1616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1516" grpId="0" animBg="1"/>
      <p:bldP spid="21522" grpId="0" animBg="1"/>
      <p:bldP spid="22" grpId="0" animBg="1"/>
      <p:bldP spid="23" grpId="0" animBg="1"/>
      <p:bldP spid="24" grpId="0" animBg="1"/>
      <p:bldP spid="28" grpId="0"/>
      <p:bldP spid="29" grpId="0"/>
      <p:bldP spid="30" grpId="0"/>
      <p:bldP spid="21512" grpId="0" animBg="1"/>
      <p:bldP spid="21521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3" grpId="0"/>
      <p:bldP spid="54" grpId="0"/>
      <p:bldP spid="56" grpId="0" animBg="1"/>
      <p:bldP spid="55" grpId="0" animBg="1"/>
      <p:bldP spid="58" grpId="0" animBg="1"/>
      <p:bldP spid="57" grpId="0" animBg="1"/>
      <p:bldP spid="59" grpId="0"/>
      <p:bldP spid="63" grpId="0"/>
      <p:bldP spid="64" grpId="0"/>
      <p:bldP spid="65" grpId="0"/>
      <p:bldP spid="66" grpId="0"/>
      <p:bldP spid="72706" grpId="0" animBg="1"/>
      <p:bldP spid="60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9. Лодку равномерно тянут к берегу двумя канатами, расположенными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горизонтальной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плоскости. Угол между канатами 90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К канатам приложены силы по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Н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каждая. Какова сила сопротивления воды?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43900" y="1050925"/>
            <a:ext cx="990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295650" y="468313"/>
            <a:ext cx="12303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22721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 6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843961"/>
            <a:ext cx="5648982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 правила моментов.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9274"/>
            <a:ext cx="293349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9275"/>
            <a:ext cx="628651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штатив с принадлежностями, рычаг, набор грузов,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динамометр, линейка.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285992"/>
            <a:ext cx="236981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44225"/>
            <a:ext cx="554055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рычаг по схемам: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157192"/>
            <a:ext cx="7527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стр.34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877272"/>
            <a:ext cx="752774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диагностики 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стр.8,9,10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2571736" y="0"/>
            <a:ext cx="257173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лодка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6572264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(т. косинусов )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0826" y="0"/>
            <a:ext cx="264317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 Н,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=110</a:t>
            </a:r>
            <a:r>
              <a:rPr lang="ru-RU" sz="28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0,34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0,94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0" y="3500438"/>
            <a:ext cx="6929454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0  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842222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247990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06005" y="358335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970" y="44804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Движется равномерно</a:t>
            </a:r>
            <a:endParaRPr lang="ru-RU" sz="2800" dirty="0"/>
          </a:p>
        </p:txBody>
      </p:sp>
      <p:sp>
        <p:nvSpPr>
          <p:cNvPr id="58" name="Пятиугольник 57"/>
          <p:cNvSpPr/>
          <p:nvPr/>
        </p:nvSpPr>
        <p:spPr>
          <a:xfrm>
            <a:off x="1571604" y="1714488"/>
            <a:ext cx="928694" cy="428628"/>
          </a:xfrm>
          <a:prstGeom prst="homePlat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90"/>
          <p:cNvGrpSpPr/>
          <p:nvPr/>
        </p:nvGrpSpPr>
        <p:grpSpPr>
          <a:xfrm>
            <a:off x="2000232" y="714356"/>
            <a:ext cx="1538831" cy="1214446"/>
            <a:chOff x="2000232" y="714356"/>
            <a:chExt cx="1538831" cy="1214446"/>
          </a:xfrm>
        </p:grpSpPr>
        <p:grpSp>
          <p:nvGrpSpPr>
            <p:cNvPr id="9" name="Группа 71"/>
            <p:cNvGrpSpPr/>
            <p:nvPr/>
          </p:nvGrpSpPr>
          <p:grpSpPr>
            <a:xfrm>
              <a:off x="2666816" y="902202"/>
              <a:ext cx="872247" cy="556514"/>
              <a:chOff x="3058550" y="1000108"/>
              <a:chExt cx="1013384" cy="109452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357554" y="100010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" name="Группа 57"/>
              <p:cNvGrpSpPr/>
              <p:nvPr/>
            </p:nvGrpSpPr>
            <p:grpSpPr>
              <a:xfrm>
                <a:off x="3058550" y="1082659"/>
                <a:ext cx="726361" cy="1011978"/>
                <a:chOff x="7850182" y="598648"/>
                <a:chExt cx="1067655" cy="1182369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Line 18"/>
                <p:cNvSpPr>
                  <a:spLocks noChangeShapeType="1"/>
                </p:cNvSpPr>
                <p:nvPr/>
              </p:nvSpPr>
              <p:spPr bwMode="auto">
                <a:xfrm>
                  <a:off x="8460348" y="598648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75" name="Прямая со стрелкой 74"/>
            <p:cNvCxnSpPr/>
            <p:nvPr/>
          </p:nvCxnSpPr>
          <p:spPr>
            <a:xfrm rot="5400000" flipH="1" flipV="1">
              <a:off x="1893075" y="821513"/>
              <a:ext cx="1214446" cy="1000132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91"/>
          <p:cNvGrpSpPr/>
          <p:nvPr/>
        </p:nvGrpSpPr>
        <p:grpSpPr>
          <a:xfrm>
            <a:off x="2000232" y="1928802"/>
            <a:ext cx="1473730" cy="1365486"/>
            <a:chOff x="2000232" y="1928802"/>
            <a:chExt cx="1473730" cy="1365486"/>
          </a:xfrm>
        </p:grpSpPr>
        <p:grpSp>
          <p:nvGrpSpPr>
            <p:cNvPr id="12" name="Группа 70"/>
            <p:cNvGrpSpPr/>
            <p:nvPr/>
          </p:nvGrpSpPr>
          <p:grpSpPr>
            <a:xfrm>
              <a:off x="2759582" y="2756078"/>
              <a:ext cx="714380" cy="538210"/>
              <a:chOff x="3286116" y="2413878"/>
              <a:chExt cx="714380" cy="538210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286116" y="242886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Группа 57"/>
              <p:cNvGrpSpPr/>
              <p:nvPr/>
            </p:nvGrpSpPr>
            <p:grpSpPr>
              <a:xfrm>
                <a:off x="3346076" y="2413878"/>
                <a:ext cx="439164" cy="395136"/>
                <a:chOff x="7847612" y="1319352"/>
                <a:chExt cx="645512" cy="461665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76" name="Прямая со стрелкой 75"/>
            <p:cNvCxnSpPr/>
            <p:nvPr/>
          </p:nvCxnSpPr>
          <p:spPr>
            <a:xfrm rot="16200000" flipH="1">
              <a:off x="1750199" y="2178835"/>
              <a:ext cx="1357322" cy="857256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92"/>
          <p:cNvGrpSpPr/>
          <p:nvPr/>
        </p:nvGrpSpPr>
        <p:grpSpPr>
          <a:xfrm>
            <a:off x="71406" y="1304362"/>
            <a:ext cx="1928826" cy="624440"/>
            <a:chOff x="71406" y="1304362"/>
            <a:chExt cx="1928826" cy="624440"/>
          </a:xfrm>
        </p:grpSpPr>
        <p:grpSp>
          <p:nvGrpSpPr>
            <p:cNvPr id="15" name="Группа 80"/>
            <p:cNvGrpSpPr/>
            <p:nvPr/>
          </p:nvGrpSpPr>
          <p:grpSpPr>
            <a:xfrm>
              <a:off x="71406" y="1304362"/>
              <a:ext cx="1214446" cy="568190"/>
              <a:chOff x="428596" y="1304362"/>
              <a:chExt cx="1214446" cy="568190"/>
            </a:xfrm>
          </p:grpSpPr>
          <p:grpSp>
            <p:nvGrpSpPr>
              <p:cNvPr id="16" name="Группа 57"/>
              <p:cNvGrpSpPr/>
              <p:nvPr/>
            </p:nvGrpSpPr>
            <p:grpSpPr>
              <a:xfrm>
                <a:off x="503546" y="1304362"/>
                <a:ext cx="439164" cy="395136"/>
                <a:chOff x="7847612" y="1319352"/>
                <a:chExt cx="645512" cy="46166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428596" y="1349332"/>
                <a:ext cx="1214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сопр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9" name="Прямая со стрелкой 78"/>
            <p:cNvCxnSpPr/>
            <p:nvPr/>
          </p:nvCxnSpPr>
          <p:spPr>
            <a:xfrm rot="10800000" flipV="1">
              <a:off x="142844" y="1926878"/>
              <a:ext cx="1857388" cy="1924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Равнобедренный треугольник 82"/>
          <p:cNvSpPr/>
          <p:nvPr/>
        </p:nvSpPr>
        <p:spPr>
          <a:xfrm rot="16458467">
            <a:off x="1590106" y="1695986"/>
            <a:ext cx="1440238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93"/>
          <p:cNvGrpSpPr/>
          <p:nvPr/>
        </p:nvGrpSpPr>
        <p:grpSpPr>
          <a:xfrm>
            <a:off x="4071934" y="838995"/>
            <a:ext cx="1114451" cy="1518435"/>
            <a:chOff x="1928794" y="481805"/>
            <a:chExt cx="1114451" cy="1518435"/>
          </a:xfrm>
        </p:grpSpPr>
        <p:grpSp>
          <p:nvGrpSpPr>
            <p:cNvPr id="19" name="Группа 94"/>
            <p:cNvGrpSpPr/>
            <p:nvPr/>
          </p:nvGrpSpPr>
          <p:grpSpPr>
            <a:xfrm>
              <a:off x="2356425" y="481805"/>
              <a:ext cx="686820" cy="976914"/>
              <a:chOff x="2697984" y="173280"/>
              <a:chExt cx="797966" cy="1921359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2697984" y="173280"/>
                <a:ext cx="714392" cy="102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Группа 57"/>
              <p:cNvGrpSpPr/>
              <p:nvPr/>
            </p:nvGrpSpPr>
            <p:grpSpPr>
              <a:xfrm>
                <a:off x="2834925" y="366697"/>
                <a:ext cx="661025" cy="1727942"/>
                <a:chOff x="7521502" y="-237864"/>
                <a:chExt cx="971622" cy="2018881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Line 18"/>
                <p:cNvSpPr>
                  <a:spLocks noChangeShapeType="1"/>
                </p:cNvSpPr>
                <p:nvPr/>
              </p:nvSpPr>
              <p:spPr bwMode="auto">
                <a:xfrm>
                  <a:off x="7521502" y="-237864"/>
                  <a:ext cx="45749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96" name="Прямая со стрелкой 95"/>
            <p:cNvCxnSpPr/>
            <p:nvPr/>
          </p:nvCxnSpPr>
          <p:spPr>
            <a:xfrm rot="5400000" flipH="1" flipV="1">
              <a:off x="1821637" y="821513"/>
              <a:ext cx="1285884" cy="1071570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100"/>
          <p:cNvGrpSpPr/>
          <p:nvPr/>
        </p:nvGrpSpPr>
        <p:grpSpPr>
          <a:xfrm>
            <a:off x="5113524" y="1083024"/>
            <a:ext cx="1473730" cy="1365486"/>
            <a:chOff x="2000232" y="1928802"/>
            <a:chExt cx="1473730" cy="1365486"/>
          </a:xfrm>
        </p:grpSpPr>
        <p:grpSp>
          <p:nvGrpSpPr>
            <p:cNvPr id="22" name="Группа 101"/>
            <p:cNvGrpSpPr/>
            <p:nvPr/>
          </p:nvGrpSpPr>
          <p:grpSpPr>
            <a:xfrm>
              <a:off x="2759582" y="2756078"/>
              <a:ext cx="714380" cy="538210"/>
              <a:chOff x="3286116" y="2413878"/>
              <a:chExt cx="714380" cy="538210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3286116" y="242886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Группа 57"/>
              <p:cNvGrpSpPr/>
              <p:nvPr/>
            </p:nvGrpSpPr>
            <p:grpSpPr>
              <a:xfrm>
                <a:off x="3346076" y="2413878"/>
                <a:ext cx="439164" cy="395136"/>
                <a:chOff x="7847612" y="1319352"/>
                <a:chExt cx="645512" cy="461665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103" name="Прямая со стрелкой 102"/>
            <p:cNvCxnSpPr/>
            <p:nvPr/>
          </p:nvCxnSpPr>
          <p:spPr>
            <a:xfrm rot="16200000" flipH="1">
              <a:off x="1750199" y="2178835"/>
              <a:ext cx="1357322" cy="857256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107"/>
          <p:cNvGrpSpPr/>
          <p:nvPr/>
        </p:nvGrpSpPr>
        <p:grpSpPr>
          <a:xfrm>
            <a:off x="4071934" y="1770936"/>
            <a:ext cx="1857388" cy="622516"/>
            <a:chOff x="142844" y="1304362"/>
            <a:chExt cx="1857388" cy="622516"/>
          </a:xfrm>
        </p:grpSpPr>
        <p:grpSp>
          <p:nvGrpSpPr>
            <p:cNvPr id="26" name="Группа 108"/>
            <p:cNvGrpSpPr/>
            <p:nvPr/>
          </p:nvGrpSpPr>
          <p:grpSpPr>
            <a:xfrm>
              <a:off x="148125" y="1304362"/>
              <a:ext cx="1376097" cy="598528"/>
              <a:chOff x="505315" y="1304362"/>
              <a:chExt cx="1376097" cy="598528"/>
            </a:xfrm>
          </p:grpSpPr>
          <p:grpSp>
            <p:nvGrpSpPr>
              <p:cNvPr id="27" name="Группа 57"/>
              <p:cNvGrpSpPr/>
              <p:nvPr/>
            </p:nvGrpSpPr>
            <p:grpSpPr>
              <a:xfrm>
                <a:off x="505315" y="1304362"/>
                <a:ext cx="591571" cy="395136"/>
                <a:chOff x="7850182" y="1319352"/>
                <a:chExt cx="869527" cy="461665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" name="Line 18"/>
                <p:cNvSpPr>
                  <a:spLocks noChangeShapeType="1"/>
                </p:cNvSpPr>
                <p:nvPr/>
              </p:nvSpPr>
              <p:spPr bwMode="auto">
                <a:xfrm>
                  <a:off x="8262222" y="1524053"/>
                  <a:ext cx="45748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666966" y="1379670"/>
                <a:ext cx="1214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сопр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0" name="Прямая со стрелкой 109"/>
            <p:cNvCxnSpPr/>
            <p:nvPr/>
          </p:nvCxnSpPr>
          <p:spPr>
            <a:xfrm rot="10800000">
              <a:off x="142844" y="1890856"/>
              <a:ext cx="1857388" cy="36022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Прямая соединительная линия 117"/>
          <p:cNvCxnSpPr/>
          <p:nvPr/>
        </p:nvCxnSpPr>
        <p:spPr>
          <a:xfrm rot="5400000" flipH="1" flipV="1">
            <a:off x="4355490" y="642918"/>
            <a:ext cx="1285884" cy="1143008"/>
          </a:xfrm>
          <a:prstGeom prst="line">
            <a:avLst/>
          </a:prstGeom>
          <a:ln w="34925">
            <a:solidFill>
              <a:schemeClr val="tx1">
                <a:alpha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Равнобедренный треугольник 119"/>
          <p:cNvSpPr/>
          <p:nvPr/>
        </p:nvSpPr>
        <p:spPr>
          <a:xfrm rot="16458467">
            <a:off x="4699765" y="858067"/>
            <a:ext cx="1440238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 rot="187064">
            <a:off x="4795731" y="1162491"/>
            <a:ext cx="605647" cy="409914"/>
          </a:xfrm>
          <a:prstGeom prst="triangle">
            <a:avLst/>
          </a:prstGeom>
          <a:solidFill>
            <a:srgbClr val="0033CC">
              <a:alpha val="60000"/>
            </a:srgbClr>
          </a:solidFill>
          <a:ln>
            <a:solidFill>
              <a:srgbClr val="0033CC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0" y="5357826"/>
            <a:ext cx="650082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5357826"/>
            <a:ext cx="22099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utoUpdateAnimBg="0"/>
      <p:bldP spid="23" grpId="0" animBg="1"/>
      <p:bldP spid="45" grpId="0"/>
      <p:bldP spid="83" grpId="0" animBg="1"/>
      <p:bldP spid="120" grpId="0" animBg="1"/>
      <p:bldP spid="121" grpId="0" animBg="1"/>
      <p:bldP spid="122" grpId="0" build="p" autoUpdateAnimBg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6"/>
          <p:cNvGrpSpPr/>
          <p:nvPr/>
        </p:nvGrpSpPr>
        <p:grpSpPr>
          <a:xfrm>
            <a:off x="5892083" y="490513"/>
            <a:ext cx="3143272" cy="2474395"/>
            <a:chOff x="5846406" y="530022"/>
            <a:chExt cx="3143272" cy="24743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46406" y="571480"/>
              <a:ext cx="3143272" cy="243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620878" y="53002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14-9,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стр.30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1714488"/>
            <a:ext cx="578644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Гвоздик в т.С покоится,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rot="60000" flipH="1">
            <a:off x="7678201" y="912738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5984" y="-24"/>
            <a:ext cx="2286016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АС=2м,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ВС=4м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30 = 0,58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589140" y="879313"/>
            <a:ext cx="214314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6" name="Группа 40"/>
          <p:cNvGrpSpPr/>
          <p:nvPr/>
        </p:nvGrpSpPr>
        <p:grpSpPr>
          <a:xfrm>
            <a:off x="-32" y="2500306"/>
            <a:ext cx="4572032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lvl="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009426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553744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2781585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6929454" y="928670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58"/>
          <p:cNvGrpSpPr/>
          <p:nvPr/>
        </p:nvGrpSpPr>
        <p:grpSpPr>
          <a:xfrm>
            <a:off x="8263884" y="-33061"/>
            <a:ext cx="737272" cy="461665"/>
            <a:chOff x="8316756" y="150818"/>
            <a:chExt cx="73727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57"/>
          <p:cNvGrpSpPr/>
          <p:nvPr/>
        </p:nvGrpSpPr>
        <p:grpSpPr>
          <a:xfrm>
            <a:off x="7286644" y="1681451"/>
            <a:ext cx="645512" cy="461665"/>
            <a:chOff x="7847612" y="1319352"/>
            <a:chExt cx="645512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Прямоугольный треугольник 65"/>
          <p:cNvSpPr/>
          <p:nvPr/>
        </p:nvSpPr>
        <p:spPr>
          <a:xfrm rot="5400000">
            <a:off x="6287688" y="2077180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8113920" y="168973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8"/>
          <p:cNvGrpSpPr/>
          <p:nvPr/>
        </p:nvGrpSpPr>
        <p:grpSpPr>
          <a:xfrm>
            <a:off x="6500826" y="1071546"/>
            <a:ext cx="714380" cy="461665"/>
            <a:chOff x="6572264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2264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86380" y="3643314"/>
            <a:ext cx="378621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0,87 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73051"/>
            <a:ext cx="371477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0,5=58Н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2" name="Группа 131"/>
          <p:cNvGrpSpPr/>
          <p:nvPr/>
        </p:nvGrpSpPr>
        <p:grpSpPr>
          <a:xfrm flipH="1">
            <a:off x="7333363" y="-71462"/>
            <a:ext cx="1882107" cy="1463127"/>
            <a:chOff x="4704477" y="1108617"/>
            <a:chExt cx="724781" cy="1463127"/>
          </a:xfrm>
        </p:grpSpPr>
        <p:grpSp>
          <p:nvGrpSpPr>
            <p:cNvPr id="13" name="Группа 68"/>
            <p:cNvGrpSpPr/>
            <p:nvPr/>
          </p:nvGrpSpPr>
          <p:grpSpPr>
            <a:xfrm rot="10800000">
              <a:off x="4740452" y="1285860"/>
              <a:ext cx="546026" cy="1285884"/>
              <a:chOff x="671325" y="1571634"/>
              <a:chExt cx="983713" cy="3060000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66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704477" y="1714488"/>
              <a:ext cx="153527" cy="36933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82190" y="1108617"/>
              <a:ext cx="147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 rot="10800000">
            <a:off x="7674212" y="284139"/>
            <a:ext cx="684000" cy="1588"/>
          </a:xfrm>
          <a:prstGeom prst="straightConnector1">
            <a:avLst/>
          </a:prstGeom>
          <a:ln w="28575">
            <a:solidFill>
              <a:srgbClr val="0066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6320000" flipV="1">
            <a:off x="7986604" y="581264"/>
            <a:ext cx="720000" cy="36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ый треугольник 66"/>
          <p:cNvSpPr/>
          <p:nvPr/>
        </p:nvSpPr>
        <p:spPr>
          <a:xfrm rot="16200000">
            <a:off x="7905383" y="357677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0" y="3071810"/>
            <a:ext cx="4429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61262">
            <a:off x="7868692" y="940376"/>
            <a:ext cx="5100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61262">
            <a:off x="7194652" y="368871"/>
            <a:ext cx="5100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86380" y="3143248"/>
            <a:ext cx="3357586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4143380"/>
            <a:ext cx="350043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0" y="5357826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Фонарь массой 10 кг укреплен на подвесе. Определить силу упругости в бруске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АС,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АС=2м, ВС =4м.  Массами бруска и проволоки пренебречь.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Рис 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0" y="5786454"/>
            <a:ext cx="3357554" cy="4286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3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3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3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31" grpId="0" animBg="1"/>
      <p:bldP spid="23" grpId="0" animBg="1"/>
      <p:bldP spid="25" grpId="0" animBg="1"/>
      <p:bldP spid="46" grpId="0" animBg="1"/>
      <p:bldP spid="66" grpId="0" animBg="1"/>
      <p:bldP spid="20" grpId="0" animBg="1"/>
      <p:bldP spid="8" grpId="0" animBg="1"/>
      <p:bldP spid="7" grpId="0" animBg="1"/>
      <p:bldP spid="7" grpId="1" animBg="1"/>
      <p:bldP spid="67" grpId="0" animBg="1"/>
      <p:bldP spid="70" grpId="0"/>
      <p:bldP spid="71" grpId="0"/>
      <p:bldP spid="72" grpId="0" animBg="1"/>
      <p:bldP spid="73" grpId="0" animBg="1"/>
      <p:bldP spid="43" grpId="0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26750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правильное выражение для определения силы тока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141885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Выберите правильное математическое выражение для закона Ома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500926" y="4643446"/>
          <a:ext cx="1643074" cy="1684149"/>
        </p:xfrm>
        <a:graphic>
          <a:graphicData uri="http://schemas.openxmlformats.org/presentationml/2006/ole">
            <p:oleObj spid="_x0000_s92162" name="Формула" r:id="rId9" imgW="380835" imgH="393529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643570" y="5286364"/>
          <a:ext cx="1867296" cy="1571636"/>
        </p:xfrm>
        <a:graphic>
          <a:graphicData uri="http://schemas.openxmlformats.org/presentationml/2006/ole">
            <p:oleObj spid="_x0000_s92163" name="Формула" r:id="rId10" imgW="418918" imgH="393529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785918" y="5214926"/>
          <a:ext cx="1857388" cy="1643074"/>
        </p:xfrm>
        <a:graphic>
          <a:graphicData uri="http://schemas.openxmlformats.org/presentationml/2006/ole">
            <p:oleObj spid="_x0000_s92164" name="Формула" r:id="rId11" imgW="444307" imgH="418918" progId="Equation.3">
              <p:embed/>
            </p:oleObj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929058" y="4786322"/>
          <a:ext cx="1719635" cy="1438878"/>
        </p:xfrm>
        <a:graphic>
          <a:graphicData uri="http://schemas.openxmlformats.org/presentationml/2006/ole">
            <p:oleObj spid="_x0000_s92165" name="Формула" r:id="rId12" imgW="469696" imgH="393529" progId="Equation.3">
              <p:embed/>
            </p:oleObj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0" y="5000636"/>
          <a:ext cx="1643074" cy="1433320"/>
        </p:xfrm>
        <a:graphic>
          <a:graphicData uri="http://schemas.openxmlformats.org/presentationml/2006/ole">
            <p:oleObj spid="_x0000_s92166" name="Формула" r:id="rId13" imgW="444307" imgH="393529" progId="Equation.3">
              <p:embed/>
            </p:oleObj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2142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правильное выражение для функциональной зависимости сопротивления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1481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92933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492919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endParaRPr lang="ru-RU" sz="3600" dirty="0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3883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Выберите правильное выражение для определения электрического напряжения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58578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4214818"/>
            <a:ext cx="1417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4857760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01024" y="58578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4736E-6 L 0.37795 -0.7012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0518E-6 L -0.0776 -0.5633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2285E-6 L -0.00052 -0.383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8529E-7 L 0.40555 -0.07169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-0.07169 L -0.01788 -0.01919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5412E-6 L 0.56546 -0.316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1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2" grpId="0"/>
      <p:bldP spid="40966" grpId="0"/>
      <p:bldP spid="13" grpId="0"/>
      <p:bldP spid="15" grpId="0"/>
      <p:bldP spid="17" grpId="0"/>
      <p:bldP spid="40974" grpId="0"/>
      <p:bldP spid="19" grpId="0"/>
      <p:bldP spid="20" grpId="0"/>
      <p:bldP spid="20" grpId="1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3429000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49892" y="3402741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4679157" y="1107265"/>
            <a:ext cx="928694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2285984" y="335756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400050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тепла выделят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500гр.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остывая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60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222450" y="3375835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00892" y="3429000"/>
            <a:ext cx="2143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42000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15074" y="4344423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77" grpId="0"/>
      <p:bldP spid="53" grpId="0"/>
      <p:bldP spid="56" grpId="0"/>
      <p:bldP spid="57" grpId="0"/>
      <p:bldP spid="60" grpId="0"/>
      <p:bldP spid="6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3357562"/>
            <a:ext cx="1883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49892" y="3357562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654071" y="1132351"/>
            <a:ext cx="928694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2285984" y="328612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222450" y="3304397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58016" y="3429000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21000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3857628"/>
            <a:ext cx="91738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кол-во теплоты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при нагревании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70С?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57950" y="4572008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=21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77" grpId="0"/>
      <p:bldP spid="56" grpId="0"/>
      <p:bldP spid="57" grpId="0"/>
      <p:bldP spid="29" grpId="0" build="p"/>
      <p:bldP spid="60" grpId="0"/>
      <p:bldP spid="6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888361" y="170158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115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рычаги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00034" y="2786058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решение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№16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4214810" y="4071942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задач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7309" y="-27384"/>
            <a:ext cx="4137219" cy="251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6512" y="0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Однородный стержень АВ опирается о шероховатый пол и удерживается в равновесии горизонтальной нитью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Коэффициент трения между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стержнем и полом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равен 0,1.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каких углах наклона стержня возможно это равновесие?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 длина стержня равна 10м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6056138" y="1329751"/>
            <a:ext cx="1" cy="792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6760180" y="1323845"/>
            <a:ext cx="0" cy="86546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5966713" y="2193847"/>
            <a:ext cx="793467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6070" y="653739"/>
            <a:ext cx="427727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170097" y="1625098"/>
            <a:ext cx="648072" cy="461665"/>
            <a:chOff x="2714613" y="4429134"/>
            <a:chExt cx="648077" cy="461367"/>
          </a:xfrm>
        </p:grpSpPr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2714613" y="4429134"/>
              <a:ext cx="64807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6876256" y="1124744"/>
            <a:ext cx="486232" cy="523220"/>
            <a:chOff x="3177172" y="2143116"/>
            <a:chExt cx="609010" cy="522882"/>
          </a:xfrm>
        </p:grpSpPr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3177172" y="2143116"/>
              <a:ext cx="541144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20"/>
          <p:cNvGrpSpPr>
            <a:grpSpLocks/>
          </p:cNvGrpSpPr>
          <p:nvPr/>
        </p:nvGrpSpPr>
        <p:grpSpPr bwMode="auto">
          <a:xfrm>
            <a:off x="6660230" y="260648"/>
            <a:ext cx="792090" cy="523220"/>
            <a:chOff x="3357554" y="2143118"/>
            <a:chExt cx="792096" cy="522882"/>
          </a:xfrm>
        </p:grpSpPr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3357556" y="2143118"/>
              <a:ext cx="792094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3"/>
          <p:cNvGrpSpPr>
            <a:grpSpLocks/>
          </p:cNvGrpSpPr>
          <p:nvPr/>
        </p:nvGrpSpPr>
        <p:grpSpPr bwMode="auto">
          <a:xfrm>
            <a:off x="5868145" y="2326282"/>
            <a:ext cx="648071" cy="461667"/>
            <a:chOff x="2000230" y="2614628"/>
            <a:chExt cx="471327" cy="461367"/>
          </a:xfrm>
          <a:solidFill>
            <a:schemeClr val="bg2">
              <a:lumMod val="90000"/>
            </a:schemeClr>
          </a:solidFill>
        </p:grpSpPr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2000230" y="2614628"/>
              <a:ext cx="471327" cy="4613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2007746" y="2678512"/>
              <a:ext cx="288002" cy="1586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596336" y="1196752"/>
            <a:ext cx="72008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596336" y="836712"/>
            <a:ext cx="0" cy="1368152"/>
          </a:xfrm>
          <a:prstGeom prst="straightConnector1">
            <a:avLst/>
          </a:prstGeom>
          <a:ln w="190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804248" y="836712"/>
            <a:ext cx="0" cy="1368152"/>
          </a:xfrm>
          <a:prstGeom prst="straightConnector1">
            <a:avLst/>
          </a:prstGeom>
          <a:ln w="19050">
            <a:solidFill>
              <a:srgbClr val="220FB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652120" y="332656"/>
            <a:ext cx="38957" cy="1883225"/>
          </a:xfrm>
          <a:prstGeom prst="straightConnector1">
            <a:avLst/>
          </a:prstGeom>
          <a:ln w="19050">
            <a:solidFill>
              <a:srgbClr val="220FB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2440" y="876204"/>
            <a:ext cx="43204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05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680736" y="847729"/>
            <a:ext cx="99183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724128" y="1196752"/>
            <a:ext cx="1080120" cy="0"/>
          </a:xfrm>
          <a:prstGeom prst="straightConnector1">
            <a:avLst/>
          </a:prstGeom>
          <a:ln w="19050">
            <a:solidFill>
              <a:srgbClr val="220FB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034738" y="260648"/>
            <a:ext cx="38957" cy="188322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95564" y="58763"/>
            <a:ext cx="50405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05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637981" y="404664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0956" y="2721114"/>
            <a:ext cx="717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496" y="3235623"/>
            <a:ext cx="5832648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6444208" y="3861048"/>
            <a:ext cx="21602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4208" y="4365104"/>
            <a:ext cx="21602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44208" y="4953043"/>
            <a:ext cx="180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en-US" sz="24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4005064"/>
            <a:ext cx="6444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6444208" y="3284984"/>
            <a:ext cx="172819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76256" y="2636912"/>
            <a:ext cx="226774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lang="ru-RU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4581128"/>
            <a:ext cx="601216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331640" y="5145317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разделим на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0" y="5556779"/>
            <a:ext cx="4644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2555776" y="5697631"/>
            <a:ext cx="360040" cy="36933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031733" y="5685756"/>
            <a:ext cx="288032" cy="36933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287145" y="5685756"/>
            <a:ext cx="228786" cy="36933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0" y="6190100"/>
            <a:ext cx="22677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555776" y="6165304"/>
            <a:ext cx="230425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,1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932040" y="6165304"/>
            <a:ext cx="136815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516216" y="6093296"/>
            <a:ext cx="12961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=12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35" grpId="0" animBg="1"/>
      <p:bldP spid="41" grpId="0" animBg="1"/>
      <p:bldP spid="7" grpId="0" animBg="1"/>
      <p:bldP spid="46" grpId="0" animBg="1"/>
      <p:bldP spid="47" grpId="0"/>
      <p:bldP spid="48" grpId="0" animBg="1"/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3429000"/>
            <a:ext cx="1857375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000250" y="2643188"/>
            <a:ext cx="1428750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88" y="14288"/>
            <a:ext cx="6492875" cy="642937"/>
          </a:xfrm>
          <a:gradFill rotWithShape="0">
            <a:gsLst>
              <a:gs pos="0">
                <a:srgbClr val="FF6633"/>
              </a:gs>
              <a:gs pos="25000">
                <a:srgbClr val="FF6633"/>
              </a:gs>
              <a:gs pos="50000">
                <a:srgbClr val="FFFF00"/>
              </a:gs>
              <a:gs pos="50999">
                <a:srgbClr val="FFFFEB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…вращающее действие от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и ПЛЕЧА…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grpSp>
        <p:nvGrpSpPr>
          <p:cNvPr id="24581" name="Group 2"/>
          <p:cNvGrpSpPr>
            <a:grpSpLocks/>
          </p:cNvGrpSpPr>
          <p:nvPr/>
        </p:nvGrpSpPr>
        <p:grpSpPr bwMode="auto">
          <a:xfrm>
            <a:off x="285750" y="1608138"/>
            <a:ext cx="3429000" cy="1749425"/>
            <a:chOff x="1152" y="2952"/>
            <a:chExt cx="3456" cy="1494"/>
          </a:xfrm>
        </p:grpSpPr>
        <p:grpSp>
          <p:nvGrpSpPr>
            <p:cNvPr id="24632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78"/>
              <a:chOff x="1584" y="2880"/>
              <a:chExt cx="3456" cy="1278"/>
            </a:xfrm>
          </p:grpSpPr>
          <p:grpSp>
            <p:nvGrpSpPr>
              <p:cNvPr id="24635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24640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4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4636" name="Group 16"/>
              <p:cNvGrpSpPr>
                <a:grpSpLocks/>
              </p:cNvGrpSpPr>
              <p:nvPr/>
            </p:nvGrpSpPr>
            <p:grpSpPr bwMode="auto">
              <a:xfrm>
                <a:off x="2027" y="3006"/>
                <a:ext cx="288" cy="1152"/>
                <a:chOff x="2027" y="3006"/>
                <a:chExt cx="288" cy="1152"/>
              </a:xfrm>
            </p:grpSpPr>
            <p:sp>
              <p:nvSpPr>
                <p:cNvPr id="24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7" y="3294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7" y="3726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71" y="300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AutoShape 22"/>
            <p:cNvSpPr>
              <a:spLocks/>
            </p:cNvSpPr>
            <p:nvPr/>
          </p:nvSpPr>
          <p:spPr bwMode="auto">
            <a:xfrm rot="5400000">
              <a:off x="2232" y="2521"/>
              <a:ext cx="143" cy="1152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541915" y="1993682"/>
            <a:ext cx="66676" cy="57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72375" y="720725"/>
            <a:ext cx="157162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8572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Группа 41"/>
          <p:cNvGrpSpPr>
            <a:grpSpLocks/>
          </p:cNvGrpSpPr>
          <p:nvPr/>
        </p:nvGrpSpPr>
        <p:grpSpPr bwMode="auto">
          <a:xfrm>
            <a:off x="2857500" y="785813"/>
            <a:ext cx="1571625" cy="390525"/>
            <a:chOff x="2341" y="376104"/>
            <a:chExt cx="1220132" cy="390798"/>
          </a:xfrm>
        </p:grpSpPr>
        <p:sp>
          <p:nvSpPr>
            <p:cNvPr id="43" name="Овал 42"/>
            <p:cNvSpPr/>
            <p:nvPr/>
          </p:nvSpPr>
          <p:spPr>
            <a:xfrm>
              <a:off x="2341" y="376104"/>
              <a:ext cx="1220132" cy="3907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181048" y="433294"/>
              <a:ext cx="862720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сила</a:t>
              </a:r>
            </a:p>
          </p:txBody>
        </p:sp>
      </p:grpSp>
      <p:grpSp>
        <p:nvGrpSpPr>
          <p:cNvPr id="9" name="Группа 44"/>
          <p:cNvGrpSpPr>
            <a:grpSpLocks/>
          </p:cNvGrpSpPr>
          <p:nvPr/>
        </p:nvGrpSpPr>
        <p:grpSpPr bwMode="auto">
          <a:xfrm>
            <a:off x="4714875" y="785813"/>
            <a:ext cx="1800225" cy="390525"/>
            <a:chOff x="1571636" y="428628"/>
            <a:chExt cx="1800393" cy="390798"/>
          </a:xfrm>
        </p:grpSpPr>
        <p:sp>
          <p:nvSpPr>
            <p:cNvPr id="46" name="Овал 45"/>
            <p:cNvSpPr/>
            <p:nvPr/>
          </p:nvSpPr>
          <p:spPr>
            <a:xfrm>
              <a:off x="1571636" y="428628"/>
              <a:ext cx="1800393" cy="390798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1835186" y="485818"/>
              <a:ext cx="1273294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плечо</a:t>
              </a:r>
            </a:p>
          </p:txBody>
        </p:sp>
      </p:grpSp>
      <p:grpSp>
        <p:nvGrpSpPr>
          <p:cNvPr id="10" name="Группа 47"/>
          <p:cNvGrpSpPr>
            <a:grpSpLocks/>
          </p:cNvGrpSpPr>
          <p:nvPr/>
        </p:nvGrpSpPr>
        <p:grpSpPr bwMode="auto">
          <a:xfrm rot="2066746">
            <a:off x="4410075" y="796925"/>
            <a:ext cx="357188" cy="395288"/>
            <a:chOff x="1254206" y="458172"/>
            <a:chExt cx="226663" cy="226663"/>
          </a:xfrm>
        </p:grpSpPr>
        <p:sp>
          <p:nvSpPr>
            <p:cNvPr id="49" name="Плюс 48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люс 4"/>
            <p:cNvSpPr/>
            <p:nvPr/>
          </p:nvSpPr>
          <p:spPr>
            <a:xfrm>
              <a:off x="1284428" y="544650"/>
              <a:ext cx="166220" cy="5370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53"/>
          <p:cNvGrpSpPr>
            <a:grpSpLocks/>
          </p:cNvGrpSpPr>
          <p:nvPr/>
        </p:nvGrpSpPr>
        <p:grpSpPr bwMode="auto">
          <a:xfrm>
            <a:off x="6858000" y="571500"/>
            <a:ext cx="1895475" cy="857250"/>
            <a:chOff x="3603124" y="142876"/>
            <a:chExt cx="1895260" cy="857255"/>
          </a:xfrm>
        </p:grpSpPr>
        <p:sp>
          <p:nvSpPr>
            <p:cNvPr id="55" name="Овал 54"/>
            <p:cNvSpPr/>
            <p:nvPr/>
          </p:nvSpPr>
          <p:spPr>
            <a:xfrm>
              <a:off x="3603124" y="142876"/>
              <a:ext cx="1895260" cy="857255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4"/>
            <p:cNvSpPr/>
            <p:nvPr/>
          </p:nvSpPr>
          <p:spPr>
            <a:xfrm>
              <a:off x="3880905" y="268290"/>
              <a:ext cx="1339698" cy="606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Момент силы</a:t>
              </a:r>
            </a:p>
          </p:txBody>
        </p:sp>
      </p:grpSp>
      <p:grpSp>
        <p:nvGrpSpPr>
          <p:cNvPr id="12" name="Группа 60"/>
          <p:cNvGrpSpPr>
            <a:grpSpLocks/>
          </p:cNvGrpSpPr>
          <p:nvPr/>
        </p:nvGrpSpPr>
        <p:grpSpPr bwMode="auto">
          <a:xfrm>
            <a:off x="3930650" y="1463675"/>
            <a:ext cx="1282700" cy="625475"/>
            <a:chOff x="642944" y="0"/>
            <a:chExt cx="1283052" cy="410951"/>
          </a:xfrm>
        </p:grpSpPr>
        <p:sp>
          <p:nvSpPr>
            <p:cNvPr id="62" name="Овал 61"/>
            <p:cNvSpPr/>
            <p:nvPr/>
          </p:nvSpPr>
          <p:spPr>
            <a:xfrm>
              <a:off x="642944" y="0"/>
              <a:ext cx="1283052" cy="41095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830320" y="60495"/>
              <a:ext cx="908299" cy="289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5461000" y="1463675"/>
            <a:ext cx="1039813" cy="714375"/>
            <a:chOff x="1590121" y="0"/>
            <a:chExt cx="753282" cy="460586"/>
          </a:xfrm>
        </p:grpSpPr>
        <p:sp>
          <p:nvSpPr>
            <p:cNvPr id="65" name="Овал 64"/>
            <p:cNvSpPr/>
            <p:nvPr/>
          </p:nvSpPr>
          <p:spPr>
            <a:xfrm>
              <a:off x="1590121" y="0"/>
              <a:ext cx="753282" cy="460586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1700526" y="67553"/>
              <a:ext cx="532473" cy="325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66"/>
          <p:cNvGrpSpPr>
            <a:grpSpLocks/>
          </p:cNvGrpSpPr>
          <p:nvPr/>
        </p:nvGrpSpPr>
        <p:grpSpPr bwMode="auto">
          <a:xfrm>
            <a:off x="6800850" y="1357313"/>
            <a:ext cx="1993900" cy="901700"/>
            <a:chOff x="2648494" y="120772"/>
            <a:chExt cx="1992996" cy="901463"/>
          </a:xfrm>
        </p:grpSpPr>
        <p:sp>
          <p:nvSpPr>
            <p:cNvPr id="68" name="Овал 67"/>
            <p:cNvSpPr/>
            <p:nvPr/>
          </p:nvSpPr>
          <p:spPr>
            <a:xfrm>
              <a:off x="2648494" y="120772"/>
              <a:ext cx="1992996" cy="901463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Овал 4"/>
            <p:cNvSpPr/>
            <p:nvPr/>
          </p:nvSpPr>
          <p:spPr>
            <a:xfrm>
              <a:off x="2940462" y="252499"/>
              <a:ext cx="1409061" cy="638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000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15" name="Группа 69"/>
          <p:cNvGrpSpPr>
            <a:grpSpLocks/>
          </p:cNvGrpSpPr>
          <p:nvPr/>
        </p:nvGrpSpPr>
        <p:grpSpPr bwMode="auto">
          <a:xfrm rot="2066746">
            <a:off x="5165725" y="1573213"/>
            <a:ext cx="357188" cy="393700"/>
            <a:chOff x="1254206" y="458172"/>
            <a:chExt cx="226663" cy="226663"/>
          </a:xfrm>
        </p:grpSpPr>
        <p:sp>
          <p:nvSpPr>
            <p:cNvPr id="71" name="Плюс 70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Плюс 4"/>
            <p:cNvSpPr/>
            <p:nvPr/>
          </p:nvSpPr>
          <p:spPr>
            <a:xfrm>
              <a:off x="1284428" y="544998"/>
              <a:ext cx="166220" cy="530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50"/>
          <p:cNvGrpSpPr>
            <a:grpSpLocks/>
          </p:cNvGrpSpPr>
          <p:nvPr/>
        </p:nvGrpSpPr>
        <p:grpSpPr bwMode="auto">
          <a:xfrm>
            <a:off x="6415088" y="1651000"/>
            <a:ext cx="500062" cy="296863"/>
            <a:chOff x="3344728" y="458172"/>
            <a:chExt cx="226663" cy="226663"/>
          </a:xfrm>
        </p:grpSpPr>
        <p:sp>
          <p:nvSpPr>
            <p:cNvPr id="52" name="Равно 51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Равно 4"/>
            <p:cNvSpPr/>
            <p:nvPr/>
          </p:nvSpPr>
          <p:spPr>
            <a:xfrm>
              <a:off x="3374950" y="505444"/>
              <a:ext cx="166219" cy="13211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grpSp>
        <p:nvGrpSpPr>
          <p:cNvPr id="24594" name="Группа 72"/>
          <p:cNvGrpSpPr>
            <a:grpSpLocks/>
          </p:cNvGrpSpPr>
          <p:nvPr/>
        </p:nvGrpSpPr>
        <p:grpSpPr bwMode="auto">
          <a:xfrm>
            <a:off x="1071563" y="1000125"/>
            <a:ext cx="1814512" cy="642938"/>
            <a:chOff x="1590121" y="0"/>
            <a:chExt cx="1315539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2" y="67098"/>
              <a:ext cx="532891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3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72769" y="88705"/>
              <a:ext cx="532891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71438" y="25003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602941" y="222195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786188" y="2643188"/>
            <a:ext cx="5357812" cy="92392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5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дин·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9213" y="2081213"/>
            <a:ext cx="5572125" cy="64611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Box 96"/>
          <p:cNvSpPr txBox="1">
            <a:spLocks noChangeArrowheads="1"/>
          </p:cNvSpPr>
          <p:nvPr/>
        </p:nvSpPr>
        <p:spPr bwMode="auto">
          <a:xfrm rot="-1890951">
            <a:off x="-117475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10а</a:t>
            </a:r>
          </a:p>
        </p:txBody>
      </p:sp>
      <p:grpSp>
        <p:nvGrpSpPr>
          <p:cNvPr id="18" name="Группа 98"/>
          <p:cNvGrpSpPr>
            <a:grpSpLocks/>
          </p:cNvGrpSpPr>
          <p:nvPr/>
        </p:nvGrpSpPr>
        <p:grpSpPr bwMode="auto">
          <a:xfrm>
            <a:off x="6319838" y="830263"/>
            <a:ext cx="500062" cy="298450"/>
            <a:chOff x="3344728" y="458172"/>
            <a:chExt cx="226663" cy="226663"/>
          </a:xfrm>
        </p:grpSpPr>
        <p:sp>
          <p:nvSpPr>
            <p:cNvPr id="100" name="Равно 99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Равно 4"/>
            <p:cNvSpPr/>
            <p:nvPr/>
          </p:nvSpPr>
          <p:spPr>
            <a:xfrm>
              <a:off x="3374950" y="505192"/>
              <a:ext cx="166219" cy="1326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643313" y="3571875"/>
            <a:ext cx="5214937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0" y="5286375"/>
            <a:ext cx="5214938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0" y="4429125"/>
            <a:ext cx="5214938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722986" y="216020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357158" y="2383149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3" grpId="0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87" grpId="0" animBg="1"/>
      <p:bldP spid="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85750" y="3357563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214688" y="1143000"/>
            <a:ext cx="1214437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285750" y="1608138"/>
            <a:ext cx="3429000" cy="1770062"/>
            <a:chOff x="1152" y="2952"/>
            <a:chExt cx="3456" cy="1512"/>
          </a:xfrm>
        </p:grpSpPr>
        <p:grpSp>
          <p:nvGrpSpPr>
            <p:cNvPr id="25632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25635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25640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6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152"/>
                <a:chOff x="2592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562202" y="1966899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5607" name="Группа 72"/>
          <p:cNvGrpSpPr>
            <a:grpSpLocks/>
          </p:cNvGrpSpPr>
          <p:nvPr/>
        </p:nvGrpSpPr>
        <p:grpSpPr bwMode="auto">
          <a:xfrm>
            <a:off x="928688" y="1000125"/>
            <a:ext cx="1760537" cy="657225"/>
            <a:chOff x="1590121" y="0"/>
            <a:chExt cx="1276766" cy="470430"/>
          </a:xfrm>
        </p:grpSpPr>
        <p:sp>
          <p:nvSpPr>
            <p:cNvPr id="75" name="Овал 4"/>
            <p:cNvSpPr/>
            <p:nvPr/>
          </p:nvSpPr>
          <p:spPr>
            <a:xfrm>
              <a:off x="1859520" y="143174"/>
              <a:ext cx="531890" cy="32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33846" y="14544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786188" y="285750"/>
            <a:ext cx="4786312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286125" y="3000375"/>
            <a:ext cx="58578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2Н·10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57250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4375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857250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357438" y="300037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 rot="-1890951">
            <a:off x="-69850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10б</a:t>
            </a: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280319" y="1039019"/>
            <a:ext cx="252412" cy="1098550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-14288" y="5238750"/>
            <a:ext cx="5857876" cy="5842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- 2Н·10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0" y="5929313"/>
            <a:ext cx="5857875" cy="58420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-2Н·10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4429125" y="3571875"/>
            <a:ext cx="47148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5357813" y="4143375"/>
            <a:ext cx="3714750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Н·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2480065" y="295819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3" grpId="1" animBg="1"/>
      <p:bldP spid="84" grpId="0" animBg="1"/>
      <p:bldP spid="90" grpId="0" animBg="1"/>
      <p:bldP spid="92" grpId="0"/>
      <p:bldP spid="104" grpId="0" animBg="1"/>
      <p:bldP spid="105" grpId="0" animBg="1"/>
      <p:bldP spid="106" grpId="0" animBg="1"/>
      <p:bldP spid="1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285750"/>
            <a:ext cx="4667250" cy="563563"/>
          </a:xfrm>
        </p:spPr>
        <p:txBody>
          <a:bodyPr/>
          <a:lstStyle/>
          <a:p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одвижный  </a:t>
            </a:r>
            <a:r>
              <a:rPr lang="ru-RU" sz="36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3738" y="3000375"/>
            <a:ext cx="4929187" cy="128587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Выигрыш в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2раза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8225" y="4557713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169988" y="2128838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155700" y="1643063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576263" y="1643063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658938" y="2614613"/>
            <a:ext cx="0" cy="12144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370013" y="3829050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69988" y="2614613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658938" y="2643188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4"/>
          <p:cNvSpPr/>
          <p:nvPr/>
        </p:nvSpPr>
        <p:spPr>
          <a:xfrm>
            <a:off x="825500" y="3405188"/>
            <a:ext cx="906463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357438" y="1643063"/>
            <a:ext cx="46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357313"/>
            <a:ext cx="3286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273921" y="1976302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142976" y="1952740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66813" y="1677988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1563" y="4143375"/>
            <a:ext cx="4143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714375" y="5429250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блока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5532E-6 L 0.07448 -0.1732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15244 L 0.00018 0.005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3" grpId="2" build="p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1" grpId="1" animBg="1"/>
      <p:bldP spid="49161" grpId="2" animBg="1"/>
      <p:bldP spid="49161" grpId="3" animBg="1"/>
      <p:bldP spid="18" grpId="0"/>
      <p:bldP spid="19" grpId="0"/>
      <p:bldP spid="20" grpId="0"/>
      <p:bldP spid="21" grpId="0"/>
      <p:bldP spid="22" grpId="0"/>
      <p:bldP spid="23" grpId="0" build="p"/>
      <p:bldP spid="2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-32" y="3214686"/>
            <a:ext cx="1857375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785918" y="2643188"/>
            <a:ext cx="1428750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49425"/>
            <a:chOff x="1152" y="2952"/>
            <a:chExt cx="3456" cy="149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78"/>
              <a:chOff x="1584" y="2880"/>
              <a:chExt cx="3456" cy="127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4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027" y="3006"/>
                <a:ext cx="288" cy="1152"/>
                <a:chOff x="2027" y="3006"/>
                <a:chExt cx="288" cy="1152"/>
              </a:xfrm>
            </p:grpSpPr>
            <p:sp>
              <p:nvSpPr>
                <p:cNvPr id="24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7" y="3294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7" y="3726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71" y="300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AutoShape 22"/>
            <p:cNvSpPr>
              <a:spLocks/>
            </p:cNvSpPr>
            <p:nvPr/>
          </p:nvSpPr>
          <p:spPr bwMode="auto">
            <a:xfrm rot="5400000">
              <a:off x="2232" y="2521"/>
              <a:ext cx="143" cy="1152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541915" y="1993682"/>
            <a:ext cx="66676" cy="57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8572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1071563" y="1000125"/>
            <a:ext cx="1814512" cy="642938"/>
            <a:chOff x="1590121" y="0"/>
            <a:chExt cx="1315539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2" y="67098"/>
              <a:ext cx="532891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3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72769" y="88705"/>
              <a:ext cx="532891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71438" y="25003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602941" y="222195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643438" y="71414"/>
            <a:ext cx="3214704" cy="707886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дин·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3714752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Box 96"/>
          <p:cNvSpPr txBox="1">
            <a:spLocks noChangeArrowheads="1"/>
          </p:cNvSpPr>
          <p:nvPr/>
        </p:nvSpPr>
        <p:spPr bwMode="auto">
          <a:xfrm>
            <a:off x="-117475" y="-24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929058" y="714356"/>
            <a:ext cx="5214974" cy="707886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722986" y="216020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357158" y="2383149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3214678" y="2627950"/>
          <a:ext cx="5929353" cy="1158240"/>
        </p:xfrm>
        <a:graphic>
          <a:graphicData uri="http://schemas.openxmlformats.org/drawingml/2006/table">
            <a:tbl>
              <a:tblPr/>
              <a:tblGrid>
                <a:gridCol w="271990"/>
                <a:gridCol w="815945"/>
                <a:gridCol w="870392"/>
                <a:gridCol w="1142357"/>
                <a:gridCol w="979163"/>
                <a:gridCol w="815945"/>
                <a:gridCol w="1033561"/>
              </a:tblGrid>
              <a:tr h="4577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786150" y="1285860"/>
            <a:ext cx="535788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+….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?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214746" y="1844093"/>
            <a:ext cx="4643534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+…..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?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39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4116388" y="4843463"/>
            <a:ext cx="500062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642938" y="3500438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071813" y="2928938"/>
            <a:ext cx="1214437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4316413"/>
            <a:ext cx="4071938" cy="381000"/>
          </a:xfrm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опорой на конце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88" y="14288"/>
            <a:ext cx="6492875" cy="642937"/>
          </a:xfrm>
          <a:gradFill rotWithShape="0">
            <a:gsLst>
              <a:gs pos="0">
                <a:srgbClr val="FF6633"/>
              </a:gs>
              <a:gs pos="25000">
                <a:srgbClr val="FF6633"/>
              </a:gs>
              <a:gs pos="50000">
                <a:srgbClr val="FFFF00"/>
              </a:gs>
              <a:gs pos="50999">
                <a:srgbClr val="FFFFEB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…вращающее действие от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и ПЛЕЧА…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grpSp>
        <p:nvGrpSpPr>
          <p:cNvPr id="17415" name="Group 2"/>
          <p:cNvGrpSpPr>
            <a:grpSpLocks/>
          </p:cNvGrpSpPr>
          <p:nvPr/>
        </p:nvGrpSpPr>
        <p:grpSpPr bwMode="auto">
          <a:xfrm>
            <a:off x="285750" y="1608138"/>
            <a:ext cx="3571875" cy="2106612"/>
            <a:chOff x="1152" y="2952"/>
            <a:chExt cx="3600" cy="1800"/>
          </a:xfrm>
        </p:grpSpPr>
        <p:grpSp>
          <p:nvGrpSpPr>
            <p:cNvPr id="17479" name="Group 3"/>
            <p:cNvGrpSpPr>
              <a:grpSpLocks/>
            </p:cNvGrpSpPr>
            <p:nvPr/>
          </p:nvGrpSpPr>
          <p:grpSpPr bwMode="auto">
            <a:xfrm>
              <a:off x="1152" y="3168"/>
              <a:ext cx="3600" cy="1584"/>
              <a:chOff x="1584" y="2880"/>
              <a:chExt cx="3600" cy="1584"/>
            </a:xfrm>
          </p:grpSpPr>
          <p:grpSp>
            <p:nvGrpSpPr>
              <p:cNvPr id="17482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17491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1749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92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83" name="Group 13"/>
              <p:cNvGrpSpPr>
                <a:grpSpLocks/>
              </p:cNvGrpSpPr>
              <p:nvPr/>
            </p:nvGrpSpPr>
            <p:grpSpPr bwMode="auto">
              <a:xfrm>
                <a:off x="4896" y="3024"/>
                <a:ext cx="288" cy="720"/>
                <a:chOff x="4896" y="3024"/>
                <a:chExt cx="288" cy="720"/>
              </a:xfrm>
            </p:grpSpPr>
            <p:sp>
              <p:nvSpPr>
                <p:cNvPr id="17489" name="Line 14"/>
                <p:cNvSpPr>
                  <a:spLocks noChangeShapeType="1"/>
                </p:cNvSpPr>
                <p:nvPr/>
              </p:nvSpPr>
              <p:spPr bwMode="auto">
                <a:xfrm>
                  <a:off x="5040" y="302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3" name="Rectangle 15"/>
                <p:cNvSpPr>
                  <a:spLocks noChangeArrowheads="1"/>
                </p:cNvSpPr>
                <p:nvPr/>
              </p:nvSpPr>
              <p:spPr bwMode="auto">
                <a:xfrm>
                  <a:off x="4896" y="3456"/>
                  <a:ext cx="288" cy="28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7484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440"/>
                <a:chOff x="2592" y="3024"/>
                <a:chExt cx="288" cy="1440"/>
              </a:xfrm>
            </p:grpSpPr>
            <p:sp>
              <p:nvSpPr>
                <p:cNvPr id="17485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4"/>
                  <a:ext cx="288" cy="28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147" name="Rectangle 19"/>
                <p:cNvSpPr>
                  <a:spLocks noChangeArrowheads="1"/>
                </p:cNvSpPr>
                <p:nvPr/>
              </p:nvSpPr>
              <p:spPr bwMode="auto">
                <a:xfrm>
                  <a:off x="2592" y="4176"/>
                  <a:ext cx="288" cy="28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8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7480" name="AutoShape 21"/>
            <p:cNvSpPr>
              <a:spLocks/>
            </p:cNvSpPr>
            <p:nvPr/>
          </p:nvSpPr>
          <p:spPr bwMode="auto">
            <a:xfrm rot="5400000">
              <a:off x="3636" y="2196"/>
              <a:ext cx="216" cy="172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1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3700463" y="1962150"/>
            <a:ext cx="4762" cy="3460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72375" y="720725"/>
            <a:ext cx="157162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Группа 41"/>
          <p:cNvGrpSpPr>
            <a:grpSpLocks/>
          </p:cNvGrpSpPr>
          <p:nvPr/>
        </p:nvGrpSpPr>
        <p:grpSpPr bwMode="auto">
          <a:xfrm>
            <a:off x="2857500" y="785813"/>
            <a:ext cx="1571625" cy="390525"/>
            <a:chOff x="2341" y="376104"/>
            <a:chExt cx="1220132" cy="390798"/>
          </a:xfrm>
        </p:grpSpPr>
        <p:sp>
          <p:nvSpPr>
            <p:cNvPr id="43" name="Овал 42"/>
            <p:cNvSpPr/>
            <p:nvPr/>
          </p:nvSpPr>
          <p:spPr>
            <a:xfrm>
              <a:off x="2341" y="376104"/>
              <a:ext cx="1220132" cy="3907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181048" y="433294"/>
              <a:ext cx="862720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сила</a:t>
              </a:r>
            </a:p>
          </p:txBody>
        </p:sp>
      </p:grpSp>
      <p:grpSp>
        <p:nvGrpSpPr>
          <p:cNvPr id="11" name="Группа 44"/>
          <p:cNvGrpSpPr>
            <a:grpSpLocks/>
          </p:cNvGrpSpPr>
          <p:nvPr/>
        </p:nvGrpSpPr>
        <p:grpSpPr bwMode="auto">
          <a:xfrm>
            <a:off x="4714875" y="785813"/>
            <a:ext cx="1800225" cy="390525"/>
            <a:chOff x="1571636" y="428628"/>
            <a:chExt cx="1800393" cy="390798"/>
          </a:xfrm>
        </p:grpSpPr>
        <p:sp>
          <p:nvSpPr>
            <p:cNvPr id="46" name="Овал 45"/>
            <p:cNvSpPr/>
            <p:nvPr/>
          </p:nvSpPr>
          <p:spPr>
            <a:xfrm>
              <a:off x="1571636" y="428628"/>
              <a:ext cx="1800393" cy="390798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1835186" y="485818"/>
              <a:ext cx="1273294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плечо</a:t>
              </a:r>
            </a:p>
          </p:txBody>
        </p:sp>
      </p:grpSp>
      <p:grpSp>
        <p:nvGrpSpPr>
          <p:cNvPr id="12" name="Группа 47"/>
          <p:cNvGrpSpPr>
            <a:grpSpLocks/>
          </p:cNvGrpSpPr>
          <p:nvPr/>
        </p:nvGrpSpPr>
        <p:grpSpPr bwMode="auto">
          <a:xfrm rot="2066746">
            <a:off x="4410075" y="796925"/>
            <a:ext cx="357188" cy="395288"/>
            <a:chOff x="1254206" y="458172"/>
            <a:chExt cx="226663" cy="226663"/>
          </a:xfrm>
        </p:grpSpPr>
        <p:sp>
          <p:nvSpPr>
            <p:cNvPr id="49" name="Плюс 48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люс 4"/>
            <p:cNvSpPr/>
            <p:nvPr/>
          </p:nvSpPr>
          <p:spPr>
            <a:xfrm>
              <a:off x="1284428" y="544650"/>
              <a:ext cx="166220" cy="5370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53"/>
          <p:cNvGrpSpPr>
            <a:grpSpLocks/>
          </p:cNvGrpSpPr>
          <p:nvPr/>
        </p:nvGrpSpPr>
        <p:grpSpPr bwMode="auto">
          <a:xfrm>
            <a:off x="6858000" y="571500"/>
            <a:ext cx="1895475" cy="857250"/>
            <a:chOff x="3603124" y="142876"/>
            <a:chExt cx="1895260" cy="857255"/>
          </a:xfrm>
        </p:grpSpPr>
        <p:sp>
          <p:nvSpPr>
            <p:cNvPr id="55" name="Овал 54"/>
            <p:cNvSpPr/>
            <p:nvPr/>
          </p:nvSpPr>
          <p:spPr>
            <a:xfrm>
              <a:off x="3603124" y="142876"/>
              <a:ext cx="1895260" cy="857255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4"/>
            <p:cNvSpPr/>
            <p:nvPr/>
          </p:nvSpPr>
          <p:spPr>
            <a:xfrm>
              <a:off x="3880905" y="268290"/>
              <a:ext cx="1339698" cy="606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Момент силы</a:t>
              </a:r>
            </a:p>
          </p:txBody>
        </p:sp>
      </p:grpSp>
      <p:grpSp>
        <p:nvGrpSpPr>
          <p:cNvPr id="14" name="Группа 60"/>
          <p:cNvGrpSpPr>
            <a:grpSpLocks/>
          </p:cNvGrpSpPr>
          <p:nvPr/>
        </p:nvGrpSpPr>
        <p:grpSpPr bwMode="auto">
          <a:xfrm>
            <a:off x="3930650" y="1463675"/>
            <a:ext cx="1282700" cy="625475"/>
            <a:chOff x="642944" y="0"/>
            <a:chExt cx="1283052" cy="410951"/>
          </a:xfrm>
        </p:grpSpPr>
        <p:sp>
          <p:nvSpPr>
            <p:cNvPr id="62" name="Овал 61"/>
            <p:cNvSpPr/>
            <p:nvPr/>
          </p:nvSpPr>
          <p:spPr>
            <a:xfrm>
              <a:off x="642944" y="0"/>
              <a:ext cx="1283052" cy="41095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830320" y="60495"/>
              <a:ext cx="908299" cy="289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63"/>
          <p:cNvGrpSpPr>
            <a:grpSpLocks/>
          </p:cNvGrpSpPr>
          <p:nvPr/>
        </p:nvGrpSpPr>
        <p:grpSpPr bwMode="auto">
          <a:xfrm>
            <a:off x="5461000" y="1463675"/>
            <a:ext cx="1039813" cy="714375"/>
            <a:chOff x="1590121" y="0"/>
            <a:chExt cx="753282" cy="460586"/>
          </a:xfrm>
        </p:grpSpPr>
        <p:sp>
          <p:nvSpPr>
            <p:cNvPr id="65" name="Овал 64"/>
            <p:cNvSpPr/>
            <p:nvPr/>
          </p:nvSpPr>
          <p:spPr>
            <a:xfrm>
              <a:off x="1590121" y="0"/>
              <a:ext cx="753282" cy="460586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1700526" y="67553"/>
              <a:ext cx="532473" cy="325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66"/>
          <p:cNvGrpSpPr>
            <a:grpSpLocks/>
          </p:cNvGrpSpPr>
          <p:nvPr/>
        </p:nvGrpSpPr>
        <p:grpSpPr bwMode="auto">
          <a:xfrm>
            <a:off x="6800850" y="1357313"/>
            <a:ext cx="1993900" cy="901700"/>
            <a:chOff x="2648494" y="120772"/>
            <a:chExt cx="1992996" cy="901463"/>
          </a:xfrm>
        </p:grpSpPr>
        <p:sp>
          <p:nvSpPr>
            <p:cNvPr id="68" name="Овал 67"/>
            <p:cNvSpPr/>
            <p:nvPr/>
          </p:nvSpPr>
          <p:spPr>
            <a:xfrm>
              <a:off x="2648494" y="120772"/>
              <a:ext cx="1992996" cy="901463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Овал 4"/>
            <p:cNvSpPr/>
            <p:nvPr/>
          </p:nvSpPr>
          <p:spPr>
            <a:xfrm>
              <a:off x="2940462" y="252499"/>
              <a:ext cx="1409061" cy="638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000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17" name="Группа 69"/>
          <p:cNvGrpSpPr>
            <a:grpSpLocks/>
          </p:cNvGrpSpPr>
          <p:nvPr/>
        </p:nvGrpSpPr>
        <p:grpSpPr bwMode="auto">
          <a:xfrm rot="2066746">
            <a:off x="5165725" y="1573213"/>
            <a:ext cx="357188" cy="393700"/>
            <a:chOff x="1254206" y="458172"/>
            <a:chExt cx="226663" cy="226663"/>
          </a:xfrm>
        </p:grpSpPr>
        <p:sp>
          <p:nvSpPr>
            <p:cNvPr id="71" name="Плюс 70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Плюс 4"/>
            <p:cNvSpPr/>
            <p:nvPr/>
          </p:nvSpPr>
          <p:spPr>
            <a:xfrm>
              <a:off x="1284428" y="544998"/>
              <a:ext cx="166220" cy="530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50"/>
          <p:cNvGrpSpPr>
            <a:grpSpLocks/>
          </p:cNvGrpSpPr>
          <p:nvPr/>
        </p:nvGrpSpPr>
        <p:grpSpPr bwMode="auto">
          <a:xfrm>
            <a:off x="6415088" y="1651000"/>
            <a:ext cx="500062" cy="296863"/>
            <a:chOff x="3344728" y="458172"/>
            <a:chExt cx="226663" cy="226663"/>
          </a:xfrm>
        </p:grpSpPr>
        <p:sp>
          <p:nvSpPr>
            <p:cNvPr id="52" name="Равно 51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Равно 4"/>
            <p:cNvSpPr/>
            <p:nvPr/>
          </p:nvSpPr>
          <p:spPr>
            <a:xfrm>
              <a:off x="3374950" y="505444"/>
              <a:ext cx="166219" cy="13211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grpSp>
        <p:nvGrpSpPr>
          <p:cNvPr id="19" name="Группа 72"/>
          <p:cNvGrpSpPr>
            <a:grpSpLocks/>
          </p:cNvGrpSpPr>
          <p:nvPr/>
        </p:nvGrpSpPr>
        <p:grpSpPr bwMode="auto">
          <a:xfrm>
            <a:off x="1071563" y="1000125"/>
            <a:ext cx="1914525" cy="642938"/>
            <a:chOff x="1590121" y="0"/>
            <a:chExt cx="1388057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3" y="67098"/>
              <a:ext cx="532894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7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445283" y="88705"/>
              <a:ext cx="532895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571500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917825" y="2159000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714875" y="3222625"/>
            <a:ext cx="30003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143375" y="2214563"/>
            <a:ext cx="5000625" cy="5238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-3Н·7см+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·21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см+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5Н·0см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71863" y="3754438"/>
            <a:ext cx="5572125" cy="64611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 rot="180033">
            <a:off x="4881563" y="4484688"/>
            <a:ext cx="3830637" cy="1706562"/>
            <a:chOff x="4854" y="3581"/>
            <a:chExt cx="2974" cy="1147"/>
          </a:xfrm>
        </p:grpSpPr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 rot="21419967">
              <a:off x="5601" y="3815"/>
              <a:ext cx="288" cy="144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contourClr>
                <a:srgbClr val="000000"/>
              </a:contourClr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450" name="Group 29"/>
            <p:cNvGrpSpPr>
              <a:grpSpLocks/>
            </p:cNvGrpSpPr>
            <p:nvPr/>
          </p:nvGrpSpPr>
          <p:grpSpPr bwMode="auto">
            <a:xfrm>
              <a:off x="4854" y="3581"/>
              <a:ext cx="2974" cy="1147"/>
              <a:chOff x="4854" y="4157"/>
              <a:chExt cx="2974" cy="1147"/>
            </a:xfrm>
          </p:grpSpPr>
          <p:sp>
            <p:nvSpPr>
              <p:cNvPr id="17451" name="AutoShape 30"/>
              <p:cNvSpPr>
                <a:spLocks noChangeArrowheads="1"/>
              </p:cNvSpPr>
              <p:nvPr/>
            </p:nvSpPr>
            <p:spPr bwMode="auto">
              <a:xfrm>
                <a:off x="4854" y="4626"/>
                <a:ext cx="144" cy="144"/>
              </a:xfrm>
              <a:prstGeom prst="flowChartExtract">
                <a:avLst/>
              </a:prstGeom>
              <a:solidFill>
                <a:srgbClr val="FFFFFF"/>
              </a:solidFill>
              <a:ln w="349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9" name="Line 31"/>
              <p:cNvSpPr>
                <a:spLocks noChangeShapeType="1"/>
              </p:cNvSpPr>
              <p:nvPr/>
            </p:nvSpPr>
            <p:spPr bwMode="auto">
              <a:xfrm flipH="1" flipV="1">
                <a:off x="7793" y="4157"/>
                <a:ext cx="35" cy="305"/>
              </a:xfrm>
              <a:prstGeom prst="line">
                <a:avLst/>
              </a:prstGeom>
              <a:noFill/>
              <a:ln w="53975">
                <a:solidFill>
                  <a:srgbClr val="0066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136000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453" name="Group 32"/>
              <p:cNvGrpSpPr>
                <a:grpSpLocks/>
              </p:cNvGrpSpPr>
              <p:nvPr/>
            </p:nvGrpSpPr>
            <p:grpSpPr bwMode="auto">
              <a:xfrm>
                <a:off x="4896" y="4357"/>
                <a:ext cx="2897" cy="947"/>
                <a:chOff x="4896" y="4357"/>
                <a:chExt cx="2897" cy="947"/>
              </a:xfrm>
            </p:grpSpPr>
            <p:sp>
              <p:nvSpPr>
                <p:cNvPr id="1745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96" y="4464"/>
                  <a:ext cx="288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5" name="Line 34"/>
                <p:cNvSpPr>
                  <a:spLocks noChangeShapeType="1"/>
                </p:cNvSpPr>
                <p:nvPr/>
              </p:nvSpPr>
              <p:spPr bwMode="auto">
                <a:xfrm>
                  <a:off x="5760" y="4608"/>
                  <a:ext cx="52" cy="696"/>
                </a:xfrm>
                <a:prstGeom prst="line">
                  <a:avLst/>
                </a:prstGeom>
                <a:noFill/>
                <a:ln w="539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6" name="AutoShape 35"/>
                <p:cNvSpPr>
                  <a:spLocks/>
                </p:cNvSpPr>
                <p:nvPr/>
              </p:nvSpPr>
              <p:spPr bwMode="auto">
                <a:xfrm rot="16036014" flipV="1">
                  <a:off x="6281" y="2989"/>
                  <a:ext cx="144" cy="2880"/>
                </a:xfrm>
                <a:prstGeom prst="rightBrace">
                  <a:avLst>
                    <a:gd name="adj1" fmla="val 199352"/>
                    <a:gd name="adj2" fmla="val 44542"/>
                  </a:avLst>
                </a:prstGeom>
                <a:noFill/>
                <a:ln w="349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7" name="AutoShape 36"/>
                <p:cNvSpPr>
                  <a:spLocks/>
                </p:cNvSpPr>
                <p:nvPr/>
              </p:nvSpPr>
              <p:spPr bwMode="auto">
                <a:xfrm rot="16019967" flipV="1">
                  <a:off x="5204" y="4301"/>
                  <a:ext cx="288" cy="864"/>
                </a:xfrm>
                <a:prstGeom prst="leftBrace">
                  <a:avLst>
                    <a:gd name="adj1" fmla="val 25000"/>
                    <a:gd name="adj2" fmla="val 50000"/>
                  </a:avLst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6" name="Подзаголовок 1"/>
          <p:cNvSpPr txBox="1">
            <a:spLocks/>
          </p:cNvSpPr>
          <p:nvPr/>
        </p:nvSpPr>
        <p:spPr bwMode="black">
          <a:xfrm rot="20950235">
            <a:off x="509588" y="5853113"/>
            <a:ext cx="40719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 опорой не на конце</a:t>
            </a:r>
          </a:p>
        </p:txBody>
      </p:sp>
      <p:sp>
        <p:nvSpPr>
          <p:cNvPr id="17438" name="TextBox 96"/>
          <p:cNvSpPr txBox="1">
            <a:spLocks noChangeArrowheads="1"/>
          </p:cNvSpPr>
          <p:nvPr/>
        </p:nvSpPr>
        <p:spPr bwMode="auto">
          <a:xfrm rot="-1890951">
            <a:off x="25400" y="134938"/>
            <a:ext cx="1500188" cy="70802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рычаг</a:t>
            </a:r>
          </a:p>
        </p:txBody>
      </p:sp>
      <p:pic>
        <p:nvPicPr>
          <p:cNvPr id="98" name="Picture 8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6394">
            <a:off x="7469188" y="4929188"/>
            <a:ext cx="150812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98"/>
          <p:cNvGrpSpPr>
            <a:grpSpLocks/>
          </p:cNvGrpSpPr>
          <p:nvPr/>
        </p:nvGrpSpPr>
        <p:grpSpPr bwMode="auto">
          <a:xfrm>
            <a:off x="6319838" y="830263"/>
            <a:ext cx="500062" cy="298450"/>
            <a:chOff x="3344728" y="458172"/>
            <a:chExt cx="226663" cy="226663"/>
          </a:xfrm>
        </p:grpSpPr>
        <p:sp>
          <p:nvSpPr>
            <p:cNvPr id="100" name="Равно 99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Равно 4"/>
            <p:cNvSpPr/>
            <p:nvPr/>
          </p:nvSpPr>
          <p:spPr>
            <a:xfrm>
              <a:off x="3374950" y="505192"/>
              <a:ext cx="166219" cy="1326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643438" y="2643188"/>
            <a:ext cx="4500562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- 21Н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+21Н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flipV="1">
            <a:off x="3168815" y="2105227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 flipV="1">
            <a:off x="817590" y="2444770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2" grpId="0" build="p"/>
      <p:bldP spid="3" grpId="0" animBg="1"/>
      <p:bldP spid="48151" grpId="0" animBg="1"/>
      <p:bldP spid="48153" grpId="0" animBg="1"/>
      <p:bldP spid="77" grpId="0"/>
      <p:bldP spid="77" grpId="1"/>
      <p:bldP spid="78" grpId="0"/>
      <p:bldP spid="78" grpId="1"/>
      <p:bldP spid="79" grpId="0"/>
      <p:bldP spid="83" grpId="0" animBg="1"/>
      <p:bldP spid="84" grpId="0" animBg="1"/>
      <p:bldP spid="82" grpId="0" animBg="1"/>
      <p:bldP spid="82" grpId="1" animBg="1"/>
      <p:bldP spid="96" grpId="0"/>
      <p:bldP spid="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671016" y="2500306"/>
            <a:ext cx="1500198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деталь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351162" y="4077072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Овал 4"/>
          <p:cNvSpPr/>
          <p:nvPr/>
        </p:nvSpPr>
        <p:spPr>
          <a:xfrm>
            <a:off x="65138" y="3418136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4"/>
          <p:cNvSpPr/>
          <p:nvPr/>
        </p:nvSpPr>
        <p:spPr>
          <a:xfrm>
            <a:off x="2165340" y="120013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14744" y="1853975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789" y="3286124"/>
            <a:ext cx="4286243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251520" y="3383281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73622" y="2565401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6857920" y="0"/>
            <a:ext cx="228608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Н,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32" y="-24"/>
            <a:ext cx="4857784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зелёной ручки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714744" y="1071546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785786" y="2928934"/>
            <a:ext cx="1214446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215818" y="3645024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1428728" y="1643050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214942" y="4078436"/>
            <a:ext cx="3071829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-3000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212911" y="4786322"/>
            <a:ext cx="2071697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528836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Какое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развить при помощи плоскогубцев, если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точки опоры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СЖИМАЕМОЙ ДЕТАЛИ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2см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 от точки опоры до точки приложения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Сила, с которой рука сжимает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плоскогубцы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274243" y="1694309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11416" y="1901092"/>
            <a:ext cx="3473455" cy="1001051"/>
            <a:chOff x="211416" y="1857364"/>
            <a:chExt cx="3473455" cy="1001051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211416" y="1857364"/>
              <a:ext cx="3473455" cy="764593"/>
              <a:chOff x="211416" y="1885078"/>
              <a:chExt cx="3473455" cy="764593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11416" y="2393953"/>
                <a:ext cx="3470589" cy="142876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" name="Группа 107"/>
              <p:cNvGrpSpPr/>
              <p:nvPr/>
            </p:nvGrpSpPr>
            <p:grpSpPr>
              <a:xfrm>
                <a:off x="214281" y="1885078"/>
                <a:ext cx="3459758" cy="482952"/>
                <a:chOff x="214283" y="1885078"/>
                <a:chExt cx="3459758" cy="482952"/>
              </a:xfrm>
            </p:grpSpPr>
            <p:grpSp>
              <p:nvGrpSpPr>
                <p:cNvPr id="3" name="Группа 72"/>
                <p:cNvGrpSpPr>
                  <a:grpSpLocks/>
                </p:cNvGrpSpPr>
                <p:nvPr/>
              </p:nvGrpSpPr>
              <p:grpSpPr bwMode="auto">
                <a:xfrm>
                  <a:off x="571472" y="1885078"/>
                  <a:ext cx="3092466" cy="472352"/>
                  <a:chOff x="1505056" y="0"/>
                  <a:chExt cx="2242069" cy="460586"/>
                </a:xfrm>
              </p:grpSpPr>
              <p:sp>
                <p:nvSpPr>
                  <p:cNvPr id="75" name="Овал 4"/>
                  <p:cNvSpPr/>
                  <p:nvPr/>
                </p:nvSpPr>
                <p:spPr>
                  <a:xfrm>
                    <a:off x="1505056" y="31323"/>
                    <a:ext cx="532891" cy="32639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4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>
                    <a:off x="1590121" y="0"/>
                    <a:ext cx="752723" cy="460586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76" name="Овал 4"/>
                  <p:cNvSpPr/>
                  <p:nvPr/>
                </p:nvSpPr>
                <p:spPr>
                  <a:xfrm>
                    <a:off x="3214234" y="36935"/>
                    <a:ext cx="532891" cy="32525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ru-RU" sz="4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" name="Group 2"/>
                <p:cNvGrpSpPr>
                  <a:grpSpLocks/>
                </p:cNvGrpSpPr>
                <p:nvPr/>
              </p:nvGrpSpPr>
              <p:grpSpPr bwMode="auto">
                <a:xfrm>
                  <a:off x="214283" y="2043672"/>
                  <a:ext cx="3459758" cy="324358"/>
                  <a:chOff x="1152" y="2579"/>
                  <a:chExt cx="3487" cy="277"/>
                </a:xfrm>
              </p:grpSpPr>
              <p:sp>
                <p:nvSpPr>
                  <p:cNvPr id="24633" name="AutoShape 21"/>
                  <p:cNvSpPr>
                    <a:spLocks/>
                  </p:cNvSpPr>
                  <p:nvPr/>
                </p:nvSpPr>
                <p:spPr bwMode="auto">
                  <a:xfrm rot="5400000">
                    <a:off x="4176" y="2394"/>
                    <a:ext cx="277" cy="648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22225">
                    <a:solidFill>
                      <a:srgbClr val="00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34" name="AutoShape 22"/>
                  <p:cNvSpPr>
                    <a:spLocks/>
                  </p:cNvSpPr>
                  <p:nvPr/>
                </p:nvSpPr>
                <p:spPr bwMode="auto">
                  <a:xfrm rot="5400000">
                    <a:off x="2454" y="1339"/>
                    <a:ext cx="204" cy="2808"/>
                  </a:xfrm>
                  <a:prstGeom prst="leftBrace">
                    <a:avLst>
                      <a:gd name="adj1" fmla="val 33566"/>
                      <a:gd name="adj2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4" name="Прямоугольник 53"/>
              <p:cNvSpPr/>
              <p:nvPr/>
            </p:nvSpPr>
            <p:spPr>
              <a:xfrm rot="21060000">
                <a:off x="214282" y="2506795"/>
                <a:ext cx="3470589" cy="14287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" name="AutoShape 12"/>
            <p:cNvSpPr>
              <a:spLocks noChangeArrowheads="1"/>
            </p:cNvSpPr>
            <p:nvPr/>
          </p:nvSpPr>
          <p:spPr bwMode="auto">
            <a:xfrm>
              <a:off x="2916957" y="2521176"/>
              <a:ext cx="142875" cy="337239"/>
            </a:xfrm>
            <a:prstGeom prst="flowChartExtract">
              <a:avLst/>
            </a:prstGeom>
            <a:solidFill>
              <a:srgbClr val="FFFFFF"/>
            </a:solidFill>
            <a:ln w="539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0" y="1285860"/>
            <a:ext cx="1285852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000628" y="2445245"/>
            <a:ext cx="4143404" cy="769441"/>
          </a:xfrm>
          <a:prstGeom prst="rect">
            <a:avLst/>
          </a:prstGeom>
          <a:solidFill>
            <a:schemeClr val="bg2">
              <a:lumMod val="50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5473029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при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этих плоскогубцев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развить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упругости в оси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плоскогубцев составит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79512" y="2484884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35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0" grpId="0" animBg="1"/>
      <p:bldP spid="81" grpId="0" animBg="1"/>
      <p:bldP spid="77" grpId="0"/>
      <p:bldP spid="79" grpId="0"/>
      <p:bldP spid="82" grpId="0" animBg="1"/>
      <p:bldP spid="85" grpId="0" animBg="1"/>
      <p:bldP spid="92" grpId="0" build="p" animBg="1" advAuto="0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8" grpId="0" animBg="1"/>
      <p:bldP spid="103" grpId="0" animBg="1"/>
      <p:bldP spid="51" grpId="0" animBg="1"/>
      <p:bldP spid="61" grpId="0" animBg="1"/>
      <p:bldP spid="83" grpId="0" animBg="1"/>
      <p:bldP spid="83" grpId="1" animBg="1"/>
      <p:bldP spid="63" grpId="0" animBg="1"/>
      <p:bldP spid="481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143118" y="4238527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228137" y="2771776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Овал 4"/>
          <p:cNvSpPr/>
          <p:nvPr/>
        </p:nvSpPr>
        <p:spPr>
          <a:xfrm>
            <a:off x="236514" y="33340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369913" y="2052708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165340" y="120013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43510" y="3357562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9213" y="2714620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789" y="4143380"/>
            <a:ext cx="4286243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·(60-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500034" y="3286124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2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 концам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стержня длиной 60 см подвешены гири массами 100 г и 500 г. В какой точке нужно подвесить этот стержень, чтобы он был в  равновесии в горизонтальном положении?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71406" y="1885078"/>
            <a:ext cx="3714772" cy="1901112"/>
            <a:chOff x="71408" y="1885078"/>
            <a:chExt cx="3714772" cy="1901112"/>
          </a:xfrm>
        </p:grpSpPr>
        <p:grpSp>
          <p:nvGrpSpPr>
            <p:cNvPr id="17" name="Группа 72"/>
            <p:cNvGrpSpPr>
              <a:grpSpLocks/>
            </p:cNvGrpSpPr>
            <p:nvPr/>
          </p:nvGrpSpPr>
          <p:grpSpPr bwMode="auto">
            <a:xfrm>
              <a:off x="571472" y="1885078"/>
              <a:ext cx="3092466" cy="472352"/>
              <a:chOff x="1505056" y="0"/>
              <a:chExt cx="2242069" cy="460586"/>
            </a:xfrm>
          </p:grpSpPr>
          <p:sp>
            <p:nvSpPr>
              <p:cNvPr id="75" name="Овал 4"/>
              <p:cNvSpPr/>
              <p:nvPr/>
            </p:nvSpPr>
            <p:spPr>
              <a:xfrm>
                <a:off x="1505056" y="31323"/>
                <a:ext cx="532891" cy="3263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590121" y="0"/>
                <a:ext cx="752723" cy="460586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Овал 4"/>
              <p:cNvSpPr/>
              <p:nvPr/>
            </p:nvSpPr>
            <p:spPr>
              <a:xfrm>
                <a:off x="3214234" y="112293"/>
                <a:ext cx="532891" cy="3252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7" name="Группа 106"/>
            <p:cNvGrpSpPr/>
            <p:nvPr/>
          </p:nvGrpSpPr>
          <p:grpSpPr>
            <a:xfrm>
              <a:off x="71408" y="2371540"/>
              <a:ext cx="3714772" cy="1414650"/>
              <a:chOff x="71408" y="2356491"/>
              <a:chExt cx="3714772" cy="1414650"/>
            </a:xfrm>
          </p:grpSpPr>
          <p:grpSp>
            <p:nvGrpSpPr>
              <p:cNvPr id="2" name="Group 2"/>
              <p:cNvGrpSpPr>
                <a:grpSpLocks/>
              </p:cNvGrpSpPr>
              <p:nvPr/>
            </p:nvGrpSpPr>
            <p:grpSpPr bwMode="auto">
              <a:xfrm>
                <a:off x="71408" y="2356491"/>
                <a:ext cx="3602633" cy="1183847"/>
                <a:chOff x="1008" y="2859"/>
                <a:chExt cx="3631" cy="1011"/>
              </a:xfrm>
            </p:grpSpPr>
            <p:grpSp>
              <p:nvGrpSpPr>
                <p:cNvPr id="4" name="Group 3"/>
                <p:cNvGrpSpPr>
                  <a:grpSpLocks/>
                </p:cNvGrpSpPr>
                <p:nvPr/>
              </p:nvGrpSpPr>
              <p:grpSpPr bwMode="auto">
                <a:xfrm>
                  <a:off x="1008" y="3168"/>
                  <a:ext cx="3600" cy="702"/>
                  <a:chOff x="1440" y="2880"/>
                  <a:chExt cx="3600" cy="702"/>
                </a:xfrm>
              </p:grpSpPr>
              <p:grpSp>
                <p:nvGrpSpPr>
                  <p:cNvPr id="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584" y="2880"/>
                    <a:ext cx="3456" cy="144"/>
                    <a:chOff x="1584" y="2880"/>
                    <a:chExt cx="3456" cy="144"/>
                  </a:xfrm>
                </p:grpSpPr>
                <p:sp>
                  <p:nvSpPr>
                    <p:cNvPr id="24642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6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440" y="3006"/>
                    <a:ext cx="288" cy="576"/>
                    <a:chOff x="1440" y="3006"/>
                    <a:chExt cx="288" cy="576"/>
                  </a:xfrm>
                </p:grpSpPr>
                <p:sp>
                  <p:nvSpPr>
                    <p:cNvPr id="2463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3294"/>
                      <a:ext cx="288" cy="288"/>
                    </a:xfrm>
                    <a:prstGeom prst="rect">
                      <a:avLst/>
                    </a:prstGeom>
                    <a:solidFill>
                      <a:srgbClr val="C00000">
                        <a:alpha val="41176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9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73" y="3006"/>
                      <a:ext cx="0" cy="3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4633" name="AutoShape 21"/>
                <p:cNvSpPr>
                  <a:spLocks/>
                </p:cNvSpPr>
                <p:nvPr/>
              </p:nvSpPr>
              <p:spPr bwMode="auto">
                <a:xfrm rot="5400000">
                  <a:off x="4176" y="2674"/>
                  <a:ext cx="277" cy="648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34" name="AutoShape 22"/>
                <p:cNvSpPr>
                  <a:spLocks/>
                </p:cNvSpPr>
                <p:nvPr/>
              </p:nvSpPr>
              <p:spPr bwMode="auto">
                <a:xfrm rot="5400000">
                  <a:off x="2454" y="1619"/>
                  <a:ext cx="204" cy="2808"/>
                </a:xfrm>
                <a:prstGeom prst="leftBrace">
                  <a:avLst>
                    <a:gd name="adj1" fmla="val 33566"/>
                    <a:gd name="adj2" fmla="val 50000"/>
                  </a:avLst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" name="Rectangle 18"/>
              <p:cNvSpPr>
                <a:spLocks noChangeArrowheads="1"/>
              </p:cNvSpPr>
              <p:nvPr/>
            </p:nvSpPr>
            <p:spPr bwMode="auto">
              <a:xfrm>
                <a:off x="3500430" y="3286124"/>
                <a:ext cx="285750" cy="48501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Line 20"/>
              <p:cNvSpPr>
                <a:spLocks noChangeShapeType="1"/>
              </p:cNvSpPr>
              <p:nvPr/>
            </p:nvSpPr>
            <p:spPr bwMode="auto">
              <a:xfrm flipV="1">
                <a:off x="3629449" y="2780571"/>
                <a:ext cx="0" cy="576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81602" y="2786555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5643506" y="-24"/>
            <a:ext cx="350049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=60см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71802" y="1357298"/>
            <a:ext cx="6072230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072204" y="1955061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928662" y="3271840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786182" y="3286124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2071670" y="1771642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857757" y="4857760"/>
            <a:ext cx="4286243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1142976" y="4714884"/>
            <a:ext cx="4000528" cy="392864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Скобки раскрыть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072335" y="5568751"/>
            <a:ext cx="2071697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500958" y="6211669"/>
            <a:ext cx="1571663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2071670" y="3143248"/>
            <a:ext cx="142875" cy="337239"/>
          </a:xfrm>
          <a:prstGeom prst="flowChartExtract">
            <a:avLst/>
          </a:prstGeom>
          <a:solidFill>
            <a:srgbClr val="FFFFFF"/>
          </a:solidFill>
          <a:ln w="539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357290" y="5429264"/>
            <a:ext cx="4929222" cy="348813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сложить подобные…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точка подвеса рычага должна отстоять от малой силы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нагрузка на точку опоры составит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6Н.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19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20469 -0.0479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0018 -0.02477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41985" grpId="0"/>
      <p:bldP spid="41985" grpId="1"/>
      <p:bldP spid="41985" grpId="2"/>
      <p:bldP spid="92" grpId="0" uiExpand="1" build="p" animBg="1" advAuto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5" grpId="1" animBg="1"/>
      <p:bldP spid="106" grpId="0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85750" y="3357563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214688" y="1143000"/>
            <a:ext cx="1214437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70062"/>
            <a:chOff x="1152" y="2952"/>
            <a:chExt cx="3456" cy="15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152"/>
                <a:chOff x="2592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319" y="2513"/>
              <a:ext cx="274" cy="1152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3145209" y="1966899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928688" y="1000125"/>
            <a:ext cx="1877994" cy="657225"/>
            <a:chOff x="1590121" y="0"/>
            <a:chExt cx="1361948" cy="470430"/>
          </a:xfrm>
        </p:grpSpPr>
        <p:sp>
          <p:nvSpPr>
            <p:cNvPr id="75" name="Овал 4"/>
            <p:cNvSpPr/>
            <p:nvPr/>
          </p:nvSpPr>
          <p:spPr>
            <a:xfrm>
              <a:off x="1859520" y="143174"/>
              <a:ext cx="531890" cy="32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419028" y="14544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214844" y="649273"/>
            <a:ext cx="4786312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286125" y="2071678"/>
            <a:ext cx="5857875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2Н·20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57250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4375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857250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663818" y="300037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>
            <a:off x="0" y="334012"/>
            <a:ext cx="1857356" cy="523220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№2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280319" y="1039019"/>
            <a:ext cx="252412" cy="1098550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571868" y="2643178"/>
            <a:ext cx="5572132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…Н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4572000" y="3214678"/>
            <a:ext cx="3857652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….Н·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2480065" y="295819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1653085"/>
              </p:ext>
            </p:extLst>
          </p:nvPr>
        </p:nvGraphicFramePr>
        <p:xfrm>
          <a:off x="-115198" y="3857628"/>
          <a:ext cx="9358377" cy="948301"/>
        </p:xfrm>
        <a:graphic>
          <a:graphicData uri="http://schemas.openxmlformats.org/drawingml/2006/table">
            <a:tbl>
              <a:tblPr/>
              <a:tblGrid>
                <a:gridCol w="810538"/>
                <a:gridCol w="884259"/>
                <a:gridCol w="1326389"/>
                <a:gridCol w="810571"/>
                <a:gridCol w="884259"/>
                <a:gridCol w="1400077"/>
                <a:gridCol w="1105324"/>
                <a:gridCol w="851077"/>
                <a:gridCol w="1285883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0" y="5214950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4" grpId="0" animBg="1"/>
      <p:bldP spid="90" grpId="0" animBg="1"/>
      <p:bldP spid="92" grpId="0"/>
      <p:bldP spid="106" grpId="0" animBg="1"/>
      <p:bldP spid="10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1714480" y="3000372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00034" y="0"/>
            <a:ext cx="1214437" cy="40491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47" y="1032164"/>
            <a:ext cx="3429000" cy="2346033"/>
            <a:chOff x="1152" y="2460"/>
            <a:chExt cx="3456" cy="200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152"/>
                <a:chOff x="2592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1902" y="1770"/>
              <a:ext cx="215" cy="159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85720" y="857232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stealth"/>
            <a:tailEnd type="non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785786" y="688959"/>
            <a:ext cx="1357323" cy="966804"/>
            <a:chOff x="1486486" y="-222727"/>
            <a:chExt cx="984349" cy="692021"/>
          </a:xfrm>
        </p:grpSpPr>
        <p:sp>
          <p:nvSpPr>
            <p:cNvPr id="75" name="Овал 4"/>
            <p:cNvSpPr/>
            <p:nvPr/>
          </p:nvSpPr>
          <p:spPr>
            <a:xfrm>
              <a:off x="1938945" y="143174"/>
              <a:ext cx="531890" cy="3261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1486486" y="-22272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928794" y="771510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000496" y="928670"/>
            <a:ext cx="4786312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643315" y="1643050"/>
            <a:ext cx="5715031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2Н·10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·….см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57250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4375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857250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0612" y="357166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280319" y="1039019"/>
            <a:ext cx="252412" cy="1098550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714744" y="2214554"/>
            <a:ext cx="5357850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….Н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·….см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4429124" y="2772787"/>
            <a:ext cx="421484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  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Н·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214546" y="668637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142844" y="240009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9062536"/>
              </p:ext>
            </p:extLst>
          </p:nvPr>
        </p:nvGraphicFramePr>
        <p:xfrm>
          <a:off x="-115198" y="3571876"/>
          <a:ext cx="9358377" cy="948301"/>
        </p:xfrm>
        <a:graphic>
          <a:graphicData uri="http://schemas.openxmlformats.org/drawingml/2006/table">
            <a:tbl>
              <a:tblPr/>
              <a:tblGrid>
                <a:gridCol w="810538"/>
                <a:gridCol w="884259"/>
                <a:gridCol w="1326389"/>
                <a:gridCol w="810571"/>
                <a:gridCol w="884259"/>
                <a:gridCol w="1400077"/>
                <a:gridCol w="1105324"/>
                <a:gridCol w="851077"/>
                <a:gridCol w="1285883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5496" y="4876843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>
            <a:off x="7100851" y="54608"/>
            <a:ext cx="2000263" cy="523220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№3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3" grpId="1" animBg="1"/>
      <p:bldP spid="84" grpId="0" animBg="1"/>
      <p:bldP spid="90" grpId="0" animBg="1"/>
      <p:bldP spid="92" grpId="0"/>
      <p:bldP spid="106" grpId="0" animBg="1"/>
      <p:bldP spid="10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1714480" y="3000372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79512" y="476672"/>
            <a:ext cx="1214437" cy="40491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47" y="1571398"/>
            <a:ext cx="3429000" cy="1774744"/>
            <a:chOff x="1152" y="2948"/>
            <a:chExt cx="3456" cy="15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880" y="3024"/>
                <a:ext cx="288" cy="1152"/>
                <a:chOff x="2880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880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880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024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550" y="2350"/>
              <a:ext cx="244" cy="1440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683" y="2935"/>
              <a:ext cx="106" cy="288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714480" y="1942794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928689" y="1000125"/>
            <a:ext cx="2520936" cy="655638"/>
            <a:chOff x="1590121" y="0"/>
            <a:chExt cx="1828217" cy="469294"/>
          </a:xfrm>
        </p:grpSpPr>
        <p:sp>
          <p:nvSpPr>
            <p:cNvPr id="75" name="Овал 4"/>
            <p:cNvSpPr/>
            <p:nvPr/>
          </p:nvSpPr>
          <p:spPr>
            <a:xfrm>
              <a:off x="1938945" y="143174"/>
              <a:ext cx="531890" cy="3261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885297" y="51122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736711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34926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928794" y="771510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000496" y="928670"/>
            <a:ext cx="4786312" cy="707886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643315" y="1643050"/>
            <a:ext cx="5715031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·…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- 2Н·…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·….см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214414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071540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1209651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500298" y="2500307"/>
            <a:ext cx="1193802" cy="5000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423188" y="1253314"/>
            <a:ext cx="323838" cy="741386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1000100" y="1214422"/>
            <a:ext cx="735012" cy="45402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428992" y="2214554"/>
            <a:ext cx="5643602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-…=Н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….Н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·….см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4429124" y="2772787"/>
            <a:ext cx="4214842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  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+….Н·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214546" y="668637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2857488" y="2066916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2000232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571472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9062536"/>
              </p:ext>
            </p:extLst>
          </p:nvPr>
        </p:nvGraphicFramePr>
        <p:xfrm>
          <a:off x="-115198" y="3571876"/>
          <a:ext cx="9358377" cy="948301"/>
        </p:xfrm>
        <a:graphic>
          <a:graphicData uri="http://schemas.openxmlformats.org/drawingml/2006/table">
            <a:tbl>
              <a:tblPr/>
              <a:tblGrid>
                <a:gridCol w="810538"/>
                <a:gridCol w="884259"/>
                <a:gridCol w="1326389"/>
                <a:gridCol w="810571"/>
                <a:gridCol w="884259"/>
                <a:gridCol w="1400077"/>
                <a:gridCol w="1105324"/>
                <a:gridCol w="851077"/>
                <a:gridCol w="1285883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5496" y="4876843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>
            <a:off x="3214678" y="241484"/>
            <a:ext cx="5929322" cy="523220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№4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/произвольно -3силы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357556" y="2214554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3494827" y="200024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 flipH="1">
            <a:off x="3500430" y="2000240"/>
            <a:ext cx="4763" cy="3460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>
                <a:solidFill>
                  <a:srgbClr val="0000FF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3" grpId="1" animBg="1"/>
      <p:bldP spid="84" grpId="0" animBg="1"/>
      <p:bldP spid="90" grpId="0" animBg="1"/>
      <p:bldP spid="92" grpId="0"/>
      <p:bldP spid="106" grpId="0" animBg="1"/>
      <p:bldP spid="107" grpId="0" animBg="1"/>
      <p:bldP spid="49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5805264"/>
            <a:ext cx="6264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стр.35</a:t>
            </a:r>
          </a:p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диагностики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стр.25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5071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9класс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00042"/>
            <a:ext cx="432971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№14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162645">
            <a:off x="546123" y="2032770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29132"/>
            <a:ext cx="9144000" cy="144655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14.Статика –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часть механики, изучающая условия равновесия тел.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1162645">
            <a:off x="1752548" y="31043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зачёту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 какой  формуле  вычисляется  механическая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857232"/>
            <a:ext cx="282481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=Fs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 =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ρgV</a:t>
            </a:r>
            <a:r>
              <a:rPr kumimoji="0" lang="ru-RU" sz="4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pS</a:t>
            </a:r>
            <a:endParaRPr lang="ru-RU" sz="40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714348" y="1571612"/>
          <a:ext cx="1071570" cy="714380"/>
        </p:xfrm>
        <a:graphic>
          <a:graphicData uri="http://schemas.openxmlformats.org/presentationml/2006/ole">
            <p:oleObj spid="_x0000_s71688" name="Формула" r:id="rId8" imgW="469696" imgH="393529" progId="Equation.3">
              <p:embed/>
            </p:oleObj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143644"/>
            <a:ext cx="7000892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 под действием силы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4500570"/>
            <a:ext cx="7143768" cy="57150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Мощность- скорость выполнения работы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072074"/>
            <a:ext cx="7000892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Выталкивающая сила Архимеда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5643578"/>
            <a:ext cx="914400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потенциальная энергия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тела,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поднятого над Землёй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929066"/>
            <a:ext cx="5286380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кинетическая энергия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00232" y="3357562"/>
            <a:ext cx="300039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давления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667 L 0.2132 -0.7692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37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5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22848 -0.4171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 -0.02477 L 0.26077 -0.4208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 L 0.24323 -0.4175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C 0.02917 -0.10486 0.0967 -0.21597 0.1908 -0.30185 C 0.28507 -0.38773 0.38681 -0.43125 0.47066 -0.42963 C 0.44149 -0.32523 0.37379 -0.21319 0.28004 -0.12778 C 0.18594 -0.04213 0.08351 0.00139 -5.55556E-7 -1.85185E-6 Z " pathEditMode="relative" rAng="-2062365" ptsTypes="fffff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2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21962 -0.42894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2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build="allAtOnce" animBg="1"/>
      <p:bldP spid="9" grpId="1" build="allAtOnce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0" indent="0" algn="just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Две силы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3 Н 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приложены к одной точке тела. Угол между векторами F1 и F2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равен 90°.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равен модуль равнодействующей этих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53975" lvl="0" indent="0" algn="just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 flipV="1">
            <a:off x="6584228" y="1822023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6574023" y="1867732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V="1">
            <a:off x="6602938" y="1942529"/>
            <a:ext cx="1195736" cy="102845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6"/>
          <p:cNvGrpSpPr/>
          <p:nvPr/>
        </p:nvGrpSpPr>
        <p:grpSpPr>
          <a:xfrm>
            <a:off x="7596144" y="1268760"/>
            <a:ext cx="857256" cy="584775"/>
            <a:chOff x="5102560" y="3439450"/>
            <a:chExt cx="857256" cy="584775"/>
          </a:xfrm>
        </p:grpSpPr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102560" y="3439450"/>
              <a:ext cx="857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F2 </a:t>
              </a:r>
              <a:endPara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85"/>
          <p:cNvGrpSpPr/>
          <p:nvPr/>
        </p:nvGrpSpPr>
        <p:grpSpPr>
          <a:xfrm>
            <a:off x="5839603" y="1175692"/>
            <a:ext cx="1071570" cy="646331"/>
            <a:chOff x="2425662" y="4316694"/>
            <a:chExt cx="1071570" cy="646331"/>
          </a:xfrm>
        </p:grpSpPr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530792" y="4374484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425662" y="4316694"/>
              <a:ext cx="10715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910" y="3837024"/>
            <a:ext cx="414340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голову 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второй…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580" y="4170092"/>
            <a:ext cx="642942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первого… с концом последнего!!!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286" y="3356992"/>
            <a:ext cx="8358214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Сложение векторов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правило треугольника!!!)</a:t>
            </a:r>
            <a:endParaRPr lang="ru-RU" sz="2800" b="1" i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659559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1916832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1285860"/>
            <a:ext cx="49244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6300609"/>
            <a:ext cx="214314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751060" y="6021288"/>
            <a:ext cx="85928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560015" y="6021288"/>
            <a:ext cx="10736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758490" y="6093296"/>
            <a:ext cx="186768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5"/>
          <p:cNvGrpSpPr/>
          <p:nvPr/>
        </p:nvGrpSpPr>
        <p:grpSpPr>
          <a:xfrm>
            <a:off x="7839018" y="1942529"/>
            <a:ext cx="895825" cy="646331"/>
            <a:chOff x="2425662" y="4353569"/>
            <a:chExt cx="895825" cy="646331"/>
          </a:xfrm>
        </p:grpSpPr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2530792" y="4374484"/>
              <a:ext cx="37079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25662" y="4353569"/>
              <a:ext cx="8958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5670011" y="5365645"/>
            <a:ext cx="1318123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4962900" y="5365645"/>
            <a:ext cx="69803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5678586" y="5391364"/>
            <a:ext cx="567172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7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74"/>
          <p:cNvGrpSpPr/>
          <p:nvPr/>
        </p:nvGrpSpPr>
        <p:grpSpPr>
          <a:xfrm>
            <a:off x="6925464" y="4937017"/>
            <a:ext cx="714380" cy="584775"/>
            <a:chOff x="6858016" y="3000372"/>
            <a:chExt cx="714380" cy="584775"/>
          </a:xfrm>
        </p:grpSpPr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6944814" y="3054964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858016" y="3000372"/>
              <a:ext cx="7143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70"/>
          <p:cNvGrpSpPr/>
          <p:nvPr/>
        </p:nvGrpSpPr>
        <p:grpSpPr>
          <a:xfrm>
            <a:off x="4067944" y="5079893"/>
            <a:ext cx="857256" cy="584775"/>
            <a:chOff x="6215074" y="3571876"/>
            <a:chExt cx="857256" cy="584775"/>
          </a:xfrm>
        </p:grpSpPr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6402092" y="3629666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215074" y="3571876"/>
              <a:ext cx="857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72"/>
          <p:cNvGrpSpPr/>
          <p:nvPr/>
        </p:nvGrpSpPr>
        <p:grpSpPr>
          <a:xfrm>
            <a:off x="6353960" y="5508521"/>
            <a:ext cx="642942" cy="584775"/>
            <a:chOff x="6215074" y="4357694"/>
            <a:chExt cx="642942" cy="584775"/>
          </a:xfrm>
        </p:grpSpPr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6215074" y="4384990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215074" y="4357694"/>
              <a:ext cx="642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361101" y="5133308"/>
            <a:ext cx="49244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469729" y="5885110"/>
            <a:ext cx="49244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-0.00671 L 0.69584 -0.0555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2" y="-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104 C 0.01337 0.02914 0.06597 0.04902 0.09601 0.04902 C 0.12587 0.04902 0.13264 0.01595 0.14063 0.0104 " pathEditMode="relative" rAng="0" ptsTypes="a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01 L -0.00156 0.0437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3" grpId="0" animBg="1"/>
      <p:bldP spid="4" grpId="0" animBg="1"/>
      <p:bldP spid="5" grpId="0" animBg="1"/>
      <p:bldP spid="5" grpId="1" animBg="1"/>
      <p:bldP spid="5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/>
      <p:bldP spid="16" grpId="1"/>
      <p:bldP spid="17" grpId="0"/>
      <p:bldP spid="19" grpId="0" animBg="1"/>
      <p:bldP spid="19" grpId="1" animBg="1"/>
      <p:bldP spid="20" grpId="0" build="allAtOnce" animBg="1"/>
      <p:bldP spid="20" grpId="1" build="p" animBg="1"/>
      <p:bldP spid="21" grpId="0" animBg="1"/>
      <p:bldP spid="22" grpId="0" animBg="1"/>
      <p:bldP spid="23" grpId="0" animBg="1"/>
      <p:bldP spid="23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3343</TotalTime>
  <Words>2396</Words>
  <Application>Microsoft Office PowerPoint</Application>
  <PresentationFormat>Экран (4:3)</PresentationFormat>
  <Paragraphs>541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new_year4</vt:lpstr>
      <vt:lpstr>Формула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Задача №3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…вращающее действие от F  и ПЛЕЧА…                                   </vt:lpstr>
      <vt:lpstr>Слайд 28</vt:lpstr>
      <vt:lpstr>подвижный  БЛОК</vt:lpstr>
      <vt:lpstr>…вращающее действие от F  и ПЛЕЧА…                                   </vt:lpstr>
      <vt:lpstr>Слайд 31</vt:lpstr>
      <vt:lpstr>Слайд 32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231</cp:revision>
  <dcterms:created xsi:type="dcterms:W3CDTF">2008-12-14T04:17:18Z</dcterms:created>
  <dcterms:modified xsi:type="dcterms:W3CDTF">2020-01-19T13:08:27Z</dcterms:modified>
</cp:coreProperties>
</file>