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62"/>
  </p:notesMasterIdLst>
  <p:sldIdLst>
    <p:sldId id="256" r:id="rId2"/>
    <p:sldId id="405" r:id="rId3"/>
    <p:sldId id="417" r:id="rId4"/>
    <p:sldId id="418" r:id="rId5"/>
    <p:sldId id="419" r:id="rId6"/>
    <p:sldId id="404" r:id="rId7"/>
    <p:sldId id="406" r:id="rId8"/>
    <p:sldId id="402" r:id="rId9"/>
    <p:sldId id="403" r:id="rId10"/>
    <p:sldId id="361" r:id="rId11"/>
    <p:sldId id="362" r:id="rId12"/>
    <p:sldId id="363" r:id="rId13"/>
    <p:sldId id="360" r:id="rId14"/>
    <p:sldId id="359" r:id="rId15"/>
    <p:sldId id="364" r:id="rId16"/>
    <p:sldId id="356" r:id="rId17"/>
    <p:sldId id="357" r:id="rId18"/>
    <p:sldId id="390" r:id="rId19"/>
    <p:sldId id="389" r:id="rId20"/>
    <p:sldId id="420" r:id="rId21"/>
    <p:sldId id="367" r:id="rId22"/>
    <p:sldId id="368" r:id="rId23"/>
    <p:sldId id="342" r:id="rId24"/>
    <p:sldId id="385" r:id="rId25"/>
    <p:sldId id="394" r:id="rId26"/>
    <p:sldId id="386" r:id="rId27"/>
    <p:sldId id="407" r:id="rId28"/>
    <p:sldId id="408" r:id="rId29"/>
    <p:sldId id="409" r:id="rId30"/>
    <p:sldId id="410" r:id="rId31"/>
    <p:sldId id="411" r:id="rId32"/>
    <p:sldId id="412" r:id="rId33"/>
    <p:sldId id="413" r:id="rId34"/>
    <p:sldId id="414" r:id="rId35"/>
    <p:sldId id="415" r:id="rId36"/>
    <p:sldId id="416" r:id="rId37"/>
    <p:sldId id="393" r:id="rId38"/>
    <p:sldId id="388" r:id="rId39"/>
    <p:sldId id="352" r:id="rId40"/>
    <p:sldId id="366" r:id="rId41"/>
    <p:sldId id="391" r:id="rId42"/>
    <p:sldId id="392" r:id="rId43"/>
    <p:sldId id="395" r:id="rId44"/>
    <p:sldId id="384" r:id="rId45"/>
    <p:sldId id="373" r:id="rId46"/>
    <p:sldId id="398" r:id="rId47"/>
    <p:sldId id="399" r:id="rId48"/>
    <p:sldId id="369" r:id="rId49"/>
    <p:sldId id="370" r:id="rId50"/>
    <p:sldId id="371" r:id="rId51"/>
    <p:sldId id="358" r:id="rId52"/>
    <p:sldId id="365" r:id="rId53"/>
    <p:sldId id="372" r:id="rId54"/>
    <p:sldId id="374" r:id="rId55"/>
    <p:sldId id="375" r:id="rId56"/>
    <p:sldId id="378" r:id="rId57"/>
    <p:sldId id="379" r:id="rId58"/>
    <p:sldId id="376" r:id="rId59"/>
    <p:sldId id="396" r:id="rId60"/>
    <p:sldId id="397" r:id="rId6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9E3A5"/>
    <a:srgbClr val="0033CC"/>
    <a:srgbClr val="0000FF"/>
    <a:srgbClr val="F90101"/>
    <a:srgbClr val="006600"/>
    <a:srgbClr val="000000"/>
    <a:srgbClr val="339933"/>
    <a:srgbClr val="8E6C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31" autoAdjust="0"/>
    <p:restoredTop sz="93805" autoAdjust="0"/>
  </p:normalViewPr>
  <p:slideViewPr>
    <p:cSldViewPr>
      <p:cViewPr>
        <p:scale>
          <a:sx n="44" d="100"/>
          <a:sy n="44" d="100"/>
        </p:scale>
        <p:origin x="-1944" y="-13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936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846693D7-88DF-4F2F-B581-196637C2216A}" type="datetimeFigureOut">
              <a:rPr lang="ru-RU"/>
              <a:pPr>
                <a:defRPr/>
              </a:pPr>
              <a:t>06.06.2019</a:t>
            </a:fld>
            <a:endParaRPr lang="ru-RU"/>
          </a:p>
        </p:txBody>
      </p:sp>
      <p:sp>
        <p:nvSpPr>
          <p:cNvPr id="256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481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81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4B15717C-298D-4083-BA6F-E30A1CB358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15717C-298D-4083-BA6F-E30A1CB358E9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7"/>
          <p:cNvSpPr>
            <a:spLocks noChangeArrowheads="1"/>
          </p:cNvSpPr>
          <p:nvPr/>
        </p:nvSpPr>
        <p:spPr bwMode="ltGray">
          <a:xfrm>
            <a:off x="-1588" y="5157788"/>
            <a:ext cx="9145588" cy="1708150"/>
          </a:xfrm>
          <a:prstGeom prst="rect">
            <a:avLst/>
          </a:prstGeom>
          <a:solidFill>
            <a:srgbClr val="FFFFE5"/>
          </a:soli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zh-CN" altLang="en-US">
              <a:ea typeface="宋体" pitchFamily="2" charset="-122"/>
            </a:endParaRPr>
          </a:p>
        </p:txBody>
      </p:sp>
      <p:sp>
        <p:nvSpPr>
          <p:cNvPr id="5" name="Rectangle 19"/>
          <p:cNvSpPr>
            <a:spLocks noChangeArrowheads="1"/>
          </p:cNvSpPr>
          <p:nvPr/>
        </p:nvSpPr>
        <p:spPr bwMode="ltGray">
          <a:xfrm>
            <a:off x="1270000" y="4933950"/>
            <a:ext cx="7874000" cy="223838"/>
          </a:xfrm>
          <a:prstGeom prst="rect">
            <a:avLst/>
          </a:prstGeom>
          <a:solidFill>
            <a:srgbClr val="339966"/>
          </a:soli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6" name="Rectangle 20"/>
          <p:cNvSpPr>
            <a:spLocks noChangeArrowheads="1"/>
          </p:cNvSpPr>
          <p:nvPr/>
        </p:nvSpPr>
        <p:spPr bwMode="gray">
          <a:xfrm>
            <a:off x="3175" y="4935538"/>
            <a:ext cx="1282700" cy="222250"/>
          </a:xfrm>
          <a:prstGeom prst="rect">
            <a:avLst/>
          </a:prstGeom>
          <a:solidFill>
            <a:srgbClr val="F3C43F"/>
          </a:soli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7" name="Rectangle 24"/>
          <p:cNvSpPr>
            <a:spLocks noChangeArrowheads="1"/>
          </p:cNvSpPr>
          <p:nvPr userDrawn="1"/>
        </p:nvSpPr>
        <p:spPr bwMode="invGray">
          <a:xfrm flipH="1">
            <a:off x="8221663" y="0"/>
            <a:ext cx="136525" cy="928688"/>
          </a:xfrm>
          <a:prstGeom prst="rect">
            <a:avLst/>
          </a:prstGeom>
          <a:solidFill>
            <a:srgbClr val="F3C43F"/>
          </a:soli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8" name="Rectangle 25"/>
          <p:cNvSpPr>
            <a:spLocks noChangeArrowheads="1"/>
          </p:cNvSpPr>
          <p:nvPr/>
        </p:nvSpPr>
        <p:spPr bwMode="invGray">
          <a:xfrm>
            <a:off x="250825" y="260350"/>
            <a:ext cx="8569325" cy="4392613"/>
          </a:xfrm>
          <a:prstGeom prst="rect">
            <a:avLst/>
          </a:prstGeom>
          <a:noFill/>
          <a:ln w="0" algn="ctr">
            <a:solidFill>
              <a:srgbClr val="FF99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9" name="Rectangle 26"/>
          <p:cNvSpPr>
            <a:spLocks noChangeArrowheads="1"/>
          </p:cNvSpPr>
          <p:nvPr/>
        </p:nvSpPr>
        <p:spPr bwMode="invGray">
          <a:xfrm>
            <a:off x="7775575" y="908050"/>
            <a:ext cx="1368425" cy="1439863"/>
          </a:xfrm>
          <a:prstGeom prst="rect">
            <a:avLst/>
          </a:prstGeom>
          <a:noFill/>
          <a:ln w="0" algn="ctr">
            <a:solidFill>
              <a:srgbClr val="FF99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pic>
        <p:nvPicPr>
          <p:cNvPr id="10" name="Рисунок 15" descr="occupations_bike_repair_s.gif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35888" y="928688"/>
            <a:ext cx="14287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6" descr="science_machines.gif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50" y="4000500"/>
            <a:ext cx="3914775" cy="220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black">
          <a:xfrm>
            <a:off x="1752600" y="3733800"/>
            <a:ext cx="6019800" cy="3810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000"/>
            </a:lvl1pPr>
          </a:lstStyle>
          <a:p>
            <a:r>
              <a:rPr lang="ru-RU" altLang="zh-CN" smtClean="0"/>
              <a:t>Образец подзаголовка</a:t>
            </a:r>
            <a:endParaRPr lang="zh-CN" altLang="en-US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90600" y="1981200"/>
            <a:ext cx="7239000" cy="1524000"/>
          </a:xfrm>
        </p:spPr>
        <p:txBody>
          <a:bodyPr/>
          <a:lstStyle>
            <a:lvl1pPr>
              <a:defRPr sz="4000" b="0"/>
            </a:lvl1pPr>
          </a:lstStyle>
          <a:p>
            <a:r>
              <a:rPr lang="ru-RU" altLang="zh-CN" dirty="0" smtClean="0"/>
              <a:t>Образец заголовка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381000" y="6505575"/>
            <a:ext cx="25146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www.wondershare.com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7010400" y="6477000"/>
            <a:ext cx="1828800" cy="2270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Company Name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8475" y="233363"/>
            <a:ext cx="2130425" cy="62769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33363"/>
            <a:ext cx="6238875" cy="62769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381000" y="6505575"/>
            <a:ext cx="25146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www.wondershare.com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7010400" y="6477000"/>
            <a:ext cx="1828800" cy="2270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Company Name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381000" y="6505575"/>
            <a:ext cx="25146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www.wondershare.com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7010400" y="6477000"/>
            <a:ext cx="1828800" cy="2270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Company Name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381000" y="6505575"/>
            <a:ext cx="25146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www.wondershare.com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7010400" y="6477000"/>
            <a:ext cx="1828800" cy="2270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Company Name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62063"/>
            <a:ext cx="4038600" cy="5248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62063"/>
            <a:ext cx="4038600" cy="5248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381000" y="6505575"/>
            <a:ext cx="25146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www.wondershare.com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7010400" y="6477000"/>
            <a:ext cx="1828800" cy="2270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Company Name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381000" y="6505575"/>
            <a:ext cx="25146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www.wondershare.com</a:t>
            </a: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7010400" y="6477000"/>
            <a:ext cx="1828800" cy="2270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Company Name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381000" y="6505575"/>
            <a:ext cx="25146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www.wondershare.com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7010400" y="6477000"/>
            <a:ext cx="1828800" cy="2270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Company Name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381000" y="6505575"/>
            <a:ext cx="25146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www.wondershare.com</a:t>
            </a: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7010400" y="6477000"/>
            <a:ext cx="1828800" cy="2270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Company Name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381000" y="6505575"/>
            <a:ext cx="25146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www.wondershare.com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7010400" y="6477000"/>
            <a:ext cx="1828800" cy="2270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Company Name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381000" y="6505575"/>
            <a:ext cx="25146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www.wondershare.com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7010400" y="6477000"/>
            <a:ext cx="1828800" cy="2270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Company Name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9" name="Rectangle 15"/>
          <p:cNvSpPr>
            <a:spLocks noChangeArrowheads="1"/>
          </p:cNvSpPr>
          <p:nvPr/>
        </p:nvSpPr>
        <p:spPr bwMode="ltGray">
          <a:xfrm>
            <a:off x="0" y="981075"/>
            <a:ext cx="250825" cy="5891213"/>
          </a:xfrm>
          <a:prstGeom prst="rect">
            <a:avLst/>
          </a:prstGeom>
          <a:solidFill>
            <a:srgbClr val="339966"/>
          </a:soli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040" name="Rectangle 16"/>
          <p:cNvSpPr>
            <a:spLocks noChangeArrowheads="1"/>
          </p:cNvSpPr>
          <p:nvPr/>
        </p:nvSpPr>
        <p:spPr bwMode="ltGray">
          <a:xfrm>
            <a:off x="0" y="0"/>
            <a:ext cx="1403350" cy="1247775"/>
          </a:xfrm>
          <a:prstGeom prst="rect">
            <a:avLst/>
          </a:prstGeom>
          <a:solidFill>
            <a:srgbClr val="F3C43F"/>
          </a:soli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042" name="Rectangle 18"/>
          <p:cNvSpPr>
            <a:spLocks noChangeArrowheads="1"/>
          </p:cNvSpPr>
          <p:nvPr/>
        </p:nvSpPr>
        <p:spPr bwMode="invGray">
          <a:xfrm>
            <a:off x="8820150" y="0"/>
            <a:ext cx="73025" cy="765175"/>
          </a:xfrm>
          <a:prstGeom prst="rect">
            <a:avLst/>
          </a:prstGeom>
          <a:solidFill>
            <a:srgbClr val="FFCC00"/>
          </a:soli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043" name="Rectangle 19"/>
          <p:cNvSpPr>
            <a:spLocks noChangeArrowheads="1"/>
          </p:cNvSpPr>
          <p:nvPr/>
        </p:nvSpPr>
        <p:spPr bwMode="white">
          <a:xfrm>
            <a:off x="179388" y="134938"/>
            <a:ext cx="8785225" cy="773112"/>
          </a:xfrm>
          <a:prstGeom prst="rect">
            <a:avLst/>
          </a:prstGeom>
          <a:noFill/>
          <a:ln w="0" algn="ctr">
            <a:solidFill>
              <a:srgbClr val="FF99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044" name="Line 20"/>
          <p:cNvSpPr>
            <a:spLocks noChangeShapeType="1"/>
          </p:cNvSpPr>
          <p:nvPr/>
        </p:nvSpPr>
        <p:spPr bwMode="auto">
          <a:xfrm>
            <a:off x="468313" y="6481763"/>
            <a:ext cx="8424862" cy="0"/>
          </a:xfrm>
          <a:prstGeom prst="line">
            <a:avLst/>
          </a:prstGeom>
          <a:noFill/>
          <a:ln w="0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62063"/>
            <a:ext cx="8229600" cy="524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046" name="Rectangle 22"/>
          <p:cNvSpPr>
            <a:spLocks noChangeArrowheads="1"/>
          </p:cNvSpPr>
          <p:nvPr/>
        </p:nvSpPr>
        <p:spPr bwMode="invGray">
          <a:xfrm>
            <a:off x="1187450" y="908050"/>
            <a:ext cx="7956550" cy="144463"/>
          </a:xfrm>
          <a:prstGeom prst="rect">
            <a:avLst/>
          </a:prstGeom>
          <a:solidFill>
            <a:srgbClr val="FFCC00"/>
          </a:soli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033" name="Rectangle 2"/>
          <p:cNvSpPr>
            <a:spLocks noGrp="1" noChangeArrowheads="1"/>
          </p:cNvSpPr>
          <p:nvPr>
            <p:ph type="title"/>
          </p:nvPr>
        </p:nvSpPr>
        <p:spPr bwMode="black">
          <a:xfrm>
            <a:off x="1547813" y="233363"/>
            <a:ext cx="7431087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7" r:id="rId1"/>
    <p:sldLayoutId id="2147483958" r:id="rId2"/>
    <p:sldLayoutId id="2147483959" r:id="rId3"/>
    <p:sldLayoutId id="2147483960" r:id="rId4"/>
    <p:sldLayoutId id="2147483961" r:id="rId5"/>
    <p:sldLayoutId id="2147483962" r:id="rId6"/>
    <p:sldLayoutId id="2147483963" r:id="rId7"/>
    <p:sldLayoutId id="2147483964" r:id="rId8"/>
    <p:sldLayoutId id="2147483965" r:id="rId9"/>
    <p:sldLayoutId id="2147483966" r:id="rId10"/>
    <p:sldLayoutId id="2147483967" r:id="rId11"/>
  </p:sldLayoutIdLst>
  <p:hf sldNum="0"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v"/>
        <a:defRPr sz="2800">
          <a:solidFill>
            <a:srgbClr val="339933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3C43F"/>
        </a:buClr>
        <a:buFont typeface="Wingdings" pitchFamily="2" charset="2"/>
        <a:buChar char="§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5.wav"/><Relationship Id="rId5" Type="http://schemas.openxmlformats.org/officeDocument/2006/relationships/audio" Target="../media/audio3.wav"/><Relationship Id="rId4" Type="http://schemas.openxmlformats.org/officeDocument/2006/relationships/audio" Target="../media/audio4.wav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5.wav"/><Relationship Id="rId5" Type="http://schemas.openxmlformats.org/officeDocument/2006/relationships/audio" Target="../media/audio1.wav"/><Relationship Id="rId4" Type="http://schemas.openxmlformats.org/officeDocument/2006/relationships/audio" Target="../media/audio4.wav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7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5.wav"/><Relationship Id="rId5" Type="http://schemas.openxmlformats.org/officeDocument/2006/relationships/audio" Target="../media/audio3.wav"/><Relationship Id="rId4" Type="http://schemas.openxmlformats.org/officeDocument/2006/relationships/audio" Target="../media/audio2.wav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7" Type="http://schemas.openxmlformats.org/officeDocument/2006/relationships/image" Target="../media/image8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3.wav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audio" Target="../media/audio2.wav"/><Relationship Id="rId7" Type="http://schemas.openxmlformats.org/officeDocument/2006/relationships/audio" Target="../media/audio5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6.wav"/><Relationship Id="rId5" Type="http://schemas.openxmlformats.org/officeDocument/2006/relationships/audio" Target="../media/audio3.wav"/><Relationship Id="rId4" Type="http://schemas.openxmlformats.org/officeDocument/2006/relationships/audio" Target="../media/audio1.wav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audio" Target="../media/audio5.wav"/><Relationship Id="rId3" Type="http://schemas.openxmlformats.org/officeDocument/2006/relationships/audio" Target="../media/audio12.wav"/><Relationship Id="rId7" Type="http://schemas.openxmlformats.org/officeDocument/2006/relationships/audio" Target="../media/audio4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2.wav"/><Relationship Id="rId5" Type="http://schemas.openxmlformats.org/officeDocument/2006/relationships/audio" Target="../media/audio3.wav"/><Relationship Id="rId4" Type="http://schemas.openxmlformats.org/officeDocument/2006/relationships/audio" Target="../media/audio6.wav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audio" Target="../media/audio5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6.wav"/><Relationship Id="rId5" Type="http://schemas.openxmlformats.org/officeDocument/2006/relationships/audio" Target="../media/audio3.wav"/><Relationship Id="rId4" Type="http://schemas.openxmlformats.org/officeDocument/2006/relationships/audio" Target="../media/audio1.wav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audio" Target="../media/audio5.wav"/><Relationship Id="rId3" Type="http://schemas.openxmlformats.org/officeDocument/2006/relationships/audio" Target="../media/audio4.wav"/><Relationship Id="rId7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5" Type="http://schemas.openxmlformats.org/officeDocument/2006/relationships/audio" Target="../media/audio6.wav"/><Relationship Id="rId4" Type="http://schemas.openxmlformats.org/officeDocument/2006/relationships/audio" Target="../media/audio11.wav"/><Relationship Id="rId9" Type="http://schemas.openxmlformats.org/officeDocument/2006/relationships/image" Target="../media/image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12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5.wav"/><Relationship Id="rId5" Type="http://schemas.openxmlformats.org/officeDocument/2006/relationships/audio" Target="../media/audio3.wav"/><Relationship Id="rId4" Type="http://schemas.openxmlformats.org/officeDocument/2006/relationships/audio" Target="../media/audio2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4.wav"/><Relationship Id="rId4" Type="http://schemas.openxmlformats.org/officeDocument/2006/relationships/audio" Target="../media/audio3.wav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11.jpeg"/><Relationship Id="rId2" Type="http://schemas.openxmlformats.org/officeDocument/2006/relationships/audio" Target="../media/audio10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audio" Target="../media/audio7.wav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audio" Target="../media/audio4.wav"/><Relationship Id="rId7" Type="http://schemas.openxmlformats.org/officeDocument/2006/relationships/audio" Target="../media/audio5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0.wav"/><Relationship Id="rId5" Type="http://schemas.openxmlformats.org/officeDocument/2006/relationships/audio" Target="../media/audio6.wav"/><Relationship Id="rId10" Type="http://schemas.openxmlformats.org/officeDocument/2006/relationships/image" Target="../media/image14.png"/><Relationship Id="rId4" Type="http://schemas.openxmlformats.org/officeDocument/2006/relationships/audio" Target="../media/audio3.wav"/><Relationship Id="rId9" Type="http://schemas.openxmlformats.org/officeDocument/2006/relationships/image" Target="../media/image13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audio" Target="../media/audio5.wav"/><Relationship Id="rId3" Type="http://schemas.openxmlformats.org/officeDocument/2006/relationships/audio" Target="../media/audio2.wav"/><Relationship Id="rId7" Type="http://schemas.openxmlformats.org/officeDocument/2006/relationships/audio" Target="../media/audio6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0.wav"/><Relationship Id="rId5" Type="http://schemas.openxmlformats.org/officeDocument/2006/relationships/audio" Target="../media/audio3.wav"/><Relationship Id="rId10" Type="http://schemas.openxmlformats.org/officeDocument/2006/relationships/image" Target="../media/image15.png"/><Relationship Id="rId4" Type="http://schemas.openxmlformats.org/officeDocument/2006/relationships/audio" Target="../media/audio12.wav"/><Relationship Id="rId9" Type="http://schemas.openxmlformats.org/officeDocument/2006/relationships/image" Target="../media/image13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audio" Target="../media/audio10.wav"/><Relationship Id="rId3" Type="http://schemas.openxmlformats.org/officeDocument/2006/relationships/audio" Target="../media/audio4.wav"/><Relationship Id="rId7" Type="http://schemas.openxmlformats.org/officeDocument/2006/relationships/audio" Target="../media/audio1.wav"/><Relationship Id="rId2" Type="http://schemas.openxmlformats.org/officeDocument/2006/relationships/audio" Target="../media/audio12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6.wav"/><Relationship Id="rId5" Type="http://schemas.openxmlformats.org/officeDocument/2006/relationships/audio" Target="../media/audio2.wav"/><Relationship Id="rId4" Type="http://schemas.openxmlformats.org/officeDocument/2006/relationships/audio" Target="../media/audio3.wav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7" Type="http://schemas.openxmlformats.org/officeDocument/2006/relationships/image" Target="../media/image16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5.wav"/><Relationship Id="rId5" Type="http://schemas.openxmlformats.org/officeDocument/2006/relationships/audio" Target="../media/audio6.wav"/><Relationship Id="rId4" Type="http://schemas.openxmlformats.org/officeDocument/2006/relationships/audio" Target="../media/audio3.wav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audio" Target="../media/audio6.wav"/><Relationship Id="rId7" Type="http://schemas.openxmlformats.org/officeDocument/2006/relationships/audio" Target="../media/audio1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3.wav"/><Relationship Id="rId5" Type="http://schemas.openxmlformats.org/officeDocument/2006/relationships/audio" Target="../media/audio2.wav"/><Relationship Id="rId4" Type="http://schemas.openxmlformats.org/officeDocument/2006/relationships/audio" Target="../media/audio4.wav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audio" Target="../media/audio3.wav"/><Relationship Id="rId7" Type="http://schemas.openxmlformats.org/officeDocument/2006/relationships/image" Target="../media/image17.png"/><Relationship Id="rId12" Type="http://schemas.openxmlformats.org/officeDocument/2006/relationships/image" Target="../media/image2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5.wav"/><Relationship Id="rId11" Type="http://schemas.openxmlformats.org/officeDocument/2006/relationships/image" Target="../media/image21.jpeg"/><Relationship Id="rId5" Type="http://schemas.openxmlformats.org/officeDocument/2006/relationships/audio" Target="../media/audio2.wav"/><Relationship Id="rId10" Type="http://schemas.openxmlformats.org/officeDocument/2006/relationships/image" Target="../media/image20.jpeg"/><Relationship Id="rId4" Type="http://schemas.openxmlformats.org/officeDocument/2006/relationships/audio" Target="../media/audio13.wav"/><Relationship Id="rId9" Type="http://schemas.openxmlformats.org/officeDocument/2006/relationships/image" Target="../media/image19.jpe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audio" Target="../media/audio3.wav"/><Relationship Id="rId3" Type="http://schemas.openxmlformats.org/officeDocument/2006/relationships/audio" Target="../media/audio6.wav"/><Relationship Id="rId7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11.wav"/><Relationship Id="rId11" Type="http://schemas.openxmlformats.org/officeDocument/2006/relationships/image" Target="../media/image23.png"/><Relationship Id="rId5" Type="http://schemas.openxmlformats.org/officeDocument/2006/relationships/audio" Target="../media/audio5.wav"/><Relationship Id="rId10" Type="http://schemas.openxmlformats.org/officeDocument/2006/relationships/image" Target="../media/image8.jpeg"/><Relationship Id="rId4" Type="http://schemas.openxmlformats.org/officeDocument/2006/relationships/audio" Target="../media/audio4.wav"/><Relationship Id="rId9" Type="http://schemas.openxmlformats.org/officeDocument/2006/relationships/audio" Target="../media/audio10.wav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audio" Target="../media/audio2.wav"/><Relationship Id="rId7" Type="http://schemas.openxmlformats.org/officeDocument/2006/relationships/image" Target="../media/image24.png"/><Relationship Id="rId2" Type="http://schemas.openxmlformats.org/officeDocument/2006/relationships/audio" Target="../media/audio10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3.wav"/><Relationship Id="rId5" Type="http://schemas.openxmlformats.org/officeDocument/2006/relationships/audio" Target="../media/audio1.wav"/><Relationship Id="rId4" Type="http://schemas.openxmlformats.org/officeDocument/2006/relationships/audio" Target="../media/audio5.wav"/><Relationship Id="rId9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audio" Target="../media/audio5.wav"/><Relationship Id="rId4" Type="http://schemas.openxmlformats.org/officeDocument/2006/relationships/audio" Target="../media/audio1.wav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0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audio" Target="../media/audio5.wav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audio" Target="../media/audio10.wav"/><Relationship Id="rId3" Type="http://schemas.openxmlformats.org/officeDocument/2006/relationships/audio" Target="../media/audio6.wav"/><Relationship Id="rId7" Type="http://schemas.openxmlformats.org/officeDocument/2006/relationships/audio" Target="../media/audio5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4.wav"/><Relationship Id="rId5" Type="http://schemas.openxmlformats.org/officeDocument/2006/relationships/audio" Target="../media/audio2.wav"/><Relationship Id="rId4" Type="http://schemas.openxmlformats.org/officeDocument/2006/relationships/audio" Target="../media/audio3.wav"/><Relationship Id="rId9" Type="http://schemas.openxmlformats.org/officeDocument/2006/relationships/image" Target="../media/image24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audio" Target="../media/audio2.wav"/><Relationship Id="rId7" Type="http://schemas.openxmlformats.org/officeDocument/2006/relationships/image" Target="../media/image27.png"/><Relationship Id="rId2" Type="http://schemas.openxmlformats.org/officeDocument/2006/relationships/audio" Target="../media/audio10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.wav"/><Relationship Id="rId5" Type="http://schemas.openxmlformats.org/officeDocument/2006/relationships/audio" Target="../media/audio3.wav"/><Relationship Id="rId4" Type="http://schemas.openxmlformats.org/officeDocument/2006/relationships/audio" Target="../media/audio5.wav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audio" Target="../media/audio2.wav"/><Relationship Id="rId7" Type="http://schemas.openxmlformats.org/officeDocument/2006/relationships/audio" Target="../media/audio4.wav"/><Relationship Id="rId2" Type="http://schemas.openxmlformats.org/officeDocument/2006/relationships/audio" Target="../media/audio10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.wav"/><Relationship Id="rId5" Type="http://schemas.openxmlformats.org/officeDocument/2006/relationships/audio" Target="../media/audio3.wav"/><Relationship Id="rId4" Type="http://schemas.openxmlformats.org/officeDocument/2006/relationships/audio" Target="../media/audio5.wav"/><Relationship Id="rId9" Type="http://schemas.openxmlformats.org/officeDocument/2006/relationships/image" Target="../media/image27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audio" Target="../media/audio11.wav"/><Relationship Id="rId3" Type="http://schemas.openxmlformats.org/officeDocument/2006/relationships/audio" Target="../media/audio2.wav"/><Relationship Id="rId7" Type="http://schemas.openxmlformats.org/officeDocument/2006/relationships/audio" Target="../media/audio4.wav"/><Relationship Id="rId2" Type="http://schemas.openxmlformats.org/officeDocument/2006/relationships/audio" Target="../media/audio10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.wav"/><Relationship Id="rId5" Type="http://schemas.openxmlformats.org/officeDocument/2006/relationships/audio" Target="../media/audio3.wav"/><Relationship Id="rId4" Type="http://schemas.openxmlformats.org/officeDocument/2006/relationships/audio" Target="../media/audio5.wav"/><Relationship Id="rId9" Type="http://schemas.openxmlformats.org/officeDocument/2006/relationships/image" Target="../media/image29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7" Type="http://schemas.openxmlformats.org/officeDocument/2006/relationships/image" Target="../media/image28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3.wav"/><Relationship Id="rId5" Type="http://schemas.openxmlformats.org/officeDocument/2006/relationships/audio" Target="../media/audio4.wav"/><Relationship Id="rId4" Type="http://schemas.openxmlformats.org/officeDocument/2006/relationships/audio" Target="../media/audio1.wav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7" Type="http://schemas.openxmlformats.org/officeDocument/2006/relationships/image" Target="../media/image2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5.wav"/><Relationship Id="rId5" Type="http://schemas.openxmlformats.org/officeDocument/2006/relationships/audio" Target="../media/audio3.wav"/><Relationship Id="rId4" Type="http://schemas.openxmlformats.org/officeDocument/2006/relationships/audio" Target="../media/audio2.wav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10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image" Target="../media/image32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5.wav"/><Relationship Id="rId5" Type="http://schemas.openxmlformats.org/officeDocument/2006/relationships/audio" Target="../media/audio1.wav"/><Relationship Id="rId4" Type="http://schemas.openxmlformats.org/officeDocument/2006/relationships/audio" Target="../media/audio6.wav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audio" Target="../media/audio6.wav"/><Relationship Id="rId7" Type="http://schemas.openxmlformats.org/officeDocument/2006/relationships/audio" Target="../media/audio5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4.wav"/><Relationship Id="rId5" Type="http://schemas.openxmlformats.org/officeDocument/2006/relationships/audio" Target="../media/audio3.wav"/><Relationship Id="rId4" Type="http://schemas.openxmlformats.org/officeDocument/2006/relationships/audio" Target="../media/audio1.wav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10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12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5.wav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audio" Target="../media/audio5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2.wav"/><Relationship Id="rId5" Type="http://schemas.openxmlformats.org/officeDocument/2006/relationships/audio" Target="../media/audio12.wav"/><Relationship Id="rId4" Type="http://schemas.openxmlformats.org/officeDocument/2006/relationships/audio" Target="../media/audio6.wav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10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audio" Target="../media/audio6.wav"/><Relationship Id="rId7" Type="http://schemas.openxmlformats.org/officeDocument/2006/relationships/audio" Target="../media/audio5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3.wav"/><Relationship Id="rId5" Type="http://schemas.openxmlformats.org/officeDocument/2006/relationships/audio" Target="../media/audio4.wav"/><Relationship Id="rId4" Type="http://schemas.openxmlformats.org/officeDocument/2006/relationships/audio" Target="../media/audio1.wav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audio" Target="../media/audio3.wav"/><Relationship Id="rId7" Type="http://schemas.openxmlformats.org/officeDocument/2006/relationships/image" Target="../media/image37.png"/><Relationship Id="rId2" Type="http://schemas.openxmlformats.org/officeDocument/2006/relationships/audio" Target="../media/audio10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5.wav"/><Relationship Id="rId5" Type="http://schemas.openxmlformats.org/officeDocument/2006/relationships/audio" Target="../media/audio2.wav"/><Relationship Id="rId4" Type="http://schemas.openxmlformats.org/officeDocument/2006/relationships/audio" Target="../media/audio6.wav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audio" Target="../media/audio4.wav"/><Relationship Id="rId7" Type="http://schemas.openxmlformats.org/officeDocument/2006/relationships/audio" Target="../media/audio6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8.wav"/><Relationship Id="rId5" Type="http://schemas.openxmlformats.org/officeDocument/2006/relationships/audio" Target="../media/audio7.wav"/><Relationship Id="rId10" Type="http://schemas.openxmlformats.org/officeDocument/2006/relationships/audio" Target="../media/audio9.wav"/><Relationship Id="rId4" Type="http://schemas.openxmlformats.org/officeDocument/2006/relationships/audio" Target="../media/audio3.wav"/><Relationship Id="rId9" Type="http://schemas.openxmlformats.org/officeDocument/2006/relationships/audio" Target="../media/audio5.wav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audio" Target="../media/audio5.wav"/><Relationship Id="rId3" Type="http://schemas.openxmlformats.org/officeDocument/2006/relationships/audio" Target="../media/audio6.wav"/><Relationship Id="rId7" Type="http://schemas.openxmlformats.org/officeDocument/2006/relationships/audio" Target="../media/audio1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4.wav"/><Relationship Id="rId5" Type="http://schemas.openxmlformats.org/officeDocument/2006/relationships/audio" Target="../media/audio10.wav"/><Relationship Id="rId4" Type="http://schemas.openxmlformats.org/officeDocument/2006/relationships/audio" Target="../media/audio3.wav"/><Relationship Id="rId9" Type="http://schemas.openxmlformats.org/officeDocument/2006/relationships/audio" Target="../media/audio1.wav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000596" y="6273225"/>
            <a:ext cx="4143404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2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Физика от физика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0" y="0"/>
            <a:ext cx="1948995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36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Физика </a:t>
            </a:r>
            <a:endParaRPr lang="ru-RU" sz="36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 rot="1355427">
            <a:off x="-36578" y="1777593"/>
            <a:ext cx="6500826" cy="1107996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6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К занятию №</a:t>
            </a:r>
            <a:r>
              <a:rPr lang="en-US" sz="6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2</a:t>
            </a:r>
            <a:endParaRPr lang="ru-RU" sz="66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0" name="WordArt 4"/>
          <p:cNvSpPr>
            <a:spLocks noChangeArrowheads="1" noChangeShapeType="1" noTextEdit="1"/>
          </p:cNvSpPr>
          <p:nvPr/>
        </p:nvSpPr>
        <p:spPr bwMode="gray">
          <a:xfrm>
            <a:off x="571472" y="4214818"/>
            <a:ext cx="7345362" cy="1194393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ru-RU" sz="6000" b="1" kern="10" dirty="0" err="1" smtClean="0">
                <a:ln w="2857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8100" dir="18900000" algn="bl" rotWithShape="0">
                    <a:srgbClr val="000000">
                      <a:alpha val="39998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сТАТИКа</a:t>
            </a:r>
            <a:endParaRPr lang="ru-RU" sz="6000" b="1" kern="10" dirty="0">
              <a:ln w="28575">
                <a:solidFill>
                  <a:schemeClr val="bg1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38100" dir="18900000" algn="bl" rotWithShape="0">
                  <a:srgbClr val="000000">
                    <a:alpha val="39998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l="47725" t="30302" b="12123"/>
          <a:stretch>
            <a:fillRect/>
          </a:stretch>
        </p:blipFill>
        <p:spPr bwMode="auto">
          <a:xfrm>
            <a:off x="5572132" y="-1"/>
            <a:ext cx="3571868" cy="2950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813" y="233363"/>
            <a:ext cx="3881437" cy="563562"/>
          </a:xfrm>
        </p:spPr>
        <p:txBody>
          <a:bodyPr/>
          <a:lstStyle/>
          <a:p>
            <a:r>
              <a:rPr lang="ru-RU" smtClean="0">
                <a:latin typeface="Times New Roman" pitchFamily="18" charset="0"/>
                <a:cs typeface="Times New Roman" pitchFamily="18" charset="0"/>
              </a:rPr>
              <a:t>Неподвижный блок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143250" y="3000375"/>
            <a:ext cx="4929188" cy="1285875"/>
          </a:xfrm>
        </p:spPr>
        <p:txBody>
          <a:bodyPr/>
          <a:lstStyle/>
          <a:p>
            <a:pPr algn="ctr"/>
            <a:r>
              <a:rPr lang="ru-RU" sz="4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только  </a:t>
            </a:r>
          </a:p>
          <a:p>
            <a:pPr algn="ctr"/>
            <a:r>
              <a:rPr lang="ru-RU" sz="4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</a:t>
            </a:r>
            <a:r>
              <a:rPr lang="ru-RU" sz="4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направление </a:t>
            </a:r>
            <a:r>
              <a:rPr lang="en-US" sz="4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endParaRPr lang="ru-RU" sz="400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155" name="Oval 3"/>
          <p:cNvSpPr>
            <a:spLocks noChangeArrowheads="1"/>
          </p:cNvSpPr>
          <p:nvPr/>
        </p:nvSpPr>
        <p:spPr bwMode="auto">
          <a:xfrm>
            <a:off x="1169988" y="2128838"/>
            <a:ext cx="1116012" cy="971550"/>
          </a:xfrm>
          <a:prstGeom prst="ellipse">
            <a:avLst/>
          </a:prstGeom>
          <a:noFill/>
          <a:ln w="50800">
            <a:solidFill>
              <a:srgbClr val="0066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9156" name="Line 4"/>
          <p:cNvSpPr>
            <a:spLocks noChangeShapeType="1"/>
          </p:cNvSpPr>
          <p:nvPr/>
        </p:nvSpPr>
        <p:spPr bwMode="auto">
          <a:xfrm flipV="1">
            <a:off x="1727200" y="1643063"/>
            <a:ext cx="0" cy="971550"/>
          </a:xfrm>
          <a:prstGeom prst="line">
            <a:avLst/>
          </a:prstGeom>
          <a:noFill/>
          <a:ln w="50800">
            <a:solidFill>
              <a:srgbClr val="0066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9157" name="Line 5"/>
          <p:cNvSpPr>
            <a:spLocks noChangeShapeType="1"/>
          </p:cNvSpPr>
          <p:nvPr/>
        </p:nvSpPr>
        <p:spPr bwMode="auto">
          <a:xfrm>
            <a:off x="1169988" y="1643063"/>
            <a:ext cx="1116012" cy="0"/>
          </a:xfrm>
          <a:prstGeom prst="line">
            <a:avLst/>
          </a:prstGeom>
          <a:noFill/>
          <a:ln w="139700" cmpd="tri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9158" name="Line 6"/>
          <p:cNvSpPr>
            <a:spLocks noChangeShapeType="1"/>
          </p:cNvSpPr>
          <p:nvPr/>
        </p:nvSpPr>
        <p:spPr bwMode="auto">
          <a:xfrm>
            <a:off x="1169988" y="2614613"/>
            <a:ext cx="0" cy="1214437"/>
          </a:xfrm>
          <a:prstGeom prst="line">
            <a:avLst/>
          </a:prstGeom>
          <a:noFill/>
          <a:ln w="508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9159" name="Rectangle 7"/>
          <p:cNvSpPr>
            <a:spLocks noChangeArrowheads="1"/>
          </p:cNvSpPr>
          <p:nvPr/>
        </p:nvSpPr>
        <p:spPr bwMode="auto">
          <a:xfrm>
            <a:off x="890588" y="3829050"/>
            <a:ext cx="558800" cy="242888"/>
          </a:xfrm>
          <a:prstGeom prst="rect">
            <a:avLst/>
          </a:prstGeom>
          <a:solidFill>
            <a:srgbClr val="FFFFFF"/>
          </a:solidFill>
          <a:ln w="508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9160" name="Line 8"/>
          <p:cNvSpPr>
            <a:spLocks noChangeShapeType="1"/>
          </p:cNvSpPr>
          <p:nvPr/>
        </p:nvSpPr>
        <p:spPr bwMode="auto">
          <a:xfrm>
            <a:off x="1169988" y="2614613"/>
            <a:ext cx="1116012" cy="0"/>
          </a:xfrm>
          <a:prstGeom prst="line">
            <a:avLst/>
          </a:prstGeom>
          <a:noFill/>
          <a:ln w="50800">
            <a:solidFill>
              <a:srgbClr val="0066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9161" name="Line 9"/>
          <p:cNvSpPr>
            <a:spLocks noChangeShapeType="1"/>
          </p:cNvSpPr>
          <p:nvPr/>
        </p:nvSpPr>
        <p:spPr bwMode="auto">
          <a:xfrm>
            <a:off x="1190625" y="2657475"/>
            <a:ext cx="0" cy="1214438"/>
          </a:xfrm>
          <a:prstGeom prst="line">
            <a:avLst/>
          </a:prstGeom>
          <a:noFill/>
          <a:ln w="69850">
            <a:solidFill>
              <a:srgbClr val="0033CC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9162" name="Line 10"/>
          <p:cNvSpPr>
            <a:spLocks noChangeShapeType="1"/>
          </p:cNvSpPr>
          <p:nvPr/>
        </p:nvSpPr>
        <p:spPr bwMode="auto">
          <a:xfrm>
            <a:off x="2286000" y="2620963"/>
            <a:ext cx="0" cy="1214437"/>
          </a:xfrm>
          <a:prstGeom prst="line">
            <a:avLst/>
          </a:prstGeom>
          <a:noFill/>
          <a:ln w="730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8" name="Овал 4"/>
          <p:cNvSpPr/>
          <p:nvPr/>
        </p:nvSpPr>
        <p:spPr>
          <a:xfrm>
            <a:off x="1071563" y="3286125"/>
            <a:ext cx="906462" cy="442913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40640" tIns="40640" rIns="40640" bIns="40640" spcCol="1270" anchor="ctr"/>
          <a:lstStyle/>
          <a:p>
            <a:pPr algn="ctr" defTabSz="142240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40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20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4000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2428875" y="3409950"/>
            <a:ext cx="466725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1422400">
              <a:lnSpc>
                <a:spcPct val="90000"/>
              </a:lnSpc>
              <a:spcAft>
                <a:spcPct val="35000"/>
              </a:spcAft>
            </a:pPr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endParaRPr lang="ru-RU" sz="3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4000500" y="1357313"/>
            <a:ext cx="2214563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6600" b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4000" b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660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6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endParaRPr lang="ru-RU" sz="24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91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91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91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491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91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91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91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9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9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91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49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49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49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49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1000"/>
                                        <p:tgtEl>
                                          <p:spTgt spid="4916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2000"/>
                                        <p:tgtEl>
                                          <p:spTgt spid="491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000"/>
                            </p:stCondLst>
                            <p:childTnLst>
                              <p:par>
                                <p:cTn id="5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5 -0.00162 L 0.11788 -0.00162 " pathEditMode="relative" rAng="0" ptsTypes="AA">
                                      <p:cBhvr>
                                        <p:cTn id="65" dur="1000" fill="hold"/>
                                        <p:tgtEl>
                                          <p:spTgt spid="491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000"/>
                            </p:stCondLst>
                            <p:childTnLst>
                              <p:par>
                                <p:cTn id="7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4000"/>
                            </p:stCondLst>
                            <p:childTnLst>
                              <p:par>
                                <p:cTn id="82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6000"/>
                            </p:stCondLst>
                            <p:childTnLst>
                              <p:par>
                                <p:cTn id="85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3" grpId="1" build="p"/>
      <p:bldP spid="49155" grpId="0" animBg="1"/>
      <p:bldP spid="49156" grpId="0" animBg="1"/>
      <p:bldP spid="49157" grpId="0" animBg="1"/>
      <p:bldP spid="49158" grpId="0" animBg="1"/>
      <p:bldP spid="49159" grpId="0" animBg="1"/>
      <p:bldP spid="49160" grpId="0" animBg="1"/>
      <p:bldP spid="49161" grpId="0" animBg="1"/>
      <p:bldP spid="49161" grpId="1" animBg="1"/>
      <p:bldP spid="49162" grpId="0" animBg="1"/>
      <p:bldP spid="18" grpId="0"/>
      <p:bldP spid="19" grpId="0"/>
      <p:bldP spid="2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57563" y="285750"/>
            <a:ext cx="4667250" cy="563563"/>
          </a:xfrm>
        </p:spPr>
        <p:txBody>
          <a:bodyPr/>
          <a:lstStyle/>
          <a:p>
            <a:r>
              <a:rPr lang="ru-RU" sz="60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3600" smtClean="0">
                <a:latin typeface="Times New Roman" pitchFamily="18" charset="0"/>
                <a:cs typeface="Times New Roman" pitchFamily="18" charset="0"/>
              </a:rPr>
              <a:t>одвижный  </a:t>
            </a:r>
            <a:r>
              <a:rPr lang="ru-RU" sz="360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БЛОК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3738" y="3000375"/>
            <a:ext cx="4929187" cy="1285875"/>
          </a:xfrm>
        </p:spPr>
        <p:txBody>
          <a:bodyPr/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Выигрыш в 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в 2раза</a:t>
            </a:r>
            <a:endParaRPr lang="ru-RU" sz="40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155" name="Oval 3"/>
          <p:cNvSpPr>
            <a:spLocks noChangeArrowheads="1"/>
          </p:cNvSpPr>
          <p:nvPr/>
        </p:nvSpPr>
        <p:spPr bwMode="auto">
          <a:xfrm>
            <a:off x="1169988" y="2128838"/>
            <a:ext cx="1116012" cy="971550"/>
          </a:xfrm>
          <a:prstGeom prst="ellipse">
            <a:avLst/>
          </a:prstGeom>
          <a:noFill/>
          <a:ln w="50800">
            <a:solidFill>
              <a:srgbClr val="0066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9156" name="Line 4"/>
          <p:cNvSpPr>
            <a:spLocks noChangeShapeType="1"/>
          </p:cNvSpPr>
          <p:nvPr/>
        </p:nvSpPr>
        <p:spPr bwMode="auto">
          <a:xfrm flipV="1">
            <a:off x="1155700" y="1643063"/>
            <a:ext cx="0" cy="971550"/>
          </a:xfrm>
          <a:prstGeom prst="line">
            <a:avLst/>
          </a:prstGeom>
          <a:noFill/>
          <a:ln w="50800">
            <a:solidFill>
              <a:srgbClr val="0066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9157" name="Line 5"/>
          <p:cNvSpPr>
            <a:spLocks noChangeShapeType="1"/>
          </p:cNvSpPr>
          <p:nvPr/>
        </p:nvSpPr>
        <p:spPr bwMode="auto">
          <a:xfrm>
            <a:off x="576263" y="1643063"/>
            <a:ext cx="1116012" cy="0"/>
          </a:xfrm>
          <a:prstGeom prst="line">
            <a:avLst/>
          </a:prstGeom>
          <a:noFill/>
          <a:ln w="139700" cmpd="tri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9158" name="Line 6"/>
          <p:cNvSpPr>
            <a:spLocks noChangeShapeType="1"/>
          </p:cNvSpPr>
          <p:nvPr/>
        </p:nvSpPr>
        <p:spPr bwMode="auto">
          <a:xfrm>
            <a:off x="1658938" y="2614613"/>
            <a:ext cx="0" cy="1214437"/>
          </a:xfrm>
          <a:prstGeom prst="line">
            <a:avLst/>
          </a:prstGeom>
          <a:noFill/>
          <a:ln w="508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9159" name="Rectangle 7"/>
          <p:cNvSpPr>
            <a:spLocks noChangeArrowheads="1"/>
          </p:cNvSpPr>
          <p:nvPr/>
        </p:nvSpPr>
        <p:spPr bwMode="auto">
          <a:xfrm>
            <a:off x="1370013" y="3829050"/>
            <a:ext cx="558800" cy="242888"/>
          </a:xfrm>
          <a:prstGeom prst="rect">
            <a:avLst/>
          </a:prstGeom>
          <a:solidFill>
            <a:srgbClr val="FFFFFF"/>
          </a:solidFill>
          <a:ln w="508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9160" name="Line 8"/>
          <p:cNvSpPr>
            <a:spLocks noChangeShapeType="1"/>
          </p:cNvSpPr>
          <p:nvPr/>
        </p:nvSpPr>
        <p:spPr bwMode="auto">
          <a:xfrm>
            <a:off x="1169988" y="2614613"/>
            <a:ext cx="1116012" cy="0"/>
          </a:xfrm>
          <a:prstGeom prst="line">
            <a:avLst/>
          </a:prstGeom>
          <a:noFill/>
          <a:ln w="50800">
            <a:solidFill>
              <a:srgbClr val="0066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9161" name="Line 9"/>
          <p:cNvSpPr>
            <a:spLocks noChangeShapeType="1"/>
          </p:cNvSpPr>
          <p:nvPr/>
        </p:nvSpPr>
        <p:spPr bwMode="auto">
          <a:xfrm>
            <a:off x="1658938" y="2643188"/>
            <a:ext cx="0" cy="1214437"/>
          </a:xfrm>
          <a:prstGeom prst="line">
            <a:avLst/>
          </a:prstGeom>
          <a:noFill/>
          <a:ln w="69850">
            <a:solidFill>
              <a:srgbClr val="0033CC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8" name="Овал 4"/>
          <p:cNvSpPr/>
          <p:nvPr/>
        </p:nvSpPr>
        <p:spPr>
          <a:xfrm>
            <a:off x="825500" y="3405188"/>
            <a:ext cx="906463" cy="441325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40640" tIns="40640" rIns="40640" bIns="40640" spcCol="1270" anchor="ctr"/>
          <a:lstStyle/>
          <a:p>
            <a:pPr algn="ctr" defTabSz="142240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40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20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4000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2357438" y="1643063"/>
            <a:ext cx="466725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1422400">
              <a:lnSpc>
                <a:spcPct val="90000"/>
              </a:lnSpc>
              <a:spcAft>
                <a:spcPct val="35000"/>
              </a:spcAft>
            </a:pPr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endParaRPr lang="ru-RU" sz="3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4000500" y="1357313"/>
            <a:ext cx="3286125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6600" b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4000" b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660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6600" b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6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endParaRPr lang="ru-RU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Line 10"/>
          <p:cNvSpPr>
            <a:spLocks noChangeShapeType="1"/>
          </p:cNvSpPr>
          <p:nvPr/>
        </p:nvSpPr>
        <p:spPr bwMode="auto">
          <a:xfrm>
            <a:off x="2273921" y="1976302"/>
            <a:ext cx="71434" cy="642942"/>
          </a:xfrm>
          <a:prstGeom prst="line">
            <a:avLst/>
          </a:prstGeom>
          <a:noFill/>
          <a:ln w="73025">
            <a:solidFill>
              <a:srgbClr val="FF0000"/>
            </a:solidFill>
            <a:round/>
            <a:headEnd type="triangle"/>
            <a:tailEnd type="none" w="med" len="med"/>
          </a:ln>
          <a:scene3d>
            <a:camera prst="orthographicFront">
              <a:rot lat="0" lon="0" rev="21240000"/>
            </a:camera>
            <a:lightRig rig="threePt" dir="t"/>
          </a:scene3d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7" name="Line 10"/>
          <p:cNvSpPr>
            <a:spLocks noChangeShapeType="1"/>
          </p:cNvSpPr>
          <p:nvPr/>
        </p:nvSpPr>
        <p:spPr bwMode="auto">
          <a:xfrm>
            <a:off x="1142976" y="1952740"/>
            <a:ext cx="71434" cy="642942"/>
          </a:xfrm>
          <a:prstGeom prst="line">
            <a:avLst/>
          </a:prstGeom>
          <a:noFill/>
          <a:ln w="73025">
            <a:solidFill>
              <a:srgbClr val="000000"/>
            </a:solidFill>
            <a:round/>
            <a:headEnd type="triangle"/>
            <a:tailEnd type="none" w="med" len="med"/>
          </a:ln>
          <a:scene3d>
            <a:camera prst="orthographicFront">
              <a:rot lat="0" lon="0" rev="21240000"/>
            </a:camera>
            <a:lightRig rig="threePt" dir="t"/>
          </a:scene3d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166813" y="1677988"/>
            <a:ext cx="595312" cy="592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1422400">
              <a:lnSpc>
                <a:spcPct val="90000"/>
              </a:lnSpc>
              <a:spcAft>
                <a:spcPct val="35000"/>
              </a:spcAft>
            </a:pPr>
            <a:r>
              <a:rPr lang="en-US" sz="36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0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3600" b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1071563" y="4143375"/>
            <a:ext cx="4143375" cy="144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6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6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66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44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88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6600" b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4000" b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6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=0</a:t>
            </a:r>
            <a:endParaRPr lang="ru-RU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Содержимое 2"/>
          <p:cNvSpPr txBox="1">
            <a:spLocks/>
          </p:cNvSpPr>
          <p:nvPr/>
        </p:nvSpPr>
        <p:spPr bwMode="auto">
          <a:xfrm>
            <a:off x="714375" y="5429250"/>
            <a:ext cx="68580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v"/>
              <a:defRPr/>
            </a:pPr>
            <a:r>
              <a:rPr lang="ru-RU" sz="40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Условие равновесия блока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91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91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9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491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91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91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91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9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9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91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49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49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49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49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1000"/>
                                        <p:tgtEl>
                                          <p:spTgt spid="4916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000"/>
                            </p:stCondLst>
                            <p:childTnLst>
                              <p:par>
                                <p:cTn id="5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4.25532E-6 L 0.07448 -0.17321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491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" y="-8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0"/>
                            </p:stCondLst>
                            <p:childTnLst>
                              <p:par>
                                <p:cTn id="67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6000"/>
                            </p:stCondLst>
                            <p:childTnLst>
                              <p:par>
                                <p:cTn id="76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000"/>
                            </p:stCondLst>
                            <p:childTnLst>
                              <p:par>
                                <p:cTn id="8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3000"/>
                            </p:stCondLst>
                            <p:childTnLst>
                              <p:par>
                                <p:cTn id="90" presetID="35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101 -0.15244 L 0.00018 0.00509 " pathEditMode="relative" rAng="0" ptsTypes="AA">
                                      <p:cBhvr>
                                        <p:cTn id="91" dur="2000" fill="hold"/>
                                        <p:tgtEl>
                                          <p:spTgt spid="491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" y="7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2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2000"/>
                            </p:stCondLst>
                            <p:childTnLst>
                              <p:par>
                                <p:cTn id="104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5" dur="2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4000"/>
                            </p:stCondLst>
                            <p:childTnLst>
                              <p:par>
                                <p:cTn id="107" presetID="22" presetClass="entr" presetSubtype="1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9" dur="1000"/>
                                        <p:tgtEl>
                                          <p:spTgt spid="4916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5000"/>
                            </p:stCondLst>
                            <p:childTnLst>
                              <p:par>
                                <p:cTn id="111" presetID="8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3" grpId="1" build="p"/>
      <p:bldP spid="3" grpId="2" build="p"/>
      <p:bldP spid="49155" grpId="0" animBg="1"/>
      <p:bldP spid="49156" grpId="0" animBg="1"/>
      <p:bldP spid="49157" grpId="0" animBg="1"/>
      <p:bldP spid="49158" grpId="0" animBg="1"/>
      <p:bldP spid="49159" grpId="0" animBg="1"/>
      <p:bldP spid="49160" grpId="0" animBg="1"/>
      <p:bldP spid="49161" grpId="0" animBg="1"/>
      <p:bldP spid="49161" grpId="1" animBg="1"/>
      <p:bldP spid="49161" grpId="2" animBg="1"/>
      <p:bldP spid="49161" grpId="3" animBg="1"/>
      <p:bldP spid="18" grpId="0"/>
      <p:bldP spid="19" grpId="0"/>
      <p:bldP spid="20" grpId="0"/>
      <p:bldP spid="21" grpId="0"/>
      <p:bldP spid="22" grpId="0"/>
      <p:bldP spid="23" grpId="0" build="p"/>
      <p:bldP spid="23" grpI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TextBox 79"/>
          <p:cNvSpPr txBox="1"/>
          <p:nvPr/>
        </p:nvSpPr>
        <p:spPr>
          <a:xfrm>
            <a:off x="214313" y="3429000"/>
            <a:ext cx="1857375" cy="461963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spAutoFit/>
          </a:bodyPr>
          <a:lstStyle/>
          <a:p>
            <a:pPr>
              <a:defRPr/>
            </a:pPr>
            <a:r>
              <a:rPr lang="ru-RU" sz="2400" b="1" baseline="-2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ПРОТИВ  </a:t>
            </a:r>
            <a:r>
              <a:rPr lang="ru-RU" sz="2400" b="1" baseline="-25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Ч.С.</a:t>
            </a:r>
            <a:endParaRPr lang="ru-RU" sz="24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" name="TextBox 80"/>
          <p:cNvSpPr txBox="1">
            <a:spLocks noChangeArrowheads="1"/>
          </p:cNvSpPr>
          <p:nvPr/>
        </p:nvSpPr>
        <p:spPr bwMode="auto">
          <a:xfrm>
            <a:off x="2000250" y="2643188"/>
            <a:ext cx="1428750" cy="708025"/>
          </a:xfrm>
          <a:prstGeom prst="rect">
            <a:avLst/>
          </a:prstGeom>
          <a:blipFill dpi="0" rotWithShape="1">
            <a:blip r:embed="rId7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 baseline="-2500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ПО</a:t>
            </a:r>
            <a:r>
              <a:rPr lang="ru-RU" sz="3200" b="1" baseline="-2500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4000" b="1" baseline="-25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ч.с.</a:t>
            </a:r>
            <a:endParaRPr lang="ru-RU" sz="4000" b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2643188" y="14288"/>
            <a:ext cx="6492875" cy="642937"/>
          </a:xfrm>
          <a:gradFill rotWithShape="0">
            <a:gsLst>
              <a:gs pos="0">
                <a:srgbClr val="FF6633"/>
              </a:gs>
              <a:gs pos="25000">
                <a:srgbClr val="FF6633"/>
              </a:gs>
              <a:gs pos="50000">
                <a:srgbClr val="FFFF00"/>
              </a:gs>
              <a:gs pos="50999">
                <a:srgbClr val="FFFFEB"/>
              </a:gs>
              <a:gs pos="75000">
                <a:srgbClr val="01A78F"/>
              </a:gs>
              <a:gs pos="100000">
                <a:srgbClr val="3366FF"/>
              </a:gs>
            </a:gsLst>
            <a:lin ang="5400000"/>
          </a:gradFill>
        </p:spPr>
        <p:txBody>
          <a:bodyPr/>
          <a:lstStyle/>
          <a:p>
            <a:r>
              <a:rPr lang="ru-RU" sz="2600" b="1" smtClean="0">
                <a:latin typeface="Times New Roman" pitchFamily="18" charset="0"/>
                <a:cs typeface="Times New Roman" pitchFamily="18" charset="0"/>
              </a:rPr>
              <a:t>…вращающее действие от </a:t>
            </a:r>
            <a:r>
              <a:rPr lang="en-US" sz="2600" b="1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600" b="1" smtClean="0">
                <a:latin typeface="Times New Roman" pitchFamily="18" charset="0"/>
                <a:cs typeface="Times New Roman" pitchFamily="18" charset="0"/>
              </a:rPr>
              <a:t>  и ПЛЕЧА…</a:t>
            </a:r>
            <a:r>
              <a:rPr lang="ru-RU" sz="2600" smtClean="0">
                <a:latin typeface="Times New Roman" pitchFamily="18" charset="0"/>
                <a:cs typeface="Times New Roman" pitchFamily="18" charset="0"/>
              </a:rPr>
              <a:t>                                   </a:t>
            </a:r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285750" y="1608138"/>
            <a:ext cx="3429000" cy="1749425"/>
            <a:chOff x="1152" y="2952"/>
            <a:chExt cx="3456" cy="1494"/>
          </a:xfrm>
        </p:grpSpPr>
        <p:grpSp>
          <p:nvGrpSpPr>
            <p:cNvPr id="4" name="Group 3"/>
            <p:cNvGrpSpPr>
              <a:grpSpLocks/>
            </p:cNvGrpSpPr>
            <p:nvPr/>
          </p:nvGrpSpPr>
          <p:grpSpPr bwMode="auto">
            <a:xfrm>
              <a:off x="1152" y="3168"/>
              <a:ext cx="3456" cy="1278"/>
              <a:chOff x="1584" y="2880"/>
              <a:chExt cx="3456" cy="1278"/>
            </a:xfrm>
          </p:grpSpPr>
          <p:grpSp>
            <p:nvGrpSpPr>
              <p:cNvPr id="5" name="Group 4"/>
              <p:cNvGrpSpPr>
                <a:grpSpLocks/>
              </p:cNvGrpSpPr>
              <p:nvPr/>
            </p:nvGrpSpPr>
            <p:grpSpPr bwMode="auto">
              <a:xfrm>
                <a:off x="1584" y="2880"/>
                <a:ext cx="3456" cy="432"/>
                <a:chOff x="1584" y="2880"/>
                <a:chExt cx="3456" cy="432"/>
              </a:xfrm>
            </p:grpSpPr>
            <p:grpSp>
              <p:nvGrpSpPr>
                <p:cNvPr id="6" name="Group 5"/>
                <p:cNvGrpSpPr>
                  <a:grpSpLocks/>
                </p:cNvGrpSpPr>
                <p:nvPr/>
              </p:nvGrpSpPr>
              <p:grpSpPr bwMode="auto">
                <a:xfrm>
                  <a:off x="1584" y="2880"/>
                  <a:ext cx="3456" cy="144"/>
                  <a:chOff x="1584" y="2880"/>
                  <a:chExt cx="3456" cy="144"/>
                </a:xfrm>
              </p:grpSpPr>
              <p:sp>
                <p:nvSpPr>
                  <p:cNvPr id="24642" name="Rectangle 6"/>
                  <p:cNvSpPr>
                    <a:spLocks noChangeArrowheads="1"/>
                  </p:cNvSpPr>
                  <p:nvPr/>
                </p:nvSpPr>
                <p:spPr bwMode="auto">
                  <a:xfrm>
                    <a:off x="1584" y="2880"/>
                    <a:ext cx="576" cy="144"/>
                  </a:xfrm>
                  <a:prstGeom prst="rect">
                    <a:avLst/>
                  </a:prstGeom>
                  <a:solidFill>
                    <a:srgbClr val="FFFF00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4643" name="Rectangle 7"/>
                  <p:cNvSpPr>
                    <a:spLocks noChangeArrowheads="1"/>
                  </p:cNvSpPr>
                  <p:nvPr/>
                </p:nvSpPr>
                <p:spPr bwMode="auto">
                  <a:xfrm>
                    <a:off x="2160" y="2880"/>
                    <a:ext cx="576" cy="144"/>
                  </a:xfrm>
                  <a:prstGeom prst="rect">
                    <a:avLst/>
                  </a:prstGeom>
                  <a:solidFill>
                    <a:srgbClr val="339933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4644" name="Rectangle 8"/>
                  <p:cNvSpPr>
                    <a:spLocks noChangeArrowheads="1"/>
                  </p:cNvSpPr>
                  <p:nvPr/>
                </p:nvSpPr>
                <p:spPr bwMode="auto">
                  <a:xfrm>
                    <a:off x="2736" y="2880"/>
                    <a:ext cx="576" cy="144"/>
                  </a:xfrm>
                  <a:prstGeom prst="rect">
                    <a:avLst/>
                  </a:prstGeom>
                  <a:solidFill>
                    <a:srgbClr val="FFFF00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4645" name="Rectangle 9"/>
                  <p:cNvSpPr>
                    <a:spLocks noChangeArrowheads="1"/>
                  </p:cNvSpPr>
                  <p:nvPr/>
                </p:nvSpPr>
                <p:spPr bwMode="auto">
                  <a:xfrm>
                    <a:off x="3312" y="2880"/>
                    <a:ext cx="576" cy="144"/>
                  </a:xfrm>
                  <a:prstGeom prst="rect">
                    <a:avLst/>
                  </a:prstGeom>
                  <a:solidFill>
                    <a:srgbClr val="339933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4646" name="Rectangle 10"/>
                  <p:cNvSpPr>
                    <a:spLocks noChangeArrowheads="1"/>
                  </p:cNvSpPr>
                  <p:nvPr/>
                </p:nvSpPr>
                <p:spPr bwMode="auto">
                  <a:xfrm>
                    <a:off x="3888" y="2880"/>
                    <a:ext cx="576" cy="144"/>
                  </a:xfrm>
                  <a:prstGeom prst="rect">
                    <a:avLst/>
                  </a:prstGeom>
                  <a:solidFill>
                    <a:srgbClr val="FFFF00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4647" name="Rectangle 11"/>
                  <p:cNvSpPr>
                    <a:spLocks noChangeArrowheads="1"/>
                  </p:cNvSpPr>
                  <p:nvPr/>
                </p:nvSpPr>
                <p:spPr bwMode="auto">
                  <a:xfrm>
                    <a:off x="4464" y="2880"/>
                    <a:ext cx="576" cy="144"/>
                  </a:xfrm>
                  <a:prstGeom prst="rect">
                    <a:avLst/>
                  </a:prstGeom>
                  <a:solidFill>
                    <a:srgbClr val="339933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sp>
              <p:nvSpPr>
                <p:cNvPr id="24641" name="AutoShape 12"/>
                <p:cNvSpPr>
                  <a:spLocks noChangeArrowheads="1"/>
                </p:cNvSpPr>
                <p:nvPr/>
              </p:nvSpPr>
              <p:spPr bwMode="auto">
                <a:xfrm>
                  <a:off x="3243" y="3024"/>
                  <a:ext cx="144" cy="288"/>
                </a:xfrm>
                <a:prstGeom prst="flowChartExtract">
                  <a:avLst/>
                </a:prstGeom>
                <a:solidFill>
                  <a:srgbClr val="FFFFFF"/>
                </a:solidFill>
                <a:ln w="539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7" name="Group 16"/>
              <p:cNvGrpSpPr>
                <a:grpSpLocks/>
              </p:cNvGrpSpPr>
              <p:nvPr/>
            </p:nvGrpSpPr>
            <p:grpSpPr bwMode="auto">
              <a:xfrm>
                <a:off x="2027" y="3006"/>
                <a:ext cx="288" cy="1152"/>
                <a:chOff x="2027" y="3006"/>
                <a:chExt cx="288" cy="1152"/>
              </a:xfrm>
            </p:grpSpPr>
            <p:sp>
              <p:nvSpPr>
                <p:cNvPr id="24637" name="Rectangle 17"/>
                <p:cNvSpPr>
                  <a:spLocks noChangeArrowheads="1"/>
                </p:cNvSpPr>
                <p:nvPr/>
              </p:nvSpPr>
              <p:spPr bwMode="auto">
                <a:xfrm>
                  <a:off x="2027" y="3294"/>
                  <a:ext cx="288" cy="288"/>
                </a:xfrm>
                <a:prstGeom prst="rect">
                  <a:avLst/>
                </a:prstGeom>
                <a:solidFill>
                  <a:srgbClr val="7030A0">
                    <a:alpha val="41176"/>
                  </a:srgbClr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8146" name="Rectangle 18"/>
                <p:cNvSpPr>
                  <a:spLocks noChangeArrowheads="1"/>
                </p:cNvSpPr>
                <p:nvPr/>
              </p:nvSpPr>
              <p:spPr bwMode="auto">
                <a:xfrm>
                  <a:off x="2027" y="3726"/>
                  <a:ext cx="288" cy="289"/>
                </a:xfrm>
                <a:prstGeom prst="rect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24639" name="Line 20"/>
                <p:cNvSpPr>
                  <a:spLocks noChangeShapeType="1"/>
                </p:cNvSpPr>
                <p:nvPr/>
              </p:nvSpPr>
              <p:spPr bwMode="auto">
                <a:xfrm flipV="1">
                  <a:off x="2171" y="3006"/>
                  <a:ext cx="0" cy="1152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sp>
          <p:nvSpPr>
            <p:cNvPr id="24633" name="AutoShape 21"/>
            <p:cNvSpPr>
              <a:spLocks/>
            </p:cNvSpPr>
            <p:nvPr/>
          </p:nvSpPr>
          <p:spPr bwMode="auto">
            <a:xfrm rot="5400000">
              <a:off x="3060" y="2772"/>
              <a:ext cx="216" cy="576"/>
            </a:xfrm>
            <a:prstGeom prst="leftBrace">
              <a:avLst>
                <a:gd name="adj1" fmla="val 66667"/>
                <a:gd name="adj2" fmla="val 50000"/>
              </a:avLst>
            </a:prstGeom>
            <a:noFill/>
            <a:ln w="22225">
              <a:solidFill>
                <a:srgbClr val="0033CC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634" name="AutoShape 22"/>
            <p:cNvSpPr>
              <a:spLocks/>
            </p:cNvSpPr>
            <p:nvPr/>
          </p:nvSpPr>
          <p:spPr bwMode="auto">
            <a:xfrm rot="5400000">
              <a:off x="2232" y="2521"/>
              <a:ext cx="143" cy="1152"/>
            </a:xfrm>
            <a:prstGeom prst="leftBrace">
              <a:avLst>
                <a:gd name="adj1" fmla="val 33566"/>
                <a:gd name="adj2" fmla="val 50000"/>
              </a:avLst>
            </a:prstGeom>
            <a:noFill/>
            <a:ln w="222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48151" name="Line 23"/>
          <p:cNvSpPr>
            <a:spLocks noChangeShapeType="1"/>
          </p:cNvSpPr>
          <p:nvPr/>
        </p:nvSpPr>
        <p:spPr bwMode="auto">
          <a:xfrm>
            <a:off x="2541915" y="1993682"/>
            <a:ext cx="66676" cy="578062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/>
            <a:tailEnd type="triangle" w="med" len="med"/>
          </a:ln>
          <a:scene3d>
            <a:camera prst="orthographicFront">
              <a:rot lat="0" lon="0" rev="21299999"/>
            </a:camera>
            <a:lightRig rig="threePt" dir="t"/>
          </a:scene3d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7572375" y="720725"/>
            <a:ext cx="1571625" cy="27860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8153" name="Line 25"/>
          <p:cNvSpPr>
            <a:spLocks noChangeShapeType="1"/>
          </p:cNvSpPr>
          <p:nvPr/>
        </p:nvSpPr>
        <p:spPr bwMode="auto">
          <a:xfrm>
            <a:off x="857250" y="1974850"/>
            <a:ext cx="0" cy="8001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grpSp>
        <p:nvGrpSpPr>
          <p:cNvPr id="8" name="Группа 41"/>
          <p:cNvGrpSpPr>
            <a:grpSpLocks/>
          </p:cNvGrpSpPr>
          <p:nvPr/>
        </p:nvGrpSpPr>
        <p:grpSpPr bwMode="auto">
          <a:xfrm>
            <a:off x="2857500" y="785813"/>
            <a:ext cx="1571625" cy="390525"/>
            <a:chOff x="2341" y="376104"/>
            <a:chExt cx="1220132" cy="390798"/>
          </a:xfrm>
        </p:grpSpPr>
        <p:sp>
          <p:nvSpPr>
            <p:cNvPr id="43" name="Овал 42"/>
            <p:cNvSpPr/>
            <p:nvPr/>
          </p:nvSpPr>
          <p:spPr>
            <a:xfrm>
              <a:off x="2341" y="376104"/>
              <a:ext cx="1220132" cy="390798"/>
            </a:xfrm>
            <a:prstGeom prst="ellipse">
              <a:avLst/>
            </a:prstGeom>
            <a:solidFill>
              <a:srgbClr val="0070C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4" name="Овал 4"/>
            <p:cNvSpPr/>
            <p:nvPr/>
          </p:nvSpPr>
          <p:spPr>
            <a:xfrm>
              <a:off x="181048" y="433294"/>
              <a:ext cx="862720" cy="27641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40640" tIns="40640" rIns="40640" bIns="40640" spcCol="1270" anchor="ctr"/>
            <a:lstStyle/>
            <a:p>
              <a:pPr algn="ctr" defTabSz="14224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3200" dirty="0">
                  <a:latin typeface="Times New Roman" pitchFamily="18" charset="0"/>
                  <a:cs typeface="Times New Roman" pitchFamily="18" charset="0"/>
                </a:rPr>
                <a:t>сила</a:t>
              </a:r>
            </a:p>
          </p:txBody>
        </p:sp>
      </p:grpSp>
      <p:grpSp>
        <p:nvGrpSpPr>
          <p:cNvPr id="9" name="Группа 44"/>
          <p:cNvGrpSpPr>
            <a:grpSpLocks/>
          </p:cNvGrpSpPr>
          <p:nvPr/>
        </p:nvGrpSpPr>
        <p:grpSpPr bwMode="auto">
          <a:xfrm>
            <a:off x="4714875" y="785813"/>
            <a:ext cx="1800225" cy="390525"/>
            <a:chOff x="1571636" y="428628"/>
            <a:chExt cx="1800393" cy="390798"/>
          </a:xfrm>
        </p:grpSpPr>
        <p:sp>
          <p:nvSpPr>
            <p:cNvPr id="46" name="Овал 45"/>
            <p:cNvSpPr/>
            <p:nvPr/>
          </p:nvSpPr>
          <p:spPr>
            <a:xfrm>
              <a:off x="1571636" y="428628"/>
              <a:ext cx="1800393" cy="390798"/>
            </a:xfrm>
            <a:prstGeom prst="ellipse">
              <a:avLst/>
            </a:prstGeom>
            <a:solidFill>
              <a:srgbClr val="FFFF00">
                <a:alpha val="78000"/>
              </a:srgb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7" name="Овал 4"/>
            <p:cNvSpPr/>
            <p:nvPr/>
          </p:nvSpPr>
          <p:spPr>
            <a:xfrm>
              <a:off x="1835186" y="485818"/>
              <a:ext cx="1273294" cy="27641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35560" tIns="35560" rIns="35560" bIns="35560" spcCol="1270" anchor="ctr"/>
            <a:lstStyle/>
            <a:p>
              <a:pPr algn="ctr" defTabSz="12446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2800" b="1" dirty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плечо</a:t>
              </a:r>
            </a:p>
          </p:txBody>
        </p:sp>
      </p:grpSp>
      <p:grpSp>
        <p:nvGrpSpPr>
          <p:cNvPr id="10" name="Группа 47"/>
          <p:cNvGrpSpPr>
            <a:grpSpLocks/>
          </p:cNvGrpSpPr>
          <p:nvPr/>
        </p:nvGrpSpPr>
        <p:grpSpPr bwMode="auto">
          <a:xfrm rot="2066746">
            <a:off x="4410075" y="796925"/>
            <a:ext cx="357188" cy="395288"/>
            <a:chOff x="1254206" y="458172"/>
            <a:chExt cx="226663" cy="226663"/>
          </a:xfrm>
        </p:grpSpPr>
        <p:sp>
          <p:nvSpPr>
            <p:cNvPr id="49" name="Плюс 48"/>
            <p:cNvSpPr/>
            <p:nvPr/>
          </p:nvSpPr>
          <p:spPr>
            <a:xfrm>
              <a:off x="1254206" y="458172"/>
              <a:ext cx="226663" cy="226663"/>
            </a:xfrm>
            <a:prstGeom prst="mathPlus">
              <a:avLst/>
            </a:prstGeom>
            <a:ln>
              <a:solidFill>
                <a:srgbClr val="000000"/>
              </a:solidFill>
            </a:ln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0" name="Плюс 4"/>
            <p:cNvSpPr/>
            <p:nvPr/>
          </p:nvSpPr>
          <p:spPr>
            <a:xfrm>
              <a:off x="1284428" y="544650"/>
              <a:ext cx="166220" cy="53707"/>
            </a:xfrm>
            <a:prstGeom prst="rect">
              <a:avLst/>
            </a:prstGeom>
            <a:ln>
              <a:solidFill>
                <a:srgbClr val="000000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0" tIns="0" rIns="0" bIns="0" spcCol="1270" anchor="ctr"/>
            <a:lstStyle/>
            <a:p>
              <a:pPr algn="ctr" defTabSz="466725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1050">
                <a:solidFill>
                  <a:schemeClr val="tx1"/>
                </a:solidFill>
              </a:endParaRPr>
            </a:p>
          </p:txBody>
        </p:sp>
      </p:grpSp>
      <p:grpSp>
        <p:nvGrpSpPr>
          <p:cNvPr id="11" name="Группа 53"/>
          <p:cNvGrpSpPr>
            <a:grpSpLocks/>
          </p:cNvGrpSpPr>
          <p:nvPr/>
        </p:nvGrpSpPr>
        <p:grpSpPr bwMode="auto">
          <a:xfrm>
            <a:off x="6858000" y="571500"/>
            <a:ext cx="1895475" cy="857250"/>
            <a:chOff x="3603124" y="142876"/>
            <a:chExt cx="1895260" cy="857255"/>
          </a:xfrm>
        </p:grpSpPr>
        <p:sp>
          <p:nvSpPr>
            <p:cNvPr id="55" name="Овал 54"/>
            <p:cNvSpPr/>
            <p:nvPr/>
          </p:nvSpPr>
          <p:spPr>
            <a:xfrm>
              <a:off x="3603124" y="142876"/>
              <a:ext cx="1895260" cy="857255"/>
            </a:xfrm>
            <a:prstGeom prst="ellipse">
              <a:avLst/>
            </a:prstGeom>
            <a:solidFill>
              <a:srgbClr val="339933">
                <a:alpha val="67000"/>
              </a:srgb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6" name="Овал 4"/>
            <p:cNvSpPr/>
            <p:nvPr/>
          </p:nvSpPr>
          <p:spPr>
            <a:xfrm>
              <a:off x="3880905" y="268290"/>
              <a:ext cx="1339698" cy="60642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22860" tIns="22860" rIns="22860" bIns="22860" spcCol="1270" anchor="ctr"/>
            <a:lstStyle/>
            <a:p>
              <a:pPr algn="ctr" defTabSz="8001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2400" b="1" dirty="0">
                  <a:latin typeface="Times New Roman" pitchFamily="18" charset="0"/>
                  <a:cs typeface="Times New Roman" pitchFamily="18" charset="0"/>
                </a:rPr>
                <a:t>Момент силы</a:t>
              </a:r>
            </a:p>
          </p:txBody>
        </p:sp>
      </p:grpSp>
      <p:grpSp>
        <p:nvGrpSpPr>
          <p:cNvPr id="12" name="Группа 60"/>
          <p:cNvGrpSpPr>
            <a:grpSpLocks/>
          </p:cNvGrpSpPr>
          <p:nvPr/>
        </p:nvGrpSpPr>
        <p:grpSpPr bwMode="auto">
          <a:xfrm>
            <a:off x="3930650" y="1463675"/>
            <a:ext cx="1282700" cy="625475"/>
            <a:chOff x="642944" y="0"/>
            <a:chExt cx="1283052" cy="410951"/>
          </a:xfrm>
        </p:grpSpPr>
        <p:sp>
          <p:nvSpPr>
            <p:cNvPr id="62" name="Овал 61"/>
            <p:cNvSpPr/>
            <p:nvPr/>
          </p:nvSpPr>
          <p:spPr>
            <a:xfrm>
              <a:off x="642944" y="0"/>
              <a:ext cx="1283052" cy="410951"/>
            </a:xfrm>
            <a:prstGeom prst="ellipse">
              <a:avLst/>
            </a:prstGeom>
            <a:solidFill>
              <a:srgbClr val="0070C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3" name="Овал 4"/>
            <p:cNvSpPr/>
            <p:nvPr/>
          </p:nvSpPr>
          <p:spPr>
            <a:xfrm>
              <a:off x="830320" y="60495"/>
              <a:ext cx="908299" cy="28996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40640" tIns="40640" rIns="40640" bIns="40640" spcCol="1270" anchor="ctr"/>
            <a:lstStyle/>
            <a:p>
              <a:pPr algn="ctr" defTabSz="14224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4000" b="1" dirty="0">
                  <a:latin typeface="Times New Roman" pitchFamily="18" charset="0"/>
                  <a:cs typeface="Times New Roman" pitchFamily="18" charset="0"/>
                </a:rPr>
                <a:t>F</a:t>
              </a:r>
              <a:endParaRPr lang="ru-RU" sz="40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3" name="Группа 63"/>
          <p:cNvGrpSpPr>
            <a:grpSpLocks/>
          </p:cNvGrpSpPr>
          <p:nvPr/>
        </p:nvGrpSpPr>
        <p:grpSpPr bwMode="auto">
          <a:xfrm>
            <a:off x="5461000" y="1463675"/>
            <a:ext cx="1039813" cy="714375"/>
            <a:chOff x="1590121" y="0"/>
            <a:chExt cx="753282" cy="460586"/>
          </a:xfrm>
        </p:grpSpPr>
        <p:sp>
          <p:nvSpPr>
            <p:cNvPr id="65" name="Овал 64"/>
            <p:cNvSpPr/>
            <p:nvPr/>
          </p:nvSpPr>
          <p:spPr>
            <a:xfrm>
              <a:off x="1590121" y="0"/>
              <a:ext cx="753282" cy="460586"/>
            </a:xfrm>
            <a:prstGeom prst="ellipse">
              <a:avLst/>
            </a:prstGeom>
            <a:solidFill>
              <a:srgbClr val="FFFF00">
                <a:alpha val="78000"/>
              </a:srgb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6" name="Овал 4"/>
            <p:cNvSpPr/>
            <p:nvPr/>
          </p:nvSpPr>
          <p:spPr>
            <a:xfrm>
              <a:off x="1700526" y="67553"/>
              <a:ext cx="532473" cy="32548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50800" tIns="50800" rIns="50800" bIns="50800" spcCol="1270" anchor="ctr"/>
            <a:lstStyle/>
            <a:p>
              <a:pPr algn="ctr" defTabSz="17780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4000" b="1" dirty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d</a:t>
              </a:r>
              <a:endParaRPr lang="ru-RU" sz="40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4" name="Группа 66"/>
          <p:cNvGrpSpPr>
            <a:grpSpLocks/>
          </p:cNvGrpSpPr>
          <p:nvPr/>
        </p:nvGrpSpPr>
        <p:grpSpPr bwMode="auto">
          <a:xfrm>
            <a:off x="6800850" y="1357313"/>
            <a:ext cx="1993900" cy="901700"/>
            <a:chOff x="2648494" y="120772"/>
            <a:chExt cx="1992996" cy="901463"/>
          </a:xfrm>
        </p:grpSpPr>
        <p:sp>
          <p:nvSpPr>
            <p:cNvPr id="68" name="Овал 67"/>
            <p:cNvSpPr/>
            <p:nvPr/>
          </p:nvSpPr>
          <p:spPr>
            <a:xfrm>
              <a:off x="2648494" y="120772"/>
              <a:ext cx="1992996" cy="901463"/>
            </a:xfrm>
            <a:prstGeom prst="ellipse">
              <a:avLst/>
            </a:prstGeom>
            <a:solidFill>
              <a:srgbClr val="339933">
                <a:alpha val="67000"/>
              </a:srgb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9" name="Овал 4"/>
            <p:cNvSpPr/>
            <p:nvPr/>
          </p:nvSpPr>
          <p:spPr>
            <a:xfrm>
              <a:off x="2940462" y="252499"/>
              <a:ext cx="1409061" cy="63800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76200" tIns="76200" rIns="76200" bIns="76200" spcCol="1270" anchor="ctr"/>
            <a:lstStyle/>
            <a:p>
              <a:pPr algn="ctr" defTabSz="26670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6000" dirty="0">
                  <a:latin typeface="Times New Roman" pitchFamily="18" charset="0"/>
                  <a:cs typeface="Times New Roman" pitchFamily="18" charset="0"/>
                </a:rPr>
                <a:t>М</a:t>
              </a:r>
            </a:p>
          </p:txBody>
        </p:sp>
      </p:grpSp>
      <p:grpSp>
        <p:nvGrpSpPr>
          <p:cNvPr id="15" name="Группа 69"/>
          <p:cNvGrpSpPr>
            <a:grpSpLocks/>
          </p:cNvGrpSpPr>
          <p:nvPr/>
        </p:nvGrpSpPr>
        <p:grpSpPr bwMode="auto">
          <a:xfrm rot="2066746">
            <a:off x="5165725" y="1573213"/>
            <a:ext cx="357188" cy="393700"/>
            <a:chOff x="1254206" y="458172"/>
            <a:chExt cx="226663" cy="226663"/>
          </a:xfrm>
        </p:grpSpPr>
        <p:sp>
          <p:nvSpPr>
            <p:cNvPr id="71" name="Плюс 70"/>
            <p:cNvSpPr/>
            <p:nvPr/>
          </p:nvSpPr>
          <p:spPr>
            <a:xfrm>
              <a:off x="1254206" y="458172"/>
              <a:ext cx="226663" cy="226663"/>
            </a:xfrm>
            <a:prstGeom prst="mathPlus">
              <a:avLst/>
            </a:prstGeom>
            <a:ln>
              <a:solidFill>
                <a:srgbClr val="000000"/>
              </a:solidFill>
            </a:ln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2" name="Плюс 4"/>
            <p:cNvSpPr/>
            <p:nvPr/>
          </p:nvSpPr>
          <p:spPr>
            <a:xfrm>
              <a:off x="1284428" y="544998"/>
              <a:ext cx="166220" cy="53010"/>
            </a:xfrm>
            <a:prstGeom prst="rect">
              <a:avLst/>
            </a:prstGeom>
            <a:ln>
              <a:solidFill>
                <a:srgbClr val="000000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0" tIns="0" rIns="0" bIns="0" spcCol="1270" anchor="ctr"/>
            <a:lstStyle/>
            <a:p>
              <a:pPr algn="ctr" defTabSz="466725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1050">
                <a:solidFill>
                  <a:schemeClr val="tx1"/>
                </a:solidFill>
              </a:endParaRPr>
            </a:p>
          </p:txBody>
        </p:sp>
      </p:grpSp>
      <p:grpSp>
        <p:nvGrpSpPr>
          <p:cNvPr id="16" name="Группа 50"/>
          <p:cNvGrpSpPr>
            <a:grpSpLocks/>
          </p:cNvGrpSpPr>
          <p:nvPr/>
        </p:nvGrpSpPr>
        <p:grpSpPr bwMode="auto">
          <a:xfrm>
            <a:off x="6415088" y="1651000"/>
            <a:ext cx="500062" cy="296863"/>
            <a:chOff x="3344728" y="458172"/>
            <a:chExt cx="226663" cy="226663"/>
          </a:xfrm>
        </p:grpSpPr>
        <p:sp>
          <p:nvSpPr>
            <p:cNvPr id="52" name="Равно 51"/>
            <p:cNvSpPr/>
            <p:nvPr/>
          </p:nvSpPr>
          <p:spPr>
            <a:xfrm>
              <a:off x="3344728" y="458172"/>
              <a:ext cx="226663" cy="226663"/>
            </a:xfrm>
            <a:prstGeom prst="mathEqual">
              <a:avLst/>
            </a:prstGeom>
            <a:ln>
              <a:solidFill>
                <a:srgbClr val="000000"/>
              </a:solidFill>
            </a:ln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3" name="Равно 4"/>
            <p:cNvSpPr/>
            <p:nvPr/>
          </p:nvSpPr>
          <p:spPr>
            <a:xfrm>
              <a:off x="3374950" y="505444"/>
              <a:ext cx="166219" cy="132118"/>
            </a:xfrm>
            <a:prstGeom prst="rect">
              <a:avLst/>
            </a:prstGeom>
            <a:ln>
              <a:solidFill>
                <a:srgbClr val="000000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0" tIns="0" rIns="0" bIns="0" spcCol="1270" anchor="ctr"/>
            <a:lstStyle/>
            <a:p>
              <a:pPr algn="ctr" defTabSz="40005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900"/>
            </a:p>
          </p:txBody>
        </p:sp>
      </p:grpSp>
      <p:grpSp>
        <p:nvGrpSpPr>
          <p:cNvPr id="17" name="Группа 72"/>
          <p:cNvGrpSpPr>
            <a:grpSpLocks/>
          </p:cNvGrpSpPr>
          <p:nvPr/>
        </p:nvGrpSpPr>
        <p:grpSpPr bwMode="auto">
          <a:xfrm>
            <a:off x="1071563" y="1000125"/>
            <a:ext cx="1814512" cy="642938"/>
            <a:chOff x="1590121" y="0"/>
            <a:chExt cx="1315539" cy="460586"/>
          </a:xfrm>
        </p:grpSpPr>
        <p:sp>
          <p:nvSpPr>
            <p:cNvPr id="75" name="Овал 4"/>
            <p:cNvSpPr/>
            <p:nvPr/>
          </p:nvSpPr>
          <p:spPr>
            <a:xfrm>
              <a:off x="1700612" y="67098"/>
              <a:ext cx="532891" cy="32639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50800" tIns="50800" rIns="50800" bIns="50800" spcCol="1270" anchor="ctr"/>
            <a:lstStyle/>
            <a:p>
              <a:pPr algn="ctr" defTabSz="17780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40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d</a:t>
              </a:r>
              <a:r>
                <a:rPr lang="ru-RU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endParaRPr lang="ru-RU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4" name="Овал 73"/>
            <p:cNvSpPr/>
            <p:nvPr/>
          </p:nvSpPr>
          <p:spPr>
            <a:xfrm>
              <a:off x="1590121" y="0"/>
              <a:ext cx="752723" cy="460586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6" name="Овал 4"/>
            <p:cNvSpPr/>
            <p:nvPr/>
          </p:nvSpPr>
          <p:spPr>
            <a:xfrm>
              <a:off x="2372769" y="88705"/>
              <a:ext cx="532891" cy="32525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50800" tIns="50800" rIns="50800" bIns="50800" spcCol="1270" anchor="ctr"/>
            <a:lstStyle/>
            <a:p>
              <a:pPr algn="ctr" defTabSz="17780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4000" b="1" dirty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d</a:t>
              </a:r>
              <a:r>
                <a:rPr lang="ru-RU" b="1" dirty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endParaRPr lang="ru-RU" sz="40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77" name="Овал 4"/>
          <p:cNvSpPr/>
          <p:nvPr/>
        </p:nvSpPr>
        <p:spPr>
          <a:xfrm>
            <a:off x="71438" y="2500313"/>
            <a:ext cx="906462" cy="44291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40640" tIns="40640" rIns="40640" bIns="40640" spcCol="1270" anchor="ctr"/>
          <a:lstStyle/>
          <a:p>
            <a:pPr algn="ctr" defTabSz="142240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8" name="Овал 4"/>
          <p:cNvSpPr/>
          <p:nvPr/>
        </p:nvSpPr>
        <p:spPr>
          <a:xfrm>
            <a:off x="2602941" y="2221955"/>
            <a:ext cx="908050" cy="441325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/>
          </a:scene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40640" tIns="40640" rIns="40640" bIns="40640" spcCol="1270" anchor="ctr"/>
          <a:lstStyle/>
          <a:p>
            <a:pPr algn="ctr" defTabSz="1422400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40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0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дин</a:t>
            </a:r>
            <a:endParaRPr lang="ru-RU" sz="4000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0" name="Прямая со стрелкой 59"/>
          <p:cNvCxnSpPr/>
          <p:nvPr/>
        </p:nvCxnSpPr>
        <p:spPr>
          <a:xfrm rot="5400000" flipH="1" flipV="1">
            <a:off x="1293019" y="1213644"/>
            <a:ext cx="1428750" cy="1588"/>
          </a:xfrm>
          <a:prstGeom prst="straightConnector1">
            <a:avLst/>
          </a:prstGeom>
          <a:ln w="76200">
            <a:solidFill>
              <a:srgbClr val="0066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Овал 4"/>
          <p:cNvSpPr/>
          <p:nvPr/>
        </p:nvSpPr>
        <p:spPr>
          <a:xfrm>
            <a:off x="1338263" y="203200"/>
            <a:ext cx="906462" cy="442913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40640" tIns="40640" rIns="40640" bIns="40640" spcCol="1270" anchor="ctr"/>
          <a:lstStyle/>
          <a:p>
            <a:pPr algn="ctr" defTabSz="1422400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40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0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40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3" name="TextBox 82"/>
          <p:cNvSpPr txBox="1">
            <a:spLocks noChangeArrowheads="1"/>
          </p:cNvSpPr>
          <p:nvPr/>
        </p:nvSpPr>
        <p:spPr bwMode="auto">
          <a:xfrm>
            <a:off x="3786188" y="2643188"/>
            <a:ext cx="5357812" cy="923925"/>
          </a:xfrm>
          <a:prstGeom prst="rect">
            <a:avLst/>
          </a:prstGeom>
          <a:solidFill>
            <a:srgbClr val="FFFF00">
              <a:alpha val="27058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-"/>
            </a:pPr>
            <a:r>
              <a:rPr lang="ru-RU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+</a:t>
            </a:r>
            <a:r>
              <a:rPr lang="en-US" sz="54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32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дин·</a:t>
            </a:r>
            <a:r>
              <a:rPr lang="en-US" sz="40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sz="28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=0</a:t>
            </a:r>
            <a:endParaRPr lang="ru-RU" sz="4000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3859213" y="2081213"/>
            <a:ext cx="5572125" cy="646112"/>
          </a:xfrm>
          <a:prstGeom prst="rect">
            <a:avLst/>
          </a:prstGeom>
          <a:solidFill>
            <a:srgbClr val="FFFF00">
              <a:alpha val="27000"/>
            </a:srgb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ru-RU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</a:t>
            </a:r>
            <a:r>
              <a:rPr lang="ru-RU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М=0 </a:t>
            </a:r>
            <a:r>
              <a:rPr lang="ru-RU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</a:t>
            </a:r>
            <a:r>
              <a:rPr lang="ru-RU" sz="36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не </a:t>
            </a:r>
            <a:r>
              <a:rPr lang="ru-RU" sz="3600" cap="all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вращается</a:t>
            </a:r>
            <a:endParaRPr lang="ru-RU" sz="3600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601" name="TextBox 96"/>
          <p:cNvSpPr txBox="1">
            <a:spLocks noChangeArrowheads="1"/>
          </p:cNvSpPr>
          <p:nvPr/>
        </p:nvSpPr>
        <p:spPr bwMode="auto">
          <a:xfrm rot="-1890951">
            <a:off x="-117475" y="249238"/>
            <a:ext cx="1624013" cy="523875"/>
          </a:xfrm>
          <a:prstGeom prst="rect">
            <a:avLst/>
          </a:prstGeom>
          <a:solidFill>
            <a:srgbClr val="8E6C00">
              <a:alpha val="30980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latin typeface="Times New Roman" pitchFamily="18" charset="0"/>
                <a:cs typeface="Times New Roman" pitchFamily="18" charset="0"/>
              </a:rPr>
              <a:t>Л.р. 10а</a:t>
            </a:r>
          </a:p>
        </p:txBody>
      </p:sp>
      <p:grpSp>
        <p:nvGrpSpPr>
          <p:cNvPr id="18" name="Группа 98"/>
          <p:cNvGrpSpPr>
            <a:grpSpLocks/>
          </p:cNvGrpSpPr>
          <p:nvPr/>
        </p:nvGrpSpPr>
        <p:grpSpPr bwMode="auto">
          <a:xfrm>
            <a:off x="6319838" y="830263"/>
            <a:ext cx="500062" cy="298450"/>
            <a:chOff x="3344728" y="458172"/>
            <a:chExt cx="226663" cy="226663"/>
          </a:xfrm>
        </p:grpSpPr>
        <p:sp>
          <p:nvSpPr>
            <p:cNvPr id="100" name="Равно 99"/>
            <p:cNvSpPr/>
            <p:nvPr/>
          </p:nvSpPr>
          <p:spPr>
            <a:xfrm>
              <a:off x="3344728" y="458172"/>
              <a:ext cx="226663" cy="226663"/>
            </a:xfrm>
            <a:prstGeom prst="mathEqual">
              <a:avLst/>
            </a:prstGeom>
            <a:ln>
              <a:solidFill>
                <a:srgbClr val="000000"/>
              </a:solidFill>
            </a:ln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1" name="Равно 4"/>
            <p:cNvSpPr/>
            <p:nvPr/>
          </p:nvSpPr>
          <p:spPr>
            <a:xfrm>
              <a:off x="3374950" y="505192"/>
              <a:ext cx="166219" cy="132622"/>
            </a:xfrm>
            <a:prstGeom prst="rect">
              <a:avLst/>
            </a:prstGeom>
            <a:ln>
              <a:solidFill>
                <a:srgbClr val="000000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0" tIns="0" rIns="0" bIns="0" spcCol="1270" anchor="ctr"/>
            <a:lstStyle/>
            <a:p>
              <a:pPr algn="ctr" defTabSz="40005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900"/>
            </a:p>
          </p:txBody>
        </p:sp>
      </p:grpSp>
      <p:sp>
        <p:nvSpPr>
          <p:cNvPr id="85" name="TextBox 84"/>
          <p:cNvSpPr txBox="1">
            <a:spLocks noChangeArrowheads="1"/>
          </p:cNvSpPr>
          <p:nvPr/>
        </p:nvSpPr>
        <p:spPr bwMode="auto">
          <a:xfrm>
            <a:off x="3643313" y="3571875"/>
            <a:ext cx="5214937" cy="769938"/>
          </a:xfrm>
          <a:prstGeom prst="rect">
            <a:avLst/>
          </a:prstGeom>
          <a:solidFill>
            <a:srgbClr val="FFFF00">
              <a:alpha val="27058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- 2</a:t>
            </a:r>
            <a:r>
              <a:rPr lang="ru-RU" sz="3200" b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·20</a:t>
            </a:r>
            <a:r>
              <a:rPr lang="ru-RU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3200" b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·см</a:t>
            </a:r>
            <a:r>
              <a:rPr lang="ru-RU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+</a:t>
            </a:r>
            <a:r>
              <a:rPr lang="en-US" sz="4400" b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400" b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дин</a:t>
            </a:r>
            <a:r>
              <a:rPr lang="ru-RU" sz="3200" b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·10</a:t>
            </a:r>
            <a:r>
              <a:rPr lang="ru-RU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3200" b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·см</a:t>
            </a:r>
            <a:r>
              <a:rPr lang="ru-RU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=0</a:t>
            </a:r>
            <a:endParaRPr lang="ru-RU" sz="3200" b="1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9" name="Line 23"/>
          <p:cNvSpPr>
            <a:spLocks noChangeShapeType="1"/>
          </p:cNvSpPr>
          <p:nvPr/>
        </p:nvSpPr>
        <p:spPr bwMode="auto">
          <a:xfrm flipV="1">
            <a:off x="1603650" y="127071"/>
            <a:ext cx="285752" cy="45719"/>
          </a:xfrm>
          <a:prstGeom prst="line">
            <a:avLst/>
          </a:prstGeom>
          <a:noFill/>
          <a:ln w="22225">
            <a:solidFill>
              <a:srgbClr val="006600"/>
            </a:solidFill>
            <a:round/>
            <a:headEnd/>
            <a:tailEnd type="triangle" w="med" len="med"/>
          </a:ln>
          <a:scene3d>
            <a:camera prst="orthographicFront">
              <a:rot lat="0" lon="0" rev="20999999"/>
            </a:camera>
            <a:lightRig rig="threePt" dir="t"/>
          </a:scene3d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0" name="Line 23"/>
          <p:cNvSpPr>
            <a:spLocks noChangeShapeType="1"/>
          </p:cNvSpPr>
          <p:nvPr/>
        </p:nvSpPr>
        <p:spPr bwMode="auto">
          <a:xfrm flipV="1">
            <a:off x="2722986" y="2160204"/>
            <a:ext cx="285752" cy="45719"/>
          </a:xfrm>
          <a:prstGeom prst="line">
            <a:avLst/>
          </a:prstGeom>
          <a:noFill/>
          <a:ln w="22225">
            <a:solidFill>
              <a:srgbClr val="0000FF"/>
            </a:solidFill>
            <a:round/>
            <a:headEnd/>
            <a:tailEnd type="triangle" w="med" len="med"/>
          </a:ln>
          <a:scene3d>
            <a:camera prst="orthographicFront">
              <a:rot lat="0" lon="0" rev="20999999"/>
            </a:camera>
            <a:lightRig rig="threePt" dir="t"/>
          </a:scene3d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1" name="Line 23"/>
          <p:cNvSpPr>
            <a:spLocks noChangeShapeType="1"/>
          </p:cNvSpPr>
          <p:nvPr/>
        </p:nvSpPr>
        <p:spPr bwMode="auto">
          <a:xfrm flipV="1">
            <a:off x="357158" y="2383149"/>
            <a:ext cx="285752" cy="45719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 type="triangle" w="med" len="med"/>
          </a:ln>
          <a:scene3d>
            <a:camera prst="orthographicFront">
              <a:rot lat="0" lon="0" rev="20999999"/>
            </a:camera>
            <a:lightRig rig="threePt" dir="t"/>
          </a:scene3d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8" name="TextBox 87"/>
          <p:cNvSpPr txBox="1">
            <a:spLocks noChangeArrowheads="1"/>
          </p:cNvSpPr>
          <p:nvPr/>
        </p:nvSpPr>
        <p:spPr bwMode="auto">
          <a:xfrm>
            <a:off x="0" y="4429125"/>
            <a:ext cx="5214938" cy="769938"/>
          </a:xfrm>
          <a:prstGeom prst="rect">
            <a:avLst/>
          </a:prstGeom>
          <a:solidFill>
            <a:schemeClr val="bg1">
              <a:alpha val="27058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- 2</a:t>
            </a:r>
            <a:r>
              <a:rPr lang="ru-RU" sz="32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·20</a:t>
            </a:r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32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·см</a:t>
            </a:r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+</a:t>
            </a:r>
            <a:r>
              <a:rPr lang="en-US" sz="44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4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дин</a:t>
            </a:r>
            <a:r>
              <a:rPr lang="ru-RU" sz="32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ru-RU" sz="3600" b="1" u="sng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15</a:t>
            </a:r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32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см</a:t>
            </a:r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=0</a:t>
            </a:r>
            <a:endParaRPr lang="ru-RU" sz="3200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7" name="TextBox 86"/>
          <p:cNvSpPr txBox="1">
            <a:spLocks noChangeArrowheads="1"/>
          </p:cNvSpPr>
          <p:nvPr/>
        </p:nvSpPr>
        <p:spPr bwMode="auto">
          <a:xfrm>
            <a:off x="0" y="5286375"/>
            <a:ext cx="5214938" cy="769938"/>
          </a:xfrm>
          <a:prstGeom prst="rect">
            <a:avLst/>
          </a:prstGeom>
          <a:solidFill>
            <a:srgbClr val="FFFF00">
              <a:alpha val="27058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- 2</a:t>
            </a:r>
            <a:r>
              <a:rPr lang="ru-RU" sz="3200" b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·20</a:t>
            </a:r>
            <a:r>
              <a:rPr lang="ru-RU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3200" b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·см</a:t>
            </a:r>
            <a:r>
              <a:rPr lang="ru-RU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+</a:t>
            </a:r>
            <a:r>
              <a:rPr lang="en-US" sz="4400" b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400" b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дин</a:t>
            </a:r>
            <a:r>
              <a:rPr lang="ru-RU" sz="3200" b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ru-RU" sz="3600" b="1" u="sng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ru-RU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3200" b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см</a:t>
            </a:r>
            <a:r>
              <a:rPr lang="ru-RU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=0</a:t>
            </a:r>
            <a:endParaRPr lang="ru-RU" sz="3200" b="1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81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000"/>
                                        <p:tgtEl>
                                          <p:spTgt spid="481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500"/>
                            </p:stCondLst>
                            <p:childTnLst>
                              <p:par>
                                <p:cTn id="3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2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500"/>
                            </p:stCondLst>
                            <p:childTnLst>
                              <p:par>
                                <p:cTn id="3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2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500"/>
                            </p:stCondLst>
                            <p:childTnLst>
                              <p:par>
                                <p:cTn id="4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2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"/>
                            </p:stCondLst>
                            <p:childTnLst>
                              <p:par>
                                <p:cTn id="61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000"/>
                            </p:stCondLst>
                            <p:childTnLst>
                              <p:par>
                                <p:cTn id="84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000"/>
                            </p:stCondLst>
                            <p:childTnLst>
                              <p:par>
                                <p:cTn id="89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3000"/>
                            </p:stCondLst>
                            <p:childTnLst>
                              <p:par>
                                <p:cTn id="94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4000"/>
                            </p:stCondLst>
                            <p:childTnLst>
                              <p:par>
                                <p:cTn id="99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000"/>
                            </p:stCondLst>
                            <p:childTnLst>
                              <p:par>
                                <p:cTn id="11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2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2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2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2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7" dur="2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3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1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42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3" dur="3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4" dur="3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145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 animBg="1"/>
      <p:bldP spid="81" grpId="0" animBg="1"/>
      <p:bldP spid="3" grpId="0" animBg="1"/>
      <p:bldP spid="48153" grpId="0" animBg="1"/>
      <p:bldP spid="77" grpId="0"/>
      <p:bldP spid="79" grpId="0"/>
      <p:bldP spid="83" grpId="0" animBg="1"/>
      <p:bldP spid="83" grpId="1" animBg="1"/>
      <p:bldP spid="82" grpId="0" animBg="1"/>
      <p:bldP spid="85" grpId="0" animBg="1"/>
      <p:bldP spid="88" grpId="0" animBg="1"/>
      <p:bldP spid="8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Прямоугольник 94"/>
          <p:cNvSpPr/>
          <p:nvPr/>
        </p:nvSpPr>
        <p:spPr>
          <a:xfrm>
            <a:off x="4116388" y="4843463"/>
            <a:ext cx="5000625" cy="4286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0" name="TextBox 79"/>
          <p:cNvSpPr txBox="1"/>
          <p:nvPr/>
        </p:nvSpPr>
        <p:spPr>
          <a:xfrm>
            <a:off x="642938" y="3500438"/>
            <a:ext cx="1857375" cy="461962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spAutoFit/>
          </a:bodyPr>
          <a:lstStyle/>
          <a:p>
            <a:pPr>
              <a:defRPr/>
            </a:pPr>
            <a:r>
              <a:rPr lang="ru-RU" sz="2400" b="1" baseline="-2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ПРОТИ В </a:t>
            </a:r>
            <a:r>
              <a:rPr lang="ru-RU" sz="2400" b="1" baseline="-25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Ч.С.</a:t>
            </a:r>
            <a:endParaRPr lang="ru-RU" sz="24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" name="TextBox 80"/>
          <p:cNvSpPr txBox="1">
            <a:spLocks noChangeArrowheads="1"/>
          </p:cNvSpPr>
          <p:nvPr/>
        </p:nvSpPr>
        <p:spPr bwMode="auto">
          <a:xfrm>
            <a:off x="3071813" y="2928938"/>
            <a:ext cx="1214437" cy="708025"/>
          </a:xfrm>
          <a:prstGeom prst="rect">
            <a:avLst/>
          </a:prstGeom>
          <a:blipFill dpi="0" rotWithShape="1">
            <a:blip r:embed="rId7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 baseline="-2500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4000" b="1" baseline="-25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ч.с.</a:t>
            </a:r>
            <a:endParaRPr lang="ru-RU" sz="4000" b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4572000" y="4316413"/>
            <a:ext cx="4071938" cy="381000"/>
          </a:xfrm>
        </p:spPr>
        <p:txBody>
          <a:bodyPr/>
          <a:lstStyle/>
          <a:p>
            <a:r>
              <a:rPr lang="ru-RU" sz="3200" b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 опорой на конце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2643188" y="14288"/>
            <a:ext cx="6492875" cy="642937"/>
          </a:xfrm>
          <a:gradFill rotWithShape="0">
            <a:gsLst>
              <a:gs pos="0">
                <a:srgbClr val="FF6633"/>
              </a:gs>
              <a:gs pos="25000">
                <a:srgbClr val="FF6633"/>
              </a:gs>
              <a:gs pos="50000">
                <a:srgbClr val="FFFF00"/>
              </a:gs>
              <a:gs pos="50999">
                <a:srgbClr val="FFFFEB"/>
              </a:gs>
              <a:gs pos="75000">
                <a:srgbClr val="01A78F"/>
              </a:gs>
              <a:gs pos="100000">
                <a:srgbClr val="3366FF"/>
              </a:gs>
            </a:gsLst>
            <a:lin ang="5400000"/>
          </a:gradFill>
        </p:spPr>
        <p:txBody>
          <a:bodyPr/>
          <a:lstStyle/>
          <a:p>
            <a:r>
              <a:rPr lang="ru-RU" sz="2600" b="1" smtClean="0">
                <a:latin typeface="Times New Roman" pitchFamily="18" charset="0"/>
                <a:cs typeface="Times New Roman" pitchFamily="18" charset="0"/>
              </a:rPr>
              <a:t>…вращающее действие от </a:t>
            </a:r>
            <a:r>
              <a:rPr lang="en-US" sz="2600" b="1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600" b="1" smtClean="0">
                <a:latin typeface="Times New Roman" pitchFamily="18" charset="0"/>
                <a:cs typeface="Times New Roman" pitchFamily="18" charset="0"/>
              </a:rPr>
              <a:t>  и ПЛЕЧА…</a:t>
            </a:r>
            <a:r>
              <a:rPr lang="ru-RU" sz="2600" smtClean="0">
                <a:latin typeface="Times New Roman" pitchFamily="18" charset="0"/>
                <a:cs typeface="Times New Roman" pitchFamily="18" charset="0"/>
              </a:rPr>
              <a:t>                                   </a:t>
            </a:r>
          </a:p>
        </p:txBody>
      </p:sp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285750" y="1608138"/>
            <a:ext cx="3571875" cy="2106612"/>
            <a:chOff x="1152" y="2952"/>
            <a:chExt cx="3600" cy="1800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1152" y="3168"/>
              <a:ext cx="3600" cy="1584"/>
              <a:chOff x="1584" y="2880"/>
              <a:chExt cx="3600" cy="1584"/>
            </a:xfrm>
          </p:grpSpPr>
          <p:grpSp>
            <p:nvGrpSpPr>
              <p:cNvPr id="6" name="Group 4"/>
              <p:cNvGrpSpPr>
                <a:grpSpLocks/>
              </p:cNvGrpSpPr>
              <p:nvPr/>
            </p:nvGrpSpPr>
            <p:grpSpPr bwMode="auto">
              <a:xfrm>
                <a:off x="1584" y="2880"/>
                <a:ext cx="3456" cy="432"/>
                <a:chOff x="1584" y="2880"/>
                <a:chExt cx="3456" cy="432"/>
              </a:xfrm>
            </p:grpSpPr>
            <p:grpSp>
              <p:nvGrpSpPr>
                <p:cNvPr id="7" name="Group 5"/>
                <p:cNvGrpSpPr>
                  <a:grpSpLocks/>
                </p:cNvGrpSpPr>
                <p:nvPr/>
              </p:nvGrpSpPr>
              <p:grpSpPr bwMode="auto">
                <a:xfrm>
                  <a:off x="1584" y="2880"/>
                  <a:ext cx="3456" cy="144"/>
                  <a:chOff x="1584" y="2880"/>
                  <a:chExt cx="3456" cy="144"/>
                </a:xfrm>
              </p:grpSpPr>
              <p:sp>
                <p:nvSpPr>
                  <p:cNvPr id="17493" name="Rectangle 6"/>
                  <p:cNvSpPr>
                    <a:spLocks noChangeArrowheads="1"/>
                  </p:cNvSpPr>
                  <p:nvPr/>
                </p:nvSpPr>
                <p:spPr bwMode="auto">
                  <a:xfrm>
                    <a:off x="1584" y="2880"/>
                    <a:ext cx="576" cy="144"/>
                  </a:xfrm>
                  <a:prstGeom prst="rect">
                    <a:avLst/>
                  </a:prstGeom>
                  <a:solidFill>
                    <a:srgbClr val="FFFF00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7494" name="Rectangle 7"/>
                  <p:cNvSpPr>
                    <a:spLocks noChangeArrowheads="1"/>
                  </p:cNvSpPr>
                  <p:nvPr/>
                </p:nvSpPr>
                <p:spPr bwMode="auto">
                  <a:xfrm>
                    <a:off x="2160" y="2880"/>
                    <a:ext cx="576" cy="144"/>
                  </a:xfrm>
                  <a:prstGeom prst="rect">
                    <a:avLst/>
                  </a:prstGeom>
                  <a:solidFill>
                    <a:srgbClr val="339933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7495" name="Rectangle 8"/>
                  <p:cNvSpPr>
                    <a:spLocks noChangeArrowheads="1"/>
                  </p:cNvSpPr>
                  <p:nvPr/>
                </p:nvSpPr>
                <p:spPr bwMode="auto">
                  <a:xfrm>
                    <a:off x="2736" y="2880"/>
                    <a:ext cx="576" cy="144"/>
                  </a:xfrm>
                  <a:prstGeom prst="rect">
                    <a:avLst/>
                  </a:prstGeom>
                  <a:solidFill>
                    <a:srgbClr val="FFFF00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7496" name="Rectangle 9"/>
                  <p:cNvSpPr>
                    <a:spLocks noChangeArrowheads="1"/>
                  </p:cNvSpPr>
                  <p:nvPr/>
                </p:nvSpPr>
                <p:spPr bwMode="auto">
                  <a:xfrm>
                    <a:off x="3312" y="2880"/>
                    <a:ext cx="576" cy="144"/>
                  </a:xfrm>
                  <a:prstGeom prst="rect">
                    <a:avLst/>
                  </a:prstGeom>
                  <a:solidFill>
                    <a:srgbClr val="339933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7497" name="Rectangle 10"/>
                  <p:cNvSpPr>
                    <a:spLocks noChangeArrowheads="1"/>
                  </p:cNvSpPr>
                  <p:nvPr/>
                </p:nvSpPr>
                <p:spPr bwMode="auto">
                  <a:xfrm>
                    <a:off x="3888" y="2880"/>
                    <a:ext cx="576" cy="144"/>
                  </a:xfrm>
                  <a:prstGeom prst="rect">
                    <a:avLst/>
                  </a:prstGeom>
                  <a:solidFill>
                    <a:srgbClr val="FFFF00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7498" name="Rectangle 11"/>
                  <p:cNvSpPr>
                    <a:spLocks noChangeArrowheads="1"/>
                  </p:cNvSpPr>
                  <p:nvPr/>
                </p:nvSpPr>
                <p:spPr bwMode="auto">
                  <a:xfrm>
                    <a:off x="4464" y="2880"/>
                    <a:ext cx="576" cy="144"/>
                  </a:xfrm>
                  <a:prstGeom prst="rect">
                    <a:avLst/>
                  </a:prstGeom>
                  <a:solidFill>
                    <a:srgbClr val="339933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sp>
              <p:nvSpPr>
                <p:cNvPr id="17492" name="AutoShape 12"/>
                <p:cNvSpPr>
                  <a:spLocks noChangeArrowheads="1"/>
                </p:cNvSpPr>
                <p:nvPr/>
              </p:nvSpPr>
              <p:spPr bwMode="auto">
                <a:xfrm>
                  <a:off x="3243" y="3024"/>
                  <a:ext cx="144" cy="288"/>
                </a:xfrm>
                <a:prstGeom prst="flowChartExtract">
                  <a:avLst/>
                </a:prstGeom>
                <a:solidFill>
                  <a:srgbClr val="FFFFFF"/>
                </a:solidFill>
                <a:ln w="539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8" name="Group 13"/>
              <p:cNvGrpSpPr>
                <a:grpSpLocks/>
              </p:cNvGrpSpPr>
              <p:nvPr/>
            </p:nvGrpSpPr>
            <p:grpSpPr bwMode="auto">
              <a:xfrm>
                <a:off x="4896" y="3024"/>
                <a:ext cx="288" cy="720"/>
                <a:chOff x="4896" y="3024"/>
                <a:chExt cx="288" cy="720"/>
              </a:xfrm>
            </p:grpSpPr>
            <p:sp>
              <p:nvSpPr>
                <p:cNvPr id="17489" name="Line 14"/>
                <p:cNvSpPr>
                  <a:spLocks noChangeShapeType="1"/>
                </p:cNvSpPr>
                <p:nvPr/>
              </p:nvSpPr>
              <p:spPr bwMode="auto">
                <a:xfrm>
                  <a:off x="5040" y="3024"/>
                  <a:ext cx="0" cy="432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8143" name="Rectangle 15"/>
                <p:cNvSpPr>
                  <a:spLocks noChangeArrowheads="1"/>
                </p:cNvSpPr>
                <p:nvPr/>
              </p:nvSpPr>
              <p:spPr bwMode="auto">
                <a:xfrm>
                  <a:off x="4896" y="3456"/>
                  <a:ext cx="288" cy="288"/>
                </a:xfrm>
                <a:prstGeom prst="rect">
                  <a:avLst/>
                </a:prstGeom>
                <a:solidFill>
                  <a:schemeClr val="bg2">
                    <a:lumMod val="75000"/>
                  </a:schemeClr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  <p:grpSp>
            <p:nvGrpSpPr>
              <p:cNvPr id="9" name="Group 16"/>
              <p:cNvGrpSpPr>
                <a:grpSpLocks/>
              </p:cNvGrpSpPr>
              <p:nvPr/>
            </p:nvGrpSpPr>
            <p:grpSpPr bwMode="auto">
              <a:xfrm>
                <a:off x="2592" y="3024"/>
                <a:ext cx="288" cy="1440"/>
                <a:chOff x="2592" y="3024"/>
                <a:chExt cx="288" cy="1440"/>
              </a:xfrm>
            </p:grpSpPr>
            <p:sp>
              <p:nvSpPr>
                <p:cNvPr id="17485" name="Rectangle 17"/>
                <p:cNvSpPr>
                  <a:spLocks noChangeArrowheads="1"/>
                </p:cNvSpPr>
                <p:nvPr/>
              </p:nvSpPr>
              <p:spPr bwMode="auto">
                <a:xfrm>
                  <a:off x="2592" y="3312"/>
                  <a:ext cx="288" cy="288"/>
                </a:xfrm>
                <a:prstGeom prst="rect">
                  <a:avLst/>
                </a:prstGeom>
                <a:solidFill>
                  <a:srgbClr val="7030A0">
                    <a:alpha val="41176"/>
                  </a:srgbClr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8146" name="Rectangle 18"/>
                <p:cNvSpPr>
                  <a:spLocks noChangeArrowheads="1"/>
                </p:cNvSpPr>
                <p:nvPr/>
              </p:nvSpPr>
              <p:spPr bwMode="auto">
                <a:xfrm>
                  <a:off x="2592" y="3744"/>
                  <a:ext cx="288" cy="288"/>
                </a:xfrm>
                <a:prstGeom prst="rect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8147" name="Rectangle 19"/>
                <p:cNvSpPr>
                  <a:spLocks noChangeArrowheads="1"/>
                </p:cNvSpPr>
                <p:nvPr/>
              </p:nvSpPr>
              <p:spPr bwMode="auto">
                <a:xfrm>
                  <a:off x="2592" y="4176"/>
                  <a:ext cx="288" cy="288"/>
                </a:xfrm>
                <a:prstGeom prst="rect">
                  <a:avLst/>
                </a:prstGeom>
                <a:solidFill>
                  <a:schemeClr val="accent4">
                    <a:lumMod val="40000"/>
                    <a:lumOff val="60000"/>
                  </a:schemeClr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7488" name="Line 20"/>
                <p:cNvSpPr>
                  <a:spLocks noChangeShapeType="1"/>
                </p:cNvSpPr>
                <p:nvPr/>
              </p:nvSpPr>
              <p:spPr bwMode="auto">
                <a:xfrm flipV="1">
                  <a:off x="2736" y="3024"/>
                  <a:ext cx="0" cy="1152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sp>
          <p:nvSpPr>
            <p:cNvPr id="17480" name="AutoShape 21"/>
            <p:cNvSpPr>
              <a:spLocks/>
            </p:cNvSpPr>
            <p:nvPr/>
          </p:nvSpPr>
          <p:spPr bwMode="auto">
            <a:xfrm rot="5400000">
              <a:off x="3636" y="2196"/>
              <a:ext cx="216" cy="1728"/>
            </a:xfrm>
            <a:prstGeom prst="leftBrace">
              <a:avLst>
                <a:gd name="adj1" fmla="val 66667"/>
                <a:gd name="adj2" fmla="val 50000"/>
              </a:avLst>
            </a:prstGeom>
            <a:noFill/>
            <a:ln w="22225">
              <a:solidFill>
                <a:srgbClr val="0033CC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481" name="AutoShape 22"/>
            <p:cNvSpPr>
              <a:spLocks/>
            </p:cNvSpPr>
            <p:nvPr/>
          </p:nvSpPr>
          <p:spPr bwMode="auto">
            <a:xfrm rot="5400000">
              <a:off x="2520" y="2809"/>
              <a:ext cx="143" cy="576"/>
            </a:xfrm>
            <a:prstGeom prst="leftBrace">
              <a:avLst>
                <a:gd name="adj1" fmla="val 33566"/>
                <a:gd name="adj2" fmla="val 50000"/>
              </a:avLst>
            </a:prstGeom>
            <a:noFill/>
            <a:ln w="222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48151" name="Line 23"/>
          <p:cNvSpPr>
            <a:spLocks noChangeShapeType="1"/>
          </p:cNvSpPr>
          <p:nvPr/>
        </p:nvSpPr>
        <p:spPr bwMode="auto">
          <a:xfrm flipH="1">
            <a:off x="3700463" y="1962150"/>
            <a:ext cx="4762" cy="346075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7572375" y="720725"/>
            <a:ext cx="1571625" cy="27860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8153" name="Line 25"/>
          <p:cNvSpPr>
            <a:spLocks noChangeShapeType="1"/>
          </p:cNvSpPr>
          <p:nvPr/>
        </p:nvSpPr>
        <p:spPr bwMode="auto">
          <a:xfrm>
            <a:off x="1428750" y="1974850"/>
            <a:ext cx="0" cy="8001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grpSp>
        <p:nvGrpSpPr>
          <p:cNvPr id="10" name="Группа 41"/>
          <p:cNvGrpSpPr>
            <a:grpSpLocks/>
          </p:cNvGrpSpPr>
          <p:nvPr/>
        </p:nvGrpSpPr>
        <p:grpSpPr bwMode="auto">
          <a:xfrm>
            <a:off x="2857500" y="785813"/>
            <a:ext cx="1571625" cy="390525"/>
            <a:chOff x="2341" y="376104"/>
            <a:chExt cx="1220132" cy="390798"/>
          </a:xfrm>
        </p:grpSpPr>
        <p:sp>
          <p:nvSpPr>
            <p:cNvPr id="43" name="Овал 42"/>
            <p:cNvSpPr/>
            <p:nvPr/>
          </p:nvSpPr>
          <p:spPr>
            <a:xfrm>
              <a:off x="2341" y="376104"/>
              <a:ext cx="1220132" cy="390798"/>
            </a:xfrm>
            <a:prstGeom prst="ellipse">
              <a:avLst/>
            </a:prstGeom>
            <a:solidFill>
              <a:srgbClr val="0070C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4" name="Овал 4"/>
            <p:cNvSpPr/>
            <p:nvPr/>
          </p:nvSpPr>
          <p:spPr>
            <a:xfrm>
              <a:off x="181048" y="433294"/>
              <a:ext cx="862720" cy="27641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40640" tIns="40640" rIns="40640" bIns="40640" spcCol="1270" anchor="ctr"/>
            <a:lstStyle/>
            <a:p>
              <a:pPr algn="ctr" defTabSz="14224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3200" dirty="0">
                  <a:latin typeface="Times New Roman" pitchFamily="18" charset="0"/>
                  <a:cs typeface="Times New Roman" pitchFamily="18" charset="0"/>
                </a:rPr>
                <a:t>сила</a:t>
              </a:r>
            </a:p>
          </p:txBody>
        </p:sp>
      </p:grpSp>
      <p:grpSp>
        <p:nvGrpSpPr>
          <p:cNvPr id="11" name="Группа 44"/>
          <p:cNvGrpSpPr>
            <a:grpSpLocks/>
          </p:cNvGrpSpPr>
          <p:nvPr/>
        </p:nvGrpSpPr>
        <p:grpSpPr bwMode="auto">
          <a:xfrm>
            <a:off x="4714875" y="785813"/>
            <a:ext cx="1800225" cy="390525"/>
            <a:chOff x="1571636" y="428628"/>
            <a:chExt cx="1800393" cy="390798"/>
          </a:xfrm>
        </p:grpSpPr>
        <p:sp>
          <p:nvSpPr>
            <p:cNvPr id="46" name="Овал 45"/>
            <p:cNvSpPr/>
            <p:nvPr/>
          </p:nvSpPr>
          <p:spPr>
            <a:xfrm>
              <a:off x="1571636" y="428628"/>
              <a:ext cx="1800393" cy="390798"/>
            </a:xfrm>
            <a:prstGeom prst="ellipse">
              <a:avLst/>
            </a:prstGeom>
            <a:solidFill>
              <a:srgbClr val="FFFF00">
                <a:alpha val="78000"/>
              </a:srgb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7" name="Овал 4"/>
            <p:cNvSpPr/>
            <p:nvPr/>
          </p:nvSpPr>
          <p:spPr>
            <a:xfrm>
              <a:off x="1835186" y="485818"/>
              <a:ext cx="1273294" cy="27641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35560" tIns="35560" rIns="35560" bIns="35560" spcCol="1270" anchor="ctr"/>
            <a:lstStyle/>
            <a:p>
              <a:pPr algn="ctr" defTabSz="12446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2800" b="1" dirty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плечо</a:t>
              </a:r>
            </a:p>
          </p:txBody>
        </p:sp>
      </p:grpSp>
      <p:grpSp>
        <p:nvGrpSpPr>
          <p:cNvPr id="12" name="Группа 47"/>
          <p:cNvGrpSpPr>
            <a:grpSpLocks/>
          </p:cNvGrpSpPr>
          <p:nvPr/>
        </p:nvGrpSpPr>
        <p:grpSpPr bwMode="auto">
          <a:xfrm rot="2066746">
            <a:off x="4410075" y="796925"/>
            <a:ext cx="357188" cy="395288"/>
            <a:chOff x="1254206" y="458172"/>
            <a:chExt cx="226663" cy="226663"/>
          </a:xfrm>
        </p:grpSpPr>
        <p:sp>
          <p:nvSpPr>
            <p:cNvPr id="49" name="Плюс 48"/>
            <p:cNvSpPr/>
            <p:nvPr/>
          </p:nvSpPr>
          <p:spPr>
            <a:xfrm>
              <a:off x="1254206" y="458172"/>
              <a:ext cx="226663" cy="226663"/>
            </a:xfrm>
            <a:prstGeom prst="mathPlus">
              <a:avLst/>
            </a:prstGeom>
            <a:ln>
              <a:solidFill>
                <a:srgbClr val="000000"/>
              </a:solidFill>
            </a:ln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0" name="Плюс 4"/>
            <p:cNvSpPr/>
            <p:nvPr/>
          </p:nvSpPr>
          <p:spPr>
            <a:xfrm>
              <a:off x="1284428" y="544650"/>
              <a:ext cx="166220" cy="53707"/>
            </a:xfrm>
            <a:prstGeom prst="rect">
              <a:avLst/>
            </a:prstGeom>
            <a:ln>
              <a:solidFill>
                <a:srgbClr val="000000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0" tIns="0" rIns="0" bIns="0" spcCol="1270" anchor="ctr"/>
            <a:lstStyle/>
            <a:p>
              <a:pPr algn="ctr" defTabSz="466725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1050">
                <a:solidFill>
                  <a:schemeClr val="tx1"/>
                </a:solidFill>
              </a:endParaRPr>
            </a:p>
          </p:txBody>
        </p:sp>
      </p:grpSp>
      <p:grpSp>
        <p:nvGrpSpPr>
          <p:cNvPr id="13" name="Группа 53"/>
          <p:cNvGrpSpPr>
            <a:grpSpLocks/>
          </p:cNvGrpSpPr>
          <p:nvPr/>
        </p:nvGrpSpPr>
        <p:grpSpPr bwMode="auto">
          <a:xfrm>
            <a:off x="6858000" y="571500"/>
            <a:ext cx="1895475" cy="857250"/>
            <a:chOff x="3603124" y="142876"/>
            <a:chExt cx="1895260" cy="857255"/>
          </a:xfrm>
        </p:grpSpPr>
        <p:sp>
          <p:nvSpPr>
            <p:cNvPr id="55" name="Овал 54"/>
            <p:cNvSpPr/>
            <p:nvPr/>
          </p:nvSpPr>
          <p:spPr>
            <a:xfrm>
              <a:off x="3603124" y="142876"/>
              <a:ext cx="1895260" cy="857255"/>
            </a:xfrm>
            <a:prstGeom prst="ellipse">
              <a:avLst/>
            </a:prstGeom>
            <a:solidFill>
              <a:srgbClr val="339933">
                <a:alpha val="67000"/>
              </a:srgb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6" name="Овал 4"/>
            <p:cNvSpPr/>
            <p:nvPr/>
          </p:nvSpPr>
          <p:spPr>
            <a:xfrm>
              <a:off x="3880905" y="268290"/>
              <a:ext cx="1339698" cy="60642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22860" tIns="22860" rIns="22860" bIns="22860" spcCol="1270" anchor="ctr"/>
            <a:lstStyle/>
            <a:p>
              <a:pPr algn="ctr" defTabSz="8001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2400" b="1" dirty="0">
                  <a:latin typeface="Times New Roman" pitchFamily="18" charset="0"/>
                  <a:cs typeface="Times New Roman" pitchFamily="18" charset="0"/>
                </a:rPr>
                <a:t>Момент силы</a:t>
              </a:r>
            </a:p>
          </p:txBody>
        </p:sp>
      </p:grpSp>
      <p:grpSp>
        <p:nvGrpSpPr>
          <p:cNvPr id="14" name="Группа 60"/>
          <p:cNvGrpSpPr>
            <a:grpSpLocks/>
          </p:cNvGrpSpPr>
          <p:nvPr/>
        </p:nvGrpSpPr>
        <p:grpSpPr bwMode="auto">
          <a:xfrm>
            <a:off x="3930650" y="1463675"/>
            <a:ext cx="1282700" cy="625475"/>
            <a:chOff x="642944" y="0"/>
            <a:chExt cx="1283052" cy="410951"/>
          </a:xfrm>
        </p:grpSpPr>
        <p:sp>
          <p:nvSpPr>
            <p:cNvPr id="62" name="Овал 61"/>
            <p:cNvSpPr/>
            <p:nvPr/>
          </p:nvSpPr>
          <p:spPr>
            <a:xfrm>
              <a:off x="642944" y="0"/>
              <a:ext cx="1283052" cy="410951"/>
            </a:xfrm>
            <a:prstGeom prst="ellipse">
              <a:avLst/>
            </a:prstGeom>
            <a:solidFill>
              <a:srgbClr val="0070C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3" name="Овал 4"/>
            <p:cNvSpPr/>
            <p:nvPr/>
          </p:nvSpPr>
          <p:spPr>
            <a:xfrm>
              <a:off x="830320" y="60495"/>
              <a:ext cx="908299" cy="28996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40640" tIns="40640" rIns="40640" bIns="40640" spcCol="1270" anchor="ctr"/>
            <a:lstStyle/>
            <a:p>
              <a:pPr algn="ctr" defTabSz="14224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4000" b="1" dirty="0">
                  <a:latin typeface="Times New Roman" pitchFamily="18" charset="0"/>
                  <a:cs typeface="Times New Roman" pitchFamily="18" charset="0"/>
                </a:rPr>
                <a:t>F</a:t>
              </a:r>
              <a:endParaRPr lang="ru-RU" sz="40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5" name="Группа 63"/>
          <p:cNvGrpSpPr>
            <a:grpSpLocks/>
          </p:cNvGrpSpPr>
          <p:nvPr/>
        </p:nvGrpSpPr>
        <p:grpSpPr bwMode="auto">
          <a:xfrm>
            <a:off x="5461000" y="1463675"/>
            <a:ext cx="1039813" cy="714375"/>
            <a:chOff x="1590121" y="0"/>
            <a:chExt cx="753282" cy="460586"/>
          </a:xfrm>
        </p:grpSpPr>
        <p:sp>
          <p:nvSpPr>
            <p:cNvPr id="65" name="Овал 64"/>
            <p:cNvSpPr/>
            <p:nvPr/>
          </p:nvSpPr>
          <p:spPr>
            <a:xfrm>
              <a:off x="1590121" y="0"/>
              <a:ext cx="753282" cy="460586"/>
            </a:xfrm>
            <a:prstGeom prst="ellipse">
              <a:avLst/>
            </a:prstGeom>
            <a:solidFill>
              <a:srgbClr val="FFFF00">
                <a:alpha val="78000"/>
              </a:srgb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6" name="Овал 4"/>
            <p:cNvSpPr/>
            <p:nvPr/>
          </p:nvSpPr>
          <p:spPr>
            <a:xfrm>
              <a:off x="1700526" y="67553"/>
              <a:ext cx="532473" cy="32548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50800" tIns="50800" rIns="50800" bIns="50800" spcCol="1270" anchor="ctr"/>
            <a:lstStyle/>
            <a:p>
              <a:pPr algn="ctr" defTabSz="17780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4000" b="1" dirty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d</a:t>
              </a:r>
              <a:endParaRPr lang="ru-RU" sz="40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6" name="Группа 66"/>
          <p:cNvGrpSpPr>
            <a:grpSpLocks/>
          </p:cNvGrpSpPr>
          <p:nvPr/>
        </p:nvGrpSpPr>
        <p:grpSpPr bwMode="auto">
          <a:xfrm>
            <a:off x="6800850" y="1357313"/>
            <a:ext cx="1993900" cy="901700"/>
            <a:chOff x="2648494" y="120772"/>
            <a:chExt cx="1992996" cy="901463"/>
          </a:xfrm>
        </p:grpSpPr>
        <p:sp>
          <p:nvSpPr>
            <p:cNvPr id="68" name="Овал 67"/>
            <p:cNvSpPr/>
            <p:nvPr/>
          </p:nvSpPr>
          <p:spPr>
            <a:xfrm>
              <a:off x="2648494" y="120772"/>
              <a:ext cx="1992996" cy="901463"/>
            </a:xfrm>
            <a:prstGeom prst="ellipse">
              <a:avLst/>
            </a:prstGeom>
            <a:solidFill>
              <a:srgbClr val="339933">
                <a:alpha val="67000"/>
              </a:srgb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9" name="Овал 4"/>
            <p:cNvSpPr/>
            <p:nvPr/>
          </p:nvSpPr>
          <p:spPr>
            <a:xfrm>
              <a:off x="2940462" y="252499"/>
              <a:ext cx="1409061" cy="63800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76200" tIns="76200" rIns="76200" bIns="76200" spcCol="1270" anchor="ctr"/>
            <a:lstStyle/>
            <a:p>
              <a:pPr algn="ctr" defTabSz="26670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6000" dirty="0">
                  <a:latin typeface="Times New Roman" pitchFamily="18" charset="0"/>
                  <a:cs typeface="Times New Roman" pitchFamily="18" charset="0"/>
                </a:rPr>
                <a:t>М</a:t>
              </a:r>
            </a:p>
          </p:txBody>
        </p:sp>
      </p:grpSp>
      <p:grpSp>
        <p:nvGrpSpPr>
          <p:cNvPr id="17" name="Группа 69"/>
          <p:cNvGrpSpPr>
            <a:grpSpLocks/>
          </p:cNvGrpSpPr>
          <p:nvPr/>
        </p:nvGrpSpPr>
        <p:grpSpPr bwMode="auto">
          <a:xfrm rot="2066746">
            <a:off x="5165725" y="1573213"/>
            <a:ext cx="357188" cy="393700"/>
            <a:chOff x="1254206" y="458172"/>
            <a:chExt cx="226663" cy="226663"/>
          </a:xfrm>
        </p:grpSpPr>
        <p:sp>
          <p:nvSpPr>
            <p:cNvPr id="71" name="Плюс 70"/>
            <p:cNvSpPr/>
            <p:nvPr/>
          </p:nvSpPr>
          <p:spPr>
            <a:xfrm>
              <a:off x="1254206" y="458172"/>
              <a:ext cx="226663" cy="226663"/>
            </a:xfrm>
            <a:prstGeom prst="mathPlus">
              <a:avLst/>
            </a:prstGeom>
            <a:ln>
              <a:solidFill>
                <a:srgbClr val="000000"/>
              </a:solidFill>
            </a:ln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2" name="Плюс 4"/>
            <p:cNvSpPr/>
            <p:nvPr/>
          </p:nvSpPr>
          <p:spPr>
            <a:xfrm>
              <a:off x="1284428" y="544998"/>
              <a:ext cx="166220" cy="53010"/>
            </a:xfrm>
            <a:prstGeom prst="rect">
              <a:avLst/>
            </a:prstGeom>
            <a:ln>
              <a:solidFill>
                <a:srgbClr val="000000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0" tIns="0" rIns="0" bIns="0" spcCol="1270" anchor="ctr"/>
            <a:lstStyle/>
            <a:p>
              <a:pPr algn="ctr" defTabSz="466725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1050">
                <a:solidFill>
                  <a:schemeClr val="tx1"/>
                </a:solidFill>
              </a:endParaRPr>
            </a:p>
          </p:txBody>
        </p:sp>
      </p:grpSp>
      <p:grpSp>
        <p:nvGrpSpPr>
          <p:cNvPr id="18" name="Группа 50"/>
          <p:cNvGrpSpPr>
            <a:grpSpLocks/>
          </p:cNvGrpSpPr>
          <p:nvPr/>
        </p:nvGrpSpPr>
        <p:grpSpPr bwMode="auto">
          <a:xfrm>
            <a:off x="6415088" y="1651000"/>
            <a:ext cx="500062" cy="296863"/>
            <a:chOff x="3344728" y="458172"/>
            <a:chExt cx="226663" cy="226663"/>
          </a:xfrm>
        </p:grpSpPr>
        <p:sp>
          <p:nvSpPr>
            <p:cNvPr id="52" name="Равно 51"/>
            <p:cNvSpPr/>
            <p:nvPr/>
          </p:nvSpPr>
          <p:spPr>
            <a:xfrm>
              <a:off x="3344728" y="458172"/>
              <a:ext cx="226663" cy="226663"/>
            </a:xfrm>
            <a:prstGeom prst="mathEqual">
              <a:avLst/>
            </a:prstGeom>
            <a:ln>
              <a:solidFill>
                <a:srgbClr val="000000"/>
              </a:solidFill>
            </a:ln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3" name="Равно 4"/>
            <p:cNvSpPr/>
            <p:nvPr/>
          </p:nvSpPr>
          <p:spPr>
            <a:xfrm>
              <a:off x="3374950" y="505444"/>
              <a:ext cx="166219" cy="132118"/>
            </a:xfrm>
            <a:prstGeom prst="rect">
              <a:avLst/>
            </a:prstGeom>
            <a:ln>
              <a:solidFill>
                <a:srgbClr val="000000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0" tIns="0" rIns="0" bIns="0" spcCol="1270" anchor="ctr"/>
            <a:lstStyle/>
            <a:p>
              <a:pPr algn="ctr" defTabSz="40005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900"/>
            </a:p>
          </p:txBody>
        </p:sp>
      </p:grpSp>
      <p:grpSp>
        <p:nvGrpSpPr>
          <p:cNvPr id="19" name="Группа 72"/>
          <p:cNvGrpSpPr>
            <a:grpSpLocks/>
          </p:cNvGrpSpPr>
          <p:nvPr/>
        </p:nvGrpSpPr>
        <p:grpSpPr bwMode="auto">
          <a:xfrm>
            <a:off x="1071563" y="1000125"/>
            <a:ext cx="1914525" cy="642938"/>
            <a:chOff x="1590121" y="0"/>
            <a:chExt cx="1388057" cy="460586"/>
          </a:xfrm>
        </p:grpSpPr>
        <p:sp>
          <p:nvSpPr>
            <p:cNvPr id="75" name="Овал 4"/>
            <p:cNvSpPr/>
            <p:nvPr/>
          </p:nvSpPr>
          <p:spPr>
            <a:xfrm>
              <a:off x="1700613" y="67098"/>
              <a:ext cx="532894" cy="32639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50800" tIns="50800" rIns="50800" bIns="50800" spcCol="1270" anchor="ctr"/>
            <a:lstStyle/>
            <a:p>
              <a:pPr algn="ctr" defTabSz="17780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40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d</a:t>
              </a:r>
              <a:r>
                <a:rPr lang="ru-RU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endParaRPr lang="ru-RU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4" name="Овал 73"/>
            <p:cNvSpPr/>
            <p:nvPr/>
          </p:nvSpPr>
          <p:spPr>
            <a:xfrm>
              <a:off x="1590121" y="0"/>
              <a:ext cx="752727" cy="460586"/>
            </a:xfrm>
            <a:prstGeom prst="ellipse">
              <a:avLst/>
            </a:prstGeom>
            <a:no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6" name="Овал 4"/>
            <p:cNvSpPr/>
            <p:nvPr/>
          </p:nvSpPr>
          <p:spPr>
            <a:xfrm>
              <a:off x="2445283" y="88705"/>
              <a:ext cx="532895" cy="32525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50800" tIns="50800" rIns="50800" bIns="50800" spcCol="1270" anchor="ctr"/>
            <a:lstStyle/>
            <a:p>
              <a:pPr algn="ctr" defTabSz="17780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4000" b="1" dirty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d</a:t>
              </a:r>
              <a:r>
                <a:rPr lang="ru-RU" b="1" dirty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endParaRPr lang="ru-RU" sz="40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77" name="Овал 4"/>
          <p:cNvSpPr/>
          <p:nvPr/>
        </p:nvSpPr>
        <p:spPr>
          <a:xfrm>
            <a:off x="571500" y="2500313"/>
            <a:ext cx="906463" cy="44291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40640" tIns="40640" rIns="40640" bIns="40640" spcCol="1270" anchor="ctr"/>
          <a:lstStyle/>
          <a:p>
            <a:pPr algn="ctr" defTabSz="142240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8" name="Овал 4"/>
          <p:cNvSpPr/>
          <p:nvPr/>
        </p:nvSpPr>
        <p:spPr>
          <a:xfrm>
            <a:off x="2917825" y="2159000"/>
            <a:ext cx="908050" cy="441325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40640" tIns="40640" rIns="40640" bIns="40640" spcCol="1270" anchor="ctr"/>
          <a:lstStyle/>
          <a:p>
            <a:pPr algn="ctr" defTabSz="142240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40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20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4000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0" name="Прямая со стрелкой 59"/>
          <p:cNvCxnSpPr/>
          <p:nvPr/>
        </p:nvCxnSpPr>
        <p:spPr>
          <a:xfrm rot="5400000" flipH="1" flipV="1">
            <a:off x="1293019" y="1213644"/>
            <a:ext cx="1428750" cy="1588"/>
          </a:xfrm>
          <a:prstGeom prst="straightConnector1">
            <a:avLst/>
          </a:prstGeom>
          <a:ln w="76200">
            <a:solidFill>
              <a:srgbClr val="0066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Овал 4"/>
          <p:cNvSpPr/>
          <p:nvPr/>
        </p:nvSpPr>
        <p:spPr>
          <a:xfrm>
            <a:off x="1338263" y="203200"/>
            <a:ext cx="906462" cy="442913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40640" tIns="40640" rIns="40640" bIns="40640" spcCol="1270" anchor="ctr"/>
          <a:lstStyle/>
          <a:p>
            <a:pPr algn="ctr" defTabSz="1422400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40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0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40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3" name="TextBox 82"/>
          <p:cNvSpPr txBox="1">
            <a:spLocks noChangeArrowheads="1"/>
          </p:cNvSpPr>
          <p:nvPr/>
        </p:nvSpPr>
        <p:spPr bwMode="auto">
          <a:xfrm>
            <a:off x="4714875" y="3222625"/>
            <a:ext cx="3429025" cy="584200"/>
          </a:xfrm>
          <a:prstGeom prst="rect">
            <a:avLst/>
          </a:prstGeom>
          <a:solidFill>
            <a:srgbClr val="FFFF00">
              <a:alpha val="27058"/>
            </a:srgb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Р</a:t>
            </a:r>
            <a:r>
              <a:rPr lang="ru-RU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+</a:t>
            </a:r>
            <a:r>
              <a:rPr lang="ru-RU" sz="3200" b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2000" b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200" b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en-US" sz="3200" b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sz="2000" b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=0</a:t>
            </a:r>
            <a:endParaRPr lang="ru-RU" sz="3200" b="1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4" name="TextBox 83"/>
          <p:cNvSpPr txBox="1">
            <a:spLocks noChangeArrowheads="1"/>
          </p:cNvSpPr>
          <p:nvPr/>
        </p:nvSpPr>
        <p:spPr bwMode="auto">
          <a:xfrm>
            <a:off x="4143375" y="2214563"/>
            <a:ext cx="5000625" cy="523875"/>
          </a:xfrm>
          <a:prstGeom prst="rect">
            <a:avLst/>
          </a:prstGeom>
          <a:solidFill>
            <a:srgbClr val="FFFF00">
              <a:alpha val="27058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-3Н·7см+</a:t>
            </a:r>
            <a:r>
              <a:rPr lang="ru-RU" sz="2800" b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1Н</a:t>
            </a:r>
            <a:r>
              <a:rPr lang="ru-RU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·21</a:t>
            </a:r>
            <a:r>
              <a:rPr lang="ru-RU" sz="2800" b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см+</a:t>
            </a:r>
            <a:r>
              <a:rPr lang="ru-RU" sz="2800" b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5Н·0см</a:t>
            </a:r>
            <a:r>
              <a:rPr lang="ru-RU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=0</a:t>
            </a:r>
            <a:endParaRPr lang="ru-RU" sz="2800" b="1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3471863" y="3754438"/>
            <a:ext cx="5572125" cy="646112"/>
          </a:xfrm>
          <a:prstGeom prst="rect">
            <a:avLst/>
          </a:prstGeom>
          <a:solidFill>
            <a:srgbClr val="FFFF00">
              <a:alpha val="27000"/>
            </a:srgb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ru-RU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</a:t>
            </a:r>
            <a:r>
              <a:rPr lang="ru-RU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М=0 </a:t>
            </a:r>
            <a:r>
              <a:rPr lang="ru-RU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</a:t>
            </a:r>
            <a:r>
              <a:rPr lang="ru-RU" sz="36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не </a:t>
            </a:r>
            <a:r>
              <a:rPr lang="ru-RU" sz="3600" cap="all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вращается</a:t>
            </a:r>
            <a:endParaRPr lang="ru-RU" sz="3600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0" name="Group 27"/>
          <p:cNvGrpSpPr>
            <a:grpSpLocks/>
          </p:cNvGrpSpPr>
          <p:nvPr/>
        </p:nvGrpSpPr>
        <p:grpSpPr bwMode="auto">
          <a:xfrm rot="180033">
            <a:off x="4881563" y="4484688"/>
            <a:ext cx="3830637" cy="1706562"/>
            <a:chOff x="4854" y="3581"/>
            <a:chExt cx="2974" cy="1147"/>
          </a:xfrm>
        </p:grpSpPr>
        <p:sp>
          <p:nvSpPr>
            <p:cNvPr id="48156" name="Rectangle 28"/>
            <p:cNvSpPr>
              <a:spLocks noChangeArrowheads="1"/>
            </p:cNvSpPr>
            <p:nvPr/>
          </p:nvSpPr>
          <p:spPr bwMode="auto">
            <a:xfrm rot="21419967">
              <a:off x="5601" y="3815"/>
              <a:ext cx="288" cy="144"/>
            </a:xfrm>
            <a:prstGeom prst="rect">
              <a:avLst/>
            </a:prstGeom>
            <a:solidFill>
              <a:srgbClr val="FFFFFF"/>
            </a:solidFill>
            <a:ln w="47625">
              <a:solidFill>
                <a:srgbClr val="C00000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 contourW="12700">
              <a:contourClr>
                <a:srgbClr val="000000"/>
              </a:contourClr>
            </a:sp3d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21" name="Group 29"/>
            <p:cNvGrpSpPr>
              <a:grpSpLocks/>
            </p:cNvGrpSpPr>
            <p:nvPr/>
          </p:nvGrpSpPr>
          <p:grpSpPr bwMode="auto">
            <a:xfrm>
              <a:off x="4854" y="3581"/>
              <a:ext cx="2974" cy="1147"/>
              <a:chOff x="4854" y="4157"/>
              <a:chExt cx="2974" cy="1147"/>
            </a:xfrm>
          </p:grpSpPr>
          <p:sp>
            <p:nvSpPr>
              <p:cNvPr id="17451" name="AutoShape 30"/>
              <p:cNvSpPr>
                <a:spLocks noChangeArrowheads="1"/>
              </p:cNvSpPr>
              <p:nvPr/>
            </p:nvSpPr>
            <p:spPr bwMode="auto">
              <a:xfrm>
                <a:off x="4854" y="4626"/>
                <a:ext cx="144" cy="144"/>
              </a:xfrm>
              <a:prstGeom prst="flowChartExtract">
                <a:avLst/>
              </a:prstGeom>
              <a:solidFill>
                <a:srgbClr val="FFFFFF"/>
              </a:solidFill>
              <a:ln w="349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8159" name="Line 31"/>
              <p:cNvSpPr>
                <a:spLocks noChangeShapeType="1"/>
              </p:cNvSpPr>
              <p:nvPr/>
            </p:nvSpPr>
            <p:spPr bwMode="auto">
              <a:xfrm flipH="1" flipV="1">
                <a:off x="7793" y="4157"/>
                <a:ext cx="35" cy="305"/>
              </a:xfrm>
              <a:prstGeom prst="line">
                <a:avLst/>
              </a:prstGeom>
              <a:noFill/>
              <a:ln w="53975">
                <a:solidFill>
                  <a:srgbClr val="006600"/>
                </a:solidFill>
                <a:round/>
                <a:headEnd/>
                <a:tailEnd type="triangle" w="med" len="med"/>
              </a:ln>
              <a:scene3d>
                <a:camera prst="orthographicFront">
                  <a:rot lat="0" lon="0" rev="21360000"/>
                </a:camera>
                <a:lightRig rig="threePt" dir="t"/>
              </a:scene3d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grpSp>
            <p:nvGrpSpPr>
              <p:cNvPr id="22" name="Group 32"/>
              <p:cNvGrpSpPr>
                <a:grpSpLocks/>
              </p:cNvGrpSpPr>
              <p:nvPr/>
            </p:nvGrpSpPr>
            <p:grpSpPr bwMode="auto">
              <a:xfrm>
                <a:off x="4896" y="4357"/>
                <a:ext cx="2897" cy="947"/>
                <a:chOff x="4896" y="4357"/>
                <a:chExt cx="2897" cy="947"/>
              </a:xfrm>
            </p:grpSpPr>
            <p:sp>
              <p:nvSpPr>
                <p:cNvPr id="17454" name="Line 33"/>
                <p:cNvSpPr>
                  <a:spLocks noChangeShapeType="1"/>
                </p:cNvSpPr>
                <p:nvPr/>
              </p:nvSpPr>
              <p:spPr bwMode="auto">
                <a:xfrm flipV="1">
                  <a:off x="4896" y="4464"/>
                  <a:ext cx="2880" cy="144"/>
                </a:xfrm>
                <a:prstGeom prst="line">
                  <a:avLst/>
                </a:prstGeom>
                <a:noFill/>
                <a:ln w="762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7455" name="Line 34"/>
                <p:cNvSpPr>
                  <a:spLocks noChangeShapeType="1"/>
                </p:cNvSpPr>
                <p:nvPr/>
              </p:nvSpPr>
              <p:spPr bwMode="auto">
                <a:xfrm>
                  <a:off x="5760" y="4608"/>
                  <a:ext cx="52" cy="696"/>
                </a:xfrm>
                <a:prstGeom prst="line">
                  <a:avLst/>
                </a:prstGeom>
                <a:noFill/>
                <a:ln w="53975">
                  <a:solidFill>
                    <a:srgbClr val="FF0000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7456" name="AutoShape 35"/>
                <p:cNvSpPr>
                  <a:spLocks/>
                </p:cNvSpPr>
                <p:nvPr/>
              </p:nvSpPr>
              <p:spPr bwMode="auto">
                <a:xfrm rot="16036014" flipV="1">
                  <a:off x="6281" y="2989"/>
                  <a:ext cx="144" cy="2880"/>
                </a:xfrm>
                <a:prstGeom prst="rightBrace">
                  <a:avLst>
                    <a:gd name="adj1" fmla="val 199352"/>
                    <a:gd name="adj2" fmla="val 44542"/>
                  </a:avLst>
                </a:prstGeom>
                <a:noFill/>
                <a:ln w="34925">
                  <a:solidFill>
                    <a:srgbClr val="00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7457" name="AutoShape 36"/>
                <p:cNvSpPr>
                  <a:spLocks/>
                </p:cNvSpPr>
                <p:nvPr/>
              </p:nvSpPr>
              <p:spPr bwMode="auto">
                <a:xfrm rot="16019967" flipV="1">
                  <a:off x="5204" y="4301"/>
                  <a:ext cx="288" cy="864"/>
                </a:xfrm>
                <a:prstGeom prst="leftBrace">
                  <a:avLst>
                    <a:gd name="adj1" fmla="val 25000"/>
                    <a:gd name="adj2" fmla="val 50000"/>
                  </a:avLst>
                </a:prstGeom>
                <a:noFill/>
                <a:ln w="349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</p:grpSp>
      <p:sp>
        <p:nvSpPr>
          <p:cNvPr id="96" name="Подзаголовок 1"/>
          <p:cNvSpPr txBox="1">
            <a:spLocks/>
          </p:cNvSpPr>
          <p:nvPr/>
        </p:nvSpPr>
        <p:spPr bwMode="black">
          <a:xfrm rot="20950235">
            <a:off x="509588" y="5853113"/>
            <a:ext cx="4071937" cy="44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ru-RU" sz="2800" b="1" kern="0" dirty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С опорой не на конце</a:t>
            </a:r>
          </a:p>
        </p:txBody>
      </p:sp>
      <p:sp>
        <p:nvSpPr>
          <p:cNvPr id="17438" name="TextBox 96"/>
          <p:cNvSpPr txBox="1">
            <a:spLocks noChangeArrowheads="1"/>
          </p:cNvSpPr>
          <p:nvPr/>
        </p:nvSpPr>
        <p:spPr bwMode="auto">
          <a:xfrm rot="-1890951">
            <a:off x="25400" y="134938"/>
            <a:ext cx="1500188" cy="708025"/>
          </a:xfrm>
          <a:prstGeom prst="rect">
            <a:avLst/>
          </a:prstGeom>
          <a:solidFill>
            <a:srgbClr val="8E6C00">
              <a:alpha val="30980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>
                <a:latin typeface="Times New Roman" pitchFamily="18" charset="0"/>
                <a:cs typeface="Times New Roman" pitchFamily="18" charset="0"/>
              </a:rPr>
              <a:t>рычаг</a:t>
            </a:r>
          </a:p>
        </p:txBody>
      </p:sp>
      <p:grpSp>
        <p:nvGrpSpPr>
          <p:cNvPr id="23" name="Группа 98"/>
          <p:cNvGrpSpPr>
            <a:grpSpLocks/>
          </p:cNvGrpSpPr>
          <p:nvPr/>
        </p:nvGrpSpPr>
        <p:grpSpPr bwMode="auto">
          <a:xfrm>
            <a:off x="6319838" y="830263"/>
            <a:ext cx="500062" cy="298450"/>
            <a:chOff x="3344728" y="458172"/>
            <a:chExt cx="226663" cy="226663"/>
          </a:xfrm>
        </p:grpSpPr>
        <p:sp>
          <p:nvSpPr>
            <p:cNvPr id="100" name="Равно 99"/>
            <p:cNvSpPr/>
            <p:nvPr/>
          </p:nvSpPr>
          <p:spPr>
            <a:xfrm>
              <a:off x="3344728" y="458172"/>
              <a:ext cx="226663" cy="226663"/>
            </a:xfrm>
            <a:prstGeom prst="mathEqual">
              <a:avLst/>
            </a:prstGeom>
            <a:ln>
              <a:solidFill>
                <a:srgbClr val="000000"/>
              </a:solidFill>
            </a:ln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1" name="Равно 4"/>
            <p:cNvSpPr/>
            <p:nvPr/>
          </p:nvSpPr>
          <p:spPr>
            <a:xfrm>
              <a:off x="3374950" y="505192"/>
              <a:ext cx="166219" cy="132622"/>
            </a:xfrm>
            <a:prstGeom prst="rect">
              <a:avLst/>
            </a:prstGeom>
            <a:ln>
              <a:solidFill>
                <a:srgbClr val="000000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0" tIns="0" rIns="0" bIns="0" spcCol="1270" anchor="ctr"/>
            <a:lstStyle/>
            <a:p>
              <a:pPr algn="ctr" defTabSz="40005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900"/>
            </a:p>
          </p:txBody>
        </p:sp>
      </p:grpSp>
      <p:sp>
        <p:nvSpPr>
          <p:cNvPr id="85" name="TextBox 84"/>
          <p:cNvSpPr txBox="1">
            <a:spLocks noChangeArrowheads="1"/>
          </p:cNvSpPr>
          <p:nvPr/>
        </p:nvSpPr>
        <p:spPr bwMode="auto">
          <a:xfrm>
            <a:off x="4643438" y="2643188"/>
            <a:ext cx="4500562" cy="584200"/>
          </a:xfrm>
          <a:prstGeom prst="rect">
            <a:avLst/>
          </a:prstGeom>
          <a:solidFill>
            <a:srgbClr val="FFFF00">
              <a:alpha val="27058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- 21Н</a:t>
            </a:r>
            <a:r>
              <a:rPr lang="ru-RU" sz="3200" b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ru-RU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см +21Н</a:t>
            </a:r>
            <a:r>
              <a:rPr lang="ru-RU" sz="3200" b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ru-RU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см =0</a:t>
            </a:r>
            <a:endParaRPr lang="ru-RU" sz="3200" b="1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6" name="Line 23"/>
          <p:cNvSpPr>
            <a:spLocks noChangeShapeType="1"/>
          </p:cNvSpPr>
          <p:nvPr/>
        </p:nvSpPr>
        <p:spPr bwMode="auto">
          <a:xfrm flipV="1">
            <a:off x="1603650" y="127071"/>
            <a:ext cx="285752" cy="45719"/>
          </a:xfrm>
          <a:prstGeom prst="line">
            <a:avLst/>
          </a:prstGeom>
          <a:noFill/>
          <a:ln w="22225">
            <a:solidFill>
              <a:srgbClr val="006600"/>
            </a:solidFill>
            <a:round/>
            <a:headEnd/>
            <a:tailEnd type="triangle" w="med" len="med"/>
          </a:ln>
          <a:scene3d>
            <a:camera prst="orthographicFront">
              <a:rot lat="0" lon="0" rev="20999999"/>
            </a:camera>
            <a:lightRig rig="threePt" dir="t"/>
          </a:scene3d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7" name="Line 23"/>
          <p:cNvSpPr>
            <a:spLocks noChangeShapeType="1"/>
          </p:cNvSpPr>
          <p:nvPr/>
        </p:nvSpPr>
        <p:spPr bwMode="auto">
          <a:xfrm flipV="1">
            <a:off x="3168815" y="2105227"/>
            <a:ext cx="285752" cy="45719"/>
          </a:xfrm>
          <a:prstGeom prst="line">
            <a:avLst/>
          </a:prstGeom>
          <a:noFill/>
          <a:ln w="22225">
            <a:solidFill>
              <a:srgbClr val="0000FF"/>
            </a:solidFill>
            <a:round/>
            <a:headEnd/>
            <a:tailEnd type="triangle" w="med" len="med"/>
          </a:ln>
          <a:scene3d>
            <a:camera prst="orthographicFront">
              <a:rot lat="0" lon="0" rev="20999999"/>
            </a:camera>
            <a:lightRig rig="threePt" dir="t"/>
          </a:scene3d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8" name="Line 23"/>
          <p:cNvSpPr>
            <a:spLocks noChangeShapeType="1"/>
          </p:cNvSpPr>
          <p:nvPr/>
        </p:nvSpPr>
        <p:spPr bwMode="auto">
          <a:xfrm flipV="1">
            <a:off x="817590" y="2444770"/>
            <a:ext cx="285752" cy="45719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 type="triangle" w="med" len="med"/>
          </a:ln>
          <a:scene3d>
            <a:camera prst="orthographicFront">
              <a:rot lat="0" lon="0" rev="20999999"/>
            </a:camera>
            <a:lightRig rig="threePt" dir="t"/>
          </a:scene3d>
        </p:spPr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81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000"/>
                                        <p:tgtEl>
                                          <p:spTgt spid="481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5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"/>
                            </p:stCondLst>
                            <p:childTnLst>
                              <p:par>
                                <p:cTn id="6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"/>
                            </p:stCondLst>
                            <p:childTnLst>
                              <p:par>
                                <p:cTn id="73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000"/>
                            </p:stCondLst>
                            <p:childTnLst>
                              <p:par>
                                <p:cTn id="78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3000"/>
                            </p:stCondLst>
                            <p:childTnLst>
                              <p:par>
                                <p:cTn id="83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4000"/>
                            </p:stCondLst>
                            <p:childTnLst>
                              <p:par>
                                <p:cTn id="88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5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000"/>
                            </p:stCondLst>
                            <p:childTnLst>
                              <p:par>
                                <p:cTn id="97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8" dur="2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0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5000"/>
                            </p:stCondLst>
                            <p:childTnLst>
                              <p:par>
                                <p:cTn id="10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3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13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2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2000"/>
                            </p:stCondLst>
                            <p:childTnLst>
                              <p:par>
                                <p:cTn id="1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5" dur="2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5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0" dur="2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4" dur="2000" fill="hold"/>
                                        <p:tgtEl>
                                          <p:spTgt spid="8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9" dur="2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2000"/>
                            </p:stCondLst>
                            <p:childTnLst>
                              <p:par>
                                <p:cTn id="15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3" dur="2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7" dur="2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6000"/>
                            </p:stCondLst>
                            <p:childTnLst>
                              <p:par>
                                <p:cTn id="15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1" dur="2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 animBg="1"/>
      <p:bldP spid="81" grpId="0" animBg="1"/>
      <p:bldP spid="2" grpId="0" build="p"/>
      <p:bldP spid="3" grpId="0" animBg="1"/>
      <p:bldP spid="48151" grpId="0" animBg="1"/>
      <p:bldP spid="48153" grpId="0" animBg="1"/>
      <p:bldP spid="77" grpId="0"/>
      <p:bldP spid="77" grpId="1"/>
      <p:bldP spid="78" grpId="0"/>
      <p:bldP spid="78" grpId="1"/>
      <p:bldP spid="79" grpId="0"/>
      <p:bldP spid="83" grpId="0" animBg="1"/>
      <p:bldP spid="84" grpId="0" animBg="1"/>
      <p:bldP spid="82" grpId="0" animBg="1"/>
      <p:bldP spid="82" grpId="1" animBg="1"/>
      <p:bldP spid="96" grpId="0"/>
      <p:bldP spid="8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Line 1"/>
          <p:cNvSpPr>
            <a:spLocks noChangeShapeType="1"/>
          </p:cNvSpPr>
          <p:nvPr/>
        </p:nvSpPr>
        <p:spPr bwMode="auto">
          <a:xfrm rot="-660000">
            <a:off x="579764" y="2200906"/>
            <a:ext cx="396036" cy="57646"/>
          </a:xfrm>
          <a:prstGeom prst="line">
            <a:avLst/>
          </a:prstGeom>
          <a:noFill/>
          <a:ln w="38100" cap="rnd">
            <a:solidFill>
              <a:srgbClr val="000000"/>
            </a:solidFill>
            <a:prstDash val="sysDot"/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19458" name="Group 2"/>
          <p:cNvGrpSpPr>
            <a:grpSpLocks/>
          </p:cNvGrpSpPr>
          <p:nvPr/>
        </p:nvGrpSpPr>
        <p:grpSpPr bwMode="auto">
          <a:xfrm>
            <a:off x="687052" y="357166"/>
            <a:ext cx="4071966" cy="2571768"/>
            <a:chOff x="1163" y="4324"/>
            <a:chExt cx="2826" cy="1688"/>
          </a:xfrm>
        </p:grpSpPr>
        <p:sp>
          <p:nvSpPr>
            <p:cNvPr id="19459" name="AutoShape 3"/>
            <p:cNvSpPr>
              <a:spLocks noChangeArrowheads="1"/>
            </p:cNvSpPr>
            <p:nvPr/>
          </p:nvSpPr>
          <p:spPr bwMode="auto">
            <a:xfrm>
              <a:off x="1163" y="5367"/>
              <a:ext cx="141" cy="164"/>
            </a:xfrm>
            <a:prstGeom prst="triangle">
              <a:avLst>
                <a:gd name="adj" fmla="val 50000"/>
              </a:avLst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19460" name="Group 4"/>
            <p:cNvGrpSpPr>
              <a:grpSpLocks/>
            </p:cNvGrpSpPr>
            <p:nvPr/>
          </p:nvGrpSpPr>
          <p:grpSpPr bwMode="auto">
            <a:xfrm>
              <a:off x="1192" y="4324"/>
              <a:ext cx="2797" cy="1688"/>
              <a:chOff x="1192" y="4380"/>
              <a:chExt cx="2797" cy="1688"/>
            </a:xfrm>
          </p:grpSpPr>
          <p:sp>
            <p:nvSpPr>
              <p:cNvPr id="19461" name="Line 5"/>
              <p:cNvSpPr>
                <a:spLocks noChangeShapeType="1"/>
              </p:cNvSpPr>
              <p:nvPr/>
            </p:nvSpPr>
            <p:spPr bwMode="auto">
              <a:xfrm flipV="1">
                <a:off x="1226" y="4926"/>
                <a:ext cx="0" cy="444"/>
              </a:xfrm>
              <a:prstGeom prst="line">
                <a:avLst/>
              </a:prstGeom>
              <a:noFill/>
              <a:ln w="19050">
                <a:solidFill>
                  <a:srgbClr val="0000FF"/>
                </a:solidFill>
                <a:round/>
                <a:headEnd/>
                <a:tailEnd type="triangle" w="med" len="med"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9462" name="Line 6"/>
              <p:cNvSpPr>
                <a:spLocks noChangeShapeType="1"/>
              </p:cNvSpPr>
              <p:nvPr/>
            </p:nvSpPr>
            <p:spPr bwMode="auto">
              <a:xfrm flipV="1">
                <a:off x="1259" y="4714"/>
                <a:ext cx="2730" cy="656"/>
              </a:xfrm>
              <a:prstGeom prst="line">
                <a:avLst/>
              </a:prstGeom>
              <a:noFill/>
              <a:ln w="508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9463" name="Rectangle 7"/>
              <p:cNvSpPr>
                <a:spLocks noChangeArrowheads="1"/>
              </p:cNvSpPr>
              <p:nvPr/>
            </p:nvSpPr>
            <p:spPr bwMode="auto">
              <a:xfrm>
                <a:off x="1651" y="5002"/>
                <a:ext cx="219" cy="218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9464" name="Line 8"/>
              <p:cNvSpPr>
                <a:spLocks noChangeShapeType="1"/>
              </p:cNvSpPr>
              <p:nvPr/>
            </p:nvSpPr>
            <p:spPr bwMode="auto">
              <a:xfrm>
                <a:off x="1763" y="5238"/>
                <a:ext cx="0" cy="830"/>
              </a:xfrm>
              <a:prstGeom prst="line">
                <a:avLst/>
              </a:prstGeom>
              <a:noFill/>
              <a:ln w="57150">
                <a:solidFill>
                  <a:srgbClr val="000000"/>
                </a:solidFill>
                <a:round/>
                <a:headEnd/>
                <a:tailEnd type="triangle" w="med" len="med"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9465" name="Line 9"/>
              <p:cNvSpPr>
                <a:spLocks noChangeShapeType="1"/>
              </p:cNvSpPr>
              <p:nvPr/>
            </p:nvSpPr>
            <p:spPr bwMode="auto">
              <a:xfrm flipV="1">
                <a:off x="3958" y="4380"/>
                <a:ext cx="0" cy="357"/>
              </a:xfrm>
              <a:prstGeom prst="line">
                <a:avLst/>
              </a:prstGeom>
              <a:noFill/>
              <a:ln w="57150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9466" name="Line 10"/>
              <p:cNvSpPr>
                <a:spLocks noChangeShapeType="1"/>
              </p:cNvSpPr>
              <p:nvPr/>
            </p:nvSpPr>
            <p:spPr bwMode="auto">
              <a:xfrm>
                <a:off x="1225" y="5428"/>
                <a:ext cx="276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9467" name="AutoShape 11"/>
              <p:cNvSpPr>
                <a:spLocks/>
              </p:cNvSpPr>
              <p:nvPr/>
            </p:nvSpPr>
            <p:spPr bwMode="auto">
              <a:xfrm rot="-5400000">
                <a:off x="1431" y="5256"/>
                <a:ext cx="141" cy="530"/>
              </a:xfrm>
              <a:prstGeom prst="leftBrace">
                <a:avLst>
                  <a:gd name="adj1" fmla="val 31324"/>
                  <a:gd name="adj2" fmla="val 50000"/>
                </a:avLst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9468" name="AutoShape 12"/>
              <p:cNvSpPr>
                <a:spLocks/>
              </p:cNvSpPr>
              <p:nvPr/>
            </p:nvSpPr>
            <p:spPr bwMode="auto">
              <a:xfrm rot="5400000" flipV="1">
                <a:off x="2457" y="3931"/>
                <a:ext cx="234" cy="2764"/>
              </a:xfrm>
              <a:prstGeom prst="leftBrace">
                <a:avLst>
                  <a:gd name="adj1" fmla="val 98433"/>
                  <a:gd name="adj2" fmla="val 50000"/>
                </a:avLst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grpSp>
        <p:nvGrpSpPr>
          <p:cNvPr id="19469" name="Group 13"/>
          <p:cNvGrpSpPr>
            <a:grpSpLocks/>
          </p:cNvGrpSpPr>
          <p:nvPr/>
        </p:nvGrpSpPr>
        <p:grpSpPr bwMode="auto">
          <a:xfrm>
            <a:off x="4143372" y="2857496"/>
            <a:ext cx="4094179" cy="2462225"/>
            <a:chOff x="4578" y="4324"/>
            <a:chExt cx="2835" cy="1789"/>
          </a:xfrm>
        </p:grpSpPr>
        <p:sp>
          <p:nvSpPr>
            <p:cNvPr id="19470" name="AutoShape 14"/>
            <p:cNvSpPr>
              <a:spLocks/>
            </p:cNvSpPr>
            <p:nvPr/>
          </p:nvSpPr>
          <p:spPr bwMode="auto">
            <a:xfrm rot="5400000" flipV="1">
              <a:off x="4912" y="4799"/>
              <a:ext cx="141" cy="530"/>
            </a:xfrm>
            <a:prstGeom prst="leftBrace">
              <a:avLst>
                <a:gd name="adj1" fmla="val 31324"/>
                <a:gd name="adj2" fmla="val 50000"/>
              </a:avLst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19471" name="Group 15"/>
            <p:cNvGrpSpPr>
              <a:grpSpLocks/>
            </p:cNvGrpSpPr>
            <p:nvPr/>
          </p:nvGrpSpPr>
          <p:grpSpPr bwMode="auto">
            <a:xfrm>
              <a:off x="4578" y="4324"/>
              <a:ext cx="2835" cy="1789"/>
              <a:chOff x="4578" y="4250"/>
              <a:chExt cx="2835" cy="1789"/>
            </a:xfrm>
          </p:grpSpPr>
          <p:sp>
            <p:nvSpPr>
              <p:cNvPr id="19472" name="Line 16"/>
              <p:cNvSpPr>
                <a:spLocks noChangeShapeType="1"/>
              </p:cNvSpPr>
              <p:nvPr/>
            </p:nvSpPr>
            <p:spPr bwMode="auto">
              <a:xfrm flipV="1">
                <a:off x="5285" y="4250"/>
                <a:ext cx="1" cy="827"/>
              </a:xfrm>
              <a:prstGeom prst="line">
                <a:avLst/>
              </a:prstGeom>
              <a:noFill/>
              <a:ln w="19050">
                <a:solidFill>
                  <a:srgbClr val="0000FF"/>
                </a:solidFill>
                <a:round/>
                <a:headEnd/>
                <a:tailEnd type="triangle" w="med" len="med"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9473" name="Line 17"/>
              <p:cNvSpPr>
                <a:spLocks noChangeShapeType="1"/>
              </p:cNvSpPr>
              <p:nvPr/>
            </p:nvSpPr>
            <p:spPr bwMode="auto">
              <a:xfrm flipV="1">
                <a:off x="4681" y="4569"/>
                <a:ext cx="2730" cy="656"/>
              </a:xfrm>
              <a:prstGeom prst="line">
                <a:avLst/>
              </a:prstGeom>
              <a:noFill/>
              <a:ln w="5080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grpSp>
            <p:nvGrpSpPr>
              <p:cNvPr id="19474" name="Group 18"/>
              <p:cNvGrpSpPr>
                <a:grpSpLocks/>
              </p:cNvGrpSpPr>
              <p:nvPr/>
            </p:nvGrpSpPr>
            <p:grpSpPr bwMode="auto">
              <a:xfrm>
                <a:off x="5155" y="5096"/>
                <a:ext cx="276" cy="165"/>
                <a:chOff x="5035" y="6333"/>
                <a:chExt cx="276" cy="165"/>
              </a:xfrm>
            </p:grpSpPr>
            <p:sp>
              <p:nvSpPr>
                <p:cNvPr id="19475" name="AutoShape 19"/>
                <p:cNvSpPr>
                  <a:spLocks noChangeArrowheads="1"/>
                </p:cNvSpPr>
                <p:nvPr/>
              </p:nvSpPr>
              <p:spPr bwMode="auto">
                <a:xfrm>
                  <a:off x="5046" y="6333"/>
                  <a:ext cx="241" cy="141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FF0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9476" name="Line 20"/>
                <p:cNvSpPr>
                  <a:spLocks noChangeShapeType="1"/>
                </p:cNvSpPr>
                <p:nvPr/>
              </p:nvSpPr>
              <p:spPr bwMode="auto">
                <a:xfrm>
                  <a:off x="5035" y="6498"/>
                  <a:ext cx="276" cy="0"/>
                </a:xfrm>
                <a:prstGeom prst="line">
                  <a:avLst/>
                </a:prstGeom>
                <a:noFill/>
                <a:ln w="2857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</p:grpSp>
          <p:sp>
            <p:nvSpPr>
              <p:cNvPr id="19477" name="Rectangle 21"/>
              <p:cNvSpPr>
                <a:spLocks noChangeArrowheads="1"/>
              </p:cNvSpPr>
              <p:nvPr/>
            </p:nvSpPr>
            <p:spPr bwMode="auto">
              <a:xfrm>
                <a:off x="4578" y="4972"/>
                <a:ext cx="219" cy="218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9478" name="Line 22"/>
              <p:cNvSpPr>
                <a:spLocks noChangeShapeType="1"/>
              </p:cNvSpPr>
              <p:nvPr/>
            </p:nvSpPr>
            <p:spPr bwMode="auto">
              <a:xfrm>
                <a:off x="4693" y="5209"/>
                <a:ext cx="0" cy="830"/>
              </a:xfrm>
              <a:prstGeom prst="line">
                <a:avLst/>
              </a:prstGeom>
              <a:noFill/>
              <a:ln w="57150">
                <a:solidFill>
                  <a:srgbClr val="000000"/>
                </a:solidFill>
                <a:round/>
                <a:headEnd/>
                <a:tailEnd type="triangle" w="med" len="med"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9479" name="Line 23"/>
              <p:cNvSpPr>
                <a:spLocks noChangeShapeType="1"/>
              </p:cNvSpPr>
              <p:nvPr/>
            </p:nvSpPr>
            <p:spPr bwMode="auto">
              <a:xfrm flipV="1">
                <a:off x="7389" y="4581"/>
                <a:ext cx="0" cy="449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 type="triangle" w="med" len="med"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9480" name="Line 24"/>
              <p:cNvSpPr>
                <a:spLocks noChangeShapeType="1"/>
              </p:cNvSpPr>
              <p:nvPr/>
            </p:nvSpPr>
            <p:spPr bwMode="auto">
              <a:xfrm flipV="1">
                <a:off x="4682" y="5099"/>
                <a:ext cx="2695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9481" name="AutoShape 25"/>
              <p:cNvSpPr>
                <a:spLocks/>
              </p:cNvSpPr>
              <p:nvPr/>
            </p:nvSpPr>
            <p:spPr bwMode="auto">
              <a:xfrm rot="-5400000">
                <a:off x="6283" y="4143"/>
                <a:ext cx="141" cy="2119"/>
              </a:xfrm>
              <a:prstGeom prst="leftBrace">
                <a:avLst>
                  <a:gd name="adj1" fmla="val 125236"/>
                  <a:gd name="adj2" fmla="val 50000"/>
                </a:avLst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sp>
        <p:nvSpPr>
          <p:cNvPr id="27" name="Содержимое 2"/>
          <p:cNvSpPr txBox="1">
            <a:spLocks/>
          </p:cNvSpPr>
          <p:nvPr/>
        </p:nvSpPr>
        <p:spPr>
          <a:xfrm>
            <a:off x="2000232" y="5572125"/>
            <a:ext cx="6143668" cy="857271"/>
          </a:xfrm>
          <a:prstGeom prst="rect">
            <a:avLst/>
          </a:prstGeom>
        </p:spPr>
        <p:txBody>
          <a:bodyPr/>
          <a:lstStyle/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itchFamily="2" charset="2"/>
              <a:buChar char="v"/>
              <a:tabLst/>
              <a:defRPr/>
            </a:pPr>
            <a:r>
              <a:rPr kumimoji="0" lang="ru-RU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Выигрыш</a:t>
            </a:r>
            <a:r>
              <a:rPr kumimoji="0" lang="ru-RU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в</a:t>
            </a:r>
            <a:r>
              <a:rPr kumimoji="0" lang="ru-RU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F</a:t>
            </a:r>
            <a:r>
              <a:rPr kumimoji="0" lang="ru-RU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ru-RU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больше</a:t>
            </a:r>
            <a:endParaRPr kumimoji="0" lang="ru-RU" sz="4000" b="0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1.43386E-6 L 0.00799 -0.68848 " pathEditMode="relative" rAng="0" ptsTypes="AA">
                                      <p:cBhvr>
                                        <p:cTn id="11" dur="10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" y="-34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build="p"/>
      <p:bldP spid="27" grpId="1" build="allAtOnce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TextBox 79"/>
          <p:cNvSpPr txBox="1"/>
          <p:nvPr/>
        </p:nvSpPr>
        <p:spPr>
          <a:xfrm>
            <a:off x="285750" y="3357563"/>
            <a:ext cx="1857375" cy="461962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spAutoFit/>
          </a:bodyPr>
          <a:lstStyle/>
          <a:p>
            <a:pPr>
              <a:defRPr/>
            </a:pPr>
            <a:r>
              <a:rPr lang="ru-RU" sz="2400" b="1" baseline="-2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ПРОТИ В </a:t>
            </a:r>
            <a:r>
              <a:rPr lang="ru-RU" sz="2400" b="1" baseline="-25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Ч.С.</a:t>
            </a:r>
            <a:endParaRPr lang="ru-RU" sz="24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" name="TextBox 80"/>
          <p:cNvSpPr txBox="1">
            <a:spLocks noChangeArrowheads="1"/>
          </p:cNvSpPr>
          <p:nvPr/>
        </p:nvSpPr>
        <p:spPr bwMode="auto">
          <a:xfrm>
            <a:off x="3214688" y="1143000"/>
            <a:ext cx="1214437" cy="708025"/>
          </a:xfrm>
          <a:prstGeom prst="rect">
            <a:avLst/>
          </a:prstGeom>
          <a:blipFill dpi="0" rotWithShape="1">
            <a:blip r:embed="rId8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 baseline="-2500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4000" b="1" baseline="-25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ч.с.</a:t>
            </a:r>
            <a:endParaRPr lang="ru-RU" sz="4000" b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285750" y="1608138"/>
            <a:ext cx="3429000" cy="1770062"/>
            <a:chOff x="1152" y="2952"/>
            <a:chExt cx="3456" cy="1512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1152" y="3168"/>
              <a:ext cx="3456" cy="1296"/>
              <a:chOff x="1584" y="2880"/>
              <a:chExt cx="3456" cy="1296"/>
            </a:xfrm>
          </p:grpSpPr>
          <p:grpSp>
            <p:nvGrpSpPr>
              <p:cNvPr id="4" name="Group 4"/>
              <p:cNvGrpSpPr>
                <a:grpSpLocks/>
              </p:cNvGrpSpPr>
              <p:nvPr/>
            </p:nvGrpSpPr>
            <p:grpSpPr bwMode="auto">
              <a:xfrm>
                <a:off x="1584" y="2880"/>
                <a:ext cx="3456" cy="432"/>
                <a:chOff x="1584" y="2880"/>
                <a:chExt cx="3456" cy="432"/>
              </a:xfrm>
            </p:grpSpPr>
            <p:grpSp>
              <p:nvGrpSpPr>
                <p:cNvPr id="5" name="Group 5"/>
                <p:cNvGrpSpPr>
                  <a:grpSpLocks/>
                </p:cNvGrpSpPr>
                <p:nvPr/>
              </p:nvGrpSpPr>
              <p:grpSpPr bwMode="auto">
                <a:xfrm>
                  <a:off x="1584" y="2880"/>
                  <a:ext cx="3456" cy="144"/>
                  <a:chOff x="1584" y="2880"/>
                  <a:chExt cx="3456" cy="144"/>
                </a:xfrm>
              </p:grpSpPr>
              <p:sp>
                <p:nvSpPr>
                  <p:cNvPr id="25642" name="Rectangle 6"/>
                  <p:cNvSpPr>
                    <a:spLocks noChangeArrowheads="1"/>
                  </p:cNvSpPr>
                  <p:nvPr/>
                </p:nvSpPr>
                <p:spPr bwMode="auto">
                  <a:xfrm>
                    <a:off x="1584" y="2880"/>
                    <a:ext cx="576" cy="144"/>
                  </a:xfrm>
                  <a:prstGeom prst="rect">
                    <a:avLst/>
                  </a:prstGeom>
                  <a:solidFill>
                    <a:srgbClr val="FFFF00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5643" name="Rectangle 7"/>
                  <p:cNvSpPr>
                    <a:spLocks noChangeArrowheads="1"/>
                  </p:cNvSpPr>
                  <p:nvPr/>
                </p:nvSpPr>
                <p:spPr bwMode="auto">
                  <a:xfrm>
                    <a:off x="2160" y="2880"/>
                    <a:ext cx="576" cy="144"/>
                  </a:xfrm>
                  <a:prstGeom prst="rect">
                    <a:avLst/>
                  </a:prstGeom>
                  <a:solidFill>
                    <a:srgbClr val="339933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5644" name="Rectangle 8"/>
                  <p:cNvSpPr>
                    <a:spLocks noChangeArrowheads="1"/>
                  </p:cNvSpPr>
                  <p:nvPr/>
                </p:nvSpPr>
                <p:spPr bwMode="auto">
                  <a:xfrm>
                    <a:off x="2736" y="2880"/>
                    <a:ext cx="576" cy="144"/>
                  </a:xfrm>
                  <a:prstGeom prst="rect">
                    <a:avLst/>
                  </a:prstGeom>
                  <a:solidFill>
                    <a:srgbClr val="FFFF00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5645" name="Rectangle 9"/>
                  <p:cNvSpPr>
                    <a:spLocks noChangeArrowheads="1"/>
                  </p:cNvSpPr>
                  <p:nvPr/>
                </p:nvSpPr>
                <p:spPr bwMode="auto">
                  <a:xfrm>
                    <a:off x="3312" y="2880"/>
                    <a:ext cx="576" cy="144"/>
                  </a:xfrm>
                  <a:prstGeom prst="rect">
                    <a:avLst/>
                  </a:prstGeom>
                  <a:solidFill>
                    <a:srgbClr val="339933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5646" name="Rectangle 10"/>
                  <p:cNvSpPr>
                    <a:spLocks noChangeArrowheads="1"/>
                  </p:cNvSpPr>
                  <p:nvPr/>
                </p:nvSpPr>
                <p:spPr bwMode="auto">
                  <a:xfrm>
                    <a:off x="3888" y="2880"/>
                    <a:ext cx="576" cy="144"/>
                  </a:xfrm>
                  <a:prstGeom prst="rect">
                    <a:avLst/>
                  </a:prstGeom>
                  <a:solidFill>
                    <a:srgbClr val="FFFF00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5647" name="Rectangle 11"/>
                  <p:cNvSpPr>
                    <a:spLocks noChangeArrowheads="1"/>
                  </p:cNvSpPr>
                  <p:nvPr/>
                </p:nvSpPr>
                <p:spPr bwMode="auto">
                  <a:xfrm>
                    <a:off x="4464" y="2880"/>
                    <a:ext cx="576" cy="144"/>
                  </a:xfrm>
                  <a:prstGeom prst="rect">
                    <a:avLst/>
                  </a:prstGeom>
                  <a:solidFill>
                    <a:srgbClr val="339933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sp>
              <p:nvSpPr>
                <p:cNvPr id="25641" name="AutoShape 12"/>
                <p:cNvSpPr>
                  <a:spLocks noChangeArrowheads="1"/>
                </p:cNvSpPr>
                <p:nvPr/>
              </p:nvSpPr>
              <p:spPr bwMode="auto">
                <a:xfrm>
                  <a:off x="3243" y="3024"/>
                  <a:ext cx="144" cy="288"/>
                </a:xfrm>
                <a:prstGeom prst="flowChartExtract">
                  <a:avLst/>
                </a:prstGeom>
                <a:solidFill>
                  <a:srgbClr val="FFFFFF"/>
                </a:solidFill>
                <a:ln w="539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6" name="Group 16"/>
              <p:cNvGrpSpPr>
                <a:grpSpLocks/>
              </p:cNvGrpSpPr>
              <p:nvPr/>
            </p:nvGrpSpPr>
            <p:grpSpPr bwMode="auto">
              <a:xfrm>
                <a:off x="2592" y="3024"/>
                <a:ext cx="288" cy="1152"/>
                <a:chOff x="2592" y="3024"/>
                <a:chExt cx="288" cy="1152"/>
              </a:xfrm>
            </p:grpSpPr>
            <p:sp>
              <p:nvSpPr>
                <p:cNvPr id="25637" name="Rectangle 17"/>
                <p:cNvSpPr>
                  <a:spLocks noChangeArrowheads="1"/>
                </p:cNvSpPr>
                <p:nvPr/>
              </p:nvSpPr>
              <p:spPr bwMode="auto">
                <a:xfrm>
                  <a:off x="2592" y="3312"/>
                  <a:ext cx="288" cy="288"/>
                </a:xfrm>
                <a:prstGeom prst="rect">
                  <a:avLst/>
                </a:prstGeom>
                <a:solidFill>
                  <a:srgbClr val="7030A0">
                    <a:alpha val="41176"/>
                  </a:srgbClr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8146" name="Rectangle 18"/>
                <p:cNvSpPr>
                  <a:spLocks noChangeArrowheads="1"/>
                </p:cNvSpPr>
                <p:nvPr/>
              </p:nvSpPr>
              <p:spPr bwMode="auto">
                <a:xfrm>
                  <a:off x="2592" y="3743"/>
                  <a:ext cx="288" cy="289"/>
                </a:xfrm>
                <a:prstGeom prst="rect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25639" name="Line 20"/>
                <p:cNvSpPr>
                  <a:spLocks noChangeShapeType="1"/>
                </p:cNvSpPr>
                <p:nvPr/>
              </p:nvSpPr>
              <p:spPr bwMode="auto">
                <a:xfrm flipV="1">
                  <a:off x="2736" y="3024"/>
                  <a:ext cx="0" cy="1152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sp>
          <p:nvSpPr>
            <p:cNvPr id="25633" name="AutoShape 21"/>
            <p:cNvSpPr>
              <a:spLocks/>
            </p:cNvSpPr>
            <p:nvPr/>
          </p:nvSpPr>
          <p:spPr bwMode="auto">
            <a:xfrm rot="5400000">
              <a:off x="3060" y="2772"/>
              <a:ext cx="216" cy="576"/>
            </a:xfrm>
            <a:prstGeom prst="leftBrace">
              <a:avLst>
                <a:gd name="adj1" fmla="val 66667"/>
                <a:gd name="adj2" fmla="val 50000"/>
              </a:avLst>
            </a:prstGeom>
            <a:noFill/>
            <a:ln w="22225">
              <a:solidFill>
                <a:srgbClr val="0033CC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634" name="AutoShape 22"/>
            <p:cNvSpPr>
              <a:spLocks/>
            </p:cNvSpPr>
            <p:nvPr/>
          </p:nvSpPr>
          <p:spPr bwMode="auto">
            <a:xfrm rot="5400000">
              <a:off x="2520" y="2809"/>
              <a:ext cx="143" cy="576"/>
            </a:xfrm>
            <a:prstGeom prst="leftBrace">
              <a:avLst>
                <a:gd name="adj1" fmla="val 33566"/>
                <a:gd name="adj2" fmla="val 50000"/>
              </a:avLst>
            </a:prstGeom>
            <a:noFill/>
            <a:ln w="222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48151" name="Line 23"/>
          <p:cNvSpPr>
            <a:spLocks noChangeShapeType="1"/>
          </p:cNvSpPr>
          <p:nvPr/>
        </p:nvSpPr>
        <p:spPr bwMode="auto">
          <a:xfrm flipH="1">
            <a:off x="2562202" y="1966899"/>
            <a:ext cx="45719" cy="1000132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/>
            <a:tailEnd type="triangle" w="med" len="med"/>
          </a:ln>
          <a:scene3d>
            <a:camera prst="orthographicFront">
              <a:rot lat="0" lon="0" rev="180000"/>
            </a:camera>
            <a:lightRig rig="threePt" dir="t"/>
          </a:scene3d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8153" name="Line 25"/>
          <p:cNvSpPr>
            <a:spLocks noChangeShapeType="1"/>
          </p:cNvSpPr>
          <p:nvPr/>
        </p:nvSpPr>
        <p:spPr bwMode="auto">
          <a:xfrm>
            <a:off x="1428750" y="1974850"/>
            <a:ext cx="0" cy="8001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grpSp>
        <p:nvGrpSpPr>
          <p:cNvPr id="7" name="Группа 72"/>
          <p:cNvGrpSpPr>
            <a:grpSpLocks/>
          </p:cNvGrpSpPr>
          <p:nvPr/>
        </p:nvGrpSpPr>
        <p:grpSpPr bwMode="auto">
          <a:xfrm>
            <a:off x="928688" y="1000125"/>
            <a:ext cx="1760537" cy="657225"/>
            <a:chOff x="1590121" y="0"/>
            <a:chExt cx="1276766" cy="470430"/>
          </a:xfrm>
        </p:grpSpPr>
        <p:sp>
          <p:nvSpPr>
            <p:cNvPr id="75" name="Овал 4"/>
            <p:cNvSpPr/>
            <p:nvPr/>
          </p:nvSpPr>
          <p:spPr>
            <a:xfrm>
              <a:off x="1859520" y="143174"/>
              <a:ext cx="531890" cy="326120"/>
            </a:xfrm>
            <a:prstGeom prst="rect">
              <a:avLst/>
            </a:prstGeom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50800" tIns="50800" rIns="50800" bIns="50800" spcCol="1270" anchor="ctr"/>
            <a:lstStyle/>
            <a:p>
              <a:pPr algn="ctr" defTabSz="17780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2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d</a:t>
              </a:r>
              <a:r>
                <a:rPr lang="ru-RU" sz="12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endPara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4" name="Овал 73"/>
            <p:cNvSpPr/>
            <p:nvPr/>
          </p:nvSpPr>
          <p:spPr>
            <a:xfrm>
              <a:off x="1590121" y="0"/>
              <a:ext cx="752935" cy="460204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6" name="Овал 4"/>
            <p:cNvSpPr/>
            <p:nvPr/>
          </p:nvSpPr>
          <p:spPr>
            <a:xfrm>
              <a:off x="2333846" y="145447"/>
              <a:ext cx="533041" cy="324983"/>
            </a:xfrm>
            <a:prstGeom prst="rect">
              <a:avLst/>
            </a:prstGeom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50800" tIns="50800" rIns="50800" bIns="50800" spcCol="1270" anchor="ctr"/>
            <a:lstStyle/>
            <a:p>
              <a:pPr algn="ctr" defTabSz="17780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2400" b="1" dirty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d</a:t>
              </a:r>
              <a:r>
                <a:rPr lang="ru-RU" sz="1100" b="1" dirty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3</a:t>
              </a:r>
              <a:endParaRPr lang="ru-RU" sz="24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77" name="Овал 4"/>
          <p:cNvSpPr/>
          <p:nvPr/>
        </p:nvSpPr>
        <p:spPr>
          <a:xfrm>
            <a:off x="1450975" y="2500313"/>
            <a:ext cx="906463" cy="44291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40640" tIns="40640" rIns="40640" bIns="40640" spcCol="1270" anchor="ctr"/>
          <a:lstStyle/>
          <a:p>
            <a:pPr algn="ctr" defTabSz="142240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8" name="Овал 4"/>
          <p:cNvSpPr/>
          <p:nvPr/>
        </p:nvSpPr>
        <p:spPr>
          <a:xfrm>
            <a:off x="71438" y="2130425"/>
            <a:ext cx="908050" cy="441325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40640" tIns="40640" rIns="40640" bIns="40640" spcCol="1270" anchor="ctr"/>
          <a:lstStyle/>
          <a:p>
            <a:pPr algn="ctr" defTabSz="142240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4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40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0" name="Прямая со стрелкой 59"/>
          <p:cNvCxnSpPr/>
          <p:nvPr/>
        </p:nvCxnSpPr>
        <p:spPr>
          <a:xfrm rot="16200000" flipV="1">
            <a:off x="1181893" y="1104107"/>
            <a:ext cx="1643063" cy="6350"/>
          </a:xfrm>
          <a:prstGeom prst="straightConnector1">
            <a:avLst/>
          </a:prstGeom>
          <a:ln w="76200">
            <a:solidFill>
              <a:srgbClr val="0066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Овал 4"/>
          <p:cNvSpPr/>
          <p:nvPr/>
        </p:nvSpPr>
        <p:spPr>
          <a:xfrm>
            <a:off x="2071688" y="500063"/>
            <a:ext cx="906462" cy="44291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40640" tIns="40640" rIns="40640" bIns="40640" spcCol="1270" anchor="ctr"/>
          <a:lstStyle/>
          <a:p>
            <a:pPr algn="ctr" defTabSz="1422400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40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0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40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3" name="TextBox 82"/>
          <p:cNvSpPr txBox="1">
            <a:spLocks noChangeArrowheads="1"/>
          </p:cNvSpPr>
          <p:nvPr/>
        </p:nvSpPr>
        <p:spPr bwMode="auto">
          <a:xfrm>
            <a:off x="3786188" y="285750"/>
            <a:ext cx="4786312" cy="708025"/>
          </a:xfrm>
          <a:prstGeom prst="rect">
            <a:avLst/>
          </a:prstGeom>
          <a:blipFill dpi="0" rotWithShape="1">
            <a:blip r:embed="rId8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-"/>
            </a:pPr>
            <a:r>
              <a:rPr lang="ru-RU" sz="32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20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2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en-US" sz="32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sz="20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ru-RU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3600" b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3200" b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дин</a:t>
            </a:r>
            <a:r>
              <a:rPr lang="ru-RU" sz="3200" b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en-US" sz="3200" b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sz="1400" b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ru-RU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=0</a:t>
            </a:r>
            <a:endParaRPr lang="ru-RU" sz="3200" b="1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4" name="TextBox 83"/>
          <p:cNvSpPr txBox="1">
            <a:spLocks noChangeArrowheads="1"/>
          </p:cNvSpPr>
          <p:nvPr/>
        </p:nvSpPr>
        <p:spPr bwMode="auto">
          <a:xfrm>
            <a:off x="3286125" y="3000375"/>
            <a:ext cx="5857875" cy="584200"/>
          </a:xfrm>
          <a:prstGeom prst="rect">
            <a:avLst/>
          </a:prstGeom>
          <a:solidFill>
            <a:srgbClr val="FFFF00">
              <a:alpha val="27058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8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1Н</a:t>
            </a:r>
            <a:r>
              <a:rPr lang="ru-RU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·20</a:t>
            </a:r>
            <a:r>
              <a:rPr lang="ru-RU" sz="2800" b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см </a:t>
            </a:r>
            <a:r>
              <a:rPr lang="ru-RU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 2Н·10</a:t>
            </a:r>
            <a:r>
              <a:rPr lang="ru-RU" sz="2800" b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800" b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2800" b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3200" b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1600" b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дин</a:t>
            </a:r>
            <a:r>
              <a:rPr lang="ru-RU" sz="2800" b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·10см </a:t>
            </a:r>
            <a:r>
              <a:rPr lang="ru-RU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2800" b="1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614" name="Line 14"/>
          <p:cNvSpPr>
            <a:spLocks noChangeShapeType="1"/>
          </p:cNvSpPr>
          <p:nvPr/>
        </p:nvSpPr>
        <p:spPr bwMode="auto">
          <a:xfrm>
            <a:off x="857250" y="1962150"/>
            <a:ext cx="0" cy="50641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9" name="Rectangle 15"/>
          <p:cNvSpPr>
            <a:spLocks noChangeArrowheads="1"/>
          </p:cNvSpPr>
          <p:nvPr/>
        </p:nvSpPr>
        <p:spPr bwMode="auto">
          <a:xfrm>
            <a:off x="714375" y="2468563"/>
            <a:ext cx="285750" cy="336550"/>
          </a:xfrm>
          <a:prstGeom prst="rect">
            <a:avLst/>
          </a:prstGeom>
          <a:solidFill>
            <a:schemeClr val="bg2">
              <a:lumMod val="7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0" name="Line 23"/>
          <p:cNvSpPr>
            <a:spLocks noChangeShapeType="1"/>
          </p:cNvSpPr>
          <p:nvPr/>
        </p:nvSpPr>
        <p:spPr bwMode="auto">
          <a:xfrm flipH="1">
            <a:off x="857250" y="2000250"/>
            <a:ext cx="4763" cy="346075"/>
          </a:xfrm>
          <a:prstGeom prst="line">
            <a:avLst/>
          </a:prstGeom>
          <a:noFill/>
          <a:ln w="7620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92" name="Овал 4"/>
          <p:cNvSpPr/>
          <p:nvPr/>
        </p:nvSpPr>
        <p:spPr>
          <a:xfrm>
            <a:off x="2357438" y="3000375"/>
            <a:ext cx="908050" cy="441325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40640" tIns="40640" rIns="40640" bIns="40640" spcCol="1270" anchor="ctr"/>
          <a:lstStyle/>
          <a:p>
            <a:pPr algn="ctr" defTabSz="1422400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40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0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дин</a:t>
            </a:r>
            <a:endParaRPr lang="ru-RU" sz="4000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618" name="TextBox 96"/>
          <p:cNvSpPr txBox="1">
            <a:spLocks noChangeArrowheads="1"/>
          </p:cNvSpPr>
          <p:nvPr/>
        </p:nvSpPr>
        <p:spPr bwMode="auto">
          <a:xfrm rot="-1890951">
            <a:off x="-69850" y="249238"/>
            <a:ext cx="1624013" cy="523875"/>
          </a:xfrm>
          <a:prstGeom prst="rect">
            <a:avLst/>
          </a:prstGeom>
          <a:solidFill>
            <a:srgbClr val="8E6C00">
              <a:alpha val="30980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latin typeface="Times New Roman" pitchFamily="18" charset="0"/>
                <a:cs typeface="Times New Roman" pitchFamily="18" charset="0"/>
              </a:rPr>
              <a:t>Л.р. 10б</a:t>
            </a:r>
          </a:p>
        </p:txBody>
      </p:sp>
      <p:sp>
        <p:nvSpPr>
          <p:cNvPr id="25619" name="AutoShape 21"/>
          <p:cNvSpPr>
            <a:spLocks/>
          </p:cNvSpPr>
          <p:nvPr/>
        </p:nvSpPr>
        <p:spPr bwMode="auto">
          <a:xfrm rot="5400000">
            <a:off x="1280319" y="1039019"/>
            <a:ext cx="252412" cy="1098550"/>
          </a:xfrm>
          <a:prstGeom prst="leftBrace">
            <a:avLst>
              <a:gd name="adj1" fmla="val 66754"/>
              <a:gd name="adj2" fmla="val 50000"/>
            </a:avLst>
          </a:prstGeom>
          <a:noFill/>
          <a:ln w="22225">
            <a:solidFill>
              <a:srgbClr val="0033CC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3" name="Овал 4"/>
          <p:cNvSpPr/>
          <p:nvPr/>
        </p:nvSpPr>
        <p:spPr bwMode="auto">
          <a:xfrm>
            <a:off x="877888" y="1125538"/>
            <a:ext cx="735012" cy="454025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50800" tIns="50800" rIns="50800" bIns="50800" spcCol="1270" anchor="ctr"/>
          <a:lstStyle/>
          <a:p>
            <a:pPr algn="ctr" defTabSz="1778000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24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sz="11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2400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4" name="TextBox 103"/>
          <p:cNvSpPr txBox="1">
            <a:spLocks noChangeArrowheads="1"/>
          </p:cNvSpPr>
          <p:nvPr/>
        </p:nvSpPr>
        <p:spPr bwMode="auto">
          <a:xfrm>
            <a:off x="-14288" y="5238750"/>
            <a:ext cx="5857876" cy="584200"/>
          </a:xfrm>
          <a:prstGeom prst="rect">
            <a:avLst/>
          </a:prstGeom>
          <a:solidFill>
            <a:srgbClr val="92D050">
              <a:alpha val="49019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8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1Н</a:t>
            </a:r>
            <a:r>
              <a:rPr lang="ru-RU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·20</a:t>
            </a:r>
            <a:r>
              <a:rPr lang="ru-RU" sz="2800" b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см </a:t>
            </a:r>
            <a:r>
              <a:rPr lang="ru-RU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- 2Н·10</a:t>
            </a:r>
            <a:r>
              <a:rPr lang="ru-RU" sz="2800" b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см</a:t>
            </a:r>
            <a:r>
              <a:rPr lang="ru-RU" sz="2800" b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3200" b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1600" b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дин</a:t>
            </a:r>
            <a:r>
              <a:rPr lang="ru-RU" sz="2800" b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ru-RU" sz="3200" b="1" u="sng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ru-RU" sz="2800" b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см</a:t>
            </a:r>
            <a:r>
              <a:rPr lang="ru-RU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=0</a:t>
            </a:r>
            <a:endParaRPr lang="ru-RU" sz="2800" b="1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5" name="TextBox 104"/>
          <p:cNvSpPr txBox="1">
            <a:spLocks noChangeArrowheads="1"/>
          </p:cNvSpPr>
          <p:nvPr/>
        </p:nvSpPr>
        <p:spPr bwMode="auto">
          <a:xfrm>
            <a:off x="0" y="5929313"/>
            <a:ext cx="5857875" cy="584200"/>
          </a:xfrm>
          <a:prstGeom prst="rect">
            <a:avLst/>
          </a:prstGeom>
          <a:solidFill>
            <a:srgbClr val="FF9900">
              <a:alpha val="39999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8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1Н</a:t>
            </a:r>
            <a:r>
              <a:rPr lang="ru-RU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·20</a:t>
            </a:r>
            <a:r>
              <a:rPr lang="ru-RU" sz="2800" b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см </a:t>
            </a:r>
            <a:r>
              <a:rPr lang="ru-RU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-2Н·10</a:t>
            </a:r>
            <a:r>
              <a:rPr lang="ru-RU" sz="2800" b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см+</a:t>
            </a:r>
            <a:r>
              <a:rPr lang="en-US" sz="3200" b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1600" b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дин</a:t>
            </a:r>
            <a:r>
              <a:rPr lang="ru-RU" sz="2800" b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ru-RU" sz="3200" b="1" u="sng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15</a:t>
            </a:r>
            <a:r>
              <a:rPr lang="ru-RU" sz="2800" b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см</a:t>
            </a:r>
            <a:r>
              <a:rPr lang="ru-RU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=0</a:t>
            </a:r>
            <a:endParaRPr lang="ru-RU" sz="2800" b="1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6" name="TextBox 105"/>
          <p:cNvSpPr txBox="1">
            <a:spLocks noChangeArrowheads="1"/>
          </p:cNvSpPr>
          <p:nvPr/>
        </p:nvSpPr>
        <p:spPr bwMode="auto">
          <a:xfrm>
            <a:off x="4429125" y="3571875"/>
            <a:ext cx="4714875" cy="584200"/>
          </a:xfrm>
          <a:prstGeom prst="rect">
            <a:avLst/>
          </a:prstGeom>
          <a:solidFill>
            <a:srgbClr val="FFFF00">
              <a:alpha val="27058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8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ru-RU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2800" b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·см </a:t>
            </a:r>
            <a:r>
              <a:rPr lang="ru-RU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- 20</a:t>
            </a:r>
            <a:r>
              <a:rPr lang="ru-RU" sz="2800" b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2800" b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·см</a:t>
            </a:r>
            <a:r>
              <a:rPr lang="ru-RU" sz="2800" b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ru-RU" sz="3200" b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2800" b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2800" b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·10см </a:t>
            </a:r>
            <a:r>
              <a:rPr lang="ru-RU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2800" b="1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7" name="TextBox 106"/>
          <p:cNvSpPr txBox="1">
            <a:spLocks noChangeArrowheads="1"/>
          </p:cNvSpPr>
          <p:nvPr/>
        </p:nvSpPr>
        <p:spPr bwMode="auto">
          <a:xfrm>
            <a:off x="5357813" y="4143375"/>
            <a:ext cx="3714750" cy="584200"/>
          </a:xfrm>
          <a:prstGeom prst="rect">
            <a:avLst/>
          </a:prstGeom>
          <a:solidFill>
            <a:srgbClr val="FFFF00">
              <a:alpha val="27058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40</a:t>
            </a: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28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·см</a:t>
            </a: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ru-RU" sz="32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40</a:t>
            </a:r>
            <a:r>
              <a:rPr lang="ru-RU" sz="28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Н·</a:t>
            </a:r>
            <a:r>
              <a:rPr lang="ru-RU" sz="28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см </a:t>
            </a: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0</a:t>
            </a:r>
            <a:endParaRPr lang="ru-RU" sz="2800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9" name="Line 23"/>
          <p:cNvSpPr>
            <a:spLocks noChangeShapeType="1"/>
          </p:cNvSpPr>
          <p:nvPr/>
        </p:nvSpPr>
        <p:spPr bwMode="auto">
          <a:xfrm flipV="1">
            <a:off x="2357422" y="428604"/>
            <a:ext cx="285752" cy="45719"/>
          </a:xfrm>
          <a:prstGeom prst="line">
            <a:avLst/>
          </a:prstGeom>
          <a:noFill/>
          <a:ln w="22225">
            <a:solidFill>
              <a:srgbClr val="006600"/>
            </a:solidFill>
            <a:round/>
            <a:headEnd/>
            <a:tailEnd type="triangle" w="med" len="med"/>
          </a:ln>
          <a:scene3d>
            <a:camera prst="orthographicFront">
              <a:rot lat="0" lon="0" rev="20999999"/>
            </a:camera>
            <a:lightRig rig="threePt" dir="t"/>
          </a:scene3d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10" name="Line 23"/>
          <p:cNvSpPr>
            <a:spLocks noChangeShapeType="1"/>
          </p:cNvSpPr>
          <p:nvPr/>
        </p:nvSpPr>
        <p:spPr bwMode="auto">
          <a:xfrm flipV="1">
            <a:off x="2480065" y="2958194"/>
            <a:ext cx="285752" cy="45719"/>
          </a:xfrm>
          <a:prstGeom prst="line">
            <a:avLst/>
          </a:prstGeom>
          <a:noFill/>
          <a:ln w="22225">
            <a:solidFill>
              <a:srgbClr val="0000FF"/>
            </a:solidFill>
            <a:round/>
            <a:headEnd/>
            <a:tailEnd type="triangle" w="med" len="med"/>
          </a:ln>
          <a:scene3d>
            <a:camera prst="orthographicFront">
              <a:rot lat="0" lon="0" rev="20999999"/>
            </a:camera>
            <a:lightRig rig="threePt" dir="t"/>
          </a:scene3d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11" name="Line 23"/>
          <p:cNvSpPr>
            <a:spLocks noChangeShapeType="1"/>
          </p:cNvSpPr>
          <p:nvPr/>
        </p:nvSpPr>
        <p:spPr bwMode="auto">
          <a:xfrm flipV="1">
            <a:off x="1722418" y="2447918"/>
            <a:ext cx="285752" cy="45719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 type="triangle" w="med" len="med"/>
          </a:ln>
          <a:scene3d>
            <a:camera prst="orthographicFront">
              <a:rot lat="0" lon="0" rev="20999999"/>
            </a:camera>
            <a:lightRig rig="threePt" dir="t"/>
          </a:scene3d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12" name="Line 23"/>
          <p:cNvSpPr>
            <a:spLocks noChangeShapeType="1"/>
          </p:cNvSpPr>
          <p:nvPr/>
        </p:nvSpPr>
        <p:spPr bwMode="auto">
          <a:xfrm flipV="1">
            <a:off x="357158" y="2071678"/>
            <a:ext cx="285752" cy="45719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 type="triangle" w="med" len="med"/>
          </a:ln>
          <a:scene3d>
            <a:camera prst="orthographicFront">
              <a:rot lat="0" lon="0" rev="20999999"/>
            </a:camera>
            <a:lightRig rig="threePt" dir="t"/>
          </a:scene3d>
        </p:spPr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81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000"/>
                                        <p:tgtEl>
                                          <p:spTgt spid="481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2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500"/>
                            </p:stCondLst>
                            <p:childTnLst>
                              <p:par>
                                <p:cTn id="2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50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2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500"/>
                            </p:stCondLst>
                            <p:childTnLst>
                              <p:par>
                                <p:cTn id="3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9500"/>
                            </p:stCondLst>
                            <p:childTnLst>
                              <p:par>
                                <p:cTn id="3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2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1500"/>
                            </p:stCondLst>
                            <p:childTnLst>
                              <p:par>
                                <p:cTn id="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2500"/>
                            </p:stCondLst>
                            <p:childTnLst>
                              <p:par>
                                <p:cTn id="4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3500"/>
                            </p:stCondLst>
                            <p:childTnLst>
                              <p:par>
                                <p:cTn id="5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2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5500"/>
                            </p:stCondLst>
                            <p:childTnLst>
                              <p:par>
                                <p:cTn id="5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2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2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3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3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3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3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3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2" dur="2000" fill="hold"/>
                                        <p:tgtEl>
                                          <p:spTgt spid="8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 animBg="1"/>
      <p:bldP spid="81" grpId="0" animBg="1"/>
      <p:bldP spid="48153" grpId="0" animBg="1"/>
      <p:bldP spid="77" grpId="0"/>
      <p:bldP spid="78" grpId="0"/>
      <p:bldP spid="79" grpId="0"/>
      <p:bldP spid="83" grpId="0" animBg="1"/>
      <p:bldP spid="83" grpId="1" animBg="1"/>
      <p:bldP spid="84" grpId="0" animBg="1"/>
      <p:bldP spid="90" grpId="0" animBg="1"/>
      <p:bldP spid="92" grpId="0"/>
      <p:bldP spid="104" grpId="0" animBg="1"/>
      <p:bldP spid="105" grpId="0" animBg="1"/>
      <p:bldP spid="106" grpId="0" animBg="1"/>
      <p:bldP spid="10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71406" y="1428736"/>
            <a:ext cx="5000660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Равнобедренный треугольник 8"/>
          <p:cNvSpPr/>
          <p:nvPr/>
        </p:nvSpPr>
        <p:spPr>
          <a:xfrm>
            <a:off x="3286116" y="1714488"/>
            <a:ext cx="214314" cy="285752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0" y="0"/>
            <a:ext cx="37147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Найти массу  доски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3" name="Группа 12"/>
          <p:cNvGrpSpPr/>
          <p:nvPr/>
        </p:nvGrpSpPr>
        <p:grpSpPr>
          <a:xfrm>
            <a:off x="4500562" y="357166"/>
            <a:ext cx="785818" cy="1071570"/>
            <a:chOff x="4357686" y="357166"/>
            <a:chExt cx="785818" cy="1071570"/>
          </a:xfrm>
        </p:grpSpPr>
        <p:sp>
          <p:nvSpPr>
            <p:cNvPr id="10" name="Прямоугольник 9"/>
            <p:cNvSpPr/>
            <p:nvPr/>
          </p:nvSpPr>
          <p:spPr>
            <a:xfrm>
              <a:off x="4429124" y="357166"/>
              <a:ext cx="642942" cy="1071570"/>
            </a:xfrm>
            <a:prstGeom prst="rect">
              <a:avLst/>
            </a:prstGeom>
            <a:solidFill>
              <a:srgbClr val="0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357686" y="714356"/>
              <a:ext cx="78581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2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3кг</a:t>
              </a:r>
              <a:endParaRPr lang="ru-RU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4" name="Прямоугольник 13"/>
          <p:cNvSpPr/>
          <p:nvPr/>
        </p:nvSpPr>
        <p:spPr>
          <a:xfrm>
            <a:off x="6429388" y="285728"/>
            <a:ext cx="166616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14350" indent="-514350" eaLnBrk="0" hangingPunct="0">
              <a:spcBef>
                <a:spcPct val="20000"/>
              </a:spcBef>
              <a:buClr>
                <a:schemeClr val="accent1"/>
              </a:buClr>
              <a:buSzPct val="70000"/>
              <a:defRPr/>
            </a:pP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1.Что?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dirty="0">
              <a:solidFill>
                <a:srgbClr val="00000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572132" y="785794"/>
            <a:ext cx="301338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14350" indent="-514350" eaLnBrk="0" hangingPunct="0">
              <a:spcBef>
                <a:spcPct val="20000"/>
              </a:spcBef>
              <a:buClr>
                <a:schemeClr val="accent1"/>
              </a:buClr>
              <a:buSzPct val="70000"/>
              <a:defRPr/>
            </a:pP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Доска</a:t>
            </a:r>
            <a:r>
              <a:rPr lang="ru-RU" sz="36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36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r>
              <a:rPr lang="ru-RU" sz="36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кг</a:t>
            </a:r>
            <a:endParaRPr lang="ru-RU" sz="3600" dirty="0">
              <a:solidFill>
                <a:srgbClr val="000000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357950" y="1428736"/>
            <a:ext cx="153542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14350" indent="-514350" eaLnBrk="0" hangingPunct="0">
              <a:spcBef>
                <a:spcPct val="20000"/>
              </a:spcBef>
              <a:buClr>
                <a:schemeClr val="accent1"/>
              </a:buClr>
              <a:buSzPct val="70000"/>
              <a:defRPr/>
            </a:pPr>
            <a:r>
              <a:rPr lang="ru-RU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Как?</a:t>
            </a:r>
            <a:endParaRPr lang="ru-RU" sz="32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5929322" y="1928802"/>
            <a:ext cx="265393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14350" indent="-514350" eaLnBrk="0" hangingPunct="0">
              <a:spcBef>
                <a:spcPct val="20000"/>
              </a:spcBef>
              <a:buClr>
                <a:schemeClr val="accent1"/>
              </a:buClr>
              <a:buSzPct val="70000"/>
              <a:defRPr/>
            </a:pPr>
            <a:r>
              <a:rPr lang="ru-RU" sz="4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Покоится!</a:t>
            </a:r>
            <a:endParaRPr lang="ru-RU" sz="4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9" name="Прямая со стрелкой 18"/>
          <p:cNvCxnSpPr/>
          <p:nvPr/>
        </p:nvCxnSpPr>
        <p:spPr>
          <a:xfrm rot="16200000" flipV="1">
            <a:off x="2023031" y="2026205"/>
            <a:ext cx="972000" cy="17463"/>
          </a:xfrm>
          <a:prstGeom prst="straightConnector1">
            <a:avLst/>
          </a:prstGeom>
          <a:ln w="63500">
            <a:solidFill>
              <a:srgbClr val="FF0000"/>
            </a:solidFill>
            <a:headEnd type="stealth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Группа 17"/>
          <p:cNvGrpSpPr>
            <a:grpSpLocks/>
          </p:cNvGrpSpPr>
          <p:nvPr/>
        </p:nvGrpSpPr>
        <p:grpSpPr bwMode="auto">
          <a:xfrm>
            <a:off x="2571736" y="2357434"/>
            <a:ext cx="714375" cy="523220"/>
            <a:chOff x="2714612" y="4429132"/>
            <a:chExt cx="714380" cy="522882"/>
          </a:xfrm>
        </p:grpSpPr>
        <p:sp>
          <p:nvSpPr>
            <p:cNvPr id="21" name="TextBox 18"/>
            <p:cNvSpPr txBox="1">
              <a:spLocks noChangeArrowheads="1"/>
            </p:cNvSpPr>
            <p:nvPr/>
          </p:nvSpPr>
          <p:spPr bwMode="auto">
            <a:xfrm>
              <a:off x="2714612" y="4429132"/>
              <a:ext cx="714380" cy="5228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Mg</a:t>
              </a:r>
              <a:endPara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2" name="Прямая со стрелкой 21"/>
            <p:cNvCxnSpPr/>
            <p:nvPr/>
          </p:nvCxnSpPr>
          <p:spPr>
            <a:xfrm>
              <a:off x="2786049" y="4500524"/>
              <a:ext cx="428628" cy="1586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3" name="Прямая со стрелкой 22"/>
          <p:cNvCxnSpPr/>
          <p:nvPr/>
        </p:nvCxnSpPr>
        <p:spPr>
          <a:xfrm rot="16200000" flipV="1">
            <a:off x="2709581" y="856648"/>
            <a:ext cx="1368000" cy="17462"/>
          </a:xfrm>
          <a:prstGeom prst="straightConnector1">
            <a:avLst/>
          </a:prstGeom>
          <a:ln w="63500">
            <a:solidFill>
              <a:srgbClr val="0033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" name="Группа 20"/>
          <p:cNvGrpSpPr>
            <a:grpSpLocks/>
          </p:cNvGrpSpPr>
          <p:nvPr/>
        </p:nvGrpSpPr>
        <p:grpSpPr bwMode="auto">
          <a:xfrm>
            <a:off x="3486450" y="428606"/>
            <a:ext cx="714375" cy="523220"/>
            <a:chOff x="3357554" y="2143116"/>
            <a:chExt cx="714380" cy="522882"/>
          </a:xfrm>
        </p:grpSpPr>
        <p:sp>
          <p:nvSpPr>
            <p:cNvPr id="25" name="TextBox 21"/>
            <p:cNvSpPr txBox="1">
              <a:spLocks noChangeArrowheads="1"/>
            </p:cNvSpPr>
            <p:nvPr/>
          </p:nvSpPr>
          <p:spPr bwMode="auto">
            <a:xfrm>
              <a:off x="3357554" y="2143116"/>
              <a:ext cx="714380" cy="5228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800" b="1" dirty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N</a:t>
              </a:r>
              <a:endParaRPr lang="ru-RU" sz="28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6" name="Прямая со стрелкой 25"/>
            <p:cNvCxnSpPr/>
            <p:nvPr/>
          </p:nvCxnSpPr>
          <p:spPr>
            <a:xfrm>
              <a:off x="3357554" y="2214508"/>
              <a:ext cx="428628" cy="1586"/>
            </a:xfrm>
            <a:prstGeom prst="straightConnector1">
              <a:avLst/>
            </a:prstGeom>
            <a:ln w="25400">
              <a:solidFill>
                <a:srgbClr val="0014AC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7" name="Прямая со стрелкой 26"/>
          <p:cNvCxnSpPr/>
          <p:nvPr/>
        </p:nvCxnSpPr>
        <p:spPr>
          <a:xfrm rot="16200000" flipV="1">
            <a:off x="4489020" y="1922881"/>
            <a:ext cx="720000" cy="17463"/>
          </a:xfrm>
          <a:prstGeom prst="straightConnector1">
            <a:avLst/>
          </a:prstGeom>
          <a:ln w="63500">
            <a:solidFill>
              <a:srgbClr val="000000"/>
            </a:solidFill>
            <a:headEnd type="stealth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Группа 20"/>
          <p:cNvGrpSpPr>
            <a:grpSpLocks/>
          </p:cNvGrpSpPr>
          <p:nvPr/>
        </p:nvGrpSpPr>
        <p:grpSpPr bwMode="auto">
          <a:xfrm>
            <a:off x="4929190" y="1913793"/>
            <a:ext cx="714375" cy="584775"/>
            <a:chOff x="3357554" y="2143114"/>
            <a:chExt cx="714380" cy="584397"/>
          </a:xfrm>
        </p:grpSpPr>
        <p:sp>
          <p:nvSpPr>
            <p:cNvPr id="29" name="TextBox 21"/>
            <p:cNvSpPr txBox="1">
              <a:spLocks noChangeArrowheads="1"/>
            </p:cNvSpPr>
            <p:nvPr/>
          </p:nvSpPr>
          <p:spPr bwMode="auto">
            <a:xfrm>
              <a:off x="3357554" y="2143114"/>
              <a:ext cx="714380" cy="5843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3200" b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Р</a:t>
              </a:r>
              <a:endParaRPr lang="ru-RU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30" name="Прямая со стрелкой 29"/>
            <p:cNvCxnSpPr/>
            <p:nvPr/>
          </p:nvCxnSpPr>
          <p:spPr>
            <a:xfrm>
              <a:off x="3357554" y="2214508"/>
              <a:ext cx="428628" cy="1586"/>
            </a:xfrm>
            <a:prstGeom prst="straightConnector1">
              <a:avLst/>
            </a:prstGeom>
            <a:ln w="25400">
              <a:noFill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Левая фигурная скобка 30"/>
          <p:cNvSpPr/>
          <p:nvPr/>
        </p:nvSpPr>
        <p:spPr>
          <a:xfrm rot="5400000">
            <a:off x="1078298" y="45546"/>
            <a:ext cx="396000" cy="2448000"/>
          </a:xfrm>
          <a:prstGeom prst="leftBrac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1000100" y="642918"/>
            <a:ext cx="69923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14350" indent="-514350" eaLnBrk="0" hangingPunct="0">
              <a:spcBef>
                <a:spcPct val="20000"/>
              </a:spcBef>
              <a:buClr>
                <a:schemeClr val="accent1"/>
              </a:buClr>
              <a:buSzPct val="70000"/>
              <a:defRPr/>
            </a:pP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6м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solidFill>
                <a:srgbClr val="000000"/>
              </a:solidFill>
            </a:endParaRPr>
          </a:p>
        </p:txBody>
      </p:sp>
      <p:sp>
        <p:nvSpPr>
          <p:cNvPr id="33" name="Левая фигурная скобка 32"/>
          <p:cNvSpPr/>
          <p:nvPr/>
        </p:nvSpPr>
        <p:spPr>
          <a:xfrm rot="16200000">
            <a:off x="3932992" y="1139050"/>
            <a:ext cx="396000" cy="1404000"/>
          </a:xfrm>
          <a:prstGeom prst="leftBrace">
            <a:avLst/>
          </a:prstGeom>
          <a:ln w="381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>
            <a:off x="3714744" y="2071678"/>
            <a:ext cx="69923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14350" indent="-514350" eaLnBrk="0" hangingPunct="0">
              <a:spcBef>
                <a:spcPct val="20000"/>
              </a:spcBef>
              <a:buClr>
                <a:schemeClr val="accent1"/>
              </a:buClr>
              <a:buSzPct val="70000"/>
              <a:defRPr/>
            </a:pP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4м</a:t>
            </a:r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solidFill>
                <a:srgbClr val="000000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0" y="2714620"/>
            <a:ext cx="57864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Почему не движется? </a:t>
            </a:r>
            <a:endParaRPr lang="ru-RU" sz="3600" dirty="0">
              <a:solidFill>
                <a:srgbClr val="000000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0" y="3286124"/>
            <a:ext cx="807246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4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Почему не вращается </a:t>
            </a:r>
            <a:r>
              <a:rPr lang="ru-RU" sz="40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отн</a:t>
            </a:r>
            <a:r>
              <a:rPr lang="ru-RU" sz="4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40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тО</a:t>
            </a:r>
            <a:r>
              <a:rPr lang="ru-RU" sz="4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4000" dirty="0">
              <a:solidFill>
                <a:srgbClr val="000000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5000628" y="2786058"/>
            <a:ext cx="435771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Mg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4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=0 </a:t>
            </a:r>
            <a:r>
              <a:rPr lang="ru-RU" sz="40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(1з-нН)</a:t>
            </a:r>
            <a:endParaRPr lang="ru-RU" sz="4000" dirty="0"/>
          </a:p>
        </p:txBody>
      </p:sp>
      <p:sp>
        <p:nvSpPr>
          <p:cNvPr id="38" name="Прямоугольник 37"/>
          <p:cNvSpPr/>
          <p:nvPr/>
        </p:nvSpPr>
        <p:spPr>
          <a:xfrm>
            <a:off x="142844" y="3929066"/>
            <a:ext cx="900115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0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Mg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2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+</a:t>
            </a:r>
            <a:r>
              <a:rPr lang="ru-RU" sz="4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4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=0 </a:t>
            </a:r>
            <a:r>
              <a:rPr lang="ru-RU" sz="40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36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правило моментов)</a:t>
            </a:r>
            <a:endParaRPr lang="ru-RU" sz="4000" dirty="0"/>
          </a:p>
        </p:txBody>
      </p:sp>
      <p:sp>
        <p:nvSpPr>
          <p:cNvPr id="39" name="Прямоугольник 38"/>
          <p:cNvSpPr/>
          <p:nvPr/>
        </p:nvSpPr>
        <p:spPr>
          <a:xfrm>
            <a:off x="3359880" y="792288"/>
            <a:ext cx="71205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14350" indent="-514350" eaLnBrk="0" hangingPunct="0">
              <a:spcBef>
                <a:spcPct val="20000"/>
              </a:spcBef>
              <a:buClr>
                <a:schemeClr val="accent1"/>
              </a:buClr>
              <a:buSzPct val="70000"/>
              <a:defRPr/>
            </a:pPr>
            <a:r>
              <a:rPr lang="ru-RU" sz="4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en-US" sz="4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000" dirty="0">
              <a:solidFill>
                <a:srgbClr val="000000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142844" y="4714884"/>
            <a:ext cx="200026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Mg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=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2</a:t>
            </a:r>
            <a:r>
              <a:rPr lang="ru-RU" sz="4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endParaRPr lang="ru-RU" sz="4000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2285984" y="4714884"/>
            <a:ext cx="257176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=6кг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4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D8070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06A206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4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4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3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4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25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6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3000"/>
                            </p:stCondLst>
                            <p:childTnLst>
                              <p:par>
                                <p:cTn id="6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4000"/>
                            </p:stCondLst>
                            <p:childTnLst>
                              <p:par>
                                <p:cTn id="7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0"/>
                            </p:stCondLst>
                            <p:childTnLst>
                              <p:par>
                                <p:cTn id="7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6000"/>
                            </p:stCondLst>
                            <p:childTnLst>
                              <p:par>
                                <p:cTn id="8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7000"/>
                            </p:stCondLst>
                            <p:childTnLst>
                              <p:par>
                                <p:cTn id="8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1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6" dur="5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1" dur="5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6" dur="5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4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150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11" grpId="0"/>
      <p:bldP spid="14" grpId="0"/>
      <p:bldP spid="15" grpId="0"/>
      <p:bldP spid="17" grpId="0"/>
      <p:bldP spid="18" grpId="0"/>
      <p:bldP spid="31" grpId="0" animBg="1"/>
      <p:bldP spid="32" grpId="0"/>
      <p:bldP spid="33" grpId="0" animBg="1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1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Скругленный прямоугольник 66"/>
          <p:cNvSpPr/>
          <p:nvPr/>
        </p:nvSpPr>
        <p:spPr>
          <a:xfrm>
            <a:off x="2928926" y="0"/>
            <a:ext cx="2500330" cy="1571612"/>
          </a:xfrm>
          <a:prstGeom prst="roundRect">
            <a:avLst/>
          </a:prstGeom>
          <a:solidFill>
            <a:schemeClr val="accent1">
              <a:alpha val="4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Прямоугольник 61"/>
          <p:cNvSpPr/>
          <p:nvPr/>
        </p:nvSpPr>
        <p:spPr>
          <a:xfrm rot="2265446">
            <a:off x="1066669" y="104604"/>
            <a:ext cx="633507" cy="52322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marL="514350" indent="-514350" eaLnBrk="0" hangingPunct="0">
              <a:spcBef>
                <a:spcPct val="20000"/>
              </a:spcBef>
              <a:buClr>
                <a:schemeClr val="accent1"/>
              </a:buClr>
              <a:buSzPct val="70000"/>
              <a:defRPr/>
            </a:pPr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0,3</a:t>
            </a:r>
            <a:endParaRPr lang="ru-RU" sz="2800" dirty="0">
              <a:solidFill>
                <a:srgbClr val="0000FF"/>
              </a:solidFill>
            </a:endParaRPr>
          </a:p>
        </p:txBody>
      </p:sp>
      <p:sp>
        <p:nvSpPr>
          <p:cNvPr id="21516" name="Line 12"/>
          <p:cNvSpPr>
            <a:spLocks noChangeShapeType="1"/>
          </p:cNvSpPr>
          <p:nvPr/>
        </p:nvSpPr>
        <p:spPr bwMode="auto">
          <a:xfrm rot="21540000" flipV="1">
            <a:off x="3565114" y="1797828"/>
            <a:ext cx="0" cy="773974"/>
          </a:xfrm>
          <a:prstGeom prst="line">
            <a:avLst/>
          </a:prstGeom>
          <a:noFill/>
          <a:ln w="60325">
            <a:solidFill>
              <a:srgbClr val="FF0000"/>
            </a:solidFill>
            <a:round/>
            <a:headEnd type="none" w="sm" len="sm"/>
            <a:tailEnd type="triangle" w="lg" len="med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22" name="Line 18"/>
          <p:cNvSpPr>
            <a:spLocks noChangeShapeType="1"/>
          </p:cNvSpPr>
          <p:nvPr/>
        </p:nvSpPr>
        <p:spPr bwMode="auto">
          <a:xfrm>
            <a:off x="1158182" y="2571744"/>
            <a:ext cx="2628000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21" name="Группа 20"/>
          <p:cNvGrpSpPr/>
          <p:nvPr/>
        </p:nvGrpSpPr>
        <p:grpSpPr>
          <a:xfrm>
            <a:off x="3428992" y="1775737"/>
            <a:ext cx="285752" cy="796007"/>
            <a:chOff x="4143372" y="928670"/>
            <a:chExt cx="285752" cy="796007"/>
          </a:xfrm>
        </p:grpSpPr>
        <p:sp>
          <p:nvSpPr>
            <p:cNvPr id="21513" name="Rectangle 9"/>
            <p:cNvSpPr>
              <a:spLocks noChangeArrowheads="1"/>
            </p:cNvSpPr>
            <p:nvPr/>
          </p:nvSpPr>
          <p:spPr bwMode="auto">
            <a:xfrm>
              <a:off x="4242106" y="1244916"/>
              <a:ext cx="64254" cy="479761"/>
            </a:xfrm>
            <a:prstGeom prst="rect">
              <a:avLst/>
            </a:prstGeom>
            <a:solidFill>
              <a:srgbClr val="C00000"/>
            </a:solidFill>
            <a:ln w="38100">
              <a:solidFill>
                <a:srgbClr val="006600"/>
              </a:solidFill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" name="Овал 19"/>
            <p:cNvSpPr/>
            <p:nvPr/>
          </p:nvSpPr>
          <p:spPr>
            <a:xfrm>
              <a:off x="4143372" y="928670"/>
              <a:ext cx="285752" cy="285752"/>
            </a:xfrm>
            <a:prstGeom prst="ellipse">
              <a:avLst/>
            </a:prstGeom>
            <a:solidFill>
              <a:srgbClr val="006600"/>
            </a:solidFill>
            <a:ln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2" name="Line 12"/>
          <p:cNvSpPr>
            <a:spLocks noChangeShapeType="1"/>
          </p:cNvSpPr>
          <p:nvPr/>
        </p:nvSpPr>
        <p:spPr bwMode="auto">
          <a:xfrm rot="21360000" flipH="1">
            <a:off x="2151035" y="1786898"/>
            <a:ext cx="45719" cy="511714"/>
          </a:xfrm>
          <a:prstGeom prst="line">
            <a:avLst/>
          </a:prstGeom>
          <a:noFill/>
          <a:ln w="60325">
            <a:solidFill>
              <a:srgbClr val="FF0000"/>
            </a:solidFill>
            <a:round/>
            <a:headEnd type="none" w="sm" len="sm"/>
            <a:tailEnd type="triangle" w="lg" len="med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" name="Line 12"/>
          <p:cNvSpPr>
            <a:spLocks noChangeShapeType="1"/>
          </p:cNvSpPr>
          <p:nvPr/>
        </p:nvSpPr>
        <p:spPr bwMode="auto">
          <a:xfrm rot="21360000" flipH="1">
            <a:off x="1521741" y="1429708"/>
            <a:ext cx="45719" cy="511714"/>
          </a:xfrm>
          <a:prstGeom prst="line">
            <a:avLst/>
          </a:prstGeom>
          <a:noFill/>
          <a:ln w="60325">
            <a:solidFill>
              <a:srgbClr val="006600"/>
            </a:solidFill>
            <a:round/>
            <a:headEnd type="none" w="sm" len="sm"/>
            <a:tailEnd type="triangle" w="lg" len="med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4" name="Line 12"/>
          <p:cNvSpPr>
            <a:spLocks noChangeShapeType="1"/>
          </p:cNvSpPr>
          <p:nvPr/>
        </p:nvSpPr>
        <p:spPr bwMode="auto">
          <a:xfrm rot="21420000" flipH="1" flipV="1">
            <a:off x="1200170" y="1092434"/>
            <a:ext cx="799413" cy="45719"/>
          </a:xfrm>
          <a:prstGeom prst="line">
            <a:avLst/>
          </a:prstGeom>
          <a:noFill/>
          <a:ln w="60325">
            <a:solidFill>
              <a:srgbClr val="FF0000"/>
            </a:solidFill>
            <a:round/>
            <a:headEnd type="stealth" w="lg" len="lg"/>
            <a:tailEnd type="none" w="lg" len="med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2714612" y="0"/>
            <a:ext cx="278605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ЧЕЛОВЕК</a:t>
            </a:r>
          </a:p>
          <a:p>
            <a:pPr algn="ctr"/>
            <a:r>
              <a:rPr lang="ru-RU" sz="3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НА</a:t>
            </a:r>
          </a:p>
          <a:p>
            <a:pPr algn="ctr"/>
            <a:r>
              <a:rPr lang="ru-RU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ЛЕСТНИЦЕ</a:t>
            </a:r>
            <a:endParaRPr lang="ru-RU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642910" y="642918"/>
            <a:ext cx="60785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ru-RU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3571868" y="2214554"/>
            <a:ext cx="63350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428596" y="2357430"/>
            <a:ext cx="63350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 </a:t>
            </a:r>
            <a:endParaRPr lang="ru-RU" sz="3600" dirty="0"/>
          </a:p>
        </p:txBody>
      </p:sp>
      <p:grpSp>
        <p:nvGrpSpPr>
          <p:cNvPr id="31" name="Группа 17"/>
          <p:cNvGrpSpPr>
            <a:grpSpLocks/>
          </p:cNvGrpSpPr>
          <p:nvPr/>
        </p:nvGrpSpPr>
        <p:grpSpPr bwMode="auto">
          <a:xfrm>
            <a:off x="1428733" y="2000240"/>
            <a:ext cx="714375" cy="523220"/>
            <a:chOff x="2714612" y="4429132"/>
            <a:chExt cx="714380" cy="522882"/>
          </a:xfrm>
        </p:grpSpPr>
        <p:sp>
          <p:nvSpPr>
            <p:cNvPr id="32" name="TextBox 18"/>
            <p:cNvSpPr txBox="1">
              <a:spLocks noChangeArrowheads="1"/>
            </p:cNvSpPr>
            <p:nvPr/>
          </p:nvSpPr>
          <p:spPr bwMode="auto">
            <a:xfrm>
              <a:off x="2714612" y="4429132"/>
              <a:ext cx="714380" cy="5228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Mg</a:t>
              </a:r>
              <a:endPara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33" name="Прямая со стрелкой 32"/>
            <p:cNvCxnSpPr/>
            <p:nvPr/>
          </p:nvCxnSpPr>
          <p:spPr>
            <a:xfrm>
              <a:off x="2786049" y="4500524"/>
              <a:ext cx="428628" cy="1586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Группа 20"/>
          <p:cNvGrpSpPr>
            <a:grpSpLocks/>
          </p:cNvGrpSpPr>
          <p:nvPr/>
        </p:nvGrpSpPr>
        <p:grpSpPr bwMode="auto">
          <a:xfrm>
            <a:off x="1142976" y="1428736"/>
            <a:ext cx="642942" cy="584775"/>
            <a:chOff x="3357554" y="2143114"/>
            <a:chExt cx="714380" cy="584397"/>
          </a:xfrm>
        </p:grpSpPr>
        <p:sp>
          <p:nvSpPr>
            <p:cNvPr id="35" name="TextBox 21"/>
            <p:cNvSpPr txBox="1">
              <a:spLocks noChangeArrowheads="1"/>
            </p:cNvSpPr>
            <p:nvPr/>
          </p:nvSpPr>
          <p:spPr bwMode="auto">
            <a:xfrm>
              <a:off x="3357554" y="2143114"/>
              <a:ext cx="714380" cy="5843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32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Р</a:t>
              </a:r>
              <a:endParaRPr lang="ru-RU" sz="32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36" name="Прямая со стрелкой 35"/>
            <p:cNvCxnSpPr/>
            <p:nvPr/>
          </p:nvCxnSpPr>
          <p:spPr>
            <a:xfrm>
              <a:off x="3357554" y="2214508"/>
              <a:ext cx="428628" cy="1586"/>
            </a:xfrm>
            <a:prstGeom prst="straightConnector1">
              <a:avLst/>
            </a:prstGeom>
            <a:ln w="25400">
              <a:solidFill>
                <a:srgbClr val="0066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Группа 20"/>
          <p:cNvGrpSpPr>
            <a:grpSpLocks/>
          </p:cNvGrpSpPr>
          <p:nvPr/>
        </p:nvGrpSpPr>
        <p:grpSpPr bwMode="auto">
          <a:xfrm>
            <a:off x="2925728" y="1477020"/>
            <a:ext cx="714375" cy="523220"/>
            <a:chOff x="3357554" y="2143116"/>
            <a:chExt cx="714380" cy="522882"/>
          </a:xfrm>
        </p:grpSpPr>
        <p:sp>
          <p:nvSpPr>
            <p:cNvPr id="38" name="TextBox 21"/>
            <p:cNvSpPr txBox="1">
              <a:spLocks noChangeArrowheads="1"/>
            </p:cNvSpPr>
            <p:nvPr/>
          </p:nvSpPr>
          <p:spPr bwMode="auto">
            <a:xfrm>
              <a:off x="3357554" y="2143116"/>
              <a:ext cx="714380" cy="5228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N</a:t>
              </a:r>
              <a:endParaRPr lang="ru-RU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39" name="Прямая со стрелкой 38"/>
            <p:cNvCxnSpPr/>
            <p:nvPr/>
          </p:nvCxnSpPr>
          <p:spPr>
            <a:xfrm>
              <a:off x="3357554" y="2214508"/>
              <a:ext cx="428628" cy="1586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" name="Группа 20"/>
          <p:cNvGrpSpPr>
            <a:grpSpLocks/>
          </p:cNvGrpSpPr>
          <p:nvPr/>
        </p:nvGrpSpPr>
        <p:grpSpPr bwMode="auto">
          <a:xfrm>
            <a:off x="1942442" y="691202"/>
            <a:ext cx="1000132" cy="523220"/>
            <a:chOff x="3357554" y="2143117"/>
            <a:chExt cx="1000139" cy="522882"/>
          </a:xfrm>
        </p:grpSpPr>
        <p:sp>
          <p:nvSpPr>
            <p:cNvPr id="41" name="TextBox 21"/>
            <p:cNvSpPr txBox="1">
              <a:spLocks noChangeArrowheads="1"/>
            </p:cNvSpPr>
            <p:nvPr/>
          </p:nvSpPr>
          <p:spPr bwMode="auto">
            <a:xfrm>
              <a:off x="3357554" y="2143117"/>
              <a:ext cx="1000139" cy="5228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28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N</a:t>
              </a:r>
              <a:r>
                <a:rPr lang="ru-RU" sz="2800" b="1" dirty="0" err="1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ст</a:t>
              </a:r>
              <a:endParaRPr lang="ru-RU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42" name="Прямая со стрелкой 41"/>
            <p:cNvCxnSpPr/>
            <p:nvPr/>
          </p:nvCxnSpPr>
          <p:spPr>
            <a:xfrm>
              <a:off x="3357554" y="2214508"/>
              <a:ext cx="428628" cy="1586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512" name="Line 8"/>
          <p:cNvSpPr>
            <a:spLocks noChangeShapeType="1"/>
          </p:cNvSpPr>
          <p:nvPr/>
        </p:nvSpPr>
        <p:spPr bwMode="auto">
          <a:xfrm>
            <a:off x="1156624" y="1142984"/>
            <a:ext cx="2330612" cy="1393409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21" name="Line 17"/>
          <p:cNvSpPr>
            <a:spLocks noChangeShapeType="1"/>
          </p:cNvSpPr>
          <p:nvPr/>
        </p:nvSpPr>
        <p:spPr bwMode="auto">
          <a:xfrm>
            <a:off x="1156624" y="339744"/>
            <a:ext cx="0" cy="22320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3" name="Прямоугольник 42"/>
          <p:cNvSpPr/>
          <p:nvPr/>
        </p:nvSpPr>
        <p:spPr>
          <a:xfrm>
            <a:off x="6429388" y="285728"/>
            <a:ext cx="166616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14350" indent="-514350" eaLnBrk="0" hangingPunct="0">
              <a:spcBef>
                <a:spcPct val="20000"/>
              </a:spcBef>
              <a:buClr>
                <a:schemeClr val="accent1"/>
              </a:buClr>
              <a:buSzPct val="70000"/>
              <a:defRPr/>
            </a:pP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1.Что?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dirty="0">
              <a:solidFill>
                <a:srgbClr val="000000"/>
              </a:solidFill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5572132" y="785794"/>
            <a:ext cx="341260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14350" indent="-514350" eaLnBrk="0" hangingPunct="0">
              <a:spcBef>
                <a:spcPct val="20000"/>
              </a:spcBef>
              <a:buClr>
                <a:schemeClr val="accent1"/>
              </a:buClr>
              <a:buSzPct val="70000"/>
              <a:defRPr/>
            </a:pPr>
            <a:r>
              <a:rPr lang="ru-RU" sz="36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лесенка, </a:t>
            </a:r>
            <a:r>
              <a:rPr lang="en-US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кг</a:t>
            </a:r>
            <a:endParaRPr lang="ru-RU" sz="3600" dirty="0">
              <a:solidFill>
                <a:srgbClr val="000000"/>
              </a:solidFill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6357950" y="1428736"/>
            <a:ext cx="153542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14350" indent="-514350" eaLnBrk="0" hangingPunct="0">
              <a:spcBef>
                <a:spcPct val="20000"/>
              </a:spcBef>
              <a:buClr>
                <a:schemeClr val="accent1"/>
              </a:buClr>
              <a:buSzPct val="70000"/>
              <a:defRPr/>
            </a:pPr>
            <a:r>
              <a:rPr lang="ru-RU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Как?</a:t>
            </a:r>
            <a:endParaRPr lang="ru-RU" sz="32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5929322" y="1714488"/>
            <a:ext cx="265393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14350" indent="-514350" eaLnBrk="0" hangingPunct="0">
              <a:spcBef>
                <a:spcPct val="20000"/>
              </a:spcBef>
              <a:buClr>
                <a:schemeClr val="accent1"/>
              </a:buClr>
              <a:buSzPct val="70000"/>
              <a:defRPr/>
            </a:pPr>
            <a:r>
              <a:rPr lang="ru-RU" sz="4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Покоится!</a:t>
            </a:r>
            <a:endParaRPr lang="ru-RU" sz="4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0" y="3071810"/>
            <a:ext cx="57864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Почему не </a:t>
            </a:r>
            <a:r>
              <a:rPr lang="ru-RU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движется</a:t>
            </a:r>
            <a:r>
              <a:rPr lang="ru-RU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endParaRPr lang="ru-RU" sz="3600" dirty="0">
              <a:solidFill>
                <a:srgbClr val="000000"/>
              </a:solidFill>
            </a:endParaRPr>
          </a:p>
        </p:txBody>
      </p:sp>
      <p:sp>
        <p:nvSpPr>
          <p:cNvPr id="48" name="Прямоугольник 47"/>
          <p:cNvSpPr>
            <a:spLocks noChangeArrowheads="1"/>
          </p:cNvSpPr>
          <p:nvPr/>
        </p:nvSpPr>
        <p:spPr bwMode="auto">
          <a:xfrm>
            <a:off x="5143504" y="2500306"/>
            <a:ext cx="400049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50" indent="-514350"/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3а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32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b="1" dirty="0" err="1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oy</a:t>
            </a:r>
            <a:r>
              <a:rPr lang="en-US" sz="3200" b="1" dirty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Mg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0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Line 12"/>
          <p:cNvSpPr>
            <a:spLocks noChangeShapeType="1"/>
          </p:cNvSpPr>
          <p:nvPr/>
        </p:nvSpPr>
        <p:spPr bwMode="auto">
          <a:xfrm rot="21420000" flipH="1" flipV="1">
            <a:off x="2715261" y="2505137"/>
            <a:ext cx="799413" cy="45719"/>
          </a:xfrm>
          <a:prstGeom prst="line">
            <a:avLst/>
          </a:prstGeom>
          <a:noFill/>
          <a:ln w="60325">
            <a:solidFill>
              <a:srgbClr val="C00000"/>
            </a:solidFill>
            <a:round/>
            <a:headEnd type="none" w="lg" len="lg"/>
            <a:tailEnd type="stealth" w="lg" len="med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50" name="Группа 23"/>
          <p:cNvGrpSpPr>
            <a:grpSpLocks/>
          </p:cNvGrpSpPr>
          <p:nvPr/>
        </p:nvGrpSpPr>
        <p:grpSpPr bwMode="auto">
          <a:xfrm>
            <a:off x="2285984" y="2038344"/>
            <a:ext cx="785813" cy="461962"/>
            <a:chOff x="2000232" y="2500306"/>
            <a:chExt cx="571504" cy="461665"/>
          </a:xfrm>
        </p:grpSpPr>
        <p:cxnSp>
          <p:nvCxnSpPr>
            <p:cNvPr id="51" name="Прямая со стрелкой 50"/>
            <p:cNvCxnSpPr/>
            <p:nvPr/>
          </p:nvCxnSpPr>
          <p:spPr>
            <a:xfrm>
              <a:off x="2000232" y="2570111"/>
              <a:ext cx="288002" cy="1586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TextBox 25"/>
            <p:cNvSpPr txBox="1">
              <a:spLocks noChangeArrowheads="1"/>
            </p:cNvSpPr>
            <p:nvPr/>
          </p:nvSpPr>
          <p:spPr bwMode="auto">
            <a:xfrm>
              <a:off x="2000232" y="2500306"/>
              <a:ext cx="571504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400" b="1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ru-RU" sz="2400" b="1" baseline="-25000" dirty="0" err="1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тр</a:t>
              </a:r>
              <a:endPara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53" name="Прямоугольник 52"/>
          <p:cNvSpPr/>
          <p:nvPr/>
        </p:nvSpPr>
        <p:spPr>
          <a:xfrm>
            <a:off x="5214942" y="3143248"/>
            <a:ext cx="392905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defRPr/>
            </a:pPr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3б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ox)</a:t>
            </a:r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32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ст</a:t>
            </a:r>
            <a:r>
              <a:rPr lang="en-US" sz="32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3200" b="1" baseline="-25000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тр</a:t>
            </a:r>
            <a:r>
              <a:rPr lang="en-US" sz="3200" b="1" baseline="-250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=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60956" y="3690654"/>
            <a:ext cx="807246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4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Почему не </a:t>
            </a:r>
            <a:r>
              <a:rPr lang="ru-RU" sz="4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вращается</a:t>
            </a:r>
            <a:r>
              <a:rPr lang="ru-RU" sz="4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отн</a:t>
            </a:r>
            <a:r>
              <a:rPr lang="ru-RU" sz="4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40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sz="4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4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4000" dirty="0">
              <a:solidFill>
                <a:srgbClr val="000000"/>
              </a:solidFill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2071670" y="2827002"/>
            <a:ext cx="699230" cy="52322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marL="514350" indent="-514350" eaLnBrk="0" hangingPunct="0">
              <a:spcBef>
                <a:spcPct val="20000"/>
              </a:spcBef>
              <a:buClr>
                <a:schemeClr val="accent1"/>
              </a:buClr>
              <a:buSzPct val="70000"/>
              <a:defRPr/>
            </a:pPr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2м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solidFill>
                <a:srgbClr val="0000FF"/>
              </a:solidFill>
            </a:endParaRPr>
          </a:p>
        </p:txBody>
      </p:sp>
      <p:sp>
        <p:nvSpPr>
          <p:cNvPr id="55" name="Левая фигурная скобка 54"/>
          <p:cNvSpPr/>
          <p:nvPr/>
        </p:nvSpPr>
        <p:spPr>
          <a:xfrm rot="16200000">
            <a:off x="2146905" y="1581464"/>
            <a:ext cx="396000" cy="2376562"/>
          </a:xfrm>
          <a:prstGeom prst="leftBrac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Прямоугольник 57"/>
          <p:cNvSpPr/>
          <p:nvPr/>
        </p:nvSpPr>
        <p:spPr>
          <a:xfrm>
            <a:off x="0" y="1428736"/>
            <a:ext cx="968535" cy="52322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marL="514350" indent="-514350" eaLnBrk="0" hangingPunct="0">
              <a:spcBef>
                <a:spcPct val="20000"/>
              </a:spcBef>
              <a:buClr>
                <a:schemeClr val="accent1"/>
              </a:buClr>
              <a:buSzPct val="70000"/>
              <a:defRPr/>
            </a:pPr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1,5м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solidFill>
                <a:srgbClr val="0000FF"/>
              </a:solidFill>
            </a:endParaRPr>
          </a:p>
        </p:txBody>
      </p:sp>
      <p:sp>
        <p:nvSpPr>
          <p:cNvPr id="57" name="Левая фигурная скобка 56"/>
          <p:cNvSpPr/>
          <p:nvPr/>
        </p:nvSpPr>
        <p:spPr>
          <a:xfrm>
            <a:off x="727996" y="1142984"/>
            <a:ext cx="396000" cy="1447868"/>
          </a:xfrm>
          <a:prstGeom prst="leftBrac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Прямоугольник 58"/>
          <p:cNvSpPr/>
          <p:nvPr/>
        </p:nvSpPr>
        <p:spPr>
          <a:xfrm>
            <a:off x="2786050" y="4214818"/>
            <a:ext cx="614366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40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ст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1,5 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Mg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1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–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ru-RU" sz="4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1,7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=0</a:t>
            </a:r>
            <a:endParaRPr lang="ru-RU" sz="4000" dirty="0"/>
          </a:p>
        </p:txBody>
      </p:sp>
      <p:cxnSp>
        <p:nvCxnSpPr>
          <p:cNvPr id="61" name="Прямая соединительная линия 60"/>
          <p:cNvCxnSpPr/>
          <p:nvPr/>
        </p:nvCxnSpPr>
        <p:spPr>
          <a:xfrm rot="5400000">
            <a:off x="1072332" y="947920"/>
            <a:ext cx="1000132" cy="1588"/>
          </a:xfrm>
          <a:prstGeom prst="line">
            <a:avLst/>
          </a:prstGeom>
          <a:ln w="38100">
            <a:solidFill>
              <a:srgbClr val="0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Прямоугольник 62"/>
          <p:cNvSpPr/>
          <p:nvPr/>
        </p:nvSpPr>
        <p:spPr>
          <a:xfrm>
            <a:off x="0" y="4572008"/>
            <a:ext cx="292892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4б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отн. т.В?</a:t>
            </a:r>
            <a:endParaRPr lang="ru-RU" sz="3200" dirty="0">
              <a:solidFill>
                <a:srgbClr val="000000"/>
              </a:solidFill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1571604" y="4929198"/>
            <a:ext cx="75723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40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2 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+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Mg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1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+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ru-RU" sz="4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0,3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+</a:t>
            </a:r>
            <a:r>
              <a:rPr lang="en-US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4000" b="1" baseline="-250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тр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1,5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=0</a:t>
            </a:r>
            <a:endParaRPr lang="ru-RU" sz="4000" dirty="0"/>
          </a:p>
        </p:txBody>
      </p:sp>
      <p:sp>
        <p:nvSpPr>
          <p:cNvPr id="65" name="Прямоугольник 64"/>
          <p:cNvSpPr/>
          <p:nvPr/>
        </p:nvSpPr>
        <p:spPr>
          <a:xfrm>
            <a:off x="0" y="5500702"/>
            <a:ext cx="15716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4в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т.С?</a:t>
            </a:r>
            <a:endParaRPr lang="ru-RU" sz="3200" dirty="0">
              <a:solidFill>
                <a:srgbClr val="000000"/>
              </a:solidFill>
            </a:endParaRPr>
          </a:p>
        </p:txBody>
      </p:sp>
      <p:sp>
        <p:nvSpPr>
          <p:cNvPr id="66" name="Прямоугольник 65"/>
          <p:cNvSpPr/>
          <p:nvPr/>
        </p:nvSpPr>
        <p:spPr>
          <a:xfrm>
            <a:off x="857224" y="6000768"/>
            <a:ext cx="75723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40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2 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+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Mg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1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+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ru-RU" sz="4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0,3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+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en-US" sz="40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40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ст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1,5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=0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5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15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56 -0.0074 L -0.21545 -0.16166 " pathEditMode="relative" rAng="0" ptsTypes="AA">
                                      <p:cBhvr>
                                        <p:cTn id="2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7" y="-7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1000"/>
                                        <p:tgtEl>
                                          <p:spTgt spid="215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000"/>
                            </p:stCondLst>
                            <p:childTnLst>
                              <p:par>
                                <p:cTn id="8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000"/>
                            </p:stCondLst>
                            <p:childTnLst>
                              <p:par>
                                <p:cTn id="8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5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000"/>
                            </p:stCondLst>
                            <p:childTnLst>
                              <p:par>
                                <p:cTn id="9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9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4" dur="5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9" dur="5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4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500"/>
                            </p:stCondLst>
                            <p:childTnLst>
                              <p:par>
                                <p:cTn id="15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1000"/>
                            </p:stCondLst>
                            <p:childTnLst>
                              <p:par>
                                <p:cTn id="157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1500"/>
                            </p:stCondLst>
                            <p:childTnLst>
                              <p:par>
                                <p:cTn id="16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500"/>
                            </p:stCondLst>
                            <p:childTnLst>
                              <p:par>
                                <p:cTn id="17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0" dur="5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5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0" dur="5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5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0" dur="5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animBg="1"/>
      <p:bldP spid="21516" grpId="0" animBg="1"/>
      <p:bldP spid="21522" grpId="0" animBg="1"/>
      <p:bldP spid="22" grpId="0" animBg="1"/>
      <p:bldP spid="23" grpId="0" animBg="1"/>
      <p:bldP spid="24" grpId="0" animBg="1"/>
      <p:bldP spid="28" grpId="0"/>
      <p:bldP spid="29" grpId="0"/>
      <p:bldP spid="30" grpId="0"/>
      <p:bldP spid="21512" grpId="0" animBg="1"/>
      <p:bldP spid="21521" grpId="0" animBg="1"/>
      <p:bldP spid="43" grpId="0"/>
      <p:bldP spid="44" grpId="0"/>
      <p:bldP spid="45" grpId="0"/>
      <p:bldP spid="46" grpId="0"/>
      <p:bldP spid="47" grpId="0"/>
      <p:bldP spid="48" grpId="0"/>
      <p:bldP spid="49" grpId="0" animBg="1"/>
      <p:bldP spid="53" grpId="0"/>
      <p:bldP spid="54" grpId="0"/>
      <p:bldP spid="56" grpId="0" animBg="1"/>
      <p:bldP spid="55" grpId="0" animBg="1"/>
      <p:bldP spid="58" grpId="0" animBg="1"/>
      <p:bldP spid="57" grpId="0" animBg="1"/>
      <p:bldP spid="59" grpId="0"/>
      <p:bldP spid="63" grpId="0"/>
      <p:bldP spid="64" grpId="0"/>
      <p:bldP spid="65" grpId="0"/>
      <p:bldP spid="6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TextBox 63"/>
          <p:cNvSpPr txBox="1"/>
          <p:nvPr/>
        </p:nvSpPr>
        <p:spPr>
          <a:xfrm>
            <a:off x="0" y="1428736"/>
            <a:ext cx="615646" cy="58477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scene3d>
            <a:camera prst="orthographicFront">
              <a:rot lat="0" lon="0" rev="0"/>
            </a:camera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  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2000232" y="343895"/>
            <a:ext cx="571504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scene3d>
            <a:camera prst="orthographicFront">
              <a:rot lat="0" lon="0" rev="0"/>
            </a:camera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  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1098834" y="1571612"/>
            <a:ext cx="615646" cy="5847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scene3d>
            <a:camera prst="orthographicFront">
              <a:rot lat="0" lon="0" rev="0"/>
            </a:camera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  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Группа 14"/>
          <p:cNvGrpSpPr/>
          <p:nvPr/>
        </p:nvGrpSpPr>
        <p:grpSpPr>
          <a:xfrm>
            <a:off x="842936" y="99991"/>
            <a:ext cx="2400317" cy="2381267"/>
            <a:chOff x="1000100" y="404791"/>
            <a:chExt cx="2400317" cy="2381267"/>
          </a:xfrm>
        </p:grpSpPr>
        <p:grpSp>
          <p:nvGrpSpPr>
            <p:cNvPr id="3" name="Группа 10"/>
            <p:cNvGrpSpPr/>
            <p:nvPr/>
          </p:nvGrpSpPr>
          <p:grpSpPr>
            <a:xfrm>
              <a:off x="1000100" y="404791"/>
              <a:ext cx="24807" cy="2381267"/>
              <a:chOff x="1000100" y="404791"/>
              <a:chExt cx="24807" cy="2381267"/>
            </a:xfrm>
          </p:grpSpPr>
          <p:cxnSp>
            <p:nvCxnSpPr>
              <p:cNvPr id="8" name="Прямая соединительная линия 7"/>
              <p:cNvCxnSpPr/>
              <p:nvPr/>
            </p:nvCxnSpPr>
            <p:spPr>
              <a:xfrm rot="5400000">
                <a:off x="-178627" y="1607331"/>
                <a:ext cx="2357454" cy="0"/>
              </a:xfrm>
              <a:prstGeom prst="line">
                <a:avLst/>
              </a:prstGeom>
              <a:ln w="57150"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Прямая соединительная линия 9"/>
              <p:cNvCxnSpPr/>
              <p:nvPr/>
            </p:nvCxnSpPr>
            <p:spPr>
              <a:xfrm rot="5400000">
                <a:off x="-153820" y="1583518"/>
                <a:ext cx="2357454" cy="0"/>
              </a:xfrm>
              <a:prstGeom prst="line">
                <a:avLst/>
              </a:prstGeom>
              <a:ln w="28575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" name="Группа 11"/>
            <p:cNvGrpSpPr/>
            <p:nvPr/>
          </p:nvGrpSpPr>
          <p:grpSpPr>
            <a:xfrm rot="-5400000">
              <a:off x="2197380" y="1579253"/>
              <a:ext cx="24807" cy="2381267"/>
              <a:chOff x="1000100" y="404791"/>
              <a:chExt cx="24807" cy="2381267"/>
            </a:xfrm>
          </p:grpSpPr>
          <p:cxnSp>
            <p:nvCxnSpPr>
              <p:cNvPr id="13" name="Прямая соединительная линия 12"/>
              <p:cNvCxnSpPr/>
              <p:nvPr/>
            </p:nvCxnSpPr>
            <p:spPr>
              <a:xfrm rot="5400000">
                <a:off x="-178627" y="1607331"/>
                <a:ext cx="2357454" cy="0"/>
              </a:xfrm>
              <a:prstGeom prst="line">
                <a:avLst/>
              </a:prstGeom>
              <a:ln w="57150"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Прямая соединительная линия 13"/>
              <p:cNvCxnSpPr/>
              <p:nvPr/>
            </p:nvCxnSpPr>
            <p:spPr>
              <a:xfrm rot="5400000">
                <a:off x="-153820" y="1583518"/>
                <a:ext cx="2357454" cy="0"/>
              </a:xfrm>
              <a:prstGeom prst="line">
                <a:avLst/>
              </a:prstGeom>
              <a:ln w="28575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6" name="Прямоугольник 15"/>
          <p:cNvSpPr/>
          <p:nvPr/>
        </p:nvSpPr>
        <p:spPr>
          <a:xfrm rot="1951785">
            <a:off x="728978" y="1614886"/>
            <a:ext cx="2571768" cy="1428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9" name="Прямая со стрелкой 18"/>
          <p:cNvCxnSpPr/>
          <p:nvPr/>
        </p:nvCxnSpPr>
        <p:spPr>
          <a:xfrm rot="5400000">
            <a:off x="1343642" y="2143116"/>
            <a:ext cx="1143008" cy="1588"/>
          </a:xfrm>
          <a:prstGeom prst="straightConnector1">
            <a:avLst/>
          </a:prstGeom>
          <a:ln w="57150">
            <a:solidFill>
              <a:srgbClr val="00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Группа 63"/>
          <p:cNvGrpSpPr/>
          <p:nvPr/>
        </p:nvGrpSpPr>
        <p:grpSpPr>
          <a:xfrm>
            <a:off x="1357290" y="2571744"/>
            <a:ext cx="642942" cy="461665"/>
            <a:chOff x="5572132" y="2413878"/>
            <a:chExt cx="642942" cy="461665"/>
          </a:xfrm>
        </p:grpSpPr>
        <p:sp>
          <p:nvSpPr>
            <p:cNvPr id="21" name="TextBox 20"/>
            <p:cNvSpPr txBox="1"/>
            <p:nvPr/>
          </p:nvSpPr>
          <p:spPr>
            <a:xfrm>
              <a:off x="5572132" y="2413878"/>
              <a:ext cx="642942" cy="461665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Mg </a:t>
              </a:r>
              <a:endParaRPr lang="ru-RU" sz="24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2" name="Line 18"/>
            <p:cNvSpPr>
              <a:spLocks noChangeShapeType="1"/>
            </p:cNvSpPr>
            <p:nvPr/>
          </p:nvSpPr>
          <p:spPr bwMode="auto">
            <a:xfrm flipV="1">
              <a:off x="5685029" y="2473838"/>
              <a:ext cx="292776" cy="71438"/>
            </a:xfrm>
            <a:prstGeom prst="line">
              <a:avLst/>
            </a:prstGeom>
            <a:noFill/>
            <a:ln w="28575">
              <a:solidFill>
                <a:srgbClr val="006600"/>
              </a:solidFill>
              <a:round/>
              <a:headEnd/>
              <a:tailEnd type="triangle" w="med" len="med"/>
            </a:ln>
            <a:scene3d>
              <a:camera prst="orthographicFront">
                <a:rot lat="0" lon="0" rev="20699999"/>
              </a:camera>
              <a:lightRig rig="threePt" dir="t"/>
            </a:scene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rgbClr val="FF0000"/>
                </a:solidFill>
              </a:endParaRPr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1714480" y="1119830"/>
            <a:ext cx="571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endParaRPr lang="ru-RU" sz="2400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42910" y="2467269"/>
            <a:ext cx="571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endParaRPr lang="ru-RU" sz="2400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00034" y="500042"/>
            <a:ext cx="571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endParaRPr lang="ru-RU" sz="2400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214678" y="2110079"/>
            <a:ext cx="571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endParaRPr lang="ru-RU" sz="2400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8" name="Прямая со стрелкой 27"/>
          <p:cNvCxnSpPr/>
          <p:nvPr/>
        </p:nvCxnSpPr>
        <p:spPr>
          <a:xfrm rot="5400000">
            <a:off x="2501092" y="1856570"/>
            <a:ext cx="1143008" cy="1588"/>
          </a:xfrm>
          <a:prstGeom prst="straightConnector1">
            <a:avLst/>
          </a:prstGeom>
          <a:ln w="57150">
            <a:solidFill>
              <a:srgbClr val="0014AC"/>
            </a:solidFill>
            <a:headEnd type="stealth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 rot="10800000" flipV="1">
            <a:off x="857224" y="928670"/>
            <a:ext cx="928694" cy="1588"/>
          </a:xfrm>
          <a:prstGeom prst="straightConnector1">
            <a:avLst/>
          </a:prstGeom>
          <a:ln w="57150">
            <a:solidFill>
              <a:srgbClr val="0014AC"/>
            </a:solidFill>
            <a:headEnd type="stealth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Группа 63"/>
          <p:cNvGrpSpPr/>
          <p:nvPr/>
        </p:nvGrpSpPr>
        <p:grpSpPr>
          <a:xfrm>
            <a:off x="3071802" y="857232"/>
            <a:ext cx="642942" cy="461665"/>
            <a:chOff x="5572132" y="2413878"/>
            <a:chExt cx="642942" cy="461665"/>
          </a:xfrm>
        </p:grpSpPr>
        <p:sp>
          <p:nvSpPr>
            <p:cNvPr id="34" name="TextBox 33"/>
            <p:cNvSpPr txBox="1"/>
            <p:nvPr/>
          </p:nvSpPr>
          <p:spPr>
            <a:xfrm>
              <a:off x="5572132" y="2413878"/>
              <a:ext cx="642942" cy="461665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</p:spPr>
          <p:txBody>
            <a:bodyPr wrap="square" rtlCol="0">
              <a:spAutoFit/>
            </a:bodyPr>
            <a:lstStyle/>
            <a:p>
              <a:r>
                <a:rPr lang="en-US" sz="2400" b="1" dirty="0" err="1" smtClean="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</a:rPr>
                <a:t>Nc</a:t>
              </a:r>
              <a:r>
                <a:rPr lang="en-US" sz="2400" b="1" dirty="0" smtClean="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sz="2400" b="1" dirty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5" name="Line 18"/>
            <p:cNvSpPr>
              <a:spLocks noChangeShapeType="1"/>
            </p:cNvSpPr>
            <p:nvPr/>
          </p:nvSpPr>
          <p:spPr bwMode="auto">
            <a:xfrm flipV="1">
              <a:off x="5685029" y="2473838"/>
              <a:ext cx="292776" cy="71438"/>
            </a:xfrm>
            <a:prstGeom prst="line">
              <a:avLst/>
            </a:prstGeom>
            <a:noFill/>
            <a:ln w="28575">
              <a:solidFill>
                <a:srgbClr val="0014AC"/>
              </a:solidFill>
              <a:round/>
              <a:headEnd/>
              <a:tailEnd type="triangle" w="med" len="med"/>
            </a:ln>
            <a:scene3d>
              <a:camera prst="orthographicFront">
                <a:rot lat="0" lon="0" rev="20699999"/>
              </a:camera>
              <a:lightRig rig="threePt" dir="t"/>
            </a:scene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rgbClr val="0014AC"/>
                </a:solidFill>
              </a:endParaRPr>
            </a:p>
          </p:txBody>
        </p:sp>
      </p:grpSp>
      <p:grpSp>
        <p:nvGrpSpPr>
          <p:cNvPr id="7" name="Группа 63"/>
          <p:cNvGrpSpPr/>
          <p:nvPr/>
        </p:nvGrpSpPr>
        <p:grpSpPr>
          <a:xfrm>
            <a:off x="1357290" y="395567"/>
            <a:ext cx="642942" cy="461665"/>
            <a:chOff x="5572132" y="2413878"/>
            <a:chExt cx="642942" cy="461665"/>
          </a:xfrm>
        </p:grpSpPr>
        <p:sp>
          <p:nvSpPr>
            <p:cNvPr id="37" name="TextBox 36"/>
            <p:cNvSpPr txBox="1"/>
            <p:nvPr/>
          </p:nvSpPr>
          <p:spPr>
            <a:xfrm>
              <a:off x="5572132" y="2413878"/>
              <a:ext cx="642942" cy="461665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</a:rPr>
                <a:t>NA </a:t>
              </a:r>
              <a:endParaRPr lang="ru-RU" sz="2400" b="1" dirty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8" name="Line 18"/>
            <p:cNvSpPr>
              <a:spLocks noChangeShapeType="1"/>
            </p:cNvSpPr>
            <p:nvPr/>
          </p:nvSpPr>
          <p:spPr bwMode="auto">
            <a:xfrm flipV="1">
              <a:off x="5685029" y="2473838"/>
              <a:ext cx="292776" cy="71438"/>
            </a:xfrm>
            <a:prstGeom prst="line">
              <a:avLst/>
            </a:prstGeom>
            <a:noFill/>
            <a:ln w="28575">
              <a:solidFill>
                <a:srgbClr val="0014AC"/>
              </a:solidFill>
              <a:round/>
              <a:headEnd/>
              <a:tailEnd type="triangle" w="med" len="med"/>
            </a:ln>
            <a:scene3d>
              <a:camera prst="orthographicFront">
                <a:rot lat="0" lon="0" rev="20699999"/>
              </a:camera>
              <a:lightRig rig="threePt" dir="t"/>
            </a:scene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rgbClr val="0014AC"/>
                </a:solidFill>
              </a:endParaRPr>
            </a:p>
          </p:txBody>
        </p:sp>
      </p:grpSp>
      <p:cxnSp>
        <p:nvCxnSpPr>
          <p:cNvPr id="39" name="Прямая со стрелкой 38"/>
          <p:cNvCxnSpPr/>
          <p:nvPr/>
        </p:nvCxnSpPr>
        <p:spPr>
          <a:xfrm rot="10800000" flipV="1">
            <a:off x="2143108" y="2428868"/>
            <a:ext cx="928694" cy="1588"/>
          </a:xfrm>
          <a:prstGeom prst="straightConnector1">
            <a:avLst/>
          </a:prstGeom>
          <a:ln w="76200">
            <a:solidFill>
              <a:srgbClr val="FF0000"/>
            </a:solidFill>
            <a:headEnd type="none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Группа 63"/>
          <p:cNvGrpSpPr/>
          <p:nvPr/>
        </p:nvGrpSpPr>
        <p:grpSpPr>
          <a:xfrm>
            <a:off x="2143108" y="2571744"/>
            <a:ext cx="857256" cy="461665"/>
            <a:chOff x="5500694" y="2589791"/>
            <a:chExt cx="857256" cy="461665"/>
          </a:xfrm>
        </p:grpSpPr>
        <p:sp>
          <p:nvSpPr>
            <p:cNvPr id="41" name="TextBox 40"/>
            <p:cNvSpPr txBox="1"/>
            <p:nvPr/>
          </p:nvSpPr>
          <p:spPr>
            <a:xfrm>
              <a:off x="5500694" y="2589791"/>
              <a:ext cx="857256" cy="461665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ru-RU" sz="24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тр</a:t>
              </a:r>
              <a:r>
                <a:rPr lang="en-US" sz="2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2" name="Line 18"/>
            <p:cNvSpPr>
              <a:spLocks noChangeShapeType="1"/>
            </p:cNvSpPr>
            <p:nvPr/>
          </p:nvSpPr>
          <p:spPr bwMode="auto">
            <a:xfrm flipV="1">
              <a:off x="5707984" y="2661229"/>
              <a:ext cx="292776" cy="71438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scene3d>
              <a:camera prst="orthographicFront">
                <a:rot lat="0" lon="0" rev="20699999"/>
              </a:camera>
              <a:lightRig rig="threePt" dir="t"/>
            </a:scene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rgbClr val="0014AC"/>
                </a:solidFill>
              </a:endParaRPr>
            </a:p>
          </p:txBody>
        </p:sp>
      </p:grpSp>
      <p:sp>
        <p:nvSpPr>
          <p:cNvPr id="43" name="TextBox 42"/>
          <p:cNvSpPr txBox="1"/>
          <p:nvPr/>
        </p:nvSpPr>
        <p:spPr>
          <a:xfrm>
            <a:off x="3071802" y="0"/>
            <a:ext cx="5857916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Лестница АС покоится т.к. </a:t>
            </a: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4500562" y="642918"/>
            <a:ext cx="4643438" cy="584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y)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Mg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(1з-н Н)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4786314" y="1214422"/>
            <a:ext cx="4286280" cy="584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x)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тр</a:t>
            </a:r>
            <a:r>
              <a:rPr lang="en-US" sz="32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0</a:t>
            </a:r>
            <a:r>
              <a:rPr lang="ru-RU" sz="3200" b="1" baseline="-25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(1з-н Н)        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Скругленный прямоугольник 45"/>
          <p:cNvSpPr/>
          <p:nvPr/>
        </p:nvSpPr>
        <p:spPr>
          <a:xfrm>
            <a:off x="500034" y="571480"/>
            <a:ext cx="500066" cy="500066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TextBox 47"/>
          <p:cNvSpPr txBox="1"/>
          <p:nvPr/>
        </p:nvSpPr>
        <p:spPr>
          <a:xfrm>
            <a:off x="4857752" y="1785926"/>
            <a:ext cx="2643206" cy="584775"/>
          </a:xfrm>
          <a:prstGeom prst="rect">
            <a:avLst/>
          </a:prstGeom>
          <a:blipFill>
            <a:blip r:embed="rId9" cstate="print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3200" b="1" baseline="-25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тр</a:t>
            </a:r>
            <a:r>
              <a:rPr lang="en-US" sz="32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3200" b="1" baseline="-25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en-US" sz="32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ym typeface="Symbol"/>
              </a:rPr>
              <a:t>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</a:t>
            </a:r>
            <a:r>
              <a:rPr lang="ru-RU" sz="3200" b="1" baseline="-25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endParaRPr lang="ru-RU" sz="3200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0" y="2928934"/>
            <a:ext cx="5072066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3200" b="1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Сумма моментов сил</a:t>
            </a:r>
            <a:r>
              <a:rPr lang="ru-RU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=0</a:t>
            </a:r>
            <a:endParaRPr lang="ru-RU" sz="3200" dirty="0"/>
          </a:p>
        </p:txBody>
      </p:sp>
      <p:sp>
        <p:nvSpPr>
          <p:cNvPr id="50" name="TextBox 49"/>
          <p:cNvSpPr txBox="1"/>
          <p:nvPr/>
        </p:nvSpPr>
        <p:spPr>
          <a:xfrm>
            <a:off x="0" y="3500438"/>
            <a:ext cx="2000232" cy="5232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sz="2800" b="1" dirty="0" err="1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Mg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/>
          </a:p>
        </p:txBody>
      </p:sp>
      <p:sp>
        <p:nvSpPr>
          <p:cNvPr id="51" name="TextBox 50"/>
          <p:cNvSpPr txBox="1"/>
          <p:nvPr/>
        </p:nvSpPr>
        <p:spPr>
          <a:xfrm>
            <a:off x="2000232" y="3500438"/>
            <a:ext cx="1643074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b="1" dirty="0" err="1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Nc</a:t>
            </a: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endParaRPr lang="ru-RU" sz="3200" dirty="0"/>
          </a:p>
        </p:txBody>
      </p:sp>
      <p:sp>
        <p:nvSpPr>
          <p:cNvPr id="52" name="TextBox 51"/>
          <p:cNvSpPr txBox="1"/>
          <p:nvPr/>
        </p:nvSpPr>
        <p:spPr>
          <a:xfrm>
            <a:off x="3500430" y="3500438"/>
            <a:ext cx="2357454" cy="58477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 F</a:t>
            </a:r>
            <a:r>
              <a:rPr lang="ru-RU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тр</a:t>
            </a: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0</a:t>
            </a:r>
            <a:endParaRPr lang="ru-RU" sz="3200" dirty="0"/>
          </a:p>
        </p:txBody>
      </p:sp>
      <p:cxnSp>
        <p:nvCxnSpPr>
          <p:cNvPr id="54" name="Прямая соединительная линия 53"/>
          <p:cNvCxnSpPr/>
          <p:nvPr/>
        </p:nvCxnSpPr>
        <p:spPr>
          <a:xfrm rot="5400000">
            <a:off x="1018973" y="1178703"/>
            <a:ext cx="1785950" cy="0"/>
          </a:xfrm>
          <a:prstGeom prst="line">
            <a:avLst/>
          </a:prstGeom>
          <a:ln w="28575">
            <a:solidFill>
              <a:srgbClr val="0066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 стрелкой 55"/>
          <p:cNvCxnSpPr/>
          <p:nvPr/>
        </p:nvCxnSpPr>
        <p:spPr>
          <a:xfrm>
            <a:off x="843576" y="1694444"/>
            <a:ext cx="1080000" cy="1588"/>
          </a:xfrm>
          <a:prstGeom prst="straightConnector1">
            <a:avLst/>
          </a:prstGeom>
          <a:ln w="28575" cmpd="sng">
            <a:solidFill>
              <a:schemeClr val="tx1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единительная линия 59"/>
          <p:cNvCxnSpPr/>
          <p:nvPr/>
        </p:nvCxnSpPr>
        <p:spPr>
          <a:xfrm rot="5400000">
            <a:off x="2178827" y="1178703"/>
            <a:ext cx="1785950" cy="0"/>
          </a:xfrm>
          <a:prstGeom prst="line">
            <a:avLst/>
          </a:prstGeom>
          <a:ln w="28575">
            <a:solidFill>
              <a:srgbClr val="0066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Прямая со стрелкой 60"/>
          <p:cNvCxnSpPr/>
          <p:nvPr/>
        </p:nvCxnSpPr>
        <p:spPr>
          <a:xfrm>
            <a:off x="857224" y="881330"/>
            <a:ext cx="2196000" cy="1588"/>
          </a:xfrm>
          <a:prstGeom prst="straightConnector1">
            <a:avLst/>
          </a:prstGeom>
          <a:ln w="28575" cmpd="sng">
            <a:solidFill>
              <a:schemeClr val="tx1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Левая фигурная скобка 62"/>
          <p:cNvSpPr/>
          <p:nvPr/>
        </p:nvSpPr>
        <p:spPr>
          <a:xfrm>
            <a:off x="571472" y="911824"/>
            <a:ext cx="285752" cy="1571636"/>
          </a:xfrm>
          <a:prstGeom prst="lef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Прямоугольный треугольник 64"/>
          <p:cNvSpPr/>
          <p:nvPr/>
        </p:nvSpPr>
        <p:spPr>
          <a:xfrm>
            <a:off x="2500298" y="2071678"/>
            <a:ext cx="500066" cy="331454"/>
          </a:xfrm>
          <a:prstGeom prst="rt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Прямоугольный треугольник 65"/>
          <p:cNvSpPr/>
          <p:nvPr/>
        </p:nvSpPr>
        <p:spPr>
          <a:xfrm>
            <a:off x="1357290" y="1357298"/>
            <a:ext cx="500066" cy="331454"/>
          </a:xfrm>
          <a:prstGeom prst="rt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TextBox 66"/>
          <p:cNvSpPr txBox="1"/>
          <p:nvPr/>
        </p:nvSpPr>
        <p:spPr>
          <a:xfrm>
            <a:off x="-32" y="4071942"/>
            <a:ext cx="2357454" cy="5847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3200" b="1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L/2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cos</a:t>
            </a:r>
            <a:r>
              <a:rPr lang="en-US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</a:t>
            </a:r>
            <a:endParaRPr lang="ru-RU" sz="3200" dirty="0"/>
          </a:p>
        </p:txBody>
      </p:sp>
      <p:sp>
        <p:nvSpPr>
          <p:cNvPr id="68" name="Прямоугольный треугольник 67"/>
          <p:cNvSpPr/>
          <p:nvPr/>
        </p:nvSpPr>
        <p:spPr>
          <a:xfrm rot="10800000">
            <a:off x="1003299" y="969614"/>
            <a:ext cx="500066" cy="331454"/>
          </a:xfrm>
          <a:prstGeom prst="rt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TextBox 68"/>
          <p:cNvSpPr txBox="1"/>
          <p:nvPr/>
        </p:nvSpPr>
        <p:spPr>
          <a:xfrm>
            <a:off x="2357422" y="4071942"/>
            <a:ext cx="2143140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200" b="1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32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cos</a:t>
            </a:r>
            <a:r>
              <a:rPr lang="en-US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</a:t>
            </a:r>
            <a:endParaRPr lang="ru-RU" sz="3200" dirty="0"/>
          </a:p>
        </p:txBody>
      </p:sp>
      <p:sp>
        <p:nvSpPr>
          <p:cNvPr id="70" name="TextBox 69"/>
          <p:cNvSpPr txBox="1"/>
          <p:nvPr/>
        </p:nvSpPr>
        <p:spPr>
          <a:xfrm>
            <a:off x="4500562" y="4071942"/>
            <a:ext cx="2000264" cy="58477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3200" b="1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32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sin</a:t>
            </a:r>
            <a:r>
              <a:rPr lang="en-US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</a:t>
            </a:r>
            <a:endParaRPr lang="ru-RU" sz="3200" dirty="0"/>
          </a:p>
        </p:txBody>
      </p:sp>
      <p:sp>
        <p:nvSpPr>
          <p:cNvPr id="71" name="TextBox 70"/>
          <p:cNvSpPr txBox="1"/>
          <p:nvPr/>
        </p:nvSpPr>
        <p:spPr>
          <a:xfrm>
            <a:off x="4929190" y="2384726"/>
            <a:ext cx="2643206" cy="584775"/>
          </a:xfrm>
          <a:prstGeom prst="rect">
            <a:avLst/>
          </a:prstGeom>
          <a:blipFill>
            <a:blip r:embed="rId9" cstate="print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3200" b="1" baseline="-25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тр</a:t>
            </a:r>
            <a:r>
              <a:rPr lang="en-US" sz="32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3200" b="1" baseline="-25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en-US" sz="32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ym typeface="Symbol"/>
              </a:rPr>
              <a:t>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</a:t>
            </a:r>
            <a:r>
              <a:rPr lang="ru-RU" sz="3200" b="1" baseline="-25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Mg </a:t>
            </a:r>
            <a:endParaRPr lang="ru-RU" sz="3200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3" name="Прямая со стрелкой 72"/>
          <p:cNvCxnSpPr/>
          <p:nvPr/>
        </p:nvCxnSpPr>
        <p:spPr>
          <a:xfrm rot="16200000" flipH="1">
            <a:off x="6250793" y="1321579"/>
            <a:ext cx="857256" cy="35719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TextBox 73"/>
          <p:cNvSpPr txBox="1"/>
          <p:nvPr/>
        </p:nvSpPr>
        <p:spPr>
          <a:xfrm>
            <a:off x="0" y="4714884"/>
            <a:ext cx="3214678" cy="5847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sz="3200" b="1" dirty="0" err="1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Mg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L/2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cos</a:t>
            </a:r>
            <a:r>
              <a:rPr lang="en-US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 </a:t>
            </a:r>
            <a:endParaRPr lang="ru-RU" sz="3200" dirty="0"/>
          </a:p>
        </p:txBody>
      </p:sp>
      <p:cxnSp>
        <p:nvCxnSpPr>
          <p:cNvPr id="76" name="Прямая со стрелкой 75"/>
          <p:cNvCxnSpPr/>
          <p:nvPr/>
        </p:nvCxnSpPr>
        <p:spPr>
          <a:xfrm rot="10800000" flipV="1">
            <a:off x="2643174" y="1071546"/>
            <a:ext cx="3786214" cy="264320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TextBox 78"/>
          <p:cNvSpPr txBox="1"/>
          <p:nvPr/>
        </p:nvSpPr>
        <p:spPr>
          <a:xfrm>
            <a:off x="3214678" y="4714884"/>
            <a:ext cx="2286016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Mg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en-US" sz="28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cos</a:t>
            </a:r>
            <a:r>
              <a:rPr lang="en-US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 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/>
          </a:p>
        </p:txBody>
      </p:sp>
      <p:cxnSp>
        <p:nvCxnSpPr>
          <p:cNvPr id="80" name="Прямая со стрелкой 79"/>
          <p:cNvCxnSpPr/>
          <p:nvPr/>
        </p:nvCxnSpPr>
        <p:spPr>
          <a:xfrm rot="5400000">
            <a:off x="4321967" y="2893215"/>
            <a:ext cx="1000132" cy="92869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TextBox 83"/>
          <p:cNvSpPr txBox="1"/>
          <p:nvPr/>
        </p:nvSpPr>
        <p:spPr>
          <a:xfrm>
            <a:off x="5500694" y="4714884"/>
            <a:ext cx="3500430" cy="58477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</a:t>
            </a:r>
            <a:r>
              <a:rPr lang="ru-RU" sz="3200" b="1" baseline="-25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en-US" sz="3200" b="1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Mg</a:t>
            </a: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en-US" sz="32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sin</a:t>
            </a:r>
            <a:r>
              <a:rPr lang="en-US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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0</a:t>
            </a:r>
            <a:endParaRPr lang="ru-RU" sz="3200" dirty="0"/>
          </a:p>
        </p:txBody>
      </p:sp>
      <p:sp>
        <p:nvSpPr>
          <p:cNvPr id="85" name="Прямоугольник 84"/>
          <p:cNvSpPr/>
          <p:nvPr/>
        </p:nvSpPr>
        <p:spPr>
          <a:xfrm>
            <a:off x="857224" y="4714884"/>
            <a:ext cx="928694" cy="571504"/>
          </a:xfrm>
          <a:prstGeom prst="rect">
            <a:avLst/>
          </a:prstGeom>
          <a:solidFill>
            <a:schemeClr val="bg2">
              <a:alpha val="78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6" name="Прямоугольник 85"/>
          <p:cNvSpPr/>
          <p:nvPr/>
        </p:nvSpPr>
        <p:spPr>
          <a:xfrm>
            <a:off x="3571868" y="4714884"/>
            <a:ext cx="857256" cy="571504"/>
          </a:xfrm>
          <a:prstGeom prst="rect">
            <a:avLst/>
          </a:prstGeom>
          <a:solidFill>
            <a:schemeClr val="bg2">
              <a:alpha val="79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7" name="Прямоугольник 86"/>
          <p:cNvSpPr/>
          <p:nvPr/>
        </p:nvSpPr>
        <p:spPr>
          <a:xfrm>
            <a:off x="6357950" y="4714884"/>
            <a:ext cx="857256" cy="571504"/>
          </a:xfrm>
          <a:prstGeom prst="rect">
            <a:avLst/>
          </a:prstGeom>
          <a:solidFill>
            <a:schemeClr val="bg2">
              <a:alpha val="76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8" name="TextBox 87"/>
          <p:cNvSpPr txBox="1"/>
          <p:nvPr/>
        </p:nvSpPr>
        <p:spPr>
          <a:xfrm>
            <a:off x="0" y="5333728"/>
            <a:ext cx="2357422" cy="5847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sz="3200" b="1" dirty="0" err="1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/2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cos</a:t>
            </a:r>
            <a:r>
              <a:rPr lang="en-US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 </a:t>
            </a:r>
            <a:endParaRPr lang="ru-RU" sz="3200" dirty="0"/>
          </a:p>
        </p:txBody>
      </p:sp>
      <p:sp>
        <p:nvSpPr>
          <p:cNvPr id="89" name="TextBox 88"/>
          <p:cNvSpPr txBox="1"/>
          <p:nvPr/>
        </p:nvSpPr>
        <p:spPr>
          <a:xfrm>
            <a:off x="2357422" y="5327332"/>
            <a:ext cx="1357322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cos</a:t>
            </a:r>
            <a:r>
              <a:rPr lang="en-US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 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/>
          </a:p>
        </p:txBody>
      </p:sp>
      <p:sp>
        <p:nvSpPr>
          <p:cNvPr id="90" name="TextBox 89"/>
          <p:cNvSpPr txBox="1"/>
          <p:nvPr/>
        </p:nvSpPr>
        <p:spPr>
          <a:xfrm>
            <a:off x="3714744" y="5330530"/>
            <a:ext cx="2286016" cy="58477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</a:t>
            </a:r>
            <a:r>
              <a:rPr lang="ru-RU" sz="3200" b="1" baseline="-25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sin</a:t>
            </a:r>
            <a:r>
              <a:rPr lang="en-US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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0</a:t>
            </a:r>
            <a:endParaRPr lang="ru-RU" sz="3200" dirty="0"/>
          </a:p>
        </p:txBody>
      </p:sp>
      <p:sp>
        <p:nvSpPr>
          <p:cNvPr id="92" name="TextBox 91"/>
          <p:cNvSpPr txBox="1"/>
          <p:nvPr/>
        </p:nvSpPr>
        <p:spPr>
          <a:xfrm>
            <a:off x="0" y="5918880"/>
            <a:ext cx="1857356" cy="58477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</a:t>
            </a:r>
            <a:r>
              <a:rPr lang="ru-RU" sz="3200" b="1" baseline="-25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sin</a:t>
            </a:r>
            <a:r>
              <a:rPr lang="en-US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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endParaRPr lang="ru-RU" sz="3200" dirty="0"/>
          </a:p>
        </p:txBody>
      </p:sp>
      <p:sp>
        <p:nvSpPr>
          <p:cNvPr id="93" name="TextBox 92"/>
          <p:cNvSpPr txBox="1"/>
          <p:nvPr/>
        </p:nvSpPr>
        <p:spPr>
          <a:xfrm>
            <a:off x="1857356" y="5929330"/>
            <a:ext cx="1143008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cos</a:t>
            </a:r>
            <a:r>
              <a:rPr lang="en-US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</a:t>
            </a:r>
            <a:r>
              <a:rPr lang="ru-RU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-</a:t>
            </a:r>
            <a:r>
              <a:rPr lang="en-US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/>
          </a:p>
        </p:txBody>
      </p:sp>
      <p:sp>
        <p:nvSpPr>
          <p:cNvPr id="94" name="TextBox 93"/>
          <p:cNvSpPr txBox="1"/>
          <p:nvPr/>
        </p:nvSpPr>
        <p:spPr>
          <a:xfrm>
            <a:off x="3000364" y="5929330"/>
            <a:ext cx="1571636" cy="5847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/2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cos</a:t>
            </a:r>
            <a:r>
              <a:rPr lang="en-US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 </a:t>
            </a:r>
            <a:endParaRPr lang="ru-RU" sz="3200" dirty="0"/>
          </a:p>
        </p:txBody>
      </p:sp>
      <p:sp>
        <p:nvSpPr>
          <p:cNvPr id="95" name="TextBox 94"/>
          <p:cNvSpPr txBox="1"/>
          <p:nvPr/>
        </p:nvSpPr>
        <p:spPr>
          <a:xfrm>
            <a:off x="6357950" y="5929330"/>
            <a:ext cx="2214578" cy="58477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</a:t>
            </a:r>
            <a:r>
              <a:rPr lang="ru-RU" sz="3200" b="1" baseline="-25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tg</a:t>
            </a:r>
            <a:r>
              <a:rPr lang="en-US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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0.5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/>
          </a:p>
        </p:txBody>
      </p:sp>
      <p:sp>
        <p:nvSpPr>
          <p:cNvPr id="96" name="TextBox 95"/>
          <p:cNvSpPr txBox="1"/>
          <p:nvPr/>
        </p:nvSpPr>
        <p:spPr>
          <a:xfrm rot="20654832">
            <a:off x="6609744" y="3339796"/>
            <a:ext cx="2231181" cy="58477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tg</a:t>
            </a:r>
            <a:r>
              <a:rPr lang="en-US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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ym typeface="Symbol"/>
              </a:rPr>
              <a:t> 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0.5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</a:t>
            </a:r>
            <a:r>
              <a:rPr lang="ru-RU" sz="3200" b="1" baseline="-25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5286388"/>
            <a:ext cx="9144000" cy="193899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Верхний конец лестницы опирается на гладкую вертикальную стену, а нижний  находится на шероховатом полу. Коэффициент трения между лестницей и полом </a:t>
            </a:r>
            <a:r>
              <a:rPr kumimoji="0" lang="ru-RU" sz="2400" b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0,5</a:t>
            </a:r>
            <a:r>
              <a:rPr kumimoji="0" lang="ru-RU" sz="24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При каких углах </a:t>
            </a:r>
            <a:r>
              <a:rPr kumimoji="0" lang="ru-RU" sz="2400" b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</a:t>
            </a:r>
            <a:r>
              <a:rPr kumimoji="0" lang="ru-RU" sz="24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наклона лестницы она будет находиться в равновесии? </a:t>
            </a:r>
            <a:r>
              <a:rPr kumimoji="0" lang="ru-RU" sz="2400" b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Трением о стенку пренебречь.</a:t>
            </a:r>
            <a:r>
              <a:rPr kumimoji="0" lang="ru-RU" sz="1400" b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endParaRPr kumimoji="0" lang="ru-RU" sz="2400" b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4572000" y="5902034"/>
            <a:ext cx="1785950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cos</a:t>
            </a:r>
            <a:r>
              <a:rPr lang="en-US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</a:t>
            </a: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00"/>
                            </p:stCondLst>
                            <p:childTnLst>
                              <p:par>
                                <p:cTn id="7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3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" presetClass="exit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1" dur="500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500"/>
                            </p:stCondLst>
                            <p:childTnLst>
                              <p:par>
                                <p:cTn id="13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35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14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500"/>
                            </p:stCondLst>
                            <p:childTnLst>
                              <p:par>
                                <p:cTn id="15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35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16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500"/>
                            </p:stCondLst>
                            <p:childTnLst>
                              <p:par>
                                <p:cTn id="17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9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35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18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500"/>
                            </p:stCondLst>
                            <p:childTnLst>
                              <p:par>
                                <p:cTn id="19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9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0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1" dur="500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2" dur="500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2000"/>
                            </p:stCondLst>
                            <p:childTnLst>
                              <p:par>
                                <p:cTn id="20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22" presetClass="entr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500"/>
                            </p:stCondLst>
                            <p:childTnLst>
                              <p:par>
                                <p:cTn id="21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35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221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>
                      <p:stCondLst>
                        <p:cond delay="indefinite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6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35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231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6" fill="hold">
                      <p:stCondLst>
                        <p:cond delay="indefinite"/>
                      </p:stCondLst>
                      <p:childTnLst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0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1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2" fill="hold">
                      <p:stCondLst>
                        <p:cond delay="indefinite"/>
                      </p:stCondLst>
                      <p:childTnLst>
                        <p:par>
                          <p:cTn id="243" fill="hold">
                            <p:stCondLst>
                              <p:cond delay="0"/>
                            </p:stCondLst>
                            <p:childTnLst>
                              <p:par>
                                <p:cTn id="244" presetID="35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245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6" presetID="35" presetClass="emph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247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8" fill="hold">
                      <p:stCondLst>
                        <p:cond delay="indefinite"/>
                      </p:stCondLst>
                      <p:childTnLst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2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3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4" fill="hold">
                      <p:stCondLst>
                        <p:cond delay="indefinite"/>
                      </p:stCondLst>
                      <p:childTnLst>
                        <p:par>
                          <p:cTn id="255" fill="hold">
                            <p:stCondLst>
                              <p:cond delay="0"/>
                            </p:stCondLst>
                            <p:childTnLst>
                              <p:par>
                                <p:cTn id="2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9" fill="hold">
                      <p:stCondLst>
                        <p:cond delay="indefinite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4" fill="hold">
                      <p:stCondLst>
                        <p:cond delay="indefinite"/>
                      </p:stCondLst>
                      <p:childTnLst>
                        <p:par>
                          <p:cTn id="265" fill="hold">
                            <p:stCondLst>
                              <p:cond delay="0"/>
                            </p:stCondLst>
                            <p:childTnLst>
                              <p:par>
                                <p:cTn id="2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8" dur="2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9" fill="hold">
                      <p:stCondLst>
                        <p:cond delay="indefinite"/>
                      </p:stCondLst>
                      <p:childTnLst>
                        <p:par>
                          <p:cTn id="270" fill="hold">
                            <p:stCondLst>
                              <p:cond delay="0"/>
                            </p:stCondLst>
                            <p:childTnLst>
                              <p:par>
                                <p:cTn id="27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4" fill="hold">
                      <p:stCondLst>
                        <p:cond delay="indefinite"/>
                      </p:stCondLst>
                      <p:childTnLst>
                        <p:par>
                          <p:cTn id="275" fill="hold">
                            <p:stCondLst>
                              <p:cond delay="0"/>
                            </p:stCondLst>
                            <p:childTnLst>
                              <p:par>
                                <p:cTn id="2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8" dur="2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9" fill="hold">
                      <p:stCondLst>
                        <p:cond delay="indefinite"/>
                      </p:stCondLst>
                      <p:childTnLst>
                        <p:par>
                          <p:cTn id="280" fill="hold">
                            <p:stCondLst>
                              <p:cond delay="0"/>
                            </p:stCondLst>
                            <p:childTnLst>
                              <p:par>
                                <p:cTn id="28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3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4" fill="hold">
                            <p:stCondLst>
                              <p:cond delay="500"/>
                            </p:stCondLst>
                            <p:childTnLst>
                              <p:par>
                                <p:cTn id="28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8" fill="hold">
                            <p:stCondLst>
                              <p:cond delay="1000"/>
                            </p:stCondLst>
                            <p:childTnLst>
                              <p:par>
                                <p:cTn id="28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1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2" fill="hold">
                      <p:stCondLst>
                        <p:cond delay="indefinite"/>
                      </p:stCondLst>
                      <p:childTnLst>
                        <p:par>
                          <p:cTn id="293" fill="hold">
                            <p:stCondLst>
                              <p:cond delay="0"/>
                            </p:stCondLst>
                            <p:childTnLst>
                              <p:par>
                                <p:cTn id="29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6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7" fill="hold">
                      <p:stCondLst>
                        <p:cond delay="indefinite"/>
                      </p:stCondLst>
                      <p:childTnLst>
                        <p:par>
                          <p:cTn id="298" fill="hold">
                            <p:stCondLst>
                              <p:cond delay="0"/>
                            </p:stCondLst>
                            <p:childTnLst>
                              <p:par>
                                <p:cTn id="29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1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2" fill="hold">
                      <p:stCondLst>
                        <p:cond delay="indefinite"/>
                      </p:stCondLst>
                      <p:childTnLst>
                        <p:par>
                          <p:cTn id="303" fill="hold">
                            <p:stCondLst>
                              <p:cond delay="0"/>
                            </p:stCondLst>
                            <p:childTnLst>
                              <p:par>
                                <p:cTn id="30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6" dur="2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7" fill="hold">
                      <p:stCondLst>
                        <p:cond delay="indefinite"/>
                      </p:stCondLst>
                      <p:childTnLst>
                        <p:par>
                          <p:cTn id="308" fill="hold">
                            <p:stCondLst>
                              <p:cond delay="0"/>
                            </p:stCondLst>
                            <p:childTnLst>
                              <p:par>
                                <p:cTn id="30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1" dur="2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2" fill="hold">
                      <p:stCondLst>
                        <p:cond delay="indefinite"/>
                      </p:stCondLst>
                      <p:childTnLst>
                        <p:par>
                          <p:cTn id="313" fill="hold">
                            <p:stCondLst>
                              <p:cond delay="0"/>
                            </p:stCondLst>
                            <p:childTnLst>
                              <p:par>
                                <p:cTn id="3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6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7" fill="hold">
                      <p:stCondLst>
                        <p:cond delay="indefinite"/>
                      </p:stCondLst>
                      <p:childTnLst>
                        <p:par>
                          <p:cTn id="318" fill="hold">
                            <p:stCondLst>
                              <p:cond delay="0"/>
                            </p:stCondLst>
                            <p:childTnLst>
                              <p:par>
                                <p:cTn id="3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1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2" fill="hold">
                      <p:stCondLst>
                        <p:cond delay="indefinite"/>
                      </p:stCondLst>
                      <p:childTnLst>
                        <p:par>
                          <p:cTn id="323" fill="hold">
                            <p:stCondLst>
                              <p:cond delay="0"/>
                            </p:stCondLst>
                            <p:childTnLst>
                              <p:par>
                                <p:cTn id="32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6" dur="2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7" dur="2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8" fill="hold">
                      <p:stCondLst>
                        <p:cond delay="indefinite"/>
                      </p:stCondLst>
                      <p:childTnLst>
                        <p:par>
                          <p:cTn id="329" fill="hold">
                            <p:stCondLst>
                              <p:cond delay="0"/>
                            </p:stCondLst>
                            <p:childTnLst>
                              <p:par>
                                <p:cTn id="3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2" dur="2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3" fill="hold">
                      <p:stCondLst>
                        <p:cond delay="indefinite"/>
                      </p:stCondLst>
                      <p:childTnLst>
                        <p:par>
                          <p:cTn id="334" fill="hold">
                            <p:stCondLst>
                              <p:cond delay="0"/>
                            </p:stCondLst>
                            <p:childTnLst>
                              <p:par>
                                <p:cTn id="3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7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8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9" fill="hold">
                      <p:stCondLst>
                        <p:cond delay="indefinite"/>
                      </p:stCondLst>
                      <p:childTnLst>
                        <p:par>
                          <p:cTn id="340" fill="hold">
                            <p:stCondLst>
                              <p:cond delay="0"/>
                            </p:stCondLst>
                            <p:childTnLst>
                              <p:par>
                                <p:cTn id="341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2" dur="2000" fill="hold"/>
                                        <p:tgtEl>
                                          <p:spTgt spid="50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43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4" dur="2000" fill="hold"/>
                                        <p:tgtEl>
                                          <p:spTgt spid="51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45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6" dur="2000" fill="hold"/>
                                        <p:tgtEl>
                                          <p:spTgt spid="52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 animBg="1"/>
      <p:bldP spid="62" grpId="0" animBg="1"/>
      <p:bldP spid="58" grpId="0" animBg="1"/>
      <p:bldP spid="16" grpId="0" animBg="1"/>
      <p:bldP spid="23" grpId="0"/>
      <p:bldP spid="24" grpId="0"/>
      <p:bldP spid="26" grpId="0"/>
      <p:bldP spid="27" grpId="0"/>
      <p:bldP spid="43" grpId="0" animBg="1"/>
      <p:bldP spid="44" grpId="0" animBg="1"/>
      <p:bldP spid="45" grpId="0" animBg="1"/>
      <p:bldP spid="46" grpId="0" animBg="1"/>
      <p:bldP spid="48" grpId="0" animBg="1"/>
      <p:bldP spid="49" grpId="0" animBg="1"/>
      <p:bldP spid="50" grpId="0" animBg="1"/>
      <p:bldP spid="50" grpId="1" animBg="1"/>
      <p:bldP spid="51" grpId="0" animBg="1"/>
      <p:bldP spid="51" grpId="1" animBg="1"/>
      <p:bldP spid="52" grpId="0" animBg="1"/>
      <p:bldP spid="52" grpId="1" animBg="1"/>
      <p:bldP spid="63" grpId="0" animBg="1"/>
      <p:bldP spid="63" grpId="1" animBg="1"/>
      <p:bldP spid="65" grpId="0" animBg="1"/>
      <p:bldP spid="65" grpId="1" animBg="1"/>
      <p:bldP spid="65" grpId="2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4" grpId="0" animBg="1"/>
      <p:bldP spid="79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1031" grpId="0" animBg="1"/>
      <p:bldP spid="1031" grpId="1" animBg="1"/>
      <p:bldP spid="1031" grpId="2" animBg="1"/>
      <p:bldP spid="9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Oval 1"/>
          <p:cNvSpPr>
            <a:spLocks noChangeArrowheads="1"/>
          </p:cNvSpPr>
          <p:nvPr/>
        </p:nvSpPr>
        <p:spPr bwMode="auto">
          <a:xfrm>
            <a:off x="214282" y="1500174"/>
            <a:ext cx="304800" cy="298450"/>
          </a:xfrm>
          <a:prstGeom prst="ellipse">
            <a:avLst/>
          </a:prstGeom>
          <a:solidFill>
            <a:srgbClr val="0000FF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339" name="Oval 3"/>
          <p:cNvSpPr>
            <a:spLocks noChangeArrowheads="1"/>
          </p:cNvSpPr>
          <p:nvPr/>
        </p:nvSpPr>
        <p:spPr bwMode="auto">
          <a:xfrm>
            <a:off x="4214810" y="1000108"/>
            <a:ext cx="1285884" cy="1214446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500034" y="1643050"/>
            <a:ext cx="3714776" cy="79375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345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4346" name="Rectangle 10"/>
          <p:cNvSpPr>
            <a:spLocks noChangeArrowheads="1"/>
          </p:cNvSpPr>
          <p:nvPr/>
        </p:nvSpPr>
        <p:spPr bwMode="auto">
          <a:xfrm rot="10800000" flipV="1">
            <a:off x="4429124" y="0"/>
            <a:ext cx="471487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где центр масс системы ?</a:t>
            </a:r>
            <a:endParaRPr kumimoji="0" lang="ru-RU" sz="6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Равнобедренный треугольник 11"/>
          <p:cNvSpPr/>
          <p:nvPr/>
        </p:nvSpPr>
        <p:spPr>
          <a:xfrm>
            <a:off x="3143240" y="1714488"/>
            <a:ext cx="214314" cy="285752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Левая фигурная скобка 12"/>
          <p:cNvSpPr/>
          <p:nvPr/>
        </p:nvSpPr>
        <p:spPr>
          <a:xfrm rot="5400000">
            <a:off x="1643042" y="71414"/>
            <a:ext cx="428628" cy="2714644"/>
          </a:xfrm>
          <a:prstGeom prst="leftBrac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1500166" y="642918"/>
            <a:ext cx="69923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14350" indent="-514350" eaLnBrk="0" hangingPunct="0">
              <a:spcBef>
                <a:spcPct val="20000"/>
              </a:spcBef>
              <a:buClr>
                <a:schemeClr val="accent1"/>
              </a:buClr>
              <a:buSzPct val="70000"/>
              <a:defRPr/>
            </a:pPr>
            <a:r>
              <a:rPr lang="en-US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solidFill>
                <a:srgbClr val="000000"/>
              </a:solidFill>
            </a:endParaRPr>
          </a:p>
        </p:txBody>
      </p:sp>
      <p:sp>
        <p:nvSpPr>
          <p:cNvPr id="15" name="Левая фигурная скобка 14"/>
          <p:cNvSpPr/>
          <p:nvPr/>
        </p:nvSpPr>
        <p:spPr>
          <a:xfrm rot="16200000">
            <a:off x="2446314" y="124306"/>
            <a:ext cx="396000" cy="4356000"/>
          </a:xfrm>
          <a:prstGeom prst="leftBrace">
            <a:avLst/>
          </a:prstGeom>
          <a:ln w="381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285984" y="2428868"/>
            <a:ext cx="77938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14350" indent="-514350" eaLnBrk="0" hangingPunct="0">
              <a:spcBef>
                <a:spcPct val="20000"/>
              </a:spcBef>
              <a:buClr>
                <a:schemeClr val="accent1"/>
              </a:buClr>
              <a:buSzPct val="70000"/>
              <a:defRPr/>
            </a:pP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solidFill>
                <a:srgbClr val="000000"/>
              </a:solidFill>
            </a:endParaRPr>
          </a:p>
        </p:txBody>
      </p:sp>
      <p:cxnSp>
        <p:nvCxnSpPr>
          <p:cNvPr id="17" name="Прямая со стрелкой 16"/>
          <p:cNvCxnSpPr/>
          <p:nvPr/>
        </p:nvCxnSpPr>
        <p:spPr>
          <a:xfrm rot="16200000" flipV="1">
            <a:off x="4047752" y="2476124"/>
            <a:ext cx="1620000" cy="0"/>
          </a:xfrm>
          <a:prstGeom prst="straightConnector1">
            <a:avLst/>
          </a:prstGeom>
          <a:ln w="63500">
            <a:solidFill>
              <a:srgbClr val="0000FF"/>
            </a:solidFill>
            <a:headEnd type="stealth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Группа 17"/>
          <p:cNvGrpSpPr>
            <a:grpSpLocks/>
          </p:cNvGrpSpPr>
          <p:nvPr/>
        </p:nvGrpSpPr>
        <p:grpSpPr bwMode="auto">
          <a:xfrm>
            <a:off x="4857752" y="2928934"/>
            <a:ext cx="714375" cy="523220"/>
            <a:chOff x="2714612" y="4429132"/>
            <a:chExt cx="714380" cy="522882"/>
          </a:xfrm>
        </p:grpSpPr>
        <p:sp>
          <p:nvSpPr>
            <p:cNvPr id="19" name="TextBox 18"/>
            <p:cNvSpPr txBox="1">
              <a:spLocks noChangeArrowheads="1"/>
            </p:cNvSpPr>
            <p:nvPr/>
          </p:nvSpPr>
          <p:spPr bwMode="auto">
            <a:xfrm>
              <a:off x="2714612" y="4429132"/>
              <a:ext cx="714380" cy="522882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Mg</a:t>
              </a:r>
              <a:endParaRPr lang="ru-RU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0" name="Прямая со стрелкой 19"/>
            <p:cNvCxnSpPr/>
            <p:nvPr/>
          </p:nvCxnSpPr>
          <p:spPr>
            <a:xfrm>
              <a:off x="2786049" y="4500524"/>
              <a:ext cx="428628" cy="1586"/>
            </a:xfrm>
            <a:prstGeom prst="straightConnector1">
              <a:avLst/>
            </a:prstGeom>
            <a:ln w="25400"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1" name="Прямая со стрелкой 20"/>
          <p:cNvCxnSpPr/>
          <p:nvPr/>
        </p:nvCxnSpPr>
        <p:spPr>
          <a:xfrm rot="16200000" flipV="1">
            <a:off x="-91529" y="2188786"/>
            <a:ext cx="972000" cy="17463"/>
          </a:xfrm>
          <a:prstGeom prst="straightConnector1">
            <a:avLst/>
          </a:prstGeom>
          <a:ln w="63500">
            <a:solidFill>
              <a:srgbClr val="006600"/>
            </a:solidFill>
            <a:headEnd type="stealth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Группа 17"/>
          <p:cNvGrpSpPr>
            <a:grpSpLocks/>
          </p:cNvGrpSpPr>
          <p:nvPr/>
        </p:nvGrpSpPr>
        <p:grpSpPr bwMode="auto">
          <a:xfrm>
            <a:off x="457176" y="2520015"/>
            <a:ext cx="714375" cy="523220"/>
            <a:chOff x="2714612" y="4429132"/>
            <a:chExt cx="714380" cy="522882"/>
          </a:xfrm>
        </p:grpSpPr>
        <p:sp>
          <p:nvSpPr>
            <p:cNvPr id="23" name="TextBox 18"/>
            <p:cNvSpPr txBox="1">
              <a:spLocks noChangeArrowheads="1"/>
            </p:cNvSpPr>
            <p:nvPr/>
          </p:nvSpPr>
          <p:spPr bwMode="auto">
            <a:xfrm>
              <a:off x="2714612" y="4429132"/>
              <a:ext cx="714380" cy="5228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8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mg</a:t>
              </a:r>
              <a:endParaRPr lang="ru-RU" sz="28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4" name="Прямая со стрелкой 23"/>
            <p:cNvCxnSpPr/>
            <p:nvPr/>
          </p:nvCxnSpPr>
          <p:spPr>
            <a:xfrm>
              <a:off x="2786049" y="4500524"/>
              <a:ext cx="428628" cy="1586"/>
            </a:xfrm>
            <a:prstGeom prst="straightConnector1">
              <a:avLst/>
            </a:prstGeom>
            <a:ln w="25400">
              <a:solidFill>
                <a:srgbClr val="0066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5" name="Прямая со стрелкой 24"/>
          <p:cNvCxnSpPr/>
          <p:nvPr/>
        </p:nvCxnSpPr>
        <p:spPr>
          <a:xfrm rot="16200000" flipV="1">
            <a:off x="2558459" y="970948"/>
            <a:ext cx="1368000" cy="17462"/>
          </a:xfrm>
          <a:prstGeom prst="straightConnector1">
            <a:avLst/>
          </a:prstGeom>
          <a:ln w="63500">
            <a:solidFill>
              <a:srgbClr val="0033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Группа 20"/>
          <p:cNvGrpSpPr>
            <a:grpSpLocks/>
          </p:cNvGrpSpPr>
          <p:nvPr/>
        </p:nvGrpSpPr>
        <p:grpSpPr bwMode="auto">
          <a:xfrm>
            <a:off x="3335328" y="542906"/>
            <a:ext cx="714375" cy="523220"/>
            <a:chOff x="3357554" y="2143116"/>
            <a:chExt cx="714380" cy="522882"/>
          </a:xfrm>
        </p:grpSpPr>
        <p:sp>
          <p:nvSpPr>
            <p:cNvPr id="27" name="TextBox 21"/>
            <p:cNvSpPr txBox="1">
              <a:spLocks noChangeArrowheads="1"/>
            </p:cNvSpPr>
            <p:nvPr/>
          </p:nvSpPr>
          <p:spPr bwMode="auto">
            <a:xfrm>
              <a:off x="3357554" y="2143116"/>
              <a:ext cx="714380" cy="5228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800" b="1" dirty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N</a:t>
              </a:r>
              <a:endParaRPr lang="ru-RU" sz="28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8" name="Прямая со стрелкой 27"/>
            <p:cNvCxnSpPr/>
            <p:nvPr/>
          </p:nvCxnSpPr>
          <p:spPr>
            <a:xfrm>
              <a:off x="3357554" y="2214508"/>
              <a:ext cx="428628" cy="1586"/>
            </a:xfrm>
            <a:prstGeom prst="straightConnector1">
              <a:avLst/>
            </a:prstGeom>
            <a:ln w="25400">
              <a:solidFill>
                <a:srgbClr val="0014AC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Прямоугольник 28"/>
          <p:cNvSpPr/>
          <p:nvPr/>
        </p:nvSpPr>
        <p:spPr>
          <a:xfrm>
            <a:off x="0" y="3657431"/>
            <a:ext cx="87154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подпереть в </a:t>
            </a:r>
            <a:r>
              <a:rPr lang="ru-RU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центре масс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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тело в безразличном 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равновесии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!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142844" y="4782933"/>
            <a:ext cx="90011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правило моментов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относительно 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т.</a:t>
            </a:r>
            <a:r>
              <a:rPr lang="ru-RU" sz="36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endParaRPr lang="ru-RU" sz="4000" dirty="0"/>
          </a:p>
        </p:txBody>
      </p:sp>
      <p:sp>
        <p:nvSpPr>
          <p:cNvPr id="31" name="Прямоугольник 30"/>
          <p:cNvSpPr/>
          <p:nvPr/>
        </p:nvSpPr>
        <p:spPr>
          <a:xfrm>
            <a:off x="3357554" y="1643050"/>
            <a:ext cx="63350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dirty="0"/>
          </a:p>
        </p:txBody>
      </p:sp>
      <p:sp>
        <p:nvSpPr>
          <p:cNvPr id="32" name="Прямоугольник 31"/>
          <p:cNvSpPr/>
          <p:nvPr/>
        </p:nvSpPr>
        <p:spPr>
          <a:xfrm>
            <a:off x="1714480" y="5572140"/>
            <a:ext cx="478634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Mg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(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R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-x) 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40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mg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en-US" sz="40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x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=0</a:t>
            </a:r>
            <a:endParaRPr lang="ru-RU" sz="4000" dirty="0"/>
          </a:p>
        </p:txBody>
      </p:sp>
      <p:sp>
        <p:nvSpPr>
          <p:cNvPr id="33" name="Прямоугольник 32"/>
          <p:cNvSpPr/>
          <p:nvPr/>
        </p:nvSpPr>
        <p:spPr>
          <a:xfrm>
            <a:off x="142844" y="4786322"/>
            <a:ext cx="90011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правило моментов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относительно 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т.</a:t>
            </a:r>
            <a:r>
              <a:rPr lang="ru-RU" sz="36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endParaRPr lang="ru-RU" sz="4000" dirty="0"/>
          </a:p>
        </p:txBody>
      </p:sp>
      <p:sp>
        <p:nvSpPr>
          <p:cNvPr id="34" name="Прямоугольник 33"/>
          <p:cNvSpPr/>
          <p:nvPr/>
        </p:nvSpPr>
        <p:spPr>
          <a:xfrm>
            <a:off x="1714480" y="5575529"/>
            <a:ext cx="478634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Mg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(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R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-x) 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40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mg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en-US" sz="40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x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=0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4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D8070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4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4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500"/>
                            </p:stCondLst>
                            <p:childTnLst>
                              <p:par>
                                <p:cTn id="5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500"/>
                            </p:stCondLst>
                            <p:childTnLst>
                              <p:par>
                                <p:cTn id="5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500"/>
                            </p:stCondLst>
                            <p:childTnLst>
                              <p:par>
                                <p:cTn id="6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4500"/>
                            </p:stCondLst>
                            <p:childTnLst>
                              <p:par>
                                <p:cTn id="6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500"/>
                            </p:stCondLst>
                            <p:childTnLst>
                              <p:par>
                                <p:cTn id="7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/>
      <p:bldP spid="15" grpId="0" animBg="1"/>
      <p:bldP spid="16" grpId="0"/>
      <p:bldP spid="29" grpId="0"/>
      <p:bldP spid="30" grpId="0"/>
      <p:bldP spid="31" grpId="0"/>
      <p:bldP spid="32" grpId="0"/>
      <p:bldP spid="33" grpId="0"/>
      <p:bldP spid="3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0" y="-24"/>
            <a:ext cx="9144000" cy="5324535"/>
          </a:xfrm>
          <a:prstGeom prst="rect">
            <a:avLst/>
          </a:prstGeom>
          <a:solidFill>
            <a:srgbClr val="F9E3A5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14.Условия равновесия тел: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Чтобы тело не перемещалось, необходимо чтобы сумма сил было равна нулю.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Чтобы тело не вращалось , необходимо чтобы сумма моментов сил была равна нулю.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14.Момент силы –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величина х.р. вращающее действие силы, ч.р. произведению силы на плечо.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14.Плечо силы –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это расстояние от оси вращения до линии действия силы.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21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21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92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2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92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92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92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92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92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92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92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92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7" grpId="0" build="p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683919" y="-63784"/>
            <a:ext cx="7776168" cy="584775"/>
          </a:xfrm>
          <a:prstGeom prst="rect">
            <a:avLst/>
          </a:prstGeom>
          <a:solidFill>
            <a:schemeClr val="bg2">
              <a:lumMod val="9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  С использованием правила</a:t>
            </a:r>
            <a:r>
              <a:rPr kumimoji="0" lang="ru-RU" sz="32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моментов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6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E:\лицей\класс\для анимашек\трение 2\IMG_000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1" y="3000372"/>
            <a:ext cx="7460629" cy="3857628"/>
          </a:xfrm>
          <a:prstGeom prst="rect">
            <a:avLst/>
          </a:prstGeom>
          <a:noFill/>
        </p:spPr>
      </p:pic>
      <p:pic>
        <p:nvPicPr>
          <p:cNvPr id="1028" name="Picture 4" descr="E:\лицей\класс\для анимашек\трение 2\IMG_000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04251" y="3000372"/>
            <a:ext cx="8139781" cy="3857652"/>
          </a:xfrm>
          <a:prstGeom prst="rect">
            <a:avLst/>
          </a:prstGeom>
          <a:noFill/>
        </p:spPr>
      </p:pic>
      <p:pic>
        <p:nvPicPr>
          <p:cNvPr id="1029" name="Picture 5" descr="E:\лицей\класс\для анимашек\трение 2\IMG_0005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14480" y="1057802"/>
            <a:ext cx="7405716" cy="5800198"/>
          </a:xfrm>
          <a:prstGeom prst="rect">
            <a:avLst/>
          </a:prstGeom>
          <a:noFill/>
        </p:spPr>
      </p:pic>
      <p:grpSp>
        <p:nvGrpSpPr>
          <p:cNvPr id="2" name="Группа 5"/>
          <p:cNvGrpSpPr/>
          <p:nvPr/>
        </p:nvGrpSpPr>
        <p:grpSpPr>
          <a:xfrm>
            <a:off x="-54416" y="-24"/>
            <a:ext cx="9198416" cy="6858024"/>
            <a:chOff x="-54384" y="-212130"/>
            <a:chExt cx="9198416" cy="7072362"/>
          </a:xfrm>
        </p:grpSpPr>
        <p:grpSp>
          <p:nvGrpSpPr>
            <p:cNvPr id="3" name="Группа 10"/>
            <p:cNvGrpSpPr/>
            <p:nvPr/>
          </p:nvGrpSpPr>
          <p:grpSpPr>
            <a:xfrm>
              <a:off x="32" y="-212130"/>
              <a:ext cx="9144000" cy="7072362"/>
              <a:chOff x="-4000528" y="-640758"/>
              <a:chExt cx="9144000" cy="7072362"/>
            </a:xfrm>
          </p:grpSpPr>
          <p:grpSp>
            <p:nvGrpSpPr>
              <p:cNvPr id="4" name="Группа 17"/>
              <p:cNvGrpSpPr/>
              <p:nvPr/>
            </p:nvGrpSpPr>
            <p:grpSpPr>
              <a:xfrm>
                <a:off x="-4000528" y="-640758"/>
                <a:ext cx="9144000" cy="7072362"/>
                <a:chOff x="-2643206" y="-1640962"/>
                <a:chExt cx="9144000" cy="7072362"/>
              </a:xfrm>
            </p:grpSpPr>
            <p:sp>
              <p:nvSpPr>
                <p:cNvPr id="13" name="Прямоугольник 12"/>
                <p:cNvSpPr/>
                <p:nvPr/>
              </p:nvSpPr>
              <p:spPr>
                <a:xfrm>
                  <a:off x="-2643206" y="-1640962"/>
                  <a:ext cx="9144000" cy="7072362"/>
                </a:xfrm>
                <a:prstGeom prst="rect">
                  <a:avLst/>
                </a:prstGeom>
                <a:solidFill>
                  <a:schemeClr val="tx1">
                    <a:lumMod val="75000"/>
                    <a:lumOff val="25000"/>
                    <a:alpha val="69000"/>
                  </a:schemeClr>
                </a:solidFill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>
                    <a:spcAft>
                      <a:spcPts val="1000"/>
                    </a:spcAft>
                  </a:pPr>
                  <a:endParaRPr lang="ru-RU" sz="9600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pPr lvl="0" algn="ctr">
                    <a:spcAft>
                      <a:spcPts val="1000"/>
                    </a:spcAft>
                  </a:pPr>
                  <a:endParaRPr lang="ru-RU" sz="9600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4" name="Line 16"/>
                <p:cNvSpPr>
                  <a:spLocks noChangeShapeType="1"/>
                </p:cNvSpPr>
                <p:nvPr/>
              </p:nvSpPr>
              <p:spPr bwMode="auto">
                <a:xfrm>
                  <a:off x="4714461" y="-381450"/>
                  <a:ext cx="864777" cy="0"/>
                </a:xfrm>
                <a:prstGeom prst="line">
                  <a:avLst/>
                </a:prstGeom>
                <a:solidFill>
                  <a:schemeClr val="bg2">
                    <a:lumMod val="90000"/>
                  </a:schemeClr>
                </a:solidFill>
                <a:ln w="19050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60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sp>
            <p:nvSpPr>
              <p:cNvPr id="12" name="Line 6"/>
              <p:cNvSpPr>
                <a:spLocks noChangeShapeType="1"/>
              </p:cNvSpPr>
              <p:nvPr/>
            </p:nvSpPr>
            <p:spPr bwMode="auto">
              <a:xfrm>
                <a:off x="889683" y="3855963"/>
                <a:ext cx="948469" cy="0"/>
              </a:xfrm>
              <a:prstGeom prst="line">
                <a:avLst/>
              </a:prstGeom>
              <a:solidFill>
                <a:schemeClr val="bg1">
                  <a:lumMod val="95000"/>
                </a:schemeClr>
              </a:solidFill>
              <a:ln w="1905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60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8" name="Text Box 136"/>
            <p:cNvSpPr txBox="1">
              <a:spLocks noChangeArrowheads="1"/>
            </p:cNvSpPr>
            <p:nvPr/>
          </p:nvSpPr>
          <p:spPr bwMode="auto">
            <a:xfrm>
              <a:off x="5715008" y="5755221"/>
              <a:ext cx="3167384" cy="857256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40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kumimoji="0" lang="ru-RU" sz="4000" b="1" i="0" u="none" strike="noStrike" cap="none" normalizeH="0" baseline="-2500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упр</a:t>
              </a:r>
              <a:r>
                <a:rPr kumimoji="0" lang="ru-RU" sz="40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= -</a:t>
              </a:r>
              <a:r>
                <a:rPr kumimoji="0" lang="ru-RU" sz="4000" b="1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4000" b="1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k </a:t>
              </a:r>
              <a:r>
                <a:rPr kumimoji="0" lang="en-US" sz="4000" b="1" i="0" u="none" strike="noStrike" cap="none" normalizeH="0" baseline="0" dirty="0" smtClean="0">
                  <a:ln>
                    <a:noFill/>
                  </a:ln>
                  <a:solidFill>
                    <a:srgbClr val="006600"/>
                  </a:solidFill>
                  <a:effectLst/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</a:t>
              </a:r>
              <a:r>
                <a:rPr kumimoji="0" lang="en-US" sz="4000" b="1" i="0" u="none" strike="noStrike" cap="none" normalizeH="0" baseline="0" dirty="0" smtClean="0">
                  <a:ln>
                    <a:noFill/>
                  </a:ln>
                  <a:solidFill>
                    <a:srgbClr val="0066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L</a:t>
              </a:r>
              <a:endParaRPr kumimoji="0" lang="ru-RU" sz="4800" b="0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500066" y="3692417"/>
              <a:ext cx="8335680" cy="793489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txBody>
            <a:bodyPr wrap="none">
              <a:spAutoFit/>
            </a:bodyPr>
            <a:lstStyle/>
            <a:p>
              <a:r>
                <a:rPr lang="ru-RU" sz="4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Сила</a:t>
              </a:r>
              <a:r>
                <a:rPr lang="ru-RU" sz="44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-…</a:t>
              </a:r>
              <a:r>
                <a:rPr lang="ru-RU" sz="4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действие</a:t>
              </a:r>
              <a:r>
                <a:rPr lang="ru-RU" sz="44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другого тела! </a:t>
              </a:r>
              <a:endParaRPr lang="ru-RU" sz="4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428596" y="5863256"/>
              <a:ext cx="3542188" cy="923330"/>
            </a:xfrm>
            <a:prstGeom prst="rect">
              <a:avLst/>
            </a:prstGeom>
            <a:solidFill>
              <a:srgbClr val="F9E3A5"/>
            </a:solidFill>
          </p:spPr>
          <p:txBody>
            <a:bodyPr wrap="none">
              <a:spAutoFit/>
            </a:bodyPr>
            <a:lstStyle/>
            <a:p>
              <a:r>
                <a:rPr lang="en-US" sz="5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ru-RU" sz="5400" b="1" baseline="-25000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тр.п</a:t>
              </a:r>
              <a:r>
                <a:rPr lang="ru-RU" sz="5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5400" b="1" dirty="0" smtClean="0">
                  <a:latin typeface="Times New Roman" pitchFamily="18" charset="0"/>
                  <a:cs typeface="Times New Roman" pitchFamily="18" charset="0"/>
                  <a:sym typeface="Symbol"/>
                </a:rPr>
                <a:t></a:t>
              </a:r>
              <a:r>
                <a:rPr lang="en-US" sz="54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5400" b="1" dirty="0" smtClean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</a:t>
              </a:r>
              <a:r>
                <a:rPr lang="ru-RU" sz="5400" b="1" baseline="-25000" dirty="0" err="1" smtClean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п</a:t>
              </a:r>
              <a:r>
                <a:rPr lang="ru-RU" sz="5400" b="1" dirty="0" smtClean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54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</a:t>
              </a:r>
              <a:endParaRPr lang="ru-RU" sz="5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-54384" y="303590"/>
              <a:ext cx="9198416" cy="603051"/>
            </a:xfrm>
            <a:prstGeom prst="rect">
              <a:avLst/>
            </a:prstGeom>
            <a:solidFill>
              <a:srgbClr val="FFFF00"/>
            </a:solidFill>
          </p:spPr>
          <p:txBody>
            <a:bodyPr wrap="none">
              <a:spAutoFit/>
            </a:bodyPr>
            <a:lstStyle/>
            <a:p>
              <a:r>
                <a:rPr lang="ru-RU" sz="3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Момент силы</a:t>
              </a:r>
              <a:r>
                <a:rPr lang="ru-RU" sz="32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= </a:t>
              </a:r>
              <a:r>
                <a:rPr lang="ru-RU" sz="3200" b="1" dirty="0" smtClean="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</a:rPr>
                <a:t>произведению силы на её плечо</a:t>
              </a:r>
              <a:r>
                <a:rPr lang="ru-RU" sz="32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0" y="1555991"/>
              <a:ext cx="8918467" cy="1110885"/>
            </a:xfrm>
            <a:prstGeom prst="rect">
              <a:avLst/>
            </a:prstGeom>
            <a:solidFill>
              <a:srgbClr val="FFFF00"/>
            </a:solidFill>
          </p:spPr>
          <p:txBody>
            <a:bodyPr wrap="none">
              <a:spAutoFit/>
            </a:bodyPr>
            <a:lstStyle/>
            <a:p>
              <a:r>
                <a:rPr lang="ru-RU" sz="3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Плечо силы</a:t>
              </a:r>
              <a:r>
                <a:rPr lang="ru-RU" sz="32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= </a:t>
              </a:r>
            </a:p>
            <a:p>
              <a:r>
                <a:rPr lang="ru-RU" sz="32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расстояние от точки вращения до линии силы </a:t>
              </a:r>
              <a:endParaRPr lang="ru-RU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536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8" cstate="print"/>
          <a:srcRect l="7500" t="77501" r="67656" b="11666"/>
          <a:stretch>
            <a:fillRect/>
          </a:stretch>
        </p:blipFill>
        <p:spPr bwMode="auto">
          <a:xfrm>
            <a:off x="2445314" y="0"/>
            <a:ext cx="6698686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8" cstate="print"/>
          <a:srcRect l="34219" t="65834" r="53187" b="17518"/>
          <a:stretch>
            <a:fillRect/>
          </a:stretch>
        </p:blipFill>
        <p:spPr bwMode="auto">
          <a:xfrm rot="5400000">
            <a:off x="-504992" y="1719414"/>
            <a:ext cx="3938942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9" cstate="print"/>
          <a:srcRect l="45731" t="15833" r="28215" b="74166"/>
          <a:stretch>
            <a:fillRect/>
          </a:stretch>
        </p:blipFill>
        <p:spPr bwMode="auto">
          <a:xfrm>
            <a:off x="2857488" y="1285860"/>
            <a:ext cx="6286544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0" cstate="print"/>
          <a:srcRect l="8189" t="10833" r="50781" b="79167"/>
          <a:stretch>
            <a:fillRect/>
          </a:stretch>
        </p:blipFill>
        <p:spPr bwMode="auto">
          <a:xfrm>
            <a:off x="-32" y="5643554"/>
            <a:ext cx="8858280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285720" y="3214686"/>
            <a:ext cx="192882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Овал 7"/>
          <p:cNvSpPr/>
          <p:nvPr/>
        </p:nvSpPr>
        <p:spPr>
          <a:xfrm>
            <a:off x="166782" y="3083873"/>
            <a:ext cx="285752" cy="2857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7" name="Группа 16"/>
          <p:cNvGrpSpPr/>
          <p:nvPr/>
        </p:nvGrpSpPr>
        <p:grpSpPr>
          <a:xfrm>
            <a:off x="357159" y="3714752"/>
            <a:ext cx="928694" cy="523220"/>
            <a:chOff x="3643311" y="3763038"/>
            <a:chExt cx="1000127" cy="523220"/>
          </a:xfrm>
        </p:grpSpPr>
        <p:grpSp>
          <p:nvGrpSpPr>
            <p:cNvPr id="12" name="Группа 11"/>
            <p:cNvGrpSpPr>
              <a:grpSpLocks/>
            </p:cNvGrpSpPr>
            <p:nvPr/>
          </p:nvGrpSpPr>
          <p:grpSpPr bwMode="auto">
            <a:xfrm>
              <a:off x="3643311" y="3763038"/>
              <a:ext cx="1000127" cy="523220"/>
              <a:chOff x="2714612" y="4429134"/>
              <a:chExt cx="714380" cy="522882"/>
            </a:xfrm>
          </p:grpSpPr>
          <p:sp>
            <p:nvSpPr>
              <p:cNvPr id="13" name="TextBox 12"/>
              <p:cNvSpPr txBox="1">
                <a:spLocks noChangeArrowheads="1"/>
              </p:cNvSpPr>
              <p:nvPr/>
            </p:nvSpPr>
            <p:spPr bwMode="auto">
              <a:xfrm>
                <a:off x="2714612" y="4429134"/>
                <a:ext cx="714380" cy="522882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ru-RU" sz="2800" b="1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en-US" sz="2800" b="1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mg</a:t>
                </a:r>
                <a:endParaRPr lang="ru-RU" sz="2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cxnSp>
            <p:nvCxnSpPr>
              <p:cNvPr id="14" name="Прямая со стрелкой 13"/>
              <p:cNvCxnSpPr/>
              <p:nvPr/>
            </p:nvCxnSpPr>
            <p:spPr>
              <a:xfrm>
                <a:off x="2786049" y="4500524"/>
                <a:ext cx="428628" cy="1586"/>
              </a:xfrm>
              <a:prstGeom prst="straightConnector1">
                <a:avLst/>
              </a:prstGeom>
              <a:ln w="25400">
                <a:solidFill>
                  <a:schemeClr val="bg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5" name="Прямая со стрелкой 14"/>
            <p:cNvCxnSpPr/>
            <p:nvPr/>
          </p:nvCxnSpPr>
          <p:spPr>
            <a:xfrm>
              <a:off x="3786182" y="3786190"/>
              <a:ext cx="500066" cy="5620"/>
            </a:xfrm>
            <a:prstGeom prst="straightConnector1">
              <a:avLst/>
            </a:prstGeom>
            <a:ln w="57150">
              <a:solidFill>
                <a:srgbClr val="0000FF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Группа 17"/>
          <p:cNvGrpSpPr/>
          <p:nvPr/>
        </p:nvGrpSpPr>
        <p:grpSpPr>
          <a:xfrm>
            <a:off x="1000100" y="4500570"/>
            <a:ext cx="928694" cy="523220"/>
            <a:chOff x="3643311" y="3763038"/>
            <a:chExt cx="1000127" cy="523220"/>
          </a:xfrm>
        </p:grpSpPr>
        <p:grpSp>
          <p:nvGrpSpPr>
            <p:cNvPr id="19" name="Группа 18"/>
            <p:cNvGrpSpPr>
              <a:grpSpLocks/>
            </p:cNvGrpSpPr>
            <p:nvPr/>
          </p:nvGrpSpPr>
          <p:grpSpPr bwMode="auto">
            <a:xfrm>
              <a:off x="3643311" y="3763038"/>
              <a:ext cx="1000127" cy="523220"/>
              <a:chOff x="2714612" y="4429134"/>
              <a:chExt cx="714380" cy="522882"/>
            </a:xfrm>
          </p:grpSpPr>
          <p:sp>
            <p:nvSpPr>
              <p:cNvPr id="21" name="TextBox 20"/>
              <p:cNvSpPr txBox="1">
                <a:spLocks noChangeArrowheads="1"/>
              </p:cNvSpPr>
              <p:nvPr/>
            </p:nvSpPr>
            <p:spPr bwMode="auto">
              <a:xfrm>
                <a:off x="2714612" y="4429134"/>
                <a:ext cx="714380" cy="522882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ru-RU" sz="2800" b="1" dirty="0" smtClean="0">
                    <a:solidFill>
                      <a:srgbClr val="006600"/>
                    </a:solidFill>
                    <a:latin typeface="Times New Roman" pitchFamily="18" charset="0"/>
                    <a:cs typeface="Times New Roman" pitchFamily="18" charset="0"/>
                  </a:rPr>
                  <a:t>4</a:t>
                </a:r>
                <a:r>
                  <a:rPr lang="en-US" sz="2800" b="1" dirty="0" smtClean="0">
                    <a:solidFill>
                      <a:srgbClr val="006600"/>
                    </a:solidFill>
                    <a:latin typeface="Times New Roman" pitchFamily="18" charset="0"/>
                    <a:cs typeface="Times New Roman" pitchFamily="18" charset="0"/>
                  </a:rPr>
                  <a:t>mg</a:t>
                </a:r>
                <a:endParaRPr lang="ru-RU" sz="2800" b="1" dirty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cxnSp>
            <p:nvCxnSpPr>
              <p:cNvPr id="22" name="Прямая со стрелкой 21"/>
              <p:cNvCxnSpPr/>
              <p:nvPr/>
            </p:nvCxnSpPr>
            <p:spPr>
              <a:xfrm>
                <a:off x="2786049" y="4500524"/>
                <a:ext cx="428628" cy="1586"/>
              </a:xfrm>
              <a:prstGeom prst="straightConnector1">
                <a:avLst/>
              </a:prstGeom>
              <a:ln w="25400">
                <a:solidFill>
                  <a:schemeClr val="bg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0" name="Прямая со стрелкой 19"/>
            <p:cNvCxnSpPr/>
            <p:nvPr/>
          </p:nvCxnSpPr>
          <p:spPr>
            <a:xfrm>
              <a:off x="3786182" y="3786190"/>
              <a:ext cx="500066" cy="5620"/>
            </a:xfrm>
            <a:prstGeom prst="straightConnector1">
              <a:avLst/>
            </a:prstGeom>
            <a:ln w="57150">
              <a:solidFill>
                <a:srgbClr val="006600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0" name="Прямая со стрелкой 9"/>
          <p:cNvCxnSpPr/>
          <p:nvPr/>
        </p:nvCxnSpPr>
        <p:spPr>
          <a:xfrm rot="5400000">
            <a:off x="607191" y="3821909"/>
            <a:ext cx="1214446" cy="1588"/>
          </a:xfrm>
          <a:prstGeom prst="straightConnector1">
            <a:avLst/>
          </a:prstGeom>
          <a:ln w="76200">
            <a:solidFill>
              <a:srgbClr val="00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rot="5400000">
            <a:off x="-49736" y="3573892"/>
            <a:ext cx="720000" cy="1588"/>
          </a:xfrm>
          <a:prstGeom prst="straightConnector1">
            <a:avLst/>
          </a:prstGeom>
          <a:ln w="762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8" cstate="print"/>
          <a:srcRect l="34219" t="65834" r="53187" b="17518"/>
          <a:stretch>
            <a:fillRect/>
          </a:stretch>
        </p:blipFill>
        <p:spPr bwMode="auto">
          <a:xfrm>
            <a:off x="5205090" y="2714620"/>
            <a:ext cx="3938942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9" cstate="print"/>
          <a:srcRect l="45791" t="25000" r="27979" b="50833"/>
          <a:stretch>
            <a:fillRect/>
          </a:stretch>
        </p:blipFill>
        <p:spPr bwMode="auto">
          <a:xfrm>
            <a:off x="0" y="0"/>
            <a:ext cx="6500826" cy="2643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9" cstate="print"/>
          <a:srcRect l="32723" t="20666" r="55625" b="59309"/>
          <a:stretch>
            <a:fillRect/>
          </a:stretch>
        </p:blipFill>
        <p:spPr bwMode="auto">
          <a:xfrm>
            <a:off x="3287989" y="1857364"/>
            <a:ext cx="3786214" cy="366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5" name="Группа 4"/>
          <p:cNvGrpSpPr>
            <a:grpSpLocks/>
          </p:cNvGrpSpPr>
          <p:nvPr/>
        </p:nvGrpSpPr>
        <p:grpSpPr bwMode="auto">
          <a:xfrm>
            <a:off x="5214942" y="4643446"/>
            <a:ext cx="1071570" cy="707886"/>
            <a:chOff x="2714613" y="4429132"/>
            <a:chExt cx="595319" cy="707428"/>
          </a:xfrm>
        </p:grpSpPr>
        <p:sp>
          <p:nvSpPr>
            <p:cNvPr id="6" name="TextBox 5"/>
            <p:cNvSpPr txBox="1">
              <a:spLocks noChangeArrowheads="1"/>
            </p:cNvSpPr>
            <p:nvPr/>
          </p:nvSpPr>
          <p:spPr bwMode="auto">
            <a:xfrm>
              <a:off x="2714613" y="4429132"/>
              <a:ext cx="595319" cy="7074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40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Mg</a:t>
              </a:r>
              <a:endParaRPr lang="ru-RU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7" name="Прямая со стрелкой 6"/>
            <p:cNvCxnSpPr/>
            <p:nvPr/>
          </p:nvCxnSpPr>
          <p:spPr>
            <a:xfrm>
              <a:off x="2786049" y="4500524"/>
              <a:ext cx="428628" cy="1586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Равнобедренный треугольник 7"/>
          <p:cNvSpPr/>
          <p:nvPr/>
        </p:nvSpPr>
        <p:spPr>
          <a:xfrm>
            <a:off x="4288121" y="3429000"/>
            <a:ext cx="214314" cy="285752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9" name="Прямая со стрелкой 8"/>
          <p:cNvCxnSpPr/>
          <p:nvPr/>
        </p:nvCxnSpPr>
        <p:spPr>
          <a:xfrm rot="16200000" flipV="1">
            <a:off x="4263939" y="4239000"/>
            <a:ext cx="1620000" cy="0"/>
          </a:xfrm>
          <a:prstGeom prst="straightConnector1">
            <a:avLst/>
          </a:prstGeom>
          <a:ln w="63500">
            <a:solidFill>
              <a:srgbClr val="FF0000"/>
            </a:solidFill>
            <a:headEnd type="stealth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rot="16200000" flipV="1">
            <a:off x="5382488" y="2977574"/>
            <a:ext cx="972000" cy="17463"/>
          </a:xfrm>
          <a:prstGeom prst="straightConnector1">
            <a:avLst/>
          </a:prstGeom>
          <a:ln w="63500">
            <a:solidFill>
              <a:srgbClr val="006600"/>
            </a:solidFill>
            <a:headEnd type="non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Группа 17"/>
          <p:cNvGrpSpPr>
            <a:grpSpLocks/>
          </p:cNvGrpSpPr>
          <p:nvPr/>
        </p:nvGrpSpPr>
        <p:grpSpPr bwMode="auto">
          <a:xfrm>
            <a:off x="6074071" y="2285992"/>
            <a:ext cx="714375" cy="523220"/>
            <a:chOff x="2714612" y="4429132"/>
            <a:chExt cx="714380" cy="522882"/>
          </a:xfrm>
          <a:solidFill>
            <a:schemeClr val="bg1"/>
          </a:solidFill>
        </p:grpSpPr>
        <p:sp>
          <p:nvSpPr>
            <p:cNvPr id="12" name="TextBox 18"/>
            <p:cNvSpPr txBox="1">
              <a:spLocks noChangeArrowheads="1"/>
            </p:cNvSpPr>
            <p:nvPr/>
          </p:nvSpPr>
          <p:spPr bwMode="auto">
            <a:xfrm>
              <a:off x="2714612" y="4429132"/>
              <a:ext cx="714380" cy="522882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8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mg</a:t>
              </a:r>
              <a:endParaRPr lang="ru-RU" sz="28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3" name="Прямая со стрелкой 12"/>
            <p:cNvCxnSpPr/>
            <p:nvPr/>
          </p:nvCxnSpPr>
          <p:spPr>
            <a:xfrm>
              <a:off x="2786049" y="4500524"/>
              <a:ext cx="428628" cy="1586"/>
            </a:xfrm>
            <a:prstGeom prst="straightConnector1">
              <a:avLst/>
            </a:prstGeom>
            <a:grpFill/>
            <a:ln w="25400">
              <a:solidFill>
                <a:srgbClr val="0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Левая фигурная скобка 13"/>
          <p:cNvSpPr/>
          <p:nvPr/>
        </p:nvSpPr>
        <p:spPr>
          <a:xfrm rot="5400000">
            <a:off x="4953128" y="2500306"/>
            <a:ext cx="428628" cy="1428760"/>
          </a:xfrm>
          <a:prstGeom prst="leftBrace">
            <a:avLst/>
          </a:prstGeom>
          <a:ln w="381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15" name="Левая фигурная скобка 14"/>
          <p:cNvSpPr/>
          <p:nvPr/>
        </p:nvSpPr>
        <p:spPr>
          <a:xfrm rot="16200000">
            <a:off x="4573873" y="3357563"/>
            <a:ext cx="428628" cy="571504"/>
          </a:xfrm>
          <a:prstGeom prst="leftBrac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788451" y="2088055"/>
            <a:ext cx="2355581" cy="769441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marL="514350" indent="-514350" eaLnBrk="0" hangingPunct="0">
              <a:spcBef>
                <a:spcPct val="20000"/>
              </a:spcBef>
              <a:buClr>
                <a:schemeClr val="accent1"/>
              </a:buClr>
              <a:buSzPct val="70000"/>
              <a:defRPr/>
            </a:pPr>
            <a:r>
              <a:rPr lang="ru-RU" sz="44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вырезки!</a:t>
            </a:r>
            <a:endParaRPr lang="ru-RU" sz="44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0" y="5657671"/>
            <a:ext cx="7143768" cy="120032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подпереть в </a:t>
            </a:r>
            <a:r>
              <a:rPr lang="ru-RU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центре масс </a:t>
            </a:r>
            <a:r>
              <a:rPr lang="ru-RU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</a:t>
            </a:r>
            <a:r>
              <a:rPr lang="ru-RU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тело в безразличном 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равновесии</a:t>
            </a:r>
            <a:r>
              <a:rPr lang="ru-RU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!</a:t>
            </a:r>
            <a:endParaRPr lang="ru-RU" sz="36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0" y="3857628"/>
            <a:ext cx="8286776" cy="646331"/>
          </a:xfrm>
          <a:prstGeom prst="rect">
            <a:avLst/>
          </a:prstGeom>
          <a:solidFill>
            <a:schemeClr val="accent3"/>
          </a:solidFill>
          <a:ln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Mg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  <a:sym typeface="Symbol"/>
              </a:rPr>
              <a:t>x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en-US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+</a:t>
            </a:r>
            <a:r>
              <a:rPr lang="en-US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mg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</a:t>
            </a:r>
            <a:r>
              <a:rPr lang="en-US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(r/2+x) 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=0 </a:t>
            </a:r>
            <a:r>
              <a:rPr lang="ru-RU" sz="36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3200" i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правило моментов</a:t>
            </a:r>
            <a:r>
              <a:rPr lang="ru-RU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36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0" cstate="print"/>
          <a:srcRect l="54548" t="31185" r="36373" b="62500"/>
          <a:stretch>
            <a:fillRect/>
          </a:stretch>
        </p:blipFill>
        <p:spPr bwMode="auto">
          <a:xfrm>
            <a:off x="5786446" y="5572140"/>
            <a:ext cx="3286148" cy="1285884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  <a:effectLst/>
        </p:spPr>
      </p:pic>
      <p:sp>
        <p:nvSpPr>
          <p:cNvPr id="20" name="Прямоугольник 19"/>
          <p:cNvSpPr/>
          <p:nvPr/>
        </p:nvSpPr>
        <p:spPr>
          <a:xfrm>
            <a:off x="0" y="4572196"/>
            <a:ext cx="5000628" cy="584775"/>
          </a:xfrm>
          <a:prstGeom prst="rect">
            <a:avLst/>
          </a:prstGeom>
          <a:solidFill>
            <a:srgbClr val="F9E3A5"/>
          </a:solidFill>
          <a:ln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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h</a:t>
            </a:r>
            <a:r>
              <a:rPr lang="en-US" sz="3200" b="1" cap="all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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r</a:t>
            </a:r>
            <a:r>
              <a:rPr lang="en-US" sz="3200" b="1" baseline="30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en-US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x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= </a:t>
            </a:r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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h</a:t>
            </a:r>
            <a:r>
              <a:rPr lang="en-US" sz="3200" b="1" cap="all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</a:t>
            </a:r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3200" b="1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3200" b="1" baseline="30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(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r</a:t>
            </a:r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/2+</a:t>
            </a:r>
            <a:r>
              <a:rPr lang="en-US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x</a:t>
            </a:r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) </a:t>
            </a:r>
            <a:endParaRPr lang="ru-RU" sz="3200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35625" y="4691134"/>
            <a:ext cx="928662" cy="428628"/>
          </a:xfrm>
          <a:prstGeom prst="rect">
            <a:avLst/>
          </a:prstGeom>
          <a:solidFill>
            <a:schemeClr val="accent1">
              <a:alpha val="7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1915146" y="4706555"/>
            <a:ext cx="893069" cy="428628"/>
          </a:xfrm>
          <a:prstGeom prst="rect">
            <a:avLst/>
          </a:prstGeom>
          <a:solidFill>
            <a:schemeClr val="accent1">
              <a:alpha val="7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400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D8070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400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400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3" dur="4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D8070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4" dur="4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4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0"/>
                            </p:stCondLst>
                            <p:childTnLst>
                              <p:par>
                                <p:cTn id="4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4" grpId="0" animBg="1"/>
      <p:bldP spid="15" grpId="0" animBg="1"/>
      <p:bldP spid="16" grpId="0" animBg="1"/>
      <p:bldP spid="17" grpId="0" uiExpand="1" build="p" animBg="1"/>
      <p:bldP spid="19" grpId="0" animBg="1"/>
      <p:bldP spid="20" grpId="0" animBg="1"/>
      <p:bldP spid="21" grpId="0" animBg="1"/>
      <p:bldP spid="2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1714480" y="857232"/>
            <a:ext cx="3857652" cy="31432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Rectangle 10"/>
          <p:cNvSpPr>
            <a:spLocks noChangeArrowheads="1"/>
          </p:cNvSpPr>
          <p:nvPr/>
        </p:nvSpPr>
        <p:spPr bwMode="auto">
          <a:xfrm rot="10800000" flipV="1">
            <a:off x="4286248" y="0"/>
            <a:ext cx="4714876" cy="5847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где центр масс системы ?</a:t>
            </a:r>
            <a:endParaRPr kumimoji="0" lang="ru-RU" sz="6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71538" y="5657671"/>
            <a:ext cx="8072462" cy="120032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подпереть в </a:t>
            </a:r>
            <a:r>
              <a:rPr lang="ru-RU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центре масс </a:t>
            </a:r>
            <a:r>
              <a:rPr lang="ru-RU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</a:t>
            </a:r>
            <a:r>
              <a:rPr lang="ru-RU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тело в безразличном 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равновесии</a:t>
            </a:r>
            <a:r>
              <a:rPr lang="ru-RU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!</a:t>
            </a:r>
            <a:endParaRPr lang="ru-RU" sz="36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4357686" y="1928802"/>
            <a:ext cx="1071570" cy="107157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Line 18"/>
          <p:cNvSpPr>
            <a:spLocks noChangeShapeType="1"/>
          </p:cNvSpPr>
          <p:nvPr/>
        </p:nvSpPr>
        <p:spPr bwMode="auto">
          <a:xfrm>
            <a:off x="1541670" y="2476494"/>
            <a:ext cx="4140000" cy="0"/>
          </a:xfrm>
          <a:prstGeom prst="line">
            <a:avLst/>
          </a:prstGeom>
          <a:noFill/>
          <a:ln w="38100">
            <a:solidFill>
              <a:srgbClr val="000000"/>
            </a:solidFill>
            <a:prstDash val="sysDash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Равнобедренный треугольник 7"/>
          <p:cNvSpPr/>
          <p:nvPr/>
        </p:nvSpPr>
        <p:spPr>
          <a:xfrm>
            <a:off x="2714612" y="2458512"/>
            <a:ext cx="214314" cy="285752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9" name="Прямая со стрелкой 8"/>
          <p:cNvCxnSpPr/>
          <p:nvPr/>
        </p:nvCxnSpPr>
        <p:spPr>
          <a:xfrm rot="16200000" flipV="1">
            <a:off x="2833311" y="3268432"/>
            <a:ext cx="1620000" cy="0"/>
          </a:xfrm>
          <a:prstGeom prst="straightConnector1">
            <a:avLst/>
          </a:prstGeom>
          <a:ln w="63500">
            <a:solidFill>
              <a:srgbClr val="FF0000"/>
            </a:solidFill>
            <a:headEnd type="stealth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9"/>
          <p:cNvGrpSpPr>
            <a:grpSpLocks/>
          </p:cNvGrpSpPr>
          <p:nvPr/>
        </p:nvGrpSpPr>
        <p:grpSpPr bwMode="auto">
          <a:xfrm>
            <a:off x="3643311" y="3721246"/>
            <a:ext cx="1285879" cy="707886"/>
            <a:chOff x="2714612" y="4429132"/>
            <a:chExt cx="714380" cy="707428"/>
          </a:xfrm>
        </p:grpSpPr>
        <p:sp>
          <p:nvSpPr>
            <p:cNvPr id="11" name="TextBox 10"/>
            <p:cNvSpPr txBox="1">
              <a:spLocks noChangeArrowheads="1"/>
            </p:cNvSpPr>
            <p:nvPr/>
          </p:nvSpPr>
          <p:spPr bwMode="auto">
            <a:xfrm>
              <a:off x="2714612" y="4429132"/>
              <a:ext cx="714380" cy="7074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40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Mg</a:t>
              </a:r>
              <a:endParaRPr lang="ru-RU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2" name="Прямая со стрелкой 11"/>
            <p:cNvCxnSpPr/>
            <p:nvPr/>
          </p:nvCxnSpPr>
          <p:spPr>
            <a:xfrm>
              <a:off x="2786049" y="4500524"/>
              <a:ext cx="428628" cy="1586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3" name="Прямая со стрелкой 12"/>
          <p:cNvCxnSpPr/>
          <p:nvPr/>
        </p:nvCxnSpPr>
        <p:spPr>
          <a:xfrm rot="16200000" flipV="1">
            <a:off x="4451922" y="1935648"/>
            <a:ext cx="972000" cy="17463"/>
          </a:xfrm>
          <a:prstGeom prst="straightConnector1">
            <a:avLst/>
          </a:prstGeom>
          <a:ln w="63500">
            <a:solidFill>
              <a:srgbClr val="006600"/>
            </a:solidFill>
            <a:headEnd type="non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Группа 17"/>
          <p:cNvGrpSpPr>
            <a:grpSpLocks/>
          </p:cNvGrpSpPr>
          <p:nvPr/>
        </p:nvGrpSpPr>
        <p:grpSpPr bwMode="auto">
          <a:xfrm>
            <a:off x="5072066" y="1101190"/>
            <a:ext cx="714375" cy="523220"/>
            <a:chOff x="2714612" y="4429132"/>
            <a:chExt cx="714380" cy="522882"/>
          </a:xfrm>
          <a:solidFill>
            <a:schemeClr val="bg1"/>
          </a:solidFill>
        </p:grpSpPr>
        <p:sp>
          <p:nvSpPr>
            <p:cNvPr id="15" name="TextBox 18"/>
            <p:cNvSpPr txBox="1">
              <a:spLocks noChangeArrowheads="1"/>
            </p:cNvSpPr>
            <p:nvPr/>
          </p:nvSpPr>
          <p:spPr bwMode="auto">
            <a:xfrm>
              <a:off x="2714612" y="4429132"/>
              <a:ext cx="714380" cy="522882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8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mg</a:t>
              </a:r>
              <a:endParaRPr lang="ru-RU" sz="28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6" name="Прямая со стрелкой 15"/>
            <p:cNvCxnSpPr/>
            <p:nvPr/>
          </p:nvCxnSpPr>
          <p:spPr>
            <a:xfrm>
              <a:off x="2786049" y="4500524"/>
              <a:ext cx="428628" cy="1586"/>
            </a:xfrm>
            <a:prstGeom prst="straightConnector1">
              <a:avLst/>
            </a:prstGeom>
            <a:grpFill/>
            <a:ln w="25400">
              <a:solidFill>
                <a:srgbClr val="0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Левая фигурная скобка 16"/>
          <p:cNvSpPr/>
          <p:nvPr/>
        </p:nvSpPr>
        <p:spPr>
          <a:xfrm rot="5400000">
            <a:off x="3679025" y="1178703"/>
            <a:ext cx="428628" cy="2071702"/>
          </a:xfrm>
          <a:prstGeom prst="leftBrace">
            <a:avLst/>
          </a:prstGeom>
          <a:ln w="381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18" name="Левая фигурная скобка 17"/>
          <p:cNvSpPr/>
          <p:nvPr/>
        </p:nvSpPr>
        <p:spPr>
          <a:xfrm rot="16200000">
            <a:off x="3036083" y="2279917"/>
            <a:ext cx="428628" cy="785818"/>
          </a:xfrm>
          <a:prstGeom prst="leftBrac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5848834" y="958314"/>
            <a:ext cx="2723694" cy="769441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marL="514350" indent="-514350" eaLnBrk="0" hangingPunct="0">
              <a:spcBef>
                <a:spcPct val="20000"/>
              </a:spcBef>
              <a:buClr>
                <a:schemeClr val="accent1"/>
              </a:buClr>
              <a:buSzPct val="70000"/>
              <a:defRPr/>
            </a:pPr>
            <a:r>
              <a:rPr lang="ru-RU" sz="4000" dirty="0" smtClean="0">
                <a:solidFill>
                  <a:srgbClr val="F90101"/>
                </a:solidFill>
                <a:latin typeface="Times New Roman" pitchFamily="18" charset="0"/>
                <a:cs typeface="Times New Roman" pitchFamily="18" charset="0"/>
              </a:rPr>
              <a:t>вырезки!</a:t>
            </a:r>
            <a:r>
              <a:rPr lang="en-US" sz="4000" b="1" dirty="0" smtClean="0">
                <a:solidFill>
                  <a:srgbClr val="F9010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4400" b="1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44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0" y="4500570"/>
            <a:ext cx="8286776" cy="646331"/>
          </a:xfrm>
          <a:prstGeom prst="rect">
            <a:avLst/>
          </a:prstGeom>
          <a:solidFill>
            <a:srgbClr val="F9E3A5"/>
          </a:solidFill>
          <a:ln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Mg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  <a:sym typeface="Symbol"/>
              </a:rPr>
              <a:t>x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en-US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+</a:t>
            </a:r>
            <a:r>
              <a:rPr lang="en-US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mg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en-US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(r/2+x) 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=0 </a:t>
            </a:r>
            <a:r>
              <a:rPr lang="ru-RU" sz="36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3200" i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правило моментов</a:t>
            </a:r>
            <a:r>
              <a:rPr lang="ru-RU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3600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0" y="5215138"/>
            <a:ext cx="5214942" cy="584775"/>
          </a:xfrm>
          <a:prstGeom prst="rect">
            <a:avLst/>
          </a:prstGeom>
          <a:solidFill>
            <a:srgbClr val="F9E3A5"/>
          </a:solidFill>
          <a:ln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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h</a:t>
            </a:r>
            <a:r>
              <a:rPr lang="en-US" sz="3200" b="1" cap="all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</a:t>
            </a:r>
            <a:r>
              <a:rPr lang="en-US" sz="3200" b="1" dirty="0" smtClean="0">
                <a:solidFill>
                  <a:srgbClr val="F90101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R</a:t>
            </a:r>
            <a:r>
              <a:rPr lang="en-US" sz="3200" b="1" baseline="30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en-US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x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= </a:t>
            </a:r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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h</a:t>
            </a:r>
            <a:r>
              <a:rPr lang="en-US" sz="3200" b="1" cap="all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</a:t>
            </a:r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3200" b="1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3200" b="1" baseline="30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(</a:t>
            </a:r>
            <a:r>
              <a:rPr lang="en-US" sz="3200" b="1" dirty="0" smtClean="0">
                <a:solidFill>
                  <a:srgbClr val="F90101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R</a:t>
            </a:r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/2+</a:t>
            </a:r>
            <a:r>
              <a:rPr lang="en-US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x</a:t>
            </a:r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) </a:t>
            </a:r>
            <a:endParaRPr lang="ru-RU" sz="3200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3000364" y="2928934"/>
            <a:ext cx="428628" cy="584775"/>
          </a:xfrm>
          <a:prstGeom prst="rect">
            <a:avLst/>
          </a:prstGeom>
          <a:solidFill>
            <a:srgbClr val="F9E3A5"/>
          </a:solidFill>
          <a:ln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x</a:t>
            </a:r>
            <a:endParaRPr lang="ru-RU" sz="3200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3286116" y="1214422"/>
            <a:ext cx="1285884" cy="584775"/>
          </a:xfrm>
          <a:prstGeom prst="rect">
            <a:avLst/>
          </a:prstGeom>
          <a:solidFill>
            <a:srgbClr val="F9E3A5"/>
          </a:solidFill>
          <a:ln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R</a:t>
            </a:r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/2+</a:t>
            </a:r>
            <a:r>
              <a:rPr lang="en-US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x</a:t>
            </a:r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endParaRPr lang="ru-RU" sz="3200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35625" y="5322201"/>
            <a:ext cx="928662" cy="428628"/>
          </a:xfrm>
          <a:prstGeom prst="rect">
            <a:avLst/>
          </a:prstGeom>
          <a:solidFill>
            <a:schemeClr val="accent1">
              <a:alpha val="7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2008025" y="5334076"/>
            <a:ext cx="893069" cy="428628"/>
          </a:xfrm>
          <a:prstGeom prst="rect">
            <a:avLst/>
          </a:prstGeom>
          <a:solidFill>
            <a:schemeClr val="accent1">
              <a:alpha val="7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7429520" y="3429000"/>
            <a:ext cx="714380" cy="584775"/>
          </a:xfrm>
          <a:prstGeom prst="rect">
            <a:avLst/>
          </a:prstGeom>
          <a:solidFill>
            <a:srgbClr val="F9E3A5"/>
          </a:solidFill>
          <a:ln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x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= 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2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D8070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2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2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2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D8070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2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2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  <p:bldP spid="7" grpId="0" animBg="1"/>
      <p:bldP spid="8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4282" y="214290"/>
            <a:ext cx="3143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Задача №2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37" name="Line 13"/>
          <p:cNvSpPr>
            <a:spLocks noChangeShapeType="1"/>
          </p:cNvSpPr>
          <p:nvPr/>
        </p:nvSpPr>
        <p:spPr bwMode="auto">
          <a:xfrm flipV="1">
            <a:off x="7216497" y="437729"/>
            <a:ext cx="641651" cy="45719"/>
          </a:xfrm>
          <a:prstGeom prst="line">
            <a:avLst/>
          </a:prstGeom>
          <a:noFill/>
          <a:ln w="66675">
            <a:solidFill>
              <a:srgbClr val="FF0000"/>
            </a:solidFill>
            <a:round/>
            <a:headEnd type="none" w="sm" len="sm"/>
            <a:tailEnd type="triangle" w="sm" len="sm"/>
          </a:ln>
          <a:effectLst/>
          <a:scene3d>
            <a:camera prst="orthographicFront">
              <a:rot lat="0" lon="0" rev="21299999"/>
            </a:camera>
            <a:lightRig rig="threePt" dir="t"/>
          </a:scene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8" name="Line 14"/>
          <p:cNvSpPr>
            <a:spLocks noChangeShapeType="1"/>
          </p:cNvSpPr>
          <p:nvPr/>
        </p:nvSpPr>
        <p:spPr bwMode="auto">
          <a:xfrm flipH="1">
            <a:off x="6599131" y="1572333"/>
            <a:ext cx="618720" cy="2072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 type="none" w="sm" len="sm"/>
            <a:tailEnd type="triangl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9" name="Line 15"/>
          <p:cNvSpPr>
            <a:spLocks noChangeShapeType="1"/>
          </p:cNvSpPr>
          <p:nvPr/>
        </p:nvSpPr>
        <p:spPr bwMode="auto">
          <a:xfrm flipV="1">
            <a:off x="7216497" y="776695"/>
            <a:ext cx="1354" cy="797709"/>
          </a:xfrm>
          <a:prstGeom prst="line">
            <a:avLst/>
          </a:prstGeom>
          <a:noFill/>
          <a:ln w="66675">
            <a:solidFill>
              <a:srgbClr val="0014AC"/>
            </a:solidFill>
            <a:round/>
            <a:headEnd type="none" w="sm" len="sm"/>
            <a:tailEnd type="triangl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" name="TextBox 20"/>
          <p:cNvSpPr txBox="1"/>
          <p:nvPr/>
        </p:nvSpPr>
        <p:spPr>
          <a:xfrm>
            <a:off x="6858016" y="357166"/>
            <a:ext cx="571504" cy="400110"/>
          </a:xfrm>
          <a:prstGeom prst="rect">
            <a:avLst/>
          </a:prstGeom>
          <a:noFill/>
          <a:scene3d>
            <a:camera prst="orthographicFront">
              <a:rot lat="20999999" lon="0" rev="900000"/>
            </a:camera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endParaRPr lang="ru-RU" sz="2000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Группа 38"/>
          <p:cNvGrpSpPr/>
          <p:nvPr/>
        </p:nvGrpSpPr>
        <p:grpSpPr>
          <a:xfrm>
            <a:off x="5195498" y="413614"/>
            <a:ext cx="2662650" cy="1272356"/>
            <a:chOff x="5195498" y="413614"/>
            <a:chExt cx="2662650" cy="1272356"/>
          </a:xfrm>
        </p:grpSpPr>
        <p:sp>
          <p:nvSpPr>
            <p:cNvPr id="20" name="TextBox 19"/>
            <p:cNvSpPr txBox="1"/>
            <p:nvPr/>
          </p:nvSpPr>
          <p:spPr>
            <a:xfrm>
              <a:off x="5195498" y="1285860"/>
              <a:ext cx="57150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b="1" dirty="0" smtClean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А</a:t>
              </a:r>
              <a:endParaRPr lang="ru-RU" sz="20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7286644" y="1285860"/>
              <a:ext cx="57150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b="1" dirty="0" smtClean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С</a:t>
              </a:r>
              <a:endParaRPr lang="ru-RU" sz="20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3" name="Группа 37"/>
            <p:cNvGrpSpPr/>
            <p:nvPr/>
          </p:nvGrpSpPr>
          <p:grpSpPr>
            <a:xfrm>
              <a:off x="5479380" y="413614"/>
              <a:ext cx="1739727" cy="1145801"/>
              <a:chOff x="5494370" y="428604"/>
              <a:chExt cx="1739727" cy="1145801"/>
            </a:xfrm>
          </p:grpSpPr>
          <p:sp>
            <p:nvSpPr>
              <p:cNvPr id="1033" name="Rectangle 9"/>
              <p:cNvSpPr>
                <a:spLocks noChangeArrowheads="1"/>
              </p:cNvSpPr>
              <p:nvPr/>
            </p:nvSpPr>
            <p:spPr bwMode="auto">
              <a:xfrm>
                <a:off x="5494370" y="428604"/>
                <a:ext cx="1723481" cy="1145801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34" name="Line 10"/>
              <p:cNvSpPr>
                <a:spLocks noChangeShapeType="1"/>
              </p:cNvSpPr>
              <p:nvPr/>
            </p:nvSpPr>
            <p:spPr bwMode="auto">
              <a:xfrm>
                <a:off x="5510616" y="453468"/>
                <a:ext cx="1723481" cy="107121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ysDot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35" name="Line 11"/>
              <p:cNvSpPr>
                <a:spLocks noChangeShapeType="1"/>
              </p:cNvSpPr>
              <p:nvPr/>
            </p:nvSpPr>
            <p:spPr bwMode="auto">
              <a:xfrm flipV="1">
                <a:off x="5510616" y="453468"/>
                <a:ext cx="1707234" cy="1096073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ysDot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6286512" y="785794"/>
                <a:ext cx="57150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000" b="1" dirty="0" smtClean="0">
                    <a:solidFill>
                      <a:srgbClr val="0033CC"/>
                    </a:solidFill>
                    <a:latin typeface="Times New Roman" pitchFamily="18" charset="0"/>
                    <a:cs typeface="Times New Roman" pitchFamily="18" charset="0"/>
                  </a:rPr>
                  <a:t>О</a:t>
                </a:r>
                <a:endParaRPr lang="ru-RU" sz="2000" b="1" dirty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sp>
        <p:nvSpPr>
          <p:cNvPr id="24" name="TextBox 23"/>
          <p:cNvSpPr txBox="1"/>
          <p:nvPr/>
        </p:nvSpPr>
        <p:spPr>
          <a:xfrm>
            <a:off x="6444378" y="1157974"/>
            <a:ext cx="5715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000" b="1" baseline="-25000" dirty="0" err="1" smtClean="0">
                <a:latin typeface="Times New Roman" pitchFamily="18" charset="0"/>
                <a:cs typeface="Times New Roman" pitchFamily="18" charset="0"/>
              </a:rPr>
              <a:t>тр</a:t>
            </a:r>
            <a:r>
              <a:rPr lang="en-US" sz="20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215206" y="642918"/>
            <a:ext cx="5715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2000" b="1" baseline="-25000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en-US" sz="2000" b="1" baseline="-25000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b="1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900548" y="424150"/>
            <a:ext cx="5715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F </a:t>
            </a:r>
            <a:r>
              <a:rPr lang="en-US" sz="20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801436" y="1501116"/>
            <a:ext cx="7143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Mg</a:t>
            </a:r>
            <a:endParaRPr lang="ru-RU" sz="2400" b="1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072066" y="1643050"/>
            <a:ext cx="3071802" cy="369332"/>
          </a:xfrm>
          <a:prstGeom prst="rect">
            <a:avLst/>
          </a:prstGeom>
          <a:solidFill>
            <a:schemeClr val="accent1">
              <a:alpha val="10000"/>
            </a:schemeClr>
          </a:solidFill>
          <a:ln>
            <a:solidFill>
              <a:srgbClr val="365D21"/>
            </a:solidFill>
          </a:ln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29" name="Содержимое 36"/>
          <p:cNvSpPr txBox="1">
            <a:spLocks/>
          </p:cNvSpPr>
          <p:nvPr/>
        </p:nvSpPr>
        <p:spPr>
          <a:xfrm>
            <a:off x="421540" y="2714620"/>
            <a:ext cx="8572560" cy="71438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342900" lvl="0" indent="-342900" eaLnBrk="0" hangingPunct="0">
              <a:spcBef>
                <a:spcPct val="20000"/>
              </a:spcBef>
              <a:buClr>
                <a:schemeClr val="accent1"/>
              </a:buClr>
              <a:buSzPct val="70000"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1.</a:t>
            </a:r>
            <a:r>
              <a:rPr lang="ru-RU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Что? Как? 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Ящик двигается равномерно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</a:pP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"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"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194028" y="707332"/>
            <a:ext cx="37147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М=10кг,</a:t>
            </a:r>
            <a:r>
              <a:rPr lang="en-US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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 -?</a:t>
            </a:r>
            <a:endParaRPr lang="ru-RU" sz="36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ВС=2м АС=3м </a:t>
            </a:r>
            <a:endParaRPr lang="ru-RU" sz="3600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Line 15"/>
          <p:cNvSpPr>
            <a:spLocks noChangeShapeType="1"/>
          </p:cNvSpPr>
          <p:nvPr/>
        </p:nvSpPr>
        <p:spPr bwMode="auto">
          <a:xfrm flipV="1">
            <a:off x="6409532" y="1154462"/>
            <a:ext cx="1354" cy="797709"/>
          </a:xfrm>
          <a:prstGeom prst="line">
            <a:avLst/>
          </a:prstGeom>
          <a:noFill/>
          <a:ln w="66675">
            <a:solidFill>
              <a:srgbClr val="0014AC"/>
            </a:solidFill>
            <a:round/>
            <a:headEnd type="none" w="sm" len="sm"/>
            <a:tailEnd type="triangle" w="sm" len="sm"/>
          </a:ln>
          <a:effectLst/>
          <a:scene3d>
            <a:camera prst="orthographicFront">
              <a:rot lat="0" lon="0" rev="10799999"/>
            </a:camera>
            <a:lightRig rig="threePt" dir="t"/>
          </a:scene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4" name="TextBox 33"/>
          <p:cNvSpPr txBox="1"/>
          <p:nvPr/>
        </p:nvSpPr>
        <p:spPr>
          <a:xfrm>
            <a:off x="428596" y="4572008"/>
            <a:ext cx="5429288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lvl="0" indent="-342900" eaLnBrk="0" hangingPunct="0">
              <a:spcBef>
                <a:spcPct val="20000"/>
              </a:spcBef>
              <a:buClr>
                <a:schemeClr val="accent1"/>
              </a:buClr>
              <a:buSzPct val="70000"/>
            </a:pPr>
            <a:r>
              <a:rPr lang="ru-RU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4.    </a:t>
            </a:r>
            <a:r>
              <a:rPr lang="ru-RU" sz="32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тС</a:t>
            </a:r>
            <a:r>
              <a:rPr lang="ru-RU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F</a:t>
            </a:r>
            <a:r>
              <a:rPr lang="ru-RU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ru-RU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ВС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Mg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ru-RU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СА/2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00034" y="5214950"/>
            <a:ext cx="4143404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·2</a:t>
            </a:r>
            <a:r>
              <a:rPr lang="ru-RU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-100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ru-RU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1,5м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0</a:t>
            </a:r>
            <a:endParaRPr lang="ru-RU" sz="3200" dirty="0"/>
          </a:p>
        </p:txBody>
      </p:sp>
      <p:sp>
        <p:nvSpPr>
          <p:cNvPr id="36" name="TextBox 35"/>
          <p:cNvSpPr txBox="1"/>
          <p:nvPr/>
        </p:nvSpPr>
        <p:spPr>
          <a:xfrm>
            <a:off x="500034" y="5857892"/>
            <a:ext cx="5000660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</a:pP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3200" b="1" baseline="-25000" dirty="0" err="1" smtClean="0">
                <a:latin typeface="Times New Roman" pitchFamily="18" charset="0"/>
                <a:cs typeface="Times New Roman" pitchFamily="18" charset="0"/>
              </a:rPr>
              <a:t>тр</a:t>
            </a:r>
            <a:r>
              <a:rPr lang="en-US" sz="32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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32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             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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3200" b="1" baseline="-25000" dirty="0" err="1" smtClean="0">
                <a:latin typeface="Times New Roman" pitchFamily="18" charset="0"/>
                <a:cs typeface="Times New Roman" pitchFamily="18" charset="0"/>
              </a:rPr>
              <a:t>тр</a:t>
            </a:r>
            <a:r>
              <a:rPr lang="en-US" sz="32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32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endParaRPr lang="ru-RU" sz="3200" dirty="0"/>
          </a:p>
        </p:txBody>
      </p:sp>
      <p:sp>
        <p:nvSpPr>
          <p:cNvPr id="37" name="TextBox 36"/>
          <p:cNvSpPr txBox="1"/>
          <p:nvPr/>
        </p:nvSpPr>
        <p:spPr>
          <a:xfrm>
            <a:off x="428596" y="3500438"/>
            <a:ext cx="5929354" cy="107721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lvl="0" indent="-514350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Почему?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32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Mg</a:t>
            </a:r>
            <a:r>
              <a:rPr lang="ru-RU" sz="3200" b="1" dirty="0" smtClean="0">
                <a:solidFill>
                  <a:srgbClr val="FF0000"/>
                </a:solidFill>
              </a:rPr>
              <a:t>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= 0</a:t>
            </a:r>
            <a:r>
              <a:rPr lang="ru-RU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(1з-н Н)   </a:t>
            </a:r>
          </a:p>
          <a:p>
            <a:pPr marL="514350" lvl="0" indent="-514350"/>
            <a:r>
              <a:rPr lang="ru-RU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F 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3200" b="1" baseline="-25000" dirty="0" err="1" smtClean="0">
                <a:latin typeface="Times New Roman" pitchFamily="18" charset="0"/>
                <a:cs typeface="Times New Roman" pitchFamily="18" charset="0"/>
              </a:rPr>
              <a:t>тр</a:t>
            </a:r>
            <a:r>
              <a:rPr lang="en-US" sz="32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0</a:t>
            </a:r>
            <a:r>
              <a:rPr lang="ru-RU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(1з-н Н)</a:t>
            </a:r>
            <a:endParaRPr lang="ru-RU" sz="3200" dirty="0"/>
          </a:p>
        </p:txBody>
      </p:sp>
      <p:sp>
        <p:nvSpPr>
          <p:cNvPr id="31" name="TextBox 30"/>
          <p:cNvSpPr txBox="1"/>
          <p:nvPr/>
        </p:nvSpPr>
        <p:spPr>
          <a:xfrm rot="19623118">
            <a:off x="5479033" y="3755953"/>
            <a:ext cx="3549112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= 75Н  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 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3600" b="1" baseline="-25000" dirty="0" err="1" smtClean="0">
                <a:latin typeface="Times New Roman" pitchFamily="18" charset="0"/>
                <a:cs typeface="Times New Roman" pitchFamily="18" charset="0"/>
              </a:rPr>
              <a:t>тр</a:t>
            </a:r>
            <a:endParaRPr lang="ru-RU" sz="3600" dirty="0"/>
          </a:p>
        </p:txBody>
      </p:sp>
      <p:sp>
        <p:nvSpPr>
          <p:cNvPr id="32" name="TextBox 31"/>
          <p:cNvSpPr txBox="1"/>
          <p:nvPr/>
        </p:nvSpPr>
        <p:spPr>
          <a:xfrm rot="19504944">
            <a:off x="6389558" y="4945274"/>
            <a:ext cx="1785950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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0,75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0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0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000"/>
                            </p:stCondLst>
                            <p:childTnLst>
                              <p:par>
                                <p:cTn id="73" presetID="35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4" dur="2000" fill="hold"/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4000"/>
                            </p:stCondLst>
                            <p:childTnLst>
                              <p:par>
                                <p:cTn id="76" presetID="35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7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6000"/>
                            </p:stCondLst>
                            <p:childTnLst>
                              <p:par>
                                <p:cTn id="79" presetID="35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0" dur="20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8000"/>
                            </p:stCondLst>
                            <p:childTnLst>
                              <p:par>
                                <p:cTn id="82" presetID="35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3" dur="20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2" dur="2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16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7" dur="2000" fill="hold"/>
                                        <p:tgtEl>
                                          <p:spTgt spid="3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19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0" dur="2000" fill="hold"/>
                                        <p:tgtEl>
                                          <p:spTgt spid="3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7" grpId="0" animBg="1"/>
      <p:bldP spid="1037" grpId="1" animBg="1"/>
      <p:bldP spid="1038" grpId="0" animBg="1"/>
      <p:bldP spid="1038" grpId="1" animBg="1"/>
      <p:bldP spid="1039" grpId="0" animBg="1"/>
      <p:bldP spid="1039" grpId="1" animBg="1"/>
      <p:bldP spid="24" grpId="0"/>
      <p:bldP spid="25" grpId="0"/>
      <p:bldP spid="26" grpId="0"/>
      <p:bldP spid="27" grpId="0"/>
      <p:bldP spid="28" grpId="0" animBg="1"/>
      <p:bldP spid="29" grpId="0" animBg="1"/>
      <p:bldP spid="30" grpId="0"/>
      <p:bldP spid="33" grpId="0" animBg="1"/>
      <p:bldP spid="33" grpId="1" animBg="1"/>
      <p:bldP spid="34" grpId="0" animBg="1"/>
      <p:bldP spid="35" grpId="0" animBg="1"/>
      <p:bldP spid="36" grpId="0" animBg="1"/>
      <p:bldP spid="37" grpId="0" animBg="1"/>
      <p:bldP spid="31" grpId="0" animBg="1"/>
      <p:bldP spid="31" grpId="1" animBg="1"/>
      <p:bldP spid="32" grpId="0" animBg="1"/>
      <p:bldP spid="32" grpId="1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-500098" y="428604"/>
            <a:ext cx="7143800" cy="2220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0" y="4611231"/>
            <a:ext cx="914400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Колесо радиусом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= 10 см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 массой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= 1,6кг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стоит перед ступенькой высотой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= 2 см.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Какую наименьшую горизонтальную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силу F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надо приложить к оси колеса О, чтобы оно могло подняться на ступеньку? Трением пренебречь.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Группа 4"/>
          <p:cNvGrpSpPr>
            <a:grpSpLocks/>
          </p:cNvGrpSpPr>
          <p:nvPr/>
        </p:nvGrpSpPr>
        <p:grpSpPr bwMode="auto">
          <a:xfrm>
            <a:off x="2143113" y="2721114"/>
            <a:ext cx="1285879" cy="707886"/>
            <a:chOff x="2714612" y="4429132"/>
            <a:chExt cx="714380" cy="707428"/>
          </a:xfrm>
        </p:grpSpPr>
        <p:sp>
          <p:nvSpPr>
            <p:cNvPr id="6" name="TextBox 5"/>
            <p:cNvSpPr txBox="1">
              <a:spLocks noChangeArrowheads="1"/>
            </p:cNvSpPr>
            <p:nvPr/>
          </p:nvSpPr>
          <p:spPr bwMode="auto">
            <a:xfrm>
              <a:off x="2714612" y="4429132"/>
              <a:ext cx="714380" cy="707428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40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Mg</a:t>
              </a:r>
              <a:endParaRPr lang="ru-RU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7" name="Прямая со стрелкой 6"/>
            <p:cNvCxnSpPr/>
            <p:nvPr/>
          </p:nvCxnSpPr>
          <p:spPr>
            <a:xfrm>
              <a:off x="2786049" y="4500524"/>
              <a:ext cx="428628" cy="1586"/>
            </a:xfrm>
            <a:prstGeom prst="straightConnector1">
              <a:avLst/>
            </a:prstGeom>
            <a:ln w="25400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" name="Прямая со стрелкой 3"/>
          <p:cNvCxnSpPr/>
          <p:nvPr/>
        </p:nvCxnSpPr>
        <p:spPr>
          <a:xfrm rot="16200000" flipV="1">
            <a:off x="1346755" y="2238736"/>
            <a:ext cx="1620000" cy="0"/>
          </a:xfrm>
          <a:prstGeom prst="straightConnector1">
            <a:avLst/>
          </a:prstGeom>
          <a:ln w="63500">
            <a:solidFill>
              <a:srgbClr val="FF0000"/>
            </a:solidFill>
            <a:headEnd type="stealth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rot="16200000" flipV="1">
            <a:off x="2066639" y="692091"/>
            <a:ext cx="1010810" cy="946156"/>
          </a:xfrm>
          <a:prstGeom prst="straightConnector1">
            <a:avLst/>
          </a:prstGeom>
          <a:ln w="63500">
            <a:solidFill>
              <a:srgbClr val="0033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Группа 20"/>
          <p:cNvGrpSpPr>
            <a:grpSpLocks/>
          </p:cNvGrpSpPr>
          <p:nvPr/>
        </p:nvGrpSpPr>
        <p:grpSpPr bwMode="auto">
          <a:xfrm>
            <a:off x="2343779" y="548326"/>
            <a:ext cx="714375" cy="523220"/>
            <a:chOff x="3357554" y="2143116"/>
            <a:chExt cx="714380" cy="522882"/>
          </a:xfrm>
        </p:grpSpPr>
        <p:sp>
          <p:nvSpPr>
            <p:cNvPr id="10" name="TextBox 21"/>
            <p:cNvSpPr txBox="1">
              <a:spLocks noChangeArrowheads="1"/>
            </p:cNvSpPr>
            <p:nvPr/>
          </p:nvSpPr>
          <p:spPr bwMode="auto">
            <a:xfrm>
              <a:off x="3357554" y="2143116"/>
              <a:ext cx="714380" cy="5228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800" b="1" dirty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N</a:t>
              </a:r>
              <a:endParaRPr lang="ru-RU" sz="28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1" name="Прямая со стрелкой 10"/>
            <p:cNvCxnSpPr/>
            <p:nvPr/>
          </p:nvCxnSpPr>
          <p:spPr>
            <a:xfrm>
              <a:off x="3357554" y="2214508"/>
              <a:ext cx="428628" cy="1586"/>
            </a:xfrm>
            <a:prstGeom prst="straightConnector1">
              <a:avLst/>
            </a:prstGeom>
            <a:ln w="25400">
              <a:solidFill>
                <a:srgbClr val="0014AC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6" name="Прямая со стрелкой 15"/>
          <p:cNvCxnSpPr/>
          <p:nvPr/>
        </p:nvCxnSpPr>
        <p:spPr>
          <a:xfrm>
            <a:off x="2173602" y="1714488"/>
            <a:ext cx="936000" cy="1588"/>
          </a:xfrm>
          <a:prstGeom prst="straightConnector1">
            <a:avLst/>
          </a:prstGeom>
          <a:ln w="38100">
            <a:solidFill>
              <a:srgbClr val="0000FF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rot="16200000" flipH="1">
            <a:off x="3609835" y="1533646"/>
            <a:ext cx="360000" cy="7306"/>
          </a:xfrm>
          <a:prstGeom prst="straightConnector1">
            <a:avLst/>
          </a:prstGeom>
          <a:ln w="38100">
            <a:solidFill>
              <a:srgbClr val="FF0000"/>
            </a:solidFill>
            <a:headEnd type="triangle" w="med" len="sm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Прямоугольник 18"/>
          <p:cNvSpPr/>
          <p:nvPr/>
        </p:nvSpPr>
        <p:spPr>
          <a:xfrm>
            <a:off x="3571868" y="1214422"/>
            <a:ext cx="85472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14350" indent="-514350" eaLnBrk="0" hangingPunct="0">
              <a:spcBef>
                <a:spcPct val="20000"/>
              </a:spcBef>
              <a:buClr>
                <a:schemeClr val="accent1"/>
              </a:buClr>
              <a:buSzPct val="70000"/>
              <a:defRPr/>
            </a:pPr>
            <a:r>
              <a:rPr lang="en-US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h </a:t>
            </a:r>
            <a:endParaRPr lang="ru-RU" sz="2800" dirty="0">
              <a:solidFill>
                <a:srgbClr val="006600"/>
              </a:solidFill>
            </a:endParaRPr>
          </a:p>
        </p:txBody>
      </p:sp>
      <p:grpSp>
        <p:nvGrpSpPr>
          <p:cNvPr id="5" name="Группа 21"/>
          <p:cNvGrpSpPr/>
          <p:nvPr/>
        </p:nvGrpSpPr>
        <p:grpSpPr>
          <a:xfrm>
            <a:off x="3929058" y="2143116"/>
            <a:ext cx="928694" cy="656781"/>
            <a:chOff x="3929058" y="2143116"/>
            <a:chExt cx="928694" cy="656781"/>
          </a:xfrm>
          <a:solidFill>
            <a:schemeClr val="tx1"/>
          </a:solidFill>
        </p:grpSpPr>
        <p:sp>
          <p:nvSpPr>
            <p:cNvPr id="21" name="Выноска 1 (с границей) 20"/>
            <p:cNvSpPr/>
            <p:nvPr/>
          </p:nvSpPr>
          <p:spPr>
            <a:xfrm>
              <a:off x="3929058" y="2143116"/>
              <a:ext cx="928694" cy="642942"/>
            </a:xfrm>
            <a:prstGeom prst="accentCallout1">
              <a:avLst>
                <a:gd name="adj1" fmla="val 18750"/>
                <a:gd name="adj2" fmla="val -8333"/>
                <a:gd name="adj3" fmla="val -72175"/>
                <a:gd name="adj4" fmla="val -94176"/>
              </a:avLst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4071934" y="2153566"/>
              <a:ext cx="571504" cy="646331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r>
                <a:rPr lang="ru-RU" sz="36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А </a:t>
              </a:r>
              <a:endParaRPr lang="ru-RU" sz="3600" dirty="0">
                <a:solidFill>
                  <a:schemeClr val="bg1"/>
                </a:solidFill>
              </a:endParaRPr>
            </a:p>
          </p:txBody>
        </p:sp>
      </p:grpSp>
      <p:sp>
        <p:nvSpPr>
          <p:cNvPr id="23" name="Прямоугольник 22"/>
          <p:cNvSpPr/>
          <p:nvPr/>
        </p:nvSpPr>
        <p:spPr>
          <a:xfrm>
            <a:off x="0" y="3214686"/>
            <a:ext cx="900115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Mg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  <a:sym typeface="Symbol"/>
              </a:rPr>
              <a:t>d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en-US" sz="4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+</a:t>
            </a:r>
            <a:r>
              <a:rPr lang="en-US" sz="4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</a:t>
            </a:r>
            <a:r>
              <a:rPr lang="en-US" sz="4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(R-h) 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=0 </a:t>
            </a:r>
            <a:r>
              <a:rPr lang="ru-RU" sz="40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36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правило моментов)</a:t>
            </a:r>
            <a:endParaRPr lang="ru-RU" sz="4000" dirty="0"/>
          </a:p>
        </p:txBody>
      </p:sp>
      <p:cxnSp>
        <p:nvCxnSpPr>
          <p:cNvPr id="25" name="Прямая соединительная линия 24"/>
          <p:cNvCxnSpPr/>
          <p:nvPr/>
        </p:nvCxnSpPr>
        <p:spPr>
          <a:xfrm rot="10800000">
            <a:off x="2143108" y="1357298"/>
            <a:ext cx="857256" cy="28575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Прямоугольник 25"/>
          <p:cNvSpPr/>
          <p:nvPr/>
        </p:nvSpPr>
        <p:spPr>
          <a:xfrm>
            <a:off x="2428860" y="1619896"/>
            <a:ext cx="3850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14350" indent="-514350" eaLnBrk="0" hangingPunct="0">
              <a:spcBef>
                <a:spcPct val="20000"/>
              </a:spcBef>
              <a:buClr>
                <a:schemeClr val="accent1"/>
              </a:buClr>
              <a:buSzPct val="70000"/>
              <a:defRPr/>
            </a:pP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endParaRPr lang="ru-RU" sz="2800" dirty="0">
              <a:solidFill>
                <a:srgbClr val="0000FF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323367" y="976954"/>
            <a:ext cx="53412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14350" indent="-514350" eaLnBrk="0" hangingPunct="0">
              <a:spcBef>
                <a:spcPct val="20000"/>
              </a:spcBef>
              <a:buClr>
                <a:schemeClr val="accent1"/>
              </a:buClr>
              <a:buSzPct val="70000"/>
              <a:defRPr/>
            </a:pPr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 </a:t>
            </a:r>
            <a:endParaRPr lang="ru-RU" sz="2800" dirty="0">
              <a:solidFill>
                <a:srgbClr val="000000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0" y="3929066"/>
            <a:ext cx="392905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16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6 </a:t>
            </a:r>
            <a:r>
              <a:rPr lang="en-US" sz="4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+</a:t>
            </a:r>
            <a:r>
              <a:rPr lang="en-US" sz="4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</a:t>
            </a:r>
            <a:r>
              <a:rPr lang="en-US" sz="4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(8) 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=0 </a:t>
            </a:r>
            <a:endParaRPr lang="ru-RU" sz="4000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0" y="4643446"/>
            <a:ext cx="1928794" cy="707886"/>
          </a:xfrm>
          <a:prstGeom prst="rect">
            <a:avLst/>
          </a:prstGeom>
          <a:solidFill>
            <a:srgbClr val="F9E3A5"/>
          </a:solidFill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4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12</a:t>
            </a:r>
            <a:r>
              <a:rPr lang="ru-RU" sz="4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endParaRPr lang="ru-RU" sz="4000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714348" y="4643446"/>
            <a:ext cx="1143008" cy="646331"/>
          </a:xfrm>
          <a:prstGeom prst="rect">
            <a:avLst/>
          </a:prstGeom>
          <a:solidFill>
            <a:srgbClr val="F9E3A5"/>
          </a:solidFill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12</a:t>
            </a:r>
            <a:r>
              <a:rPr lang="ru-RU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endParaRPr lang="ru-RU" sz="3600" dirty="0"/>
          </a:p>
        </p:txBody>
      </p:sp>
      <p:sp>
        <p:nvSpPr>
          <p:cNvPr id="31" name="Прямоугольник 30"/>
          <p:cNvSpPr/>
          <p:nvPr/>
        </p:nvSpPr>
        <p:spPr>
          <a:xfrm>
            <a:off x="6072198" y="4572008"/>
            <a:ext cx="1143008" cy="646331"/>
          </a:xfrm>
          <a:prstGeom prst="rect">
            <a:avLst/>
          </a:prstGeom>
          <a:solidFill>
            <a:srgbClr val="F9E3A5"/>
          </a:solidFill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16</a:t>
            </a:r>
            <a:r>
              <a:rPr lang="ru-RU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64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59259E-6 L -0.5651 -0.27662 " pathEditMode="relative" rAng="0" ptsTypes="AA">
                                      <p:cBhvr>
                                        <p:cTn id="3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3" y="-13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35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1.3691E-6 L 0.10208 -0.07216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" y="-3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2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3" dur="2000" fill="hold"/>
                                        <p:tgtEl>
                                          <p:spTgt spid="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0"/>
                            </p:stCondLst>
                            <p:childTnLst>
                              <p:par>
                                <p:cTn id="8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1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4.07407E-6 L 0.23334 -0.62314 " pathEditMode="relative" rAng="0" ptsTypes="AA">
                                      <p:cBhvr>
                                        <p:cTn id="10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" y="-31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/>
      <p:bldP spid="19" grpId="0"/>
      <p:bldP spid="19" grpId="1"/>
      <p:bldP spid="19" grpId="2"/>
      <p:bldP spid="23" grpId="0"/>
      <p:bldP spid="26" grpId="0"/>
      <p:bldP spid="14" grpId="0"/>
      <p:bldP spid="27" grpId="0"/>
      <p:bldP spid="28" grpId="0" animBg="1"/>
      <p:bldP spid="29" grpId="0" animBg="1"/>
      <p:bldP spid="29" grpId="1" animBg="1"/>
      <p:bldP spid="31" grpId="0" animBg="1"/>
      <p:bldP spid="31" grpId="1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-3571932" y="2190753"/>
            <a:ext cx="15502442" cy="4667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" name="Прямая со стрелкой 2"/>
          <p:cNvCxnSpPr/>
          <p:nvPr/>
        </p:nvCxnSpPr>
        <p:spPr>
          <a:xfrm rot="5400000">
            <a:off x="1358084" y="5071280"/>
            <a:ext cx="1714512" cy="1588"/>
          </a:xfrm>
          <a:prstGeom prst="straightConnector1">
            <a:avLst/>
          </a:prstGeom>
          <a:ln w="76200">
            <a:solidFill>
              <a:srgbClr val="00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Группа 63"/>
          <p:cNvGrpSpPr/>
          <p:nvPr/>
        </p:nvGrpSpPr>
        <p:grpSpPr>
          <a:xfrm>
            <a:off x="2357422" y="5610541"/>
            <a:ext cx="642942" cy="461665"/>
            <a:chOff x="5572132" y="2413878"/>
            <a:chExt cx="642942" cy="461665"/>
          </a:xfrm>
        </p:grpSpPr>
        <p:sp>
          <p:nvSpPr>
            <p:cNvPr id="5" name="TextBox 4"/>
            <p:cNvSpPr txBox="1"/>
            <p:nvPr/>
          </p:nvSpPr>
          <p:spPr>
            <a:xfrm>
              <a:off x="5572132" y="2413878"/>
              <a:ext cx="642942" cy="461665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Mg </a:t>
              </a:r>
              <a:endParaRPr lang="ru-RU" sz="24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" name="Line 18"/>
            <p:cNvSpPr>
              <a:spLocks noChangeShapeType="1"/>
            </p:cNvSpPr>
            <p:nvPr/>
          </p:nvSpPr>
          <p:spPr bwMode="auto">
            <a:xfrm flipV="1">
              <a:off x="5685029" y="2473838"/>
              <a:ext cx="292776" cy="71438"/>
            </a:xfrm>
            <a:prstGeom prst="line">
              <a:avLst/>
            </a:prstGeom>
            <a:noFill/>
            <a:ln w="28575">
              <a:solidFill>
                <a:srgbClr val="006600"/>
              </a:solidFill>
              <a:round/>
              <a:headEnd/>
              <a:tailEnd type="triangle" w="med" len="med"/>
            </a:ln>
            <a:scene3d>
              <a:camera prst="orthographicFront">
                <a:rot lat="0" lon="0" rev="20699999"/>
              </a:camera>
              <a:lightRig rig="threePt" dir="t"/>
            </a:scene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rgbClr val="FF0000"/>
                </a:solidFill>
              </a:endParaRPr>
            </a:p>
          </p:txBody>
        </p:sp>
      </p:grpSp>
      <p:cxnSp>
        <p:nvCxnSpPr>
          <p:cNvPr id="8" name="Прямая со стрелкой 7"/>
          <p:cNvCxnSpPr/>
          <p:nvPr/>
        </p:nvCxnSpPr>
        <p:spPr>
          <a:xfrm rot="10800000">
            <a:off x="1714480" y="3929066"/>
            <a:ext cx="2287604" cy="857256"/>
          </a:xfrm>
          <a:prstGeom prst="straightConnector1">
            <a:avLst/>
          </a:prstGeom>
          <a:ln w="76200">
            <a:solidFill>
              <a:srgbClr val="0014A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Группа 63"/>
          <p:cNvGrpSpPr/>
          <p:nvPr/>
        </p:nvGrpSpPr>
        <p:grpSpPr>
          <a:xfrm>
            <a:off x="1643042" y="3395963"/>
            <a:ext cx="642942" cy="461665"/>
            <a:chOff x="5572132" y="2413878"/>
            <a:chExt cx="642942" cy="461665"/>
          </a:xfrm>
        </p:grpSpPr>
        <p:sp>
          <p:nvSpPr>
            <p:cNvPr id="11" name="TextBox 10"/>
            <p:cNvSpPr txBox="1"/>
            <p:nvPr/>
          </p:nvSpPr>
          <p:spPr>
            <a:xfrm>
              <a:off x="5572132" y="2413878"/>
              <a:ext cx="642942" cy="461665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</p:spPr>
          <p:txBody>
            <a:bodyPr wrap="square" rtlCol="0">
              <a:spAutoFit/>
            </a:bodyPr>
            <a:lstStyle/>
            <a:p>
              <a:r>
                <a:rPr lang="en-US" sz="2400" b="1" dirty="0" err="1" smtClean="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</a:rPr>
                <a:t>Nc</a:t>
              </a:r>
              <a:r>
                <a:rPr lang="en-US" sz="2400" b="1" dirty="0" smtClean="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sz="2400" b="1" dirty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" name="Line 18"/>
            <p:cNvSpPr>
              <a:spLocks noChangeShapeType="1"/>
            </p:cNvSpPr>
            <p:nvPr/>
          </p:nvSpPr>
          <p:spPr bwMode="auto">
            <a:xfrm flipV="1">
              <a:off x="5685029" y="2473838"/>
              <a:ext cx="292776" cy="71438"/>
            </a:xfrm>
            <a:prstGeom prst="line">
              <a:avLst/>
            </a:prstGeom>
            <a:noFill/>
            <a:ln w="28575">
              <a:solidFill>
                <a:srgbClr val="0014AC"/>
              </a:solidFill>
              <a:round/>
              <a:headEnd/>
              <a:tailEnd type="triangle" w="med" len="med"/>
            </a:ln>
            <a:scene3d>
              <a:camera prst="orthographicFront">
                <a:rot lat="0" lon="0" rev="20699999"/>
              </a:camera>
              <a:lightRig rig="threePt" dir="t"/>
            </a:scene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rgbClr val="0014AC"/>
                </a:solidFill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2786050" y="4915927"/>
            <a:ext cx="571504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scene3d>
            <a:camera prst="orthographicFront">
              <a:rot lat="0" lon="0" rev="0"/>
            </a:camera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  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4" name="Прямая со стрелкой 13"/>
          <p:cNvCxnSpPr/>
          <p:nvPr/>
        </p:nvCxnSpPr>
        <p:spPr>
          <a:xfrm>
            <a:off x="2214546" y="4856172"/>
            <a:ext cx="1836000" cy="1588"/>
          </a:xfrm>
          <a:prstGeom prst="straightConnector1">
            <a:avLst/>
          </a:prstGeom>
          <a:ln w="57150" cmpd="sng">
            <a:solidFill>
              <a:srgbClr val="FF0000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rot="5400000">
            <a:off x="4481108" y="4520024"/>
            <a:ext cx="612000" cy="1588"/>
          </a:xfrm>
          <a:prstGeom prst="straightConnector1">
            <a:avLst/>
          </a:prstGeom>
          <a:ln w="57150" cmpd="sng">
            <a:solidFill>
              <a:srgbClr val="FF0000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4929190" y="4214818"/>
            <a:ext cx="615646" cy="5847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scene3d>
            <a:camera prst="orthographicFront">
              <a:rot lat="0" lon="0" rev="0"/>
            </a:camera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  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3929058" y="4572008"/>
            <a:ext cx="500066" cy="500066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0" y="785794"/>
            <a:ext cx="2428860" cy="5847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sz="3200" b="1" dirty="0" err="1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Mg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/>
          </a:p>
        </p:txBody>
      </p:sp>
      <p:sp>
        <p:nvSpPr>
          <p:cNvPr id="21" name="TextBox 20"/>
          <p:cNvSpPr txBox="1"/>
          <p:nvPr/>
        </p:nvSpPr>
        <p:spPr>
          <a:xfrm>
            <a:off x="2357422" y="785794"/>
            <a:ext cx="1785982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=0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/>
          </a:p>
        </p:txBody>
      </p:sp>
      <p:cxnSp>
        <p:nvCxnSpPr>
          <p:cNvPr id="24" name="Прямая со стрелкой 23"/>
          <p:cNvCxnSpPr/>
          <p:nvPr/>
        </p:nvCxnSpPr>
        <p:spPr>
          <a:xfrm rot="5400000" flipH="1" flipV="1">
            <a:off x="928662" y="4357694"/>
            <a:ext cx="1285884" cy="1285884"/>
          </a:xfrm>
          <a:prstGeom prst="straightConnector1">
            <a:avLst/>
          </a:prstGeom>
          <a:ln w="57150" cmpd="sng">
            <a:solidFill>
              <a:srgbClr val="000000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1428728" y="5000636"/>
            <a:ext cx="642942" cy="584775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R 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-571536" y="4214818"/>
            <a:ext cx="1785950" cy="5847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3200" b="1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R-h</a:t>
            </a:r>
            <a:endParaRPr lang="ru-RU" sz="3200" dirty="0"/>
          </a:p>
        </p:txBody>
      </p:sp>
      <p:sp>
        <p:nvSpPr>
          <p:cNvPr id="31" name="TextBox 30"/>
          <p:cNvSpPr txBox="1"/>
          <p:nvPr/>
        </p:nvSpPr>
        <p:spPr>
          <a:xfrm>
            <a:off x="2643174" y="2786058"/>
            <a:ext cx="2143140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200" b="1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200" b="1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ru-RU" sz="3200" b="1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200" b="1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3200" b="1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200" b="1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5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4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5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6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4" dur="2000" fill="hold"/>
                                        <p:tgtEl>
                                          <p:spTgt spid="21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05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6" dur="2000" fill="hold"/>
                                        <p:tgtEl>
                                          <p:spTgt spid="20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8" grpId="0" animBg="1"/>
      <p:bldP spid="19" grpId="0" animBg="1"/>
      <p:bldP spid="20" grpId="0" animBg="1"/>
      <p:bldP spid="20" grpId="1" animBg="1"/>
      <p:bldP spid="21" grpId="0" animBg="1"/>
      <p:bldP spid="21" grpId="1" animBg="1"/>
      <p:bldP spid="28" grpId="0"/>
      <p:bldP spid="30" grpId="0" animBg="1"/>
      <p:bldP spid="31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357422" y="142852"/>
            <a:ext cx="5715000" cy="563562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z="3600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Домашнее задание.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714356"/>
            <a:ext cx="7500958" cy="2071702"/>
          </a:xfrm>
          <a:gradFill rotWithShape="0">
            <a:gsLst>
              <a:gs pos="0">
                <a:srgbClr val="92D050"/>
              </a:gs>
              <a:gs pos="100000">
                <a:srgbClr val="66CCFF">
                  <a:alpha val="50000"/>
                </a:srgbClr>
              </a:gs>
            </a:gsLst>
            <a:path path="rect">
              <a:fillToRect l="50000" t="50000" r="50000" b="50000"/>
            </a:path>
          </a:gradFill>
        </p:spPr>
        <p:txBody>
          <a:bodyPr/>
          <a:lstStyle/>
          <a:p>
            <a:pPr marL="0" indent="0" algn="ctr" eaLnBrk="1" hangingPunct="1">
              <a:lnSpc>
                <a:spcPts val="5000"/>
              </a:lnSpc>
              <a:spcBef>
                <a:spcPts val="0"/>
              </a:spcBef>
              <a:buNone/>
            </a:pPr>
            <a:r>
              <a:rPr lang="ru-RU" sz="4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Гр3 </a:t>
            </a:r>
          </a:p>
          <a:p>
            <a:pPr marL="0" indent="0" algn="ctr" eaLnBrk="1" hangingPunct="1">
              <a:lnSpc>
                <a:spcPts val="5000"/>
              </a:lnSpc>
              <a:spcBef>
                <a:spcPts val="0"/>
              </a:spcBef>
              <a:buNone/>
            </a:pPr>
            <a:r>
              <a:rPr lang="ru-RU" sz="5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669 667 647 645 643 </a:t>
            </a:r>
          </a:p>
          <a:p>
            <a:pPr marL="0" indent="0" algn="ctr" eaLnBrk="1" hangingPunct="1">
              <a:lnSpc>
                <a:spcPts val="5000"/>
              </a:lnSpc>
              <a:spcBef>
                <a:spcPts val="0"/>
              </a:spcBef>
              <a:buNone/>
            </a:pPr>
            <a:r>
              <a:rPr lang="ru-RU" sz="5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16</a:t>
            </a:r>
            <a:r>
              <a:rPr lang="ru-RU" sz="5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4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рыч</a:t>
            </a:r>
            <a:r>
              <a:rPr lang="ru-RU" sz="5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54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9" descr="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70738" y="458788"/>
            <a:ext cx="1944687" cy="191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Picture 15" descr="boy_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14313" y="3609975"/>
            <a:ext cx="1500187" cy="324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 descr="boy_14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754188" y="3629025"/>
            <a:ext cx="1457325" cy="315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boy_15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241675" y="3643313"/>
            <a:ext cx="1314450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5" descr="boy_151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483100" y="3643313"/>
            <a:ext cx="1484313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5" descr="boy_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143636" y="3643313"/>
            <a:ext cx="1484312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2" descr="boy_149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000875" y="2216150"/>
            <a:ext cx="2143125" cy="464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0"/>
                            </p:stCondLst>
                            <p:childTnLst>
                              <p:par>
                                <p:cTn id="3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500"/>
                            </p:stCondLst>
                            <p:childTnLst>
                              <p:par>
                                <p:cTn id="3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000"/>
                            </p:stCondLst>
                            <p:childTnLst>
                              <p:par>
                                <p:cTn id="4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7000"/>
                            </p:stCondLst>
                            <p:childTnLst>
                              <p:par>
                                <p:cTn id="49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8000"/>
                            </p:stCondLst>
                            <p:childTnLst>
                              <p:par>
                                <p:cTn id="5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8500"/>
                            </p:stCondLst>
                            <p:childTnLst>
                              <p:par>
                                <p:cTn id="59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9500"/>
                            </p:stCondLst>
                            <p:childTnLst>
                              <p:par>
                                <p:cTn id="64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07216E-6 L -0.76875 0.00648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400" y="3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7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1500"/>
                            </p:stCondLst>
                            <p:childTnLst>
                              <p:par>
                                <p:cTn id="71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2000"/>
                            </p:stCondLst>
                            <p:childTnLst>
                              <p:par>
                                <p:cTn id="76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2500"/>
                            </p:stCondLst>
                            <p:childTnLst>
                              <p:par>
                                <p:cTn id="81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3000"/>
                            </p:stCondLst>
                            <p:childTnLst>
                              <p:par>
                                <p:cTn id="85" presetID="39" presetClass="exit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3500"/>
                            </p:stCondLst>
                            <p:childTnLst>
                              <p:par>
                                <p:cTn id="92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3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uild="p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TextBox 79"/>
          <p:cNvSpPr txBox="1"/>
          <p:nvPr/>
        </p:nvSpPr>
        <p:spPr>
          <a:xfrm>
            <a:off x="214313" y="4000504"/>
            <a:ext cx="1643043" cy="356829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>
            <a:spAutoFit/>
          </a:bodyPr>
          <a:lstStyle/>
          <a:p>
            <a:pPr>
              <a:lnSpc>
                <a:spcPts val="2000"/>
              </a:lnSpc>
              <a:defRPr/>
            </a:pPr>
            <a:r>
              <a:rPr lang="ru-RU" sz="2400" b="1" baseline="-2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ПРОТИВ  </a:t>
            </a:r>
            <a:r>
              <a:rPr lang="ru-RU" sz="2400" b="1" baseline="-25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Ч.С.</a:t>
            </a:r>
            <a:endParaRPr lang="ru-RU" sz="24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" name="TextBox 80"/>
          <p:cNvSpPr txBox="1">
            <a:spLocks noChangeArrowheads="1"/>
          </p:cNvSpPr>
          <p:nvPr/>
        </p:nvSpPr>
        <p:spPr bwMode="auto">
          <a:xfrm>
            <a:off x="2428870" y="3881337"/>
            <a:ext cx="1428750" cy="404919"/>
          </a:xfrm>
          <a:prstGeom prst="rect">
            <a:avLst/>
          </a:prstGeom>
          <a:blipFill dpi="0" rotWithShape="1">
            <a:blip r:embed="rId10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ts val="2000"/>
              </a:lnSpc>
            </a:pPr>
            <a:r>
              <a:rPr lang="ru-RU" sz="3600" b="1" baseline="-250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ПО</a:t>
            </a:r>
            <a:r>
              <a:rPr lang="ru-RU" sz="3200" b="1" baseline="-250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4000" b="1" baseline="-25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ч.с.</a:t>
            </a:r>
            <a:endParaRPr lang="ru-RU" sz="40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153" name="Line 25"/>
          <p:cNvSpPr>
            <a:spLocks noChangeShapeType="1"/>
          </p:cNvSpPr>
          <p:nvPr/>
        </p:nvSpPr>
        <p:spPr bwMode="auto">
          <a:xfrm>
            <a:off x="228137" y="2771776"/>
            <a:ext cx="0" cy="8001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77" name="Овал 4"/>
          <p:cNvSpPr/>
          <p:nvPr/>
        </p:nvSpPr>
        <p:spPr>
          <a:xfrm>
            <a:off x="236514" y="3334013"/>
            <a:ext cx="906462" cy="44291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40640" tIns="40640" rIns="40640" bIns="40640" spcCol="1270" anchor="ctr"/>
          <a:lstStyle/>
          <a:p>
            <a:pPr algn="ctr" defTabSz="142240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8" name="Овал 4"/>
          <p:cNvSpPr/>
          <p:nvPr/>
        </p:nvSpPr>
        <p:spPr>
          <a:xfrm>
            <a:off x="2806694" y="3344865"/>
            <a:ext cx="908050" cy="441325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/>
          </a:scene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40640" tIns="40640" rIns="40640" bIns="40640" spcCol="1270" anchor="ctr"/>
          <a:lstStyle/>
          <a:p>
            <a:pPr algn="ctr" defTabSz="142240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40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20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4000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0" name="Прямая со стрелкой 59"/>
          <p:cNvCxnSpPr/>
          <p:nvPr/>
        </p:nvCxnSpPr>
        <p:spPr>
          <a:xfrm rot="5400000" flipH="1" flipV="1">
            <a:off x="2369913" y="2052708"/>
            <a:ext cx="1428750" cy="1588"/>
          </a:xfrm>
          <a:prstGeom prst="straightConnector1">
            <a:avLst/>
          </a:prstGeom>
          <a:ln w="76200">
            <a:solidFill>
              <a:srgbClr val="0066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Овал 4"/>
          <p:cNvSpPr/>
          <p:nvPr/>
        </p:nvSpPr>
        <p:spPr>
          <a:xfrm>
            <a:off x="2165340" y="1202987"/>
            <a:ext cx="906462" cy="442913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40640" tIns="40640" rIns="40640" bIns="40640" spcCol="1270" anchor="ctr"/>
          <a:lstStyle/>
          <a:p>
            <a:pPr algn="ctr" defTabSz="1422400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40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0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40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3" name="TextBox 82"/>
          <p:cNvSpPr txBox="1">
            <a:spLocks noChangeArrowheads="1"/>
          </p:cNvSpPr>
          <p:nvPr/>
        </p:nvSpPr>
        <p:spPr bwMode="auto">
          <a:xfrm>
            <a:off x="5143510" y="3000372"/>
            <a:ext cx="4000522" cy="769441"/>
          </a:xfrm>
          <a:prstGeom prst="rect">
            <a:avLst/>
          </a:prstGeom>
          <a:solidFill>
            <a:schemeClr val="bg2">
              <a:lumMod val="75000"/>
              <a:alpha val="27058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r>
              <a:rPr lang="ru-RU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ru-RU" sz="4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=0</a:t>
            </a:r>
            <a:endParaRPr lang="ru-RU" sz="4000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4287841" y="2428868"/>
            <a:ext cx="4856191" cy="584775"/>
          </a:xfrm>
          <a:prstGeom prst="rect">
            <a:avLst/>
          </a:prstGeom>
          <a:solidFill>
            <a:schemeClr val="bg2">
              <a:lumMod val="75000"/>
              <a:alpha val="27000"/>
            </a:schemeClr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</a:t>
            </a:r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М=0 </a:t>
            </a:r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</a:t>
            </a:r>
            <a:r>
              <a:rPr lang="ru-RU" sz="32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не </a:t>
            </a:r>
            <a:r>
              <a:rPr lang="ru-RU" sz="3200" cap="all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вращается</a:t>
            </a:r>
            <a:endParaRPr lang="ru-RU" sz="3200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5" name="TextBox 84"/>
          <p:cNvSpPr txBox="1">
            <a:spLocks noChangeArrowheads="1"/>
          </p:cNvSpPr>
          <p:nvPr/>
        </p:nvSpPr>
        <p:spPr bwMode="auto">
          <a:xfrm>
            <a:off x="5143541" y="3786190"/>
            <a:ext cx="4000491" cy="646331"/>
          </a:xfrm>
          <a:prstGeom prst="rect">
            <a:avLst/>
          </a:prstGeom>
          <a:solidFill>
            <a:schemeClr val="bg2">
              <a:lumMod val="75000"/>
              <a:alpha val="27058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+18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·(100-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=0</a:t>
            </a:r>
          </a:p>
        </p:txBody>
      </p:sp>
      <p:sp>
        <p:nvSpPr>
          <p:cNvPr id="89" name="Line 23"/>
          <p:cNvSpPr>
            <a:spLocks noChangeShapeType="1"/>
          </p:cNvSpPr>
          <p:nvPr/>
        </p:nvSpPr>
        <p:spPr bwMode="auto">
          <a:xfrm flipV="1">
            <a:off x="2428860" y="1097265"/>
            <a:ext cx="285752" cy="45719"/>
          </a:xfrm>
          <a:prstGeom prst="line">
            <a:avLst/>
          </a:prstGeom>
          <a:noFill/>
          <a:ln w="22225">
            <a:solidFill>
              <a:srgbClr val="006600"/>
            </a:solidFill>
            <a:round/>
            <a:headEnd/>
            <a:tailEnd type="triangle" w="med" len="med"/>
          </a:ln>
          <a:scene3d>
            <a:camera prst="orthographicFront">
              <a:rot lat="0" lon="0" rev="20999999"/>
            </a:camera>
            <a:lightRig rig="threePt" dir="t"/>
          </a:scene3d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0" name="Line 23"/>
          <p:cNvSpPr>
            <a:spLocks noChangeShapeType="1"/>
          </p:cNvSpPr>
          <p:nvPr/>
        </p:nvSpPr>
        <p:spPr bwMode="auto">
          <a:xfrm flipV="1">
            <a:off x="3065289" y="3296969"/>
            <a:ext cx="285752" cy="45719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scene3d>
            <a:camera prst="orthographicFront">
              <a:rot lat="0" lon="0" rev="20999999"/>
            </a:camera>
            <a:lightRig rig="threePt" dir="t"/>
          </a:scene3d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1" name="Line 23"/>
          <p:cNvSpPr>
            <a:spLocks noChangeShapeType="1"/>
          </p:cNvSpPr>
          <p:nvPr/>
        </p:nvSpPr>
        <p:spPr bwMode="auto">
          <a:xfrm flipV="1">
            <a:off x="500034" y="3286124"/>
            <a:ext cx="285752" cy="45719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scene3d>
            <a:camera prst="orthographicFront">
              <a:rot lat="0" lon="0" rev="20999999"/>
            </a:camera>
            <a:lightRig rig="threePt" dir="t"/>
          </a:scene3d>
        </p:spPr>
        <p:txBody>
          <a:bodyPr/>
          <a:lstStyle/>
          <a:p>
            <a:pPr>
              <a:defRPr/>
            </a:pPr>
            <a:endParaRPr lang="ru-RU"/>
          </a:p>
        </p:txBody>
      </p:sp>
      <p:grpSp>
        <p:nvGrpSpPr>
          <p:cNvPr id="2" name="Группа 107"/>
          <p:cNvGrpSpPr/>
          <p:nvPr/>
        </p:nvGrpSpPr>
        <p:grpSpPr>
          <a:xfrm>
            <a:off x="71406" y="1887928"/>
            <a:ext cx="3714772" cy="1901112"/>
            <a:chOff x="71408" y="1885078"/>
            <a:chExt cx="3714772" cy="1901112"/>
          </a:xfrm>
        </p:grpSpPr>
        <p:grpSp>
          <p:nvGrpSpPr>
            <p:cNvPr id="3" name="Группа 72"/>
            <p:cNvGrpSpPr>
              <a:grpSpLocks/>
            </p:cNvGrpSpPr>
            <p:nvPr/>
          </p:nvGrpSpPr>
          <p:grpSpPr bwMode="auto">
            <a:xfrm>
              <a:off x="571472" y="1885078"/>
              <a:ext cx="3092466" cy="472352"/>
              <a:chOff x="1505056" y="0"/>
              <a:chExt cx="2242069" cy="460586"/>
            </a:xfrm>
          </p:grpSpPr>
          <p:sp>
            <p:nvSpPr>
              <p:cNvPr id="75" name="Овал 4"/>
              <p:cNvSpPr/>
              <p:nvPr/>
            </p:nvSpPr>
            <p:spPr>
              <a:xfrm>
                <a:off x="1505056" y="31323"/>
                <a:ext cx="532891" cy="326390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50800" tIns="50800" rIns="50800" bIns="50800" spcCol="1270" anchor="ctr"/>
              <a:lstStyle/>
              <a:p>
                <a:pPr algn="ctr" defTabSz="177800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en-US" sz="40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d</a:t>
                </a:r>
                <a:r>
                  <a:rPr lang="ru-RU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  <a:endParaRPr lang="ru-RU" sz="40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74" name="Овал 73"/>
              <p:cNvSpPr/>
              <p:nvPr/>
            </p:nvSpPr>
            <p:spPr>
              <a:xfrm>
                <a:off x="1590121" y="0"/>
                <a:ext cx="752723" cy="460586"/>
              </a:xfrm>
              <a:prstGeom prst="ellipse">
                <a:avLst/>
              </a:prstGeom>
              <a:noFill/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76" name="Овал 4"/>
              <p:cNvSpPr/>
              <p:nvPr/>
            </p:nvSpPr>
            <p:spPr>
              <a:xfrm>
                <a:off x="3214234" y="112293"/>
                <a:ext cx="532891" cy="325253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50800" tIns="50800" rIns="50800" bIns="50800" spcCol="1270" anchor="ctr"/>
              <a:lstStyle/>
              <a:p>
                <a:pPr algn="ctr" defTabSz="177800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en-US" sz="4000" b="1" dirty="0">
                    <a:solidFill>
                      <a:srgbClr val="0033CC"/>
                    </a:solidFill>
                    <a:latin typeface="Times New Roman" pitchFamily="18" charset="0"/>
                    <a:cs typeface="Times New Roman" pitchFamily="18" charset="0"/>
                  </a:rPr>
                  <a:t>d</a:t>
                </a:r>
                <a:r>
                  <a:rPr lang="ru-RU" b="1" dirty="0">
                    <a:solidFill>
                      <a:srgbClr val="0033CC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lang="ru-RU" sz="4000" b="1" dirty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4" name="Группа 106"/>
            <p:cNvGrpSpPr/>
            <p:nvPr/>
          </p:nvGrpSpPr>
          <p:grpSpPr>
            <a:xfrm>
              <a:off x="71408" y="2371540"/>
              <a:ext cx="3714772" cy="1414650"/>
              <a:chOff x="71408" y="2356491"/>
              <a:chExt cx="3714772" cy="1414650"/>
            </a:xfrm>
          </p:grpSpPr>
          <p:grpSp>
            <p:nvGrpSpPr>
              <p:cNvPr id="5" name="Group 2"/>
              <p:cNvGrpSpPr>
                <a:grpSpLocks/>
              </p:cNvGrpSpPr>
              <p:nvPr/>
            </p:nvGrpSpPr>
            <p:grpSpPr bwMode="auto">
              <a:xfrm>
                <a:off x="71408" y="2356491"/>
                <a:ext cx="3602633" cy="1183847"/>
                <a:chOff x="1008" y="2859"/>
                <a:chExt cx="3631" cy="1011"/>
              </a:xfrm>
            </p:grpSpPr>
            <p:grpSp>
              <p:nvGrpSpPr>
                <p:cNvPr id="6" name="Group 3"/>
                <p:cNvGrpSpPr>
                  <a:grpSpLocks/>
                </p:cNvGrpSpPr>
                <p:nvPr/>
              </p:nvGrpSpPr>
              <p:grpSpPr bwMode="auto">
                <a:xfrm>
                  <a:off x="1008" y="3168"/>
                  <a:ext cx="3600" cy="702"/>
                  <a:chOff x="1440" y="2880"/>
                  <a:chExt cx="3600" cy="702"/>
                </a:xfrm>
              </p:grpSpPr>
              <p:grpSp>
                <p:nvGrpSpPr>
                  <p:cNvPr id="7" name="Group 5"/>
                  <p:cNvGrpSpPr>
                    <a:grpSpLocks/>
                  </p:cNvGrpSpPr>
                  <p:nvPr/>
                </p:nvGrpSpPr>
                <p:grpSpPr bwMode="auto">
                  <a:xfrm>
                    <a:off x="1584" y="2880"/>
                    <a:ext cx="3456" cy="144"/>
                    <a:chOff x="1584" y="2880"/>
                    <a:chExt cx="3456" cy="144"/>
                  </a:xfrm>
                </p:grpSpPr>
                <p:sp>
                  <p:nvSpPr>
                    <p:cNvPr id="24642" name="Rectangle 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584" y="2880"/>
                      <a:ext cx="576" cy="144"/>
                    </a:xfrm>
                    <a:prstGeom prst="rect">
                      <a:avLst/>
                    </a:prstGeom>
                    <a:solidFill>
                      <a:srgbClr val="FFFF00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24643" name="Rectangle 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160" y="2880"/>
                      <a:ext cx="576" cy="144"/>
                    </a:xfrm>
                    <a:prstGeom prst="rect">
                      <a:avLst/>
                    </a:prstGeom>
                    <a:solidFill>
                      <a:srgbClr val="339933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24644" name="Rectangle 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36" y="2880"/>
                      <a:ext cx="576" cy="144"/>
                    </a:xfrm>
                    <a:prstGeom prst="rect">
                      <a:avLst/>
                    </a:prstGeom>
                    <a:solidFill>
                      <a:srgbClr val="FFFF00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24645" name="Rectangle 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312" y="2880"/>
                      <a:ext cx="576" cy="144"/>
                    </a:xfrm>
                    <a:prstGeom prst="rect">
                      <a:avLst/>
                    </a:prstGeom>
                    <a:solidFill>
                      <a:srgbClr val="339933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24646" name="Rectangle 1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888" y="2880"/>
                      <a:ext cx="576" cy="144"/>
                    </a:xfrm>
                    <a:prstGeom prst="rect">
                      <a:avLst/>
                    </a:prstGeom>
                    <a:solidFill>
                      <a:srgbClr val="FFFF00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24647" name="Rectangle 1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464" y="2880"/>
                      <a:ext cx="576" cy="144"/>
                    </a:xfrm>
                    <a:prstGeom prst="rect">
                      <a:avLst/>
                    </a:prstGeom>
                    <a:solidFill>
                      <a:srgbClr val="339933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8" name="Group 16"/>
                  <p:cNvGrpSpPr>
                    <a:grpSpLocks/>
                  </p:cNvGrpSpPr>
                  <p:nvPr/>
                </p:nvGrpSpPr>
                <p:grpSpPr bwMode="auto">
                  <a:xfrm>
                    <a:off x="1440" y="3006"/>
                    <a:ext cx="288" cy="576"/>
                    <a:chOff x="1440" y="3006"/>
                    <a:chExt cx="288" cy="576"/>
                  </a:xfrm>
                </p:grpSpPr>
                <p:sp>
                  <p:nvSpPr>
                    <p:cNvPr id="24637" name="Rectangle 1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440" y="3294"/>
                      <a:ext cx="288" cy="288"/>
                    </a:xfrm>
                    <a:prstGeom prst="rect">
                      <a:avLst/>
                    </a:prstGeom>
                    <a:solidFill>
                      <a:srgbClr val="C00000">
                        <a:alpha val="41176"/>
                      </a:srgbClr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24639" name="Line 20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573" y="3006"/>
                      <a:ext cx="0" cy="307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</p:grpSp>
            <p:sp>
              <p:nvSpPr>
                <p:cNvPr id="24633" name="AutoShape 21"/>
                <p:cNvSpPr>
                  <a:spLocks/>
                </p:cNvSpPr>
                <p:nvPr/>
              </p:nvSpPr>
              <p:spPr bwMode="auto">
                <a:xfrm rot="5400000">
                  <a:off x="4176" y="2674"/>
                  <a:ext cx="277" cy="648"/>
                </a:xfrm>
                <a:prstGeom prst="leftBrace">
                  <a:avLst>
                    <a:gd name="adj1" fmla="val 66667"/>
                    <a:gd name="adj2" fmla="val 50000"/>
                  </a:avLst>
                </a:prstGeom>
                <a:noFill/>
                <a:ln w="22225">
                  <a:solidFill>
                    <a:srgbClr val="0033CC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4634" name="AutoShape 22"/>
                <p:cNvSpPr>
                  <a:spLocks/>
                </p:cNvSpPr>
                <p:nvPr/>
              </p:nvSpPr>
              <p:spPr bwMode="auto">
                <a:xfrm rot="5400000">
                  <a:off x="2454" y="1619"/>
                  <a:ext cx="204" cy="2808"/>
                </a:xfrm>
                <a:prstGeom prst="leftBrace">
                  <a:avLst>
                    <a:gd name="adj1" fmla="val 33566"/>
                    <a:gd name="adj2" fmla="val 50000"/>
                  </a:avLst>
                </a:prstGeom>
                <a:noFill/>
                <a:ln w="222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84" name="Rectangle 18"/>
              <p:cNvSpPr>
                <a:spLocks noChangeArrowheads="1"/>
              </p:cNvSpPr>
              <p:nvPr/>
            </p:nvSpPr>
            <p:spPr bwMode="auto">
              <a:xfrm>
                <a:off x="3500430" y="3286124"/>
                <a:ext cx="285750" cy="485017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6" name="Line 20"/>
              <p:cNvSpPr>
                <a:spLocks noChangeShapeType="1"/>
              </p:cNvSpPr>
              <p:nvPr/>
            </p:nvSpPr>
            <p:spPr bwMode="auto">
              <a:xfrm flipV="1">
                <a:off x="3629449" y="2780571"/>
                <a:ext cx="0" cy="57600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48151" name="Line 23"/>
          <p:cNvSpPr>
            <a:spLocks noChangeShapeType="1"/>
          </p:cNvSpPr>
          <p:nvPr/>
        </p:nvSpPr>
        <p:spPr bwMode="auto">
          <a:xfrm rot="-60000">
            <a:off x="3581602" y="2786555"/>
            <a:ext cx="66676" cy="1116000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/>
            <a:tailEnd type="triangle" w="med" len="med"/>
          </a:ln>
          <a:scene3d>
            <a:camera prst="orthographicFront">
              <a:rot lat="0" lon="0" rev="21299999"/>
            </a:camera>
            <a:lightRig rig="threePt" dir="t"/>
          </a:scene3d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3" name="TextBox 92"/>
          <p:cNvSpPr txBox="1"/>
          <p:nvPr/>
        </p:nvSpPr>
        <p:spPr>
          <a:xfrm>
            <a:off x="3786182" y="1334144"/>
            <a:ext cx="5357850" cy="523220"/>
          </a:xfrm>
          <a:prstGeom prst="rect">
            <a:avLst/>
          </a:prstGeom>
          <a:solidFill>
            <a:srgbClr val="FFFF00">
              <a:alpha val="27000"/>
            </a:srgbClr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Рассмотрим равновесие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рычага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4" name="TextBox 93"/>
          <p:cNvSpPr txBox="1">
            <a:spLocks noChangeArrowheads="1"/>
          </p:cNvSpPr>
          <p:nvPr/>
        </p:nvSpPr>
        <p:spPr bwMode="auto">
          <a:xfrm>
            <a:off x="6858022" y="1853975"/>
            <a:ext cx="2286010" cy="646331"/>
          </a:xfrm>
          <a:prstGeom prst="rect">
            <a:avLst/>
          </a:prstGeom>
          <a:solidFill>
            <a:srgbClr val="FFFF00">
              <a:alpha val="27058"/>
            </a:srgb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-Р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1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sz="2000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5" name="Овал 4"/>
          <p:cNvSpPr/>
          <p:nvPr/>
        </p:nvSpPr>
        <p:spPr>
          <a:xfrm>
            <a:off x="928662" y="3271840"/>
            <a:ext cx="1071570" cy="442912"/>
          </a:xfrm>
          <a:prstGeom prst="rect">
            <a:avLst/>
          </a:prstGeom>
          <a:solidFill>
            <a:srgbClr val="FFFF00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40640" tIns="40640" rIns="40640" bIns="40640" spcCol="1270" anchor="ctr"/>
          <a:lstStyle/>
          <a:p>
            <a:pPr algn="ctr" defTabSz="142240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endParaRPr lang="ru-RU" sz="32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6" name="Овал 4"/>
          <p:cNvSpPr/>
          <p:nvPr/>
        </p:nvSpPr>
        <p:spPr>
          <a:xfrm>
            <a:off x="3786182" y="3286124"/>
            <a:ext cx="928694" cy="442912"/>
          </a:xfrm>
          <a:prstGeom prst="rect">
            <a:avLst/>
          </a:prstGeom>
          <a:solidFill>
            <a:srgbClr val="FFFF00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40640" tIns="40640" rIns="40640" bIns="40640" spcCol="1270" anchor="ctr"/>
          <a:lstStyle/>
          <a:p>
            <a:pPr algn="ctr" defTabSz="142240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18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endParaRPr lang="ru-RU" sz="32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7" name="Овал 4"/>
          <p:cNvSpPr/>
          <p:nvPr/>
        </p:nvSpPr>
        <p:spPr>
          <a:xfrm>
            <a:off x="1857356" y="1771642"/>
            <a:ext cx="1000132" cy="442912"/>
          </a:xfrm>
          <a:prstGeom prst="rect">
            <a:avLst/>
          </a:prstGeom>
          <a:solidFill>
            <a:srgbClr val="FFFF00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40640" tIns="40640" rIns="40640" bIns="40640" spcCol="1270" anchor="ctr"/>
          <a:lstStyle/>
          <a:p>
            <a:pPr algn="ctr" defTabSz="142240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endParaRPr lang="ru-RU" sz="32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8" name="TextBox 97"/>
          <p:cNvSpPr txBox="1">
            <a:spLocks noChangeArrowheads="1"/>
          </p:cNvSpPr>
          <p:nvPr/>
        </p:nvSpPr>
        <p:spPr bwMode="auto">
          <a:xfrm>
            <a:off x="4788025" y="4357694"/>
            <a:ext cx="4356008" cy="707886"/>
          </a:xfrm>
          <a:prstGeom prst="rect">
            <a:avLst/>
          </a:prstGeom>
          <a:solidFill>
            <a:schemeClr val="bg2">
              <a:lumMod val="75000"/>
              <a:alpha val="27058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ru-RU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1800-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18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=0</a:t>
            </a:r>
          </a:p>
        </p:txBody>
      </p:sp>
      <p:sp>
        <p:nvSpPr>
          <p:cNvPr id="102" name="TextBox 101"/>
          <p:cNvSpPr txBox="1">
            <a:spLocks noChangeArrowheads="1"/>
          </p:cNvSpPr>
          <p:nvPr/>
        </p:nvSpPr>
        <p:spPr bwMode="auto">
          <a:xfrm>
            <a:off x="928662" y="4429132"/>
            <a:ext cx="4000528" cy="392864"/>
          </a:xfrm>
          <a:prstGeom prst="rect">
            <a:avLst/>
          </a:prstGeom>
          <a:blipFill dpi="0" rotWithShape="1">
            <a:blip r:embed="rId10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ts val="2000"/>
              </a:lnSpc>
            </a:pPr>
            <a:r>
              <a:rPr lang="ru-RU" sz="36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Скобки раскрыть</a:t>
            </a:r>
            <a:endParaRPr lang="ru-RU" sz="4000" b="1" i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3" name="TextBox 102"/>
          <p:cNvSpPr txBox="1">
            <a:spLocks noChangeArrowheads="1"/>
          </p:cNvSpPr>
          <p:nvPr/>
        </p:nvSpPr>
        <p:spPr bwMode="auto">
          <a:xfrm>
            <a:off x="4427984" y="5068685"/>
            <a:ext cx="2572903" cy="646331"/>
          </a:xfrm>
          <a:prstGeom prst="rect">
            <a:avLst/>
          </a:prstGeom>
          <a:solidFill>
            <a:schemeClr val="bg2">
              <a:lumMod val="75000"/>
              <a:alpha val="27058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1800</a:t>
            </a:r>
            <a:r>
              <a:rPr lang="ru-RU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=</a:t>
            </a:r>
            <a:r>
              <a:rPr lang="ru-RU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36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4" name="TextBox 103"/>
          <p:cNvSpPr txBox="1">
            <a:spLocks noChangeArrowheads="1"/>
          </p:cNvSpPr>
          <p:nvPr/>
        </p:nvSpPr>
        <p:spPr bwMode="auto">
          <a:xfrm>
            <a:off x="6929454" y="5072074"/>
            <a:ext cx="2143140" cy="646331"/>
          </a:xfrm>
          <a:prstGeom prst="rect">
            <a:avLst/>
          </a:prstGeom>
          <a:solidFill>
            <a:schemeClr val="bg2">
              <a:lumMod val="75000"/>
              <a:alpha val="27058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….см </a:t>
            </a:r>
            <a:r>
              <a:rPr lang="ru-RU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36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5" name="AutoShape 12"/>
          <p:cNvSpPr>
            <a:spLocks noChangeArrowheads="1"/>
          </p:cNvSpPr>
          <p:nvPr/>
        </p:nvSpPr>
        <p:spPr bwMode="auto">
          <a:xfrm>
            <a:off x="2071670" y="3143248"/>
            <a:ext cx="142875" cy="337239"/>
          </a:xfrm>
          <a:prstGeom prst="flowChartExtract">
            <a:avLst/>
          </a:prstGeom>
          <a:solidFill>
            <a:srgbClr val="FFFFFF"/>
          </a:solidFill>
          <a:ln w="539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6" name="TextBox 105"/>
          <p:cNvSpPr txBox="1">
            <a:spLocks noChangeArrowheads="1"/>
          </p:cNvSpPr>
          <p:nvPr/>
        </p:nvSpPr>
        <p:spPr bwMode="auto">
          <a:xfrm>
            <a:off x="0" y="4857760"/>
            <a:ext cx="4929222" cy="348813"/>
          </a:xfrm>
          <a:prstGeom prst="rect">
            <a:avLst/>
          </a:prstGeom>
          <a:blipFill dpi="0" rotWithShape="1">
            <a:blip r:embed="rId10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ts val="2000"/>
              </a:lnSpc>
            </a:pPr>
            <a:r>
              <a:rPr lang="ru-RU" sz="36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сложить подобные…</a:t>
            </a:r>
            <a:endParaRPr lang="ru-RU" sz="4000" b="1" i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9" name="Прямоугольник 108"/>
          <p:cNvSpPr/>
          <p:nvPr/>
        </p:nvSpPr>
        <p:spPr>
          <a:xfrm>
            <a:off x="0" y="5657695"/>
            <a:ext cx="9144000" cy="1200329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ru-RU" sz="2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Ответ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 точка подвеса рычага должна отстоять от малой силы на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43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см, от большой на …см. Нагрузка на точку опоры составит  ….Н. </a:t>
            </a:r>
            <a:endParaRPr lang="ru-RU" sz="24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5643506" y="-1384995"/>
            <a:ext cx="3500494" cy="138499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- </a:t>
            </a:r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2,5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, Р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ru-RU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Н. </a:t>
            </a:r>
          </a:p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1+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=52</a:t>
            </a:r>
            <a:r>
              <a:rPr lang="ru-RU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см</a:t>
            </a:r>
            <a:endParaRPr lang="ru-RU" sz="28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3" name="Прямая соединительная линия 52"/>
          <p:cNvCxnSpPr/>
          <p:nvPr/>
        </p:nvCxnSpPr>
        <p:spPr>
          <a:xfrm rot="-60000">
            <a:off x="5057897" y="5009119"/>
            <a:ext cx="857256" cy="13271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единительная линия 53"/>
          <p:cNvCxnSpPr/>
          <p:nvPr/>
        </p:nvCxnSpPr>
        <p:spPr>
          <a:xfrm rot="-60000">
            <a:off x="7629715" y="4958431"/>
            <a:ext cx="857256" cy="13271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5" name="Picture 2"/>
          <p:cNvPicPr>
            <a:picLocks noChangeAspect="1" noChangeArrowheads="1"/>
          </p:cNvPicPr>
          <p:nvPr/>
        </p:nvPicPr>
        <p:blipFill>
          <a:blip r:embed="rId11" cstate="print"/>
          <a:srcRect l="9961" t="8056" r="9765" b="80958"/>
          <a:stretch>
            <a:fillRect/>
          </a:stretch>
        </p:blipFill>
        <p:spPr bwMode="auto">
          <a:xfrm>
            <a:off x="0" y="0"/>
            <a:ext cx="9144000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500"/>
                                        <p:tgtEl>
                                          <p:spTgt spid="92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500"/>
                                        <p:tgtEl>
                                          <p:spTgt spid="92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500"/>
                                        <p:tgtEl>
                                          <p:spTgt spid="92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500"/>
                                        <p:tgtEl>
                                          <p:spTgt spid="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500"/>
                                        <p:tgtEl>
                                          <p:spTgt spid="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500"/>
                                        <p:tgtEl>
                                          <p:spTgt spid="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250"/>
                            </p:stCondLst>
                            <p:childTnLst>
                              <p:par>
                                <p:cTn id="22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500"/>
                                        <p:tgtEl>
                                          <p:spTgt spid="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500"/>
                                        <p:tgtEl>
                                          <p:spTgt spid="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500"/>
                                        <p:tgtEl>
                                          <p:spTgt spid="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6000"/>
                            </p:stCondLst>
                            <p:childTnLst>
                              <p:par>
                                <p:cTn id="28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0" dur="500"/>
                                        <p:tgtEl>
                                          <p:spTgt spid="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1" dur="500"/>
                                        <p:tgtEl>
                                          <p:spTgt spid="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500"/>
                                        <p:tgtEl>
                                          <p:spTgt spid="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481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1000"/>
                                        <p:tgtEl>
                                          <p:spTgt spid="481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500"/>
                            </p:stCondLst>
                            <p:childTnLst>
                              <p:par>
                                <p:cTn id="8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000"/>
                            </p:stCondLst>
                            <p:childTnLst>
                              <p:par>
                                <p:cTn id="91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2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2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2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7" dur="2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2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3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8" dur="2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1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2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7" dur="2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2" dur="2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3.7037E-7 L 0.10018 -0.02477 " pathEditMode="relative" rAng="0" ptsTypes="AA">
                                      <p:cBhvr>
                                        <p:cTn id="176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00" y="-13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1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2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 animBg="1"/>
      <p:bldP spid="81" grpId="0" animBg="1"/>
      <p:bldP spid="48153" grpId="0" animBg="1"/>
      <p:bldP spid="77" grpId="0"/>
      <p:bldP spid="79" grpId="0"/>
      <p:bldP spid="83" grpId="0" animBg="1"/>
      <p:bldP spid="82" grpId="0" animBg="1"/>
      <p:bldP spid="85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102" grpId="0" animBg="1"/>
      <p:bldP spid="103" grpId="0" animBg="1"/>
      <p:bldP spid="104" grpId="0" animBg="1"/>
      <p:bldP spid="105" grpId="0" animBg="1"/>
      <p:bldP spid="105" grpId="1" animBg="1"/>
      <p:bldP spid="106" grpId="0" animBg="1"/>
      <p:bldP spid="109" grpId="0" animBg="1"/>
      <p:bldP spid="92" grpId="0" build="p" animBg="1" advAuto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7" cstate="print"/>
          <a:srcRect l="9375" t="8057" r="11523" b="69971"/>
          <a:stretch>
            <a:fillRect/>
          </a:stretch>
        </p:blipFill>
        <p:spPr bwMode="auto">
          <a:xfrm>
            <a:off x="-32" y="0"/>
            <a:ext cx="9144032" cy="2143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5"/>
          <p:cNvSpPr txBox="1">
            <a:spLocks noChangeArrowheads="1"/>
          </p:cNvSpPr>
          <p:nvPr/>
        </p:nvSpPr>
        <p:spPr bwMode="auto">
          <a:xfrm>
            <a:off x="0" y="2060848"/>
            <a:ext cx="2699824" cy="3096344"/>
          </a:xfrm>
          <a:prstGeom prst="rect">
            <a:avLst/>
          </a:prstGeom>
          <a:solidFill>
            <a:srgbClr val="F9E3A5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F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1</a:t>
            </a: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= 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2</a:t>
            </a: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00Н 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</a:pP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=50c</a:t>
            </a: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м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</a:pP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sz="1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b="1" kern="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3200" b="1" kern="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3200" b="1" kern="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0c</a:t>
            </a:r>
            <a:r>
              <a:rPr lang="ru-RU" sz="3200" b="1" kern="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м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</a:t>
            </a:r>
            <a:r>
              <a:rPr kumimoji="0" lang="ru-RU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Б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339933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= 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160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</a:t>
            </a: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м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Tx/>
              <a:buNone/>
              <a:tabLst/>
              <a:defRPr/>
            </a:pP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F</a:t>
            </a:r>
            <a:r>
              <a:rPr lang="ru-RU" sz="2400" b="1" kern="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б</a:t>
            </a: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-?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endParaRPr kumimoji="0" lang="ru-RU" sz="3200" b="1" i="0" u="none" strike="noStrike" kern="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6309320"/>
            <a:ext cx="9144000" cy="523220"/>
          </a:xfrm>
          <a:prstGeom prst="rect">
            <a:avLst/>
          </a:prstGeom>
          <a:solidFill>
            <a:srgbClr val="92D050">
              <a:alpha val="46000"/>
            </a:srgbClr>
          </a:solidFill>
        </p:spPr>
        <p:txBody>
          <a:bodyPr wrap="square">
            <a:spAutoFit/>
          </a:bodyPr>
          <a:lstStyle/>
          <a:p>
            <a:r>
              <a:rPr lang="ru-RU" sz="2800" b="1" u="sng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Ответ</a:t>
            </a:r>
            <a:r>
              <a:rPr lang="ru-RU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  <a:endParaRPr lang="ru-RU" sz="28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8" cstate="print">
            <a:lum bright="-10000" contrast="30000"/>
          </a:blip>
          <a:srcRect l="57966" t="14820" r="5147" b="42364"/>
          <a:stretch>
            <a:fillRect/>
          </a:stretch>
        </p:blipFill>
        <p:spPr bwMode="auto">
          <a:xfrm>
            <a:off x="2987824" y="2060848"/>
            <a:ext cx="2016224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9" cstate="print">
            <a:lum bright="-10000" contrast="40000"/>
          </a:blip>
          <a:srcRect t="15847" r="43403" b="32652"/>
          <a:stretch>
            <a:fillRect/>
          </a:stretch>
        </p:blipFill>
        <p:spPr bwMode="auto">
          <a:xfrm>
            <a:off x="5940152" y="2132856"/>
            <a:ext cx="3203848" cy="2332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Овал 4"/>
          <p:cNvSpPr/>
          <p:nvPr/>
        </p:nvSpPr>
        <p:spPr bwMode="auto">
          <a:xfrm>
            <a:off x="6069236" y="1874008"/>
            <a:ext cx="735012" cy="334728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50800" tIns="50800" rIns="50800" bIns="50800" spcCol="1270" anchor="ctr"/>
          <a:lstStyle/>
          <a:p>
            <a:pPr algn="ctr" defTabSz="1778000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Овал 4"/>
          <p:cNvSpPr/>
          <p:nvPr/>
        </p:nvSpPr>
        <p:spPr bwMode="auto">
          <a:xfrm>
            <a:off x="6861324" y="1943310"/>
            <a:ext cx="735012" cy="33356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50800" tIns="50800" rIns="50800" bIns="50800" spcCol="1270" anchor="ctr"/>
          <a:lstStyle/>
          <a:p>
            <a:pPr algn="ctr" defTabSz="1778000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36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sz="16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3600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AutoShape 21"/>
          <p:cNvSpPr>
            <a:spLocks/>
          </p:cNvSpPr>
          <p:nvPr/>
        </p:nvSpPr>
        <p:spPr bwMode="auto">
          <a:xfrm rot="5400000">
            <a:off x="6801681" y="2207431"/>
            <a:ext cx="216024" cy="354906"/>
          </a:xfrm>
          <a:prstGeom prst="leftBrace">
            <a:avLst>
              <a:gd name="adj1" fmla="val 66667"/>
              <a:gd name="adj2" fmla="val 50000"/>
            </a:avLst>
          </a:prstGeom>
          <a:noFill/>
          <a:ln w="22225">
            <a:solidFill>
              <a:srgbClr val="0033CC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" name="AutoShape 22"/>
          <p:cNvSpPr>
            <a:spLocks/>
          </p:cNvSpPr>
          <p:nvPr/>
        </p:nvSpPr>
        <p:spPr bwMode="auto">
          <a:xfrm rot="5400000">
            <a:off x="6396776" y="1820247"/>
            <a:ext cx="238877" cy="1152128"/>
          </a:xfrm>
          <a:prstGeom prst="leftBrace">
            <a:avLst>
              <a:gd name="adj1" fmla="val 33566"/>
              <a:gd name="adj2" fmla="val 50000"/>
            </a:avLst>
          </a:prstGeom>
          <a:noFill/>
          <a:ln w="222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3411445" y="4648576"/>
            <a:ext cx="4000522" cy="769441"/>
          </a:xfrm>
          <a:prstGeom prst="rect">
            <a:avLst/>
          </a:prstGeom>
          <a:solidFill>
            <a:schemeClr val="bg2">
              <a:lumMod val="75000"/>
              <a:alpha val="27058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4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=0</a:t>
            </a:r>
            <a:endParaRPr lang="ru-RU" sz="4000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448272" y="4005064"/>
            <a:ext cx="6300192" cy="584775"/>
          </a:xfrm>
          <a:prstGeom prst="rect">
            <a:avLst/>
          </a:prstGeom>
          <a:solidFill>
            <a:schemeClr val="bg2">
              <a:lumMod val="75000"/>
              <a:alpha val="27000"/>
            </a:schemeClr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Рычаг не </a:t>
            </a:r>
            <a:r>
              <a:rPr lang="ru-RU" sz="3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вращается, </a:t>
            </a:r>
            <a:r>
              <a:rPr lang="ru-RU" sz="32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тк</a:t>
            </a:r>
            <a:r>
              <a:rPr lang="ru-RU" sz="3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…..</a:t>
            </a:r>
            <a:endParaRPr lang="ru-RU" sz="32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Line 7"/>
          <p:cNvSpPr>
            <a:spLocks noChangeShapeType="1"/>
          </p:cNvSpPr>
          <p:nvPr/>
        </p:nvSpPr>
        <p:spPr bwMode="auto">
          <a:xfrm flipH="1">
            <a:off x="5940152" y="2420888"/>
            <a:ext cx="71438" cy="792088"/>
          </a:xfrm>
          <a:prstGeom prst="line">
            <a:avLst/>
          </a:prstGeom>
          <a:noFill/>
          <a:ln w="57150">
            <a:solidFill>
              <a:srgbClr val="C00000"/>
            </a:solidFill>
            <a:round/>
            <a:headEnd/>
            <a:tailEnd type="triangle" w="med" len="med"/>
          </a:ln>
          <a:scene3d>
            <a:camera prst="orthographicFront">
              <a:rot lat="0" lon="0" rev="300000"/>
            </a:camera>
            <a:lightRig rig="threePt" dir="t"/>
          </a:scene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cxnSp>
        <p:nvCxnSpPr>
          <p:cNvPr id="19" name="Прямая со стрелкой 18"/>
          <p:cNvCxnSpPr/>
          <p:nvPr/>
        </p:nvCxnSpPr>
        <p:spPr>
          <a:xfrm rot="5400000" flipH="1" flipV="1">
            <a:off x="6090667" y="1790069"/>
            <a:ext cx="1428750" cy="1588"/>
          </a:xfrm>
          <a:prstGeom prst="straightConnector1">
            <a:avLst/>
          </a:prstGeom>
          <a:ln w="57150">
            <a:solidFill>
              <a:srgbClr val="0000FF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3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3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3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3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000"/>
                            </p:stCondLst>
                            <p:childTnLst>
                              <p:par>
                                <p:cTn id="6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4000"/>
                            </p:stCondLst>
                            <p:childTnLst>
                              <p:par>
                                <p:cTn id="73" presetID="35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0"/>
                            </p:stCondLst>
                            <p:childTnLst>
                              <p:par>
                                <p:cTn id="76" presetID="35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 animBg="1"/>
      <p:bldP spid="4" grpId="0" animBg="1"/>
      <p:bldP spid="16" grpId="0" animBg="1"/>
      <p:bldP spid="17" grpId="0" animBg="1"/>
      <p:bldP spid="18" grpId="0" animBg="1"/>
      <p:bldP spid="18" grpId="1" animBg="1"/>
      <p:bldP spid="18" grpId="2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ext Box 2"/>
          <p:cNvSpPr txBox="1">
            <a:spLocks noChangeArrowheads="1"/>
          </p:cNvSpPr>
          <p:nvPr/>
        </p:nvSpPr>
        <p:spPr bwMode="auto">
          <a:xfrm>
            <a:off x="0" y="1928826"/>
            <a:ext cx="5643570" cy="2857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noProof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4.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На рисунке 1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изображен диск, закрепленный на оси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О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. к диску приложены силы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F</a:t>
            </a:r>
            <a:r>
              <a:rPr kumimoji="0" lang="ru-RU" sz="2800" b="1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1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в точке С1  и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F</a:t>
            </a:r>
            <a:r>
              <a:rPr kumimoji="0" lang="ru-RU" sz="2800" b="1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2</a:t>
            </a:r>
            <a:r>
              <a:rPr kumimoji="0" lang="ru-RU" sz="2800" b="0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в точке В1.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Плечо силы 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F</a:t>
            </a:r>
            <a:r>
              <a:rPr kumimoji="0" lang="ru-RU" sz="2800" b="1" i="0" u="none" strike="noStrike" cap="none" normalizeH="0" baseline="-2500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1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равно длина отрезка...                                </a:t>
            </a:r>
            <a:r>
              <a:rPr kumimoji="0" lang="ru-RU" sz="2800" b="1" i="0" u="none" strike="noStrike" cap="none" normalizeH="0" baseline="0" noProof="1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1.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ОА  </a:t>
            </a:r>
            <a:r>
              <a:rPr kumimoji="0" lang="ru-RU" sz="2800" b="1" i="0" u="none" strike="noStrike" cap="none" normalizeH="0" baseline="0" noProof="1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2)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ОС  </a:t>
            </a:r>
            <a:r>
              <a:rPr kumimoji="0" lang="ru-RU" sz="2800" b="1" i="0" u="none" strike="noStrike" cap="none" normalizeH="0" baseline="0" noProof="1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3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)ОВ </a:t>
            </a:r>
            <a:r>
              <a:rPr kumimoji="0" lang="ru-RU" sz="2800" b="1" i="0" u="none" strike="noStrike" cap="none" normalizeH="0" baseline="0" noProof="1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4)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ОВ</a:t>
            </a:r>
            <a:r>
              <a:rPr kumimoji="0" lang="ru-RU" sz="2800" b="0" i="0" u="none" strike="noStrike" cap="none" normalizeH="0" baseline="-2500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1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noProof="1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5)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ОС</a:t>
            </a:r>
            <a:r>
              <a:rPr kumimoji="0" lang="ru-RU" sz="2800" b="0" i="0" u="none" strike="noStrike" cap="none" normalizeH="0" baseline="-2500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1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4755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72132" y="1928802"/>
            <a:ext cx="3500462" cy="4074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0" y="4857760"/>
            <a:ext cx="5572132" cy="642942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Плечо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–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rPr>
              <a:t>ОТ ОСИ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до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линии силы  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Группа 4"/>
          <p:cNvGrpSpPr/>
          <p:nvPr/>
        </p:nvGrpSpPr>
        <p:grpSpPr>
          <a:xfrm>
            <a:off x="6000759" y="3442855"/>
            <a:ext cx="2698628" cy="940387"/>
            <a:chOff x="5088458" y="2728475"/>
            <a:chExt cx="3167115" cy="940387"/>
          </a:xfrm>
        </p:grpSpPr>
        <p:grpSp>
          <p:nvGrpSpPr>
            <p:cNvPr id="3" name="Группа 20"/>
            <p:cNvGrpSpPr/>
            <p:nvPr/>
          </p:nvGrpSpPr>
          <p:grpSpPr>
            <a:xfrm>
              <a:off x="5088458" y="2871351"/>
              <a:ext cx="3167115" cy="797511"/>
              <a:chOff x="5088458" y="2871351"/>
              <a:chExt cx="3167115" cy="797511"/>
            </a:xfrm>
          </p:grpSpPr>
          <p:sp>
            <p:nvSpPr>
              <p:cNvPr id="8" name="Овал 4"/>
              <p:cNvSpPr/>
              <p:nvPr/>
            </p:nvSpPr>
            <p:spPr bwMode="auto">
              <a:xfrm>
                <a:off x="7106438" y="2871351"/>
                <a:ext cx="735012" cy="333562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50800" tIns="50800" rIns="50800" bIns="50800" spcCol="1270" anchor="ctr"/>
              <a:lstStyle/>
              <a:p>
                <a:pPr algn="ctr" defTabSz="177800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en-US" sz="4000" b="1" dirty="0">
                    <a:solidFill>
                      <a:srgbClr val="0033CC"/>
                    </a:solidFill>
                    <a:latin typeface="Times New Roman" pitchFamily="18" charset="0"/>
                    <a:cs typeface="Times New Roman" pitchFamily="18" charset="0"/>
                  </a:rPr>
                  <a:t>d</a:t>
                </a:r>
                <a:r>
                  <a:rPr lang="ru-RU" b="1" dirty="0">
                    <a:solidFill>
                      <a:srgbClr val="0033CC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lang="ru-RU" sz="4000" b="1" dirty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9" name="AutoShape 21"/>
              <p:cNvSpPr>
                <a:spLocks/>
              </p:cNvSpPr>
              <p:nvPr/>
            </p:nvSpPr>
            <p:spPr bwMode="auto">
              <a:xfrm rot="5400000">
                <a:off x="7367894" y="2781184"/>
                <a:ext cx="368881" cy="1406476"/>
              </a:xfrm>
              <a:prstGeom prst="leftBrace">
                <a:avLst>
                  <a:gd name="adj1" fmla="val 66667"/>
                  <a:gd name="adj2" fmla="val 50000"/>
                </a:avLst>
              </a:prstGeom>
              <a:noFill/>
              <a:ln w="57150">
                <a:solidFill>
                  <a:srgbClr val="0033C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" name="AutoShape 22"/>
              <p:cNvSpPr>
                <a:spLocks/>
              </p:cNvSpPr>
              <p:nvPr/>
            </p:nvSpPr>
            <p:spPr bwMode="auto">
              <a:xfrm rot="5400000">
                <a:off x="5705742" y="2633347"/>
                <a:ext cx="390907" cy="1625476"/>
              </a:xfrm>
              <a:prstGeom prst="leftBrace">
                <a:avLst>
                  <a:gd name="adj1" fmla="val 33566"/>
                  <a:gd name="adj2" fmla="val 50000"/>
                </a:avLst>
              </a:prstGeom>
              <a:noFill/>
              <a:ln w="571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7" name="Прямоугольник 6"/>
            <p:cNvSpPr/>
            <p:nvPr/>
          </p:nvSpPr>
          <p:spPr>
            <a:xfrm>
              <a:off x="5677679" y="2728475"/>
              <a:ext cx="617478" cy="5355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17780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3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d</a:t>
              </a:r>
              <a:r>
                <a:rPr lang="ru-RU" sz="3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endPara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2" name="Прямоугольник 11"/>
          <p:cNvSpPr/>
          <p:nvPr/>
        </p:nvSpPr>
        <p:spPr>
          <a:xfrm>
            <a:off x="7572396" y="4929198"/>
            <a:ext cx="896592" cy="584775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ОС</a:t>
            </a:r>
            <a:r>
              <a:rPr lang="ru-RU" sz="3200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32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7215206" y="4935692"/>
            <a:ext cx="1324402" cy="707886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ru-RU" sz="4000" b="1" noProof="1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4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)ОВ</a:t>
            </a:r>
            <a:endParaRPr lang="ru-RU" sz="4000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2071670" y="4071942"/>
            <a:ext cx="1000132" cy="571504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 rot="1392788">
            <a:off x="5836660" y="1915650"/>
            <a:ext cx="441146" cy="707886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ru-RU" sz="4000" b="1" noProof="1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747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47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47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3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4" grpId="0"/>
      <p:bldP spid="4" grpId="0" animBg="1"/>
      <p:bldP spid="4" grpId="1" animBg="1"/>
      <p:bldP spid="12" grpId="0" animBg="1"/>
      <p:bldP spid="13" grpId="0" animBg="1"/>
      <p:bldP spid="15" grpId="0" animBg="1"/>
      <p:bldP spid="16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 cstate="print"/>
          <a:srcRect l="9375" t="49805" r="11523" b="34082"/>
          <a:stretch>
            <a:fillRect/>
          </a:stretch>
        </p:blipFill>
        <p:spPr bwMode="auto">
          <a:xfrm>
            <a:off x="-32" y="0"/>
            <a:ext cx="9144032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5"/>
          <p:cNvSpPr txBox="1">
            <a:spLocks noChangeArrowheads="1"/>
          </p:cNvSpPr>
          <p:nvPr/>
        </p:nvSpPr>
        <p:spPr bwMode="auto">
          <a:xfrm>
            <a:off x="0" y="1628800"/>
            <a:ext cx="2699824" cy="2232248"/>
          </a:xfrm>
          <a:prstGeom prst="rect">
            <a:avLst/>
          </a:prstGeom>
          <a:solidFill>
            <a:srgbClr val="F9E3A5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F</a:t>
            </a:r>
            <a:r>
              <a:rPr kumimoji="0" lang="en-US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</a:t>
            </a:r>
            <a:r>
              <a:rPr kumimoji="0" lang="ru-RU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р</a:t>
            </a:r>
            <a:r>
              <a:rPr kumimoji="0" lang="ru-RU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=</a:t>
            </a: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7500кН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Tx/>
              <a:buNone/>
              <a:tabLst/>
              <a:defRPr/>
            </a:pP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 </a:t>
            </a: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=50 м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</a:t>
            </a: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= 10мин</a:t>
            </a:r>
            <a:endParaRPr kumimoji="0" lang="ru-RU" sz="3200" b="1" i="0" u="none" strike="noStrike" kern="0" cap="none" spc="0" normalizeH="0" baseline="0" noProof="0" dirty="0" smtClean="0">
              <a:ln>
                <a:noFill/>
              </a:ln>
              <a:solidFill>
                <a:srgbClr val="339933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Tx/>
              <a:buNone/>
              <a:tabLst/>
              <a:defRPr/>
            </a:pP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339933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А</a:t>
            </a: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р</a:t>
            </a: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339933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- ?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N</a:t>
            </a:r>
            <a:r>
              <a:rPr kumimoji="0" lang="ru-RU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р</a:t>
            </a: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339933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- ?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endParaRPr kumimoji="0" lang="ru-RU" sz="3200" b="1" i="0" u="none" strike="noStrike" kern="0" cap="none" spc="0" normalizeH="0" baseline="0" noProof="0" dirty="0" smtClean="0">
              <a:ln>
                <a:noFill/>
              </a:ln>
              <a:solidFill>
                <a:srgbClr val="339933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5931277"/>
            <a:ext cx="9144000" cy="523220"/>
          </a:xfrm>
          <a:prstGeom prst="rect">
            <a:avLst/>
          </a:prstGeom>
          <a:solidFill>
            <a:srgbClr val="92D050">
              <a:alpha val="46000"/>
            </a:srgbClr>
          </a:solidFill>
        </p:spPr>
        <p:txBody>
          <a:bodyPr wrap="square">
            <a:spAutoFit/>
          </a:bodyPr>
          <a:lstStyle/>
          <a:p>
            <a:r>
              <a:rPr lang="ru-RU" sz="2800" b="1" u="sng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Ответ</a:t>
            </a:r>
            <a:r>
              <a:rPr lang="ru-RU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3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3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3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 animBg="1"/>
      <p:bldP spid="4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71406" y="1428736"/>
            <a:ext cx="5000660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Равнобедренный треугольник 8"/>
          <p:cNvSpPr/>
          <p:nvPr/>
        </p:nvSpPr>
        <p:spPr>
          <a:xfrm>
            <a:off x="3925638" y="1714488"/>
            <a:ext cx="214314" cy="285752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12"/>
          <p:cNvGrpSpPr/>
          <p:nvPr/>
        </p:nvGrpSpPr>
        <p:grpSpPr>
          <a:xfrm>
            <a:off x="4572000" y="357166"/>
            <a:ext cx="642942" cy="1071570"/>
            <a:chOff x="4429124" y="357166"/>
            <a:chExt cx="642942" cy="1071570"/>
          </a:xfrm>
        </p:grpSpPr>
        <p:sp>
          <p:nvSpPr>
            <p:cNvPr id="10" name="Прямоугольник 9"/>
            <p:cNvSpPr/>
            <p:nvPr/>
          </p:nvSpPr>
          <p:spPr>
            <a:xfrm>
              <a:off x="4429124" y="357166"/>
              <a:ext cx="642942" cy="1071570"/>
            </a:xfrm>
            <a:prstGeom prst="rect">
              <a:avLst/>
            </a:prstGeom>
            <a:solidFill>
              <a:srgbClr val="0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TextBox 11"/>
            <p:cNvSpPr txBox="1"/>
            <p:nvPr/>
          </p:nvSpPr>
          <p:spPr>
            <a:xfrm rot="16200000">
              <a:off x="4217741" y="616617"/>
              <a:ext cx="100754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2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12кг</a:t>
              </a:r>
              <a:endParaRPr lang="ru-RU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4" name="Прямоугольник 13"/>
          <p:cNvSpPr/>
          <p:nvPr/>
        </p:nvSpPr>
        <p:spPr>
          <a:xfrm>
            <a:off x="5724128" y="0"/>
            <a:ext cx="166616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14350" indent="-514350" eaLnBrk="0" hangingPunct="0">
              <a:spcBef>
                <a:spcPct val="20000"/>
              </a:spcBef>
              <a:buClr>
                <a:schemeClr val="accent1"/>
              </a:buClr>
              <a:buSzPct val="70000"/>
              <a:defRPr/>
            </a:pP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1.Что?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dirty="0">
              <a:solidFill>
                <a:srgbClr val="00000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572132" y="548680"/>
            <a:ext cx="370678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14350" indent="-514350" eaLnBrk="0" hangingPunct="0">
              <a:spcBef>
                <a:spcPct val="20000"/>
              </a:spcBef>
              <a:buClr>
                <a:schemeClr val="accent1"/>
              </a:buClr>
              <a:buSzPct val="70000"/>
              <a:defRPr/>
            </a:pPr>
            <a:r>
              <a:rPr lang="ru-RU" sz="36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стержень, </a:t>
            </a:r>
            <a:r>
              <a:rPr lang="en-US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36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r>
              <a:rPr lang="ru-RU" sz="36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кг</a:t>
            </a:r>
            <a:endParaRPr lang="ru-RU" sz="3600" dirty="0">
              <a:solidFill>
                <a:srgbClr val="000000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238548" y="1196752"/>
            <a:ext cx="265393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14350" indent="-514350" eaLnBrk="0" hangingPunct="0">
              <a:spcBef>
                <a:spcPct val="20000"/>
              </a:spcBef>
              <a:buClr>
                <a:schemeClr val="accent1"/>
              </a:buClr>
              <a:buSzPct val="70000"/>
              <a:defRPr/>
            </a:pPr>
            <a:r>
              <a:rPr lang="ru-RU" sz="4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Покоится!</a:t>
            </a:r>
            <a:endParaRPr lang="ru-RU" sz="4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9" name="Прямая со стрелкой 18"/>
          <p:cNvCxnSpPr/>
          <p:nvPr/>
        </p:nvCxnSpPr>
        <p:spPr>
          <a:xfrm rot="16200000" flipV="1">
            <a:off x="2023031" y="2026205"/>
            <a:ext cx="972000" cy="17463"/>
          </a:xfrm>
          <a:prstGeom prst="straightConnector1">
            <a:avLst/>
          </a:prstGeom>
          <a:ln w="63500">
            <a:solidFill>
              <a:srgbClr val="FF0000"/>
            </a:solidFill>
            <a:headEnd type="stealth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Группа 17"/>
          <p:cNvGrpSpPr>
            <a:grpSpLocks/>
          </p:cNvGrpSpPr>
          <p:nvPr/>
        </p:nvGrpSpPr>
        <p:grpSpPr bwMode="auto">
          <a:xfrm>
            <a:off x="2571736" y="2357434"/>
            <a:ext cx="714375" cy="523220"/>
            <a:chOff x="2714612" y="4429132"/>
            <a:chExt cx="714380" cy="522882"/>
          </a:xfrm>
        </p:grpSpPr>
        <p:sp>
          <p:nvSpPr>
            <p:cNvPr id="21" name="TextBox 18"/>
            <p:cNvSpPr txBox="1">
              <a:spLocks noChangeArrowheads="1"/>
            </p:cNvSpPr>
            <p:nvPr/>
          </p:nvSpPr>
          <p:spPr bwMode="auto">
            <a:xfrm>
              <a:off x="2714612" y="4429132"/>
              <a:ext cx="714380" cy="5228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Mg</a:t>
              </a:r>
              <a:endPara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2" name="Прямая со стрелкой 21"/>
            <p:cNvCxnSpPr/>
            <p:nvPr/>
          </p:nvCxnSpPr>
          <p:spPr>
            <a:xfrm>
              <a:off x="2786049" y="4500524"/>
              <a:ext cx="428628" cy="1586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3" name="Прямая со стрелкой 22"/>
          <p:cNvCxnSpPr/>
          <p:nvPr/>
        </p:nvCxnSpPr>
        <p:spPr>
          <a:xfrm rot="16200000" flipV="1">
            <a:off x="3320667" y="856648"/>
            <a:ext cx="1368000" cy="17462"/>
          </a:xfrm>
          <a:prstGeom prst="straightConnector1">
            <a:avLst/>
          </a:prstGeom>
          <a:ln w="63500">
            <a:solidFill>
              <a:srgbClr val="0033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Группа 20"/>
          <p:cNvGrpSpPr>
            <a:grpSpLocks/>
          </p:cNvGrpSpPr>
          <p:nvPr/>
        </p:nvGrpSpPr>
        <p:grpSpPr bwMode="auto">
          <a:xfrm>
            <a:off x="3425577" y="116632"/>
            <a:ext cx="714375" cy="523220"/>
            <a:chOff x="3357554" y="2143116"/>
            <a:chExt cx="714380" cy="522882"/>
          </a:xfrm>
        </p:grpSpPr>
        <p:sp>
          <p:nvSpPr>
            <p:cNvPr id="25" name="TextBox 21"/>
            <p:cNvSpPr txBox="1">
              <a:spLocks noChangeArrowheads="1"/>
            </p:cNvSpPr>
            <p:nvPr/>
          </p:nvSpPr>
          <p:spPr bwMode="auto">
            <a:xfrm>
              <a:off x="3357554" y="2143116"/>
              <a:ext cx="714380" cy="5228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800" b="1" dirty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N</a:t>
              </a:r>
              <a:endParaRPr lang="ru-RU" sz="28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6" name="Прямая со стрелкой 25"/>
            <p:cNvCxnSpPr/>
            <p:nvPr/>
          </p:nvCxnSpPr>
          <p:spPr>
            <a:xfrm>
              <a:off x="3357554" y="2214508"/>
              <a:ext cx="428628" cy="1586"/>
            </a:xfrm>
            <a:prstGeom prst="straightConnector1">
              <a:avLst/>
            </a:prstGeom>
            <a:ln w="25400">
              <a:solidFill>
                <a:srgbClr val="0014AC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7" name="Прямая со стрелкой 26"/>
          <p:cNvCxnSpPr/>
          <p:nvPr/>
        </p:nvCxnSpPr>
        <p:spPr>
          <a:xfrm rot="16200000" flipV="1">
            <a:off x="4489020" y="1922881"/>
            <a:ext cx="720000" cy="17463"/>
          </a:xfrm>
          <a:prstGeom prst="straightConnector1">
            <a:avLst/>
          </a:prstGeom>
          <a:ln w="63500">
            <a:solidFill>
              <a:srgbClr val="000000"/>
            </a:solidFill>
            <a:headEnd type="stealth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Группа 20"/>
          <p:cNvGrpSpPr>
            <a:grpSpLocks/>
          </p:cNvGrpSpPr>
          <p:nvPr/>
        </p:nvGrpSpPr>
        <p:grpSpPr bwMode="auto">
          <a:xfrm>
            <a:off x="4929190" y="1913793"/>
            <a:ext cx="714375" cy="584775"/>
            <a:chOff x="3357554" y="2143114"/>
            <a:chExt cx="714380" cy="584397"/>
          </a:xfrm>
        </p:grpSpPr>
        <p:sp>
          <p:nvSpPr>
            <p:cNvPr id="29" name="TextBox 21"/>
            <p:cNvSpPr txBox="1">
              <a:spLocks noChangeArrowheads="1"/>
            </p:cNvSpPr>
            <p:nvPr/>
          </p:nvSpPr>
          <p:spPr bwMode="auto">
            <a:xfrm>
              <a:off x="3357554" y="2143114"/>
              <a:ext cx="714380" cy="584397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3200" b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Р</a:t>
              </a:r>
              <a:endParaRPr lang="ru-RU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30" name="Прямая со стрелкой 29"/>
            <p:cNvCxnSpPr/>
            <p:nvPr/>
          </p:nvCxnSpPr>
          <p:spPr>
            <a:xfrm>
              <a:off x="3357554" y="2214508"/>
              <a:ext cx="428628" cy="1586"/>
            </a:xfrm>
            <a:prstGeom prst="straightConnector1">
              <a:avLst/>
            </a:prstGeom>
            <a:ln w="25400">
              <a:solidFill>
                <a:srgbClr val="0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Левая фигурная скобка 30"/>
          <p:cNvSpPr/>
          <p:nvPr/>
        </p:nvSpPr>
        <p:spPr>
          <a:xfrm rot="5400000">
            <a:off x="1078298" y="45546"/>
            <a:ext cx="396000" cy="2448000"/>
          </a:xfrm>
          <a:prstGeom prst="leftBrac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1000100" y="642918"/>
            <a:ext cx="69923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14350" indent="-514350" eaLnBrk="0" hangingPunct="0">
              <a:spcBef>
                <a:spcPct val="20000"/>
              </a:spcBef>
              <a:buClr>
                <a:schemeClr val="accent1"/>
              </a:buClr>
              <a:buSzPct val="70000"/>
              <a:defRPr/>
            </a:pP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5м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solidFill>
                <a:srgbClr val="000000"/>
              </a:solidFill>
            </a:endParaRPr>
          </a:p>
        </p:txBody>
      </p:sp>
      <p:sp>
        <p:nvSpPr>
          <p:cNvPr id="33" name="Левая фигурная скобка 32"/>
          <p:cNvSpPr/>
          <p:nvPr/>
        </p:nvSpPr>
        <p:spPr>
          <a:xfrm rot="16200000">
            <a:off x="4225424" y="1413562"/>
            <a:ext cx="396000" cy="854976"/>
          </a:xfrm>
          <a:prstGeom prst="leftBrace">
            <a:avLst/>
          </a:prstGeom>
          <a:ln w="381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>
            <a:off x="4067944" y="1988840"/>
            <a:ext cx="69923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14350" indent="-514350" eaLnBrk="0" hangingPunct="0">
              <a:spcBef>
                <a:spcPct val="20000"/>
              </a:spcBef>
              <a:buClr>
                <a:schemeClr val="accent1"/>
              </a:buClr>
              <a:buSzPct val="70000"/>
              <a:defRPr/>
            </a:pP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2м</a:t>
            </a:r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solidFill>
                <a:srgbClr val="000000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0" y="2714620"/>
            <a:ext cx="57864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Почему не движется? </a:t>
            </a:r>
            <a:endParaRPr lang="ru-RU" sz="3600" dirty="0">
              <a:solidFill>
                <a:srgbClr val="000000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0" y="3286124"/>
            <a:ext cx="807246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4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Почему не вращается </a:t>
            </a:r>
            <a:r>
              <a:rPr lang="ru-RU" sz="40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отн</a:t>
            </a:r>
            <a:r>
              <a:rPr lang="ru-RU" sz="4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40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тО</a:t>
            </a:r>
            <a:r>
              <a:rPr lang="ru-RU" sz="4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4000" dirty="0">
              <a:solidFill>
                <a:srgbClr val="000000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5000628" y="2786058"/>
            <a:ext cx="435771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Mg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4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=0 </a:t>
            </a:r>
            <a:r>
              <a:rPr lang="ru-RU" sz="40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(1з-нН)</a:t>
            </a:r>
            <a:endParaRPr lang="ru-RU" sz="4000" dirty="0"/>
          </a:p>
        </p:txBody>
      </p:sp>
      <p:sp>
        <p:nvSpPr>
          <p:cNvPr id="38" name="Прямоугольник 37"/>
          <p:cNvSpPr/>
          <p:nvPr/>
        </p:nvSpPr>
        <p:spPr>
          <a:xfrm>
            <a:off x="142844" y="3929066"/>
            <a:ext cx="900115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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0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Mg</a:t>
            </a:r>
            <a:r>
              <a:rPr lang="en-US" sz="4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∙</a:t>
            </a:r>
            <a:r>
              <a:rPr lang="ru-RU" sz="4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ru-RU" sz="4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en-US" sz="4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∙</a:t>
            </a:r>
            <a:r>
              <a:rPr lang="ru-RU" sz="4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=0 </a:t>
            </a:r>
            <a:r>
              <a:rPr lang="ru-RU" sz="40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36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правило моментов)</a:t>
            </a:r>
            <a:endParaRPr lang="ru-RU" sz="4000" dirty="0"/>
          </a:p>
        </p:txBody>
      </p:sp>
      <p:sp>
        <p:nvSpPr>
          <p:cNvPr id="39" name="Прямоугольник 38"/>
          <p:cNvSpPr/>
          <p:nvPr/>
        </p:nvSpPr>
        <p:spPr>
          <a:xfrm>
            <a:off x="3533696" y="836712"/>
            <a:ext cx="60625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14350" indent="-514350" eaLnBrk="0" hangingPunct="0">
              <a:spcBef>
                <a:spcPct val="20000"/>
              </a:spcBef>
              <a:buClr>
                <a:schemeClr val="accent1"/>
              </a:buClr>
              <a:buSzPct val="70000"/>
              <a:defRPr/>
            </a:pP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en-US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>
              <a:solidFill>
                <a:srgbClr val="000000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142844" y="4581128"/>
            <a:ext cx="270096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1,5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Mg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=</a:t>
            </a:r>
            <a:r>
              <a:rPr lang="ru-RU" sz="4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endParaRPr lang="ru-RU" sz="4000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2987824" y="4581128"/>
            <a:ext cx="257176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=…кг</a:t>
            </a:r>
            <a:endParaRPr lang="ru-RU" sz="4000" dirty="0"/>
          </a:p>
        </p:txBody>
      </p:sp>
      <p:pic>
        <p:nvPicPr>
          <p:cNvPr id="43" name="Picture 2"/>
          <p:cNvPicPr>
            <a:picLocks noChangeAspect="1" noChangeArrowheads="1"/>
          </p:cNvPicPr>
          <p:nvPr/>
        </p:nvPicPr>
        <p:blipFill>
          <a:blip r:embed="rId9" cstate="print"/>
          <a:srcRect l="9375" t="49805" r="11523" b="34082"/>
          <a:stretch>
            <a:fillRect/>
          </a:stretch>
        </p:blipFill>
        <p:spPr bwMode="auto">
          <a:xfrm>
            <a:off x="-32" y="5286364"/>
            <a:ext cx="9144032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3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8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9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000"/>
                            </p:stCondLst>
                            <p:childTnLst>
                              <p:par>
                                <p:cTn id="5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000"/>
                            </p:stCondLst>
                            <p:childTnLst>
                              <p:par>
                                <p:cTn id="6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0"/>
                            </p:stCondLst>
                            <p:childTnLst>
                              <p:par>
                                <p:cTn id="6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6000"/>
                            </p:stCondLst>
                            <p:childTnLst>
                              <p:par>
                                <p:cTn id="7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7000"/>
                            </p:stCondLst>
                            <p:childTnLst>
                              <p:par>
                                <p:cTn id="7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5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8" dur="5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3" dur="5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4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137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14" grpId="0"/>
      <p:bldP spid="15" grpId="0"/>
      <p:bldP spid="18" grpId="0"/>
      <p:bldP spid="31" grpId="0" animBg="1"/>
      <p:bldP spid="32" grpId="0"/>
      <p:bldP spid="33" grpId="0" animBg="1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1" grpId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7" cstate="print"/>
          <a:srcRect l="9375" t="8789" r="12109" b="73633"/>
          <a:stretch>
            <a:fillRect/>
          </a:stretch>
        </p:blipFill>
        <p:spPr bwMode="auto">
          <a:xfrm>
            <a:off x="0" y="0"/>
            <a:ext cx="9144000" cy="171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5"/>
          <p:cNvSpPr txBox="1">
            <a:spLocks noChangeArrowheads="1"/>
          </p:cNvSpPr>
          <p:nvPr/>
        </p:nvSpPr>
        <p:spPr bwMode="auto">
          <a:xfrm>
            <a:off x="0" y="1772816"/>
            <a:ext cx="2339752" cy="2952328"/>
          </a:xfrm>
          <a:prstGeom prst="rect">
            <a:avLst/>
          </a:prstGeom>
          <a:solidFill>
            <a:srgbClr val="F9E3A5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F</a:t>
            </a:r>
            <a:r>
              <a:rPr kumimoji="0" lang="ru-RU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р</a:t>
            </a:r>
            <a:r>
              <a:rPr kumimoji="0" lang="ru-RU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=</a:t>
            </a: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100Н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Tx/>
              <a:buNone/>
              <a:tabLst/>
              <a:defRPr/>
            </a:pP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Р=(165+20)Н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Tx/>
              <a:buNone/>
              <a:tabLst/>
              <a:defRPr/>
            </a:pPr>
            <a:r>
              <a:rPr lang="en-US" sz="2800" b="1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S=4</a:t>
            </a:r>
            <a:r>
              <a:rPr lang="ru-RU" sz="2800" b="1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м∙2</a:t>
            </a:r>
            <a:endParaRPr kumimoji="0" lang="ru-RU" sz="28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Tx/>
              <a:buNone/>
              <a:tabLst/>
              <a:defRPr/>
            </a:pPr>
            <a:r>
              <a:rPr kumimoji="0" lang="en-US" sz="280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</a:t>
            </a:r>
            <a:r>
              <a:rPr kumimoji="0" lang="ru-RU" sz="280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=10мин=600с</a:t>
            </a:r>
          </a:p>
          <a:p>
            <a:pPr marL="342900" lvl="0" indent="-342900">
              <a:spcBef>
                <a:spcPct val="20000"/>
              </a:spcBef>
              <a:buClr>
                <a:schemeClr val="hlink"/>
              </a:buClr>
              <a:defRPr/>
            </a:pP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339933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А</a:t>
            </a: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р</a:t>
            </a: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339933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-?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N</a:t>
            </a:r>
            <a:r>
              <a:rPr kumimoji="0" lang="ru-RU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р</a:t>
            </a: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339933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-?</a:t>
            </a:r>
            <a:r>
              <a:rPr lang="en-US" sz="2800" b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kern="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000" b="1" kern="0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тр</a:t>
            </a:r>
            <a:r>
              <a:rPr lang="ru-RU" sz="2800" b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?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endParaRPr kumimoji="0" lang="ru-RU" sz="2800" b="1" i="0" u="none" strike="noStrike" kern="0" cap="none" spc="0" normalizeH="0" baseline="0" noProof="0" dirty="0" smtClean="0">
              <a:ln>
                <a:noFill/>
              </a:ln>
              <a:solidFill>
                <a:srgbClr val="339933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6165304"/>
            <a:ext cx="9144000" cy="523220"/>
          </a:xfrm>
          <a:prstGeom prst="rect">
            <a:avLst/>
          </a:prstGeom>
          <a:solidFill>
            <a:srgbClr val="92D050">
              <a:alpha val="46000"/>
            </a:srgbClr>
          </a:solidFill>
        </p:spPr>
        <p:txBody>
          <a:bodyPr wrap="square">
            <a:spAutoFit/>
          </a:bodyPr>
          <a:lstStyle/>
          <a:p>
            <a:r>
              <a:rPr lang="ru-RU" sz="2800" b="1" u="sng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Ответ</a:t>
            </a:r>
            <a:r>
              <a:rPr lang="ru-RU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  <a:endParaRPr lang="ru-RU" sz="28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8" cstate="print"/>
          <a:srcRect l="66082" t="9317" r="25000" b="64324"/>
          <a:stretch>
            <a:fillRect/>
          </a:stretch>
        </p:blipFill>
        <p:spPr bwMode="auto">
          <a:xfrm>
            <a:off x="7236296" y="1412776"/>
            <a:ext cx="1907704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Line 9"/>
          <p:cNvSpPr>
            <a:spLocks noChangeShapeType="1"/>
          </p:cNvSpPr>
          <p:nvPr/>
        </p:nvSpPr>
        <p:spPr bwMode="auto">
          <a:xfrm>
            <a:off x="8231345" y="3658410"/>
            <a:ext cx="0" cy="1214437"/>
          </a:xfrm>
          <a:prstGeom prst="line">
            <a:avLst/>
          </a:prstGeom>
          <a:noFill/>
          <a:ln w="69850">
            <a:solidFill>
              <a:srgbClr val="0033CC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7" name="Овал 4"/>
          <p:cNvSpPr/>
          <p:nvPr/>
        </p:nvSpPr>
        <p:spPr>
          <a:xfrm>
            <a:off x="8346057" y="4293096"/>
            <a:ext cx="906463" cy="441325"/>
          </a:xfrm>
          <a:prstGeom prst="rect">
            <a:avLst/>
          </a:prstGeom>
          <a:solidFill>
            <a:schemeClr val="bg1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40640" tIns="40640" rIns="40640" bIns="40640" spcCol="1270" anchor="ctr"/>
          <a:lstStyle/>
          <a:p>
            <a:pPr algn="ctr" defTabSz="142240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36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3600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8552848" y="2510582"/>
            <a:ext cx="609462" cy="590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1422400">
              <a:lnSpc>
                <a:spcPct val="90000"/>
              </a:lnSpc>
              <a:spcAft>
                <a:spcPct val="35000"/>
              </a:spcAft>
            </a:pP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Line 10"/>
          <p:cNvSpPr>
            <a:spLocks noChangeShapeType="1"/>
          </p:cNvSpPr>
          <p:nvPr/>
        </p:nvSpPr>
        <p:spPr bwMode="auto">
          <a:xfrm>
            <a:off x="8566827" y="2843821"/>
            <a:ext cx="71434" cy="642942"/>
          </a:xfrm>
          <a:prstGeom prst="line">
            <a:avLst/>
          </a:prstGeom>
          <a:noFill/>
          <a:ln w="73025">
            <a:solidFill>
              <a:srgbClr val="FF0000"/>
            </a:solidFill>
            <a:round/>
            <a:headEnd type="triangle"/>
            <a:tailEnd type="none" w="med" len="med"/>
          </a:ln>
          <a:scene3d>
            <a:camera prst="orthographicFront">
              <a:rot lat="0" lon="0" rev="21240000"/>
            </a:camera>
            <a:lightRig rig="threePt" dir="t"/>
          </a:scene3d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" name="Line 10"/>
          <p:cNvSpPr>
            <a:spLocks noChangeShapeType="1"/>
          </p:cNvSpPr>
          <p:nvPr/>
        </p:nvSpPr>
        <p:spPr bwMode="auto">
          <a:xfrm>
            <a:off x="7825423" y="2852936"/>
            <a:ext cx="71434" cy="642942"/>
          </a:xfrm>
          <a:prstGeom prst="line">
            <a:avLst/>
          </a:prstGeom>
          <a:noFill/>
          <a:ln w="73025">
            <a:solidFill>
              <a:srgbClr val="000000"/>
            </a:solidFill>
            <a:round/>
            <a:headEnd type="triangle"/>
            <a:tailEnd type="none" w="med" len="med"/>
          </a:ln>
          <a:scene3d>
            <a:camera prst="orthographicFront">
              <a:rot lat="0" lon="0" rev="21240000"/>
            </a:camera>
            <a:lightRig rig="threePt" dir="t"/>
          </a:scene3d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7308304" y="2420888"/>
            <a:ext cx="595312" cy="592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1422400">
              <a:lnSpc>
                <a:spcPct val="90000"/>
              </a:lnSpc>
              <a:spcAft>
                <a:spcPct val="35000"/>
              </a:spcAft>
            </a:pPr>
            <a:r>
              <a:rPr lang="en-US" sz="3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36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Line 10"/>
          <p:cNvSpPr>
            <a:spLocks noChangeShapeType="1"/>
          </p:cNvSpPr>
          <p:nvPr/>
        </p:nvSpPr>
        <p:spPr bwMode="auto">
          <a:xfrm>
            <a:off x="7740352" y="3140968"/>
            <a:ext cx="71434" cy="642942"/>
          </a:xfrm>
          <a:prstGeom prst="line">
            <a:avLst/>
          </a:prstGeom>
          <a:noFill/>
          <a:ln w="73025">
            <a:solidFill>
              <a:srgbClr val="006600"/>
            </a:solidFill>
            <a:round/>
            <a:headEnd type="triangle"/>
            <a:tailEnd type="none" w="med" len="med"/>
          </a:ln>
          <a:scene3d>
            <a:camera prst="orthographicFront">
              <a:rot lat="0" lon="0" rev="21240000"/>
            </a:camera>
            <a:lightRig rig="threePt" dir="t"/>
          </a:scene3d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7020315" y="3356992"/>
            <a:ext cx="739240" cy="590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1422400">
              <a:lnSpc>
                <a:spcPct val="90000"/>
              </a:lnSpc>
              <a:spcAft>
                <a:spcPct val="35000"/>
              </a:spcAft>
            </a:pPr>
            <a:r>
              <a:rPr lang="en-US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0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тр</a:t>
            </a:r>
            <a:endParaRPr lang="ru-RU" sz="36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987824" y="2276872"/>
            <a:ext cx="2952328" cy="646331"/>
          </a:xfrm>
          <a:prstGeom prst="rect">
            <a:avLst/>
          </a:prstGeom>
          <a:solidFill>
            <a:srgbClr val="F9E3A5"/>
          </a:solidFill>
        </p:spPr>
        <p:txBody>
          <a:bodyPr wrap="square">
            <a:spAutoFit/>
          </a:bodyPr>
          <a:lstStyle/>
          <a:p>
            <a:r>
              <a:rPr lang="en-US" sz="3200" b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400" b="1" kern="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 </a:t>
            </a:r>
            <a:endParaRPr lang="ru-RU" sz="32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2123728" y="2852936"/>
            <a:ext cx="4464496" cy="58477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sz="2800" b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100</a:t>
            </a:r>
            <a:r>
              <a:rPr lang="ru-RU" sz="2800" b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100Н</a:t>
            </a:r>
            <a:r>
              <a:rPr lang="ru-RU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тр</a:t>
            </a:r>
            <a:r>
              <a:rPr lang="ru-RU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)-</a:t>
            </a:r>
            <a:r>
              <a:rPr lang="ru-RU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185Н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 </a:t>
            </a:r>
            <a:endParaRPr lang="ru-RU" sz="2800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987824" y="3429000"/>
            <a:ext cx="2016224" cy="584775"/>
          </a:xfrm>
          <a:prstGeom prst="rect">
            <a:avLst/>
          </a:prstGeom>
          <a:solidFill>
            <a:srgbClr val="F9E3A5"/>
          </a:solidFill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тр</a:t>
            </a:r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=15Н</a:t>
            </a:r>
            <a:endParaRPr lang="ru-RU" sz="3200" dirty="0">
              <a:solidFill>
                <a:srgbClr val="006600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987824" y="1412776"/>
            <a:ext cx="2016224" cy="584775"/>
          </a:xfrm>
          <a:prstGeom prst="rect">
            <a:avLst/>
          </a:prstGeom>
          <a:solidFill>
            <a:srgbClr val="F9E3A5"/>
          </a:solidFill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3200" b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400" b="1" kern="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4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тр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1907704" y="4005064"/>
            <a:ext cx="4392488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2. Найду работу силы руки…  </a:t>
            </a:r>
            <a:endParaRPr lang="ru-RU" sz="2400" dirty="0">
              <a:solidFill>
                <a:srgbClr val="000000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907704" y="4365104"/>
            <a:ext cx="1800200" cy="646331"/>
          </a:xfrm>
          <a:prstGeom prst="rect">
            <a:avLst/>
          </a:prstGeom>
          <a:solidFill>
            <a:srgbClr val="F9E3A5"/>
          </a:solidFill>
        </p:spPr>
        <p:txBody>
          <a:bodyPr wrap="square">
            <a:spAutoFit/>
          </a:bodyPr>
          <a:lstStyle/>
          <a:p>
            <a:r>
              <a:rPr lang="ru-RU" sz="32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3200" b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400" b="1" kern="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∙</a:t>
            </a:r>
            <a:r>
              <a:rPr lang="en-US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3563888" y="4384860"/>
            <a:ext cx="4032448" cy="646331"/>
          </a:xfrm>
          <a:prstGeom prst="rect">
            <a:avLst/>
          </a:prstGeom>
          <a:solidFill>
            <a:srgbClr val="F9E3A5"/>
          </a:solidFill>
        </p:spPr>
        <p:txBody>
          <a:bodyPr wrap="square">
            <a:spAutoFit/>
          </a:bodyPr>
          <a:lstStyle/>
          <a:p>
            <a:r>
              <a:rPr lang="ru-RU" sz="32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100</a:t>
            </a:r>
            <a:r>
              <a:rPr lang="en-US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∙</a:t>
            </a:r>
            <a:r>
              <a:rPr lang="en-US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r>
              <a:rPr lang="ru-RU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м=</a:t>
            </a:r>
            <a:r>
              <a:rPr lang="ru-RU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800Дж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179512" y="4941168"/>
            <a:ext cx="5040560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3. Найду мощность силы руки…  </a:t>
            </a:r>
            <a:endParaRPr lang="ru-RU" sz="2400" dirty="0">
              <a:solidFill>
                <a:srgbClr val="00000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195736" y="1887215"/>
            <a:ext cx="5112568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1. Блок  движется равномерно, т.к. </a:t>
            </a:r>
            <a:endParaRPr lang="ru-RU" sz="2400" dirty="0">
              <a:solidFill>
                <a:srgbClr val="000000"/>
              </a:solidFill>
            </a:endParaRPr>
          </a:p>
        </p:txBody>
      </p:sp>
      <p:grpSp>
        <p:nvGrpSpPr>
          <p:cNvPr id="2" name="Группа 11"/>
          <p:cNvGrpSpPr>
            <a:grpSpLocks/>
          </p:cNvGrpSpPr>
          <p:nvPr/>
        </p:nvGrpSpPr>
        <p:grpSpPr bwMode="auto">
          <a:xfrm>
            <a:off x="5004048" y="5006202"/>
            <a:ext cx="1682657" cy="1015086"/>
            <a:chOff x="3872517" y="5697074"/>
            <a:chExt cx="1051665" cy="623214"/>
          </a:xfrm>
        </p:grpSpPr>
        <p:sp>
          <p:nvSpPr>
            <p:cNvPr id="26" name="TextBox 25"/>
            <p:cNvSpPr txBox="1"/>
            <p:nvPr/>
          </p:nvSpPr>
          <p:spPr>
            <a:xfrm>
              <a:off x="3872517" y="5768385"/>
              <a:ext cx="736500" cy="47240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sz="4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N</a:t>
              </a:r>
              <a:r>
                <a:rPr lang="en-US" sz="1400" kern="10" dirty="0" smtClean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F </a:t>
              </a:r>
              <a:r>
                <a:rPr lang="ru-RU" sz="3600" b="1" dirty="0" smtClean="0">
                  <a:latin typeface="Times New Roman" pitchFamily="18" charset="0"/>
                  <a:cs typeface="Times New Roman" pitchFamily="18" charset="0"/>
                </a:rPr>
                <a:t>=</a:t>
              </a:r>
              <a:endParaRPr lang="ru-RU" sz="1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7" name="Прямая соединительная линия 26"/>
            <p:cNvCxnSpPr/>
            <p:nvPr/>
          </p:nvCxnSpPr>
          <p:spPr>
            <a:xfrm>
              <a:off x="4474129" y="6049677"/>
              <a:ext cx="450053" cy="0"/>
            </a:xfrm>
            <a:prstGeom prst="line">
              <a:avLst/>
            </a:prstGeom>
            <a:ln w="38100">
              <a:solidFill>
                <a:srgbClr val="0014AC"/>
              </a:solidFill>
            </a:ln>
            <a:scene3d>
              <a:camera prst="orthographicFront">
                <a:rot lat="0" lon="0" rev="21540000"/>
              </a:camera>
              <a:lightRig rig="threePt" dir="t"/>
            </a:scene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27"/>
            <p:cNvSpPr txBox="1"/>
            <p:nvPr/>
          </p:nvSpPr>
          <p:spPr>
            <a:xfrm>
              <a:off x="4493265" y="5697074"/>
              <a:ext cx="385926" cy="39681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3600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339933"/>
                  </a:solidFill>
                  <a:latin typeface="Times New Roman" pitchFamily="18" charset="0"/>
                  <a:cs typeface="Times New Roman" pitchFamily="18" charset="0"/>
                </a:rPr>
                <a:t>А</a:t>
              </a:r>
              <a:r>
                <a:rPr lang="en-US" sz="1200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endParaRPr lang="ru-RU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9" name="TextBox 15"/>
            <p:cNvSpPr txBox="1">
              <a:spLocks noChangeArrowheads="1"/>
            </p:cNvSpPr>
            <p:nvPr/>
          </p:nvSpPr>
          <p:spPr bwMode="auto">
            <a:xfrm>
              <a:off x="4519134" y="5961264"/>
              <a:ext cx="373993" cy="3590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2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t</a:t>
              </a:r>
              <a:endParaRPr lang="ru-RU" sz="28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3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3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3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3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000"/>
                            </p:stCondLst>
                            <p:childTnLst>
                              <p:par>
                                <p:cTn id="6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3000"/>
                            </p:stCondLst>
                            <p:childTnLst>
                              <p:par>
                                <p:cTn id="7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000"/>
                            </p:stCondLst>
                            <p:childTnLst>
                              <p:par>
                                <p:cTn id="7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3000"/>
                            </p:stCondLst>
                            <p:childTnLst>
                              <p:par>
                                <p:cTn id="85" presetID="22" presetClass="entr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000"/>
                            </p:stCondLst>
                            <p:childTnLst>
                              <p:par>
                                <p:cTn id="9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5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5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3" dur="5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8" dur="5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3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 animBg="1"/>
      <p:bldP spid="4" grpId="0" animBg="1"/>
      <p:bldP spid="6" grpId="0" animBg="1"/>
      <p:bldP spid="6" grpId="1" animBg="1"/>
      <p:bldP spid="7" grpId="0" animBg="1"/>
      <p:bldP spid="8" grpId="0"/>
      <p:bldP spid="11" grpId="0"/>
      <p:bldP spid="14" grpId="0"/>
      <p:bldP spid="16" grpId="0" animBg="1"/>
      <p:bldP spid="17" grpId="0" animBg="1"/>
      <p:bldP spid="18" grpId="0" animBg="1"/>
      <p:bldP spid="19" grpId="0" animBg="1"/>
      <p:bldP spid="21" grpId="0" animBg="1"/>
      <p:bldP spid="22" grpId="0" animBg="1"/>
      <p:bldP spid="23" grpId="0" animBg="1"/>
      <p:bldP spid="24" grpId="0" animBg="1"/>
      <p:bldP spid="15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 txBox="1">
            <a:spLocks noChangeArrowheads="1"/>
          </p:cNvSpPr>
          <p:nvPr/>
        </p:nvSpPr>
        <p:spPr bwMode="auto">
          <a:xfrm>
            <a:off x="0" y="1340768"/>
            <a:ext cx="2339752" cy="2520280"/>
          </a:xfrm>
          <a:prstGeom prst="rect">
            <a:avLst/>
          </a:prstGeom>
          <a:solidFill>
            <a:srgbClr val="F9E3A5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F</a:t>
            </a:r>
            <a:r>
              <a:rPr kumimoji="0" lang="ru-RU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р</a:t>
            </a:r>
            <a:r>
              <a:rPr kumimoji="0" lang="ru-RU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=</a:t>
            </a: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….Н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Tx/>
              <a:buNone/>
              <a:tabLst/>
              <a:defRPr/>
            </a:pP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Р=200Н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Tx/>
              <a:buNone/>
              <a:tabLst/>
              <a:defRPr/>
            </a:pPr>
            <a:r>
              <a:rPr lang="en-US" sz="2800" b="1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S=</a:t>
            </a:r>
            <a:r>
              <a:rPr lang="ru-RU" sz="2800" b="1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5м∙2</a:t>
            </a:r>
            <a:endParaRPr kumimoji="0" lang="ru-RU" sz="28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Tx/>
              <a:buNone/>
              <a:tabLst/>
              <a:defRPr/>
            </a:pP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А</a:t>
            </a: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р</a:t>
            </a: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=1020Дж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endParaRPr kumimoji="0" lang="ru-RU" sz="28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Tx/>
              <a:buNone/>
              <a:tabLst/>
              <a:defRPr/>
            </a:pPr>
            <a:r>
              <a:rPr lang="en-US" sz="2800" b="1" kern="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000" b="1" kern="0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тр</a:t>
            </a:r>
            <a:r>
              <a:rPr lang="ru-RU" sz="2800" b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?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endParaRPr kumimoji="0" lang="ru-RU" sz="2800" b="1" i="0" u="none" strike="noStrike" kern="0" cap="none" spc="0" normalizeH="0" baseline="0" noProof="0" dirty="0" smtClean="0">
              <a:ln>
                <a:noFill/>
              </a:ln>
              <a:solidFill>
                <a:srgbClr val="339933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6165304"/>
            <a:ext cx="9144000" cy="523220"/>
          </a:xfrm>
          <a:prstGeom prst="rect">
            <a:avLst/>
          </a:prstGeom>
          <a:solidFill>
            <a:srgbClr val="92D050">
              <a:alpha val="46000"/>
            </a:srgbClr>
          </a:solidFill>
        </p:spPr>
        <p:txBody>
          <a:bodyPr wrap="square">
            <a:spAutoFit/>
          </a:bodyPr>
          <a:lstStyle/>
          <a:p>
            <a:r>
              <a:rPr lang="ru-RU" sz="2800" b="1" u="sng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Ответ</a:t>
            </a:r>
            <a:r>
              <a:rPr lang="ru-RU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  <a:endParaRPr lang="ru-RU" sz="28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8" cstate="print"/>
          <a:srcRect l="66082" t="9317" r="25000" b="64324"/>
          <a:stretch>
            <a:fillRect/>
          </a:stretch>
        </p:blipFill>
        <p:spPr bwMode="auto">
          <a:xfrm>
            <a:off x="7236296" y="1412776"/>
            <a:ext cx="1907704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Line 9"/>
          <p:cNvSpPr>
            <a:spLocks noChangeShapeType="1"/>
          </p:cNvSpPr>
          <p:nvPr/>
        </p:nvSpPr>
        <p:spPr bwMode="auto">
          <a:xfrm>
            <a:off x="8231345" y="3658410"/>
            <a:ext cx="0" cy="1214437"/>
          </a:xfrm>
          <a:prstGeom prst="line">
            <a:avLst/>
          </a:prstGeom>
          <a:noFill/>
          <a:ln w="69850">
            <a:solidFill>
              <a:srgbClr val="0033CC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7" name="Овал 4"/>
          <p:cNvSpPr/>
          <p:nvPr/>
        </p:nvSpPr>
        <p:spPr>
          <a:xfrm>
            <a:off x="8346057" y="4293096"/>
            <a:ext cx="906463" cy="441325"/>
          </a:xfrm>
          <a:prstGeom prst="rect">
            <a:avLst/>
          </a:prstGeom>
          <a:solidFill>
            <a:schemeClr val="bg1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40640" tIns="40640" rIns="40640" bIns="40640" spcCol="1270" anchor="ctr"/>
          <a:lstStyle/>
          <a:p>
            <a:pPr algn="ctr" defTabSz="142240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36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3600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8552848" y="2510582"/>
            <a:ext cx="609462" cy="590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1422400">
              <a:lnSpc>
                <a:spcPct val="90000"/>
              </a:lnSpc>
              <a:spcAft>
                <a:spcPct val="35000"/>
              </a:spcAft>
            </a:pP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Line 10"/>
          <p:cNvSpPr>
            <a:spLocks noChangeShapeType="1"/>
          </p:cNvSpPr>
          <p:nvPr/>
        </p:nvSpPr>
        <p:spPr bwMode="auto">
          <a:xfrm>
            <a:off x="8566827" y="2843821"/>
            <a:ext cx="71434" cy="642942"/>
          </a:xfrm>
          <a:prstGeom prst="line">
            <a:avLst/>
          </a:prstGeom>
          <a:noFill/>
          <a:ln w="73025">
            <a:solidFill>
              <a:srgbClr val="FF0000"/>
            </a:solidFill>
            <a:round/>
            <a:headEnd type="triangle"/>
            <a:tailEnd type="none" w="med" len="med"/>
          </a:ln>
          <a:scene3d>
            <a:camera prst="orthographicFront">
              <a:rot lat="0" lon="0" rev="21240000"/>
            </a:camera>
            <a:lightRig rig="threePt" dir="t"/>
          </a:scene3d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" name="Line 10"/>
          <p:cNvSpPr>
            <a:spLocks noChangeShapeType="1"/>
          </p:cNvSpPr>
          <p:nvPr/>
        </p:nvSpPr>
        <p:spPr bwMode="auto">
          <a:xfrm>
            <a:off x="7825423" y="2852936"/>
            <a:ext cx="71434" cy="642942"/>
          </a:xfrm>
          <a:prstGeom prst="line">
            <a:avLst/>
          </a:prstGeom>
          <a:noFill/>
          <a:ln w="73025">
            <a:solidFill>
              <a:srgbClr val="000000"/>
            </a:solidFill>
            <a:round/>
            <a:headEnd type="triangle"/>
            <a:tailEnd type="none" w="med" len="med"/>
          </a:ln>
          <a:scene3d>
            <a:camera prst="orthographicFront">
              <a:rot lat="0" lon="0" rev="21240000"/>
            </a:camera>
            <a:lightRig rig="threePt" dir="t"/>
          </a:scene3d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7308304" y="2420888"/>
            <a:ext cx="595312" cy="592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1422400">
              <a:lnSpc>
                <a:spcPct val="90000"/>
              </a:lnSpc>
              <a:spcAft>
                <a:spcPct val="35000"/>
              </a:spcAft>
            </a:pPr>
            <a:r>
              <a:rPr lang="en-US" sz="3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36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Line 10"/>
          <p:cNvSpPr>
            <a:spLocks noChangeShapeType="1"/>
          </p:cNvSpPr>
          <p:nvPr/>
        </p:nvSpPr>
        <p:spPr bwMode="auto">
          <a:xfrm>
            <a:off x="7740352" y="3140968"/>
            <a:ext cx="71434" cy="642942"/>
          </a:xfrm>
          <a:prstGeom prst="line">
            <a:avLst/>
          </a:prstGeom>
          <a:noFill/>
          <a:ln w="73025">
            <a:solidFill>
              <a:srgbClr val="006600"/>
            </a:solidFill>
            <a:round/>
            <a:headEnd type="triangle"/>
            <a:tailEnd type="none" w="med" len="med"/>
          </a:ln>
          <a:scene3d>
            <a:camera prst="orthographicFront">
              <a:rot lat="0" lon="0" rev="21240000"/>
            </a:camera>
            <a:lightRig rig="threePt" dir="t"/>
          </a:scene3d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7020315" y="3356992"/>
            <a:ext cx="739240" cy="590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1422400">
              <a:lnSpc>
                <a:spcPct val="90000"/>
              </a:lnSpc>
              <a:spcAft>
                <a:spcPct val="35000"/>
              </a:spcAft>
            </a:pPr>
            <a:r>
              <a:rPr lang="en-US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0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тр</a:t>
            </a:r>
            <a:endParaRPr lang="ru-RU" sz="36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0" y="4078813"/>
            <a:ext cx="2267744" cy="646331"/>
          </a:xfrm>
          <a:prstGeom prst="rect">
            <a:avLst/>
          </a:prstGeom>
          <a:solidFill>
            <a:srgbClr val="F9E3A5"/>
          </a:solidFill>
        </p:spPr>
        <p:txBody>
          <a:bodyPr wrap="square">
            <a:spAutoFit/>
          </a:bodyPr>
          <a:lstStyle/>
          <a:p>
            <a:r>
              <a:rPr lang="en-US" sz="3200" b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400" b="1" kern="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 </a:t>
            </a:r>
            <a:endParaRPr lang="ru-RU" sz="32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2267744" y="4114243"/>
            <a:ext cx="3816424" cy="58477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sz="3200" b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400" b="1" kern="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2800" b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3200" b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400" b="1" kern="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2800" b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тр</a:t>
            </a:r>
            <a:r>
              <a:rPr lang="ru-RU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)-</a:t>
            </a:r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200</a:t>
            </a:r>
            <a:r>
              <a:rPr lang="ru-RU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 </a:t>
            </a:r>
            <a:endParaRPr lang="ru-RU" sz="2800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2339752" y="3068960"/>
            <a:ext cx="2016224" cy="584775"/>
          </a:xfrm>
          <a:prstGeom prst="rect">
            <a:avLst/>
          </a:prstGeom>
          <a:solidFill>
            <a:srgbClr val="F9E3A5"/>
          </a:solidFill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3200" b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400" b="1" kern="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4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тр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1979712" y="1682793"/>
            <a:ext cx="1800200" cy="646331"/>
          </a:xfrm>
          <a:prstGeom prst="rect">
            <a:avLst/>
          </a:prstGeom>
          <a:solidFill>
            <a:srgbClr val="F9E3A5"/>
          </a:solidFill>
        </p:spPr>
        <p:txBody>
          <a:bodyPr wrap="square">
            <a:spAutoFit/>
          </a:bodyPr>
          <a:lstStyle/>
          <a:p>
            <a:r>
              <a:rPr lang="ru-RU" sz="32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3200" b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400" b="1" kern="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∙</a:t>
            </a:r>
            <a:r>
              <a:rPr lang="en-US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3635896" y="1702549"/>
            <a:ext cx="4032448" cy="646331"/>
          </a:xfrm>
          <a:prstGeom prst="rect">
            <a:avLst/>
          </a:prstGeom>
          <a:solidFill>
            <a:srgbClr val="F9E3A5"/>
          </a:solidFill>
          <a:ln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1020Дж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3200" b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F</a:t>
            </a:r>
            <a:r>
              <a:rPr lang="ru-RU" sz="2400" b="1" kern="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2400" b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∙</a:t>
            </a:r>
            <a:r>
              <a:rPr lang="ru-RU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10м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1979712" y="2708920"/>
            <a:ext cx="5472608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2. Найду силу натяжения закреплённой верёвки </a:t>
            </a: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051720" y="3645024"/>
            <a:ext cx="5112568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3. Блок  движется равномерно, т.к. </a:t>
            </a:r>
            <a:endParaRPr lang="ru-RU" sz="2400" dirty="0">
              <a:solidFill>
                <a:srgbClr val="000000"/>
              </a:solidFill>
            </a:endParaRPr>
          </a:p>
        </p:txBody>
      </p:sp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9" cstate="print"/>
          <a:srcRect l="9375" t="43946" r="12109" b="42138"/>
          <a:stretch>
            <a:fillRect/>
          </a:stretch>
        </p:blipFill>
        <p:spPr bwMode="auto">
          <a:xfrm>
            <a:off x="0" y="-27384"/>
            <a:ext cx="9144000" cy="1357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1" name="Прямоугольник 20"/>
          <p:cNvSpPr/>
          <p:nvPr/>
        </p:nvSpPr>
        <p:spPr>
          <a:xfrm>
            <a:off x="1979712" y="1322753"/>
            <a:ext cx="5688632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1. Зная работу найду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силу руки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…  </a:t>
            </a:r>
            <a:endParaRPr lang="ru-RU" sz="2400" dirty="0">
              <a:solidFill>
                <a:srgbClr val="000000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2699792" y="2204864"/>
            <a:ext cx="1944216" cy="584775"/>
          </a:xfrm>
          <a:prstGeom prst="rect">
            <a:avLst/>
          </a:prstGeom>
          <a:solidFill>
            <a:srgbClr val="F9E3A5"/>
          </a:solidFill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102Н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3200" b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F</a:t>
            </a:r>
            <a:r>
              <a:rPr lang="ru-RU" sz="2400" b="1" kern="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2400" b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/>
          </a:p>
        </p:txBody>
      </p:sp>
      <p:cxnSp>
        <p:nvCxnSpPr>
          <p:cNvPr id="33" name="Прямая со стрелкой 32"/>
          <p:cNvCxnSpPr>
            <a:stCxn id="19" idx="1"/>
          </p:cNvCxnSpPr>
          <p:nvPr/>
        </p:nvCxnSpPr>
        <p:spPr>
          <a:xfrm flipH="1">
            <a:off x="971600" y="3361348"/>
            <a:ext cx="1368152" cy="931748"/>
          </a:xfrm>
          <a:prstGeom prst="straightConnector1">
            <a:avLst/>
          </a:prstGeom>
          <a:grpFill/>
          <a:ln w="2540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Прямоугольник 33"/>
          <p:cNvSpPr/>
          <p:nvPr/>
        </p:nvSpPr>
        <p:spPr>
          <a:xfrm>
            <a:off x="0" y="4725144"/>
            <a:ext cx="3419872" cy="58477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ru-RU" sz="3200" b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204Н</a:t>
            </a:r>
            <a:r>
              <a:rPr lang="ru-RU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200</a:t>
            </a:r>
            <a:r>
              <a:rPr lang="ru-RU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16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тр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 </a:t>
            </a:r>
            <a:endParaRPr lang="ru-RU" sz="2800" dirty="0"/>
          </a:p>
        </p:txBody>
      </p:sp>
      <p:sp>
        <p:nvSpPr>
          <p:cNvPr id="35" name="Прямоугольник 34"/>
          <p:cNvSpPr/>
          <p:nvPr/>
        </p:nvSpPr>
        <p:spPr>
          <a:xfrm>
            <a:off x="0" y="5301208"/>
            <a:ext cx="4211960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4. Найду массу песка в ведре </a:t>
            </a:r>
            <a:endParaRPr lang="ru-RU" sz="2400" dirty="0">
              <a:solidFill>
                <a:srgbClr val="000000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4139952" y="5301208"/>
            <a:ext cx="1800200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l-GR" sz="3200" b="1" dirty="0" smtClean="0">
                <a:latin typeface="Times New Roman" pitchFamily="18" charset="0"/>
                <a:cs typeface="Times New Roman" pitchFamily="18" charset="0"/>
              </a:rPr>
              <a:t>ρ</a:t>
            </a:r>
            <a:r>
              <a:rPr lang="el-GR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∙</a:t>
            </a:r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V=</a:t>
            </a:r>
            <a:endParaRPr lang="ru-RU" sz="3200" dirty="0">
              <a:solidFill>
                <a:srgbClr val="006600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5868144" y="5301208"/>
            <a:ext cx="3096344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1500</a:t>
            </a:r>
            <a:r>
              <a:rPr lang="el-GR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∙</a:t>
            </a:r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12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1000</a:t>
            </a:r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=</a:t>
            </a:r>
            <a:endParaRPr lang="ru-RU" sz="3200" dirty="0">
              <a:solidFill>
                <a:srgbClr val="006600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275856" y="4725144"/>
            <a:ext cx="1584176" cy="584775"/>
          </a:xfrm>
          <a:prstGeom prst="rect">
            <a:avLst/>
          </a:prstGeom>
          <a:solidFill>
            <a:srgbClr val="F9E3A5"/>
          </a:solidFill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тр</a:t>
            </a:r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=4Н</a:t>
            </a:r>
            <a:endParaRPr lang="ru-RU" sz="3200" dirty="0">
              <a:solidFill>
                <a:srgbClr val="0066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3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3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3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3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000"/>
                            </p:stCondLst>
                            <p:childTnLst>
                              <p:par>
                                <p:cTn id="6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3000"/>
                            </p:stCondLst>
                            <p:childTnLst>
                              <p:par>
                                <p:cTn id="7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000"/>
                            </p:stCondLst>
                            <p:childTnLst>
                              <p:par>
                                <p:cTn id="7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3000"/>
                            </p:stCondLst>
                            <p:childTnLst>
                              <p:par>
                                <p:cTn id="85" presetID="22" presetClass="entr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000"/>
                            </p:stCondLst>
                            <p:childTnLst>
                              <p:par>
                                <p:cTn id="9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5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5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8" dur="5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8" dur="5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8" dur="5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3" dur="5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8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3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8" dur="5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3" dur="5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 animBg="1"/>
      <p:bldP spid="4" grpId="0" animBg="1"/>
      <p:bldP spid="6" grpId="0" animBg="1"/>
      <p:bldP spid="6" grpId="1" animBg="1"/>
      <p:bldP spid="7" grpId="0" animBg="1"/>
      <p:bldP spid="8" grpId="0"/>
      <p:bldP spid="11" grpId="0"/>
      <p:bldP spid="14" grpId="0"/>
      <p:bldP spid="16" grpId="0" animBg="1"/>
      <p:bldP spid="17" grpId="0" animBg="1"/>
      <p:bldP spid="19" grpId="0" animBg="1"/>
      <p:bldP spid="22" grpId="0" animBg="1"/>
      <p:bldP spid="23" grpId="0" animBg="1"/>
      <p:bldP spid="24" grpId="0" animBg="1"/>
      <p:bldP spid="15" grpId="0" animBg="1"/>
      <p:bldP spid="21" grpId="0" animBg="1"/>
      <p:bldP spid="31" grpId="0" animBg="1"/>
      <p:bldP spid="34" grpId="0" animBg="1"/>
      <p:bldP spid="35" grpId="0" animBg="1"/>
      <p:bldP spid="36" grpId="0" animBg="1"/>
      <p:bldP spid="37" grpId="0" animBg="1"/>
      <p:bldP spid="18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9" cstate="print"/>
          <a:srcRect l="24348" t="51634" r="24092" b="37554"/>
          <a:stretch>
            <a:fillRect/>
          </a:stretch>
        </p:blipFill>
        <p:spPr bwMode="auto">
          <a:xfrm>
            <a:off x="0" y="44624"/>
            <a:ext cx="9144000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9" cstate="print"/>
          <a:srcRect l="24348" t="15139" r="53030" b="71337"/>
          <a:stretch>
            <a:fillRect/>
          </a:stretch>
        </p:blipFill>
        <p:spPr bwMode="auto">
          <a:xfrm>
            <a:off x="5831632" y="1772816"/>
            <a:ext cx="3312368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AutoShape 22"/>
          <p:cNvSpPr>
            <a:spLocks/>
          </p:cNvSpPr>
          <p:nvPr/>
        </p:nvSpPr>
        <p:spPr bwMode="auto">
          <a:xfrm rot="5400000">
            <a:off x="7512903" y="753277"/>
            <a:ext cx="310884" cy="2592290"/>
          </a:xfrm>
          <a:prstGeom prst="leftBrace">
            <a:avLst>
              <a:gd name="adj1" fmla="val 33566"/>
              <a:gd name="adj2" fmla="val 50000"/>
            </a:avLst>
          </a:prstGeom>
          <a:noFill/>
          <a:ln w="222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" name="AutoShape 22"/>
          <p:cNvSpPr>
            <a:spLocks/>
          </p:cNvSpPr>
          <p:nvPr/>
        </p:nvSpPr>
        <p:spPr bwMode="auto">
          <a:xfrm rot="5400000" flipH="1">
            <a:off x="6732240" y="1910139"/>
            <a:ext cx="144016" cy="864096"/>
          </a:xfrm>
          <a:prstGeom prst="leftBrace">
            <a:avLst>
              <a:gd name="adj1" fmla="val 33566"/>
              <a:gd name="adj2" fmla="val 57330"/>
            </a:avLst>
          </a:prstGeom>
          <a:noFill/>
          <a:ln w="2222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" name="Rectangle 5"/>
          <p:cNvSpPr txBox="1">
            <a:spLocks noChangeArrowheads="1"/>
          </p:cNvSpPr>
          <p:nvPr/>
        </p:nvSpPr>
        <p:spPr bwMode="auto">
          <a:xfrm>
            <a:off x="0" y="2780928"/>
            <a:ext cx="2699824" cy="3096344"/>
          </a:xfrm>
          <a:prstGeom prst="rect">
            <a:avLst/>
          </a:prstGeom>
          <a:solidFill>
            <a:srgbClr val="F9E3A5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R="0" lvl="0" algn="l" defTabSz="914400" rtl="0" eaLnBrk="1" fontAlgn="base" latinLnBrk="0" hangingPunct="1">
              <a:spcBef>
                <a:spcPts val="0"/>
              </a:spcBef>
              <a:spcAft>
                <a:spcPct val="0"/>
              </a:spcAft>
              <a:buClr>
                <a:schemeClr val="hlink"/>
              </a:buClr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F</a:t>
            </a:r>
            <a:r>
              <a:rPr kumimoji="0" lang="ru-RU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р</a:t>
            </a:r>
            <a:r>
              <a:rPr kumimoji="0" lang="ru-RU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=</a:t>
            </a: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360Н </a:t>
            </a:r>
          </a:p>
          <a:p>
            <a:pPr marR="0" lvl="0" algn="l" defTabSz="914400" rtl="0" eaLnBrk="1" fontAlgn="base" latinLnBrk="0" hangingPunct="1">
              <a:spcBef>
                <a:spcPts val="0"/>
              </a:spcBef>
              <a:spcAft>
                <a:spcPct val="0"/>
              </a:spcAft>
              <a:buClr>
                <a:schemeClr val="hlink"/>
              </a:buClr>
              <a:buSzTx/>
              <a:buFontTx/>
              <a:buNone/>
              <a:tabLst/>
              <a:defRPr/>
            </a:pP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</a:t>
            </a: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1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=0,5 м</a:t>
            </a:r>
            <a:endParaRPr kumimoji="0" lang="en-US" sz="3200" b="1" i="0" u="none" strike="noStrike" kern="0" cap="none" spc="0" normalizeH="0" baseline="0" noProof="0" dirty="0" smtClean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lvl="0">
              <a:spcBef>
                <a:spcPts val="0"/>
              </a:spcBef>
              <a:buClr>
                <a:schemeClr val="hlink"/>
              </a:buClr>
              <a:defRPr/>
            </a:pP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3200" b="1" kern="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b="1" kern="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b="1" kern="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kern="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=0,</a:t>
            </a:r>
            <a:r>
              <a:rPr lang="en-US" sz="3200" b="1" kern="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12</a:t>
            </a:r>
            <a:r>
              <a:rPr lang="ru-RU" sz="3200" b="1" kern="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м</a:t>
            </a:r>
            <a:endParaRPr kumimoji="0" lang="ru-RU" sz="3200" b="1" i="0" u="none" strike="noStrike" kern="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R="0" lvl="0" algn="l" defTabSz="914400" rtl="0" eaLnBrk="1" fontAlgn="base" latinLnBrk="0" hangingPunct="1">
              <a:spcBef>
                <a:spcPts val="0"/>
              </a:spcBef>
              <a:spcAft>
                <a:spcPct val="0"/>
              </a:spcAft>
              <a:buClr>
                <a:schemeClr val="hlink"/>
              </a:buClr>
              <a:buSzTx/>
              <a:buFontTx/>
              <a:buNone/>
              <a:tabLst/>
              <a:defRPr/>
            </a:pP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Р=1200Н</a:t>
            </a:r>
          </a:p>
          <a:p>
            <a:pPr lvl="0">
              <a:spcBef>
                <a:spcPts val="0"/>
              </a:spcBef>
              <a:buClr>
                <a:schemeClr val="hlink"/>
              </a:buClr>
              <a:defRPr/>
            </a:pPr>
            <a:r>
              <a:rPr lang="ru-RU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 -?</a:t>
            </a:r>
            <a:endParaRPr kumimoji="0" lang="ru-RU" sz="3200" b="1" i="0" u="none" strike="noStrike" kern="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spcBef>
                <a:spcPct val="20000"/>
              </a:spcBef>
              <a:buClr>
                <a:schemeClr val="hlink"/>
              </a:buClr>
              <a:defRPr/>
            </a:pP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339933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ru-RU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А</a:t>
            </a:r>
            <a:r>
              <a:rPr kumimoji="0" lang="ru-RU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плз</a:t>
            </a: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-?</a:t>
            </a:r>
            <a:r>
              <a:rPr lang="ru-RU" sz="3200" b="1" kern="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kern="0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2400" b="1" kern="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зтч</a:t>
            </a:r>
            <a:r>
              <a:rPr lang="ru-RU" sz="3200" b="1" kern="0" dirty="0" smtClean="0">
                <a:latin typeface="Times New Roman" pitchFamily="18" charset="0"/>
                <a:cs typeface="Times New Roman" pitchFamily="18" charset="0"/>
              </a:rPr>
              <a:t>-?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endParaRPr kumimoji="0" lang="ru-RU" sz="3200" b="1" i="0" u="none" strike="noStrike" kern="0" cap="none" spc="0" normalizeH="0" baseline="0" noProof="0" dirty="0" smtClean="0">
              <a:ln>
                <a:noFill/>
              </a:ln>
              <a:solidFill>
                <a:srgbClr val="339933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0" y="5931277"/>
            <a:ext cx="9144000" cy="954107"/>
          </a:xfrm>
          <a:prstGeom prst="rect">
            <a:avLst/>
          </a:prstGeom>
          <a:solidFill>
            <a:srgbClr val="92D050">
              <a:alpha val="46000"/>
            </a:srgbClr>
          </a:solidFill>
        </p:spPr>
        <p:txBody>
          <a:bodyPr wrap="square">
            <a:spAutoFit/>
          </a:bodyPr>
          <a:lstStyle/>
          <a:p>
            <a:r>
              <a:rPr lang="ru-RU" sz="2800" b="1" u="sng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Ответ</a:t>
            </a:r>
            <a:r>
              <a:rPr lang="ru-RU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КПД данного рычага составляет ….%, т.е.</a:t>
            </a:r>
          </a:p>
          <a:p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solidFill>
                <a:srgbClr val="000000"/>
              </a:solidFill>
            </a:endParaRPr>
          </a:p>
        </p:txBody>
      </p:sp>
      <p:sp>
        <p:nvSpPr>
          <p:cNvPr id="10" name="Line 9"/>
          <p:cNvSpPr>
            <a:spLocks noChangeShapeType="1"/>
          </p:cNvSpPr>
          <p:nvPr/>
        </p:nvSpPr>
        <p:spPr bwMode="auto">
          <a:xfrm>
            <a:off x="7236296" y="2277195"/>
            <a:ext cx="0" cy="1214437"/>
          </a:xfrm>
          <a:prstGeom prst="line">
            <a:avLst/>
          </a:prstGeom>
          <a:noFill/>
          <a:ln w="69850">
            <a:solidFill>
              <a:srgbClr val="0033CC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3" name="Овал 4"/>
          <p:cNvSpPr/>
          <p:nvPr/>
        </p:nvSpPr>
        <p:spPr>
          <a:xfrm>
            <a:off x="7298756" y="3066376"/>
            <a:ext cx="906463" cy="441325"/>
          </a:xfrm>
          <a:prstGeom prst="rect">
            <a:avLst/>
          </a:prstGeom>
          <a:solidFill>
            <a:schemeClr val="bg1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40640" tIns="40640" rIns="40640" bIns="40640" spcCol="1270" anchor="ctr"/>
          <a:lstStyle/>
          <a:p>
            <a:pPr algn="ctr" defTabSz="142240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36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3600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8139002" y="1397909"/>
            <a:ext cx="609462" cy="59093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1422400">
              <a:lnSpc>
                <a:spcPct val="90000"/>
              </a:lnSpc>
              <a:spcAft>
                <a:spcPct val="35000"/>
              </a:spcAft>
            </a:pP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Line 10"/>
          <p:cNvSpPr>
            <a:spLocks noChangeShapeType="1"/>
          </p:cNvSpPr>
          <p:nvPr/>
        </p:nvSpPr>
        <p:spPr bwMode="auto">
          <a:xfrm>
            <a:off x="8944732" y="1529991"/>
            <a:ext cx="71434" cy="642942"/>
          </a:xfrm>
          <a:prstGeom prst="line">
            <a:avLst/>
          </a:prstGeom>
          <a:noFill/>
          <a:ln w="73025">
            <a:solidFill>
              <a:srgbClr val="FF0000"/>
            </a:solidFill>
            <a:round/>
            <a:headEnd type="triangle"/>
            <a:tailEnd type="none" w="med" len="med"/>
          </a:ln>
          <a:scene3d>
            <a:camera prst="orthographicFront">
              <a:rot lat="0" lon="0" rev="21240000"/>
            </a:camera>
            <a:lightRig rig="threePt" dir="t"/>
          </a:scene3d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1979712" y="1340768"/>
            <a:ext cx="3960440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1. Рычаг не двигается т.к. </a:t>
            </a:r>
            <a:endParaRPr lang="ru-RU" sz="2400" dirty="0">
              <a:solidFill>
                <a:srgbClr val="000000"/>
              </a:solidFill>
            </a:endParaRPr>
          </a:p>
        </p:txBody>
      </p:sp>
      <p:sp>
        <p:nvSpPr>
          <p:cNvPr id="17" name="Line 10"/>
          <p:cNvSpPr>
            <a:spLocks noChangeShapeType="1"/>
          </p:cNvSpPr>
          <p:nvPr/>
        </p:nvSpPr>
        <p:spPr bwMode="auto">
          <a:xfrm>
            <a:off x="6366015" y="1563162"/>
            <a:ext cx="71434" cy="642942"/>
          </a:xfrm>
          <a:prstGeom prst="line">
            <a:avLst/>
          </a:prstGeom>
          <a:noFill/>
          <a:ln w="73025">
            <a:solidFill>
              <a:srgbClr val="000000"/>
            </a:solidFill>
            <a:round/>
            <a:headEnd type="triangle"/>
            <a:tailEnd type="none" w="med" len="med"/>
          </a:ln>
          <a:scene3d>
            <a:camera prst="orthographicFront">
              <a:rot lat="0" lon="0" rev="21240000"/>
            </a:camera>
            <a:lightRig rig="threePt" dir="t"/>
          </a:scene3d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5848896" y="1131114"/>
            <a:ext cx="595312" cy="592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1422400">
              <a:lnSpc>
                <a:spcPct val="90000"/>
              </a:lnSpc>
              <a:spcAft>
                <a:spcPct val="35000"/>
              </a:spcAft>
            </a:pPr>
            <a:r>
              <a:rPr lang="en-US" sz="3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36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203848" y="1774557"/>
            <a:ext cx="2267744" cy="646331"/>
          </a:xfrm>
          <a:prstGeom prst="rect">
            <a:avLst/>
          </a:prstGeom>
          <a:solidFill>
            <a:srgbClr val="F9E3A5"/>
          </a:solidFill>
        </p:spPr>
        <p:txBody>
          <a:bodyPr wrap="square">
            <a:spAutoFit/>
          </a:bodyPr>
          <a:lstStyle/>
          <a:p>
            <a:r>
              <a:rPr lang="en-US" sz="3200" b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400" b="1" kern="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 </a:t>
            </a:r>
            <a:endParaRPr lang="ru-RU" sz="3200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539552" y="2276872"/>
            <a:ext cx="5328592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Рычаг  вращается равномерно т.к. </a:t>
            </a:r>
            <a:endParaRPr lang="ru-RU" sz="2400" dirty="0">
              <a:solidFill>
                <a:srgbClr val="000000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763688" y="2636912"/>
            <a:ext cx="2592288" cy="584775"/>
          </a:xfrm>
          <a:prstGeom prst="rect">
            <a:avLst/>
          </a:prstGeom>
          <a:solidFill>
            <a:srgbClr val="F9E3A5"/>
          </a:solidFill>
          <a:ln>
            <a:solidFill>
              <a:srgbClr val="0000FF"/>
            </a:solidFill>
          </a:ln>
        </p:spPr>
        <p:txBody>
          <a:bodyPr wrap="square">
            <a:spAutoFit/>
          </a:bodyPr>
          <a:lstStyle/>
          <a:p>
            <a:r>
              <a:rPr lang="en-US" sz="2800" b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-F</a:t>
            </a:r>
            <a:r>
              <a:rPr lang="ru-RU" sz="2000" b="1" kern="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3200" b="1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∙</a:t>
            </a:r>
            <a:r>
              <a:rPr lang="en-US" sz="3200" b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sz="2000" b="1" kern="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2800" b="1" kern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ru-RU" sz="2800" b="1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∙</a:t>
            </a:r>
            <a:r>
              <a:rPr lang="en-US" sz="2800" b="1" kern="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 </a:t>
            </a:r>
            <a:endParaRPr lang="ru-RU" sz="2800" dirty="0"/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 flipV="1">
            <a:off x="6444208" y="1340768"/>
            <a:ext cx="2520280" cy="903285"/>
          </a:xfrm>
          <a:prstGeom prst="line">
            <a:avLst/>
          </a:prstGeom>
          <a:grpFill/>
          <a:ln w="76200">
            <a:solidFill>
              <a:srgbClr val="00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 flipV="1">
            <a:off x="7236296" y="1988840"/>
            <a:ext cx="0" cy="216024"/>
          </a:xfrm>
          <a:prstGeom prst="straightConnector1">
            <a:avLst/>
          </a:prstGeom>
          <a:grpFill/>
          <a:ln w="254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 flipV="1">
            <a:off x="8898231" y="1401274"/>
            <a:ext cx="0" cy="792088"/>
          </a:xfrm>
          <a:prstGeom prst="straightConnector1">
            <a:avLst/>
          </a:prstGeom>
          <a:grpFill/>
          <a:ln w="38100">
            <a:solidFill>
              <a:srgbClr val="00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Прямоугольник 31"/>
          <p:cNvSpPr>
            <a:spLocks noChangeArrowheads="1"/>
          </p:cNvSpPr>
          <p:nvPr/>
        </p:nvSpPr>
        <p:spPr bwMode="auto">
          <a:xfrm>
            <a:off x="7011208" y="1512920"/>
            <a:ext cx="401071" cy="480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1422400">
              <a:lnSpc>
                <a:spcPct val="90000"/>
              </a:lnSpc>
              <a:spcAft>
                <a:spcPct val="35000"/>
              </a:spcAft>
            </a:pP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u-RU" sz="1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Прямоугольник 32"/>
          <p:cNvSpPr>
            <a:spLocks noChangeArrowheads="1"/>
          </p:cNvSpPr>
          <p:nvPr/>
        </p:nvSpPr>
        <p:spPr bwMode="auto">
          <a:xfrm>
            <a:off x="8604448" y="908720"/>
            <a:ext cx="401071" cy="480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1422400">
              <a:lnSpc>
                <a:spcPct val="90000"/>
              </a:lnSpc>
              <a:spcAft>
                <a:spcPct val="35000"/>
              </a:spcAft>
            </a:pPr>
            <a:r>
              <a:rPr lang="en-US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1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28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1835696" y="3212976"/>
            <a:ext cx="4032448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Полезная работа  </a:t>
            </a:r>
            <a:r>
              <a:rPr lang="ru-RU" sz="2800" b="1" kern="0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2000" b="1" kern="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плз</a:t>
            </a:r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ru-RU" sz="2400" b="1" kern="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∙</a:t>
            </a:r>
            <a:r>
              <a:rPr lang="ru-RU" sz="2000" b="1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kern="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1400" b="1" kern="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000" b="1" kern="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>
              <a:solidFill>
                <a:srgbClr val="000000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5736003" y="3477258"/>
            <a:ext cx="2448272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1200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∙</a:t>
            </a:r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0,12м =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>
              <a:solidFill>
                <a:srgbClr val="000000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7991872" y="3501766"/>
            <a:ext cx="1152128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…..Дж </a:t>
            </a:r>
            <a:endParaRPr lang="ru-RU" sz="2400" dirty="0">
              <a:solidFill>
                <a:srgbClr val="006600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1979712" y="3933056"/>
            <a:ext cx="4680520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4. Затраченная работа  </a:t>
            </a:r>
            <a:r>
              <a:rPr lang="ru-RU" sz="2800" b="1" kern="0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2000" b="1" kern="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зтч</a:t>
            </a:r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3200" b="1" kern="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000" b="1" kern="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2400" b="1" kern="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∙</a:t>
            </a:r>
            <a:r>
              <a:rPr lang="ru-RU" sz="2000" b="1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kern="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u-RU" sz="1400" b="1" kern="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000" b="1" kern="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>
              <a:solidFill>
                <a:srgbClr val="000000"/>
              </a:solidFill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5906043" y="4388854"/>
            <a:ext cx="2088232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360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 ∙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0,5</a:t>
            </a:r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м =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>
              <a:solidFill>
                <a:srgbClr val="000000"/>
              </a:solidFill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7968122" y="4366620"/>
            <a:ext cx="1152128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…..Дж </a:t>
            </a:r>
            <a:endParaRPr lang="ru-RU" sz="2400" dirty="0">
              <a:solidFill>
                <a:srgbClr val="006600"/>
              </a:solidFill>
            </a:endParaRPr>
          </a:p>
        </p:txBody>
      </p:sp>
      <p:sp>
        <p:nvSpPr>
          <p:cNvPr id="44" name="TextBox 15"/>
          <p:cNvSpPr txBox="1">
            <a:spLocks noChangeArrowheads="1"/>
          </p:cNvSpPr>
          <p:nvPr/>
        </p:nvSpPr>
        <p:spPr bwMode="auto">
          <a:xfrm>
            <a:off x="3901686" y="5118283"/>
            <a:ext cx="1286454" cy="830997"/>
          </a:xfrm>
          <a:prstGeom prst="rect">
            <a:avLst/>
          </a:prstGeom>
          <a:solidFill>
            <a:srgbClr val="FFC000">
              <a:alpha val="34000"/>
            </a:srgb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48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14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ЗАТРАЧ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TextBox 44"/>
          <p:cNvSpPr txBox="1">
            <a:spLocks noChangeArrowheads="1"/>
          </p:cNvSpPr>
          <p:nvPr/>
        </p:nvSpPr>
        <p:spPr bwMode="auto">
          <a:xfrm>
            <a:off x="3131840" y="4941168"/>
            <a:ext cx="913862" cy="769441"/>
          </a:xfrm>
          <a:prstGeom prst="rect">
            <a:avLst/>
          </a:prstGeom>
          <a:solidFill>
            <a:srgbClr val="006600">
              <a:alpha val="34117"/>
            </a:srgb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4400" b="1" dirty="0" smtClean="0">
                <a:solidFill>
                  <a:srgbClr val="0033CC"/>
                </a:solidFill>
                <a:sym typeface="Symbol" pitchFamily="18" charset="2"/>
              </a:rPr>
              <a:t>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endParaRPr lang="ru-RU" sz="4000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6" name="Прямая соединительная линия 45"/>
          <p:cNvCxnSpPr/>
          <p:nvPr/>
        </p:nvCxnSpPr>
        <p:spPr bwMode="auto">
          <a:xfrm flipV="1">
            <a:off x="3995936" y="5301208"/>
            <a:ext cx="1296000" cy="27948"/>
          </a:xfrm>
          <a:prstGeom prst="line">
            <a:avLst/>
          </a:prstGeom>
          <a:ln w="79375">
            <a:solidFill>
              <a:srgbClr val="000000"/>
            </a:solidFill>
          </a:ln>
          <a:scene3d>
            <a:camera prst="orthographicFront">
              <a:rot lat="0" lon="0" rev="2154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 bwMode="auto">
          <a:xfrm>
            <a:off x="3901686" y="4665330"/>
            <a:ext cx="1532151" cy="707886"/>
          </a:xfrm>
          <a:prstGeom prst="rect">
            <a:avLst/>
          </a:prstGeom>
          <a:solidFill>
            <a:srgbClr val="FFFF00">
              <a:alpha val="34000"/>
            </a:srgbClr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4000" b="1" cap="all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b="1" cap="all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ПОЛЕЗН</a:t>
            </a:r>
            <a:endParaRPr lang="ru-RU" sz="36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3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3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3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3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3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3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000"/>
                            </p:stCondLst>
                            <p:childTnLst>
                              <p:par>
                                <p:cTn id="76" presetID="22" presetClass="entr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3000"/>
                            </p:stCondLst>
                            <p:childTnLst>
                              <p:par>
                                <p:cTn id="8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4000"/>
                            </p:stCondLst>
                            <p:childTnLst>
                              <p:par>
                                <p:cTn id="8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000"/>
                            </p:stCondLst>
                            <p:childTnLst>
                              <p:par>
                                <p:cTn id="9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5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2000"/>
                            </p:stCondLst>
                            <p:childTnLst>
                              <p:par>
                                <p:cTn id="15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9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4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9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4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9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4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2000"/>
                            </p:stCondLst>
                            <p:childTnLst>
                              <p:par>
                                <p:cTn id="18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8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3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1000"/>
                            </p:stCondLst>
                            <p:childTnLst>
                              <p:par>
                                <p:cTn id="19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3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 build="allAtOnce" animBg="1"/>
      <p:bldP spid="12" grpId="0" animBg="1"/>
      <p:bldP spid="10" grpId="0" animBg="1"/>
      <p:bldP spid="10" grpId="1" animBg="1"/>
      <p:bldP spid="13" grpId="0" animBg="1"/>
      <p:bldP spid="14" grpId="0" animBg="1"/>
      <p:bldP spid="16" grpId="0" animBg="1"/>
      <p:bldP spid="18" grpId="0"/>
      <p:bldP spid="19" grpId="0" animBg="1"/>
      <p:bldP spid="20" grpId="0" animBg="1"/>
      <p:bldP spid="21" grpId="0" animBg="1"/>
      <p:bldP spid="32" grpId="0"/>
      <p:bldP spid="33" grpId="0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4" grpId="0" animBg="1"/>
      <p:bldP spid="45" grpId="0" animBg="1"/>
      <p:bldP spid="43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7" cstate="print"/>
          <a:srcRect l="55809" t="9317" r="25000" b="60695"/>
          <a:stretch>
            <a:fillRect/>
          </a:stretch>
        </p:blipFill>
        <p:spPr bwMode="auto">
          <a:xfrm>
            <a:off x="6588224" y="-1"/>
            <a:ext cx="2555776" cy="3194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 cstate="print"/>
          <a:srcRect l="25097" t="13466" r="43309" b="73245"/>
          <a:stretch>
            <a:fillRect/>
          </a:stretch>
        </p:blipFill>
        <p:spPr bwMode="auto">
          <a:xfrm>
            <a:off x="0" y="0"/>
            <a:ext cx="7092280" cy="1700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5"/>
          <p:cNvSpPr txBox="1">
            <a:spLocks noChangeArrowheads="1"/>
          </p:cNvSpPr>
          <p:nvPr/>
        </p:nvSpPr>
        <p:spPr bwMode="auto">
          <a:xfrm>
            <a:off x="0" y="1664425"/>
            <a:ext cx="1907704" cy="3024336"/>
          </a:xfrm>
          <a:prstGeom prst="rect">
            <a:avLst/>
          </a:prstGeom>
          <a:solidFill>
            <a:srgbClr val="F9E3A5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F</a:t>
            </a: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2</a:t>
            </a: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=5кН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Tx/>
              <a:buNone/>
              <a:tabLst/>
              <a:defRPr/>
            </a:pP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</a:t>
            </a:r>
            <a:r>
              <a:rPr kumimoji="0" lang="ru-RU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2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=4м </a:t>
            </a:r>
          </a:p>
          <a:p>
            <a:pPr marL="342900" lvl="0" indent="-342900">
              <a:spcBef>
                <a:spcPct val="20000"/>
              </a:spcBef>
              <a:buClr>
                <a:schemeClr val="hlink"/>
              </a:buClr>
              <a:defRPr/>
            </a:pPr>
            <a:r>
              <a:rPr lang="en-US" sz="3200" b="1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400" b="1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3200" b="1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=10кН </a:t>
            </a:r>
          </a:p>
          <a:p>
            <a:pPr marL="342900" lvl="0" indent="-342900">
              <a:spcBef>
                <a:spcPct val="20000"/>
              </a:spcBef>
              <a:buClr>
                <a:schemeClr val="hlink"/>
              </a:buClr>
              <a:defRPr/>
            </a:pPr>
            <a:r>
              <a:rPr lang="ru-RU" sz="3200" b="1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u-RU" b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3200" b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=2м 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defRPr/>
            </a:pPr>
            <a:r>
              <a:rPr lang="ru-RU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</a:t>
            </a:r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1</a:t>
            </a:r>
            <a:r>
              <a:rPr lang="ru-RU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-?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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2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-?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endParaRPr kumimoji="0" lang="ru-RU" sz="3200" b="1" i="0" u="none" strike="noStrike" kern="0" cap="none" spc="0" normalizeH="0" baseline="0" noProof="0" dirty="0" smtClean="0">
              <a:ln>
                <a:noFill/>
              </a:ln>
              <a:solidFill>
                <a:srgbClr val="339933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5931277"/>
            <a:ext cx="9144000" cy="523220"/>
          </a:xfrm>
          <a:prstGeom prst="rect">
            <a:avLst/>
          </a:prstGeom>
          <a:solidFill>
            <a:srgbClr val="92D050">
              <a:alpha val="46000"/>
            </a:srgbClr>
          </a:solidFill>
        </p:spPr>
        <p:txBody>
          <a:bodyPr wrap="square">
            <a:spAutoFit/>
          </a:bodyPr>
          <a:lstStyle/>
          <a:p>
            <a:r>
              <a:rPr lang="ru-RU" sz="2800" b="1" u="sng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Ответ</a:t>
            </a:r>
            <a:r>
              <a:rPr lang="ru-RU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  <a:endParaRPr lang="ru-RU" sz="28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051720" y="1628800"/>
            <a:ext cx="4248472" cy="89255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457200" indent="-457200">
              <a:buAutoNum type="arabicPeriod"/>
            </a:pPr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Полезная работа одинакова</a:t>
            </a:r>
          </a:p>
          <a:p>
            <a:pPr marL="457200" indent="-457200"/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800" b="1" kern="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2000" b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плз</a:t>
            </a:r>
            <a:r>
              <a:rPr lang="ru-RU" sz="2000" b="1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2400" b="1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1600" b="1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∙</a:t>
            </a:r>
            <a:r>
              <a:rPr lang="ru-RU" sz="2000" b="1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kern="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u-RU" sz="1400" b="1" kern="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000" b="1" kern="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kern="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r>
              <a:rPr lang="ru-RU" sz="2800" b="1" kern="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2000" b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плз</a:t>
            </a:r>
            <a:r>
              <a:rPr lang="ru-RU" sz="2000" b="1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2400" b="1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1600" b="1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∙</a:t>
            </a:r>
            <a:r>
              <a:rPr lang="ru-RU" sz="2000" b="1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kern="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u-RU" sz="1400" b="1" kern="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000" b="1" kern="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>
              <a:solidFill>
                <a:srgbClr val="00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979712" y="2492896"/>
            <a:ext cx="4968552" cy="1200329"/>
          </a:xfrm>
          <a:prstGeom prst="rect">
            <a:avLst/>
          </a:prstGeom>
          <a:solidFill>
            <a:srgbClr val="F9E3A5"/>
          </a:solidFill>
        </p:spPr>
        <p:txBody>
          <a:bodyPr wrap="square">
            <a:spAutoFit/>
          </a:bodyPr>
          <a:lstStyle/>
          <a:p>
            <a:pPr marL="457200" indent="-457200"/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2. А затраченная во втором случае больше на</a:t>
            </a:r>
          </a:p>
          <a:p>
            <a:pPr marL="457200" indent="-457200"/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800" b="1" kern="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2000" b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000" b="1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2400" b="1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1600" b="1" kern="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тр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∙</a:t>
            </a:r>
            <a:r>
              <a:rPr lang="ru-RU" sz="2000" b="1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u-RU" sz="1400" b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000" b="1" kern="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kern="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;   </a:t>
            </a:r>
            <a:r>
              <a:rPr lang="ru-RU" sz="2800" b="1" kern="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2000" b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плз</a:t>
            </a:r>
            <a:r>
              <a:rPr lang="ru-RU" sz="2000" b="1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2400" b="1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1600" b="1" kern="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тр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∙</a:t>
            </a:r>
            <a:r>
              <a:rPr lang="ru-RU" sz="2000" b="1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kern="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u-RU" sz="1400" b="1" kern="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000" b="1" kern="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>
              <a:solidFill>
                <a:srgbClr val="000000"/>
              </a:solidFill>
            </a:endParaRPr>
          </a:p>
        </p:txBody>
      </p:sp>
      <p:sp>
        <p:nvSpPr>
          <p:cNvPr id="10" name="TextBox 15"/>
          <p:cNvSpPr txBox="1">
            <a:spLocks noChangeArrowheads="1"/>
          </p:cNvSpPr>
          <p:nvPr/>
        </p:nvSpPr>
        <p:spPr bwMode="auto">
          <a:xfrm>
            <a:off x="3975953" y="4890065"/>
            <a:ext cx="1286454" cy="830997"/>
          </a:xfrm>
          <a:prstGeom prst="rect">
            <a:avLst/>
          </a:prstGeom>
          <a:solidFill>
            <a:srgbClr val="FFC000">
              <a:alpha val="34000"/>
            </a:srgb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48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14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ЗАТРАЧ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3206107" y="4712950"/>
            <a:ext cx="913862" cy="769441"/>
          </a:xfrm>
          <a:prstGeom prst="rect">
            <a:avLst/>
          </a:prstGeom>
          <a:solidFill>
            <a:srgbClr val="006600">
              <a:alpha val="34117"/>
            </a:srgb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4400" b="1" dirty="0" smtClean="0">
                <a:solidFill>
                  <a:srgbClr val="0033CC"/>
                </a:solidFill>
                <a:sym typeface="Symbol" pitchFamily="18" charset="2"/>
              </a:rPr>
              <a:t>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endParaRPr lang="ru-RU" sz="4000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 bwMode="auto">
          <a:xfrm>
            <a:off x="3975953" y="4437112"/>
            <a:ext cx="1532151" cy="707886"/>
          </a:xfrm>
          <a:prstGeom prst="rect">
            <a:avLst/>
          </a:prstGeom>
          <a:solidFill>
            <a:srgbClr val="FFFF00">
              <a:alpha val="34000"/>
            </a:srgbClr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4000" b="1" cap="all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b="1" cap="all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ПОЛЕЗН</a:t>
            </a:r>
            <a:endParaRPr lang="ru-RU" sz="36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535488" y="3789040"/>
            <a:ext cx="4608512" cy="707886"/>
          </a:xfrm>
          <a:prstGeom prst="rect">
            <a:avLst/>
          </a:prstGeom>
          <a:solidFill>
            <a:srgbClr val="F9E3A5"/>
          </a:solidFill>
        </p:spPr>
        <p:txBody>
          <a:bodyPr wrap="square">
            <a:spAutoFit/>
          </a:bodyPr>
          <a:lstStyle/>
          <a:p>
            <a:pPr marL="457200" indent="-457200"/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3. Поэтому КПД во втором случае меньше</a:t>
            </a:r>
            <a:endParaRPr lang="ru-RU" sz="2000" dirty="0">
              <a:solidFill>
                <a:srgbClr val="000000"/>
              </a:solidFill>
            </a:endParaRPr>
          </a:p>
        </p:txBody>
      </p:sp>
      <p:cxnSp>
        <p:nvCxnSpPr>
          <p:cNvPr id="14" name="Прямая соединительная линия 13"/>
          <p:cNvCxnSpPr/>
          <p:nvPr/>
        </p:nvCxnSpPr>
        <p:spPr bwMode="auto">
          <a:xfrm flipV="1">
            <a:off x="4067944" y="5057236"/>
            <a:ext cx="1368000" cy="27948"/>
          </a:xfrm>
          <a:prstGeom prst="line">
            <a:avLst/>
          </a:prstGeom>
          <a:ln w="79375">
            <a:solidFill>
              <a:srgbClr val="000000"/>
            </a:solidFill>
          </a:ln>
          <a:scene3d>
            <a:camera prst="orthographicFront">
              <a:rot lat="0" lon="0" rev="2154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3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3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3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000"/>
                            </p:stCondLst>
                            <p:childTnLst>
                              <p:par>
                                <p:cTn id="7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 animBg="1"/>
      <p:bldP spid="6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 cstate="print"/>
          <a:srcRect l="44879" t="45949" r="25000" b="40481"/>
          <a:stretch>
            <a:fillRect/>
          </a:stretch>
        </p:blipFill>
        <p:spPr bwMode="auto">
          <a:xfrm>
            <a:off x="0" y="0"/>
            <a:ext cx="7020272" cy="1412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 bwMode="auto">
          <a:xfrm>
            <a:off x="4477750" y="1352962"/>
            <a:ext cx="1532151" cy="707886"/>
          </a:xfrm>
          <a:prstGeom prst="rect">
            <a:avLst/>
          </a:prstGeom>
          <a:solidFill>
            <a:srgbClr val="FFFF00">
              <a:alpha val="34000"/>
            </a:srgbClr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4000" b="1" cap="all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b="1" cap="all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ПОЛЕЗН</a:t>
            </a:r>
            <a:endParaRPr lang="ru-RU" sz="3600" dirty="0">
              <a:solidFill>
                <a:srgbClr val="3399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15"/>
          <p:cNvSpPr txBox="1">
            <a:spLocks noChangeArrowheads="1"/>
          </p:cNvSpPr>
          <p:nvPr/>
        </p:nvSpPr>
        <p:spPr bwMode="auto">
          <a:xfrm>
            <a:off x="4477750" y="2093947"/>
            <a:ext cx="1286454" cy="830997"/>
          </a:xfrm>
          <a:prstGeom prst="rect">
            <a:avLst/>
          </a:prstGeom>
          <a:solidFill>
            <a:srgbClr val="FFC000">
              <a:alpha val="34000"/>
            </a:srgb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48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14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ЗАТРАЧ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707904" y="1772816"/>
            <a:ext cx="913862" cy="769441"/>
          </a:xfrm>
          <a:prstGeom prst="rect">
            <a:avLst/>
          </a:prstGeom>
          <a:solidFill>
            <a:srgbClr val="006600">
              <a:alpha val="34117"/>
            </a:srgb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4400" b="1" dirty="0" smtClean="0">
                <a:solidFill>
                  <a:srgbClr val="0033CC"/>
                </a:solidFill>
                <a:sym typeface="Symbol" pitchFamily="18" charset="2"/>
              </a:rPr>
              <a:t>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endParaRPr lang="ru-RU" sz="4000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 bwMode="auto">
          <a:xfrm flipV="1">
            <a:off x="4356120" y="2104908"/>
            <a:ext cx="1368000" cy="27948"/>
          </a:xfrm>
          <a:prstGeom prst="line">
            <a:avLst/>
          </a:prstGeom>
          <a:ln w="79375">
            <a:solidFill>
              <a:srgbClr val="000000"/>
            </a:solidFill>
          </a:ln>
          <a:scene3d>
            <a:camera prst="orthographicFront">
              <a:rot lat="0" lon="0" rev="2154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 bwMode="auto">
          <a:xfrm flipV="1">
            <a:off x="6372344" y="2104908"/>
            <a:ext cx="1296000" cy="27948"/>
          </a:xfrm>
          <a:prstGeom prst="line">
            <a:avLst/>
          </a:prstGeom>
          <a:ln w="79375">
            <a:solidFill>
              <a:srgbClr val="000000"/>
            </a:solidFill>
          </a:ln>
          <a:scene3d>
            <a:camera prst="orthographicFront">
              <a:rot lat="0" lon="0" rev="2154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 bwMode="auto">
          <a:xfrm>
            <a:off x="6205942" y="1301859"/>
            <a:ext cx="1338828" cy="707886"/>
          </a:xfrm>
          <a:prstGeom prst="rect">
            <a:avLst/>
          </a:prstGeom>
          <a:solidFill>
            <a:srgbClr val="FFFF00">
              <a:alpha val="34000"/>
            </a:srgbClr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000" b="1" kern="0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4000" b="1" kern="0" dirty="0" smtClean="0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4000" b="1" kern="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h </a:t>
            </a:r>
            <a:endParaRPr lang="ru-RU" sz="3600" dirty="0">
              <a:solidFill>
                <a:srgbClr val="3399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15"/>
          <p:cNvSpPr txBox="1">
            <a:spLocks noChangeArrowheads="1"/>
          </p:cNvSpPr>
          <p:nvPr/>
        </p:nvSpPr>
        <p:spPr bwMode="auto">
          <a:xfrm>
            <a:off x="6300192" y="2132856"/>
            <a:ext cx="1246378" cy="769441"/>
          </a:xfrm>
          <a:prstGeom prst="rect">
            <a:avLst/>
          </a:prstGeom>
          <a:solidFill>
            <a:srgbClr val="FFC000">
              <a:alpha val="34000"/>
            </a:srgb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600" b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400" b="1" kern="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2400" b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600" b="1" kern="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h 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5773894" y="1746101"/>
            <a:ext cx="576064" cy="707886"/>
          </a:xfrm>
          <a:prstGeom prst="rect">
            <a:avLst/>
          </a:prstGeom>
          <a:solidFill>
            <a:schemeClr val="bg1">
              <a:alpha val="34117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endParaRPr lang="ru-RU" sz="4000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7" cstate="print"/>
          <a:srcRect l="67164" t="9317" r="25000" b="64581"/>
          <a:stretch>
            <a:fillRect/>
          </a:stretch>
        </p:blipFill>
        <p:spPr bwMode="auto">
          <a:xfrm>
            <a:off x="8100392" y="0"/>
            <a:ext cx="1043608" cy="2780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7" cstate="print"/>
          <a:srcRect l="67164" t="30945" r="25000" b="64581"/>
          <a:stretch>
            <a:fillRect/>
          </a:stretch>
        </p:blipFill>
        <p:spPr bwMode="auto">
          <a:xfrm>
            <a:off x="8053094" y="5229200"/>
            <a:ext cx="1043608" cy="476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4" name="Прямая со стрелкой 13"/>
          <p:cNvCxnSpPr/>
          <p:nvPr/>
        </p:nvCxnSpPr>
        <p:spPr>
          <a:xfrm>
            <a:off x="8244408" y="2492896"/>
            <a:ext cx="0" cy="2952328"/>
          </a:xfrm>
          <a:prstGeom prst="straightConnector1">
            <a:avLst/>
          </a:prstGeom>
          <a:grpFill/>
          <a:ln w="25400">
            <a:solidFill>
              <a:srgbClr val="0066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 bwMode="auto">
          <a:xfrm>
            <a:off x="7790183" y="3501008"/>
            <a:ext cx="598241" cy="707886"/>
          </a:xfrm>
          <a:prstGeom prst="rect">
            <a:avLst/>
          </a:prstGeom>
          <a:solidFill>
            <a:srgbClr val="FFFF00">
              <a:alpha val="34000"/>
            </a:srgbClr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000" b="1" kern="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h </a:t>
            </a:r>
            <a:endParaRPr lang="ru-RU" sz="3600" dirty="0">
              <a:solidFill>
                <a:srgbClr val="3399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7" name="Прямая со стрелкой 16"/>
          <p:cNvCxnSpPr/>
          <p:nvPr/>
        </p:nvCxnSpPr>
        <p:spPr>
          <a:xfrm>
            <a:off x="8532440" y="2564904"/>
            <a:ext cx="0" cy="1296144"/>
          </a:xfrm>
          <a:prstGeom prst="straightConnector1">
            <a:avLst/>
          </a:prstGeom>
          <a:grpFill/>
          <a:ln w="25400">
            <a:solidFill>
              <a:srgbClr val="F9010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Группа 22"/>
          <p:cNvGrpSpPr/>
          <p:nvPr/>
        </p:nvGrpSpPr>
        <p:grpSpPr>
          <a:xfrm>
            <a:off x="8244408" y="3861048"/>
            <a:ext cx="936104" cy="720080"/>
            <a:chOff x="5580112" y="4725144"/>
            <a:chExt cx="936104" cy="720080"/>
          </a:xfrm>
          <a:solidFill>
            <a:schemeClr val="bg1"/>
          </a:solidFill>
        </p:grpSpPr>
        <p:sp>
          <p:nvSpPr>
            <p:cNvPr id="18" name="TextBox 17"/>
            <p:cNvSpPr txBox="1"/>
            <p:nvPr/>
          </p:nvSpPr>
          <p:spPr bwMode="auto">
            <a:xfrm>
              <a:off x="5580112" y="4725144"/>
              <a:ext cx="936104" cy="720080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sz="4000" b="1" kern="0" dirty="0" smtClean="0">
                  <a:solidFill>
                    <a:srgbClr val="339933"/>
                  </a:solidFill>
                  <a:latin typeface="Times New Roman" pitchFamily="18" charset="0"/>
                  <a:cs typeface="Times New Roman" pitchFamily="18" charset="0"/>
                </a:rPr>
                <a:t>M</a:t>
              </a:r>
              <a:r>
                <a:rPr lang="en-US" sz="4000" b="1" kern="0" dirty="0" smtClean="0">
                  <a:latin typeface="Times New Roman" pitchFamily="18" charset="0"/>
                  <a:cs typeface="Times New Roman" pitchFamily="18" charset="0"/>
                </a:rPr>
                <a:t>g</a:t>
              </a:r>
              <a:r>
                <a:rPr lang="en-US" sz="4000" b="1" kern="0" dirty="0" smtClean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sz="3600" dirty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9" name="Прямая со стрелкой 18"/>
            <p:cNvCxnSpPr/>
            <p:nvPr/>
          </p:nvCxnSpPr>
          <p:spPr>
            <a:xfrm>
              <a:off x="5606944" y="4846572"/>
              <a:ext cx="703827" cy="0"/>
            </a:xfrm>
            <a:prstGeom prst="straightConnector1">
              <a:avLst/>
            </a:prstGeom>
            <a:grpFill/>
            <a:ln w="25400">
              <a:solidFill>
                <a:srgbClr val="F9010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Группа 23"/>
          <p:cNvGrpSpPr/>
          <p:nvPr/>
        </p:nvGrpSpPr>
        <p:grpSpPr>
          <a:xfrm>
            <a:off x="8028384" y="5642084"/>
            <a:ext cx="1152128" cy="523220"/>
            <a:chOff x="5292080" y="4797152"/>
            <a:chExt cx="1152128" cy="523220"/>
          </a:xfrm>
          <a:solidFill>
            <a:schemeClr val="bg1"/>
          </a:solidFill>
        </p:grpSpPr>
        <p:cxnSp>
          <p:nvCxnSpPr>
            <p:cNvPr id="26" name="Прямая со стрелкой 25"/>
            <p:cNvCxnSpPr/>
            <p:nvPr/>
          </p:nvCxnSpPr>
          <p:spPr>
            <a:xfrm>
              <a:off x="5606944" y="4846572"/>
              <a:ext cx="703827" cy="0"/>
            </a:xfrm>
            <a:prstGeom prst="straightConnector1">
              <a:avLst/>
            </a:prstGeom>
            <a:grpFill/>
            <a:ln w="25400">
              <a:solidFill>
                <a:srgbClr val="F9010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/>
            <p:cNvSpPr txBox="1"/>
            <p:nvPr/>
          </p:nvSpPr>
          <p:spPr bwMode="auto">
            <a:xfrm>
              <a:off x="5292080" y="4797152"/>
              <a:ext cx="1152128" cy="52322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ru-RU" sz="2800" b="1" kern="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540Н</a:t>
              </a:r>
              <a:r>
                <a:rPr lang="en-US" sz="2800" b="1" kern="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7" name="Rectangle 5"/>
          <p:cNvSpPr txBox="1">
            <a:spLocks noChangeArrowheads="1"/>
          </p:cNvSpPr>
          <p:nvPr/>
        </p:nvSpPr>
        <p:spPr bwMode="auto">
          <a:xfrm>
            <a:off x="0" y="1184877"/>
            <a:ext cx="2339752" cy="3096344"/>
          </a:xfrm>
          <a:prstGeom prst="rect">
            <a:avLst/>
          </a:prstGeom>
          <a:solidFill>
            <a:srgbClr val="F9E3A5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F</a:t>
            </a:r>
            <a:r>
              <a:rPr kumimoji="0" lang="ru-RU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р</a:t>
            </a:r>
            <a:r>
              <a:rPr kumimoji="0" lang="ru-RU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=</a:t>
            </a: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360кН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Tx/>
              <a:buNone/>
              <a:tabLst/>
              <a:defRPr/>
            </a:pP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=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2</a:t>
            </a: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0м </a:t>
            </a:r>
          </a:p>
          <a:p>
            <a:pPr marL="342900" lvl="0" indent="-342900">
              <a:spcBef>
                <a:spcPct val="20000"/>
              </a:spcBef>
              <a:buClr>
                <a:schemeClr val="hlink"/>
              </a:buClr>
              <a:defRPr/>
            </a:pP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339933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ru-RU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339933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А</a:t>
            </a:r>
            <a:r>
              <a:rPr kumimoji="0" lang="ru-RU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плзн</a:t>
            </a: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339933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-</a:t>
            </a:r>
            <a:r>
              <a:rPr lang="ru-RU" sz="3200" b="1" kern="0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? 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defRPr/>
            </a:pPr>
            <a:r>
              <a:rPr lang="ru-RU" sz="3200" b="1" kern="0" dirty="0" err="1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2400" b="1" kern="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затр</a:t>
            </a:r>
            <a:r>
              <a:rPr lang="ru-RU" sz="3200" b="1" kern="0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-?</a:t>
            </a:r>
            <a:r>
              <a:rPr lang="ru-RU" sz="3200" b="1" dirty="0" smtClean="0">
                <a:solidFill>
                  <a:srgbClr val="0033CC"/>
                </a:solidFill>
                <a:sym typeface="Symbol" pitchFamily="18" charset="2"/>
              </a:rPr>
              <a:t> 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defRPr/>
            </a:pPr>
            <a:r>
              <a:rPr lang="ru-RU" sz="3200" b="1" dirty="0" smtClean="0">
                <a:solidFill>
                  <a:srgbClr val="0033CC"/>
                </a:solidFill>
                <a:sym typeface="Symbol" pitchFamily="18" charset="2"/>
              </a:rPr>
              <a:t>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-?</a:t>
            </a:r>
            <a:endParaRPr lang="ru-RU" sz="2800" b="1" dirty="0" smtClean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spcBef>
                <a:spcPct val="20000"/>
              </a:spcBef>
              <a:buClr>
                <a:schemeClr val="hlink"/>
              </a:buClr>
              <a:defRPr/>
            </a:pPr>
            <a:endParaRPr lang="ru-RU" sz="3200" b="1" kern="0" dirty="0" smtClean="0">
              <a:solidFill>
                <a:srgbClr val="339933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spcBef>
                <a:spcPct val="20000"/>
              </a:spcBef>
              <a:buClr>
                <a:schemeClr val="hlink"/>
              </a:buClr>
              <a:defRPr/>
            </a:pPr>
            <a:r>
              <a:rPr lang="ru-RU" sz="3200" b="1" kern="0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kumimoji="0" lang="ru-RU" sz="3200" b="1" i="0" u="none" strike="noStrike" kern="0" cap="none" spc="0" normalizeH="0" baseline="0" noProof="0" dirty="0" smtClean="0">
              <a:ln>
                <a:noFill/>
              </a:ln>
              <a:solidFill>
                <a:srgbClr val="339933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0" y="6290156"/>
            <a:ext cx="9144000" cy="523220"/>
          </a:xfrm>
          <a:prstGeom prst="rect">
            <a:avLst/>
          </a:prstGeom>
          <a:solidFill>
            <a:srgbClr val="92D050">
              <a:alpha val="46000"/>
            </a:srgbClr>
          </a:solidFill>
        </p:spPr>
        <p:txBody>
          <a:bodyPr wrap="square">
            <a:spAutoFit/>
          </a:bodyPr>
          <a:lstStyle/>
          <a:p>
            <a:r>
              <a:rPr lang="ru-RU" sz="2800" b="1" u="sng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Ответ</a:t>
            </a:r>
            <a:r>
              <a:rPr lang="ru-RU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  <a:endParaRPr lang="ru-RU" sz="2800" dirty="0"/>
          </a:p>
        </p:txBody>
      </p:sp>
      <p:sp>
        <p:nvSpPr>
          <p:cNvPr id="30" name="TextBox 15"/>
          <p:cNvSpPr txBox="1">
            <a:spLocks noChangeArrowheads="1"/>
          </p:cNvSpPr>
          <p:nvPr/>
        </p:nvSpPr>
        <p:spPr bwMode="auto">
          <a:xfrm>
            <a:off x="6755990" y="932470"/>
            <a:ext cx="864096" cy="27699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endParaRPr lang="ru-RU" sz="1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15"/>
          <p:cNvSpPr txBox="1">
            <a:spLocks noChangeArrowheads="1"/>
          </p:cNvSpPr>
          <p:nvPr/>
        </p:nvSpPr>
        <p:spPr bwMode="auto">
          <a:xfrm>
            <a:off x="6664022" y="646179"/>
            <a:ext cx="86409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600" b="1" kern="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новки</a:t>
            </a:r>
            <a:r>
              <a:rPr lang="en-US" sz="3600" b="1" kern="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300" fill="hold"/>
                                        <p:tgtEl>
                                          <p:spTgt spid="27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00" fill="hold"/>
                                        <p:tgtEl>
                                          <p:spTgt spid="27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00" fill="hold"/>
                                        <p:tgtEl>
                                          <p:spTgt spid="2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00" fill="hold"/>
                                        <p:tgtEl>
                                          <p:spTgt spid="2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3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3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3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6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300" fill="hold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00" fill="hold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300" fill="hold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300" fill="hold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300" fill="hold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00" fill="hold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300" fill="hold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300" fill="hold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8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300" fill="hold"/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00" fill="hold"/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300" fill="hold"/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300" fill="hold"/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4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300" fill="hold"/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300" fill="hold"/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300" fill="hold"/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300" fill="hold"/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300" fill="hold"/>
                                        <p:tgtEl>
                                          <p:spTgt spid="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300" fill="hold"/>
                                        <p:tgtEl>
                                          <p:spTgt spid="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300" fill="hold"/>
                                        <p:tgtEl>
                                          <p:spTgt spid="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300" fill="hold"/>
                                        <p:tgtEl>
                                          <p:spTgt spid="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8" grpId="0" animBg="1"/>
      <p:bldP spid="9" grpId="0" animBg="1"/>
      <p:bldP spid="10" grpId="0" animBg="1"/>
      <p:bldP spid="15" grpId="0" animBg="1"/>
      <p:bldP spid="27" grpId="0" build="allAtOnce" animBg="1"/>
      <p:bldP spid="28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/>
          <a:srcRect l="8906" t="36666" r="62969" b="47500"/>
          <a:stretch>
            <a:fillRect/>
          </a:stretch>
        </p:blipFill>
        <p:spPr bwMode="auto">
          <a:xfrm>
            <a:off x="-1" y="0"/>
            <a:ext cx="7218923" cy="2714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 cstate="print"/>
          <a:srcRect l="30938" t="29999" r="62500" b="41667"/>
          <a:stretch>
            <a:fillRect/>
          </a:stretch>
        </p:blipFill>
        <p:spPr bwMode="auto">
          <a:xfrm>
            <a:off x="7072330" y="-24"/>
            <a:ext cx="2071670" cy="5031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5" cstate="print"/>
          <a:srcRect l="9609" t="29999" r="69062" b="58334"/>
          <a:stretch>
            <a:fillRect/>
          </a:stretch>
        </p:blipFill>
        <p:spPr bwMode="auto">
          <a:xfrm>
            <a:off x="107119" y="4714884"/>
            <a:ext cx="7608153" cy="2143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4282" y="214290"/>
            <a:ext cx="3143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Задача №2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37" name="Line 13"/>
          <p:cNvSpPr>
            <a:spLocks noChangeShapeType="1"/>
          </p:cNvSpPr>
          <p:nvPr/>
        </p:nvSpPr>
        <p:spPr bwMode="auto">
          <a:xfrm flipV="1">
            <a:off x="7216497" y="437729"/>
            <a:ext cx="641651" cy="45719"/>
          </a:xfrm>
          <a:prstGeom prst="line">
            <a:avLst/>
          </a:prstGeom>
          <a:noFill/>
          <a:ln w="66675">
            <a:solidFill>
              <a:srgbClr val="FF0000"/>
            </a:solidFill>
            <a:round/>
            <a:headEnd type="none" w="sm" len="sm"/>
            <a:tailEnd type="triangle" w="sm" len="sm"/>
          </a:ln>
          <a:effectLst/>
          <a:scene3d>
            <a:camera prst="orthographicFront">
              <a:rot lat="0" lon="0" rev="21299999"/>
            </a:camera>
            <a:lightRig rig="threePt" dir="t"/>
          </a:scene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8" name="Line 14"/>
          <p:cNvSpPr>
            <a:spLocks noChangeShapeType="1"/>
          </p:cNvSpPr>
          <p:nvPr/>
        </p:nvSpPr>
        <p:spPr bwMode="auto">
          <a:xfrm flipH="1">
            <a:off x="6599131" y="1572333"/>
            <a:ext cx="618720" cy="2072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 type="none" w="sm" len="sm"/>
            <a:tailEnd type="triangl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9" name="Line 15"/>
          <p:cNvSpPr>
            <a:spLocks noChangeShapeType="1"/>
          </p:cNvSpPr>
          <p:nvPr/>
        </p:nvSpPr>
        <p:spPr bwMode="auto">
          <a:xfrm flipV="1">
            <a:off x="7216497" y="776695"/>
            <a:ext cx="1354" cy="797709"/>
          </a:xfrm>
          <a:prstGeom prst="line">
            <a:avLst/>
          </a:prstGeom>
          <a:noFill/>
          <a:ln w="66675">
            <a:solidFill>
              <a:srgbClr val="0014AC"/>
            </a:solidFill>
            <a:round/>
            <a:headEnd type="none" w="sm" len="sm"/>
            <a:tailEnd type="triangl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" name="TextBox 20"/>
          <p:cNvSpPr txBox="1"/>
          <p:nvPr/>
        </p:nvSpPr>
        <p:spPr>
          <a:xfrm>
            <a:off x="6858016" y="357166"/>
            <a:ext cx="571504" cy="400110"/>
          </a:xfrm>
          <a:prstGeom prst="rect">
            <a:avLst/>
          </a:prstGeom>
          <a:noFill/>
          <a:scene3d>
            <a:camera prst="orthographicFront">
              <a:rot lat="20999999" lon="0" rev="900000"/>
            </a:camera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endParaRPr lang="ru-RU" sz="2000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Группа 38"/>
          <p:cNvGrpSpPr/>
          <p:nvPr/>
        </p:nvGrpSpPr>
        <p:grpSpPr>
          <a:xfrm>
            <a:off x="5195498" y="413614"/>
            <a:ext cx="2662650" cy="1272356"/>
            <a:chOff x="5195498" y="413614"/>
            <a:chExt cx="2662650" cy="1272356"/>
          </a:xfrm>
        </p:grpSpPr>
        <p:sp>
          <p:nvSpPr>
            <p:cNvPr id="20" name="TextBox 19"/>
            <p:cNvSpPr txBox="1"/>
            <p:nvPr/>
          </p:nvSpPr>
          <p:spPr>
            <a:xfrm>
              <a:off x="5195498" y="1285860"/>
              <a:ext cx="57150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b="1" dirty="0" smtClean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А</a:t>
              </a:r>
              <a:endParaRPr lang="ru-RU" sz="20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7286644" y="1285860"/>
              <a:ext cx="57150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b="1" dirty="0" smtClean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С</a:t>
              </a:r>
              <a:endParaRPr lang="ru-RU" sz="20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3" name="Группа 37"/>
            <p:cNvGrpSpPr/>
            <p:nvPr/>
          </p:nvGrpSpPr>
          <p:grpSpPr>
            <a:xfrm>
              <a:off x="5479380" y="413614"/>
              <a:ext cx="1739727" cy="1145801"/>
              <a:chOff x="5494370" y="428604"/>
              <a:chExt cx="1739727" cy="1145801"/>
            </a:xfrm>
          </p:grpSpPr>
          <p:sp>
            <p:nvSpPr>
              <p:cNvPr id="1033" name="Rectangle 9"/>
              <p:cNvSpPr>
                <a:spLocks noChangeArrowheads="1"/>
              </p:cNvSpPr>
              <p:nvPr/>
            </p:nvSpPr>
            <p:spPr bwMode="auto">
              <a:xfrm>
                <a:off x="5494370" y="428604"/>
                <a:ext cx="1723481" cy="1145801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34" name="Line 10"/>
              <p:cNvSpPr>
                <a:spLocks noChangeShapeType="1"/>
              </p:cNvSpPr>
              <p:nvPr/>
            </p:nvSpPr>
            <p:spPr bwMode="auto">
              <a:xfrm>
                <a:off x="5510616" y="453468"/>
                <a:ext cx="1723481" cy="107121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ysDot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35" name="Line 11"/>
              <p:cNvSpPr>
                <a:spLocks noChangeShapeType="1"/>
              </p:cNvSpPr>
              <p:nvPr/>
            </p:nvSpPr>
            <p:spPr bwMode="auto">
              <a:xfrm flipV="1">
                <a:off x="5510616" y="453468"/>
                <a:ext cx="1707234" cy="1096073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ysDot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6286512" y="785794"/>
                <a:ext cx="57150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000" b="1" dirty="0" smtClean="0">
                    <a:solidFill>
                      <a:srgbClr val="0033CC"/>
                    </a:solidFill>
                    <a:latin typeface="Times New Roman" pitchFamily="18" charset="0"/>
                    <a:cs typeface="Times New Roman" pitchFamily="18" charset="0"/>
                  </a:rPr>
                  <a:t>О</a:t>
                </a:r>
                <a:endParaRPr lang="ru-RU" sz="2000" b="1" dirty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sp>
        <p:nvSpPr>
          <p:cNvPr id="24" name="TextBox 23"/>
          <p:cNvSpPr txBox="1"/>
          <p:nvPr/>
        </p:nvSpPr>
        <p:spPr>
          <a:xfrm>
            <a:off x="6444378" y="1157974"/>
            <a:ext cx="5715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000" b="1" baseline="-25000" dirty="0" err="1" smtClean="0">
                <a:latin typeface="Times New Roman" pitchFamily="18" charset="0"/>
                <a:cs typeface="Times New Roman" pitchFamily="18" charset="0"/>
              </a:rPr>
              <a:t>тр</a:t>
            </a:r>
            <a:r>
              <a:rPr lang="en-US" sz="20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215206" y="642918"/>
            <a:ext cx="5715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2000" b="1" baseline="-25000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en-US" sz="2000" b="1" baseline="-25000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b="1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900548" y="424150"/>
            <a:ext cx="5715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F </a:t>
            </a:r>
            <a:r>
              <a:rPr lang="en-US" sz="20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801436" y="1501116"/>
            <a:ext cx="7143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Mg</a:t>
            </a:r>
            <a:endParaRPr lang="ru-RU" sz="2400" b="1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072066" y="1643050"/>
            <a:ext cx="3071802" cy="369332"/>
          </a:xfrm>
          <a:prstGeom prst="rect">
            <a:avLst/>
          </a:prstGeom>
          <a:solidFill>
            <a:schemeClr val="accent1">
              <a:alpha val="10000"/>
            </a:schemeClr>
          </a:solidFill>
          <a:ln>
            <a:solidFill>
              <a:srgbClr val="365D21"/>
            </a:solidFill>
          </a:ln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29" name="Содержимое 36"/>
          <p:cNvSpPr txBox="1">
            <a:spLocks/>
          </p:cNvSpPr>
          <p:nvPr/>
        </p:nvSpPr>
        <p:spPr>
          <a:xfrm>
            <a:off x="421540" y="2714620"/>
            <a:ext cx="8572560" cy="71438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342900" lvl="0" indent="-342900" eaLnBrk="0" hangingPunct="0">
              <a:spcBef>
                <a:spcPct val="20000"/>
              </a:spcBef>
              <a:buClr>
                <a:schemeClr val="accent1"/>
              </a:buClr>
              <a:buSzPct val="70000"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1.</a:t>
            </a:r>
            <a:r>
              <a:rPr lang="ru-RU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Что? Как? 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Ящик двигается равномерно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</a:pP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"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"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194028" y="707332"/>
            <a:ext cx="37147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М=10кг,</a:t>
            </a:r>
            <a:r>
              <a:rPr lang="en-US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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 -?</a:t>
            </a:r>
            <a:endParaRPr lang="ru-RU" sz="36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ВС=2м АС=3м </a:t>
            </a:r>
            <a:endParaRPr lang="ru-RU" sz="3600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Line 15"/>
          <p:cNvSpPr>
            <a:spLocks noChangeShapeType="1"/>
          </p:cNvSpPr>
          <p:nvPr/>
        </p:nvSpPr>
        <p:spPr bwMode="auto">
          <a:xfrm flipV="1">
            <a:off x="6409532" y="1154462"/>
            <a:ext cx="1354" cy="797709"/>
          </a:xfrm>
          <a:prstGeom prst="line">
            <a:avLst/>
          </a:prstGeom>
          <a:noFill/>
          <a:ln w="66675">
            <a:solidFill>
              <a:srgbClr val="0014AC"/>
            </a:solidFill>
            <a:round/>
            <a:headEnd type="none" w="sm" len="sm"/>
            <a:tailEnd type="triangle" w="sm" len="sm"/>
          </a:ln>
          <a:effectLst/>
          <a:scene3d>
            <a:camera prst="orthographicFront">
              <a:rot lat="0" lon="0" rev="10799999"/>
            </a:camera>
            <a:lightRig rig="threePt" dir="t"/>
          </a:scene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4" name="TextBox 33"/>
          <p:cNvSpPr txBox="1"/>
          <p:nvPr/>
        </p:nvSpPr>
        <p:spPr>
          <a:xfrm>
            <a:off x="428596" y="4572008"/>
            <a:ext cx="5429288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lvl="0" indent="-342900" eaLnBrk="0" hangingPunct="0">
              <a:spcBef>
                <a:spcPct val="20000"/>
              </a:spcBef>
              <a:buClr>
                <a:schemeClr val="accent1"/>
              </a:buClr>
              <a:buSzPct val="70000"/>
            </a:pPr>
            <a:r>
              <a:rPr lang="ru-RU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4.    </a:t>
            </a:r>
            <a:r>
              <a:rPr lang="ru-RU" sz="32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тС</a:t>
            </a:r>
            <a:r>
              <a:rPr lang="ru-RU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F</a:t>
            </a:r>
            <a:r>
              <a:rPr lang="ru-RU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ru-RU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ВС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Mg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ru-RU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СА/2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00034" y="5214950"/>
            <a:ext cx="4143404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·2</a:t>
            </a:r>
            <a:r>
              <a:rPr lang="ru-RU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-100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ru-RU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1,5м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0</a:t>
            </a:r>
            <a:endParaRPr lang="ru-RU" sz="3200" dirty="0"/>
          </a:p>
        </p:txBody>
      </p:sp>
      <p:sp>
        <p:nvSpPr>
          <p:cNvPr id="36" name="TextBox 35"/>
          <p:cNvSpPr txBox="1"/>
          <p:nvPr/>
        </p:nvSpPr>
        <p:spPr>
          <a:xfrm>
            <a:off x="500034" y="5857892"/>
            <a:ext cx="5000660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</a:pP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3200" b="1" baseline="-25000" dirty="0" err="1" smtClean="0">
                <a:latin typeface="Times New Roman" pitchFamily="18" charset="0"/>
                <a:cs typeface="Times New Roman" pitchFamily="18" charset="0"/>
              </a:rPr>
              <a:t>тр</a:t>
            </a:r>
            <a:r>
              <a:rPr lang="en-US" sz="32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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32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             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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3200" b="1" baseline="-25000" dirty="0" err="1" smtClean="0">
                <a:latin typeface="Times New Roman" pitchFamily="18" charset="0"/>
                <a:cs typeface="Times New Roman" pitchFamily="18" charset="0"/>
              </a:rPr>
              <a:t>тр</a:t>
            </a:r>
            <a:r>
              <a:rPr lang="en-US" sz="32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32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endParaRPr lang="ru-RU" sz="3200" dirty="0"/>
          </a:p>
        </p:txBody>
      </p:sp>
      <p:sp>
        <p:nvSpPr>
          <p:cNvPr id="37" name="TextBox 36"/>
          <p:cNvSpPr txBox="1"/>
          <p:nvPr/>
        </p:nvSpPr>
        <p:spPr>
          <a:xfrm>
            <a:off x="428596" y="3500438"/>
            <a:ext cx="5929354" cy="107721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lvl="0" indent="-514350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Почему?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32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Mg</a:t>
            </a:r>
            <a:r>
              <a:rPr lang="ru-RU" sz="3200" b="1" dirty="0" smtClean="0">
                <a:solidFill>
                  <a:srgbClr val="FF0000"/>
                </a:solidFill>
              </a:rPr>
              <a:t>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= 0</a:t>
            </a:r>
            <a:r>
              <a:rPr lang="ru-RU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(1з-н Н)   </a:t>
            </a:r>
          </a:p>
          <a:p>
            <a:pPr marL="514350" lvl="0" indent="-514350"/>
            <a:r>
              <a:rPr lang="ru-RU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F 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3200" b="1" baseline="-25000" dirty="0" err="1" smtClean="0">
                <a:latin typeface="Times New Roman" pitchFamily="18" charset="0"/>
                <a:cs typeface="Times New Roman" pitchFamily="18" charset="0"/>
              </a:rPr>
              <a:t>тр</a:t>
            </a:r>
            <a:r>
              <a:rPr lang="en-US" sz="32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0</a:t>
            </a:r>
            <a:r>
              <a:rPr lang="ru-RU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(1з-н Н)</a:t>
            </a:r>
            <a:endParaRPr lang="ru-RU" sz="3200" dirty="0"/>
          </a:p>
        </p:txBody>
      </p:sp>
      <p:sp>
        <p:nvSpPr>
          <p:cNvPr id="31" name="TextBox 30"/>
          <p:cNvSpPr txBox="1"/>
          <p:nvPr/>
        </p:nvSpPr>
        <p:spPr>
          <a:xfrm rot="19623118">
            <a:off x="5479033" y="3755953"/>
            <a:ext cx="3549112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= 75Н  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 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3600" b="1" baseline="-25000" dirty="0" err="1" smtClean="0">
                <a:latin typeface="Times New Roman" pitchFamily="18" charset="0"/>
                <a:cs typeface="Times New Roman" pitchFamily="18" charset="0"/>
              </a:rPr>
              <a:t>тр</a:t>
            </a:r>
            <a:endParaRPr lang="ru-RU" sz="3600" dirty="0"/>
          </a:p>
        </p:txBody>
      </p:sp>
      <p:sp>
        <p:nvSpPr>
          <p:cNvPr id="32" name="TextBox 31"/>
          <p:cNvSpPr txBox="1"/>
          <p:nvPr/>
        </p:nvSpPr>
        <p:spPr>
          <a:xfrm rot="19504944">
            <a:off x="6389558" y="4945274"/>
            <a:ext cx="1785950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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0,75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0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0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000"/>
                            </p:stCondLst>
                            <p:childTnLst>
                              <p:par>
                                <p:cTn id="73" presetID="35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4" dur="2000" fill="hold"/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4000"/>
                            </p:stCondLst>
                            <p:childTnLst>
                              <p:par>
                                <p:cTn id="76" presetID="35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7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6000"/>
                            </p:stCondLst>
                            <p:childTnLst>
                              <p:par>
                                <p:cTn id="79" presetID="35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0" dur="20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8000"/>
                            </p:stCondLst>
                            <p:childTnLst>
                              <p:par>
                                <p:cTn id="82" presetID="35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3" dur="20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2" dur="2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16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7" dur="2000" fill="hold"/>
                                        <p:tgtEl>
                                          <p:spTgt spid="3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19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0" dur="2000" fill="hold"/>
                                        <p:tgtEl>
                                          <p:spTgt spid="3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7" grpId="0" animBg="1"/>
      <p:bldP spid="1037" grpId="1" animBg="1"/>
      <p:bldP spid="1038" grpId="0" animBg="1"/>
      <p:bldP spid="1038" grpId="1" animBg="1"/>
      <p:bldP spid="1039" grpId="0" animBg="1"/>
      <p:bldP spid="1039" grpId="1" animBg="1"/>
      <p:bldP spid="24" grpId="0"/>
      <p:bldP spid="25" grpId="0"/>
      <p:bldP spid="26" grpId="0"/>
      <p:bldP spid="27" grpId="0"/>
      <p:bldP spid="28" grpId="0" animBg="1"/>
      <p:bldP spid="29" grpId="0" animBg="1"/>
      <p:bldP spid="30" grpId="0"/>
      <p:bldP spid="33" grpId="0" animBg="1"/>
      <p:bldP spid="33" grpId="1" animBg="1"/>
      <p:bldP spid="34" grpId="0" animBg="1"/>
      <p:bldP spid="35" grpId="0" animBg="1"/>
      <p:bldP spid="36" grpId="0" animBg="1"/>
      <p:bldP spid="37" grpId="0" animBg="1"/>
      <p:bldP spid="31" grpId="0" animBg="1"/>
      <p:bldP spid="31" grpId="1" animBg="1"/>
      <p:bldP spid="32" grpId="0" animBg="1"/>
      <p:bldP spid="32" grpId="1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928670"/>
            <a:ext cx="3500430" cy="2549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2857488" y="0"/>
            <a:ext cx="6500826" cy="206210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778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4.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 кронштейну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АВС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подвешен груз массой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0,7кг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Угол 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α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 30°.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Определить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силы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упругости  в стержнях ВС и АС.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428860" y="2000240"/>
            <a:ext cx="1666162" cy="646331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marL="514350" indent="-514350" eaLnBrk="0" hangingPunct="0">
              <a:spcBef>
                <a:spcPct val="20000"/>
              </a:spcBef>
              <a:buClr>
                <a:schemeClr val="accent1"/>
              </a:buClr>
              <a:buSzPct val="70000"/>
              <a:defRPr/>
            </a:pP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1.Что?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dirty="0">
              <a:solidFill>
                <a:srgbClr val="00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000496" y="2000240"/>
            <a:ext cx="3942682" cy="646331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marL="514350" indent="-514350" eaLnBrk="0" hangingPunct="0">
              <a:spcBef>
                <a:spcPct val="20000"/>
              </a:spcBef>
              <a:buClr>
                <a:schemeClr val="accent1"/>
              </a:buClr>
              <a:buSzPct val="70000"/>
              <a:defRPr/>
            </a:pPr>
            <a:r>
              <a:rPr lang="ru-RU" sz="36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Узел </a:t>
            </a:r>
            <a:r>
              <a:rPr lang="ru-RU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36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=0,000</a:t>
            </a:r>
            <a:r>
              <a:rPr lang="ru-RU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endParaRPr lang="ru-RU" sz="3600" dirty="0">
              <a:solidFill>
                <a:srgbClr val="0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786182" y="2571744"/>
            <a:ext cx="2653932" cy="769441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marL="514350" indent="-514350" eaLnBrk="0" hangingPunct="0">
              <a:spcBef>
                <a:spcPct val="20000"/>
              </a:spcBef>
              <a:buClr>
                <a:schemeClr val="accent1"/>
              </a:buClr>
              <a:buSzPct val="70000"/>
              <a:defRPr/>
            </a:pPr>
            <a:r>
              <a:rPr lang="ru-RU" sz="4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Покоится!</a:t>
            </a:r>
            <a:endParaRPr lang="ru-RU" sz="4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8" name="Группа 20"/>
          <p:cNvGrpSpPr>
            <a:grpSpLocks/>
          </p:cNvGrpSpPr>
          <p:nvPr/>
        </p:nvGrpSpPr>
        <p:grpSpPr bwMode="auto">
          <a:xfrm>
            <a:off x="1571604" y="1857364"/>
            <a:ext cx="642942" cy="584775"/>
            <a:chOff x="3357554" y="2143114"/>
            <a:chExt cx="714380" cy="584397"/>
          </a:xfrm>
        </p:grpSpPr>
        <p:sp>
          <p:nvSpPr>
            <p:cNvPr id="9" name="TextBox 21"/>
            <p:cNvSpPr txBox="1">
              <a:spLocks noChangeArrowheads="1"/>
            </p:cNvSpPr>
            <p:nvPr/>
          </p:nvSpPr>
          <p:spPr bwMode="auto">
            <a:xfrm>
              <a:off x="3357554" y="2143114"/>
              <a:ext cx="714380" cy="584397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32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Р</a:t>
              </a:r>
              <a:endParaRPr lang="ru-RU" sz="32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0" name="Прямая со стрелкой 9"/>
            <p:cNvCxnSpPr/>
            <p:nvPr/>
          </p:nvCxnSpPr>
          <p:spPr>
            <a:xfrm>
              <a:off x="3357554" y="2214508"/>
              <a:ext cx="428628" cy="1586"/>
            </a:xfrm>
            <a:prstGeom prst="straightConnector1">
              <a:avLst/>
            </a:prstGeom>
            <a:ln w="25400">
              <a:solidFill>
                <a:srgbClr val="0066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Line 12"/>
          <p:cNvSpPr>
            <a:spLocks noChangeShapeType="1"/>
          </p:cNvSpPr>
          <p:nvPr/>
        </p:nvSpPr>
        <p:spPr bwMode="auto">
          <a:xfrm rot="21240000" flipH="1">
            <a:off x="1978218" y="1373812"/>
            <a:ext cx="72000" cy="828000"/>
          </a:xfrm>
          <a:prstGeom prst="line">
            <a:avLst/>
          </a:prstGeom>
          <a:noFill/>
          <a:ln w="60325">
            <a:solidFill>
              <a:srgbClr val="006600"/>
            </a:solidFill>
            <a:round/>
            <a:headEnd type="none" w="sm" len="sm"/>
            <a:tailEnd type="triangle" w="lg" len="med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Line 12"/>
          <p:cNvSpPr>
            <a:spLocks noChangeShapeType="1"/>
          </p:cNvSpPr>
          <p:nvPr/>
        </p:nvSpPr>
        <p:spPr bwMode="auto">
          <a:xfrm rot="21420000" flipH="1" flipV="1">
            <a:off x="1228711" y="1340871"/>
            <a:ext cx="799413" cy="45719"/>
          </a:xfrm>
          <a:prstGeom prst="line">
            <a:avLst/>
          </a:prstGeom>
          <a:noFill/>
          <a:ln w="60325">
            <a:solidFill>
              <a:srgbClr val="C00000"/>
            </a:solidFill>
            <a:round/>
            <a:headEnd type="none" w="lg" len="lg"/>
            <a:tailEnd type="stealth" w="lg" len="med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12" name="Группа 23"/>
          <p:cNvGrpSpPr>
            <a:grpSpLocks/>
          </p:cNvGrpSpPr>
          <p:nvPr/>
        </p:nvGrpSpPr>
        <p:grpSpPr bwMode="auto">
          <a:xfrm>
            <a:off x="799434" y="785794"/>
            <a:ext cx="785813" cy="523220"/>
            <a:chOff x="2000232" y="2500306"/>
            <a:chExt cx="571504" cy="522884"/>
          </a:xfrm>
        </p:grpSpPr>
        <p:cxnSp>
          <p:nvCxnSpPr>
            <p:cNvPr id="13" name="Прямая со стрелкой 12"/>
            <p:cNvCxnSpPr/>
            <p:nvPr/>
          </p:nvCxnSpPr>
          <p:spPr>
            <a:xfrm>
              <a:off x="2000232" y="2570111"/>
              <a:ext cx="288002" cy="1586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25"/>
            <p:cNvSpPr txBox="1">
              <a:spLocks noChangeArrowheads="1"/>
            </p:cNvSpPr>
            <p:nvPr/>
          </p:nvSpPr>
          <p:spPr bwMode="auto">
            <a:xfrm>
              <a:off x="2000232" y="2500306"/>
              <a:ext cx="571504" cy="5228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8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ru-RU" sz="2800" b="1" baseline="-25000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А</a:t>
              </a:r>
              <a:endPara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cxnSp>
        <p:nvCxnSpPr>
          <p:cNvPr id="15" name="Прямая со стрелкой 14"/>
          <p:cNvCxnSpPr/>
          <p:nvPr/>
        </p:nvCxnSpPr>
        <p:spPr>
          <a:xfrm rot="5400000" flipH="1" flipV="1">
            <a:off x="664559" y="2050029"/>
            <a:ext cx="796496" cy="696918"/>
          </a:xfrm>
          <a:prstGeom prst="straightConnector1">
            <a:avLst/>
          </a:prstGeom>
          <a:ln w="63500">
            <a:solidFill>
              <a:srgbClr val="0033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Группа 20"/>
          <p:cNvGrpSpPr>
            <a:grpSpLocks/>
          </p:cNvGrpSpPr>
          <p:nvPr/>
        </p:nvGrpSpPr>
        <p:grpSpPr bwMode="auto">
          <a:xfrm>
            <a:off x="2000232" y="357166"/>
            <a:ext cx="714375" cy="523220"/>
            <a:chOff x="3357554" y="2143116"/>
            <a:chExt cx="714380" cy="522882"/>
          </a:xfrm>
        </p:grpSpPr>
        <p:sp>
          <p:nvSpPr>
            <p:cNvPr id="17" name="TextBox 21"/>
            <p:cNvSpPr txBox="1">
              <a:spLocks noChangeArrowheads="1"/>
            </p:cNvSpPr>
            <p:nvPr/>
          </p:nvSpPr>
          <p:spPr bwMode="auto">
            <a:xfrm>
              <a:off x="3357554" y="2143116"/>
              <a:ext cx="714380" cy="5228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800" b="1" dirty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N</a:t>
              </a:r>
              <a:endParaRPr lang="ru-RU" sz="28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8" name="Прямая со стрелкой 17"/>
            <p:cNvCxnSpPr/>
            <p:nvPr/>
          </p:nvCxnSpPr>
          <p:spPr>
            <a:xfrm>
              <a:off x="3357554" y="2214508"/>
              <a:ext cx="428628" cy="1586"/>
            </a:xfrm>
            <a:prstGeom prst="straightConnector1">
              <a:avLst/>
            </a:prstGeom>
            <a:ln w="25400">
              <a:solidFill>
                <a:srgbClr val="0014AC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Группа 23"/>
          <p:cNvGrpSpPr>
            <a:grpSpLocks/>
          </p:cNvGrpSpPr>
          <p:nvPr/>
        </p:nvGrpSpPr>
        <p:grpSpPr bwMode="auto">
          <a:xfrm>
            <a:off x="1667139" y="3249322"/>
            <a:ext cx="785819" cy="523220"/>
            <a:chOff x="2000232" y="2500306"/>
            <a:chExt cx="571504" cy="522884"/>
          </a:xfrm>
        </p:grpSpPr>
        <p:cxnSp>
          <p:nvCxnSpPr>
            <p:cNvPr id="22" name="Прямая со стрелкой 21"/>
            <p:cNvCxnSpPr/>
            <p:nvPr/>
          </p:nvCxnSpPr>
          <p:spPr>
            <a:xfrm>
              <a:off x="2000232" y="2570111"/>
              <a:ext cx="288002" cy="1586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5"/>
            <p:cNvSpPr txBox="1">
              <a:spLocks noChangeArrowheads="1"/>
            </p:cNvSpPr>
            <p:nvPr/>
          </p:nvSpPr>
          <p:spPr bwMode="auto">
            <a:xfrm>
              <a:off x="2000232" y="2500306"/>
              <a:ext cx="571504" cy="5228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8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ru-RU" sz="2800" b="1" baseline="-25000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А</a:t>
              </a:r>
              <a:endPara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4" name="Прямоугольник 23"/>
          <p:cNvSpPr/>
          <p:nvPr/>
        </p:nvSpPr>
        <p:spPr>
          <a:xfrm>
            <a:off x="2143108" y="3149742"/>
            <a:ext cx="47641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+</a:t>
            </a:r>
            <a:endParaRPr lang="ru-RU" sz="4000" dirty="0"/>
          </a:p>
        </p:txBody>
      </p:sp>
      <p:grpSp>
        <p:nvGrpSpPr>
          <p:cNvPr id="25" name="Группа 20"/>
          <p:cNvGrpSpPr>
            <a:grpSpLocks/>
          </p:cNvGrpSpPr>
          <p:nvPr/>
        </p:nvGrpSpPr>
        <p:grpSpPr bwMode="auto">
          <a:xfrm>
            <a:off x="2428860" y="3259205"/>
            <a:ext cx="642942" cy="584775"/>
            <a:chOff x="3357554" y="2143114"/>
            <a:chExt cx="714380" cy="584397"/>
          </a:xfrm>
        </p:grpSpPr>
        <p:sp>
          <p:nvSpPr>
            <p:cNvPr id="26" name="TextBox 21"/>
            <p:cNvSpPr txBox="1">
              <a:spLocks noChangeArrowheads="1"/>
            </p:cNvSpPr>
            <p:nvPr/>
          </p:nvSpPr>
          <p:spPr bwMode="auto">
            <a:xfrm>
              <a:off x="3357554" y="2143114"/>
              <a:ext cx="714380" cy="5843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32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Р</a:t>
              </a:r>
              <a:endParaRPr lang="ru-RU" sz="32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7" name="Прямая со стрелкой 26"/>
            <p:cNvCxnSpPr/>
            <p:nvPr/>
          </p:nvCxnSpPr>
          <p:spPr>
            <a:xfrm>
              <a:off x="3357554" y="2214508"/>
              <a:ext cx="428628" cy="1586"/>
            </a:xfrm>
            <a:prstGeom prst="straightConnector1">
              <a:avLst/>
            </a:prstGeom>
            <a:ln w="25400">
              <a:noFill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Группа 20"/>
          <p:cNvGrpSpPr>
            <a:grpSpLocks/>
          </p:cNvGrpSpPr>
          <p:nvPr/>
        </p:nvGrpSpPr>
        <p:grpSpPr bwMode="auto">
          <a:xfrm>
            <a:off x="3143240" y="3235674"/>
            <a:ext cx="714375" cy="523220"/>
            <a:chOff x="3357554" y="2143116"/>
            <a:chExt cx="714380" cy="522882"/>
          </a:xfrm>
        </p:grpSpPr>
        <p:sp>
          <p:nvSpPr>
            <p:cNvPr id="29" name="TextBox 21"/>
            <p:cNvSpPr txBox="1">
              <a:spLocks noChangeArrowheads="1"/>
            </p:cNvSpPr>
            <p:nvPr/>
          </p:nvSpPr>
          <p:spPr bwMode="auto">
            <a:xfrm>
              <a:off x="3357554" y="2143116"/>
              <a:ext cx="714380" cy="5228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800" b="1" dirty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N</a:t>
              </a:r>
              <a:endParaRPr lang="ru-RU" sz="28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30" name="Прямая со стрелкой 29"/>
            <p:cNvCxnSpPr/>
            <p:nvPr/>
          </p:nvCxnSpPr>
          <p:spPr>
            <a:xfrm>
              <a:off x="3357554" y="2214508"/>
              <a:ext cx="428628" cy="1586"/>
            </a:xfrm>
            <a:prstGeom prst="straightConnector1">
              <a:avLst/>
            </a:prstGeom>
            <a:ln w="25400">
              <a:solidFill>
                <a:srgbClr val="0014AC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Прямоугольник 31"/>
          <p:cNvSpPr/>
          <p:nvPr/>
        </p:nvSpPr>
        <p:spPr>
          <a:xfrm>
            <a:off x="3571868" y="3214686"/>
            <a:ext cx="47641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=</a:t>
            </a:r>
            <a:endParaRPr lang="ru-RU" sz="4000" dirty="0"/>
          </a:p>
        </p:txBody>
      </p:sp>
      <p:sp>
        <p:nvSpPr>
          <p:cNvPr id="33" name="Прямоугольник 32"/>
          <p:cNvSpPr/>
          <p:nvPr/>
        </p:nvSpPr>
        <p:spPr>
          <a:xfrm>
            <a:off x="3973200" y="3173742"/>
            <a:ext cx="44114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0</a:t>
            </a:r>
            <a:endParaRPr lang="ru-RU" sz="4000" dirty="0"/>
          </a:p>
        </p:txBody>
      </p:sp>
      <p:sp>
        <p:nvSpPr>
          <p:cNvPr id="35" name="Прямоугольник 34"/>
          <p:cNvSpPr/>
          <p:nvPr/>
        </p:nvSpPr>
        <p:spPr>
          <a:xfrm>
            <a:off x="2786050" y="3143248"/>
            <a:ext cx="476412" cy="707886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+</a:t>
            </a:r>
            <a:endParaRPr lang="ru-RU" sz="4000" dirty="0"/>
          </a:p>
        </p:txBody>
      </p:sp>
      <p:sp>
        <p:nvSpPr>
          <p:cNvPr id="36" name="Line 12"/>
          <p:cNvSpPr>
            <a:spLocks noChangeShapeType="1"/>
          </p:cNvSpPr>
          <p:nvPr/>
        </p:nvSpPr>
        <p:spPr bwMode="auto">
          <a:xfrm rot="21240000" flipH="1">
            <a:off x="2686252" y="3716248"/>
            <a:ext cx="72000" cy="828000"/>
          </a:xfrm>
          <a:prstGeom prst="line">
            <a:avLst/>
          </a:prstGeom>
          <a:noFill/>
          <a:ln w="60325">
            <a:solidFill>
              <a:srgbClr val="006600"/>
            </a:solidFill>
            <a:round/>
            <a:headEnd type="none" w="sm" len="sm"/>
            <a:tailEnd type="triangle" w="lg" len="med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7" name="Line 12"/>
          <p:cNvSpPr>
            <a:spLocks noChangeShapeType="1"/>
          </p:cNvSpPr>
          <p:nvPr/>
        </p:nvSpPr>
        <p:spPr bwMode="auto">
          <a:xfrm rot="21420000" flipH="1" flipV="1">
            <a:off x="1929443" y="4521458"/>
            <a:ext cx="799413" cy="45719"/>
          </a:xfrm>
          <a:prstGeom prst="line">
            <a:avLst/>
          </a:prstGeom>
          <a:noFill/>
          <a:ln w="60325">
            <a:solidFill>
              <a:srgbClr val="C00000"/>
            </a:solidFill>
            <a:round/>
            <a:headEnd type="none" w="lg" len="lg"/>
            <a:tailEnd type="stealth" w="lg" len="med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9" name="Дуга 38"/>
          <p:cNvSpPr/>
          <p:nvPr/>
        </p:nvSpPr>
        <p:spPr>
          <a:xfrm rot="8290722">
            <a:off x="2402892" y="3721702"/>
            <a:ext cx="357190" cy="428628"/>
          </a:xfrm>
          <a:prstGeom prst="arc">
            <a:avLst>
              <a:gd name="adj1" fmla="val 16200000"/>
              <a:gd name="adj2" fmla="val 2161632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TextBox 21"/>
          <p:cNvSpPr txBox="1">
            <a:spLocks noChangeArrowheads="1"/>
          </p:cNvSpPr>
          <p:nvPr/>
        </p:nvSpPr>
        <p:spPr bwMode="auto">
          <a:xfrm>
            <a:off x="2786050" y="3786190"/>
            <a:ext cx="157163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Р=7Н</a:t>
            </a:r>
            <a:endParaRPr lang="ru-RU" sz="32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TextBox 21"/>
          <p:cNvSpPr txBox="1">
            <a:spLocks noChangeArrowheads="1"/>
          </p:cNvSpPr>
          <p:nvPr/>
        </p:nvSpPr>
        <p:spPr bwMode="auto">
          <a:xfrm>
            <a:off x="714348" y="3772919"/>
            <a:ext cx="178595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=8,08Н</a:t>
            </a:r>
            <a:endParaRPr lang="ru-RU" sz="32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TextBox 21"/>
          <p:cNvSpPr txBox="1">
            <a:spLocks noChangeArrowheads="1"/>
          </p:cNvSpPr>
          <p:nvPr/>
        </p:nvSpPr>
        <p:spPr bwMode="auto">
          <a:xfrm>
            <a:off x="1857356" y="4572008"/>
            <a:ext cx="207170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3200" b="1" baseline="-25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4,04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endParaRPr lang="ru-RU" sz="32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8" name="Прямая со стрелкой 37"/>
          <p:cNvCxnSpPr/>
          <p:nvPr/>
        </p:nvCxnSpPr>
        <p:spPr>
          <a:xfrm rot="5400000" flipH="1" flipV="1">
            <a:off x="1950444" y="3764542"/>
            <a:ext cx="796496" cy="696918"/>
          </a:xfrm>
          <a:prstGeom prst="straightConnector1">
            <a:avLst/>
          </a:prstGeom>
          <a:ln w="63500">
            <a:solidFill>
              <a:srgbClr val="0033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/>
          <p:nvPr/>
        </p:nvCxnSpPr>
        <p:spPr bwMode="auto">
          <a:xfrm>
            <a:off x="2471723" y="3355975"/>
            <a:ext cx="385765" cy="1587"/>
          </a:xfrm>
          <a:prstGeom prst="straightConnector1">
            <a:avLst/>
          </a:prstGeom>
          <a:ln w="25400">
            <a:solidFill>
              <a:srgbClr val="00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13 0.00417 L 0.14444 -0.21276 " pathEditMode="relative" rAng="0" ptsTypes="AA">
                                      <p:cBhvr>
                                        <p:cTn id="5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4" y="-1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00"/>
                            </p:stCondLst>
                            <p:childTnLst>
                              <p:par>
                                <p:cTn id="7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000"/>
                            </p:stCondLst>
                            <p:childTnLst>
                              <p:par>
                                <p:cTn id="8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3000"/>
                            </p:stCondLst>
                            <p:childTnLst>
                              <p:par>
                                <p:cTn id="9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4000"/>
                            </p:stCondLst>
                            <p:childTnLst>
                              <p:par>
                                <p:cTn id="9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11" grpId="0" animBg="1"/>
      <p:bldP spid="24" grpId="0"/>
      <p:bldP spid="32" grpId="0"/>
      <p:bldP spid="33" grpId="0"/>
      <p:bldP spid="35" grpId="0"/>
      <p:bldP spid="36" grpId="0" animBg="1"/>
      <p:bldP spid="37" grpId="0" animBg="1"/>
      <p:bldP spid="39" grpId="0" animBg="1"/>
      <p:bldP spid="41" grpId="0"/>
      <p:bldP spid="43" grpId="0"/>
      <p:bldP spid="4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1785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noProof="1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5.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Чему равен вес груза,  закрепленного на конце рычага в точке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А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, если его уравновешивает груз весом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40 Н,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закрепленный в точке С?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 Ответ запишите в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Н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 с точностью до целых.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3731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917684" y="2928958"/>
            <a:ext cx="4226316" cy="3071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" name="Прямая со стрелкой 3"/>
          <p:cNvCxnSpPr/>
          <p:nvPr/>
        </p:nvCxnSpPr>
        <p:spPr>
          <a:xfrm rot="5400000">
            <a:off x="4871586" y="3627916"/>
            <a:ext cx="828000" cy="1587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 стрелкой 4"/>
          <p:cNvCxnSpPr/>
          <p:nvPr/>
        </p:nvCxnSpPr>
        <p:spPr>
          <a:xfrm rot="5400000">
            <a:off x="7603008" y="3969917"/>
            <a:ext cx="1512000" cy="1587"/>
          </a:xfrm>
          <a:prstGeom prst="straightConnector1">
            <a:avLst/>
          </a:prstGeom>
          <a:ln w="57150">
            <a:solidFill>
              <a:srgbClr val="0033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857224" y="2928934"/>
            <a:ext cx="4000522" cy="769441"/>
          </a:xfrm>
          <a:prstGeom prst="rect">
            <a:avLst/>
          </a:prstGeom>
          <a:solidFill>
            <a:schemeClr val="bg2">
              <a:lumMod val="75000"/>
              <a:alpha val="27058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r>
              <a:rPr lang="ru-RU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ru-RU" sz="44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36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en-US" sz="40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sz="28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=0</a:t>
            </a:r>
            <a:endParaRPr lang="ru-RU" sz="4000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-32" y="2282603"/>
            <a:ext cx="5499133" cy="646331"/>
          </a:xfrm>
          <a:prstGeom prst="rect">
            <a:avLst/>
          </a:prstGeom>
          <a:solidFill>
            <a:schemeClr val="bg2">
              <a:lumMod val="75000"/>
              <a:alpha val="27000"/>
            </a:schemeClr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</a:t>
            </a:r>
            <a:r>
              <a:rPr lang="ru-RU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М=0 </a:t>
            </a:r>
            <a:r>
              <a:rPr lang="ru-RU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</a:t>
            </a:r>
            <a:r>
              <a:rPr lang="ru-RU" sz="36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не </a:t>
            </a:r>
            <a:r>
              <a:rPr lang="ru-RU" sz="3600" cap="all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вращается</a:t>
            </a:r>
            <a:endParaRPr lang="ru-RU" sz="3600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857224" y="3714752"/>
            <a:ext cx="3857652" cy="769441"/>
          </a:xfrm>
          <a:prstGeom prst="rect">
            <a:avLst/>
          </a:prstGeom>
          <a:solidFill>
            <a:schemeClr val="bg2">
              <a:lumMod val="75000"/>
              <a:alpha val="27058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·5+</a:t>
            </a:r>
            <a:r>
              <a:rPr lang="ru-RU" sz="40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40</a:t>
            </a:r>
            <a:r>
              <a:rPr lang="ru-RU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ru-RU" sz="4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4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grpSp>
        <p:nvGrpSpPr>
          <p:cNvPr id="2" name="Группа 22"/>
          <p:cNvGrpSpPr/>
          <p:nvPr/>
        </p:nvGrpSpPr>
        <p:grpSpPr>
          <a:xfrm>
            <a:off x="5286380" y="2046090"/>
            <a:ext cx="3102072" cy="882844"/>
            <a:chOff x="5256142" y="2046090"/>
            <a:chExt cx="3102072" cy="882844"/>
          </a:xfrm>
        </p:grpSpPr>
        <p:grpSp>
          <p:nvGrpSpPr>
            <p:cNvPr id="3" name="Группа 20"/>
            <p:cNvGrpSpPr/>
            <p:nvPr/>
          </p:nvGrpSpPr>
          <p:grpSpPr>
            <a:xfrm>
              <a:off x="5256142" y="2046090"/>
              <a:ext cx="3102072" cy="882844"/>
              <a:chOff x="5256142" y="2046090"/>
              <a:chExt cx="3102072" cy="882844"/>
            </a:xfrm>
          </p:grpSpPr>
          <p:sp>
            <p:nvSpPr>
              <p:cNvPr id="18" name="Овал 4"/>
              <p:cNvSpPr/>
              <p:nvPr/>
            </p:nvSpPr>
            <p:spPr bwMode="auto">
              <a:xfrm>
                <a:off x="7358082" y="2214554"/>
                <a:ext cx="735012" cy="333562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50800" tIns="50800" rIns="50800" bIns="50800" spcCol="1270" anchor="ctr"/>
              <a:lstStyle/>
              <a:p>
                <a:pPr algn="ctr" defTabSz="177800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en-US" sz="4000" b="1" dirty="0">
                    <a:solidFill>
                      <a:srgbClr val="0033CC"/>
                    </a:solidFill>
                    <a:latin typeface="Times New Roman" pitchFamily="18" charset="0"/>
                    <a:cs typeface="Times New Roman" pitchFamily="18" charset="0"/>
                  </a:rPr>
                  <a:t>d</a:t>
                </a:r>
                <a:r>
                  <a:rPr lang="ru-RU" b="1" dirty="0">
                    <a:solidFill>
                      <a:srgbClr val="0033CC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lang="ru-RU" sz="4000" b="1" dirty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9" name="AutoShape 21"/>
              <p:cNvSpPr>
                <a:spLocks/>
              </p:cNvSpPr>
              <p:nvPr/>
            </p:nvSpPr>
            <p:spPr bwMode="auto">
              <a:xfrm rot="5400000">
                <a:off x="7624531" y="2195251"/>
                <a:ext cx="324358" cy="1143008"/>
              </a:xfrm>
              <a:prstGeom prst="leftBrace">
                <a:avLst>
                  <a:gd name="adj1" fmla="val 66667"/>
                  <a:gd name="adj2" fmla="val 50000"/>
                </a:avLst>
              </a:prstGeom>
              <a:noFill/>
              <a:ln w="22225">
                <a:solidFill>
                  <a:srgbClr val="0033C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" name="Овал 16"/>
              <p:cNvSpPr/>
              <p:nvPr/>
            </p:nvSpPr>
            <p:spPr bwMode="auto">
              <a:xfrm>
                <a:off x="5659222" y="2046090"/>
                <a:ext cx="1038224" cy="472352"/>
              </a:xfrm>
              <a:prstGeom prst="ellipse">
                <a:avLst/>
              </a:prstGeom>
              <a:noFill/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0" name="AutoShape 22"/>
              <p:cNvSpPr>
                <a:spLocks/>
              </p:cNvSpPr>
              <p:nvPr/>
            </p:nvSpPr>
            <p:spPr bwMode="auto">
              <a:xfrm rot="5400000">
                <a:off x="6028094" y="1799792"/>
                <a:ext cx="343722" cy="1887626"/>
              </a:xfrm>
              <a:prstGeom prst="leftBrace">
                <a:avLst>
                  <a:gd name="adj1" fmla="val 33566"/>
                  <a:gd name="adj2" fmla="val 50000"/>
                </a:avLst>
              </a:prstGeom>
              <a:noFill/>
              <a:ln w="222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22" name="Прямоугольник 21"/>
            <p:cNvSpPr/>
            <p:nvPr/>
          </p:nvSpPr>
          <p:spPr>
            <a:xfrm>
              <a:off x="5929322" y="2071678"/>
              <a:ext cx="617478" cy="5355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17780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3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d</a:t>
              </a:r>
              <a:r>
                <a:rPr lang="ru-RU" sz="3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endPara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928662" y="4500570"/>
            <a:ext cx="3143272" cy="769441"/>
          </a:xfrm>
          <a:prstGeom prst="rect">
            <a:avLst/>
          </a:prstGeom>
          <a:solidFill>
            <a:schemeClr val="bg2">
              <a:lumMod val="75000"/>
              <a:alpha val="27058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·5 +</a:t>
            </a:r>
            <a:r>
              <a:rPr lang="ru-RU" sz="40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120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4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sz="40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2285984" y="5231327"/>
            <a:ext cx="2286016" cy="769441"/>
          </a:xfrm>
          <a:prstGeom prst="rect">
            <a:avLst/>
          </a:prstGeom>
          <a:solidFill>
            <a:schemeClr val="bg2">
              <a:lumMod val="75000"/>
              <a:alpha val="27058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·5=</a:t>
            </a:r>
            <a:r>
              <a:rPr lang="ru-RU" sz="40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120</a:t>
            </a:r>
            <a:endParaRPr lang="ru-RU" sz="4000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2285984" y="6088559"/>
            <a:ext cx="2286016" cy="769441"/>
          </a:xfrm>
          <a:prstGeom prst="rect">
            <a:avLst/>
          </a:prstGeom>
          <a:solidFill>
            <a:schemeClr val="bg2">
              <a:lumMod val="75000"/>
              <a:alpha val="27058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=24</a:t>
            </a:r>
            <a:r>
              <a:rPr lang="ru-RU" sz="40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endParaRPr lang="ru-RU" sz="40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5929322" y="3792684"/>
            <a:ext cx="785818" cy="707886"/>
          </a:xfrm>
          <a:prstGeom prst="rect">
            <a:avLst/>
          </a:prstGeom>
          <a:solidFill>
            <a:schemeClr val="bg2">
              <a:lumMod val="75000"/>
              <a:alpha val="27058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24</a:t>
            </a:r>
            <a:endParaRPr lang="ru-RU" sz="40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643042" y="1643050"/>
            <a:ext cx="6858016" cy="584775"/>
          </a:xfrm>
          <a:prstGeom prst="rect">
            <a:avLst/>
          </a:prstGeom>
          <a:solidFill>
            <a:srgbClr val="FFFF00">
              <a:alpha val="27000"/>
            </a:srgbClr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Рассмотрим равновесие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рычага 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АС</a:t>
            </a:r>
            <a:endParaRPr lang="ru-RU" sz="32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8" name="Прямая со стрелкой 27"/>
          <p:cNvCxnSpPr/>
          <p:nvPr/>
        </p:nvCxnSpPr>
        <p:spPr>
          <a:xfrm rot="16200000" flipV="1">
            <a:off x="6108712" y="2106605"/>
            <a:ext cx="2214577" cy="1587"/>
          </a:xfrm>
          <a:prstGeom prst="straightConnector1">
            <a:avLst/>
          </a:prstGeom>
          <a:ln w="57150">
            <a:solidFill>
              <a:srgbClr val="00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Прямоугольник 29"/>
          <p:cNvSpPr/>
          <p:nvPr/>
        </p:nvSpPr>
        <p:spPr>
          <a:xfrm>
            <a:off x="5244815" y="4544298"/>
            <a:ext cx="357190" cy="642942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8203646" y="5157367"/>
            <a:ext cx="428628" cy="642942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>
            <a:spLocks noChangeArrowheads="1"/>
          </p:cNvSpPr>
          <p:nvPr/>
        </p:nvSpPr>
        <p:spPr bwMode="auto">
          <a:xfrm>
            <a:off x="8566422" y="4214818"/>
            <a:ext cx="56297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3200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3" name="Прямая со стрелкой 32"/>
          <p:cNvCxnSpPr/>
          <p:nvPr/>
        </p:nvCxnSpPr>
        <p:spPr>
          <a:xfrm>
            <a:off x="8572528" y="4284668"/>
            <a:ext cx="428628" cy="1588"/>
          </a:xfrm>
          <a:prstGeom prst="straightConnector1">
            <a:avLst/>
          </a:prstGeom>
          <a:ln w="25400">
            <a:solidFill>
              <a:srgbClr val="0033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Прямоугольник 33"/>
          <p:cNvSpPr>
            <a:spLocks noChangeArrowheads="1"/>
          </p:cNvSpPr>
          <p:nvPr/>
        </p:nvSpPr>
        <p:spPr bwMode="auto">
          <a:xfrm>
            <a:off x="5357818" y="3714752"/>
            <a:ext cx="55015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5" name="Прямая со стрелкой 34"/>
          <p:cNvCxnSpPr/>
          <p:nvPr/>
        </p:nvCxnSpPr>
        <p:spPr>
          <a:xfrm>
            <a:off x="5357818" y="3786190"/>
            <a:ext cx="428628" cy="1588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>
            <a:spLocks noChangeArrowheads="1"/>
          </p:cNvSpPr>
          <p:nvPr/>
        </p:nvSpPr>
        <p:spPr bwMode="auto">
          <a:xfrm>
            <a:off x="7429520" y="4149874"/>
            <a:ext cx="785818" cy="707886"/>
          </a:xfrm>
          <a:prstGeom prst="rect">
            <a:avLst/>
          </a:prstGeom>
          <a:solidFill>
            <a:schemeClr val="bg2">
              <a:lumMod val="75000"/>
              <a:alpha val="27058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40</a:t>
            </a:r>
            <a:endParaRPr lang="ru-RU" sz="4000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737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37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37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73730"/>
                                        </p:tgtEl>
                                      </p:cBhvr>
                                      <p:by x="90000" y="9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35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563 -2.59259E-6 L -0.05521 -0.01852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737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00" y="-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500"/>
                            </p:stCondLst>
                            <p:childTnLst>
                              <p:par>
                                <p:cTn id="6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33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3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14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5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6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117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0" grpId="0"/>
      <p:bldP spid="73730" grpId="1"/>
      <p:bldP spid="73730" grpId="2"/>
      <p:bldP spid="9" grpId="0" animBg="1"/>
      <p:bldP spid="9" grpId="1" animBg="1"/>
      <p:bldP spid="10" grpId="0" animBg="1"/>
      <p:bldP spid="16" grpId="0" animBg="1"/>
      <p:bldP spid="24" grpId="0" animBg="1"/>
      <p:bldP spid="25" grpId="0" animBg="1"/>
      <p:bldP spid="26" grpId="0" animBg="1"/>
      <p:bldP spid="27" grpId="0" animBg="1"/>
      <p:bldP spid="15" grpId="0" animBg="1"/>
      <p:bldP spid="30" grpId="0" animBg="1"/>
      <p:bldP spid="31" grpId="0" animBg="1"/>
      <p:bldP spid="32" grpId="0"/>
      <p:bldP spid="34" grpId="0"/>
      <p:bldP spid="36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/>
          <a:srcRect l="8906" t="36666" r="62969" b="47500"/>
          <a:stretch>
            <a:fillRect/>
          </a:stretch>
        </p:blipFill>
        <p:spPr bwMode="auto">
          <a:xfrm>
            <a:off x="-1" y="0"/>
            <a:ext cx="7218923" cy="2714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 cstate="print"/>
          <a:srcRect l="30938" t="29999" r="62500" b="41667"/>
          <a:stretch>
            <a:fillRect/>
          </a:stretch>
        </p:blipFill>
        <p:spPr bwMode="auto">
          <a:xfrm>
            <a:off x="7072330" y="-24"/>
            <a:ext cx="2071670" cy="5031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5" cstate="print"/>
          <a:srcRect l="9609" t="29999" r="69062" b="58334"/>
          <a:stretch>
            <a:fillRect/>
          </a:stretch>
        </p:blipFill>
        <p:spPr bwMode="auto">
          <a:xfrm>
            <a:off x="107119" y="4714884"/>
            <a:ext cx="7608153" cy="2143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22859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Задача №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6"/>
          <p:cNvSpPr txBox="1">
            <a:spLocks/>
          </p:cNvSpPr>
          <p:nvPr/>
        </p:nvSpPr>
        <p:spPr>
          <a:xfrm>
            <a:off x="2571736" y="0"/>
            <a:ext cx="2571736" cy="50006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342900" lvl="0" indent="-342900" eaLnBrk="0" hangingPunct="0">
              <a:spcBef>
                <a:spcPct val="20000"/>
              </a:spcBef>
              <a:buClr>
                <a:schemeClr val="accent1"/>
              </a:buClr>
              <a:buSzPct val="70000"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1.</a:t>
            </a:r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Что?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лодка</a:t>
            </a: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"/>
              <a:tabLst/>
              <a:defRPr/>
            </a:pP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"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4071942"/>
            <a:ext cx="6572264" cy="117570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lvl="0" indent="-342900" eaLnBrk="0" hangingPunct="0">
              <a:spcBef>
                <a:spcPct val="20000"/>
              </a:spcBef>
              <a:buClr>
                <a:schemeClr val="accent1"/>
              </a:buClr>
              <a:buSzPct val="70000"/>
            </a:pP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из треугольника сил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(т. косинусов )</a:t>
            </a:r>
          </a:p>
          <a:p>
            <a:pPr marL="342900" lvl="0" indent="-342900" eaLnBrk="0" hangingPunct="0">
              <a:spcBef>
                <a:spcPct val="20000"/>
              </a:spcBef>
              <a:buClr>
                <a:schemeClr val="accent1"/>
              </a:buClr>
              <a:buSzPct val="70000"/>
            </a:pP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3200" b="1" baseline="30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2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сопр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32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3200" b="1" baseline="30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32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200" b="1" baseline="30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-2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32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32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со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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500826" y="0"/>
            <a:ext cx="2643174" cy="181588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8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=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8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=100 Н,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 smtClean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β </a:t>
            </a:r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=110</a:t>
            </a:r>
            <a:r>
              <a:rPr lang="ru-RU" sz="2800" b="1" baseline="300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0   </a:t>
            </a:r>
            <a:r>
              <a:rPr lang="en-US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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  <a:sym typeface="Symbol"/>
              </a:rPr>
              <a:t>=</a:t>
            </a:r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70</a:t>
            </a:r>
            <a:r>
              <a:rPr lang="ru-RU" sz="2800" b="1" baseline="30000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sz="2800" b="1" dirty="0" smtClean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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  <a:sym typeface="Symbol"/>
              </a:rPr>
              <a:t>= 0,34</a:t>
            </a:r>
            <a:endParaRPr lang="ru-RU" sz="2800" dirty="0" smtClean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sin</a:t>
            </a:r>
            <a:r>
              <a:rPr lang="en-US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</a:t>
            </a:r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  <a:sym typeface="Symbol"/>
              </a:rPr>
              <a:t>= 0,94</a:t>
            </a:r>
            <a:endParaRPr lang="ru-RU" sz="2800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Группа 40"/>
          <p:cNvGrpSpPr/>
          <p:nvPr/>
        </p:nvGrpSpPr>
        <p:grpSpPr>
          <a:xfrm>
            <a:off x="0" y="3500438"/>
            <a:ext cx="6929454" cy="584775"/>
            <a:chOff x="571472" y="3500438"/>
            <a:chExt cx="7858180" cy="584775"/>
          </a:xfrm>
        </p:grpSpPr>
        <p:sp>
          <p:nvSpPr>
            <p:cNvPr id="5" name="TextBox 4"/>
            <p:cNvSpPr txBox="1"/>
            <p:nvPr/>
          </p:nvSpPr>
          <p:spPr>
            <a:xfrm>
              <a:off x="571472" y="3500438"/>
              <a:ext cx="7858180" cy="584775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514350" indent="-514350"/>
              <a:r>
                <a:rPr lang="ru-RU" sz="3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3</a:t>
              </a:r>
              <a:r>
                <a:rPr lang="ru-RU" sz="3200" b="1" dirty="0" smtClean="0">
                  <a:latin typeface="Times New Roman" pitchFamily="18" charset="0"/>
                  <a:cs typeface="Times New Roman" pitchFamily="18" charset="0"/>
                </a:rPr>
                <a:t>. </a:t>
              </a:r>
              <a:r>
                <a:rPr lang="ru-RU" sz="3200" b="1" dirty="0" smtClean="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</a:rPr>
                <a:t>Почему?</a:t>
              </a:r>
              <a:r>
                <a:rPr lang="en-US" sz="3200" b="1" dirty="0" smtClean="0">
                  <a:latin typeface="Times New Roman" pitchFamily="18" charset="0"/>
                  <a:cs typeface="Times New Roman" pitchFamily="18" charset="0"/>
                </a:rPr>
                <a:t> F</a:t>
              </a:r>
              <a:r>
                <a:rPr lang="ru-RU" sz="3200" b="1" baseline="-25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lang="ru-RU" sz="3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+</a:t>
              </a:r>
              <a:r>
                <a:rPr lang="en-US" sz="3200" b="1" dirty="0" smtClean="0"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ru-RU" sz="3200" b="1" baseline="-25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ru-RU" sz="3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+</a:t>
              </a:r>
              <a:r>
                <a:rPr lang="en-US" sz="3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ru-RU" sz="3200" b="1" baseline="-25000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сопр</a:t>
              </a:r>
              <a:r>
                <a:rPr lang="ru-RU" sz="32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=</a:t>
              </a:r>
              <a:r>
                <a:rPr lang="ru-RU" sz="3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0  </a:t>
              </a:r>
              <a:r>
                <a:rPr lang="ru-RU" sz="3200" b="1" dirty="0" smtClean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(1з-н Н)             </a:t>
              </a:r>
              <a:r>
                <a:rPr lang="en-US" sz="32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32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          </a:t>
              </a:r>
              <a:endParaRPr lang="ru-RU" sz="3200" dirty="0"/>
            </a:p>
          </p:txBody>
        </p:sp>
        <p:sp>
          <p:nvSpPr>
            <p:cNvPr id="1042" name="Line 18"/>
            <p:cNvSpPr>
              <a:spLocks noChangeShapeType="1"/>
            </p:cNvSpPr>
            <p:nvPr/>
          </p:nvSpPr>
          <p:spPr bwMode="auto">
            <a:xfrm>
              <a:off x="4842222" y="3568364"/>
              <a:ext cx="457489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8" name="Line 18"/>
            <p:cNvSpPr>
              <a:spLocks noChangeShapeType="1"/>
            </p:cNvSpPr>
            <p:nvPr/>
          </p:nvSpPr>
          <p:spPr bwMode="auto">
            <a:xfrm>
              <a:off x="3247990" y="3568364"/>
              <a:ext cx="457489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9" name="Line 18"/>
            <p:cNvSpPr>
              <a:spLocks noChangeShapeType="1"/>
            </p:cNvSpPr>
            <p:nvPr/>
          </p:nvSpPr>
          <p:spPr bwMode="auto">
            <a:xfrm>
              <a:off x="4106005" y="3583354"/>
              <a:ext cx="457489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45" name="TextBox 44"/>
          <p:cNvSpPr txBox="1"/>
          <p:nvPr/>
        </p:nvSpPr>
        <p:spPr>
          <a:xfrm>
            <a:off x="44970" y="448048"/>
            <a:ext cx="58579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Как?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 Движется равномерно</a:t>
            </a:r>
            <a:endParaRPr lang="ru-RU" sz="2800" dirty="0"/>
          </a:p>
        </p:txBody>
      </p:sp>
      <p:sp>
        <p:nvSpPr>
          <p:cNvPr id="58" name="Пятиугольник 57"/>
          <p:cNvSpPr/>
          <p:nvPr/>
        </p:nvSpPr>
        <p:spPr>
          <a:xfrm>
            <a:off x="1571604" y="1714488"/>
            <a:ext cx="928694" cy="428628"/>
          </a:xfrm>
          <a:prstGeom prst="homePlate">
            <a:avLst/>
          </a:prstGeom>
          <a:solidFill>
            <a:srgbClr val="00660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8" name="Группа 90"/>
          <p:cNvGrpSpPr/>
          <p:nvPr/>
        </p:nvGrpSpPr>
        <p:grpSpPr>
          <a:xfrm>
            <a:off x="2000232" y="714356"/>
            <a:ext cx="1538831" cy="1214446"/>
            <a:chOff x="2000232" y="714356"/>
            <a:chExt cx="1538831" cy="1214446"/>
          </a:xfrm>
        </p:grpSpPr>
        <p:grpSp>
          <p:nvGrpSpPr>
            <p:cNvPr id="9" name="Группа 71"/>
            <p:cNvGrpSpPr/>
            <p:nvPr/>
          </p:nvGrpSpPr>
          <p:grpSpPr>
            <a:xfrm>
              <a:off x="2666816" y="902202"/>
              <a:ext cx="872247" cy="556514"/>
              <a:chOff x="3058550" y="1000108"/>
              <a:chExt cx="1013384" cy="1094529"/>
            </a:xfrm>
          </p:grpSpPr>
          <p:sp>
            <p:nvSpPr>
              <p:cNvPr id="59" name="TextBox 58"/>
              <p:cNvSpPr txBox="1"/>
              <p:nvPr/>
            </p:nvSpPr>
            <p:spPr>
              <a:xfrm>
                <a:off x="3357554" y="1000108"/>
                <a:ext cx="71438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 smtClean="0">
                    <a:latin typeface="Times New Roman" pitchFamily="18" charset="0"/>
                    <a:cs typeface="Times New Roman" pitchFamily="18" charset="0"/>
                  </a:rPr>
                  <a:t>F</a:t>
                </a:r>
                <a:r>
                  <a:rPr lang="en-US" sz="2800" b="1" baseline="-25000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sz="2800" b="1" baseline="-25000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  <a:endParaRPr lang="ru-RU" sz="2800" b="1" dirty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grpSp>
            <p:nvGrpSpPr>
              <p:cNvPr id="10" name="Группа 57"/>
              <p:cNvGrpSpPr/>
              <p:nvPr/>
            </p:nvGrpSpPr>
            <p:grpSpPr>
              <a:xfrm>
                <a:off x="3058550" y="1082659"/>
                <a:ext cx="726361" cy="1011978"/>
                <a:chOff x="7850182" y="598648"/>
                <a:chExt cx="1067655" cy="1182369"/>
              </a:xfrm>
            </p:grpSpPr>
            <p:sp>
              <p:nvSpPr>
                <p:cNvPr id="63" name="TextBox 62"/>
                <p:cNvSpPr txBox="1"/>
                <p:nvPr/>
              </p:nvSpPr>
              <p:spPr>
                <a:xfrm>
                  <a:off x="7850182" y="1319352"/>
                  <a:ext cx="642942" cy="461665"/>
                </a:xfrm>
                <a:prstGeom prst="rect">
                  <a:avLst/>
                </a:prstGeom>
                <a:noFill/>
                <a:scene3d>
                  <a:camera prst="orthographicFront">
                    <a:rot lat="0" lon="0" rev="0"/>
                  </a:camera>
                  <a:lightRig rig="threePt" dir="t"/>
                </a:scene3d>
              </p:spPr>
              <p:txBody>
                <a:bodyPr wrap="square" rtlCol="0">
                  <a:spAutoFit/>
                </a:bodyPr>
                <a:lstStyle/>
                <a:p>
                  <a:endParaRPr lang="ru-RU" sz="2400" b="1" dirty="0">
                    <a:solidFill>
                      <a:srgbClr val="365D2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64" name="Line 18"/>
                <p:cNvSpPr>
                  <a:spLocks noChangeShapeType="1"/>
                </p:cNvSpPr>
                <p:nvPr/>
              </p:nvSpPr>
              <p:spPr bwMode="auto">
                <a:xfrm>
                  <a:off x="8460348" y="598648"/>
                  <a:ext cx="457489" cy="0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 type="triangle" w="med" len="med"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</p:grpSp>
        </p:grpSp>
        <p:cxnSp>
          <p:nvCxnSpPr>
            <p:cNvPr id="75" name="Прямая со стрелкой 74"/>
            <p:cNvCxnSpPr/>
            <p:nvPr/>
          </p:nvCxnSpPr>
          <p:spPr>
            <a:xfrm rot="5400000" flipH="1" flipV="1">
              <a:off x="1893075" y="821513"/>
              <a:ext cx="1214446" cy="1000132"/>
            </a:xfrm>
            <a:prstGeom prst="straightConnector1">
              <a:avLst/>
            </a:prstGeom>
            <a:ln w="53975">
              <a:solidFill>
                <a:srgbClr val="0014AC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Группа 91"/>
          <p:cNvGrpSpPr/>
          <p:nvPr/>
        </p:nvGrpSpPr>
        <p:grpSpPr>
          <a:xfrm>
            <a:off x="2000232" y="1928802"/>
            <a:ext cx="1473730" cy="1365486"/>
            <a:chOff x="2000232" y="1928802"/>
            <a:chExt cx="1473730" cy="1365486"/>
          </a:xfrm>
        </p:grpSpPr>
        <p:grpSp>
          <p:nvGrpSpPr>
            <p:cNvPr id="12" name="Группа 70"/>
            <p:cNvGrpSpPr/>
            <p:nvPr/>
          </p:nvGrpSpPr>
          <p:grpSpPr>
            <a:xfrm>
              <a:off x="2759582" y="2756078"/>
              <a:ext cx="714380" cy="538210"/>
              <a:chOff x="3286116" y="2413878"/>
              <a:chExt cx="714380" cy="538210"/>
            </a:xfrm>
          </p:grpSpPr>
          <p:sp>
            <p:nvSpPr>
              <p:cNvPr id="60" name="TextBox 59"/>
              <p:cNvSpPr txBox="1"/>
              <p:nvPr/>
            </p:nvSpPr>
            <p:spPr>
              <a:xfrm>
                <a:off x="3286116" y="2428868"/>
                <a:ext cx="71438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 smtClean="0">
                    <a:latin typeface="Times New Roman" pitchFamily="18" charset="0"/>
                    <a:cs typeface="Times New Roman" pitchFamily="18" charset="0"/>
                  </a:rPr>
                  <a:t>F</a:t>
                </a:r>
                <a:r>
                  <a:rPr lang="en-US" sz="2800" b="1" baseline="-25000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sz="2800" b="1" baseline="-25000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lang="ru-RU" sz="2800" b="1" dirty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grpSp>
            <p:nvGrpSpPr>
              <p:cNvPr id="13" name="Группа 57"/>
              <p:cNvGrpSpPr/>
              <p:nvPr/>
            </p:nvGrpSpPr>
            <p:grpSpPr>
              <a:xfrm>
                <a:off x="3346076" y="2413878"/>
                <a:ext cx="439164" cy="395136"/>
                <a:chOff x="7847612" y="1319352"/>
                <a:chExt cx="645512" cy="461665"/>
              </a:xfrm>
            </p:grpSpPr>
            <p:sp>
              <p:nvSpPr>
                <p:cNvPr id="69" name="TextBox 68"/>
                <p:cNvSpPr txBox="1"/>
                <p:nvPr/>
              </p:nvSpPr>
              <p:spPr>
                <a:xfrm>
                  <a:off x="7850182" y="1319352"/>
                  <a:ext cx="642942" cy="461665"/>
                </a:xfrm>
                <a:prstGeom prst="rect">
                  <a:avLst/>
                </a:prstGeom>
                <a:noFill/>
                <a:scene3d>
                  <a:camera prst="orthographicFront">
                    <a:rot lat="0" lon="0" rev="0"/>
                  </a:camera>
                  <a:lightRig rig="threePt" dir="t"/>
                </a:scene3d>
              </p:spPr>
              <p:txBody>
                <a:bodyPr wrap="square" rtlCol="0">
                  <a:spAutoFit/>
                </a:bodyPr>
                <a:lstStyle/>
                <a:p>
                  <a:endParaRPr lang="ru-RU" sz="2400" b="1" dirty="0">
                    <a:solidFill>
                      <a:srgbClr val="365D2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70" name="Line 18"/>
                <p:cNvSpPr>
                  <a:spLocks noChangeShapeType="1"/>
                </p:cNvSpPr>
                <p:nvPr/>
              </p:nvSpPr>
              <p:spPr bwMode="auto">
                <a:xfrm>
                  <a:off x="7847612" y="1405780"/>
                  <a:ext cx="457489" cy="0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 type="triangle" w="med" len="med"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</p:grpSp>
        </p:grpSp>
        <p:cxnSp>
          <p:nvCxnSpPr>
            <p:cNvPr id="76" name="Прямая со стрелкой 75"/>
            <p:cNvCxnSpPr/>
            <p:nvPr/>
          </p:nvCxnSpPr>
          <p:spPr>
            <a:xfrm rot="16200000" flipH="1">
              <a:off x="1750199" y="2178835"/>
              <a:ext cx="1357322" cy="857256"/>
            </a:xfrm>
            <a:prstGeom prst="straightConnector1">
              <a:avLst/>
            </a:prstGeom>
            <a:ln w="53975">
              <a:solidFill>
                <a:srgbClr val="0014AC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Группа 92"/>
          <p:cNvGrpSpPr/>
          <p:nvPr/>
        </p:nvGrpSpPr>
        <p:grpSpPr>
          <a:xfrm>
            <a:off x="71406" y="1304362"/>
            <a:ext cx="1928826" cy="624440"/>
            <a:chOff x="71406" y="1304362"/>
            <a:chExt cx="1928826" cy="624440"/>
          </a:xfrm>
        </p:grpSpPr>
        <p:grpSp>
          <p:nvGrpSpPr>
            <p:cNvPr id="15" name="Группа 80"/>
            <p:cNvGrpSpPr/>
            <p:nvPr/>
          </p:nvGrpSpPr>
          <p:grpSpPr>
            <a:xfrm>
              <a:off x="71406" y="1304362"/>
              <a:ext cx="1214446" cy="568190"/>
              <a:chOff x="428596" y="1304362"/>
              <a:chExt cx="1214446" cy="568190"/>
            </a:xfrm>
          </p:grpSpPr>
          <p:grpSp>
            <p:nvGrpSpPr>
              <p:cNvPr id="16" name="Группа 57"/>
              <p:cNvGrpSpPr/>
              <p:nvPr/>
            </p:nvGrpSpPr>
            <p:grpSpPr>
              <a:xfrm>
                <a:off x="503546" y="1304362"/>
                <a:ext cx="439164" cy="395136"/>
                <a:chOff x="7847612" y="1319352"/>
                <a:chExt cx="645512" cy="461665"/>
              </a:xfrm>
            </p:grpSpPr>
            <p:sp>
              <p:nvSpPr>
                <p:cNvPr id="18" name="TextBox 17"/>
                <p:cNvSpPr txBox="1"/>
                <p:nvPr/>
              </p:nvSpPr>
              <p:spPr>
                <a:xfrm>
                  <a:off x="7850182" y="1319352"/>
                  <a:ext cx="642942" cy="461665"/>
                </a:xfrm>
                <a:prstGeom prst="rect">
                  <a:avLst/>
                </a:prstGeom>
                <a:noFill/>
                <a:scene3d>
                  <a:camera prst="orthographicFront">
                    <a:rot lat="0" lon="0" rev="0"/>
                  </a:camera>
                  <a:lightRig rig="threePt" dir="t"/>
                </a:scene3d>
              </p:spPr>
              <p:txBody>
                <a:bodyPr wrap="square" rtlCol="0">
                  <a:spAutoFit/>
                </a:bodyPr>
                <a:lstStyle/>
                <a:p>
                  <a:endParaRPr lang="ru-RU" sz="2400" b="1" dirty="0">
                    <a:solidFill>
                      <a:srgbClr val="365D2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57" name="Line 18"/>
                <p:cNvSpPr>
                  <a:spLocks noChangeShapeType="1"/>
                </p:cNvSpPr>
                <p:nvPr/>
              </p:nvSpPr>
              <p:spPr bwMode="auto">
                <a:xfrm>
                  <a:off x="7847612" y="1405780"/>
                  <a:ext cx="457489" cy="0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 type="triangle" w="med" len="med"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</p:grpSp>
          <p:sp>
            <p:nvSpPr>
              <p:cNvPr id="61" name="TextBox 60"/>
              <p:cNvSpPr txBox="1"/>
              <p:nvPr/>
            </p:nvSpPr>
            <p:spPr>
              <a:xfrm>
                <a:off x="428596" y="1349332"/>
                <a:ext cx="121444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F</a:t>
                </a:r>
                <a:r>
                  <a:rPr lang="en-US" sz="2800" b="1" baseline="-25000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sz="2800" b="1" baseline="-25000" dirty="0" err="1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сопр</a:t>
                </a:r>
                <a:endParaRPr lang="ru-RU" sz="2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79" name="Прямая со стрелкой 78"/>
            <p:cNvCxnSpPr/>
            <p:nvPr/>
          </p:nvCxnSpPr>
          <p:spPr>
            <a:xfrm rot="10800000" flipV="1">
              <a:off x="142844" y="1926878"/>
              <a:ext cx="1857388" cy="1924"/>
            </a:xfrm>
            <a:prstGeom prst="straightConnector1">
              <a:avLst/>
            </a:prstGeom>
            <a:ln w="635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3" name="Равнобедренный треугольник 82"/>
          <p:cNvSpPr/>
          <p:nvPr/>
        </p:nvSpPr>
        <p:spPr>
          <a:xfrm rot="16458467">
            <a:off x="1590106" y="1695986"/>
            <a:ext cx="1440238" cy="500066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7" name="Группа 93"/>
          <p:cNvGrpSpPr/>
          <p:nvPr/>
        </p:nvGrpSpPr>
        <p:grpSpPr>
          <a:xfrm>
            <a:off x="4071934" y="838995"/>
            <a:ext cx="1114451" cy="1518435"/>
            <a:chOff x="1928794" y="481805"/>
            <a:chExt cx="1114451" cy="1518435"/>
          </a:xfrm>
        </p:grpSpPr>
        <p:grpSp>
          <p:nvGrpSpPr>
            <p:cNvPr id="19" name="Группа 94"/>
            <p:cNvGrpSpPr/>
            <p:nvPr/>
          </p:nvGrpSpPr>
          <p:grpSpPr>
            <a:xfrm>
              <a:off x="2356425" y="481805"/>
              <a:ext cx="686820" cy="976914"/>
              <a:chOff x="2697984" y="173280"/>
              <a:chExt cx="797966" cy="1921359"/>
            </a:xfrm>
          </p:grpSpPr>
          <p:sp>
            <p:nvSpPr>
              <p:cNvPr id="97" name="TextBox 96"/>
              <p:cNvSpPr txBox="1"/>
              <p:nvPr/>
            </p:nvSpPr>
            <p:spPr>
              <a:xfrm>
                <a:off x="2697984" y="173280"/>
                <a:ext cx="714392" cy="10290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 smtClean="0">
                    <a:latin typeface="Times New Roman" pitchFamily="18" charset="0"/>
                    <a:cs typeface="Times New Roman" pitchFamily="18" charset="0"/>
                  </a:rPr>
                  <a:t>F</a:t>
                </a:r>
                <a:r>
                  <a:rPr lang="ru-RU" sz="2800" b="1" baseline="-25000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  <a:endParaRPr lang="ru-RU" sz="2800" b="1" dirty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grpSp>
            <p:nvGrpSpPr>
              <p:cNvPr id="20" name="Группа 57"/>
              <p:cNvGrpSpPr/>
              <p:nvPr/>
            </p:nvGrpSpPr>
            <p:grpSpPr>
              <a:xfrm>
                <a:off x="2834925" y="366697"/>
                <a:ext cx="661025" cy="1727942"/>
                <a:chOff x="7521502" y="-237864"/>
                <a:chExt cx="971622" cy="2018881"/>
              </a:xfrm>
            </p:grpSpPr>
            <p:sp>
              <p:nvSpPr>
                <p:cNvPr id="99" name="TextBox 98"/>
                <p:cNvSpPr txBox="1"/>
                <p:nvPr/>
              </p:nvSpPr>
              <p:spPr>
                <a:xfrm>
                  <a:off x="7850182" y="1319352"/>
                  <a:ext cx="642942" cy="461665"/>
                </a:xfrm>
                <a:prstGeom prst="rect">
                  <a:avLst/>
                </a:prstGeom>
                <a:noFill/>
                <a:scene3d>
                  <a:camera prst="orthographicFront">
                    <a:rot lat="0" lon="0" rev="0"/>
                  </a:camera>
                  <a:lightRig rig="threePt" dir="t"/>
                </a:scene3d>
              </p:spPr>
              <p:txBody>
                <a:bodyPr wrap="square" rtlCol="0">
                  <a:spAutoFit/>
                </a:bodyPr>
                <a:lstStyle/>
                <a:p>
                  <a:endParaRPr lang="ru-RU" sz="2400" b="1" dirty="0">
                    <a:solidFill>
                      <a:srgbClr val="365D2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00" name="Line 18"/>
                <p:cNvSpPr>
                  <a:spLocks noChangeShapeType="1"/>
                </p:cNvSpPr>
                <p:nvPr/>
              </p:nvSpPr>
              <p:spPr bwMode="auto">
                <a:xfrm>
                  <a:off x="7521502" y="-237864"/>
                  <a:ext cx="457498" cy="0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 type="triangle" w="med" len="med"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</p:grpSp>
        </p:grpSp>
        <p:cxnSp>
          <p:nvCxnSpPr>
            <p:cNvPr id="96" name="Прямая со стрелкой 95"/>
            <p:cNvCxnSpPr/>
            <p:nvPr/>
          </p:nvCxnSpPr>
          <p:spPr>
            <a:xfrm rot="5400000" flipH="1" flipV="1">
              <a:off x="1821637" y="821513"/>
              <a:ext cx="1285884" cy="1071570"/>
            </a:xfrm>
            <a:prstGeom prst="straightConnector1">
              <a:avLst/>
            </a:prstGeom>
            <a:ln w="53975">
              <a:solidFill>
                <a:srgbClr val="0014AC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Группа 100"/>
          <p:cNvGrpSpPr/>
          <p:nvPr/>
        </p:nvGrpSpPr>
        <p:grpSpPr>
          <a:xfrm>
            <a:off x="5113524" y="1083024"/>
            <a:ext cx="1473730" cy="1365486"/>
            <a:chOff x="2000232" y="1928802"/>
            <a:chExt cx="1473730" cy="1365486"/>
          </a:xfrm>
        </p:grpSpPr>
        <p:grpSp>
          <p:nvGrpSpPr>
            <p:cNvPr id="22" name="Группа 101"/>
            <p:cNvGrpSpPr/>
            <p:nvPr/>
          </p:nvGrpSpPr>
          <p:grpSpPr>
            <a:xfrm>
              <a:off x="2759582" y="2756078"/>
              <a:ext cx="714380" cy="538210"/>
              <a:chOff x="3286116" y="2413878"/>
              <a:chExt cx="714380" cy="538210"/>
            </a:xfrm>
          </p:grpSpPr>
          <p:sp>
            <p:nvSpPr>
              <p:cNvPr id="104" name="TextBox 103"/>
              <p:cNvSpPr txBox="1"/>
              <p:nvPr/>
            </p:nvSpPr>
            <p:spPr>
              <a:xfrm>
                <a:off x="3286116" y="2428868"/>
                <a:ext cx="71438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 smtClean="0">
                    <a:latin typeface="Times New Roman" pitchFamily="18" charset="0"/>
                    <a:cs typeface="Times New Roman" pitchFamily="18" charset="0"/>
                  </a:rPr>
                  <a:t>F</a:t>
                </a:r>
                <a:r>
                  <a:rPr lang="en-US" sz="2800" b="1" baseline="-25000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sz="2800" b="1" baseline="-25000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lang="ru-RU" sz="2800" b="1" dirty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grpSp>
            <p:nvGrpSpPr>
              <p:cNvPr id="24" name="Группа 57"/>
              <p:cNvGrpSpPr/>
              <p:nvPr/>
            </p:nvGrpSpPr>
            <p:grpSpPr>
              <a:xfrm>
                <a:off x="3346076" y="2413878"/>
                <a:ext cx="439164" cy="395136"/>
                <a:chOff x="7847612" y="1319352"/>
                <a:chExt cx="645512" cy="461665"/>
              </a:xfrm>
            </p:grpSpPr>
            <p:sp>
              <p:nvSpPr>
                <p:cNvPr id="106" name="TextBox 105"/>
                <p:cNvSpPr txBox="1"/>
                <p:nvPr/>
              </p:nvSpPr>
              <p:spPr>
                <a:xfrm>
                  <a:off x="7850182" y="1319352"/>
                  <a:ext cx="642942" cy="461665"/>
                </a:xfrm>
                <a:prstGeom prst="rect">
                  <a:avLst/>
                </a:prstGeom>
                <a:noFill/>
                <a:scene3d>
                  <a:camera prst="orthographicFront">
                    <a:rot lat="0" lon="0" rev="0"/>
                  </a:camera>
                  <a:lightRig rig="threePt" dir="t"/>
                </a:scene3d>
              </p:spPr>
              <p:txBody>
                <a:bodyPr wrap="square" rtlCol="0">
                  <a:spAutoFit/>
                </a:bodyPr>
                <a:lstStyle/>
                <a:p>
                  <a:endParaRPr lang="ru-RU" sz="2400" b="1" dirty="0">
                    <a:solidFill>
                      <a:srgbClr val="365D2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07" name="Line 18"/>
                <p:cNvSpPr>
                  <a:spLocks noChangeShapeType="1"/>
                </p:cNvSpPr>
                <p:nvPr/>
              </p:nvSpPr>
              <p:spPr bwMode="auto">
                <a:xfrm>
                  <a:off x="7847612" y="1405780"/>
                  <a:ext cx="457489" cy="0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 type="triangle" w="med" len="med"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</p:grpSp>
        </p:grpSp>
        <p:cxnSp>
          <p:nvCxnSpPr>
            <p:cNvPr id="103" name="Прямая со стрелкой 102"/>
            <p:cNvCxnSpPr/>
            <p:nvPr/>
          </p:nvCxnSpPr>
          <p:spPr>
            <a:xfrm rot="16200000" flipH="1">
              <a:off x="1750199" y="2178835"/>
              <a:ext cx="1357322" cy="857256"/>
            </a:xfrm>
            <a:prstGeom prst="straightConnector1">
              <a:avLst/>
            </a:prstGeom>
            <a:ln w="53975">
              <a:solidFill>
                <a:srgbClr val="0014AC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Группа 107"/>
          <p:cNvGrpSpPr/>
          <p:nvPr/>
        </p:nvGrpSpPr>
        <p:grpSpPr>
          <a:xfrm>
            <a:off x="4071934" y="1770936"/>
            <a:ext cx="1857388" cy="622516"/>
            <a:chOff x="142844" y="1304362"/>
            <a:chExt cx="1857388" cy="622516"/>
          </a:xfrm>
        </p:grpSpPr>
        <p:grpSp>
          <p:nvGrpSpPr>
            <p:cNvPr id="26" name="Группа 108"/>
            <p:cNvGrpSpPr/>
            <p:nvPr/>
          </p:nvGrpSpPr>
          <p:grpSpPr>
            <a:xfrm>
              <a:off x="148125" y="1304362"/>
              <a:ext cx="1376097" cy="598528"/>
              <a:chOff x="505315" y="1304362"/>
              <a:chExt cx="1376097" cy="598528"/>
            </a:xfrm>
          </p:grpSpPr>
          <p:grpSp>
            <p:nvGrpSpPr>
              <p:cNvPr id="27" name="Группа 57"/>
              <p:cNvGrpSpPr/>
              <p:nvPr/>
            </p:nvGrpSpPr>
            <p:grpSpPr>
              <a:xfrm>
                <a:off x="505315" y="1304362"/>
                <a:ext cx="591571" cy="395136"/>
                <a:chOff x="7850182" y="1319352"/>
                <a:chExt cx="869527" cy="461665"/>
              </a:xfrm>
            </p:grpSpPr>
            <p:sp>
              <p:nvSpPr>
                <p:cNvPr id="113" name="TextBox 112"/>
                <p:cNvSpPr txBox="1"/>
                <p:nvPr/>
              </p:nvSpPr>
              <p:spPr>
                <a:xfrm>
                  <a:off x="7850182" y="1319352"/>
                  <a:ext cx="642942" cy="461665"/>
                </a:xfrm>
                <a:prstGeom prst="rect">
                  <a:avLst/>
                </a:prstGeom>
                <a:noFill/>
                <a:scene3d>
                  <a:camera prst="orthographicFront">
                    <a:rot lat="0" lon="0" rev="0"/>
                  </a:camera>
                  <a:lightRig rig="threePt" dir="t"/>
                </a:scene3d>
              </p:spPr>
              <p:txBody>
                <a:bodyPr wrap="square" rtlCol="0">
                  <a:spAutoFit/>
                </a:bodyPr>
                <a:lstStyle/>
                <a:p>
                  <a:endParaRPr lang="ru-RU" sz="2400" b="1" dirty="0">
                    <a:solidFill>
                      <a:srgbClr val="365D2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14" name="Line 18"/>
                <p:cNvSpPr>
                  <a:spLocks noChangeShapeType="1"/>
                </p:cNvSpPr>
                <p:nvPr/>
              </p:nvSpPr>
              <p:spPr bwMode="auto">
                <a:xfrm>
                  <a:off x="8262222" y="1524053"/>
                  <a:ext cx="457487" cy="0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 type="triangle" w="med" len="med"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</p:grpSp>
          <p:sp>
            <p:nvSpPr>
              <p:cNvPr id="112" name="TextBox 111"/>
              <p:cNvSpPr txBox="1"/>
              <p:nvPr/>
            </p:nvSpPr>
            <p:spPr>
              <a:xfrm>
                <a:off x="666966" y="1379670"/>
                <a:ext cx="121444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 smtClean="0">
                    <a:latin typeface="Times New Roman" pitchFamily="18" charset="0"/>
                    <a:cs typeface="Times New Roman" pitchFamily="18" charset="0"/>
                  </a:rPr>
                  <a:t>F</a:t>
                </a:r>
                <a:r>
                  <a:rPr lang="en-US" sz="2800" b="1" baseline="-25000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sz="2800" b="1" baseline="-25000" dirty="0" err="1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сопр</a:t>
                </a:r>
                <a:endParaRPr lang="ru-RU" sz="2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110" name="Прямая со стрелкой 109"/>
            <p:cNvCxnSpPr/>
            <p:nvPr/>
          </p:nvCxnSpPr>
          <p:spPr>
            <a:xfrm rot="10800000">
              <a:off x="142844" y="1890856"/>
              <a:ext cx="1857388" cy="36022"/>
            </a:xfrm>
            <a:prstGeom prst="straightConnector1">
              <a:avLst/>
            </a:prstGeom>
            <a:ln w="635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18" name="Прямая соединительная линия 117"/>
          <p:cNvCxnSpPr/>
          <p:nvPr/>
        </p:nvCxnSpPr>
        <p:spPr>
          <a:xfrm rot="5400000" flipH="1" flipV="1">
            <a:off x="4355490" y="642918"/>
            <a:ext cx="1285884" cy="1143008"/>
          </a:xfrm>
          <a:prstGeom prst="line">
            <a:avLst/>
          </a:prstGeom>
          <a:ln w="34925">
            <a:solidFill>
              <a:schemeClr val="tx1">
                <a:alpha val="9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0" name="Равнобедренный треугольник 119"/>
          <p:cNvSpPr/>
          <p:nvPr/>
        </p:nvSpPr>
        <p:spPr>
          <a:xfrm rot="16458467">
            <a:off x="4699765" y="858067"/>
            <a:ext cx="1440238" cy="500066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1" name="Равнобедренный треугольник 120"/>
          <p:cNvSpPr/>
          <p:nvPr/>
        </p:nvSpPr>
        <p:spPr>
          <a:xfrm rot="187064">
            <a:off x="4795731" y="1162491"/>
            <a:ext cx="605647" cy="409914"/>
          </a:xfrm>
          <a:prstGeom prst="triangle">
            <a:avLst/>
          </a:prstGeom>
          <a:solidFill>
            <a:srgbClr val="0033CC">
              <a:alpha val="60000"/>
            </a:srgbClr>
          </a:solidFill>
          <a:ln>
            <a:solidFill>
              <a:srgbClr val="0033CC">
                <a:alpha val="37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2" name="TextBox 121"/>
          <p:cNvSpPr txBox="1"/>
          <p:nvPr/>
        </p:nvSpPr>
        <p:spPr>
          <a:xfrm>
            <a:off x="0" y="5357826"/>
            <a:ext cx="6500826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lvl="0" indent="-342900" eaLnBrk="0" hangingPunct="0">
              <a:spcBef>
                <a:spcPct val="20000"/>
              </a:spcBef>
              <a:buClr>
                <a:schemeClr val="accent1"/>
              </a:buClr>
              <a:buSzPct val="70000"/>
            </a:pP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3200" b="1" baseline="30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2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сопр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=100</a:t>
            </a:r>
            <a:r>
              <a:rPr lang="ru-RU" sz="3200" b="1" baseline="30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+100</a:t>
            </a:r>
            <a:r>
              <a:rPr lang="ru-RU" sz="3200" b="1" baseline="30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-2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ru-RU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100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·100</a:t>
            </a: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0,34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500826" y="5357826"/>
            <a:ext cx="2209963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32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сопр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=1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3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3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3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000"/>
                            </p:stCondLst>
                            <p:childTnLst>
                              <p:par>
                                <p:cTn id="6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8000"/>
                            </p:stCondLst>
                            <p:childTnLst>
                              <p:par>
                                <p:cTn id="6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300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3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6000"/>
                            </p:stCondLst>
                            <p:childTnLst>
                              <p:par>
                                <p:cTn id="7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3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3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3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3" dur="4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4" dur="4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4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0" dur="4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1" dur="4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4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7" dur="400"/>
                                        <p:tgtEl>
                                          <p:spTgt spid="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8" dur="400"/>
                                        <p:tgtEl>
                                          <p:spTgt spid="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9" dur="400"/>
                                        <p:tgtEl>
                                          <p:spTgt spid="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8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build="p" autoUpdateAnimBg="0"/>
      <p:bldP spid="23" grpId="0" animBg="1"/>
      <p:bldP spid="45" grpId="0"/>
      <p:bldP spid="83" grpId="0" animBg="1"/>
      <p:bldP spid="120" grpId="0" animBg="1"/>
      <p:bldP spid="121" grpId="0" animBg="1"/>
      <p:bldP spid="122" grpId="0" build="p" autoUpdateAnimBg="0"/>
      <p:bldP spid="7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22145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Задача №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4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6"/>
          <p:cNvSpPr txBox="1">
            <a:spLocks/>
          </p:cNvSpPr>
          <p:nvPr/>
        </p:nvSpPr>
        <p:spPr>
          <a:xfrm>
            <a:off x="3929058" y="0"/>
            <a:ext cx="2571736" cy="50006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342900" lvl="0" indent="-342900" eaLnBrk="0" hangingPunct="0">
              <a:spcBef>
                <a:spcPct val="20000"/>
              </a:spcBef>
              <a:buClr>
                <a:schemeClr val="accent1"/>
              </a:buClr>
              <a:buSzPct val="70000"/>
              <a:defRPr/>
            </a:pP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Фонарь висит</a:t>
            </a: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"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4071942"/>
            <a:ext cx="6572264" cy="117570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lvl="0" indent="-342900" eaLnBrk="0" hangingPunct="0">
              <a:spcBef>
                <a:spcPct val="20000"/>
              </a:spcBef>
              <a:buClr>
                <a:schemeClr val="accent1"/>
              </a:buClr>
              <a:buSzPct val="70000"/>
            </a:pP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из треугольника сил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(т. косинусов )</a:t>
            </a:r>
            <a:endParaRPr lang="ru-RU" sz="32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eaLnBrk="0" hangingPunct="0">
              <a:spcBef>
                <a:spcPct val="20000"/>
              </a:spcBef>
              <a:buClr>
                <a:schemeClr val="accent1"/>
              </a:buClr>
              <a:buSzPct val="70000"/>
            </a:pP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Mg</a:t>
            </a:r>
            <a:r>
              <a:rPr lang="ru-RU" sz="3200" b="1" baseline="30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32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3200" b="1" baseline="30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32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200" b="1" baseline="30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-2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32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32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со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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500826" y="0"/>
            <a:ext cx="2643174" cy="181588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8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=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8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=100 Н,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 smtClean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β </a:t>
            </a:r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=110</a:t>
            </a:r>
            <a:r>
              <a:rPr lang="ru-RU" sz="2800" b="1" baseline="300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0   </a:t>
            </a:r>
            <a:r>
              <a:rPr lang="en-US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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  <a:sym typeface="Symbol"/>
              </a:rPr>
              <a:t>=</a:t>
            </a:r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70</a:t>
            </a:r>
            <a:r>
              <a:rPr lang="ru-RU" sz="2800" b="1" baseline="30000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sz="2800" b="1" dirty="0" smtClean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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  <a:sym typeface="Symbol"/>
              </a:rPr>
              <a:t>= 0,34</a:t>
            </a:r>
            <a:endParaRPr lang="ru-RU" sz="2800" dirty="0" smtClean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sin</a:t>
            </a:r>
            <a:r>
              <a:rPr lang="en-US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</a:t>
            </a:r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  <a:sym typeface="Symbol"/>
              </a:rPr>
              <a:t>= 0,94</a:t>
            </a:r>
            <a:endParaRPr lang="ru-RU" sz="2800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Группа 40"/>
          <p:cNvGrpSpPr/>
          <p:nvPr/>
        </p:nvGrpSpPr>
        <p:grpSpPr>
          <a:xfrm>
            <a:off x="0" y="3500438"/>
            <a:ext cx="6643702" cy="584775"/>
            <a:chOff x="571472" y="3500438"/>
            <a:chExt cx="7534130" cy="584775"/>
          </a:xfrm>
        </p:grpSpPr>
        <p:sp>
          <p:nvSpPr>
            <p:cNvPr id="5" name="TextBox 4"/>
            <p:cNvSpPr txBox="1"/>
            <p:nvPr/>
          </p:nvSpPr>
          <p:spPr>
            <a:xfrm>
              <a:off x="571472" y="3500438"/>
              <a:ext cx="7534130" cy="584775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514350" indent="-514350"/>
              <a:r>
                <a:rPr lang="ru-RU" sz="3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3</a:t>
              </a:r>
              <a:r>
                <a:rPr lang="ru-RU" sz="3200" b="1" dirty="0" smtClean="0">
                  <a:latin typeface="Times New Roman" pitchFamily="18" charset="0"/>
                  <a:cs typeface="Times New Roman" pitchFamily="18" charset="0"/>
                </a:rPr>
                <a:t>. </a:t>
              </a:r>
              <a:r>
                <a:rPr lang="ru-RU" sz="3200" b="1" dirty="0" smtClean="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</a:rPr>
                <a:t>Почему?</a:t>
              </a:r>
              <a:r>
                <a:rPr lang="en-US" sz="3200" b="1" dirty="0" smtClean="0">
                  <a:latin typeface="Times New Roman" pitchFamily="18" charset="0"/>
                  <a:cs typeface="Times New Roman" pitchFamily="18" charset="0"/>
                </a:rPr>
                <a:t> F</a:t>
              </a:r>
              <a:r>
                <a:rPr lang="ru-RU" sz="3200" b="1" baseline="-25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lang="ru-RU" sz="3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+</a:t>
              </a:r>
              <a:r>
                <a:rPr lang="en-US" sz="3200" b="1" dirty="0" smtClean="0"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ru-RU" sz="3200" b="1" baseline="-25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ru-RU" sz="3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+</a:t>
              </a:r>
              <a:r>
                <a:rPr lang="en-US" sz="32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Mg</a:t>
              </a:r>
              <a:r>
                <a:rPr lang="ru-RU" sz="3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= 0  </a:t>
              </a:r>
              <a:r>
                <a:rPr lang="ru-RU" sz="3200" b="1" dirty="0" smtClean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(1з-н Н)             </a:t>
              </a:r>
              <a:r>
                <a:rPr lang="en-US" sz="32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32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          </a:t>
              </a:r>
              <a:endParaRPr lang="ru-RU" sz="3200" dirty="0"/>
            </a:p>
          </p:txBody>
        </p:sp>
        <p:sp>
          <p:nvSpPr>
            <p:cNvPr id="1042" name="Line 18"/>
            <p:cNvSpPr>
              <a:spLocks noChangeShapeType="1"/>
            </p:cNvSpPr>
            <p:nvPr/>
          </p:nvSpPr>
          <p:spPr bwMode="auto">
            <a:xfrm>
              <a:off x="4842222" y="3568364"/>
              <a:ext cx="457489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8" name="Line 18"/>
            <p:cNvSpPr>
              <a:spLocks noChangeShapeType="1"/>
            </p:cNvSpPr>
            <p:nvPr/>
          </p:nvSpPr>
          <p:spPr bwMode="auto">
            <a:xfrm>
              <a:off x="3247990" y="3568364"/>
              <a:ext cx="457489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9" name="Line 18"/>
            <p:cNvSpPr>
              <a:spLocks noChangeShapeType="1"/>
            </p:cNvSpPr>
            <p:nvPr/>
          </p:nvSpPr>
          <p:spPr bwMode="auto">
            <a:xfrm>
              <a:off x="4106005" y="3583354"/>
              <a:ext cx="457489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8" name="Группа 61"/>
          <p:cNvGrpSpPr/>
          <p:nvPr/>
        </p:nvGrpSpPr>
        <p:grpSpPr>
          <a:xfrm rot="16140000">
            <a:off x="303224" y="584570"/>
            <a:ext cx="3288915" cy="2864853"/>
            <a:chOff x="148104" y="714356"/>
            <a:chExt cx="3288915" cy="2864853"/>
          </a:xfrm>
        </p:grpSpPr>
        <p:sp>
          <p:nvSpPr>
            <p:cNvPr id="58" name="Пятиугольник 57"/>
            <p:cNvSpPr/>
            <p:nvPr/>
          </p:nvSpPr>
          <p:spPr>
            <a:xfrm>
              <a:off x="1571604" y="1714488"/>
              <a:ext cx="928694" cy="428628"/>
            </a:xfrm>
            <a:prstGeom prst="homePlate">
              <a:avLst/>
            </a:prstGeom>
            <a:solidFill>
              <a:srgbClr val="FF00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9" name="Группа 90"/>
            <p:cNvGrpSpPr/>
            <p:nvPr/>
          </p:nvGrpSpPr>
          <p:grpSpPr>
            <a:xfrm>
              <a:off x="2000232" y="714356"/>
              <a:ext cx="1380718" cy="1214446"/>
              <a:chOff x="2000232" y="714356"/>
              <a:chExt cx="1380718" cy="1214446"/>
            </a:xfrm>
          </p:grpSpPr>
          <p:grpSp>
            <p:nvGrpSpPr>
              <p:cNvPr id="10" name="Группа 71"/>
              <p:cNvGrpSpPr/>
              <p:nvPr/>
            </p:nvGrpSpPr>
            <p:grpSpPr>
              <a:xfrm>
                <a:off x="2666815" y="770560"/>
                <a:ext cx="714135" cy="688156"/>
                <a:chOff x="3058547" y="741197"/>
                <a:chExt cx="829688" cy="1353436"/>
              </a:xfrm>
            </p:grpSpPr>
            <p:sp>
              <p:nvSpPr>
                <p:cNvPr id="59" name="TextBox 58"/>
                <p:cNvSpPr txBox="1"/>
                <p:nvPr/>
              </p:nvSpPr>
              <p:spPr>
                <a:xfrm rot="5400000">
                  <a:off x="2979629" y="1041922"/>
                  <a:ext cx="1209332" cy="60788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800" b="1" dirty="0" smtClean="0">
                      <a:latin typeface="Times New Roman" pitchFamily="18" charset="0"/>
                      <a:cs typeface="Times New Roman" pitchFamily="18" charset="0"/>
                    </a:rPr>
                    <a:t>F</a:t>
                  </a:r>
                  <a:r>
                    <a:rPr lang="en-US" sz="2800" b="1" baseline="-25000" dirty="0" smtClean="0">
                      <a:solidFill>
                        <a:srgbClr val="FF0000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ru-RU" sz="2800" b="1" baseline="-25000" dirty="0" smtClean="0">
                      <a:solidFill>
                        <a:srgbClr val="FF0000"/>
                      </a:solidFill>
                      <a:latin typeface="Times New Roman" pitchFamily="18" charset="0"/>
                      <a:cs typeface="Times New Roman" pitchFamily="18" charset="0"/>
                    </a:rPr>
                    <a:t>1</a:t>
                  </a:r>
                  <a:endParaRPr lang="ru-RU" sz="2800" b="1" dirty="0">
                    <a:solidFill>
                      <a:srgbClr val="0033CC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63" name="TextBox 62"/>
                <p:cNvSpPr txBox="1"/>
                <p:nvPr/>
              </p:nvSpPr>
              <p:spPr>
                <a:xfrm>
                  <a:off x="3058547" y="1699499"/>
                  <a:ext cx="437415" cy="395134"/>
                </a:xfrm>
                <a:prstGeom prst="rect">
                  <a:avLst/>
                </a:prstGeom>
                <a:noFill/>
                <a:scene3d>
                  <a:camera prst="orthographicFront">
                    <a:rot lat="0" lon="0" rev="0"/>
                  </a:camera>
                  <a:lightRig rig="threePt" dir="t"/>
                </a:scene3d>
              </p:spPr>
              <p:txBody>
                <a:bodyPr wrap="square" rtlCol="0">
                  <a:spAutoFit/>
                </a:bodyPr>
                <a:lstStyle/>
                <a:p>
                  <a:endParaRPr lang="ru-RU" sz="2400" b="1" dirty="0">
                    <a:solidFill>
                      <a:srgbClr val="365D2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cxnSp>
            <p:nvCxnSpPr>
              <p:cNvPr id="75" name="Прямая со стрелкой 74"/>
              <p:cNvCxnSpPr/>
              <p:nvPr/>
            </p:nvCxnSpPr>
            <p:spPr>
              <a:xfrm rot="5400000" flipH="1" flipV="1">
                <a:off x="1893075" y="821513"/>
                <a:ext cx="1214446" cy="1000132"/>
              </a:xfrm>
              <a:prstGeom prst="straightConnector1">
                <a:avLst/>
              </a:prstGeom>
              <a:ln w="53975">
                <a:solidFill>
                  <a:srgbClr val="0014AC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" name="Группа 91"/>
            <p:cNvGrpSpPr/>
            <p:nvPr/>
          </p:nvGrpSpPr>
          <p:grpSpPr>
            <a:xfrm>
              <a:off x="2000232" y="1928802"/>
              <a:ext cx="1436787" cy="1650407"/>
              <a:chOff x="2000232" y="1928802"/>
              <a:chExt cx="1436787" cy="1650407"/>
            </a:xfrm>
          </p:grpSpPr>
          <p:grpSp>
            <p:nvGrpSpPr>
              <p:cNvPr id="12" name="Группа 70"/>
              <p:cNvGrpSpPr/>
              <p:nvPr/>
            </p:nvGrpSpPr>
            <p:grpSpPr>
              <a:xfrm>
                <a:off x="2855162" y="2675488"/>
                <a:ext cx="581857" cy="903721"/>
                <a:chOff x="3381696" y="2333288"/>
                <a:chExt cx="581857" cy="903721"/>
              </a:xfrm>
            </p:grpSpPr>
            <p:sp>
              <p:nvSpPr>
                <p:cNvPr id="60" name="TextBox 59"/>
                <p:cNvSpPr txBox="1"/>
                <p:nvPr/>
              </p:nvSpPr>
              <p:spPr>
                <a:xfrm rot="5400000">
                  <a:off x="3286116" y="2428868"/>
                  <a:ext cx="714380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800" b="1" dirty="0" smtClean="0">
                      <a:latin typeface="Times New Roman" pitchFamily="18" charset="0"/>
                      <a:cs typeface="Times New Roman" pitchFamily="18" charset="0"/>
                    </a:rPr>
                    <a:t>F</a:t>
                  </a:r>
                  <a:r>
                    <a:rPr lang="en-US" sz="2800" b="1" baseline="-25000" dirty="0" smtClean="0">
                      <a:solidFill>
                        <a:srgbClr val="FF0000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ru-RU" sz="2800" b="1" baseline="-25000" dirty="0" smtClean="0">
                      <a:solidFill>
                        <a:srgbClr val="FF0000"/>
                      </a:solidFill>
                      <a:latin typeface="Times New Roman" pitchFamily="18" charset="0"/>
                      <a:cs typeface="Times New Roman" pitchFamily="18" charset="0"/>
                    </a:rPr>
                    <a:t>2</a:t>
                  </a:r>
                  <a:endParaRPr lang="ru-RU" sz="2800" b="1" dirty="0">
                    <a:solidFill>
                      <a:srgbClr val="0033CC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69" name="TextBox 68"/>
                <p:cNvSpPr txBox="1"/>
                <p:nvPr/>
              </p:nvSpPr>
              <p:spPr>
                <a:xfrm rot="5149932">
                  <a:off x="3547277" y="2820733"/>
                  <a:ext cx="437416" cy="395136"/>
                </a:xfrm>
                <a:prstGeom prst="rect">
                  <a:avLst/>
                </a:prstGeom>
                <a:noFill/>
                <a:scene3d>
                  <a:camera prst="orthographicFront">
                    <a:rot lat="0" lon="0" rev="0"/>
                  </a:camera>
                  <a:lightRig rig="threePt" dir="t"/>
                </a:scene3d>
              </p:spPr>
              <p:txBody>
                <a:bodyPr wrap="square" rtlCol="0">
                  <a:spAutoFit/>
                </a:bodyPr>
                <a:lstStyle/>
                <a:p>
                  <a:endParaRPr lang="ru-RU" sz="2400" b="1" dirty="0">
                    <a:solidFill>
                      <a:srgbClr val="365D2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cxnSp>
            <p:nvCxnSpPr>
              <p:cNvPr id="76" name="Прямая со стрелкой 75"/>
              <p:cNvCxnSpPr/>
              <p:nvPr/>
            </p:nvCxnSpPr>
            <p:spPr>
              <a:xfrm rot="16200000" flipH="1">
                <a:off x="1750199" y="2178835"/>
                <a:ext cx="1357322" cy="857256"/>
              </a:xfrm>
              <a:prstGeom prst="straightConnector1">
                <a:avLst/>
              </a:prstGeom>
              <a:ln w="53975">
                <a:solidFill>
                  <a:srgbClr val="0014AC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" name="Группа 92"/>
            <p:cNvGrpSpPr/>
            <p:nvPr/>
          </p:nvGrpSpPr>
          <p:grpSpPr>
            <a:xfrm>
              <a:off x="148104" y="1304362"/>
              <a:ext cx="1852128" cy="1466462"/>
              <a:chOff x="148104" y="1304362"/>
              <a:chExt cx="1852128" cy="1466462"/>
            </a:xfrm>
          </p:grpSpPr>
          <p:grpSp>
            <p:nvGrpSpPr>
              <p:cNvPr id="14" name="Группа 80"/>
              <p:cNvGrpSpPr/>
              <p:nvPr/>
            </p:nvGrpSpPr>
            <p:grpSpPr>
              <a:xfrm>
                <a:off x="148104" y="1304362"/>
                <a:ext cx="1304023" cy="1466462"/>
                <a:chOff x="505294" y="1304362"/>
                <a:chExt cx="1304023" cy="1466462"/>
              </a:xfrm>
            </p:grpSpPr>
            <p:sp>
              <p:nvSpPr>
                <p:cNvPr id="18" name="TextBox 17"/>
                <p:cNvSpPr txBox="1"/>
                <p:nvPr/>
              </p:nvSpPr>
              <p:spPr>
                <a:xfrm>
                  <a:off x="505294" y="1304362"/>
                  <a:ext cx="437416" cy="395136"/>
                </a:xfrm>
                <a:prstGeom prst="rect">
                  <a:avLst/>
                </a:prstGeom>
                <a:noFill/>
                <a:scene3d>
                  <a:camera prst="orthographicFront">
                    <a:rot lat="0" lon="0" rev="0"/>
                  </a:camera>
                  <a:lightRig rig="threePt" dir="t"/>
                </a:scene3d>
              </p:spPr>
              <p:txBody>
                <a:bodyPr wrap="square" rtlCol="0">
                  <a:spAutoFit/>
                </a:bodyPr>
                <a:lstStyle/>
                <a:p>
                  <a:endParaRPr lang="ru-RU" sz="2400" b="1" dirty="0">
                    <a:solidFill>
                      <a:srgbClr val="365D2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61" name="TextBox 60"/>
                <p:cNvSpPr txBox="1"/>
                <p:nvPr/>
              </p:nvSpPr>
              <p:spPr>
                <a:xfrm rot="5400000">
                  <a:off x="1190517" y="2152024"/>
                  <a:ext cx="714380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800" b="1" dirty="0" smtClean="0">
                      <a:solidFill>
                        <a:srgbClr val="FF0000"/>
                      </a:solidFill>
                      <a:latin typeface="Times New Roman" pitchFamily="18" charset="0"/>
                      <a:cs typeface="Times New Roman" pitchFamily="18" charset="0"/>
                    </a:rPr>
                    <a:t>Mg</a:t>
                  </a:r>
                  <a:endParaRPr lang="ru-RU" sz="28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cxnSp>
            <p:nvCxnSpPr>
              <p:cNvPr id="79" name="Прямая со стрелкой 78"/>
              <p:cNvCxnSpPr/>
              <p:nvPr/>
            </p:nvCxnSpPr>
            <p:spPr>
              <a:xfrm rot="10800000" flipV="1">
                <a:off x="956232" y="1926878"/>
                <a:ext cx="1044000" cy="1924"/>
              </a:xfrm>
              <a:prstGeom prst="straightConnector1">
                <a:avLst/>
              </a:prstGeom>
              <a:ln w="63500">
                <a:solidFill>
                  <a:srgbClr val="C0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3" name="Равнобедренный треугольник 82"/>
            <p:cNvSpPr/>
            <p:nvPr/>
          </p:nvSpPr>
          <p:spPr>
            <a:xfrm rot="16458467">
              <a:off x="1590106" y="1695986"/>
              <a:ext cx="1440238" cy="500066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5" name="Группа 66"/>
          <p:cNvGrpSpPr/>
          <p:nvPr/>
        </p:nvGrpSpPr>
        <p:grpSpPr>
          <a:xfrm rot="16200000">
            <a:off x="3203574" y="296836"/>
            <a:ext cx="2308227" cy="2857517"/>
            <a:chOff x="4051415" y="387981"/>
            <a:chExt cx="2308227" cy="2857517"/>
          </a:xfrm>
        </p:grpSpPr>
        <p:grpSp>
          <p:nvGrpSpPr>
            <p:cNvPr id="16" name="Группа 65"/>
            <p:cNvGrpSpPr/>
            <p:nvPr/>
          </p:nvGrpSpPr>
          <p:grpSpPr>
            <a:xfrm>
              <a:off x="4051415" y="387981"/>
              <a:ext cx="2308227" cy="2857517"/>
              <a:chOff x="4063772" y="387981"/>
              <a:chExt cx="2308227" cy="2857517"/>
            </a:xfrm>
          </p:grpSpPr>
          <p:grpSp>
            <p:nvGrpSpPr>
              <p:cNvPr id="17" name="Группа 93"/>
              <p:cNvGrpSpPr/>
              <p:nvPr/>
            </p:nvGrpSpPr>
            <p:grpSpPr>
              <a:xfrm>
                <a:off x="4071934" y="673729"/>
                <a:ext cx="1229439" cy="1683701"/>
                <a:chOff x="1928794" y="316539"/>
                <a:chExt cx="1229439" cy="1683701"/>
              </a:xfrm>
            </p:grpSpPr>
            <p:grpSp>
              <p:nvGrpSpPr>
                <p:cNvPr id="19" name="Группа 94"/>
                <p:cNvGrpSpPr/>
                <p:nvPr/>
              </p:nvGrpSpPr>
              <p:grpSpPr>
                <a:xfrm>
                  <a:off x="2635013" y="316539"/>
                  <a:ext cx="523220" cy="1142178"/>
                  <a:chOff x="3021655" y="-151755"/>
                  <a:chExt cx="607891" cy="2246390"/>
                </a:xfrm>
              </p:grpSpPr>
              <p:sp>
                <p:nvSpPr>
                  <p:cNvPr id="97" name="TextBox 96"/>
                  <p:cNvSpPr txBox="1"/>
                  <p:nvPr/>
                </p:nvSpPr>
                <p:spPr>
                  <a:xfrm rot="5400000">
                    <a:off x="2720933" y="148967"/>
                    <a:ext cx="1209335" cy="60789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2800" b="1" dirty="0" smtClean="0">
                        <a:latin typeface="Times New Roman" pitchFamily="18" charset="0"/>
                        <a:cs typeface="Times New Roman" pitchFamily="18" charset="0"/>
                      </a:rPr>
                      <a:t>F</a:t>
                    </a:r>
                    <a:r>
                      <a:rPr lang="ru-RU" sz="2800" b="1" baseline="-25000" dirty="0" smtClean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1</a:t>
                    </a:r>
                    <a:endParaRPr lang="ru-RU" sz="2800" b="1" dirty="0">
                      <a:solidFill>
                        <a:srgbClr val="0033CC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99" name="TextBox 98"/>
                  <p:cNvSpPr txBox="1"/>
                  <p:nvPr/>
                </p:nvSpPr>
                <p:spPr>
                  <a:xfrm>
                    <a:off x="3058539" y="1699501"/>
                    <a:ext cx="437414" cy="395134"/>
                  </a:xfrm>
                  <a:prstGeom prst="rect">
                    <a:avLst/>
                  </a:prstGeom>
                  <a:noFill/>
                  <a:scene3d>
                    <a:camera prst="orthographicFront">
                      <a:rot lat="0" lon="0" rev="0"/>
                    </a:camera>
                    <a:lightRig rig="threePt" dir="t"/>
                  </a:scene3d>
                </p:spPr>
                <p:txBody>
                  <a:bodyPr wrap="square" rtlCol="0">
                    <a:spAutoFit/>
                  </a:bodyPr>
                  <a:lstStyle/>
                  <a:p>
                    <a:endParaRPr lang="ru-RU" sz="2400" b="1" dirty="0">
                      <a:solidFill>
                        <a:srgbClr val="365D21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p:grpSp>
            <p:cxnSp>
              <p:nvCxnSpPr>
                <p:cNvPr id="96" name="Прямая со стрелкой 95"/>
                <p:cNvCxnSpPr/>
                <p:nvPr/>
              </p:nvCxnSpPr>
              <p:spPr>
                <a:xfrm rot="5400000" flipH="1" flipV="1">
                  <a:off x="1821637" y="821513"/>
                  <a:ext cx="1285884" cy="1071570"/>
                </a:xfrm>
                <a:prstGeom prst="straightConnector1">
                  <a:avLst/>
                </a:prstGeom>
                <a:ln w="53975">
                  <a:solidFill>
                    <a:srgbClr val="0014AC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" name="Группа 64"/>
              <p:cNvGrpSpPr/>
              <p:nvPr/>
            </p:nvGrpSpPr>
            <p:grpSpPr>
              <a:xfrm>
                <a:off x="4063772" y="387981"/>
                <a:ext cx="2308227" cy="2857517"/>
                <a:chOff x="4063772" y="387981"/>
                <a:chExt cx="2308227" cy="2857517"/>
              </a:xfrm>
            </p:grpSpPr>
            <p:grpSp>
              <p:nvGrpSpPr>
                <p:cNvPr id="21" name="Группа 100"/>
                <p:cNvGrpSpPr/>
                <p:nvPr/>
              </p:nvGrpSpPr>
              <p:grpSpPr>
                <a:xfrm>
                  <a:off x="5113524" y="1083024"/>
                  <a:ext cx="1258475" cy="2019598"/>
                  <a:chOff x="2000232" y="1928802"/>
                  <a:chExt cx="1258475" cy="2019598"/>
                </a:xfrm>
              </p:grpSpPr>
              <p:grpSp>
                <p:nvGrpSpPr>
                  <p:cNvPr id="22" name="Группа 101"/>
                  <p:cNvGrpSpPr/>
                  <p:nvPr/>
                </p:nvGrpSpPr>
                <p:grpSpPr>
                  <a:xfrm>
                    <a:off x="2664991" y="2756076"/>
                    <a:ext cx="593716" cy="1192324"/>
                    <a:chOff x="3191525" y="2413876"/>
                    <a:chExt cx="593716" cy="1192324"/>
                  </a:xfrm>
                </p:grpSpPr>
                <p:sp>
                  <p:nvSpPr>
                    <p:cNvPr id="104" name="TextBox 103"/>
                    <p:cNvSpPr txBox="1"/>
                    <p:nvPr/>
                  </p:nvSpPr>
                  <p:spPr>
                    <a:xfrm rot="5400000">
                      <a:off x="3095945" y="2987400"/>
                      <a:ext cx="714380" cy="52322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F</a:t>
                      </a:r>
                      <a:r>
                        <a:rPr lang="en-US" sz="2800" b="1" baseline="-250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800" b="1" baseline="-250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2800" b="1" dirty="0">
                        <a:solidFill>
                          <a:srgbClr val="0033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  <p:sp>
                  <p:nvSpPr>
                    <p:cNvPr id="106" name="TextBox 105"/>
                    <p:cNvSpPr txBox="1"/>
                    <p:nvPr/>
                  </p:nvSpPr>
                  <p:spPr>
                    <a:xfrm>
                      <a:off x="3347825" y="2413876"/>
                      <a:ext cx="437416" cy="395136"/>
                    </a:xfrm>
                    <a:prstGeom prst="rect">
                      <a:avLst/>
                    </a:prstGeom>
                    <a:noFill/>
                    <a:scene3d>
                      <a:camera prst="orthographicFront">
                        <a:rot lat="0" lon="0" rev="0"/>
                      </a:camera>
                      <a:lightRig rig="threePt" dir="t"/>
                    </a:scene3d>
                  </p:spPr>
                  <p:txBody>
                    <a:bodyPr wrap="square" rtlCol="0">
                      <a:spAutoFit/>
                    </a:bodyPr>
                    <a:lstStyle/>
                    <a:p>
                      <a:endParaRPr lang="ru-RU" sz="2400" b="1" dirty="0">
                        <a:solidFill>
                          <a:srgbClr val="365D2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</p:grpSp>
              <p:cxnSp>
                <p:nvCxnSpPr>
                  <p:cNvPr id="103" name="Прямая со стрелкой 102"/>
                  <p:cNvCxnSpPr/>
                  <p:nvPr/>
                </p:nvCxnSpPr>
                <p:spPr>
                  <a:xfrm rot="16200000" flipH="1">
                    <a:off x="1750199" y="2178835"/>
                    <a:ext cx="1357322" cy="857256"/>
                  </a:xfrm>
                  <a:prstGeom prst="straightConnector1">
                    <a:avLst/>
                  </a:prstGeom>
                  <a:ln w="53975">
                    <a:solidFill>
                      <a:srgbClr val="0014AC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4" name="Группа 107"/>
                <p:cNvGrpSpPr/>
                <p:nvPr/>
              </p:nvGrpSpPr>
              <p:grpSpPr>
                <a:xfrm>
                  <a:off x="4063772" y="1770935"/>
                  <a:ext cx="1865550" cy="1474563"/>
                  <a:chOff x="134682" y="1304361"/>
                  <a:chExt cx="1865550" cy="1474563"/>
                </a:xfrm>
              </p:grpSpPr>
              <p:grpSp>
                <p:nvGrpSpPr>
                  <p:cNvPr id="25" name="Группа 108"/>
                  <p:cNvGrpSpPr/>
                  <p:nvPr/>
                </p:nvGrpSpPr>
                <p:grpSpPr>
                  <a:xfrm>
                    <a:off x="134682" y="1304361"/>
                    <a:ext cx="523220" cy="1474563"/>
                    <a:chOff x="491872" y="1304361"/>
                    <a:chExt cx="523220" cy="1474563"/>
                  </a:xfrm>
                </p:grpSpPr>
                <p:sp>
                  <p:nvSpPr>
                    <p:cNvPr id="113" name="TextBox 112"/>
                    <p:cNvSpPr txBox="1"/>
                    <p:nvPr/>
                  </p:nvSpPr>
                  <p:spPr>
                    <a:xfrm>
                      <a:off x="505316" y="1304361"/>
                      <a:ext cx="437417" cy="395136"/>
                    </a:xfrm>
                    <a:prstGeom prst="rect">
                      <a:avLst/>
                    </a:prstGeom>
                    <a:noFill/>
                    <a:scene3d>
                      <a:camera prst="orthographicFront">
                        <a:rot lat="0" lon="0" rev="0"/>
                      </a:camera>
                      <a:lightRig rig="threePt" dir="t"/>
                    </a:scene3d>
                  </p:spPr>
                  <p:txBody>
                    <a:bodyPr wrap="square" rtlCol="0">
                      <a:spAutoFit/>
                    </a:bodyPr>
                    <a:lstStyle/>
                    <a:p>
                      <a:endParaRPr lang="ru-RU" sz="2400" b="1" dirty="0">
                        <a:solidFill>
                          <a:srgbClr val="365D2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  <p:sp>
                  <p:nvSpPr>
                    <p:cNvPr id="112" name="TextBox 111"/>
                    <p:cNvSpPr txBox="1"/>
                    <p:nvPr/>
                  </p:nvSpPr>
                  <p:spPr>
                    <a:xfrm rot="5400000">
                      <a:off x="324854" y="2088686"/>
                      <a:ext cx="857256" cy="52322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sz="28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Mg</a:t>
                      </a:r>
                      <a:endParaRPr lang="ru-RU" sz="28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</p:grpSp>
              <p:cxnSp>
                <p:nvCxnSpPr>
                  <p:cNvPr id="110" name="Прямая со стрелкой 109"/>
                  <p:cNvCxnSpPr/>
                  <p:nvPr/>
                </p:nvCxnSpPr>
                <p:spPr>
                  <a:xfrm rot="10800000">
                    <a:off x="142844" y="1890856"/>
                    <a:ext cx="1857388" cy="36022"/>
                  </a:xfrm>
                  <a:prstGeom prst="straightConnector1">
                    <a:avLst/>
                  </a:prstGeom>
                  <a:ln w="63500">
                    <a:solidFill>
                      <a:srgbClr val="C00000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118" name="Прямая соединительная линия 117"/>
                <p:cNvCxnSpPr/>
                <p:nvPr/>
              </p:nvCxnSpPr>
              <p:spPr>
                <a:xfrm rot="5400000" flipH="1" flipV="1">
                  <a:off x="4355490" y="642918"/>
                  <a:ext cx="1285884" cy="1143008"/>
                </a:xfrm>
                <a:prstGeom prst="line">
                  <a:avLst/>
                </a:prstGeom>
                <a:ln w="34925">
                  <a:solidFill>
                    <a:schemeClr val="tx1">
                      <a:alpha val="90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20" name="Равнобедренный треугольник 119"/>
                <p:cNvSpPr/>
                <p:nvPr/>
              </p:nvSpPr>
              <p:spPr>
                <a:xfrm rot="16458467">
                  <a:off x="4699765" y="858067"/>
                  <a:ext cx="1440238" cy="500066"/>
                </a:xfrm>
                <a:prstGeom prst="triangl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</p:grpSp>
        <p:sp>
          <p:nvSpPr>
            <p:cNvPr id="121" name="Равнобедренный треугольник 120"/>
            <p:cNvSpPr/>
            <p:nvPr/>
          </p:nvSpPr>
          <p:spPr>
            <a:xfrm rot="187064">
              <a:off x="4795731" y="1162491"/>
              <a:ext cx="605647" cy="409914"/>
            </a:xfrm>
            <a:prstGeom prst="triangle">
              <a:avLst/>
            </a:prstGeom>
            <a:solidFill>
              <a:srgbClr val="0033CC">
                <a:alpha val="60000"/>
              </a:srgbClr>
            </a:solidFill>
            <a:ln>
              <a:solidFill>
                <a:srgbClr val="0033CC">
                  <a:alpha val="37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22" name="TextBox 121"/>
          <p:cNvSpPr txBox="1"/>
          <p:nvPr/>
        </p:nvSpPr>
        <p:spPr>
          <a:xfrm>
            <a:off x="0" y="5357826"/>
            <a:ext cx="6072198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lvl="0" indent="-342900" eaLnBrk="0" hangingPunct="0">
              <a:spcBef>
                <a:spcPct val="20000"/>
              </a:spcBef>
              <a:buClr>
                <a:schemeClr val="accent1"/>
              </a:buClr>
              <a:buSzPct val="70000"/>
            </a:pP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Mg</a:t>
            </a:r>
            <a:r>
              <a:rPr lang="ru-RU" sz="3200" b="1" baseline="30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=100</a:t>
            </a:r>
            <a:r>
              <a:rPr lang="ru-RU" sz="3200" b="1" baseline="30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+100</a:t>
            </a:r>
            <a:r>
              <a:rPr lang="ru-RU" sz="3200" b="1" baseline="30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-2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ru-RU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100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·100</a:t>
            </a: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0,34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43636" y="5357826"/>
            <a:ext cx="2229031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Mg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=1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3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3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3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3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0" dur="3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1" dur="3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3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7" dur="500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8" dur="500"/>
                                        <p:tgtEl>
                                          <p:spTgt spid="1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500"/>
                                        <p:tgtEl>
                                          <p:spTgt spid="1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8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build="p" autoUpdateAnimBg="0"/>
      <p:bldP spid="23" grpId="0" animBg="1"/>
      <p:bldP spid="122" grpId="0" animBg="1"/>
      <p:bldP spid="7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17344" t="67065" r="14687" b="10833"/>
          <a:stretch>
            <a:fillRect/>
          </a:stretch>
        </p:blipFill>
        <p:spPr bwMode="auto">
          <a:xfrm>
            <a:off x="0" y="5214926"/>
            <a:ext cx="9144000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 l="48669" t="45000" r="14687" b="28732"/>
          <a:stretch>
            <a:fillRect/>
          </a:stretch>
        </p:blipFill>
        <p:spPr bwMode="auto">
          <a:xfrm>
            <a:off x="4714876" y="-24"/>
            <a:ext cx="4429156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5000628" y="1209775"/>
            <a:ext cx="42862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429652" y="1182523"/>
            <a:ext cx="42862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193940" y="1447009"/>
            <a:ext cx="42862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961221" y="943950"/>
            <a:ext cx="42862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17344" t="67065" r="14687" b="10833"/>
          <a:stretch>
            <a:fillRect/>
          </a:stretch>
        </p:blipFill>
        <p:spPr bwMode="auto">
          <a:xfrm>
            <a:off x="0" y="1285860"/>
            <a:ext cx="9144000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 l="48669" t="45000" r="14687" b="28732"/>
          <a:stretch>
            <a:fillRect/>
          </a:stretch>
        </p:blipFill>
        <p:spPr bwMode="auto">
          <a:xfrm>
            <a:off x="4714876" y="-24"/>
            <a:ext cx="4429156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 l="10781" t="9459" r="7656" b="20000"/>
          <a:stretch>
            <a:fillRect/>
          </a:stretch>
        </p:blipFill>
        <p:spPr bwMode="auto">
          <a:xfrm>
            <a:off x="0" y="2786058"/>
            <a:ext cx="9144000" cy="4071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11250" t="9166" r="8593" b="11666"/>
          <a:stretch>
            <a:fillRect/>
          </a:stretch>
        </p:blipFill>
        <p:spPr bwMode="auto">
          <a:xfrm>
            <a:off x="0" y="-1"/>
            <a:ext cx="9144000" cy="5079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49450" t="9166" r="8593" b="36282"/>
          <a:stretch>
            <a:fillRect/>
          </a:stretch>
        </p:blipFill>
        <p:spPr bwMode="auto">
          <a:xfrm>
            <a:off x="2990159" y="-1"/>
            <a:ext cx="6153841" cy="4500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l="68261" t="13333" r="9451" b="32327"/>
          <a:stretch>
            <a:fillRect/>
          </a:stretch>
        </p:blipFill>
        <p:spPr bwMode="auto">
          <a:xfrm>
            <a:off x="6643702" y="0"/>
            <a:ext cx="250033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 l="10312" t="41635" r="32376" b="34591"/>
          <a:stretch>
            <a:fillRect/>
          </a:stretch>
        </p:blipFill>
        <p:spPr bwMode="auto">
          <a:xfrm>
            <a:off x="0" y="142852"/>
            <a:ext cx="6572264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/>
          <a:srcRect l="43594" t="20480" r="28281" b="55001"/>
          <a:stretch>
            <a:fillRect/>
          </a:stretch>
        </p:blipFill>
        <p:spPr bwMode="auto">
          <a:xfrm>
            <a:off x="0" y="0"/>
            <a:ext cx="7429520" cy="3643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5" cstate="print"/>
          <a:srcRect l="42657" t="31666" r="29218" b="36667"/>
          <a:stretch>
            <a:fillRect/>
          </a:stretch>
        </p:blipFill>
        <p:spPr bwMode="auto">
          <a:xfrm>
            <a:off x="2857489" y="2876542"/>
            <a:ext cx="6286512" cy="39814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/>
          <a:srcRect l="43594" t="57308" r="28281" b="28560"/>
          <a:stretch>
            <a:fillRect/>
          </a:stretch>
        </p:blipFill>
        <p:spPr bwMode="auto">
          <a:xfrm>
            <a:off x="-1" y="0"/>
            <a:ext cx="9099101" cy="2571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 cstate="print"/>
          <a:srcRect l="61299" t="72725" r="30810" b="12500"/>
          <a:stretch>
            <a:fillRect/>
          </a:stretch>
        </p:blipFill>
        <p:spPr bwMode="auto">
          <a:xfrm>
            <a:off x="6498727" y="2500306"/>
            <a:ext cx="2645273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Text Box 2"/>
          <p:cNvSpPr txBox="1">
            <a:spLocks noChangeArrowheads="1"/>
          </p:cNvSpPr>
          <p:nvPr/>
        </p:nvSpPr>
        <p:spPr bwMode="auto">
          <a:xfrm>
            <a:off x="0" y="1857364"/>
            <a:ext cx="5143504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noProof="1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6.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Какую силу нужно приложить к концу веревки, чтобы поднять груз массой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10 кг?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(рисунок 3)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 Ответ запишите в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Н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 с точностью до целых.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5779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715008" y="1571612"/>
            <a:ext cx="3428992" cy="4724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" name="Прямая со стрелкой 3"/>
          <p:cNvCxnSpPr/>
          <p:nvPr/>
        </p:nvCxnSpPr>
        <p:spPr>
          <a:xfrm rot="5400000">
            <a:off x="5466122" y="5598765"/>
            <a:ext cx="1793900" cy="10243"/>
          </a:xfrm>
          <a:prstGeom prst="straightConnector1">
            <a:avLst/>
          </a:prstGeom>
          <a:ln w="57150">
            <a:solidFill>
              <a:srgbClr val="00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5851778" y="6130373"/>
            <a:ext cx="43473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endParaRPr lang="ru-RU" sz="32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" name="Прямая со стрелкой 5"/>
          <p:cNvCxnSpPr/>
          <p:nvPr/>
        </p:nvCxnSpPr>
        <p:spPr>
          <a:xfrm rot="16200000" flipV="1">
            <a:off x="5396253" y="4150304"/>
            <a:ext cx="1068059" cy="1920"/>
          </a:xfrm>
          <a:prstGeom prst="straightConnector1">
            <a:avLst/>
          </a:prstGeom>
          <a:ln w="63500">
            <a:solidFill>
              <a:srgbClr val="FF0000"/>
            </a:solidFill>
            <a:tailEnd type="triangle" w="lg" len="lg"/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5259397" y="3190877"/>
            <a:ext cx="669925" cy="523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b="1" cap="all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800" b="1" cap="all" baseline="-25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en-US" sz="2800" b="1" cap="all" baseline="-2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" name="Прямая со стрелкой 8"/>
          <p:cNvCxnSpPr/>
          <p:nvPr/>
        </p:nvCxnSpPr>
        <p:spPr>
          <a:xfrm rot="16200000" flipV="1">
            <a:off x="6281218" y="4144347"/>
            <a:ext cx="1068059" cy="1920"/>
          </a:xfrm>
          <a:prstGeom prst="straightConnector1">
            <a:avLst/>
          </a:prstGeom>
          <a:ln w="63500">
            <a:solidFill>
              <a:srgbClr val="FF0000"/>
            </a:solidFill>
            <a:tailEnd type="triangle" w="lg" len="lg"/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6259529" y="3190877"/>
            <a:ext cx="669925" cy="523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b="1" cap="all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800" b="1" cap="all" baseline="-25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en-US" sz="2800" b="1" cap="all" baseline="-2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1" name="Прямая со стрелкой 10"/>
          <p:cNvCxnSpPr/>
          <p:nvPr/>
        </p:nvCxnSpPr>
        <p:spPr>
          <a:xfrm>
            <a:off x="5357818" y="3214686"/>
            <a:ext cx="428628" cy="1588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5857884" y="6142056"/>
            <a:ext cx="428628" cy="1588"/>
          </a:xfrm>
          <a:prstGeom prst="straightConnector1">
            <a:avLst/>
          </a:prstGeom>
          <a:ln w="25400">
            <a:solidFill>
              <a:srgbClr val="00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6357950" y="3214686"/>
            <a:ext cx="428628" cy="1588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14282" y="4780674"/>
            <a:ext cx="4714908" cy="1077218"/>
          </a:xfrm>
          <a:prstGeom prst="rect">
            <a:avLst/>
          </a:prstGeom>
          <a:solidFill>
            <a:srgbClr val="FFFF00">
              <a:alpha val="27000"/>
            </a:srgbClr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Рассмотрим равновесие </a:t>
            </a:r>
          </a:p>
          <a:p>
            <a:pPr algn="ctr">
              <a:defRPr/>
            </a:pP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блока №3</a:t>
            </a:r>
            <a:endParaRPr lang="ru-RU" sz="32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928662" y="5802831"/>
            <a:ext cx="3500462" cy="769441"/>
          </a:xfrm>
          <a:prstGeom prst="rect">
            <a:avLst/>
          </a:prstGeom>
          <a:solidFill>
            <a:srgbClr val="FFFF00">
              <a:alpha val="27058"/>
            </a:srgb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-Р</a:t>
            </a:r>
            <a:r>
              <a:rPr lang="ru-RU" sz="4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4000" b="1" cap="all" baseline="-25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4000" b="1" cap="all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40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F</a:t>
            </a:r>
            <a:r>
              <a:rPr lang="ru-RU" sz="4000" b="1" cap="all" baseline="-25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4000" b="1" cap="all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sz="2800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6500826" y="6000768"/>
            <a:ext cx="1214446" cy="584775"/>
          </a:xfrm>
          <a:prstGeom prst="rect">
            <a:avLst/>
          </a:prstGeom>
          <a:solidFill>
            <a:srgbClr val="FFFF00">
              <a:alpha val="27058"/>
            </a:srgb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100</a:t>
            </a:r>
            <a:r>
              <a:rPr lang="ru-RU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endParaRPr lang="ru-RU" sz="28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4929190" y="2558473"/>
            <a:ext cx="1000132" cy="584775"/>
          </a:xfrm>
          <a:prstGeom prst="rect">
            <a:avLst/>
          </a:prstGeom>
          <a:solidFill>
            <a:srgbClr val="FFFF00">
              <a:alpha val="27058"/>
            </a:srgb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50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endParaRPr lang="ru-RU" sz="28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6095582" y="2587762"/>
            <a:ext cx="1000132" cy="584775"/>
          </a:xfrm>
          <a:prstGeom prst="rect">
            <a:avLst/>
          </a:prstGeom>
          <a:solidFill>
            <a:srgbClr val="FFFF00">
              <a:alpha val="27058"/>
            </a:srgb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50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endParaRPr lang="ru-RU" sz="28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 rot="20018109">
            <a:off x="8336928" y="842565"/>
            <a:ext cx="714380" cy="584775"/>
          </a:xfrm>
          <a:prstGeom prst="rect">
            <a:avLst/>
          </a:prstGeom>
          <a:solidFill>
            <a:srgbClr val="FFFF00">
              <a:alpha val="27058"/>
            </a:srgb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50</a:t>
            </a:r>
            <a:endParaRPr lang="ru-RU" sz="28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7577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57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57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1" dur="2000" fill="hold"/>
                                        <p:tgtEl>
                                          <p:spTgt spid="1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78" grpId="0"/>
      <p:bldP spid="5" grpId="0"/>
      <p:bldP spid="7" grpId="0"/>
      <p:bldP spid="10" grpId="0"/>
      <p:bldP spid="14" grpId="0" animBg="1"/>
      <p:bldP spid="15" grpId="0" animBg="1"/>
      <p:bldP spid="15" grpId="1" animBg="1"/>
      <p:bldP spid="16" grpId="0" animBg="1"/>
      <p:bldP spid="17" grpId="0" animBg="1"/>
      <p:bldP spid="18" grpId="0" animBg="1"/>
      <p:bldP spid="19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7" cstate="print"/>
          <a:srcRect l="28535" t="17500" r="62969" b="64792"/>
          <a:stretch>
            <a:fillRect/>
          </a:stretch>
        </p:blipFill>
        <p:spPr bwMode="auto">
          <a:xfrm>
            <a:off x="6341151" y="2857496"/>
            <a:ext cx="2802849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7" cstate="print"/>
          <a:srcRect l="9492" t="17500" r="72051" b="67396"/>
          <a:stretch>
            <a:fillRect/>
          </a:stretch>
        </p:blipFill>
        <p:spPr bwMode="auto">
          <a:xfrm>
            <a:off x="0" y="3071810"/>
            <a:ext cx="4500594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7" cstate="print"/>
          <a:srcRect l="8906" t="38021" r="62969" b="55000"/>
          <a:stretch>
            <a:fillRect/>
          </a:stretch>
        </p:blipFill>
        <p:spPr bwMode="auto">
          <a:xfrm>
            <a:off x="2286015" y="5900764"/>
            <a:ext cx="6858017" cy="9572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7" cstate="print"/>
          <a:srcRect l="10664" t="33125" r="72930" b="62188"/>
          <a:stretch>
            <a:fillRect/>
          </a:stretch>
        </p:blipFill>
        <p:spPr bwMode="auto">
          <a:xfrm>
            <a:off x="-32" y="5286388"/>
            <a:ext cx="4000528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8" cstate="print"/>
          <a:srcRect l="43875" t="67500" r="29124" b="12500"/>
          <a:stretch>
            <a:fillRect/>
          </a:stretch>
        </p:blipFill>
        <p:spPr bwMode="auto">
          <a:xfrm>
            <a:off x="0" y="0"/>
            <a:ext cx="7715304" cy="3214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57166"/>
            <a:ext cx="5040303" cy="306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0" y="3571876"/>
            <a:ext cx="91440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6. Однородный стержень АВ опирается о шероховатый пол и удерживается в равновесии горизонтальной нитью 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ВС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. Коэффициент трения между стержнем и полом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равен 0,1.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При каких углах наклона стержня возможно это равновесие?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2. Лодку равномерно тянут к берегу двумя канатами, расположенными в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горизонтальной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плоскости. Угол между канатами 90</a:t>
            </a:r>
            <a:r>
              <a:rPr lang="ru-RU" sz="2800" b="1" baseline="300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. К канатам приложены силы по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100 Н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каждая. Какова сила сопротивления воды?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64" name="Text Box 4"/>
          <p:cNvSpPr txBox="1">
            <a:spLocks noChangeArrowheads="1"/>
          </p:cNvSpPr>
          <p:nvPr/>
        </p:nvSpPr>
        <p:spPr bwMode="auto">
          <a:xfrm>
            <a:off x="8343900" y="1050925"/>
            <a:ext cx="990600" cy="839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0962" name="Text Box 2"/>
          <p:cNvSpPr txBox="1">
            <a:spLocks noChangeArrowheads="1"/>
          </p:cNvSpPr>
          <p:nvPr/>
        </p:nvSpPr>
        <p:spPr bwMode="auto">
          <a:xfrm>
            <a:off x="3295650" y="468313"/>
            <a:ext cx="1230313" cy="87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0965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0966" name="Rectangle 6"/>
          <p:cNvSpPr>
            <a:spLocks noChangeArrowheads="1"/>
          </p:cNvSpPr>
          <p:nvPr/>
        </p:nvSpPr>
        <p:spPr bwMode="auto">
          <a:xfrm>
            <a:off x="0" y="2500306"/>
            <a:ext cx="8929718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3.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Фонарь массой 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кг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подвешен над улицей на двух одинаковых тросах, угол между которыми равен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120°.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Найти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натяжение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тросов. 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-24"/>
            <a:ext cx="9144000" cy="2308324"/>
          </a:xfrm>
          <a:prstGeom prst="rect">
            <a:avLst/>
          </a:prstGeom>
          <a:solidFill>
            <a:srgbClr val="F9E3A5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Ледяной кубик с вмороженным в него небольшим камешком опустили в цилиндрический сосуд с водой. При этом кубик стал плавать, полностью погрузившись в воду. Во сколько раз объем камешка меньше объема льда? Плотность камня считать равной 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2,2 г/см</a:t>
            </a:r>
            <a:r>
              <a:rPr kumimoji="0" lang="ru-RU" sz="2400" b="1" i="1" u="none" strike="noStrike" cap="none" normalizeH="0" baseline="30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400" b="1" i="0" u="none" strike="noStrike" cap="none" normalizeH="0" baseline="30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плотность воды – 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1000 кг/м</a:t>
            </a:r>
            <a:r>
              <a:rPr kumimoji="0" lang="ru-RU" sz="2400" b="1" i="1" u="none" strike="noStrike" cap="none" normalizeH="0" baseline="30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плотность льда – 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900 кг/м</a:t>
            </a:r>
            <a:r>
              <a:rPr kumimoji="0" lang="ru-RU" sz="2400" b="1" i="1" u="none" strike="noStrike" cap="none" normalizeH="0" baseline="30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43050"/>
            <a:ext cx="1352551" cy="2995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0" y="0"/>
            <a:ext cx="9144000" cy="1631216"/>
          </a:xfrm>
          <a:prstGeom prst="rect">
            <a:avLst/>
          </a:prstGeom>
          <a:solidFill>
            <a:srgbClr val="F9E3A5"/>
          </a:solidFill>
        </p:spPr>
        <p:txBody>
          <a:bodyPr wrap="square">
            <a:spAutoFit/>
          </a:bodyPr>
          <a:lstStyle/>
          <a:p>
            <a:pPr lvl="0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3.  Три совершенно одинаковых шарика 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2000" b="1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2000" b="1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2000" b="1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подвешены на невесомых пружинах 1 и 2 один под другим, так что расстояния АВ и ВС  между ними равны и центр тяжести системы совпадает с центром шарика 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2000" b="1" baseline="-25000" dirty="0" smtClean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(рис. 2). Найти ускорение каждого из шариков и центра масс системы сразу после разрезания нити, удерживающей шарик 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2000" b="1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. Масса одного шарика равна 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-24"/>
            <a:ext cx="9144000" cy="1938992"/>
          </a:xfrm>
          <a:prstGeom prst="rect">
            <a:avLst/>
          </a:prstGeom>
          <a:solidFill>
            <a:srgbClr val="F9E3A5"/>
          </a:solidFill>
        </p:spPr>
        <p:txBody>
          <a:bodyPr wrap="square">
            <a:spAutoFit/>
          </a:bodyPr>
          <a:lstStyle/>
          <a:p>
            <a:pPr lvl="0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4. В кастрюлю налили холодной воды при температуре 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2400" b="1" baseline="-250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 = 10°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 поставили на электроплитку. Через время </a:t>
            </a:r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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= 10 мин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вода закипела. Через какое время она полностью испарится? Удельная теплоемкость воды 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sz="2400" b="1" i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 = 4,20 кДж/(кг·</a:t>
            </a:r>
            <a:r>
              <a:rPr lang="ru-RU" sz="2400" b="1" baseline="30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удельная теплота парообразования 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= 2,3·10</a:t>
            </a:r>
            <a:r>
              <a:rPr lang="ru-RU" sz="24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Дж/кг.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1"/>
          <p:cNvSpPr>
            <a:spLocks noChangeArrowheads="1"/>
          </p:cNvSpPr>
          <p:nvPr/>
        </p:nvSpPr>
        <p:spPr bwMode="auto">
          <a:xfrm>
            <a:off x="0" y="-24"/>
            <a:ext cx="9144000" cy="2000548"/>
          </a:xfrm>
          <a:prstGeom prst="rect">
            <a:avLst/>
          </a:prstGeom>
          <a:solidFill>
            <a:srgbClr val="F9E3A5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Задание 1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Снаряд, летящий со скоростью </a:t>
            </a: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</a:t>
            </a:r>
            <a:r>
              <a:rPr kumimoji="0" lang="ru-RU" sz="2400" b="0" i="0" u="none" strike="noStrike" cap="none" normalizeH="0" baseline="-30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сн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разрывается в полете на два одинаковых осколка. Определить максимальный угол между вектором скорости одного из осколков и вектором скорости снаряда. Известно, что при разрыве покоящегося снаряда величина скорости осколков оказывается в 2 раза меньше скорости летящего снаряда: 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</a:t>
            </a:r>
            <a:r>
              <a:rPr kumimoji="0" lang="ru-RU" sz="2400" b="1" i="0" u="none" strike="noStrike" cap="none" normalizeH="0" baseline="-3000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оск</a:t>
            </a:r>
            <a:r>
              <a:rPr kumimoji="0" lang="ru-RU" sz="2400" b="1" i="0" u="none" strike="noStrike" cap="none" normalizeH="0" baseline="-30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</a:t>
            </a:r>
            <a:r>
              <a:rPr kumimoji="0" lang="ru-RU" sz="2400" b="1" i="0" u="none" strike="noStrike" cap="none" normalizeH="0" baseline="-3000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сн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/2. 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1569660"/>
          </a:xfrm>
          <a:prstGeom prst="rect">
            <a:avLst/>
          </a:prstGeom>
          <a:solidFill>
            <a:srgbClr val="F9E3A5"/>
          </a:solidFill>
        </p:spPr>
        <p:txBody>
          <a:bodyPr wrap="square">
            <a:spAutoFit/>
          </a:bodyPr>
          <a:lstStyle/>
          <a:p>
            <a:pPr lvl="0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5.  Лифт поднимается вверх с ускорением </a:t>
            </a:r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2,2 м/с.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некоторый момент с потолка кабины начал падать болт. Чему равно время его падения на пол лифта? Высота кабины </a:t>
            </a:r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250 см.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Сопротивление воздуха не учитывать.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-24"/>
            <a:ext cx="9144000" cy="1938992"/>
          </a:xfrm>
          <a:prstGeom prst="rect">
            <a:avLst/>
          </a:prstGeom>
          <a:solidFill>
            <a:srgbClr val="F9E3A5"/>
          </a:solidFill>
        </p:spPr>
        <p:txBody>
          <a:bodyPr wrap="square">
            <a:spAutoFit/>
          </a:bodyPr>
          <a:lstStyle/>
          <a:p>
            <a:pPr lvl="0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Междугородный автобус прошел 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= 80 км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2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τ </a:t>
            </a:r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1 час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Двигатель развивал мощность 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= 70 кВт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при КПД </a:t>
            </a:r>
            <a:r>
              <a:rPr lang="ru-RU" sz="2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η </a:t>
            </a:r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25%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Какой объем дизельного топлива  сэкономил водитель, если норма расхода горючего </a:t>
            </a:r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40 л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100 км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пути? Плотность топлива </a:t>
            </a:r>
            <a:r>
              <a:rPr lang="ru-RU" sz="2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= 800 кг/м</a:t>
            </a:r>
            <a:r>
              <a:rPr lang="ru-RU" sz="2400" b="1" i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удельная теплота сгорания 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= 4,2∙10</a:t>
            </a:r>
            <a:r>
              <a:rPr lang="ru-RU" sz="2400" b="1" i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Дж/кг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Text Box 1"/>
          <p:cNvSpPr txBox="1">
            <a:spLocks noChangeArrowheads="1"/>
          </p:cNvSpPr>
          <p:nvPr/>
        </p:nvSpPr>
        <p:spPr bwMode="auto">
          <a:xfrm>
            <a:off x="0" y="1142984"/>
            <a:ext cx="3857684" cy="571504"/>
          </a:xfrm>
          <a:prstGeom prst="rect">
            <a:avLst/>
          </a:prstGeom>
          <a:solidFill>
            <a:srgbClr val="F9E3A5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 перемещалось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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0" y="2452994"/>
            <a:ext cx="428628" cy="1571636"/>
          </a:xfrm>
          <a:prstGeom prst="rect">
            <a:avLst/>
          </a:prstGeom>
          <a:solidFill>
            <a:srgbClr val="00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ы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338088" y="2857496"/>
            <a:ext cx="1447830" cy="642942"/>
          </a:xfrm>
          <a:prstGeom prst="rect">
            <a:avLst/>
          </a:prstGeom>
          <a:solidFill>
            <a:srgbClr val="F9E3A5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вращ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82" name="AutoShape 134"/>
          <p:cNvSpPr>
            <a:spLocks noChangeArrowheads="1"/>
          </p:cNvSpPr>
          <p:nvPr/>
        </p:nvSpPr>
        <p:spPr bwMode="auto">
          <a:xfrm>
            <a:off x="3571868" y="2714620"/>
            <a:ext cx="857256" cy="928694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FFFF00"/>
          </a:solidFill>
          <a:ln w="57150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8" name="Text Box 10"/>
          <p:cNvSpPr txBox="1">
            <a:spLocks noChangeArrowheads="1"/>
          </p:cNvSpPr>
          <p:nvPr/>
        </p:nvSpPr>
        <p:spPr bwMode="auto">
          <a:xfrm>
            <a:off x="4429124" y="2786058"/>
            <a:ext cx="2000264" cy="785818"/>
          </a:xfrm>
          <a:prstGeom prst="rect">
            <a:avLst/>
          </a:prstGeom>
          <a:solidFill>
            <a:srgbClr val="99FF66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F</a:t>
            </a: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</a:t>
            </a: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</a:t>
            </a:r>
            <a:r>
              <a:rPr kumimoji="0" lang="en-US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=M</a:t>
            </a:r>
            <a:endParaRPr kumimoji="0" lang="en-US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2051" name="AutoShape 3"/>
          <p:cNvSpPr>
            <a:spLocks noChangeArrowheads="1"/>
          </p:cNvSpPr>
          <p:nvPr/>
        </p:nvSpPr>
        <p:spPr bwMode="auto">
          <a:xfrm>
            <a:off x="1214414" y="3643315"/>
            <a:ext cx="1390638" cy="285751"/>
          </a:xfrm>
          <a:prstGeom prst="curvedUpArrow">
            <a:avLst>
              <a:gd name="adj1" fmla="val 157680"/>
              <a:gd name="adj2" fmla="val 315361"/>
              <a:gd name="adj3" fmla="val 33333"/>
            </a:avLst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2" name="AutoShape 4"/>
          <p:cNvSpPr>
            <a:spLocks noChangeArrowheads="1"/>
          </p:cNvSpPr>
          <p:nvPr/>
        </p:nvSpPr>
        <p:spPr bwMode="auto">
          <a:xfrm>
            <a:off x="1285852" y="2428868"/>
            <a:ext cx="1643074" cy="285752"/>
          </a:xfrm>
          <a:prstGeom prst="curvedDownArrow">
            <a:avLst>
              <a:gd name="adj1" fmla="val 245357"/>
              <a:gd name="adj2" fmla="val 490715"/>
              <a:gd name="adj3" fmla="val 33333"/>
            </a:avLst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71" name="Line 23"/>
          <p:cNvSpPr>
            <a:spLocks noChangeShapeType="1"/>
          </p:cNvSpPr>
          <p:nvPr/>
        </p:nvSpPr>
        <p:spPr bwMode="auto">
          <a:xfrm>
            <a:off x="102294" y="5246064"/>
            <a:ext cx="276050" cy="0"/>
          </a:xfrm>
          <a:prstGeom prst="line">
            <a:avLst/>
          </a:prstGeom>
          <a:noFill/>
          <a:ln w="28575" cap="rnd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70" name="Line 22"/>
          <p:cNvSpPr>
            <a:spLocks noChangeShapeType="1"/>
          </p:cNvSpPr>
          <p:nvPr/>
        </p:nvSpPr>
        <p:spPr bwMode="auto">
          <a:xfrm>
            <a:off x="269867" y="5015480"/>
            <a:ext cx="2873373" cy="56593"/>
          </a:xfrm>
          <a:prstGeom prst="line">
            <a:avLst/>
          </a:prstGeom>
          <a:noFill/>
          <a:ln w="7620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69" name="Rectangle 21"/>
          <p:cNvSpPr>
            <a:spLocks noChangeArrowheads="1"/>
          </p:cNvSpPr>
          <p:nvPr/>
        </p:nvSpPr>
        <p:spPr bwMode="auto">
          <a:xfrm rot="20081878">
            <a:off x="641703" y="4755519"/>
            <a:ext cx="245786" cy="247839"/>
          </a:xfrm>
          <a:prstGeom prst="rect">
            <a:avLst/>
          </a:prstGeom>
          <a:solidFill>
            <a:srgbClr val="FFC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68" name="AutoShape 20"/>
          <p:cNvSpPr>
            <a:spLocks noChangeArrowheads="1"/>
          </p:cNvSpPr>
          <p:nvPr/>
        </p:nvSpPr>
        <p:spPr bwMode="auto">
          <a:xfrm>
            <a:off x="173850" y="5018291"/>
            <a:ext cx="141026" cy="215474"/>
          </a:xfrm>
          <a:prstGeom prst="triangle">
            <a:avLst>
              <a:gd name="adj" fmla="val 50000"/>
            </a:avLst>
          </a:prstGeom>
          <a:solidFill>
            <a:srgbClr val="00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67" name="Line 19"/>
          <p:cNvSpPr>
            <a:spLocks noChangeShapeType="1"/>
          </p:cNvSpPr>
          <p:nvPr/>
        </p:nvSpPr>
        <p:spPr bwMode="auto">
          <a:xfrm>
            <a:off x="776960" y="4865152"/>
            <a:ext cx="0" cy="1090510"/>
          </a:xfrm>
          <a:prstGeom prst="line">
            <a:avLst/>
          </a:prstGeom>
          <a:noFill/>
          <a:ln w="57150">
            <a:solidFill>
              <a:srgbClr val="000099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66" name="Line 18"/>
          <p:cNvSpPr>
            <a:spLocks noChangeShapeType="1"/>
          </p:cNvSpPr>
          <p:nvPr/>
        </p:nvSpPr>
        <p:spPr bwMode="auto">
          <a:xfrm flipV="1">
            <a:off x="3107427" y="4572008"/>
            <a:ext cx="0" cy="46905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65" name="Line 17"/>
          <p:cNvSpPr>
            <a:spLocks noChangeShapeType="1"/>
          </p:cNvSpPr>
          <p:nvPr/>
        </p:nvSpPr>
        <p:spPr bwMode="auto">
          <a:xfrm>
            <a:off x="226533" y="5044185"/>
            <a:ext cx="2764503" cy="0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64" name="Line 16"/>
          <p:cNvSpPr>
            <a:spLocks noChangeShapeType="1"/>
          </p:cNvSpPr>
          <p:nvPr/>
        </p:nvSpPr>
        <p:spPr bwMode="auto">
          <a:xfrm>
            <a:off x="2966358" y="4077379"/>
            <a:ext cx="0" cy="1256057"/>
          </a:xfrm>
          <a:prstGeom prst="line">
            <a:avLst/>
          </a:prstGeom>
          <a:noFill/>
          <a:ln w="28575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63" name="AutoShape 15"/>
          <p:cNvSpPr>
            <a:spLocks/>
          </p:cNvSpPr>
          <p:nvPr/>
        </p:nvSpPr>
        <p:spPr bwMode="auto">
          <a:xfrm rot="16200000">
            <a:off x="419784" y="4928712"/>
            <a:ext cx="185255" cy="530096"/>
          </a:xfrm>
          <a:prstGeom prst="leftBrace">
            <a:avLst>
              <a:gd name="adj1" fmla="val 31324"/>
              <a:gd name="adj2" fmla="val 50000"/>
            </a:avLst>
          </a:prstGeom>
          <a:noFill/>
          <a:ln w="19050">
            <a:solidFill>
              <a:srgbClr val="000099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62" name="AutoShape 14"/>
          <p:cNvSpPr>
            <a:spLocks/>
          </p:cNvSpPr>
          <p:nvPr/>
        </p:nvSpPr>
        <p:spPr bwMode="auto">
          <a:xfrm rot="5400000" flipV="1">
            <a:off x="1431384" y="3536100"/>
            <a:ext cx="307445" cy="2764503"/>
          </a:xfrm>
          <a:prstGeom prst="leftBrace">
            <a:avLst>
              <a:gd name="adj1" fmla="val 98433"/>
              <a:gd name="adj2" fmla="val 50000"/>
            </a:avLst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2" name="Group 31"/>
          <p:cNvGrpSpPr>
            <a:grpSpLocks/>
          </p:cNvGrpSpPr>
          <p:nvPr/>
        </p:nvGrpSpPr>
        <p:grpSpPr bwMode="auto">
          <a:xfrm>
            <a:off x="5810984" y="4814897"/>
            <a:ext cx="335221" cy="219759"/>
            <a:chOff x="5035" y="6333"/>
            <a:chExt cx="276" cy="165"/>
          </a:xfrm>
        </p:grpSpPr>
        <p:sp>
          <p:nvSpPr>
            <p:cNvPr id="2081" name="AutoShape 33"/>
            <p:cNvSpPr>
              <a:spLocks noChangeArrowheads="1"/>
            </p:cNvSpPr>
            <p:nvPr/>
          </p:nvSpPr>
          <p:spPr bwMode="auto">
            <a:xfrm>
              <a:off x="5046" y="6333"/>
              <a:ext cx="241" cy="141"/>
            </a:xfrm>
            <a:prstGeom prst="triangle">
              <a:avLst>
                <a:gd name="adj" fmla="val 50000"/>
              </a:avLst>
            </a:prstGeom>
            <a:solidFill>
              <a:srgbClr val="00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80" name="Line 32"/>
            <p:cNvSpPr>
              <a:spLocks noChangeShapeType="1"/>
            </p:cNvSpPr>
            <p:nvPr/>
          </p:nvSpPr>
          <p:spPr bwMode="auto">
            <a:xfrm>
              <a:off x="5035" y="6498"/>
              <a:ext cx="276" cy="0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2078" name="Rectangle 30"/>
          <p:cNvSpPr>
            <a:spLocks noChangeArrowheads="1"/>
          </p:cNvSpPr>
          <p:nvPr/>
        </p:nvSpPr>
        <p:spPr bwMode="auto">
          <a:xfrm rot="20336980">
            <a:off x="5135463" y="4547121"/>
            <a:ext cx="336404" cy="415501"/>
          </a:xfrm>
          <a:prstGeom prst="rect">
            <a:avLst/>
          </a:prstGeom>
          <a:solidFill>
            <a:srgbClr val="FFC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77" name="Line 29"/>
          <p:cNvSpPr>
            <a:spLocks noChangeShapeType="1"/>
          </p:cNvSpPr>
          <p:nvPr/>
        </p:nvSpPr>
        <p:spPr bwMode="auto">
          <a:xfrm>
            <a:off x="5286380" y="5000636"/>
            <a:ext cx="0" cy="1008000"/>
          </a:xfrm>
          <a:prstGeom prst="line">
            <a:avLst/>
          </a:prstGeom>
          <a:noFill/>
          <a:ln w="57150">
            <a:solidFill>
              <a:srgbClr val="000099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76" name="Line 28"/>
          <p:cNvSpPr>
            <a:spLocks noChangeShapeType="1"/>
          </p:cNvSpPr>
          <p:nvPr/>
        </p:nvSpPr>
        <p:spPr bwMode="auto">
          <a:xfrm flipV="1">
            <a:off x="8543378" y="4133968"/>
            <a:ext cx="0" cy="59801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 type="triangle" w="med" len="med"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75" name="Line 27"/>
          <p:cNvSpPr>
            <a:spLocks noChangeShapeType="1"/>
          </p:cNvSpPr>
          <p:nvPr/>
        </p:nvSpPr>
        <p:spPr bwMode="auto">
          <a:xfrm flipV="1">
            <a:off x="5255544" y="4823877"/>
            <a:ext cx="3273260" cy="0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74" name="AutoShape 26"/>
          <p:cNvSpPr>
            <a:spLocks/>
          </p:cNvSpPr>
          <p:nvPr/>
        </p:nvSpPr>
        <p:spPr bwMode="auto">
          <a:xfrm rot="5400000" flipV="1">
            <a:off x="5526625" y="4455402"/>
            <a:ext cx="187794" cy="643721"/>
          </a:xfrm>
          <a:prstGeom prst="leftBrace">
            <a:avLst>
              <a:gd name="adj1" fmla="val 31324"/>
              <a:gd name="adj2" fmla="val 50000"/>
            </a:avLst>
          </a:prstGeom>
          <a:noFill/>
          <a:ln w="19050">
            <a:solidFill>
              <a:srgbClr val="000099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73" name="AutoShape 25"/>
          <p:cNvSpPr>
            <a:spLocks/>
          </p:cNvSpPr>
          <p:nvPr/>
        </p:nvSpPr>
        <p:spPr bwMode="auto">
          <a:xfrm rot="16200000">
            <a:off x="7191797" y="3674892"/>
            <a:ext cx="187794" cy="2573669"/>
          </a:xfrm>
          <a:prstGeom prst="leftBrace">
            <a:avLst>
              <a:gd name="adj1" fmla="val 125236"/>
              <a:gd name="adj2" fmla="val 50000"/>
            </a:avLst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82" name="Line 34"/>
          <p:cNvSpPr>
            <a:spLocks noChangeShapeType="1"/>
          </p:cNvSpPr>
          <p:nvPr/>
        </p:nvSpPr>
        <p:spPr bwMode="auto">
          <a:xfrm flipV="1">
            <a:off x="5254329" y="4117986"/>
            <a:ext cx="3315769" cy="873707"/>
          </a:xfrm>
          <a:prstGeom prst="line">
            <a:avLst/>
          </a:prstGeom>
          <a:noFill/>
          <a:ln w="7620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9" name="Line 11"/>
          <p:cNvSpPr>
            <a:spLocks noChangeShapeType="1"/>
          </p:cNvSpPr>
          <p:nvPr/>
        </p:nvSpPr>
        <p:spPr bwMode="auto">
          <a:xfrm>
            <a:off x="8548778" y="4179381"/>
            <a:ext cx="7937" cy="756000"/>
          </a:xfrm>
          <a:prstGeom prst="line">
            <a:avLst/>
          </a:prstGeom>
          <a:noFill/>
          <a:ln w="28575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83" name="Line 135"/>
          <p:cNvSpPr>
            <a:spLocks noChangeShapeType="1"/>
          </p:cNvSpPr>
          <p:nvPr/>
        </p:nvSpPr>
        <p:spPr bwMode="auto">
          <a:xfrm flipV="1">
            <a:off x="273845" y="4714884"/>
            <a:ext cx="0" cy="282575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84" name="Line 136"/>
          <p:cNvSpPr>
            <a:spLocks noChangeShapeType="1"/>
          </p:cNvSpPr>
          <p:nvPr/>
        </p:nvSpPr>
        <p:spPr bwMode="auto">
          <a:xfrm flipV="1">
            <a:off x="5976822" y="4286256"/>
            <a:ext cx="1588" cy="525462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89" name="Rectangle 14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190" name="Rectangle 142"/>
          <p:cNvSpPr>
            <a:spLocks noChangeArrowheads="1"/>
          </p:cNvSpPr>
          <p:nvPr/>
        </p:nvSpPr>
        <p:spPr bwMode="auto">
          <a:xfrm>
            <a:off x="0" y="142852"/>
            <a:ext cx="915994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Статика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– часть механики … (мосты, дома,  башни…)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4" name="Text Box 1"/>
          <p:cNvSpPr txBox="1">
            <a:spLocks noChangeArrowheads="1"/>
          </p:cNvSpPr>
          <p:nvPr/>
        </p:nvSpPr>
        <p:spPr bwMode="auto">
          <a:xfrm>
            <a:off x="500034" y="1714488"/>
            <a:ext cx="3214710" cy="6429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НЕ вращалось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 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146" name="Text Box 1"/>
          <p:cNvSpPr txBox="1">
            <a:spLocks noChangeArrowheads="1"/>
          </p:cNvSpPr>
          <p:nvPr/>
        </p:nvSpPr>
        <p:spPr bwMode="auto">
          <a:xfrm>
            <a:off x="3929058" y="1142984"/>
            <a:ext cx="2857520" cy="571504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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F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= 0  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и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(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v</a:t>
            </a:r>
            <a:r>
              <a:rPr kumimoji="0" lang="ru-RU" sz="2800" b="1" i="0" u="none" strike="noStrike" cap="none" normalizeH="0" baseline="-30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0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=0)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    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147" name="Text Box 1"/>
          <p:cNvSpPr txBox="1">
            <a:spLocks noChangeArrowheads="1"/>
          </p:cNvSpPr>
          <p:nvPr/>
        </p:nvSpPr>
        <p:spPr bwMode="auto">
          <a:xfrm>
            <a:off x="3857620" y="1714488"/>
            <a:ext cx="2928958" cy="64294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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</a:t>
            </a:r>
            <a:r>
              <a:rPr kumimoji="0" lang="en-US" sz="2800" b="1" i="0" u="none" strike="noStrike" cap="none" normalizeH="0" baseline="-30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F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= 0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и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(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</a:t>
            </a:r>
            <a:r>
              <a:rPr kumimoji="0" lang="ru-RU" sz="2800" b="1" i="0" u="none" strike="noStrike" cap="none" normalizeH="0" baseline="-30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=0)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148" name="Прямоугольник 147"/>
          <p:cNvSpPr/>
          <p:nvPr/>
        </p:nvSpPr>
        <p:spPr>
          <a:xfrm>
            <a:off x="1785918" y="2714620"/>
            <a:ext cx="1646413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   силы 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F</a:t>
            </a:r>
            <a:r>
              <a:rPr lang="ru-RU" sz="20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sz="2000" dirty="0"/>
          </a:p>
        </p:txBody>
      </p:sp>
      <p:sp>
        <p:nvSpPr>
          <p:cNvPr id="149" name="Прямоугольник 148"/>
          <p:cNvSpPr/>
          <p:nvPr/>
        </p:nvSpPr>
        <p:spPr>
          <a:xfrm>
            <a:off x="1821749" y="3181649"/>
            <a:ext cx="1564659" cy="52322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none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  плеча  </a:t>
            </a:r>
            <a:r>
              <a:rPr lang="en-US" sz="2800" b="1" dirty="0" smtClean="0">
                <a:solidFill>
                  <a:srgbClr val="0066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</a:t>
            </a:r>
            <a:endParaRPr lang="ru-RU" sz="2000" dirty="0">
              <a:solidFill>
                <a:srgbClr val="006600"/>
              </a:solidFill>
            </a:endParaRPr>
          </a:p>
        </p:txBody>
      </p:sp>
      <p:sp>
        <p:nvSpPr>
          <p:cNvPr id="150" name="Прямоугольник 149"/>
          <p:cNvSpPr/>
          <p:nvPr/>
        </p:nvSpPr>
        <p:spPr>
          <a:xfrm>
            <a:off x="6429388" y="3143248"/>
            <a:ext cx="2800767" cy="461665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МОМЕНТ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СИЛЫ</a:t>
            </a:r>
            <a:endParaRPr lang="ru-RU" sz="2400" dirty="0"/>
          </a:p>
        </p:txBody>
      </p:sp>
      <p:sp>
        <p:nvSpPr>
          <p:cNvPr id="151" name="Text Box 2"/>
          <p:cNvSpPr txBox="1">
            <a:spLocks noChangeArrowheads="1"/>
          </p:cNvSpPr>
          <p:nvPr/>
        </p:nvSpPr>
        <p:spPr bwMode="auto">
          <a:xfrm>
            <a:off x="6500826" y="2571744"/>
            <a:ext cx="2643174" cy="642942"/>
          </a:xfrm>
          <a:prstGeom prst="rect">
            <a:avLst/>
          </a:prstGeom>
          <a:solidFill>
            <a:srgbClr val="F9E3A5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вращающий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Группа 152"/>
          <p:cNvGrpSpPr/>
          <p:nvPr/>
        </p:nvGrpSpPr>
        <p:grpSpPr>
          <a:xfrm>
            <a:off x="5540367" y="3647191"/>
            <a:ext cx="603269" cy="639065"/>
            <a:chOff x="2857489" y="3357562"/>
            <a:chExt cx="603269" cy="639065"/>
          </a:xfrm>
        </p:grpSpPr>
        <p:grpSp>
          <p:nvGrpSpPr>
            <p:cNvPr id="4" name="Group 138"/>
            <p:cNvGrpSpPr>
              <a:grpSpLocks/>
            </p:cNvGrpSpPr>
            <p:nvPr/>
          </p:nvGrpSpPr>
          <p:grpSpPr bwMode="auto">
            <a:xfrm rot="5400000">
              <a:off x="2839591" y="3375460"/>
              <a:ext cx="639065" cy="603269"/>
              <a:chOff x="3481" y="4402"/>
              <a:chExt cx="290" cy="282"/>
            </a:xfrm>
          </p:grpSpPr>
          <p:sp>
            <p:nvSpPr>
              <p:cNvPr id="2188" name="Arc 140"/>
              <p:cNvSpPr>
                <a:spLocks/>
              </p:cNvSpPr>
              <p:nvPr/>
            </p:nvSpPr>
            <p:spPr bwMode="auto">
              <a:xfrm>
                <a:off x="3489" y="4402"/>
                <a:ext cx="282" cy="282"/>
              </a:xfrm>
              <a:custGeom>
                <a:avLst/>
                <a:gdLst>
                  <a:gd name="G0" fmla="+- 21600 0 0"/>
                  <a:gd name="G1" fmla="+- 21600 0 0"/>
                  <a:gd name="G2" fmla="+- 21600 0 0"/>
                  <a:gd name="T0" fmla="*/ 21600 w 43200"/>
                  <a:gd name="T1" fmla="*/ 0 h 43200"/>
                  <a:gd name="T2" fmla="*/ 0 w 43200"/>
                  <a:gd name="T3" fmla="*/ 21600 h 43200"/>
                  <a:gd name="T4" fmla="*/ 21600 w 43200"/>
                  <a:gd name="T5" fmla="*/ 21600 h 43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200" h="43200" fill="none" extrusionOk="0">
                    <a:moveTo>
                      <a:pt x="21599" y="0"/>
                    </a:move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33529"/>
                      <a:pt x="33529" y="43200"/>
                      <a:pt x="21600" y="43200"/>
                    </a:cubicBezTo>
                    <a:cubicBezTo>
                      <a:pt x="9670" y="43200"/>
                      <a:pt x="0" y="33529"/>
                      <a:pt x="0" y="21600"/>
                    </a:cubicBezTo>
                  </a:path>
                  <a:path w="43200" h="43200" stroke="0" extrusionOk="0">
                    <a:moveTo>
                      <a:pt x="21599" y="0"/>
                    </a:move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33529"/>
                      <a:pt x="33529" y="43200"/>
                      <a:pt x="21600" y="43200"/>
                    </a:cubicBezTo>
                    <a:cubicBezTo>
                      <a:pt x="9670" y="43200"/>
                      <a:pt x="0" y="33529"/>
                      <a:pt x="0" y="21600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noFill/>
              <a:ln w="571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0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187" name="Line 139"/>
              <p:cNvSpPr>
                <a:spLocks noChangeShapeType="1"/>
              </p:cNvSpPr>
              <p:nvPr/>
            </p:nvSpPr>
            <p:spPr bwMode="auto">
              <a:xfrm flipH="1" flipV="1">
                <a:off x="3481" y="4510"/>
                <a:ext cx="34" cy="121"/>
              </a:xfrm>
              <a:prstGeom prst="line">
                <a:avLst/>
              </a:prstGeom>
              <a:noFill/>
              <a:ln w="57150">
                <a:solidFill>
                  <a:srgbClr val="FF0000"/>
                </a:solidFill>
                <a:round/>
                <a:headEnd/>
                <a:tailEnd type="stealth" w="lg" len="lg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0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152" name="Плюс 151"/>
            <p:cNvSpPr/>
            <p:nvPr/>
          </p:nvSpPr>
          <p:spPr>
            <a:xfrm>
              <a:off x="3000364" y="3500438"/>
              <a:ext cx="357190" cy="428628"/>
            </a:xfrm>
            <a:prstGeom prst="mathPlus">
              <a:avLst/>
            </a:prstGeom>
            <a:solidFill>
              <a:srgbClr val="FFFF00"/>
            </a:solidFill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5" name="Группа 154"/>
          <p:cNvGrpSpPr/>
          <p:nvPr/>
        </p:nvGrpSpPr>
        <p:grpSpPr>
          <a:xfrm>
            <a:off x="4500562" y="3643314"/>
            <a:ext cx="587526" cy="536578"/>
            <a:chOff x="1785918" y="3286124"/>
            <a:chExt cx="587526" cy="536578"/>
          </a:xfrm>
        </p:grpSpPr>
        <p:grpSp>
          <p:nvGrpSpPr>
            <p:cNvPr id="6" name="Group 6"/>
            <p:cNvGrpSpPr>
              <a:grpSpLocks/>
            </p:cNvGrpSpPr>
            <p:nvPr/>
          </p:nvGrpSpPr>
          <p:grpSpPr bwMode="auto">
            <a:xfrm flipV="1">
              <a:off x="1785918" y="3286124"/>
              <a:ext cx="587526" cy="536578"/>
              <a:chOff x="3481" y="4402"/>
              <a:chExt cx="290" cy="282"/>
            </a:xfrm>
          </p:grpSpPr>
          <p:sp>
            <p:nvSpPr>
              <p:cNvPr id="2056" name="Arc 8"/>
              <p:cNvSpPr>
                <a:spLocks/>
              </p:cNvSpPr>
              <p:nvPr/>
            </p:nvSpPr>
            <p:spPr bwMode="auto">
              <a:xfrm>
                <a:off x="3489" y="4402"/>
                <a:ext cx="282" cy="282"/>
              </a:xfrm>
              <a:custGeom>
                <a:avLst/>
                <a:gdLst>
                  <a:gd name="G0" fmla="+- 21600 0 0"/>
                  <a:gd name="G1" fmla="+- 21600 0 0"/>
                  <a:gd name="G2" fmla="+- 21600 0 0"/>
                  <a:gd name="T0" fmla="*/ 21600 w 43200"/>
                  <a:gd name="T1" fmla="*/ 0 h 43200"/>
                  <a:gd name="T2" fmla="*/ 0 w 43200"/>
                  <a:gd name="T3" fmla="*/ 21600 h 43200"/>
                  <a:gd name="T4" fmla="*/ 21600 w 43200"/>
                  <a:gd name="T5" fmla="*/ 21600 h 43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200" h="43200" fill="none" extrusionOk="0">
                    <a:moveTo>
                      <a:pt x="21599" y="0"/>
                    </a:move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33529"/>
                      <a:pt x="33529" y="43200"/>
                      <a:pt x="21600" y="43200"/>
                    </a:cubicBezTo>
                    <a:cubicBezTo>
                      <a:pt x="9670" y="43200"/>
                      <a:pt x="0" y="33529"/>
                      <a:pt x="0" y="21600"/>
                    </a:cubicBezTo>
                  </a:path>
                  <a:path w="43200" h="43200" stroke="0" extrusionOk="0">
                    <a:moveTo>
                      <a:pt x="21599" y="0"/>
                    </a:move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33529"/>
                      <a:pt x="33529" y="43200"/>
                      <a:pt x="21600" y="43200"/>
                    </a:cubicBezTo>
                    <a:cubicBezTo>
                      <a:pt x="9670" y="43200"/>
                      <a:pt x="0" y="33529"/>
                      <a:pt x="0" y="21600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noFill/>
              <a:ln w="57150">
                <a:solidFill>
                  <a:srgbClr val="FF0000"/>
                </a:solidFill>
                <a:round/>
                <a:headEnd/>
                <a:tailEnd w="lg" len="lg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55" name="Line 7"/>
              <p:cNvSpPr>
                <a:spLocks noChangeShapeType="1"/>
              </p:cNvSpPr>
              <p:nvPr/>
            </p:nvSpPr>
            <p:spPr bwMode="auto">
              <a:xfrm flipH="1" flipV="1">
                <a:off x="3481" y="4510"/>
                <a:ext cx="34" cy="121"/>
              </a:xfrm>
              <a:prstGeom prst="line">
                <a:avLst/>
              </a:prstGeom>
              <a:noFill/>
              <a:ln w="57150">
                <a:solidFill>
                  <a:srgbClr val="FF0000"/>
                </a:solidFill>
                <a:round/>
                <a:headEnd/>
                <a:tailEnd type="triangle" w="lg" len="lg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sp>
          <p:nvSpPr>
            <p:cNvPr id="154" name="Минус 153"/>
            <p:cNvSpPr/>
            <p:nvPr/>
          </p:nvSpPr>
          <p:spPr>
            <a:xfrm>
              <a:off x="1916919" y="3464813"/>
              <a:ext cx="357190" cy="214314"/>
            </a:xfrm>
            <a:prstGeom prst="mathMinus">
              <a:avLst/>
            </a:prstGeom>
            <a:solidFill>
              <a:srgbClr val="FFFF00"/>
            </a:solidFill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56" name="Line 22"/>
          <p:cNvSpPr>
            <a:spLocks noChangeShapeType="1"/>
          </p:cNvSpPr>
          <p:nvPr/>
        </p:nvSpPr>
        <p:spPr bwMode="auto">
          <a:xfrm flipV="1">
            <a:off x="273845" y="4138739"/>
            <a:ext cx="2730497" cy="861897"/>
          </a:xfrm>
          <a:prstGeom prst="line">
            <a:avLst/>
          </a:prstGeom>
          <a:noFill/>
          <a:ln w="7620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7" name="Прямоугольник 156"/>
          <p:cNvSpPr/>
          <p:nvPr/>
        </p:nvSpPr>
        <p:spPr>
          <a:xfrm>
            <a:off x="0" y="5929330"/>
            <a:ext cx="5500726" cy="58477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больше плечо – меньше сила</a:t>
            </a:r>
            <a:endParaRPr lang="ru-RU" sz="3200" dirty="0"/>
          </a:p>
        </p:txBody>
      </p:sp>
      <p:sp>
        <p:nvSpPr>
          <p:cNvPr id="53" name="TextBox 52"/>
          <p:cNvSpPr txBox="1">
            <a:spLocks noChangeArrowheads="1"/>
          </p:cNvSpPr>
          <p:nvPr/>
        </p:nvSpPr>
        <p:spPr bwMode="auto">
          <a:xfrm>
            <a:off x="5572132" y="5429264"/>
            <a:ext cx="3500462" cy="769441"/>
          </a:xfrm>
          <a:prstGeom prst="rect">
            <a:avLst/>
          </a:prstGeom>
          <a:solidFill>
            <a:schemeClr val="accent1">
              <a:lumMod val="40000"/>
              <a:lumOff val="60000"/>
              <a:alpha val="27058"/>
            </a:schemeClr>
          </a:solidFill>
          <a:ln w="9525">
            <a:solidFill>
              <a:srgbClr val="0066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4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ru-RU" sz="44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en-US" sz="4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sz="28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=0</a:t>
            </a:r>
            <a:endParaRPr lang="ru-RU" sz="4400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21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21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2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10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10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0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0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20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20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20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20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00"/>
                                        <p:tgtEl>
                                          <p:spTgt spid="20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20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20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16 0.00926 L -0.01268 -0.12824 " pathEditMode="relative" rAng="0" ptsTypes="AA">
                                      <p:cBhvr>
                                        <p:cTn id="129" dur="1000" fill="hold"/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0" y="-69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2" dur="500"/>
                                        <p:tgtEl>
                                          <p:spTgt spid="20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8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9" dur="1000"/>
                                        <p:tgtEl>
                                          <p:spTgt spid="20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/>
                                        <p:tgtEl>
                                          <p:spTgt spid="20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1" dur="1000"/>
                                        <p:tgtEl>
                                          <p:spTgt spid="20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87 0.00161 L 3.05556E-6 -0.03146 " pathEditMode="relative" rAng="0" ptsTypes="AA">
                                      <p:cBhvr>
                                        <p:cTn id="144" dur="500" fill="hold"/>
                                        <p:tgtEl>
                                          <p:spTgt spid="20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" y="-1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6" dur="1000"/>
                                        <p:tgtEl>
                                          <p:spTgt spid="20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20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20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20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8" dur="500"/>
                                        <p:tgtEl>
                                          <p:spTgt spid="20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3" dur="1000"/>
                                        <p:tgtEl>
                                          <p:spTgt spid="21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4" dur="500" fill="hold"/>
                                        <p:tgtEl>
                                          <p:spTgt spid="2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5" dur="500" fill="hold"/>
                                        <p:tgtEl>
                                          <p:spTgt spid="2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2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 fill="hold"/>
                                        <p:tgtEl>
                                          <p:spTgt spid="2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207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7" dur="500"/>
                                        <p:tgtEl>
                                          <p:spTgt spid="207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2" dur="1000"/>
                                        <p:tgtEl>
                                          <p:spTgt spid="21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7" dur="500"/>
                                        <p:tgtEl>
                                          <p:spTgt spid="207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2" dur="5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7" dur="1000" fill="hold"/>
                                        <p:tgtEl>
                                          <p:spTgt spid="20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1000" fill="hold"/>
                                        <p:tgtEl>
                                          <p:spTgt spid="20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9" dur="1000"/>
                                        <p:tgtEl>
                                          <p:spTgt spid="20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>
                      <p:stCondLst>
                        <p:cond delay="indefinite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4" dur="1000"/>
                                        <p:tgtEl>
                                          <p:spTgt spid="207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9" dur="500" fill="hold"/>
                                        <p:tgtEl>
                                          <p:spTgt spid="2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500" fill="hold"/>
                                        <p:tgtEl>
                                          <p:spTgt spid="2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1" dur="500"/>
                                        <p:tgtEl>
                                          <p:spTgt spid="20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6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7" fill="hold">
                      <p:stCondLst>
                        <p:cond delay="indefinite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1" dur="1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2" dur="1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35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246" dur="10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248" dur="1000" fill="hold"/>
                                        <p:tgtEl>
                                          <p:spTgt spid="2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" fill="hold">
                      <p:stCondLst>
                        <p:cond delay="indefinite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361 -0.01042 L -0.29444 -0.05834 " pathEditMode="relative" rAng="0" ptsTypes="AA">
                                      <p:cBhvr>
                                        <p:cTn id="252" dur="1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500" y="-24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9" grpId="0" animBg="1"/>
      <p:bldP spid="2053" grpId="0" animBg="1"/>
      <p:bldP spid="2050" grpId="0" animBg="1"/>
      <p:bldP spid="2182" grpId="0" animBg="1"/>
      <p:bldP spid="2058" grpId="0" animBg="1"/>
      <p:bldP spid="2051" grpId="0" animBg="1"/>
      <p:bldP spid="2052" grpId="0" animBg="1"/>
      <p:bldP spid="2071" grpId="0" animBg="1"/>
      <p:bldP spid="2070" grpId="0" animBg="1"/>
      <p:bldP spid="2070" grpId="1" animBg="1"/>
      <p:bldP spid="2069" grpId="0" animBg="1"/>
      <p:bldP spid="2069" grpId="1" animBg="1"/>
      <p:bldP spid="2068" grpId="0" animBg="1"/>
      <p:bldP spid="2067" grpId="0" animBg="1"/>
      <p:bldP spid="2066" grpId="0" animBg="1"/>
      <p:bldP spid="2066" grpId="1" animBg="1"/>
      <p:bldP spid="2065" grpId="0" animBg="1"/>
      <p:bldP spid="2064" grpId="0" animBg="1"/>
      <p:bldP spid="2063" grpId="0" animBg="1"/>
      <p:bldP spid="2062" grpId="0" animBg="1"/>
      <p:bldP spid="2062" grpId="1" animBg="1"/>
      <p:bldP spid="2078" grpId="0" animBg="1"/>
      <p:bldP spid="2077" grpId="0" animBg="1"/>
      <p:bldP spid="2076" grpId="0" animBg="1"/>
      <p:bldP spid="2075" grpId="0" animBg="1"/>
      <p:bldP spid="2074" grpId="0" animBg="1"/>
      <p:bldP spid="2073" grpId="0" animBg="1"/>
      <p:bldP spid="2073" grpId="1" animBg="1"/>
      <p:bldP spid="2082" grpId="0" animBg="1"/>
      <p:bldP spid="2059" grpId="0" animBg="1"/>
      <p:bldP spid="2183" grpId="0" animBg="1"/>
      <p:bldP spid="2184" grpId="0" animBg="1"/>
      <p:bldP spid="2190" grpId="0"/>
      <p:bldP spid="144" grpId="0" animBg="1"/>
      <p:bldP spid="146" grpId="0" animBg="1"/>
      <p:bldP spid="147" grpId="0" animBg="1"/>
      <p:bldP spid="148" grpId="0" animBg="1"/>
      <p:bldP spid="149" grpId="0" animBg="1"/>
      <p:bldP spid="150" grpId="0" animBg="1"/>
      <p:bldP spid="151" grpId="0" animBg="1"/>
      <p:bldP spid="156" grpId="0" animBg="1"/>
      <p:bldP spid="157" grpId="0" animBg="1"/>
      <p:bldP spid="157" grpId="1" animBg="1"/>
      <p:bldP spid="53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5" name="Line 107"/>
          <p:cNvSpPr>
            <a:spLocks noChangeShapeType="1"/>
          </p:cNvSpPr>
          <p:nvPr/>
        </p:nvSpPr>
        <p:spPr bwMode="auto">
          <a:xfrm>
            <a:off x="226230" y="1928802"/>
            <a:ext cx="1512000" cy="3175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2" name="Group 118"/>
          <p:cNvGrpSpPr>
            <a:grpSpLocks/>
          </p:cNvGrpSpPr>
          <p:nvPr/>
        </p:nvGrpSpPr>
        <p:grpSpPr bwMode="auto">
          <a:xfrm rot="2304565">
            <a:off x="571472" y="2696521"/>
            <a:ext cx="1281666" cy="1866103"/>
            <a:chOff x="1820" y="8967"/>
            <a:chExt cx="542" cy="908"/>
          </a:xfrm>
        </p:grpSpPr>
        <p:sp>
          <p:nvSpPr>
            <p:cNvPr id="2169" name="Oval 121"/>
            <p:cNvSpPr>
              <a:spLocks noChangeArrowheads="1"/>
            </p:cNvSpPr>
            <p:nvPr/>
          </p:nvSpPr>
          <p:spPr bwMode="auto">
            <a:xfrm>
              <a:off x="1820" y="9249"/>
              <a:ext cx="542" cy="626"/>
            </a:xfrm>
            <a:prstGeom prst="ellipse">
              <a:avLst/>
            </a:prstGeom>
            <a:solidFill>
              <a:srgbClr val="FFFFFF"/>
            </a:solidFill>
            <a:ln w="571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68" name="Oval 120"/>
            <p:cNvSpPr>
              <a:spLocks noChangeArrowheads="1"/>
            </p:cNvSpPr>
            <p:nvPr/>
          </p:nvSpPr>
          <p:spPr bwMode="auto">
            <a:xfrm>
              <a:off x="1958" y="8967"/>
              <a:ext cx="253" cy="277"/>
            </a:xfrm>
            <a:prstGeom prst="ellipse">
              <a:avLst/>
            </a:prstGeom>
            <a:solidFill>
              <a:srgbClr val="FFFFFF"/>
            </a:solidFill>
            <a:ln w="571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67" name="Freeform 119"/>
            <p:cNvSpPr>
              <a:spLocks/>
            </p:cNvSpPr>
            <p:nvPr/>
          </p:nvSpPr>
          <p:spPr bwMode="auto">
            <a:xfrm>
              <a:off x="1868" y="9672"/>
              <a:ext cx="456" cy="181"/>
            </a:xfrm>
            <a:custGeom>
              <a:avLst/>
              <a:gdLst/>
              <a:ahLst/>
              <a:cxnLst>
                <a:cxn ang="0">
                  <a:pos x="9" y="9"/>
                </a:cxn>
                <a:cxn ang="0">
                  <a:pos x="0" y="30"/>
                </a:cxn>
                <a:cxn ang="0">
                  <a:pos x="18" y="48"/>
                </a:cxn>
                <a:cxn ang="0">
                  <a:pos x="48" y="64"/>
                </a:cxn>
                <a:cxn ang="0">
                  <a:pos x="73" y="85"/>
                </a:cxn>
                <a:cxn ang="0">
                  <a:pos x="96" y="92"/>
                </a:cxn>
                <a:cxn ang="0">
                  <a:pos x="149" y="108"/>
                </a:cxn>
                <a:cxn ang="0">
                  <a:pos x="207" y="117"/>
                </a:cxn>
                <a:cxn ang="0">
                  <a:pos x="306" y="113"/>
                </a:cxn>
                <a:cxn ang="0">
                  <a:pos x="334" y="99"/>
                </a:cxn>
                <a:cxn ang="0">
                  <a:pos x="380" y="83"/>
                </a:cxn>
                <a:cxn ang="0">
                  <a:pos x="414" y="64"/>
                </a:cxn>
                <a:cxn ang="0">
                  <a:pos x="440" y="41"/>
                </a:cxn>
                <a:cxn ang="0">
                  <a:pos x="410" y="14"/>
                </a:cxn>
                <a:cxn ang="0">
                  <a:pos x="297" y="5"/>
                </a:cxn>
                <a:cxn ang="0">
                  <a:pos x="207" y="14"/>
                </a:cxn>
                <a:cxn ang="0">
                  <a:pos x="82" y="0"/>
                </a:cxn>
                <a:cxn ang="0">
                  <a:pos x="9" y="7"/>
                </a:cxn>
                <a:cxn ang="0">
                  <a:pos x="2" y="30"/>
                </a:cxn>
              </a:cxnLst>
              <a:rect l="0" t="0" r="r" b="b"/>
              <a:pathLst>
                <a:path w="456" h="124">
                  <a:moveTo>
                    <a:pt x="9" y="9"/>
                  </a:moveTo>
                  <a:cubicBezTo>
                    <a:pt x="6" y="16"/>
                    <a:pt x="4" y="23"/>
                    <a:pt x="0" y="30"/>
                  </a:cubicBezTo>
                  <a:cubicBezTo>
                    <a:pt x="3" y="42"/>
                    <a:pt x="6" y="45"/>
                    <a:pt x="18" y="48"/>
                  </a:cubicBezTo>
                  <a:cubicBezTo>
                    <a:pt x="27" y="55"/>
                    <a:pt x="38" y="58"/>
                    <a:pt x="48" y="64"/>
                  </a:cubicBezTo>
                  <a:cubicBezTo>
                    <a:pt x="57" y="76"/>
                    <a:pt x="56" y="79"/>
                    <a:pt x="73" y="85"/>
                  </a:cubicBezTo>
                  <a:cubicBezTo>
                    <a:pt x="81" y="88"/>
                    <a:pt x="96" y="92"/>
                    <a:pt x="96" y="92"/>
                  </a:cubicBezTo>
                  <a:cubicBezTo>
                    <a:pt x="108" y="101"/>
                    <a:pt x="133" y="105"/>
                    <a:pt x="149" y="108"/>
                  </a:cubicBezTo>
                  <a:cubicBezTo>
                    <a:pt x="167" y="116"/>
                    <a:pt x="188" y="115"/>
                    <a:pt x="207" y="117"/>
                  </a:cubicBezTo>
                  <a:cubicBezTo>
                    <a:pt x="240" y="124"/>
                    <a:pt x="273" y="118"/>
                    <a:pt x="306" y="113"/>
                  </a:cubicBezTo>
                  <a:cubicBezTo>
                    <a:pt x="314" y="107"/>
                    <a:pt x="324" y="102"/>
                    <a:pt x="334" y="99"/>
                  </a:cubicBezTo>
                  <a:cubicBezTo>
                    <a:pt x="345" y="91"/>
                    <a:pt x="366" y="87"/>
                    <a:pt x="380" y="83"/>
                  </a:cubicBezTo>
                  <a:cubicBezTo>
                    <a:pt x="391" y="75"/>
                    <a:pt x="403" y="71"/>
                    <a:pt x="414" y="64"/>
                  </a:cubicBezTo>
                  <a:cubicBezTo>
                    <a:pt x="424" y="57"/>
                    <a:pt x="430" y="48"/>
                    <a:pt x="440" y="41"/>
                  </a:cubicBezTo>
                  <a:cubicBezTo>
                    <a:pt x="456" y="17"/>
                    <a:pt x="430" y="17"/>
                    <a:pt x="410" y="14"/>
                  </a:cubicBezTo>
                  <a:cubicBezTo>
                    <a:pt x="367" y="8"/>
                    <a:pt x="343" y="6"/>
                    <a:pt x="297" y="5"/>
                  </a:cubicBezTo>
                  <a:cubicBezTo>
                    <a:pt x="266" y="7"/>
                    <a:pt x="237" y="8"/>
                    <a:pt x="207" y="14"/>
                  </a:cubicBezTo>
                  <a:cubicBezTo>
                    <a:pt x="165" y="10"/>
                    <a:pt x="124" y="3"/>
                    <a:pt x="82" y="0"/>
                  </a:cubicBezTo>
                  <a:cubicBezTo>
                    <a:pt x="57" y="5"/>
                    <a:pt x="35" y="6"/>
                    <a:pt x="9" y="7"/>
                  </a:cubicBezTo>
                  <a:cubicBezTo>
                    <a:pt x="3" y="16"/>
                    <a:pt x="2" y="19"/>
                    <a:pt x="2" y="30"/>
                  </a:cubicBezTo>
                </a:path>
              </a:pathLst>
            </a:custGeom>
            <a:solidFill>
              <a:srgbClr val="FF0000"/>
            </a:solidFill>
            <a:ln w="571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3" name="Group 111"/>
          <p:cNvGrpSpPr>
            <a:grpSpLocks/>
          </p:cNvGrpSpPr>
          <p:nvPr/>
        </p:nvGrpSpPr>
        <p:grpSpPr bwMode="auto">
          <a:xfrm>
            <a:off x="357158" y="214290"/>
            <a:ext cx="1214446" cy="1648630"/>
            <a:chOff x="1820" y="9043"/>
            <a:chExt cx="542" cy="737"/>
          </a:xfrm>
        </p:grpSpPr>
        <p:sp>
          <p:nvSpPr>
            <p:cNvPr id="2162" name="Oval 114"/>
            <p:cNvSpPr>
              <a:spLocks noChangeArrowheads="1"/>
            </p:cNvSpPr>
            <p:nvPr/>
          </p:nvSpPr>
          <p:spPr bwMode="auto">
            <a:xfrm>
              <a:off x="1820" y="9331"/>
              <a:ext cx="542" cy="449"/>
            </a:xfrm>
            <a:prstGeom prst="ellipse">
              <a:avLst/>
            </a:prstGeom>
            <a:solidFill>
              <a:srgbClr val="FFFFFF"/>
            </a:solidFill>
            <a:ln w="571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61" name="Oval 113"/>
            <p:cNvSpPr>
              <a:spLocks noChangeArrowheads="1"/>
            </p:cNvSpPr>
            <p:nvPr/>
          </p:nvSpPr>
          <p:spPr bwMode="auto">
            <a:xfrm>
              <a:off x="1971" y="9043"/>
              <a:ext cx="253" cy="277"/>
            </a:xfrm>
            <a:prstGeom prst="ellipse">
              <a:avLst/>
            </a:prstGeom>
            <a:solidFill>
              <a:srgbClr val="FFFFFF"/>
            </a:solidFill>
            <a:ln w="571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60" name="Freeform 112"/>
            <p:cNvSpPr>
              <a:spLocks/>
            </p:cNvSpPr>
            <p:nvPr/>
          </p:nvSpPr>
          <p:spPr bwMode="auto">
            <a:xfrm>
              <a:off x="1864" y="9636"/>
              <a:ext cx="456" cy="124"/>
            </a:xfrm>
            <a:custGeom>
              <a:avLst/>
              <a:gdLst/>
              <a:ahLst/>
              <a:cxnLst>
                <a:cxn ang="0">
                  <a:pos x="9" y="9"/>
                </a:cxn>
                <a:cxn ang="0">
                  <a:pos x="0" y="30"/>
                </a:cxn>
                <a:cxn ang="0">
                  <a:pos x="18" y="48"/>
                </a:cxn>
                <a:cxn ang="0">
                  <a:pos x="48" y="64"/>
                </a:cxn>
                <a:cxn ang="0">
                  <a:pos x="73" y="85"/>
                </a:cxn>
                <a:cxn ang="0">
                  <a:pos x="96" y="92"/>
                </a:cxn>
                <a:cxn ang="0">
                  <a:pos x="149" y="108"/>
                </a:cxn>
                <a:cxn ang="0">
                  <a:pos x="207" y="117"/>
                </a:cxn>
                <a:cxn ang="0">
                  <a:pos x="306" y="113"/>
                </a:cxn>
                <a:cxn ang="0">
                  <a:pos x="334" y="99"/>
                </a:cxn>
                <a:cxn ang="0">
                  <a:pos x="380" y="83"/>
                </a:cxn>
                <a:cxn ang="0">
                  <a:pos x="414" y="64"/>
                </a:cxn>
                <a:cxn ang="0">
                  <a:pos x="440" y="41"/>
                </a:cxn>
                <a:cxn ang="0">
                  <a:pos x="410" y="14"/>
                </a:cxn>
                <a:cxn ang="0">
                  <a:pos x="297" y="5"/>
                </a:cxn>
                <a:cxn ang="0">
                  <a:pos x="207" y="14"/>
                </a:cxn>
                <a:cxn ang="0">
                  <a:pos x="82" y="0"/>
                </a:cxn>
                <a:cxn ang="0">
                  <a:pos x="9" y="7"/>
                </a:cxn>
                <a:cxn ang="0">
                  <a:pos x="2" y="30"/>
                </a:cxn>
              </a:cxnLst>
              <a:rect l="0" t="0" r="r" b="b"/>
              <a:pathLst>
                <a:path w="456" h="124">
                  <a:moveTo>
                    <a:pt x="9" y="9"/>
                  </a:moveTo>
                  <a:cubicBezTo>
                    <a:pt x="6" y="16"/>
                    <a:pt x="4" y="23"/>
                    <a:pt x="0" y="30"/>
                  </a:cubicBezTo>
                  <a:cubicBezTo>
                    <a:pt x="3" y="42"/>
                    <a:pt x="6" y="45"/>
                    <a:pt x="18" y="48"/>
                  </a:cubicBezTo>
                  <a:cubicBezTo>
                    <a:pt x="27" y="55"/>
                    <a:pt x="38" y="58"/>
                    <a:pt x="48" y="64"/>
                  </a:cubicBezTo>
                  <a:cubicBezTo>
                    <a:pt x="57" y="76"/>
                    <a:pt x="56" y="79"/>
                    <a:pt x="73" y="85"/>
                  </a:cubicBezTo>
                  <a:cubicBezTo>
                    <a:pt x="81" y="88"/>
                    <a:pt x="96" y="92"/>
                    <a:pt x="96" y="92"/>
                  </a:cubicBezTo>
                  <a:cubicBezTo>
                    <a:pt x="108" y="101"/>
                    <a:pt x="133" y="105"/>
                    <a:pt x="149" y="108"/>
                  </a:cubicBezTo>
                  <a:cubicBezTo>
                    <a:pt x="167" y="116"/>
                    <a:pt x="188" y="115"/>
                    <a:pt x="207" y="117"/>
                  </a:cubicBezTo>
                  <a:cubicBezTo>
                    <a:pt x="240" y="124"/>
                    <a:pt x="273" y="118"/>
                    <a:pt x="306" y="113"/>
                  </a:cubicBezTo>
                  <a:cubicBezTo>
                    <a:pt x="314" y="107"/>
                    <a:pt x="324" y="102"/>
                    <a:pt x="334" y="99"/>
                  </a:cubicBezTo>
                  <a:cubicBezTo>
                    <a:pt x="345" y="91"/>
                    <a:pt x="366" y="87"/>
                    <a:pt x="380" y="83"/>
                  </a:cubicBezTo>
                  <a:cubicBezTo>
                    <a:pt x="391" y="75"/>
                    <a:pt x="403" y="71"/>
                    <a:pt x="414" y="64"/>
                  </a:cubicBezTo>
                  <a:cubicBezTo>
                    <a:pt x="424" y="57"/>
                    <a:pt x="430" y="48"/>
                    <a:pt x="440" y="41"/>
                  </a:cubicBezTo>
                  <a:cubicBezTo>
                    <a:pt x="456" y="17"/>
                    <a:pt x="430" y="17"/>
                    <a:pt x="410" y="14"/>
                  </a:cubicBezTo>
                  <a:cubicBezTo>
                    <a:pt x="367" y="8"/>
                    <a:pt x="343" y="6"/>
                    <a:pt x="297" y="5"/>
                  </a:cubicBezTo>
                  <a:cubicBezTo>
                    <a:pt x="266" y="7"/>
                    <a:pt x="237" y="8"/>
                    <a:pt x="207" y="14"/>
                  </a:cubicBezTo>
                  <a:cubicBezTo>
                    <a:pt x="165" y="10"/>
                    <a:pt x="124" y="3"/>
                    <a:pt x="82" y="0"/>
                  </a:cubicBezTo>
                  <a:cubicBezTo>
                    <a:pt x="57" y="5"/>
                    <a:pt x="35" y="6"/>
                    <a:pt x="9" y="7"/>
                  </a:cubicBezTo>
                  <a:cubicBezTo>
                    <a:pt x="3" y="16"/>
                    <a:pt x="2" y="19"/>
                    <a:pt x="2" y="30"/>
                  </a:cubicBezTo>
                </a:path>
              </a:pathLst>
            </a:custGeom>
            <a:solidFill>
              <a:srgbClr val="FF0000"/>
            </a:solidFill>
            <a:ln w="571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2158" name="Line 110"/>
          <p:cNvSpPr>
            <a:spLocks noChangeShapeType="1"/>
          </p:cNvSpPr>
          <p:nvPr/>
        </p:nvSpPr>
        <p:spPr bwMode="auto">
          <a:xfrm flipH="1">
            <a:off x="941303" y="1673802"/>
            <a:ext cx="13444" cy="695691"/>
          </a:xfrm>
          <a:prstGeom prst="line">
            <a:avLst/>
          </a:prstGeom>
          <a:noFill/>
          <a:ln w="57150">
            <a:solidFill>
              <a:srgbClr val="0066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7" name="Line 109"/>
          <p:cNvSpPr>
            <a:spLocks noChangeShapeType="1"/>
          </p:cNvSpPr>
          <p:nvPr/>
        </p:nvSpPr>
        <p:spPr bwMode="auto">
          <a:xfrm flipH="1">
            <a:off x="966622" y="986037"/>
            <a:ext cx="13444" cy="695691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 type="triangle" w="med" len="med"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78" name="Oval 130"/>
          <p:cNvSpPr>
            <a:spLocks noChangeArrowheads="1"/>
          </p:cNvSpPr>
          <p:nvPr/>
        </p:nvSpPr>
        <p:spPr bwMode="auto">
          <a:xfrm>
            <a:off x="3857620" y="2723451"/>
            <a:ext cx="462505" cy="42674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57150">
            <a:solidFill>
              <a:srgbClr val="0066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77" name="Oval 129"/>
          <p:cNvSpPr>
            <a:spLocks noChangeArrowheads="1"/>
          </p:cNvSpPr>
          <p:nvPr/>
        </p:nvSpPr>
        <p:spPr bwMode="auto">
          <a:xfrm>
            <a:off x="7323663" y="2357430"/>
            <a:ext cx="1105989" cy="1214446"/>
          </a:xfrm>
          <a:prstGeom prst="ellipse">
            <a:avLst/>
          </a:prstGeom>
          <a:solidFill>
            <a:srgbClr val="F9E3A5"/>
          </a:solidFill>
          <a:ln w="57150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76" name="Line 128"/>
          <p:cNvSpPr>
            <a:spLocks noChangeShapeType="1"/>
          </p:cNvSpPr>
          <p:nvPr/>
        </p:nvSpPr>
        <p:spPr bwMode="auto">
          <a:xfrm>
            <a:off x="4089786" y="2946099"/>
            <a:ext cx="3778645" cy="0"/>
          </a:xfrm>
          <a:prstGeom prst="line">
            <a:avLst/>
          </a:prstGeom>
          <a:noFill/>
          <a:ln w="57150">
            <a:solidFill>
              <a:srgbClr val="000000"/>
            </a:solidFill>
            <a:prstDash val="sysDash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4" name="Group 125"/>
          <p:cNvGrpSpPr>
            <a:grpSpLocks/>
          </p:cNvGrpSpPr>
          <p:nvPr/>
        </p:nvGrpSpPr>
        <p:grpSpPr bwMode="auto">
          <a:xfrm>
            <a:off x="6650043" y="2966340"/>
            <a:ext cx="422287" cy="281684"/>
            <a:chOff x="4020" y="9095"/>
            <a:chExt cx="231" cy="167"/>
          </a:xfrm>
        </p:grpSpPr>
        <p:sp>
          <p:nvSpPr>
            <p:cNvPr id="2175" name="AutoShape 127"/>
            <p:cNvSpPr>
              <a:spLocks noChangeArrowheads="1"/>
            </p:cNvSpPr>
            <p:nvPr/>
          </p:nvSpPr>
          <p:spPr bwMode="auto">
            <a:xfrm>
              <a:off x="4044" y="9095"/>
              <a:ext cx="141" cy="141"/>
            </a:xfrm>
            <a:prstGeom prst="triangle">
              <a:avLst>
                <a:gd name="adj" fmla="val 50000"/>
              </a:avLst>
            </a:prstGeom>
            <a:solidFill>
              <a:srgbClr val="008000"/>
            </a:solidFill>
            <a:ln w="57150">
              <a:solidFill>
                <a:srgbClr val="008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74" name="Line 126"/>
            <p:cNvSpPr>
              <a:spLocks noChangeShapeType="1"/>
            </p:cNvSpPr>
            <p:nvPr/>
          </p:nvSpPr>
          <p:spPr bwMode="auto">
            <a:xfrm>
              <a:off x="4020" y="9262"/>
              <a:ext cx="231" cy="0"/>
            </a:xfrm>
            <a:prstGeom prst="line">
              <a:avLst/>
            </a:prstGeom>
            <a:noFill/>
            <a:ln w="57150">
              <a:solidFill>
                <a:srgbClr val="008000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2172" name="AutoShape 124"/>
          <p:cNvSpPr>
            <a:spLocks/>
          </p:cNvSpPr>
          <p:nvPr/>
        </p:nvSpPr>
        <p:spPr bwMode="auto">
          <a:xfrm rot="5356227">
            <a:off x="5401346" y="1527362"/>
            <a:ext cx="237829" cy="2535549"/>
          </a:xfrm>
          <a:prstGeom prst="leftBrace">
            <a:avLst>
              <a:gd name="adj1" fmla="val 81974"/>
              <a:gd name="adj2" fmla="val 50000"/>
            </a:avLst>
          </a:prstGeom>
          <a:noFill/>
          <a:ln w="57150">
            <a:solidFill>
              <a:srgbClr val="0066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71" name="AutoShape 123"/>
          <p:cNvSpPr>
            <a:spLocks/>
          </p:cNvSpPr>
          <p:nvPr/>
        </p:nvSpPr>
        <p:spPr bwMode="auto">
          <a:xfrm rot="5356227">
            <a:off x="7236740" y="2230062"/>
            <a:ext cx="237829" cy="1069428"/>
          </a:xfrm>
          <a:prstGeom prst="leftBrace">
            <a:avLst>
              <a:gd name="adj1" fmla="val 34574"/>
              <a:gd name="adj2" fmla="val 50000"/>
            </a:avLst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79" name="Line 131"/>
          <p:cNvSpPr>
            <a:spLocks noChangeShapeType="1"/>
          </p:cNvSpPr>
          <p:nvPr/>
        </p:nvSpPr>
        <p:spPr bwMode="auto">
          <a:xfrm>
            <a:off x="4096074" y="2984606"/>
            <a:ext cx="0" cy="720000"/>
          </a:xfrm>
          <a:prstGeom prst="line">
            <a:avLst/>
          </a:prstGeom>
          <a:noFill/>
          <a:ln w="57150">
            <a:solidFill>
              <a:srgbClr val="006600"/>
            </a:solidFill>
            <a:round/>
            <a:headEnd/>
            <a:tailEnd type="stealth" w="lg" len="lg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80" name="Line 132"/>
          <p:cNvSpPr>
            <a:spLocks noChangeShapeType="1"/>
          </p:cNvSpPr>
          <p:nvPr/>
        </p:nvSpPr>
        <p:spPr bwMode="auto">
          <a:xfrm>
            <a:off x="7858148" y="2928934"/>
            <a:ext cx="0" cy="12600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stealth" w="lg" len="lg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81" name="Line 133"/>
          <p:cNvSpPr>
            <a:spLocks noChangeShapeType="1"/>
          </p:cNvSpPr>
          <p:nvPr/>
        </p:nvSpPr>
        <p:spPr bwMode="auto">
          <a:xfrm flipV="1">
            <a:off x="6810718" y="1452876"/>
            <a:ext cx="0" cy="1440000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 type="stealth" w="lg" len="lg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89" name="Rectangle 14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8" name="Line 107"/>
          <p:cNvSpPr>
            <a:spLocks noChangeShapeType="1"/>
          </p:cNvSpPr>
          <p:nvPr/>
        </p:nvSpPr>
        <p:spPr bwMode="auto">
          <a:xfrm>
            <a:off x="261782" y="4548258"/>
            <a:ext cx="1512000" cy="3175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0" name="Line 110"/>
          <p:cNvSpPr>
            <a:spLocks noChangeShapeType="1"/>
          </p:cNvSpPr>
          <p:nvPr/>
        </p:nvSpPr>
        <p:spPr bwMode="auto">
          <a:xfrm flipH="1">
            <a:off x="809536" y="4095692"/>
            <a:ext cx="13444" cy="695691"/>
          </a:xfrm>
          <a:prstGeom prst="line">
            <a:avLst/>
          </a:prstGeom>
          <a:noFill/>
          <a:ln w="57150">
            <a:solidFill>
              <a:srgbClr val="0066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1" name="Line 109"/>
          <p:cNvSpPr>
            <a:spLocks noChangeShapeType="1"/>
          </p:cNvSpPr>
          <p:nvPr/>
        </p:nvSpPr>
        <p:spPr bwMode="auto">
          <a:xfrm flipH="1">
            <a:off x="1035725" y="3733441"/>
            <a:ext cx="13444" cy="695691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 type="triangle" w="med" len="med"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" name="Содержимое 2"/>
          <p:cNvSpPr txBox="1">
            <a:spLocks/>
          </p:cNvSpPr>
          <p:nvPr/>
        </p:nvSpPr>
        <p:spPr bwMode="auto">
          <a:xfrm>
            <a:off x="2285984" y="571486"/>
            <a:ext cx="6929486" cy="857250"/>
          </a:xfrm>
          <a:prstGeom prst="rect">
            <a:avLst/>
          </a:prstGeom>
          <a:solidFill>
            <a:srgbClr val="F9E3A5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chemeClr val="hlink"/>
              </a:buClr>
              <a:defRPr/>
            </a:pPr>
            <a:r>
              <a:rPr lang="ru-RU" sz="4800" b="1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центр масс системы </a:t>
            </a:r>
            <a:r>
              <a:rPr lang="ru-RU" sz="4800" b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???</a:t>
            </a:r>
            <a:endParaRPr lang="ru-RU" sz="4800" b="1" kern="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3" name="Содержимое 2"/>
          <p:cNvSpPr txBox="1">
            <a:spLocks/>
          </p:cNvSpPr>
          <p:nvPr/>
        </p:nvSpPr>
        <p:spPr bwMode="auto">
          <a:xfrm>
            <a:off x="5500662" y="4286256"/>
            <a:ext cx="3643370" cy="1500198"/>
          </a:xfrm>
          <a:prstGeom prst="rect">
            <a:avLst/>
          </a:prstGeom>
          <a:solidFill>
            <a:srgbClr val="F9E3A5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chemeClr val="hlink"/>
              </a:buClr>
              <a:defRPr/>
            </a:pPr>
            <a:r>
              <a:rPr lang="ru-RU" sz="4400" b="1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безразличное равновесие</a:t>
            </a:r>
            <a:endParaRPr lang="ru-RU" sz="4400" b="1" kern="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8" name="TextBox 107"/>
          <p:cNvSpPr txBox="1">
            <a:spLocks noChangeArrowheads="1"/>
          </p:cNvSpPr>
          <p:nvPr/>
        </p:nvSpPr>
        <p:spPr bwMode="auto">
          <a:xfrm>
            <a:off x="4071934" y="5643578"/>
            <a:ext cx="4357718" cy="769441"/>
          </a:xfrm>
          <a:prstGeom prst="rect">
            <a:avLst/>
          </a:prstGeom>
          <a:solidFill>
            <a:schemeClr val="accent1">
              <a:lumMod val="40000"/>
              <a:lumOff val="60000"/>
              <a:alpha val="27058"/>
            </a:schemeClr>
          </a:solidFill>
          <a:ln w="9525">
            <a:solidFill>
              <a:srgbClr val="0066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4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mg</a:t>
            </a:r>
            <a:r>
              <a:rPr lang="ru-RU" sz="44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en-US" sz="44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sz="28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=0</a:t>
            </a:r>
            <a:endParaRPr lang="ru-RU" sz="4400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Содержимое 2"/>
          <p:cNvSpPr txBox="1">
            <a:spLocks/>
          </p:cNvSpPr>
          <p:nvPr/>
        </p:nvSpPr>
        <p:spPr bwMode="auto">
          <a:xfrm>
            <a:off x="2214546" y="4357694"/>
            <a:ext cx="3214710" cy="1285884"/>
          </a:xfrm>
          <a:prstGeom prst="rect">
            <a:avLst/>
          </a:prstGeom>
          <a:solidFill>
            <a:srgbClr val="F9E3A5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chemeClr val="hlink"/>
              </a:buClr>
              <a:defRPr/>
            </a:pPr>
            <a:r>
              <a:rPr lang="ru-RU" sz="3200" b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Если закрепить в центре масс</a:t>
            </a:r>
            <a:endParaRPr lang="ru-RU" sz="3200" b="1" kern="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AutoShape 134"/>
          <p:cNvSpPr>
            <a:spLocks noChangeArrowheads="1"/>
          </p:cNvSpPr>
          <p:nvPr/>
        </p:nvSpPr>
        <p:spPr bwMode="auto">
          <a:xfrm>
            <a:off x="5286380" y="4786322"/>
            <a:ext cx="500066" cy="642942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FFFF00"/>
          </a:solidFill>
          <a:ln w="57150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cxnSp>
        <p:nvCxnSpPr>
          <p:cNvPr id="38" name="Прямая соединительная линия 37"/>
          <p:cNvCxnSpPr/>
          <p:nvPr/>
        </p:nvCxnSpPr>
        <p:spPr>
          <a:xfrm rot="5400000">
            <a:off x="-571537" y="3143248"/>
            <a:ext cx="5500726" cy="71438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1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1000"/>
                                        <p:tgtEl>
                                          <p:spTgt spid="21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000"/>
                                        <p:tgtEl>
                                          <p:spTgt spid="21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2000"/>
                                        <p:tgtEl>
                                          <p:spTgt spid="10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2000"/>
                                        <p:tgtEl>
                                          <p:spTgt spid="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1000"/>
                                        <p:tgtEl>
                                          <p:spTgt spid="217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0" dur="500"/>
                                        <p:tgtEl>
                                          <p:spTgt spid="21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21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2" dur="1000"/>
                                        <p:tgtEl>
                                          <p:spTgt spid="217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1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00"/>
                                        <p:tgtEl>
                                          <p:spTgt spid="21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2000"/>
                                        <p:tgtEl>
                                          <p:spTgt spid="3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20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2000"/>
                                        <p:tgtEl>
                                          <p:spTgt spid="10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2000"/>
                                        <p:tgtEl>
                                          <p:spTgt spid="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0" dur="2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33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4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35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6" dur="3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7" dur="3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138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5" grpId="0" animBg="1"/>
      <p:bldP spid="2158" grpId="0" animBg="1"/>
      <p:bldP spid="2157" grpId="0" animBg="1"/>
      <p:bldP spid="2178" grpId="0" animBg="1"/>
      <p:bldP spid="2177" grpId="0" animBg="1"/>
      <p:bldP spid="2176" grpId="0" animBg="1"/>
      <p:bldP spid="2172" grpId="0" animBg="1"/>
      <p:bldP spid="2171" grpId="0" animBg="1"/>
      <p:bldP spid="2179" grpId="0" animBg="1"/>
      <p:bldP spid="2180" grpId="0" animBg="1"/>
      <p:bldP spid="2181" grpId="0" animBg="1"/>
      <p:bldP spid="98" grpId="0" animBg="1"/>
      <p:bldP spid="100" grpId="0" animBg="1"/>
      <p:bldP spid="101" grpId="0" animBg="1"/>
      <p:bldP spid="102" grpId="0" build="allAtOnce" animBg="1"/>
      <p:bldP spid="103" grpId="0" build="allAtOnce" animBg="1"/>
      <p:bldP spid="108" grpId="0" animBg="1"/>
      <p:bldP spid="108" grpId="1" animBg="1"/>
      <p:bldP spid="35" grpId="0" build="allAtOnce" animBg="1"/>
      <p:bldP spid="3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334" y="65073"/>
            <a:ext cx="4699980" cy="2720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0" y="2714620"/>
            <a:ext cx="914400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 какой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силой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рабочий удерживает доску массой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40 кг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 длиной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 м,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если он прилагает силу к краю доски перпендикулярно к ней. Доска образует с горизонталью угол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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= 30°.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62012" y="24818"/>
            <a:ext cx="5214942" cy="268704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4" name="Line 7"/>
          <p:cNvSpPr>
            <a:spLocks noChangeShapeType="1"/>
          </p:cNvSpPr>
          <p:nvPr/>
        </p:nvSpPr>
        <p:spPr bwMode="auto">
          <a:xfrm flipH="1">
            <a:off x="6500825" y="1643050"/>
            <a:ext cx="71438" cy="1214446"/>
          </a:xfrm>
          <a:prstGeom prst="line">
            <a:avLst/>
          </a:prstGeom>
          <a:noFill/>
          <a:ln w="82550">
            <a:solidFill>
              <a:srgbClr val="0014AC"/>
            </a:solidFill>
            <a:round/>
            <a:headEnd/>
            <a:tailEnd type="triangle" w="med" len="med"/>
          </a:ln>
          <a:scene3d>
            <a:camera prst="orthographicFront">
              <a:rot lat="0" lon="0" rev="300000"/>
            </a:camera>
            <a:lightRig rig="threePt" dir="t"/>
          </a:scene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3" name="Группа 63"/>
          <p:cNvGrpSpPr/>
          <p:nvPr/>
        </p:nvGrpSpPr>
        <p:grpSpPr>
          <a:xfrm>
            <a:off x="6539736" y="2683190"/>
            <a:ext cx="642942" cy="461665"/>
            <a:chOff x="5572132" y="2413878"/>
            <a:chExt cx="642942" cy="461665"/>
          </a:xfrm>
        </p:grpSpPr>
        <p:sp>
          <p:nvSpPr>
            <p:cNvPr id="6" name="TextBox 5"/>
            <p:cNvSpPr txBox="1"/>
            <p:nvPr/>
          </p:nvSpPr>
          <p:spPr>
            <a:xfrm>
              <a:off x="5572132" y="2413878"/>
              <a:ext cx="642942" cy="461665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</a:rPr>
                <a:t>Mg </a:t>
              </a:r>
              <a:endParaRPr lang="ru-RU" sz="2400" b="1" dirty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" name="Line 18"/>
            <p:cNvSpPr>
              <a:spLocks noChangeShapeType="1"/>
            </p:cNvSpPr>
            <p:nvPr/>
          </p:nvSpPr>
          <p:spPr bwMode="auto">
            <a:xfrm flipV="1">
              <a:off x="5685029" y="2473838"/>
              <a:ext cx="292776" cy="71438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scene3d>
              <a:camera prst="orthographicFront">
                <a:rot lat="0" lon="0" rev="20699999"/>
              </a:camera>
              <a:lightRig rig="threePt" dir="t"/>
            </a:scene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8" name="Line 12"/>
          <p:cNvSpPr>
            <a:spLocks noChangeShapeType="1"/>
          </p:cNvSpPr>
          <p:nvPr/>
        </p:nvSpPr>
        <p:spPr bwMode="auto">
          <a:xfrm flipV="1">
            <a:off x="4357686" y="1255307"/>
            <a:ext cx="2519" cy="1081510"/>
          </a:xfrm>
          <a:prstGeom prst="line">
            <a:avLst/>
          </a:prstGeom>
          <a:noFill/>
          <a:ln w="73025">
            <a:solidFill>
              <a:srgbClr val="FF0000"/>
            </a:solidFill>
            <a:round/>
            <a:headEnd type="none" w="sm" len="sm"/>
            <a:tailEnd type="triangle" w="lg" len="lg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Line 4"/>
          <p:cNvSpPr>
            <a:spLocks noChangeShapeType="1"/>
          </p:cNvSpPr>
          <p:nvPr/>
        </p:nvSpPr>
        <p:spPr bwMode="auto">
          <a:xfrm flipH="1" flipV="1">
            <a:off x="4357686" y="2311711"/>
            <a:ext cx="750653" cy="45719"/>
          </a:xfrm>
          <a:prstGeom prst="line">
            <a:avLst/>
          </a:prstGeom>
          <a:noFill/>
          <a:ln w="95250">
            <a:solidFill>
              <a:srgbClr val="006600"/>
            </a:solidFill>
            <a:round/>
            <a:headEnd type="triangle"/>
            <a:tailEnd type="none" w="med" len="med"/>
          </a:ln>
          <a:scene3d>
            <a:camera prst="orthographicFront">
              <a:rot lat="0" lon="0" rev="300000"/>
            </a:camera>
            <a:lightRig rig="threePt" dir="t"/>
          </a:scene3d>
          <a:sp3d z="-12700"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4644536" y="2467778"/>
            <a:ext cx="7858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800" b="1" baseline="-25000" dirty="0" err="1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тр</a:t>
            </a:r>
            <a:r>
              <a:rPr lang="en-US" sz="2800" b="1" baseline="-25000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b="1" dirty="0">
              <a:solidFill>
                <a:srgbClr val="365D2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0" y="0"/>
            <a:ext cx="2909878" cy="8382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Задача №11 </a:t>
            </a:r>
            <a:endParaRPr kumimoji="0" lang="ru-RU" sz="3600" b="0" i="0" u="none" strike="noStrike" kern="1200" cap="all" spc="0" normalizeH="0" baseline="0" noProof="0" dirty="0">
              <a:ln>
                <a:noFill/>
              </a:ln>
              <a:solidFill>
                <a:schemeClr val="tx2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558510"/>
            <a:ext cx="3714776" cy="138499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М=10кг,</a:t>
            </a:r>
            <a:r>
              <a:rPr lang="en-US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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=20</a:t>
            </a:r>
            <a:r>
              <a:rPr lang="ru-RU" sz="2800" b="1" baseline="30000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28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АД=10м </a:t>
            </a:r>
            <a:endParaRPr lang="ru-RU" sz="28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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  <a:sym typeface="Symbol"/>
              </a:rPr>
              <a:t>=0,94</a:t>
            </a:r>
            <a:endParaRPr lang="ru-RU" sz="2800" dirty="0" smtClean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sin</a:t>
            </a:r>
            <a:r>
              <a:rPr lang="en-US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</a:t>
            </a:r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  <a:sym typeface="Symbol"/>
              </a:rPr>
              <a:t>= 0,34</a:t>
            </a:r>
            <a:endParaRPr lang="ru-RU" sz="2800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0" y="2016710"/>
            <a:ext cx="3643338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1. Что?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Рычаг </a:t>
            </a:r>
            <a:r>
              <a:rPr lang="ru-RU" sz="32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АД</a:t>
            </a:r>
            <a:endParaRPr lang="ru-RU" sz="3200" dirty="0"/>
          </a:p>
        </p:txBody>
      </p:sp>
      <p:sp>
        <p:nvSpPr>
          <p:cNvPr id="14" name="TextBox 13"/>
          <p:cNvSpPr txBox="1"/>
          <p:nvPr/>
        </p:nvSpPr>
        <p:spPr>
          <a:xfrm>
            <a:off x="0" y="4000504"/>
            <a:ext cx="8643966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3200" b="1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Сумма моментов сил</a:t>
            </a:r>
            <a:r>
              <a:rPr lang="ru-RU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тА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Mg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·АВ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АД=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0</a:t>
            </a:r>
            <a:endParaRPr lang="ru-RU" sz="3200" dirty="0"/>
          </a:p>
        </p:txBody>
      </p:sp>
      <p:sp>
        <p:nvSpPr>
          <p:cNvPr id="15" name="TextBox 14"/>
          <p:cNvSpPr txBox="1"/>
          <p:nvPr/>
        </p:nvSpPr>
        <p:spPr>
          <a:xfrm>
            <a:off x="0" y="4572008"/>
            <a:ext cx="4000496" cy="584775"/>
          </a:xfrm>
          <a:prstGeom prst="rect">
            <a:avLst/>
          </a:prstGeom>
          <a:noFill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АВ</a:t>
            </a:r>
            <a:r>
              <a:rPr lang="ru-RU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=(АД/2)</a:t>
            </a: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· со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</a:t>
            </a:r>
            <a:endParaRPr lang="ru-RU" sz="32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 rot="20045205">
            <a:off x="6136039" y="5574174"/>
            <a:ext cx="1806874" cy="707886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4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47Н</a:t>
            </a:r>
            <a:endParaRPr lang="ru-RU" sz="4000" dirty="0"/>
          </a:p>
        </p:txBody>
      </p:sp>
      <p:sp>
        <p:nvSpPr>
          <p:cNvPr id="18" name="TextBox 17"/>
          <p:cNvSpPr txBox="1"/>
          <p:nvPr/>
        </p:nvSpPr>
        <p:spPr>
          <a:xfrm>
            <a:off x="0" y="2687582"/>
            <a:ext cx="47148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2.Как?   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в равновесии</a:t>
            </a:r>
            <a:endParaRPr lang="ru-RU" sz="3200" b="1" dirty="0"/>
          </a:p>
        </p:txBody>
      </p:sp>
      <p:grpSp>
        <p:nvGrpSpPr>
          <p:cNvPr id="5" name="Группа 19"/>
          <p:cNvGrpSpPr/>
          <p:nvPr/>
        </p:nvGrpSpPr>
        <p:grpSpPr>
          <a:xfrm>
            <a:off x="4357686" y="951095"/>
            <a:ext cx="737304" cy="461665"/>
            <a:chOff x="8316756" y="150818"/>
            <a:chExt cx="737304" cy="461665"/>
          </a:xfrm>
        </p:grpSpPr>
        <p:sp>
          <p:nvSpPr>
            <p:cNvPr id="21" name="TextBox 20"/>
            <p:cNvSpPr txBox="1"/>
            <p:nvPr/>
          </p:nvSpPr>
          <p:spPr>
            <a:xfrm>
              <a:off x="8339680" y="150818"/>
              <a:ext cx="7143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N</a:t>
              </a:r>
              <a:endParaRPr lang="ru-RU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2" name="Line 18"/>
            <p:cNvSpPr>
              <a:spLocks noChangeShapeType="1"/>
            </p:cNvSpPr>
            <p:nvPr/>
          </p:nvSpPr>
          <p:spPr bwMode="auto">
            <a:xfrm>
              <a:off x="8316756" y="225768"/>
              <a:ext cx="457489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3800250" y="1858462"/>
            <a:ext cx="5715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572496" y="642918"/>
            <a:ext cx="571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endParaRPr lang="ru-RU" sz="2400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143636" y="1071546"/>
            <a:ext cx="571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endParaRPr lang="ru-RU" sz="2400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500826" y="1928802"/>
            <a:ext cx="571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endParaRPr lang="ru-RU" sz="2400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7" name="Группа 35"/>
          <p:cNvGrpSpPr/>
          <p:nvPr/>
        </p:nvGrpSpPr>
        <p:grpSpPr>
          <a:xfrm>
            <a:off x="14068" y="3330524"/>
            <a:ext cx="7572396" cy="584775"/>
            <a:chOff x="14068" y="3330524"/>
            <a:chExt cx="7572396" cy="584775"/>
          </a:xfrm>
        </p:grpSpPr>
        <p:grpSp>
          <p:nvGrpSpPr>
            <p:cNvPr id="19" name="Группа 40"/>
            <p:cNvGrpSpPr/>
            <p:nvPr/>
          </p:nvGrpSpPr>
          <p:grpSpPr>
            <a:xfrm>
              <a:off x="14068" y="3330524"/>
              <a:ext cx="7572396" cy="584775"/>
              <a:chOff x="571472" y="3500438"/>
              <a:chExt cx="7858180" cy="584775"/>
            </a:xfrm>
          </p:grpSpPr>
          <p:sp>
            <p:nvSpPr>
              <p:cNvPr id="28" name="TextBox 27"/>
              <p:cNvSpPr txBox="1"/>
              <p:nvPr/>
            </p:nvSpPr>
            <p:spPr>
              <a:xfrm>
                <a:off x="571472" y="3500438"/>
                <a:ext cx="7858180" cy="584775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marL="514350" indent="-514350"/>
                <a:r>
                  <a:rPr lang="ru-RU" sz="32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3</a:t>
                </a:r>
                <a:r>
                  <a:rPr lang="ru-RU" sz="3200" b="1" dirty="0" smtClean="0">
                    <a:latin typeface="Times New Roman" pitchFamily="18" charset="0"/>
                    <a:cs typeface="Times New Roman" pitchFamily="18" charset="0"/>
                  </a:rPr>
                  <a:t>. </a:t>
                </a:r>
                <a:r>
                  <a:rPr lang="ru-RU" sz="3200" b="1" dirty="0" smtClean="0">
                    <a:solidFill>
                      <a:srgbClr val="0014AC"/>
                    </a:solidFill>
                    <a:latin typeface="Times New Roman" pitchFamily="18" charset="0"/>
                    <a:cs typeface="Times New Roman" pitchFamily="18" charset="0"/>
                  </a:rPr>
                  <a:t>Почему?</a:t>
                </a:r>
                <a:r>
                  <a:rPr lang="en-US" sz="3200" b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N </a:t>
                </a:r>
                <a:r>
                  <a:rPr lang="ru-RU" sz="32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+</a:t>
                </a:r>
                <a:r>
                  <a:rPr lang="en-US" sz="3200" b="1" dirty="0" smtClean="0">
                    <a:solidFill>
                      <a:srgbClr val="0014AC"/>
                    </a:solidFill>
                    <a:latin typeface="Times New Roman" pitchFamily="18" charset="0"/>
                    <a:cs typeface="Times New Roman" pitchFamily="18" charset="0"/>
                  </a:rPr>
                  <a:t> Mg </a:t>
                </a:r>
                <a:r>
                  <a:rPr lang="ru-RU" sz="32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+</a:t>
                </a:r>
                <a:r>
                  <a:rPr lang="en-US" sz="32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F</a:t>
                </a:r>
                <a:r>
                  <a:rPr lang="ru-RU" sz="32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+</a:t>
                </a:r>
                <a:r>
                  <a:rPr lang="en-US" sz="3200" b="1" dirty="0" smtClean="0">
                    <a:solidFill>
                      <a:srgbClr val="365D21"/>
                    </a:solidFill>
                    <a:latin typeface="Times New Roman" pitchFamily="18" charset="0"/>
                    <a:cs typeface="Times New Roman" pitchFamily="18" charset="0"/>
                  </a:rPr>
                  <a:t> F</a:t>
                </a:r>
                <a:r>
                  <a:rPr lang="ru-RU" sz="3200" b="1" baseline="-25000" dirty="0" err="1" smtClean="0">
                    <a:solidFill>
                      <a:srgbClr val="365D21"/>
                    </a:solidFill>
                    <a:latin typeface="Times New Roman" pitchFamily="18" charset="0"/>
                    <a:cs typeface="Times New Roman" pitchFamily="18" charset="0"/>
                  </a:rPr>
                  <a:t>тр</a:t>
                </a:r>
                <a:r>
                  <a:rPr lang="ru-RU" sz="3200" b="1" baseline="-25000" dirty="0" smtClean="0">
                    <a:solidFill>
                      <a:srgbClr val="365D2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sz="32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= 0   </a:t>
                </a:r>
                <a:r>
                  <a:rPr lang="ru-RU" sz="3200" b="1" dirty="0" smtClean="0">
                    <a:solidFill>
                      <a:srgbClr val="0033CC"/>
                    </a:solidFill>
                    <a:latin typeface="Times New Roman" pitchFamily="18" charset="0"/>
                    <a:cs typeface="Times New Roman" pitchFamily="18" charset="0"/>
                  </a:rPr>
                  <a:t>(1з-н Н)             </a:t>
                </a:r>
                <a:r>
                  <a:rPr lang="en-US" sz="3200" b="1" dirty="0" smtClean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sz="3200" b="1" dirty="0" smtClean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           </a:t>
                </a:r>
                <a:endParaRPr lang="ru-RU" sz="3200" dirty="0"/>
              </a:p>
            </p:txBody>
          </p:sp>
          <p:sp>
            <p:nvSpPr>
              <p:cNvPr id="29" name="Line 18"/>
              <p:cNvSpPr>
                <a:spLocks noChangeShapeType="1"/>
              </p:cNvSpPr>
              <p:nvPr/>
            </p:nvSpPr>
            <p:spPr bwMode="auto">
              <a:xfrm>
                <a:off x="4535645" y="3582432"/>
                <a:ext cx="457489" cy="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" name="Line 18"/>
              <p:cNvSpPr>
                <a:spLocks noChangeShapeType="1"/>
              </p:cNvSpPr>
              <p:nvPr/>
            </p:nvSpPr>
            <p:spPr bwMode="auto">
              <a:xfrm>
                <a:off x="2883017" y="3582432"/>
                <a:ext cx="457489" cy="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" name="Line 18"/>
              <p:cNvSpPr>
                <a:spLocks noChangeShapeType="1"/>
              </p:cNvSpPr>
              <p:nvPr/>
            </p:nvSpPr>
            <p:spPr bwMode="auto">
              <a:xfrm>
                <a:off x="3697235" y="3583354"/>
                <a:ext cx="457489" cy="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sp>
          <p:nvSpPr>
            <p:cNvPr id="32" name="Line 18"/>
            <p:cNvSpPr>
              <a:spLocks noChangeShapeType="1"/>
            </p:cNvSpPr>
            <p:nvPr/>
          </p:nvSpPr>
          <p:spPr bwMode="auto">
            <a:xfrm>
              <a:off x="4464785" y="3433613"/>
              <a:ext cx="440851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4000496" y="4572008"/>
            <a:ext cx="4000496" cy="584775"/>
          </a:xfrm>
          <a:prstGeom prst="rect">
            <a:avLst/>
          </a:prstGeom>
          <a:noFill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АВ</a:t>
            </a:r>
            <a:r>
              <a:rPr lang="ru-RU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=(5)</a:t>
            </a: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·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0,94</a:t>
            </a:r>
            <a:r>
              <a:rPr lang="ru-RU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= 4,7м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0" y="5143512"/>
            <a:ext cx="5572132" cy="584775"/>
          </a:xfrm>
          <a:prstGeom prst="rect">
            <a:avLst/>
          </a:prstGeom>
          <a:noFill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тА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3200" b="1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100Н</a:t>
            </a:r>
            <a:r>
              <a:rPr lang="ru-RU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·4,7м -</a:t>
            </a:r>
            <a:r>
              <a:rPr lang="en-US" sz="32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10м=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0</a:t>
            </a:r>
            <a:endParaRPr lang="ru-RU" sz="3200" dirty="0"/>
          </a:p>
        </p:txBody>
      </p:sp>
      <p:sp>
        <p:nvSpPr>
          <p:cNvPr id="35" name="TextBox 34"/>
          <p:cNvSpPr txBox="1"/>
          <p:nvPr/>
        </p:nvSpPr>
        <p:spPr>
          <a:xfrm>
            <a:off x="0" y="5929330"/>
            <a:ext cx="4857752" cy="584775"/>
          </a:xfrm>
          <a:prstGeom prst="rect">
            <a:avLst/>
          </a:prstGeom>
          <a:noFill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ru-RU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100Н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·4,7м/10м</a:t>
            </a:r>
            <a:endParaRPr lang="ru-RU" sz="3200" dirty="0"/>
          </a:p>
        </p:txBody>
      </p:sp>
      <p:sp>
        <p:nvSpPr>
          <p:cNvPr id="37" name="TextBox 36"/>
          <p:cNvSpPr txBox="1"/>
          <p:nvPr/>
        </p:nvSpPr>
        <p:spPr>
          <a:xfrm>
            <a:off x="7143768" y="2786058"/>
            <a:ext cx="12144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Земля</a:t>
            </a:r>
            <a:endParaRPr lang="ru-RU" sz="2800" b="1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929058" y="357166"/>
            <a:ext cx="22860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Повер</a:t>
            </a:r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хность</a:t>
            </a:r>
            <a:endParaRPr lang="ru-RU" sz="28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80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0"/>
                            </p:stCondLst>
                            <p:childTnLst>
                              <p:par>
                                <p:cTn id="2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1000"/>
                            </p:stCondLst>
                            <p:childTnLst>
                              <p:par>
                                <p:cTn id="3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3000"/>
                            </p:stCondLst>
                            <p:childTnLst>
                              <p:par>
                                <p:cTn id="3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0"/>
                            </p:stCondLst>
                            <p:childTnLst>
                              <p:par>
                                <p:cTn id="4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60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8000"/>
                            </p:stCondLst>
                            <p:childTnLst>
                              <p:par>
                                <p:cTn id="5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8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8500"/>
                            </p:stCondLst>
                            <p:childTnLst>
                              <p:par>
                                <p:cTn id="71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72" dur="10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74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75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76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500"/>
                            </p:stCondLst>
                            <p:childTnLst>
                              <p:par>
                                <p:cTn id="78" presetID="35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1500"/>
                            </p:stCondLst>
                            <p:childTnLst>
                              <p:par>
                                <p:cTn id="81" presetID="35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3500"/>
                            </p:stCondLst>
                            <p:childTnLst>
                              <p:par>
                                <p:cTn id="84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85" dur="10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8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5500"/>
                            </p:stCondLst>
                            <p:childTnLst>
                              <p:par>
                                <p:cTn id="91" presetID="34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92" dur="10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9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4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5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96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7500"/>
                            </p:stCondLst>
                            <p:childTnLst>
                              <p:par>
                                <p:cTn id="98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99" dur="10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0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01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02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3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8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9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5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6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7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2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3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4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9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0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1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1000"/>
                            </p:stCondLst>
                            <p:childTnLst>
                              <p:par>
                                <p:cTn id="140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1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4" grpId="2" animBg="1"/>
      <p:bldP spid="8" grpId="0" animBg="1"/>
      <p:bldP spid="10" grpId="0" animBg="1"/>
      <p:bldP spid="9" grpId="0"/>
      <p:bldP spid="12" grpId="0" animBg="1"/>
      <p:bldP spid="13" grpId="0" animBg="1"/>
      <p:bldP spid="14" grpId="0" animBg="1"/>
      <p:bldP spid="15" grpId="0" animBg="1"/>
      <p:bldP spid="16" grpId="0" animBg="1"/>
      <p:bldP spid="16" grpId="1" animBg="1"/>
      <p:bldP spid="18" grpId="0"/>
      <p:bldP spid="23" grpId="0"/>
      <p:bldP spid="23" grpId="1"/>
      <p:bldP spid="24" grpId="0"/>
      <p:bldP spid="26" grpId="0"/>
      <p:bldP spid="33" grpId="0" animBg="1"/>
      <p:bldP spid="34" grpId="0" animBg="1"/>
      <p:bldP spid="35" grpId="0" animBg="1"/>
      <p:bldP spid="37" grpId="0"/>
      <p:bldP spid="38" grpId="0"/>
    </p:bldLst>
  </p:timing>
</p:sld>
</file>

<file path=ppt/theme/theme1.xml><?xml version="1.0" encoding="utf-8"?>
<a:theme xmlns:a="http://schemas.openxmlformats.org/drawingml/2006/main" name="new_year4">
  <a:themeElements>
    <a:clrScheme name="new year4 3">
      <a:dk1>
        <a:srgbClr val="1A1A70"/>
      </a:dk1>
      <a:lt1>
        <a:srgbClr val="FFFFFF"/>
      </a:lt1>
      <a:dk2>
        <a:srgbClr val="243D8C"/>
      </a:dk2>
      <a:lt2>
        <a:srgbClr val="DDDDDD"/>
      </a:lt2>
      <a:accent1>
        <a:srgbClr val="3E78C6"/>
      </a:accent1>
      <a:accent2>
        <a:srgbClr val="84A1E8"/>
      </a:accent2>
      <a:accent3>
        <a:srgbClr val="FFFFFF"/>
      </a:accent3>
      <a:accent4>
        <a:srgbClr val="14145F"/>
      </a:accent4>
      <a:accent5>
        <a:srgbClr val="AFBEDF"/>
      </a:accent5>
      <a:accent6>
        <a:srgbClr val="7791D2"/>
      </a:accent6>
      <a:hlink>
        <a:srgbClr val="90B54D"/>
      </a:hlink>
      <a:folHlink>
        <a:srgbClr val="F3C43F"/>
      </a:folHlink>
    </a:clrScheme>
    <a:fontScheme name="new year4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new year4 1">
        <a:dk1>
          <a:srgbClr val="1D4940"/>
        </a:dk1>
        <a:lt1>
          <a:srgbClr val="FFFFFF"/>
        </a:lt1>
        <a:dk2>
          <a:srgbClr val="3F716F"/>
        </a:dk2>
        <a:lt2>
          <a:srgbClr val="DDDDDD"/>
        </a:lt2>
        <a:accent1>
          <a:srgbClr val="669E86"/>
        </a:accent1>
        <a:accent2>
          <a:srgbClr val="A2CAB4"/>
        </a:accent2>
        <a:accent3>
          <a:srgbClr val="FFFFFF"/>
        </a:accent3>
        <a:accent4>
          <a:srgbClr val="173D35"/>
        </a:accent4>
        <a:accent5>
          <a:srgbClr val="B8CCC3"/>
        </a:accent5>
        <a:accent6>
          <a:srgbClr val="92B7A3"/>
        </a:accent6>
        <a:hlink>
          <a:srgbClr val="8CA35F"/>
        </a:hlink>
        <a:folHlink>
          <a:srgbClr val="C1B05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 year4 2">
        <a:dk1>
          <a:srgbClr val="2D4473"/>
        </a:dk1>
        <a:lt1>
          <a:srgbClr val="FFFFFF"/>
        </a:lt1>
        <a:dk2>
          <a:srgbClr val="2B6185"/>
        </a:dk2>
        <a:lt2>
          <a:srgbClr val="D3D9DD"/>
        </a:lt2>
        <a:accent1>
          <a:srgbClr val="638AA1"/>
        </a:accent1>
        <a:accent2>
          <a:srgbClr val="8CA8B5"/>
        </a:accent2>
        <a:accent3>
          <a:srgbClr val="FFFFFF"/>
        </a:accent3>
        <a:accent4>
          <a:srgbClr val="253961"/>
        </a:accent4>
        <a:accent5>
          <a:srgbClr val="B7C4CD"/>
        </a:accent5>
        <a:accent6>
          <a:srgbClr val="7E98A4"/>
        </a:accent6>
        <a:hlink>
          <a:srgbClr val="6FA2E7"/>
        </a:hlink>
        <a:folHlink>
          <a:srgbClr val="99C25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 year4 3">
        <a:dk1>
          <a:srgbClr val="1A1A70"/>
        </a:dk1>
        <a:lt1>
          <a:srgbClr val="FFFFFF"/>
        </a:lt1>
        <a:dk2>
          <a:srgbClr val="243D8C"/>
        </a:dk2>
        <a:lt2>
          <a:srgbClr val="DDDDDD"/>
        </a:lt2>
        <a:accent1>
          <a:srgbClr val="3E78C6"/>
        </a:accent1>
        <a:accent2>
          <a:srgbClr val="84A1E8"/>
        </a:accent2>
        <a:accent3>
          <a:srgbClr val="FFFFFF"/>
        </a:accent3>
        <a:accent4>
          <a:srgbClr val="14145F"/>
        </a:accent4>
        <a:accent5>
          <a:srgbClr val="AFBEDF"/>
        </a:accent5>
        <a:accent6>
          <a:srgbClr val="7791D2"/>
        </a:accent6>
        <a:hlink>
          <a:srgbClr val="90B54D"/>
        </a:hlink>
        <a:folHlink>
          <a:srgbClr val="F3C43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new_year4</Template>
  <TotalTime>3803</TotalTime>
  <Words>2926</Words>
  <Application>Microsoft Office PowerPoint</Application>
  <PresentationFormat>Экран (4:3)</PresentationFormat>
  <Paragraphs>567</Paragraphs>
  <Slides>60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60</vt:i4>
      </vt:variant>
    </vt:vector>
  </HeadingPairs>
  <TitlesOfParts>
    <vt:vector size="61" baseType="lpstr">
      <vt:lpstr>new_year4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Неподвижный блок</vt:lpstr>
      <vt:lpstr>подвижный  БЛОК</vt:lpstr>
      <vt:lpstr>…вращающее действие от F  и ПЛЕЧА…                                   </vt:lpstr>
      <vt:lpstr>…вращающее действие от F  и ПЛЕЧА…                                   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Домашнее задание.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  <vt:lpstr>Слайд 47</vt:lpstr>
      <vt:lpstr>Слайд 48</vt:lpstr>
      <vt:lpstr>Слайд 49</vt:lpstr>
      <vt:lpstr>Слайд 50</vt:lpstr>
      <vt:lpstr>Слайд 51</vt:lpstr>
      <vt:lpstr>Слайд 52</vt:lpstr>
      <vt:lpstr>Слайд 53</vt:lpstr>
      <vt:lpstr>Слайд 54</vt:lpstr>
      <vt:lpstr>Слайд 55</vt:lpstr>
      <vt:lpstr>Слайд 56</vt:lpstr>
      <vt:lpstr>Слайд 57</vt:lpstr>
      <vt:lpstr>Слайд 58</vt:lpstr>
      <vt:lpstr>Слайд 59</vt:lpstr>
      <vt:lpstr>Слайд 60</vt:lpstr>
    </vt:vector>
  </TitlesOfParts>
  <Company>2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User</cp:lastModifiedBy>
  <cp:revision>393</cp:revision>
  <dcterms:created xsi:type="dcterms:W3CDTF">2008-12-14T04:17:18Z</dcterms:created>
  <dcterms:modified xsi:type="dcterms:W3CDTF">2019-06-06T13:01:47Z</dcterms:modified>
</cp:coreProperties>
</file>