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7"/>
  </p:notesMasterIdLst>
  <p:sldIdLst>
    <p:sldId id="319" r:id="rId2"/>
    <p:sldId id="318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21" r:id="rId16"/>
    <p:sldId id="348" r:id="rId17"/>
    <p:sldId id="316" r:id="rId18"/>
    <p:sldId id="325" r:id="rId19"/>
    <p:sldId id="326" r:id="rId20"/>
    <p:sldId id="317" r:id="rId21"/>
    <p:sldId id="349" r:id="rId22"/>
    <p:sldId id="320" r:id="rId23"/>
    <p:sldId id="322" r:id="rId24"/>
    <p:sldId id="311" r:id="rId25"/>
    <p:sldId id="323" r:id="rId26"/>
    <p:sldId id="324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0000"/>
    <a:srgbClr val="365D21"/>
    <a:srgbClr val="006600"/>
    <a:srgbClr val="66CCFF"/>
    <a:srgbClr val="0014AC"/>
    <a:srgbClr val="0033CC"/>
    <a:srgbClr val="220FB1"/>
    <a:srgbClr val="2923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360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6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3745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12.wav"/><Relationship Id="rId5" Type="http://schemas.openxmlformats.org/officeDocument/2006/relationships/audio" Target="../media/audio1.wav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audio" Target="../media/audio1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9.wav"/><Relationship Id="rId4" Type="http://schemas.openxmlformats.org/officeDocument/2006/relationships/audio" Target="../media/audio10.wav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0.wav"/><Relationship Id="rId4" Type="http://schemas.openxmlformats.org/officeDocument/2006/relationships/audio" Target="../media/audio6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2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40;&#1076;&#1084;&#1080;&#1085;\Desktop\9%20&#1082;&#1083;&#1072;&#1089;&#1089;\&#1082;&#1086;&#1083;&#1077;&#1073;&#1072;&#1085;&#1080;&#1103;%20&#1080;%20&#1074;&#1086;&#1083;&#1085;&#1099;%20+\&#1079;&#1074;&#1091;&#1082;%20&#1074;&#1072;&#1082;&#1091;&#1091;&#1084;&#1077;.avi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video" Target="file:///C:\Users\&#1040;&#1076;&#1084;&#1080;&#1085;\Desktop\&#1091;&#1095;%20&#1089;&#1072;&#1081;&#1090;\&#1079;&#1074;&#1091;&#1082;\&#1087;&#1088;&#1080;&#1084;&#1077;&#1085;&#1077;&#1085;&#1085;&#1080;&#1077;%20&#1079;&#1074;&#1091;&#1082;&#1072;.avi" TargetMode="External"/><Relationship Id="rId7" Type="http://schemas.openxmlformats.org/officeDocument/2006/relationships/slide" Target="slide2.xml"/><Relationship Id="rId2" Type="http://schemas.openxmlformats.org/officeDocument/2006/relationships/video" Target="file:///C:\Users\&#1040;&#1076;&#1084;&#1080;&#1085;\Desktop\9%20&#1082;&#1083;&#1072;&#1089;&#1089;\&#1082;&#1086;&#1083;&#1077;&#1073;&#1072;&#1085;&#1080;&#1103;%20&#1080;%20&#1074;&#1086;&#1083;&#1085;&#1099;%20+\&#1101;&#1093;&#1086;&#1083;&#1086;&#1090;.avi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2900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- 5  (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/1у28н/ № 82.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(V)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/т22/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Распостранение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колебаний в упругой среде. Поперечные и продольные волны.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Знания учащихся  понятий «волна, условия ее возникновения, продольные и поперечные волны, длина волны, период волны, звук, громкость и высота тона, акустический резонанс».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СОЗДАТЬ УСЛОВИЯ ДЛЯ ДОСТИЖЕНИЯ ПОСТАВЛЕННЫХ ЦЕЛЕЙ.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Образование и распространение поперечных и продольных волн./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видео№2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((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 Источники звука.</a:t>
            </a:r>
            <a:endParaRPr lang="ru-RU" sz="16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hangingPunct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4. Громкость звука как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(амплитуды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).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видео№9</a:t>
            </a:r>
            <a:endParaRPr lang="ru-RU" sz="16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hangingPunct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5. Высота звука как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(частоты).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видео№9</a:t>
            </a:r>
            <a:endParaRPr lang="ru-RU" sz="16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hangingPunct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6. Акустический резонанс и его использование.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//Камертоны</a:t>
            </a:r>
            <a:endParaRPr lang="ru-RU" sz="1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7. Волны на поверхности воды.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//фильм «Волны»</a:t>
            </a:r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8. Убывание интенсивности волны при удалении от источника волны</a:t>
            </a:r>
          </a:p>
          <a:p>
            <a:pPr lvl="0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9.Применение ультразвука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БНП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видео№10</a:t>
            </a:r>
          </a:p>
          <a:p>
            <a:pPr lvl="0"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10. Эффект Доплера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 анимация 15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214282" y="3126682"/>
            <a:ext cx="289411" cy="230879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401649" y="278838"/>
            <a:ext cx="1829422" cy="2922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0139" y="261915"/>
            <a:ext cx="751597" cy="32438"/>
            <a:chOff x="10760" y="1635"/>
            <a:chExt cx="403" cy="23"/>
          </a:xfrm>
        </p:grpSpPr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771" y="1658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0760" y="1635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357158" y="2000240"/>
            <a:ext cx="785818" cy="122678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>
            <a:off x="2183486" y="350277"/>
            <a:ext cx="45719" cy="3507351"/>
          </a:xfrm>
          <a:prstGeom prst="line">
            <a:avLst/>
          </a:prstGeom>
          <a:noFill/>
          <a:ln w="38100">
            <a:solidFill>
              <a:srgbClr val="0033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-352801" y="4027617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/>
          <p:nvPr/>
        </p:nvGrpSpPr>
        <p:grpSpPr>
          <a:xfrm>
            <a:off x="357158" y="4643446"/>
            <a:ext cx="595035" cy="461665"/>
            <a:chOff x="357158" y="3357562"/>
            <a:chExt cx="595035" cy="46166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57158" y="3357562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571472" y="3429000"/>
              <a:ext cx="28575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6"/>
          <p:cNvGrpSpPr/>
          <p:nvPr/>
        </p:nvGrpSpPr>
        <p:grpSpPr>
          <a:xfrm>
            <a:off x="907487" y="1357298"/>
            <a:ext cx="407484" cy="461665"/>
            <a:chOff x="571472" y="1071546"/>
            <a:chExt cx="407484" cy="46166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676372" y="1107359"/>
              <a:ext cx="285752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1709279" y="2488164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29" name="Дуга 28"/>
          <p:cNvSpPr/>
          <p:nvPr/>
        </p:nvSpPr>
        <p:spPr>
          <a:xfrm rot="9491916">
            <a:off x="1929622" y="48064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714356"/>
            <a:ext cx="410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28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183094" y="2960122"/>
            <a:ext cx="1785950" cy="9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76194" y="3885888"/>
            <a:ext cx="1137919" cy="65277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трелка вправо 40"/>
          <p:cNvSpPr/>
          <p:nvPr/>
        </p:nvSpPr>
        <p:spPr>
          <a:xfrm rot="1808701">
            <a:off x="333168" y="3376944"/>
            <a:ext cx="771377" cy="257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1"/>
          <p:cNvGrpSpPr/>
          <p:nvPr/>
        </p:nvGrpSpPr>
        <p:grpSpPr>
          <a:xfrm>
            <a:off x="714348" y="2928934"/>
            <a:ext cx="407484" cy="461665"/>
            <a:chOff x="571472" y="1071546"/>
            <a:chExt cx="407484" cy="461665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621780" y="1121007"/>
              <a:ext cx="285752" cy="15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>
          <a:xfrm>
            <a:off x="2264809" y="1142984"/>
            <a:ext cx="538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endParaRPr lang="ru-RU" sz="3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0" y="5143512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035" name="Arc 11"/>
          <p:cNvSpPr>
            <a:spLocks/>
          </p:cNvSpPr>
          <p:nvPr/>
        </p:nvSpPr>
        <p:spPr bwMode="auto">
          <a:xfrm flipH="1" flipV="1">
            <a:off x="428596" y="3000372"/>
            <a:ext cx="1785950" cy="7858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563"/>
              <a:gd name="T1" fmla="*/ 0 h 21600"/>
              <a:gd name="T2" fmla="*/ 20563 w 20563"/>
              <a:gd name="T3" fmla="*/ 14987 h 21600"/>
              <a:gd name="T4" fmla="*/ 0 w 2056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63" h="21600" fill="none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</a:path>
              <a:path w="20563" h="21600" stroke="0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dash"/>
            <a:round/>
            <a:headEnd type="none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 flipH="1">
            <a:off x="2174640" y="341400"/>
            <a:ext cx="45719" cy="350735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>
            <a:off x="1455839" y="4599120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12"/>
          <p:cNvSpPr>
            <a:spLocks noChangeShapeType="1"/>
          </p:cNvSpPr>
          <p:nvPr/>
        </p:nvSpPr>
        <p:spPr bwMode="auto">
          <a:xfrm flipV="1">
            <a:off x="2158874" y="2134742"/>
            <a:ext cx="45719" cy="158397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 flipH="1" flipV="1">
            <a:off x="964381" y="3107529"/>
            <a:ext cx="571504" cy="21431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7"/>
          <p:cNvGrpSpPr/>
          <p:nvPr/>
        </p:nvGrpSpPr>
        <p:grpSpPr>
          <a:xfrm>
            <a:off x="1166134" y="2500306"/>
            <a:ext cx="457176" cy="461665"/>
            <a:chOff x="3214678" y="2500306"/>
            <a:chExt cx="457176" cy="461665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214678" y="2500306"/>
              <a:ext cx="457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400" dirty="0">
                <a:solidFill>
                  <a:srgbClr val="006600"/>
                </a:solidFill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80"/>
          <p:cNvGrpSpPr/>
          <p:nvPr/>
        </p:nvGrpSpPr>
        <p:grpSpPr>
          <a:xfrm>
            <a:off x="1258000" y="3262970"/>
            <a:ext cx="364202" cy="523220"/>
            <a:chOff x="3714744" y="2643182"/>
            <a:chExt cx="364202" cy="52322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3714744" y="264318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>
              <a:off x="3778790" y="2690480"/>
              <a:ext cx="28575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Прямая со стрелкой 81"/>
          <p:cNvCxnSpPr/>
          <p:nvPr/>
        </p:nvCxnSpPr>
        <p:spPr>
          <a:xfrm>
            <a:off x="1071538" y="3786190"/>
            <a:ext cx="571504" cy="214314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84"/>
          <p:cNvGrpSpPr/>
          <p:nvPr/>
        </p:nvGrpSpPr>
        <p:grpSpPr>
          <a:xfrm>
            <a:off x="1357290" y="3993112"/>
            <a:ext cx="470000" cy="523220"/>
            <a:chOff x="3214678" y="2500306"/>
            <a:chExt cx="470000" cy="523220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3214678" y="2500306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</a:t>
              </a:r>
              <a:endParaRPr lang="ru-RU" sz="2800" dirty="0">
                <a:solidFill>
                  <a:srgbClr val="003300"/>
                </a:solidFill>
              </a:endParaRPr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Line 4"/>
          <p:cNvSpPr>
            <a:spLocks noChangeShapeType="1"/>
          </p:cNvSpPr>
          <p:nvPr/>
        </p:nvSpPr>
        <p:spPr bwMode="auto">
          <a:xfrm flipH="1" flipV="1">
            <a:off x="714348" y="4214818"/>
            <a:ext cx="1714512" cy="56461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stealth" w="lg" len="lg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214546" y="4714884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/>
          </a:p>
        </p:txBody>
      </p:sp>
      <p:sp>
        <p:nvSpPr>
          <p:cNvPr id="92" name="Дуга 91"/>
          <p:cNvSpPr/>
          <p:nvPr/>
        </p:nvSpPr>
        <p:spPr>
          <a:xfrm rot="21252767">
            <a:off x="199299" y="428569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49518" y="3786190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3200" dirty="0"/>
          </a:p>
        </p:txBody>
      </p:sp>
      <p:grpSp>
        <p:nvGrpSpPr>
          <p:cNvPr id="9" name="Группа 112"/>
          <p:cNvGrpSpPr/>
          <p:nvPr/>
        </p:nvGrpSpPr>
        <p:grpSpPr>
          <a:xfrm>
            <a:off x="2627784" y="1916832"/>
            <a:ext cx="2882520" cy="769441"/>
            <a:chOff x="5572132" y="1071546"/>
            <a:chExt cx="2882520" cy="769441"/>
          </a:xfrm>
        </p:grpSpPr>
        <p:sp>
          <p:nvSpPr>
            <p:cNvPr id="114" name="Rectangle 1"/>
            <p:cNvSpPr>
              <a:spLocks noChangeArrowheads="1"/>
            </p:cNvSpPr>
            <p:nvPr/>
          </p:nvSpPr>
          <p:spPr bwMode="auto">
            <a:xfrm>
              <a:off x="5572132" y="1071546"/>
              <a:ext cx="2882520" cy="769441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2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7358082" y="1124306"/>
              <a:ext cx="707035" cy="23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17924" t="9081" r="10904" b="78914"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Прямоугольник 117"/>
          <p:cNvSpPr/>
          <p:nvPr/>
        </p:nvSpPr>
        <p:spPr>
          <a:xfrm>
            <a:off x="7812360" y="908720"/>
            <a:ext cx="1331640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 Box 9"/>
          <p:cNvSpPr txBox="1">
            <a:spLocks noChangeArrowheads="1"/>
          </p:cNvSpPr>
          <p:nvPr/>
        </p:nvSpPr>
        <p:spPr bwMode="auto">
          <a:xfrm>
            <a:off x="2699792" y="908720"/>
            <a:ext cx="4824536" cy="792088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Найду период колебаний, используя формулу Гюйгенса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112"/>
          <p:cNvGrpSpPr/>
          <p:nvPr/>
        </p:nvGrpSpPr>
        <p:grpSpPr>
          <a:xfrm>
            <a:off x="4716015" y="2770474"/>
            <a:ext cx="3445174" cy="646331"/>
            <a:chOff x="5572130" y="1133100"/>
            <a:chExt cx="2242732" cy="646331"/>
          </a:xfrm>
        </p:grpSpPr>
        <p:sp>
          <p:nvSpPr>
            <p:cNvPr id="122" name="Rectangle 1"/>
            <p:cNvSpPr>
              <a:spLocks noChangeArrowheads="1"/>
            </p:cNvSpPr>
            <p:nvPr/>
          </p:nvSpPr>
          <p:spPr bwMode="auto">
            <a:xfrm>
              <a:off x="5572130" y="1133100"/>
              <a:ext cx="2242732" cy="646331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=2∙3,14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98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9,8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6931523" y="1213237"/>
              <a:ext cx="707035" cy="23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12"/>
          <p:cNvGrpSpPr/>
          <p:nvPr/>
        </p:nvGrpSpPr>
        <p:grpSpPr>
          <a:xfrm>
            <a:off x="3131839" y="3573016"/>
            <a:ext cx="2520281" cy="646331"/>
            <a:chOff x="5572133" y="1133100"/>
            <a:chExt cx="2191667" cy="646331"/>
          </a:xfrm>
        </p:grpSpPr>
        <p:sp>
          <p:nvSpPr>
            <p:cNvPr id="135" name="Rectangle 1"/>
            <p:cNvSpPr>
              <a:spLocks noChangeArrowheads="1"/>
            </p:cNvSpPr>
            <p:nvPr/>
          </p:nvSpPr>
          <p:spPr bwMode="auto">
            <a:xfrm>
              <a:off x="5572133" y="1133100"/>
              <a:ext cx="2191667" cy="646331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=6,28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10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36" name="Прямая соединительная линия 135"/>
            <p:cNvCxnSpPr/>
            <p:nvPr/>
          </p:nvCxnSpPr>
          <p:spPr>
            <a:xfrm>
              <a:off x="7036770" y="1178214"/>
              <a:ext cx="707035" cy="23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 Box 9"/>
          <p:cNvSpPr txBox="1">
            <a:spLocks noChangeArrowheads="1"/>
          </p:cNvSpPr>
          <p:nvPr/>
        </p:nvSpPr>
        <p:spPr bwMode="auto">
          <a:xfrm>
            <a:off x="2483768" y="4293096"/>
            <a:ext cx="6660232" cy="504056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частота –это количество колебаний за 1с.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"/>
          <p:cNvSpPr>
            <a:spLocks noChangeArrowheads="1"/>
          </p:cNvSpPr>
          <p:nvPr/>
        </p:nvSpPr>
        <p:spPr bwMode="auto">
          <a:xfrm>
            <a:off x="5724128" y="3573016"/>
            <a:ext cx="1368152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 с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3783579" y="4730227"/>
            <a:ext cx="500389" cy="787005"/>
            <a:chOff x="9757" y="3167"/>
            <a:chExt cx="530" cy="429"/>
          </a:xfrm>
        </p:grpSpPr>
        <p:sp>
          <p:nvSpPr>
            <p:cNvPr id="142" name="Text Box 3"/>
            <p:cNvSpPr txBox="1">
              <a:spLocks noChangeArrowheads="1"/>
            </p:cNvSpPr>
            <p:nvPr/>
          </p:nvSpPr>
          <p:spPr bwMode="auto">
            <a:xfrm>
              <a:off x="9757" y="3362"/>
              <a:ext cx="53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40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Line 5"/>
            <p:cNvSpPr>
              <a:spLocks noChangeShapeType="1"/>
            </p:cNvSpPr>
            <p:nvPr/>
          </p:nvSpPr>
          <p:spPr bwMode="auto">
            <a:xfrm>
              <a:off x="9820" y="3387"/>
              <a:ext cx="284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5" name="Text Box 6"/>
          <p:cNvSpPr txBox="1">
            <a:spLocks noChangeArrowheads="1"/>
          </p:cNvSpPr>
          <p:nvPr/>
        </p:nvSpPr>
        <p:spPr bwMode="auto">
          <a:xfrm>
            <a:off x="3120785" y="4896916"/>
            <a:ext cx="672325" cy="3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sym typeface="Symbol" pitchFamily="18" charset="2"/>
              </a:rPr>
              <a:t>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0" y="5931277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колебания в Исаакиевском соборе повторяются через ….с, т.е. частота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егоколебаний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составляет …..Гц.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 Box 6"/>
          <p:cNvSpPr txBox="1">
            <a:spLocks noChangeArrowheads="1"/>
          </p:cNvSpPr>
          <p:nvPr/>
        </p:nvSpPr>
        <p:spPr bwMode="auto">
          <a:xfrm>
            <a:off x="4499992" y="4941168"/>
            <a:ext cx="672325" cy="3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sym typeface="Symbol" pitchFamily="18" charset="2"/>
              </a:rPr>
              <a:t>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8" name="Rectangle 1"/>
          <p:cNvSpPr>
            <a:spLocks noChangeArrowheads="1"/>
          </p:cNvSpPr>
          <p:nvPr/>
        </p:nvSpPr>
        <p:spPr bwMode="auto">
          <a:xfrm>
            <a:off x="5076056" y="4869160"/>
            <a:ext cx="1224136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Гц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0" y="92867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0086 0.07986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00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29" grpId="0" animBg="1"/>
      <p:bldP spid="1036" grpId="0" animBg="1"/>
      <p:bldP spid="1028" grpId="0" animBg="1"/>
      <p:bldP spid="28" grpId="0"/>
      <p:bldP spid="29" grpId="0" animBg="1"/>
      <p:bldP spid="30" grpId="0"/>
      <p:bldP spid="41" grpId="0" animBg="1"/>
      <p:bldP spid="53" grpId="0"/>
      <p:bldP spid="55" grpId="0"/>
      <p:bldP spid="1035" grpId="0" animBg="1"/>
      <p:bldP spid="69" grpId="0" animBg="1"/>
      <p:bldP spid="71" grpId="0" animBg="1"/>
      <p:bldP spid="88" grpId="0" animBg="1"/>
      <p:bldP spid="89" grpId="0"/>
      <p:bldP spid="92" grpId="0" animBg="1"/>
      <p:bldP spid="93" grpId="0"/>
      <p:bldP spid="118" grpId="0" build="p" animBg="1"/>
      <p:bldP spid="119" grpId="0" animBg="1"/>
      <p:bldP spid="137" grpId="0" animBg="1"/>
      <p:bldP spid="139" grpId="0" animBg="1"/>
      <p:bldP spid="145" grpId="0"/>
      <p:bldP spid="146" grpId="0" animBg="1"/>
      <p:bldP spid="147" grpId="0"/>
      <p:bldP spid="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214282" y="3126682"/>
            <a:ext cx="289411" cy="230879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401649" y="278838"/>
            <a:ext cx="1829422" cy="2922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0139" y="261915"/>
            <a:ext cx="751597" cy="32438"/>
            <a:chOff x="10760" y="1635"/>
            <a:chExt cx="403" cy="23"/>
          </a:xfrm>
        </p:grpSpPr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771" y="1658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0760" y="1635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357158" y="2000240"/>
            <a:ext cx="785818" cy="122678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>
            <a:off x="2183486" y="350277"/>
            <a:ext cx="45719" cy="3507351"/>
          </a:xfrm>
          <a:prstGeom prst="line">
            <a:avLst/>
          </a:prstGeom>
          <a:noFill/>
          <a:ln w="38100">
            <a:solidFill>
              <a:srgbClr val="0033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-352801" y="4027617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/>
          <p:nvPr/>
        </p:nvGrpSpPr>
        <p:grpSpPr>
          <a:xfrm>
            <a:off x="357158" y="4643446"/>
            <a:ext cx="724878" cy="461665"/>
            <a:chOff x="357158" y="3357562"/>
            <a:chExt cx="724878" cy="46166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57158" y="3357562"/>
              <a:ext cx="724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571472" y="3429000"/>
              <a:ext cx="28575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6"/>
          <p:cNvGrpSpPr/>
          <p:nvPr/>
        </p:nvGrpSpPr>
        <p:grpSpPr>
          <a:xfrm>
            <a:off x="907487" y="1357298"/>
            <a:ext cx="407484" cy="461665"/>
            <a:chOff x="571472" y="1071546"/>
            <a:chExt cx="407484" cy="46166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676372" y="1107359"/>
              <a:ext cx="285752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1709279" y="2488164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29" name="Дуга 28"/>
          <p:cNvSpPr/>
          <p:nvPr/>
        </p:nvSpPr>
        <p:spPr>
          <a:xfrm rot="9491916">
            <a:off x="1929622" y="48064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714356"/>
            <a:ext cx="410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28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183094" y="2960122"/>
            <a:ext cx="1785950" cy="9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76194" y="3885888"/>
            <a:ext cx="1137919" cy="65277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трелка вправо 40"/>
          <p:cNvSpPr/>
          <p:nvPr/>
        </p:nvSpPr>
        <p:spPr>
          <a:xfrm rot="1808701">
            <a:off x="333168" y="3376944"/>
            <a:ext cx="771377" cy="257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1"/>
          <p:cNvGrpSpPr/>
          <p:nvPr/>
        </p:nvGrpSpPr>
        <p:grpSpPr>
          <a:xfrm>
            <a:off x="714348" y="2928934"/>
            <a:ext cx="407484" cy="461665"/>
            <a:chOff x="571472" y="1071546"/>
            <a:chExt cx="407484" cy="461665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621780" y="1121007"/>
              <a:ext cx="285752" cy="15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>
          <a:xfrm>
            <a:off x="2264809" y="1142984"/>
            <a:ext cx="538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endParaRPr lang="ru-RU" sz="3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0" y="5143512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035" name="Arc 11"/>
          <p:cNvSpPr>
            <a:spLocks/>
          </p:cNvSpPr>
          <p:nvPr/>
        </p:nvSpPr>
        <p:spPr bwMode="auto">
          <a:xfrm flipH="1" flipV="1">
            <a:off x="428596" y="3000372"/>
            <a:ext cx="1785950" cy="7858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563"/>
              <a:gd name="T1" fmla="*/ 0 h 21600"/>
              <a:gd name="T2" fmla="*/ 20563 w 20563"/>
              <a:gd name="T3" fmla="*/ 14987 h 21600"/>
              <a:gd name="T4" fmla="*/ 0 w 2056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63" h="21600" fill="none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</a:path>
              <a:path w="20563" h="21600" stroke="0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dash"/>
            <a:round/>
            <a:headEnd type="none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 flipH="1">
            <a:off x="2174640" y="341400"/>
            <a:ext cx="45719" cy="350735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>
            <a:off x="1455839" y="4599120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12"/>
          <p:cNvSpPr>
            <a:spLocks noChangeShapeType="1"/>
          </p:cNvSpPr>
          <p:nvPr/>
        </p:nvSpPr>
        <p:spPr bwMode="auto">
          <a:xfrm flipV="1">
            <a:off x="2158874" y="2134742"/>
            <a:ext cx="45719" cy="158397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 flipH="1" flipV="1">
            <a:off x="964381" y="3107529"/>
            <a:ext cx="571504" cy="21431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7"/>
          <p:cNvGrpSpPr/>
          <p:nvPr/>
        </p:nvGrpSpPr>
        <p:grpSpPr>
          <a:xfrm>
            <a:off x="1166134" y="2500306"/>
            <a:ext cx="457176" cy="461665"/>
            <a:chOff x="3214678" y="2500306"/>
            <a:chExt cx="457176" cy="461665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214678" y="2500306"/>
              <a:ext cx="457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400" dirty="0">
                <a:solidFill>
                  <a:srgbClr val="006600"/>
                </a:solidFill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80"/>
          <p:cNvGrpSpPr/>
          <p:nvPr/>
        </p:nvGrpSpPr>
        <p:grpSpPr>
          <a:xfrm>
            <a:off x="1258000" y="3262970"/>
            <a:ext cx="364202" cy="523220"/>
            <a:chOff x="3714744" y="2643182"/>
            <a:chExt cx="364202" cy="52322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3714744" y="264318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>
              <a:off x="3778790" y="2690480"/>
              <a:ext cx="28575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Прямая со стрелкой 81"/>
          <p:cNvCxnSpPr/>
          <p:nvPr/>
        </p:nvCxnSpPr>
        <p:spPr>
          <a:xfrm>
            <a:off x="1071538" y="3786190"/>
            <a:ext cx="571504" cy="214314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84"/>
          <p:cNvGrpSpPr/>
          <p:nvPr/>
        </p:nvGrpSpPr>
        <p:grpSpPr>
          <a:xfrm>
            <a:off x="1357290" y="3993112"/>
            <a:ext cx="470000" cy="523220"/>
            <a:chOff x="3214678" y="2500306"/>
            <a:chExt cx="470000" cy="523220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3214678" y="2500306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</a:t>
              </a:r>
              <a:endParaRPr lang="ru-RU" sz="2800" dirty="0">
                <a:solidFill>
                  <a:srgbClr val="003300"/>
                </a:solidFill>
              </a:endParaRPr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Line 4"/>
          <p:cNvSpPr>
            <a:spLocks noChangeShapeType="1"/>
          </p:cNvSpPr>
          <p:nvPr/>
        </p:nvSpPr>
        <p:spPr bwMode="auto">
          <a:xfrm flipH="1" flipV="1">
            <a:off x="714348" y="4214818"/>
            <a:ext cx="1714512" cy="56461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stealth" w="lg" len="lg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214546" y="4714884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/>
          </a:p>
        </p:txBody>
      </p:sp>
      <p:sp>
        <p:nvSpPr>
          <p:cNvPr id="92" name="Дуга 91"/>
          <p:cNvSpPr/>
          <p:nvPr/>
        </p:nvSpPr>
        <p:spPr>
          <a:xfrm rot="21252767">
            <a:off x="199299" y="428569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49518" y="3786190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3200" dirty="0"/>
          </a:p>
        </p:txBody>
      </p:sp>
      <p:grpSp>
        <p:nvGrpSpPr>
          <p:cNvPr id="9" name="Группа 112"/>
          <p:cNvGrpSpPr/>
          <p:nvPr/>
        </p:nvGrpSpPr>
        <p:grpSpPr>
          <a:xfrm>
            <a:off x="2699792" y="2420888"/>
            <a:ext cx="3429144" cy="769441"/>
            <a:chOff x="5572132" y="1071546"/>
            <a:chExt cx="3429144" cy="769441"/>
          </a:xfrm>
        </p:grpSpPr>
        <p:sp>
          <p:nvSpPr>
            <p:cNvPr id="114" name="Rectangle 1"/>
            <p:cNvSpPr>
              <a:spLocks noChangeArrowheads="1"/>
            </p:cNvSpPr>
            <p:nvPr/>
          </p:nvSpPr>
          <p:spPr bwMode="auto">
            <a:xfrm>
              <a:off x="5572132" y="1071546"/>
              <a:ext cx="3429144" cy="769441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л</a:t>
              </a:r>
              <a:r>
                <a:rPr kumimoji="0" lang="ru-RU" sz="4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2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7624484" y="1124306"/>
              <a:ext cx="1116000" cy="23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Прямоугольник 117"/>
          <p:cNvSpPr/>
          <p:nvPr/>
        </p:nvSpPr>
        <p:spPr>
          <a:xfrm>
            <a:off x="7164288" y="908720"/>
            <a:ext cx="1979712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=…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1с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=1,6м/с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 Box 9"/>
          <p:cNvSpPr txBox="1">
            <a:spLocks noChangeArrowheads="1"/>
          </p:cNvSpPr>
          <p:nvPr/>
        </p:nvSpPr>
        <p:spPr bwMode="auto">
          <a:xfrm>
            <a:off x="2699792" y="836712"/>
            <a:ext cx="4824536" cy="792088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Запишем формулу Гюйгенса для Земли и для Луны.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"/>
          <p:cNvSpPr>
            <a:spLocks noChangeArrowheads="1"/>
          </p:cNvSpPr>
          <p:nvPr/>
        </p:nvSpPr>
        <p:spPr bwMode="auto">
          <a:xfrm>
            <a:off x="6444208" y="4869160"/>
            <a:ext cx="1800200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с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0" y="5931277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маятник с периодом в 1с имеет длину …м и на Луне колебания его будут повторяться через ….с.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17924" t="31972" r="10904" b="60974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112"/>
          <p:cNvGrpSpPr/>
          <p:nvPr/>
        </p:nvGrpSpPr>
        <p:grpSpPr>
          <a:xfrm>
            <a:off x="2699792" y="1628800"/>
            <a:ext cx="3191899" cy="769441"/>
            <a:chOff x="5572132" y="1071546"/>
            <a:chExt cx="3191899" cy="769441"/>
          </a:xfrm>
        </p:grpSpPr>
        <p:sp>
          <p:nvSpPr>
            <p:cNvPr id="75" name="Rectangle 1"/>
            <p:cNvSpPr>
              <a:spLocks noChangeArrowheads="1"/>
            </p:cNvSpPr>
            <p:nvPr/>
          </p:nvSpPr>
          <p:spPr bwMode="auto">
            <a:xfrm>
              <a:off x="5572132" y="1071546"/>
              <a:ext cx="3191899" cy="769441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з</a:t>
              </a:r>
              <a:r>
                <a:rPr kumimoji="0" lang="ru-RU" sz="4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2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ru-RU" sz="32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>
              <a:off x="7557249" y="1124306"/>
              <a:ext cx="1116000" cy="23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12"/>
          <p:cNvGrpSpPr/>
          <p:nvPr/>
        </p:nvGrpSpPr>
        <p:grpSpPr>
          <a:xfrm>
            <a:off x="2699792" y="3645024"/>
            <a:ext cx="3304109" cy="646331"/>
            <a:chOff x="5572127" y="1133100"/>
            <a:chExt cx="2150901" cy="646331"/>
          </a:xfrm>
        </p:grpSpPr>
        <p:sp>
          <p:nvSpPr>
            <p:cNvPr id="83" name="Rectangle 1"/>
            <p:cNvSpPr>
              <a:spLocks noChangeArrowheads="1"/>
            </p:cNvSpPr>
            <p:nvPr/>
          </p:nvSpPr>
          <p:spPr bwMode="auto">
            <a:xfrm>
              <a:off x="5572127" y="1133100"/>
              <a:ext cx="2150901" cy="646331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1с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=2∙3,14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9,8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>
              <a:off x="6984045" y="1213237"/>
              <a:ext cx="707035" cy="23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2411760" y="3212976"/>
            <a:ext cx="4824536" cy="504056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Найду длину этого маятника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1"/>
          <p:cNvSpPr>
            <a:spLocks noChangeArrowheads="1"/>
          </p:cNvSpPr>
          <p:nvPr/>
        </p:nvSpPr>
        <p:spPr bwMode="auto">
          <a:xfrm>
            <a:off x="6804248" y="3645024"/>
            <a:ext cx="1584176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 м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1" name="Text Box 9"/>
          <p:cNvSpPr txBox="1">
            <a:spLocks noChangeArrowheads="1"/>
          </p:cNvSpPr>
          <p:nvPr/>
        </p:nvSpPr>
        <p:spPr bwMode="auto">
          <a:xfrm>
            <a:off x="2411760" y="4293096"/>
            <a:ext cx="6732240" cy="504056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Подставим  в «лунную» формулу Гюйгенса.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2"/>
          <p:cNvGrpSpPr/>
          <p:nvPr/>
        </p:nvGrpSpPr>
        <p:grpSpPr>
          <a:xfrm>
            <a:off x="2829497" y="4814482"/>
            <a:ext cx="3552576" cy="707886"/>
            <a:chOff x="5629829" y="1088876"/>
            <a:chExt cx="3552576" cy="707886"/>
          </a:xfrm>
        </p:grpSpPr>
        <p:sp>
          <p:nvSpPr>
            <p:cNvPr id="95" name="Rectangle 1"/>
            <p:cNvSpPr>
              <a:spLocks noChangeArrowheads="1"/>
            </p:cNvSpPr>
            <p:nvPr/>
          </p:nvSpPr>
          <p:spPr bwMode="auto">
            <a:xfrm>
              <a:off x="5629829" y="1088876"/>
              <a:ext cx="3552576" cy="707886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2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л</a:t>
              </a:r>
              <a:r>
                <a:rPr kumimoji="0" lang="ru-RU" sz="4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6,28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1,6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Прямая соединительная линия 95"/>
            <p:cNvCxnSpPr/>
            <p:nvPr/>
          </p:nvCxnSpPr>
          <p:spPr>
            <a:xfrm>
              <a:off x="7817827" y="1124306"/>
              <a:ext cx="1116000" cy="23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0" y="92867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0086 0.07986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0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29" grpId="0" animBg="1"/>
      <p:bldP spid="1036" grpId="0" animBg="1"/>
      <p:bldP spid="1028" grpId="0" animBg="1"/>
      <p:bldP spid="28" grpId="0"/>
      <p:bldP spid="29" grpId="0" animBg="1"/>
      <p:bldP spid="30" grpId="0"/>
      <p:bldP spid="41" grpId="0" animBg="1"/>
      <p:bldP spid="53" grpId="0"/>
      <p:bldP spid="55" grpId="0"/>
      <p:bldP spid="1035" grpId="0" animBg="1"/>
      <p:bldP spid="69" grpId="0" animBg="1"/>
      <p:bldP spid="71" grpId="0" animBg="1"/>
      <p:bldP spid="88" grpId="0" animBg="1"/>
      <p:bldP spid="89" grpId="0"/>
      <p:bldP spid="92" grpId="0" animBg="1"/>
      <p:bldP spid="93" grpId="0"/>
      <p:bldP spid="118" grpId="0" build="p" animBg="1"/>
      <p:bldP spid="119" grpId="0" animBg="1"/>
      <p:bldP spid="139" grpId="0" animBg="1"/>
      <p:bldP spid="146" grpId="0" animBg="1"/>
      <p:bldP spid="85" grpId="0" animBg="1"/>
      <p:bldP spid="90" grpId="0" animBg="1"/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214282" y="3126682"/>
            <a:ext cx="289411" cy="230879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401649" y="278838"/>
            <a:ext cx="1829422" cy="2922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0139" y="261915"/>
            <a:ext cx="751597" cy="32438"/>
            <a:chOff x="10760" y="1635"/>
            <a:chExt cx="403" cy="23"/>
          </a:xfrm>
        </p:grpSpPr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771" y="1658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0760" y="1635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357158" y="2000240"/>
            <a:ext cx="785818" cy="122678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>
            <a:off x="2183486" y="350277"/>
            <a:ext cx="45719" cy="3507351"/>
          </a:xfrm>
          <a:prstGeom prst="line">
            <a:avLst/>
          </a:prstGeom>
          <a:noFill/>
          <a:ln w="38100">
            <a:solidFill>
              <a:srgbClr val="0033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-352801" y="4027617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/>
          <p:nvPr/>
        </p:nvGrpSpPr>
        <p:grpSpPr>
          <a:xfrm>
            <a:off x="357158" y="4643446"/>
            <a:ext cx="595035" cy="461665"/>
            <a:chOff x="357158" y="3357562"/>
            <a:chExt cx="595035" cy="46166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57158" y="3357562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571472" y="3429000"/>
              <a:ext cx="28575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6"/>
          <p:cNvGrpSpPr/>
          <p:nvPr/>
        </p:nvGrpSpPr>
        <p:grpSpPr>
          <a:xfrm>
            <a:off x="907487" y="1357298"/>
            <a:ext cx="407484" cy="461665"/>
            <a:chOff x="571472" y="1071546"/>
            <a:chExt cx="407484" cy="46166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676372" y="1107359"/>
              <a:ext cx="285752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1709279" y="2488164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29" name="Дуга 28"/>
          <p:cNvSpPr/>
          <p:nvPr/>
        </p:nvSpPr>
        <p:spPr>
          <a:xfrm rot="9491916">
            <a:off x="1929622" y="48064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714356"/>
            <a:ext cx="410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28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183094" y="2960122"/>
            <a:ext cx="1785950" cy="9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76194" y="3885888"/>
            <a:ext cx="1137919" cy="65277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трелка вправо 40"/>
          <p:cNvSpPr/>
          <p:nvPr/>
        </p:nvSpPr>
        <p:spPr>
          <a:xfrm rot="1808701">
            <a:off x="333168" y="3376944"/>
            <a:ext cx="771377" cy="257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1"/>
          <p:cNvGrpSpPr/>
          <p:nvPr/>
        </p:nvGrpSpPr>
        <p:grpSpPr>
          <a:xfrm>
            <a:off x="714348" y="2928934"/>
            <a:ext cx="407484" cy="461665"/>
            <a:chOff x="571472" y="1071546"/>
            <a:chExt cx="407484" cy="461665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621780" y="1121007"/>
              <a:ext cx="285752" cy="15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>
          <a:xfrm>
            <a:off x="2264809" y="1142984"/>
            <a:ext cx="538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endParaRPr lang="ru-RU" sz="3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0" y="5143512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035" name="Arc 11"/>
          <p:cNvSpPr>
            <a:spLocks/>
          </p:cNvSpPr>
          <p:nvPr/>
        </p:nvSpPr>
        <p:spPr bwMode="auto">
          <a:xfrm flipH="1" flipV="1">
            <a:off x="428596" y="3000372"/>
            <a:ext cx="1785950" cy="7858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563"/>
              <a:gd name="T1" fmla="*/ 0 h 21600"/>
              <a:gd name="T2" fmla="*/ 20563 w 20563"/>
              <a:gd name="T3" fmla="*/ 14987 h 21600"/>
              <a:gd name="T4" fmla="*/ 0 w 2056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63" h="21600" fill="none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</a:path>
              <a:path w="20563" h="21600" stroke="0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dash"/>
            <a:round/>
            <a:headEnd type="none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 flipH="1">
            <a:off x="2174640" y="341400"/>
            <a:ext cx="45719" cy="350735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>
            <a:off x="1455839" y="4599120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12"/>
          <p:cNvSpPr>
            <a:spLocks noChangeShapeType="1"/>
          </p:cNvSpPr>
          <p:nvPr/>
        </p:nvSpPr>
        <p:spPr bwMode="auto">
          <a:xfrm flipV="1">
            <a:off x="2158874" y="2134742"/>
            <a:ext cx="45719" cy="158397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 flipH="1" flipV="1">
            <a:off x="964381" y="3107529"/>
            <a:ext cx="571504" cy="21431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7"/>
          <p:cNvGrpSpPr/>
          <p:nvPr/>
        </p:nvGrpSpPr>
        <p:grpSpPr>
          <a:xfrm>
            <a:off x="1166134" y="2500306"/>
            <a:ext cx="457176" cy="461665"/>
            <a:chOff x="3214678" y="2500306"/>
            <a:chExt cx="457176" cy="461665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214678" y="2500306"/>
              <a:ext cx="457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400" dirty="0">
                <a:solidFill>
                  <a:srgbClr val="006600"/>
                </a:solidFill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80"/>
          <p:cNvGrpSpPr/>
          <p:nvPr/>
        </p:nvGrpSpPr>
        <p:grpSpPr>
          <a:xfrm>
            <a:off x="1258000" y="3262970"/>
            <a:ext cx="364202" cy="523220"/>
            <a:chOff x="3714744" y="2643182"/>
            <a:chExt cx="364202" cy="52322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3714744" y="264318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>
              <a:off x="3778790" y="2690480"/>
              <a:ext cx="28575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Прямая со стрелкой 81"/>
          <p:cNvCxnSpPr/>
          <p:nvPr/>
        </p:nvCxnSpPr>
        <p:spPr>
          <a:xfrm>
            <a:off x="1071538" y="3786190"/>
            <a:ext cx="571504" cy="214314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84"/>
          <p:cNvGrpSpPr/>
          <p:nvPr/>
        </p:nvGrpSpPr>
        <p:grpSpPr>
          <a:xfrm>
            <a:off x="1357290" y="3993112"/>
            <a:ext cx="470000" cy="523220"/>
            <a:chOff x="3214678" y="2500306"/>
            <a:chExt cx="470000" cy="523220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3214678" y="2500306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</a:t>
              </a:r>
              <a:endParaRPr lang="ru-RU" sz="2800" dirty="0">
                <a:solidFill>
                  <a:srgbClr val="003300"/>
                </a:solidFill>
              </a:endParaRPr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Line 4"/>
          <p:cNvSpPr>
            <a:spLocks noChangeShapeType="1"/>
          </p:cNvSpPr>
          <p:nvPr/>
        </p:nvSpPr>
        <p:spPr bwMode="auto">
          <a:xfrm flipH="1" flipV="1">
            <a:off x="714348" y="4214818"/>
            <a:ext cx="1714512" cy="56461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stealth" w="lg" len="lg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214546" y="4714884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/>
          </a:p>
        </p:txBody>
      </p:sp>
      <p:sp>
        <p:nvSpPr>
          <p:cNvPr id="92" name="Дуга 91"/>
          <p:cNvSpPr/>
          <p:nvPr/>
        </p:nvSpPr>
        <p:spPr>
          <a:xfrm rot="21252767">
            <a:off x="199299" y="428569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49518" y="3786190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3200" dirty="0"/>
          </a:p>
        </p:txBody>
      </p:sp>
      <p:grpSp>
        <p:nvGrpSpPr>
          <p:cNvPr id="9" name="Группа 112"/>
          <p:cNvGrpSpPr/>
          <p:nvPr/>
        </p:nvGrpSpPr>
        <p:grpSpPr>
          <a:xfrm>
            <a:off x="2483768" y="2780928"/>
            <a:ext cx="2882520" cy="769441"/>
            <a:chOff x="5572132" y="1071546"/>
            <a:chExt cx="2882520" cy="769441"/>
          </a:xfrm>
        </p:grpSpPr>
        <p:sp>
          <p:nvSpPr>
            <p:cNvPr id="114" name="Rectangle 1"/>
            <p:cNvSpPr>
              <a:spLocks noChangeArrowheads="1"/>
            </p:cNvSpPr>
            <p:nvPr/>
          </p:nvSpPr>
          <p:spPr bwMode="auto">
            <a:xfrm>
              <a:off x="5572132" y="1071546"/>
              <a:ext cx="2882520" cy="769441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2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7358082" y="1124306"/>
              <a:ext cx="707035" cy="23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17924" t="40154" r="10904" b="52618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Прямоугольник 117"/>
          <p:cNvSpPr/>
          <p:nvPr/>
        </p:nvSpPr>
        <p:spPr>
          <a:xfrm>
            <a:off x="7488832" y="908720"/>
            <a:ext cx="1979712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1,5м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=300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N=125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987824" y="1268760"/>
            <a:ext cx="1239442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9"/>
          <p:cNvSpPr txBox="1">
            <a:spLocks noChangeArrowheads="1"/>
          </p:cNvSpPr>
          <p:nvPr/>
        </p:nvSpPr>
        <p:spPr bwMode="auto">
          <a:xfrm>
            <a:off x="2483768" y="836712"/>
            <a:ext cx="4032448" cy="504056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Найду период колебаний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 Box 9"/>
          <p:cNvSpPr txBox="1">
            <a:spLocks noChangeArrowheads="1"/>
          </p:cNvSpPr>
          <p:nvPr/>
        </p:nvSpPr>
        <p:spPr bwMode="auto">
          <a:xfrm>
            <a:off x="2411760" y="1844824"/>
            <a:ext cx="5112568" cy="936104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Из формулы Гюйгенса выражу ускорение свободного падения 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5436096" y="2780928"/>
            <a:ext cx="24465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511756" y="3583123"/>
            <a:ext cx="1071127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296063" y="3630463"/>
            <a:ext cx="193033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/>
          </a:p>
        </p:txBody>
      </p:sp>
      <p:sp>
        <p:nvSpPr>
          <p:cNvPr id="136" name="TextBox 135"/>
          <p:cNvSpPr txBox="1"/>
          <p:nvPr/>
        </p:nvSpPr>
        <p:spPr>
          <a:xfrm>
            <a:off x="0" y="5589240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по этим данным ускорение свободного падения составит …..м/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1"/>
          <p:cNvSpPr>
            <a:spLocks noChangeArrowheads="1"/>
          </p:cNvSpPr>
          <p:nvPr/>
        </p:nvSpPr>
        <p:spPr bwMode="auto">
          <a:xfrm>
            <a:off x="5220072" y="4365104"/>
            <a:ext cx="2016224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/c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92867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0086 0.07986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0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29" grpId="0" animBg="1"/>
      <p:bldP spid="1036" grpId="0" animBg="1"/>
      <p:bldP spid="1028" grpId="0" animBg="1"/>
      <p:bldP spid="28" grpId="0"/>
      <p:bldP spid="29" grpId="0" animBg="1"/>
      <p:bldP spid="30" grpId="0"/>
      <p:bldP spid="41" grpId="0" animBg="1"/>
      <p:bldP spid="53" grpId="0"/>
      <p:bldP spid="55" grpId="0"/>
      <p:bldP spid="1035" grpId="0" animBg="1"/>
      <p:bldP spid="69" grpId="0" animBg="1"/>
      <p:bldP spid="71" grpId="0" animBg="1"/>
      <p:bldP spid="88" grpId="0" animBg="1"/>
      <p:bldP spid="89" grpId="0"/>
      <p:bldP spid="92" grpId="0" animBg="1"/>
      <p:bldP spid="93" grpId="0"/>
      <p:bldP spid="118" grpId="0" build="p" animBg="1"/>
      <p:bldP spid="119" grpId="0" animBg="1"/>
      <p:bldP spid="121" grpId="0" animBg="1"/>
      <p:bldP spid="122" grpId="0" animBg="1"/>
      <p:bldP spid="124" grpId="0"/>
      <p:bldP spid="132" grpId="0" animBg="1"/>
      <p:bldP spid="135" grpId="0" animBg="1"/>
      <p:bldP spid="136" grpId="0" animBg="1"/>
      <p:bldP spid="1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214282" y="3126682"/>
            <a:ext cx="289411" cy="230879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401649" y="278838"/>
            <a:ext cx="1829422" cy="2922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0139" y="261915"/>
            <a:ext cx="751597" cy="32438"/>
            <a:chOff x="10760" y="1635"/>
            <a:chExt cx="403" cy="23"/>
          </a:xfrm>
        </p:grpSpPr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771" y="1658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0760" y="1635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357158" y="2000240"/>
            <a:ext cx="785818" cy="122678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>
            <a:off x="2183486" y="350277"/>
            <a:ext cx="45719" cy="3507351"/>
          </a:xfrm>
          <a:prstGeom prst="line">
            <a:avLst/>
          </a:prstGeom>
          <a:noFill/>
          <a:ln w="38100">
            <a:solidFill>
              <a:srgbClr val="0033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-352801" y="4027617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/>
          <p:nvPr/>
        </p:nvGrpSpPr>
        <p:grpSpPr>
          <a:xfrm>
            <a:off x="357158" y="4643446"/>
            <a:ext cx="930063" cy="461665"/>
            <a:chOff x="357158" y="3357562"/>
            <a:chExt cx="930063" cy="46166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57158" y="3357562"/>
              <a:ext cx="9300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рак</a:t>
              </a:r>
              <a:endParaRPr lang="ru-RU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571472" y="3429000"/>
              <a:ext cx="28575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6"/>
          <p:cNvGrpSpPr/>
          <p:nvPr/>
        </p:nvGrpSpPr>
        <p:grpSpPr>
          <a:xfrm>
            <a:off x="907487" y="1357298"/>
            <a:ext cx="407484" cy="461665"/>
            <a:chOff x="571472" y="1071546"/>
            <a:chExt cx="407484" cy="46166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676372" y="1107359"/>
              <a:ext cx="285752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1709279" y="2488164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29" name="Дуга 28"/>
          <p:cNvSpPr/>
          <p:nvPr/>
        </p:nvSpPr>
        <p:spPr>
          <a:xfrm rot="9491916">
            <a:off x="1929622" y="48064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714356"/>
            <a:ext cx="410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28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183094" y="2960122"/>
            <a:ext cx="1785950" cy="9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76194" y="3885888"/>
            <a:ext cx="1137919" cy="65277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трелка вправо 40"/>
          <p:cNvSpPr/>
          <p:nvPr/>
        </p:nvSpPr>
        <p:spPr>
          <a:xfrm rot="1808701">
            <a:off x="333168" y="3376944"/>
            <a:ext cx="771377" cy="257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1"/>
          <p:cNvGrpSpPr/>
          <p:nvPr/>
        </p:nvGrpSpPr>
        <p:grpSpPr>
          <a:xfrm>
            <a:off x="714348" y="2928934"/>
            <a:ext cx="407484" cy="461665"/>
            <a:chOff x="571472" y="1071546"/>
            <a:chExt cx="407484" cy="461665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621780" y="1121007"/>
              <a:ext cx="285752" cy="15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>
          <a:xfrm>
            <a:off x="2264809" y="1142984"/>
            <a:ext cx="538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endParaRPr lang="ru-RU" sz="3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0" y="5143512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035" name="Arc 11"/>
          <p:cNvSpPr>
            <a:spLocks/>
          </p:cNvSpPr>
          <p:nvPr/>
        </p:nvSpPr>
        <p:spPr bwMode="auto">
          <a:xfrm flipH="1" flipV="1">
            <a:off x="428596" y="3000372"/>
            <a:ext cx="1785950" cy="7858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563"/>
              <a:gd name="T1" fmla="*/ 0 h 21600"/>
              <a:gd name="T2" fmla="*/ 20563 w 20563"/>
              <a:gd name="T3" fmla="*/ 14987 h 21600"/>
              <a:gd name="T4" fmla="*/ 0 w 2056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63" h="21600" fill="none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</a:path>
              <a:path w="20563" h="21600" stroke="0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dash"/>
            <a:round/>
            <a:headEnd type="none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 flipH="1">
            <a:off x="2174640" y="341400"/>
            <a:ext cx="45719" cy="350735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>
            <a:off x="1455839" y="4599120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12"/>
          <p:cNvSpPr>
            <a:spLocks noChangeShapeType="1"/>
          </p:cNvSpPr>
          <p:nvPr/>
        </p:nvSpPr>
        <p:spPr bwMode="auto">
          <a:xfrm flipV="1">
            <a:off x="2158874" y="2134742"/>
            <a:ext cx="45719" cy="158397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 flipH="1" flipV="1">
            <a:off x="964381" y="3107529"/>
            <a:ext cx="571504" cy="21431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7"/>
          <p:cNvGrpSpPr/>
          <p:nvPr/>
        </p:nvGrpSpPr>
        <p:grpSpPr>
          <a:xfrm>
            <a:off x="1166134" y="2500306"/>
            <a:ext cx="457176" cy="461665"/>
            <a:chOff x="3214678" y="2500306"/>
            <a:chExt cx="457176" cy="461665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214678" y="2500306"/>
              <a:ext cx="457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400" dirty="0">
                <a:solidFill>
                  <a:srgbClr val="006600"/>
                </a:solidFill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80"/>
          <p:cNvGrpSpPr/>
          <p:nvPr/>
        </p:nvGrpSpPr>
        <p:grpSpPr>
          <a:xfrm>
            <a:off x="1258000" y="3262970"/>
            <a:ext cx="364202" cy="523220"/>
            <a:chOff x="3714744" y="2643182"/>
            <a:chExt cx="364202" cy="52322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3714744" y="264318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>
              <a:off x="3778790" y="2690480"/>
              <a:ext cx="28575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Прямая со стрелкой 81"/>
          <p:cNvCxnSpPr/>
          <p:nvPr/>
        </p:nvCxnSpPr>
        <p:spPr>
          <a:xfrm>
            <a:off x="1071538" y="3786190"/>
            <a:ext cx="571504" cy="214314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84"/>
          <p:cNvGrpSpPr/>
          <p:nvPr/>
        </p:nvGrpSpPr>
        <p:grpSpPr>
          <a:xfrm>
            <a:off x="1357290" y="3993112"/>
            <a:ext cx="470000" cy="523220"/>
            <a:chOff x="3214678" y="2500306"/>
            <a:chExt cx="470000" cy="523220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3214678" y="2500306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</a:t>
              </a:r>
              <a:endParaRPr lang="ru-RU" sz="2800" dirty="0">
                <a:solidFill>
                  <a:srgbClr val="003300"/>
                </a:solidFill>
              </a:endParaRPr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Line 4"/>
          <p:cNvSpPr>
            <a:spLocks noChangeShapeType="1"/>
          </p:cNvSpPr>
          <p:nvPr/>
        </p:nvSpPr>
        <p:spPr bwMode="auto">
          <a:xfrm flipH="1" flipV="1">
            <a:off x="714348" y="4214818"/>
            <a:ext cx="1714512" cy="56461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stealth" w="lg" len="lg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214546" y="4714884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/>
          </a:p>
        </p:txBody>
      </p:sp>
      <p:sp>
        <p:nvSpPr>
          <p:cNvPr id="92" name="Дуга 91"/>
          <p:cNvSpPr/>
          <p:nvPr/>
        </p:nvSpPr>
        <p:spPr>
          <a:xfrm rot="21252767">
            <a:off x="199299" y="428569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49518" y="3786190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320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7453336" y="1556792"/>
            <a:ext cx="1871192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=…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1с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м/с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рак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 Box 9"/>
          <p:cNvSpPr txBox="1">
            <a:spLocks noChangeArrowheads="1"/>
          </p:cNvSpPr>
          <p:nvPr/>
        </p:nvSpPr>
        <p:spPr bwMode="auto">
          <a:xfrm>
            <a:off x="2699792" y="1196752"/>
            <a:ext cx="6444208" cy="432048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Запишем формулу Гюйгенса для 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"/>
          <p:cNvSpPr>
            <a:spLocks noChangeArrowheads="1"/>
          </p:cNvSpPr>
          <p:nvPr/>
        </p:nvSpPr>
        <p:spPr bwMode="auto">
          <a:xfrm>
            <a:off x="6948264" y="5157192"/>
            <a:ext cx="2195736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рак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с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0" y="5931277"/>
            <a:ext cx="914400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маятник с периодом в 1с имеет длину …м и в данной ракете колебания его будут повторяться через ….с.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112"/>
          <p:cNvGrpSpPr/>
          <p:nvPr/>
        </p:nvGrpSpPr>
        <p:grpSpPr>
          <a:xfrm>
            <a:off x="2699792" y="1628800"/>
            <a:ext cx="3191899" cy="769441"/>
            <a:chOff x="5572132" y="1071546"/>
            <a:chExt cx="3191899" cy="769441"/>
          </a:xfrm>
        </p:grpSpPr>
        <p:sp>
          <p:nvSpPr>
            <p:cNvPr id="75" name="Rectangle 1"/>
            <p:cNvSpPr>
              <a:spLocks noChangeArrowheads="1"/>
            </p:cNvSpPr>
            <p:nvPr/>
          </p:nvSpPr>
          <p:spPr bwMode="auto">
            <a:xfrm>
              <a:off x="5572132" y="1071546"/>
              <a:ext cx="3191899" cy="769441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з</a:t>
              </a:r>
              <a:r>
                <a:rPr kumimoji="0" lang="ru-RU" sz="4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2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ru-RU" sz="32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>
              <a:off x="7557249" y="1124306"/>
              <a:ext cx="1116000" cy="23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112"/>
          <p:cNvGrpSpPr/>
          <p:nvPr/>
        </p:nvGrpSpPr>
        <p:grpSpPr>
          <a:xfrm>
            <a:off x="2411760" y="2924944"/>
            <a:ext cx="3304109" cy="646331"/>
            <a:chOff x="5572127" y="1133100"/>
            <a:chExt cx="2150901" cy="646331"/>
          </a:xfrm>
        </p:grpSpPr>
        <p:sp>
          <p:nvSpPr>
            <p:cNvPr id="83" name="Rectangle 1"/>
            <p:cNvSpPr>
              <a:spLocks noChangeArrowheads="1"/>
            </p:cNvSpPr>
            <p:nvPr/>
          </p:nvSpPr>
          <p:spPr bwMode="auto">
            <a:xfrm>
              <a:off x="5572127" y="1133100"/>
              <a:ext cx="2150901" cy="646331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1с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=2∙3,14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9,8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>
              <a:off x="6984045" y="1213237"/>
              <a:ext cx="707035" cy="23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2267744" y="2420888"/>
            <a:ext cx="4824536" cy="504056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Найду длину этого маятника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1"/>
          <p:cNvSpPr>
            <a:spLocks noChangeArrowheads="1"/>
          </p:cNvSpPr>
          <p:nvPr/>
        </p:nvSpPr>
        <p:spPr bwMode="auto">
          <a:xfrm>
            <a:off x="5724128" y="2924944"/>
            <a:ext cx="1584176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 м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1" name="Text Box 9"/>
          <p:cNvSpPr txBox="1">
            <a:spLocks noChangeArrowheads="1"/>
          </p:cNvSpPr>
          <p:nvPr/>
        </p:nvSpPr>
        <p:spPr bwMode="auto">
          <a:xfrm>
            <a:off x="2195736" y="3501008"/>
            <a:ext cx="6732240" cy="792088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формула Гюйгенса для спускающейся ракеты будет иметь вид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12"/>
          <p:cNvGrpSpPr/>
          <p:nvPr/>
        </p:nvGrpSpPr>
        <p:grpSpPr>
          <a:xfrm>
            <a:off x="2829497" y="5169386"/>
            <a:ext cx="3724096" cy="707886"/>
            <a:chOff x="5629829" y="1088876"/>
            <a:chExt cx="3724096" cy="707886"/>
          </a:xfrm>
        </p:grpSpPr>
        <p:sp>
          <p:nvSpPr>
            <p:cNvPr id="95" name="Rectangle 1"/>
            <p:cNvSpPr>
              <a:spLocks noChangeArrowheads="1"/>
            </p:cNvSpPr>
            <p:nvPr/>
          </p:nvSpPr>
          <p:spPr bwMode="auto">
            <a:xfrm>
              <a:off x="5629829" y="1088876"/>
              <a:ext cx="3724096" cy="707886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2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л</a:t>
              </a:r>
              <a:r>
                <a:rPr kumimoji="0" lang="ru-RU" sz="4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6,28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/6</a:t>
              </a: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Прямая соединительная линия 95"/>
            <p:cNvCxnSpPr/>
            <p:nvPr/>
          </p:nvCxnSpPr>
          <p:spPr>
            <a:xfrm>
              <a:off x="7817827" y="1124306"/>
              <a:ext cx="1116000" cy="23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8" cstate="print"/>
          <a:srcRect l="17924" t="73520" r="10904" b="10400"/>
          <a:stretch>
            <a:fillRect/>
          </a:stretch>
        </p:blipFill>
        <p:spPr bwMode="auto">
          <a:xfrm>
            <a:off x="0" y="-27384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2"/>
          <p:cNvGrpSpPr/>
          <p:nvPr/>
        </p:nvGrpSpPr>
        <p:grpSpPr>
          <a:xfrm>
            <a:off x="2627784" y="4251865"/>
            <a:ext cx="3600400" cy="707886"/>
            <a:chOff x="5572132" y="1102323"/>
            <a:chExt cx="3600400" cy="707886"/>
          </a:xfrm>
        </p:grpSpPr>
        <p:sp>
          <p:nvSpPr>
            <p:cNvPr id="72" name="Rectangle 1"/>
            <p:cNvSpPr>
              <a:spLocks noChangeArrowheads="1"/>
            </p:cNvSpPr>
            <p:nvPr/>
          </p:nvSpPr>
          <p:spPr bwMode="auto">
            <a:xfrm>
              <a:off x="5572132" y="1102323"/>
              <a:ext cx="3600400" cy="707886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рак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2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-a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>
              <a:off x="7651378" y="1141229"/>
              <a:ext cx="1116000" cy="23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0" y="1334144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0086 0.07986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0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29" grpId="0" animBg="1"/>
      <p:bldP spid="1036" grpId="0" animBg="1"/>
      <p:bldP spid="1028" grpId="0" animBg="1"/>
      <p:bldP spid="28" grpId="0"/>
      <p:bldP spid="29" grpId="0" animBg="1"/>
      <p:bldP spid="30" grpId="0"/>
      <p:bldP spid="41" grpId="0" animBg="1"/>
      <p:bldP spid="53" grpId="0"/>
      <p:bldP spid="55" grpId="0"/>
      <p:bldP spid="1035" grpId="0" animBg="1"/>
      <p:bldP spid="69" grpId="0" animBg="1"/>
      <p:bldP spid="71" grpId="0" animBg="1"/>
      <p:bldP spid="88" grpId="0" animBg="1"/>
      <p:bldP spid="89" grpId="0"/>
      <p:bldP spid="92" grpId="0" animBg="1"/>
      <p:bldP spid="93" grpId="0"/>
      <p:bldP spid="118" grpId="0" build="p" animBg="1"/>
      <p:bldP spid="119" grpId="0" animBg="1"/>
      <p:bldP spid="139" grpId="0" animBg="1"/>
      <p:bldP spid="146" grpId="0" animBg="1"/>
      <p:bldP spid="85" grpId="0" animBg="1"/>
      <p:bldP spid="90" grpId="0" animBg="1"/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1880" y="3071810"/>
            <a:ext cx="5652120" cy="2428892"/>
          </a:xfrm>
          <a:prstGeom prst="rect">
            <a:avLst/>
          </a:prstGeom>
          <a:solidFill>
            <a:srgbClr val="CCFFCC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2412177"/>
            <a:ext cx="5945217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воздух                                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05831" y="3102588"/>
            <a:ext cx="508664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v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03720" y="748278"/>
            <a:ext cx="2797172" cy="4621580"/>
            <a:chOff x="2382" y="5964"/>
            <a:chExt cx="795" cy="129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rot="-5400000">
              <a:off x="2453" y="5893"/>
              <a:ext cx="653" cy="795"/>
              <a:chOff x="14088" y="6493"/>
              <a:chExt cx="1234" cy="1210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14088" y="6511"/>
                <a:ext cx="249" cy="1192"/>
                <a:chOff x="867" y="3368"/>
                <a:chExt cx="1398" cy="1192"/>
              </a:xfrm>
            </p:grpSpPr>
            <p:sp>
              <p:nvSpPr>
                <p:cNvPr id="6149" name="Freeform 5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0" name="Freeform 6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14336" y="6505"/>
                <a:ext cx="249" cy="1192"/>
                <a:chOff x="867" y="3368"/>
                <a:chExt cx="1398" cy="1192"/>
              </a:xfrm>
            </p:grpSpPr>
            <p:sp>
              <p:nvSpPr>
                <p:cNvPr id="6152" name="Freeform 8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3" name="Freeform 9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14578" y="6499"/>
                <a:ext cx="249" cy="1192"/>
                <a:chOff x="867" y="3368"/>
                <a:chExt cx="1398" cy="1192"/>
              </a:xfrm>
            </p:grpSpPr>
            <p:sp>
              <p:nvSpPr>
                <p:cNvPr id="6155" name="Freeform 11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6" name="Freeform 12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Group 13"/>
              <p:cNvGrpSpPr>
                <a:grpSpLocks/>
              </p:cNvGrpSpPr>
              <p:nvPr/>
            </p:nvGrpSpPr>
            <p:grpSpPr bwMode="auto">
              <a:xfrm>
                <a:off x="14825" y="6493"/>
                <a:ext cx="249" cy="1192"/>
                <a:chOff x="867" y="3368"/>
                <a:chExt cx="1398" cy="1192"/>
              </a:xfrm>
            </p:grpSpPr>
            <p:sp>
              <p:nvSpPr>
                <p:cNvPr id="6158" name="Freeform 14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9" name="Freeform 15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16"/>
              <p:cNvGrpSpPr>
                <a:grpSpLocks/>
              </p:cNvGrpSpPr>
              <p:nvPr/>
            </p:nvGrpSpPr>
            <p:grpSpPr bwMode="auto">
              <a:xfrm>
                <a:off x="15073" y="6493"/>
                <a:ext cx="249" cy="1192"/>
                <a:chOff x="867" y="3368"/>
                <a:chExt cx="1398" cy="1192"/>
              </a:xfrm>
            </p:grpSpPr>
            <p:sp>
              <p:nvSpPr>
                <p:cNvPr id="6161" name="Freeform 17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62" name="Freeform 18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 rot="-5400000">
              <a:off x="2526" y="6747"/>
              <a:ext cx="648" cy="367"/>
              <a:chOff x="14066" y="6453"/>
              <a:chExt cx="1225" cy="1200"/>
            </a:xfrm>
          </p:grpSpPr>
          <p:grpSp>
            <p:nvGrpSpPr>
              <p:cNvPr id="12" name="Group 20"/>
              <p:cNvGrpSpPr>
                <a:grpSpLocks/>
              </p:cNvGrpSpPr>
              <p:nvPr/>
            </p:nvGrpSpPr>
            <p:grpSpPr bwMode="auto">
              <a:xfrm>
                <a:off x="14066" y="6465"/>
                <a:ext cx="249" cy="1188"/>
                <a:chOff x="745" y="3322"/>
                <a:chExt cx="1406" cy="1188"/>
              </a:xfrm>
            </p:grpSpPr>
            <p:sp>
              <p:nvSpPr>
                <p:cNvPr id="6165" name="Freeform 21"/>
                <p:cNvSpPr>
                  <a:spLocks/>
                </p:cNvSpPr>
                <p:nvPr/>
              </p:nvSpPr>
              <p:spPr bwMode="auto">
                <a:xfrm>
                  <a:off x="1405" y="3322"/>
                  <a:ext cx="746" cy="633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66" name="Freeform 22"/>
                <p:cNvSpPr>
                  <a:spLocks/>
                </p:cNvSpPr>
                <p:nvPr/>
              </p:nvSpPr>
              <p:spPr bwMode="auto">
                <a:xfrm flipV="1">
                  <a:off x="745" y="3934"/>
                  <a:ext cx="661" cy="576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23"/>
              <p:cNvGrpSpPr>
                <a:grpSpLocks/>
              </p:cNvGrpSpPr>
              <p:nvPr/>
            </p:nvGrpSpPr>
            <p:grpSpPr bwMode="auto">
              <a:xfrm>
                <a:off x="14314" y="6453"/>
                <a:ext cx="249" cy="1194"/>
                <a:chOff x="749" y="3316"/>
                <a:chExt cx="1390" cy="1194"/>
              </a:xfrm>
            </p:grpSpPr>
            <p:sp>
              <p:nvSpPr>
                <p:cNvPr id="6168" name="Freeform 24"/>
                <p:cNvSpPr>
                  <a:spLocks/>
                </p:cNvSpPr>
                <p:nvPr/>
              </p:nvSpPr>
              <p:spPr bwMode="auto">
                <a:xfrm>
                  <a:off x="1401" y="3316"/>
                  <a:ext cx="738" cy="632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69" name="Freeform 25"/>
                <p:cNvSpPr>
                  <a:spLocks/>
                </p:cNvSpPr>
                <p:nvPr/>
              </p:nvSpPr>
              <p:spPr bwMode="auto">
                <a:xfrm flipV="1">
                  <a:off x="749" y="3934"/>
                  <a:ext cx="654" cy="576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26"/>
              <p:cNvGrpSpPr>
                <a:grpSpLocks/>
              </p:cNvGrpSpPr>
              <p:nvPr/>
            </p:nvGrpSpPr>
            <p:grpSpPr bwMode="auto">
              <a:xfrm>
                <a:off x="14557" y="6454"/>
                <a:ext cx="249" cy="1181"/>
                <a:chOff x="746" y="3323"/>
                <a:chExt cx="1398" cy="1181"/>
              </a:xfrm>
            </p:grpSpPr>
            <p:sp>
              <p:nvSpPr>
                <p:cNvPr id="6171" name="Freeform 27"/>
                <p:cNvSpPr>
                  <a:spLocks/>
                </p:cNvSpPr>
                <p:nvPr/>
              </p:nvSpPr>
              <p:spPr bwMode="auto">
                <a:xfrm>
                  <a:off x="1399" y="3323"/>
                  <a:ext cx="745" cy="633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72" name="Freeform 28"/>
                <p:cNvSpPr>
                  <a:spLocks/>
                </p:cNvSpPr>
                <p:nvPr/>
              </p:nvSpPr>
              <p:spPr bwMode="auto">
                <a:xfrm flipV="1">
                  <a:off x="746" y="3928"/>
                  <a:ext cx="659" cy="576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29"/>
              <p:cNvGrpSpPr>
                <a:grpSpLocks/>
              </p:cNvGrpSpPr>
              <p:nvPr/>
            </p:nvGrpSpPr>
            <p:grpSpPr bwMode="auto">
              <a:xfrm>
                <a:off x="14802" y="6456"/>
                <a:ext cx="249" cy="1180"/>
                <a:chOff x="744" y="3331"/>
                <a:chExt cx="1404" cy="1180"/>
              </a:xfrm>
            </p:grpSpPr>
            <p:sp>
              <p:nvSpPr>
                <p:cNvPr id="6174" name="Freeform 30"/>
                <p:cNvSpPr>
                  <a:spLocks/>
                </p:cNvSpPr>
                <p:nvPr/>
              </p:nvSpPr>
              <p:spPr bwMode="auto">
                <a:xfrm>
                  <a:off x="1403" y="3331"/>
                  <a:ext cx="745" cy="634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75" name="Freeform 31"/>
                <p:cNvSpPr>
                  <a:spLocks/>
                </p:cNvSpPr>
                <p:nvPr/>
              </p:nvSpPr>
              <p:spPr bwMode="auto">
                <a:xfrm flipV="1">
                  <a:off x="744" y="3935"/>
                  <a:ext cx="659" cy="576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32"/>
              <p:cNvGrpSpPr>
                <a:grpSpLocks/>
              </p:cNvGrpSpPr>
              <p:nvPr/>
            </p:nvGrpSpPr>
            <p:grpSpPr bwMode="auto">
              <a:xfrm>
                <a:off x="15051" y="6461"/>
                <a:ext cx="240" cy="1185"/>
                <a:chOff x="739" y="3336"/>
                <a:chExt cx="1343" cy="1185"/>
              </a:xfrm>
            </p:grpSpPr>
            <p:sp>
              <p:nvSpPr>
                <p:cNvPr id="6177" name="Freeform 33"/>
                <p:cNvSpPr>
                  <a:spLocks/>
                </p:cNvSpPr>
                <p:nvPr/>
              </p:nvSpPr>
              <p:spPr bwMode="auto">
                <a:xfrm>
                  <a:off x="1342" y="3336"/>
                  <a:ext cx="740" cy="634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78" name="Freeform 34"/>
                <p:cNvSpPr>
                  <a:spLocks/>
                </p:cNvSpPr>
                <p:nvPr/>
              </p:nvSpPr>
              <p:spPr bwMode="auto">
                <a:xfrm flipV="1">
                  <a:off x="739" y="3944"/>
                  <a:ext cx="655" cy="577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60000"/>
          </a:blip>
          <a:srcRect l="7672" t="58167" r="20461" b="25959"/>
          <a:stretch>
            <a:fillRect/>
          </a:stretch>
        </p:blipFill>
        <p:spPr bwMode="auto">
          <a:xfrm>
            <a:off x="0" y="0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Прямоугольник 56"/>
          <p:cNvSpPr/>
          <p:nvPr/>
        </p:nvSpPr>
        <p:spPr>
          <a:xfrm>
            <a:off x="0" y="1124744"/>
            <a:ext cx="2843808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взд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=332м/с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=1400м/с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Гц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5500389"/>
            <a:ext cx="914400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при переходе волны из воздуха в воду длина волны увеличилась от….м/с до ….м/с. Частота и период не изменились.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19672" y="1004535"/>
            <a:ext cx="730830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Т.к. колебания в волне вынужденные, то ни частота ни период при переходе из среды в среду не изменяется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0" y="3429000"/>
            <a:ext cx="2285984" cy="78581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l-GR" sz="4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ύ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0" y="4149080"/>
            <a:ext cx="2285984" cy="78581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l-GR" sz="4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ύ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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2555776" y="4011334"/>
            <a:ext cx="4896544" cy="785818"/>
          </a:xfrm>
          <a:prstGeom prst="rect">
            <a:avLst/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взд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332м/с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440Гц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2555776" y="4803422"/>
            <a:ext cx="4896544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1400м/с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440Гц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72528" y="633478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3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3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3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145" grpId="0" animBg="1"/>
      <p:bldP spid="57" grpId="0" build="p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4612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43174" y="500042"/>
            <a:ext cx="4214813" cy="285752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№22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§§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58-62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упр34 -36</a:t>
            </a:r>
            <a:endParaRPr lang="en-US" sz="4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429552" cy="2585323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5400" b="1" dirty="0" smtClean="0">
                <a:latin typeface="Times New Roman"/>
                <a:ea typeface="Times New Roman"/>
                <a:cs typeface="Times New Roman"/>
              </a:rPr>
              <a:t>Как без </a:t>
            </a: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переноса</a:t>
            </a:r>
          </a:p>
          <a:p>
            <a:pPr algn="ctr">
              <a:spcAft>
                <a:spcPts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вещества </a:t>
            </a:r>
            <a:r>
              <a:rPr lang="ru-RU" sz="5400" b="1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передавать</a:t>
            </a:r>
          </a:p>
          <a:p>
            <a:pPr algn="ctr">
              <a:spcAft>
                <a:spcPts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энергию?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1428736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волны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6273225"/>
            <a:ext cx="5715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стр.51,52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№22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000100" y="4214818"/>
            <a:ext cx="6988190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0" y="0"/>
            <a:ext cx="2643206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…кольцами…</a:t>
            </a:r>
          </a:p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звук, и свет…</a:t>
            </a:r>
          </a:p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з-ны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одинаковы!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71802" y="0"/>
            <a:ext cx="1857388" cy="71438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волна=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929190" y="1"/>
            <a:ext cx="3500462" cy="107154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распространение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колебаний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в пространстве…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28728" y="1571612"/>
            <a:ext cx="3286116" cy="71438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tint val="4352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 ист. колебаний</a:t>
            </a:r>
          </a:p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взаимодействие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143504" y="1571612"/>
            <a:ext cx="3571900" cy="928694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tint val="4352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в-во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месте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  перемещается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428868"/>
            <a:ext cx="4341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ύ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чайка над гребнем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5720" y="3214686"/>
            <a:ext cx="42862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колебания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54231" y="3235952"/>
            <a:ext cx="2817816" cy="1639897"/>
            <a:chOff x="8079" y="4817"/>
            <a:chExt cx="2777" cy="123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8079" y="4863"/>
              <a:ext cx="1398" cy="1192"/>
              <a:chOff x="867" y="3368"/>
              <a:chExt cx="1398" cy="1192"/>
            </a:xfrm>
          </p:grpSpPr>
          <p:sp>
            <p:nvSpPr>
              <p:cNvPr id="13322" name="Freeform 10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23" name="Freeform 11"/>
              <p:cNvSpPr>
                <a:spLocks/>
              </p:cNvSpPr>
              <p:nvPr/>
            </p:nvSpPr>
            <p:spPr bwMode="auto">
              <a:xfrm flipV="1">
                <a:off x="867" y="3982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9458" y="4817"/>
              <a:ext cx="1398" cy="1192"/>
              <a:chOff x="867" y="3368"/>
              <a:chExt cx="1398" cy="1192"/>
            </a:xfrm>
          </p:grpSpPr>
          <p:sp>
            <p:nvSpPr>
              <p:cNvPr id="13325" name="Freeform 13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auto">
              <a:xfrm flipV="1">
                <a:off x="867" y="3982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4071934" y="3357562"/>
            <a:ext cx="2571768" cy="571504"/>
          </a:xfrm>
          <a:prstGeom prst="wedgeRectCallout">
            <a:avLst>
              <a:gd name="adj1" fmla="val -65481"/>
              <a:gd name="adj2" fmla="val 69264"/>
            </a:avLst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63922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поперечные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000100" y="3429000"/>
            <a:ext cx="2857520" cy="4286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сдвиг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поверхн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Ж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1171882" y="3659644"/>
            <a:ext cx="19050" cy="2484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879402" y="5253351"/>
            <a:ext cx="3335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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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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603767" y="2632549"/>
            <a:ext cx="4071966" cy="428628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tint val="4352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2500"/>
              </a:lnSpc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Перемещение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4143372" y="4500570"/>
            <a:ext cx="2571768" cy="571504"/>
          </a:xfrm>
          <a:prstGeom prst="wedgeRectCallout">
            <a:avLst>
              <a:gd name="adj1" fmla="val -65481"/>
              <a:gd name="adj2" fmla="val 137835"/>
            </a:avLst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63922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продольные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621644" y="3897167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428596" y="5253351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071538" y="5000636"/>
            <a:ext cx="2786082" cy="35719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сжатие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Г,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Ж,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>
            <a:off x="2571736" y="3643314"/>
            <a:ext cx="19050" cy="2484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1797472" y="5558869"/>
            <a:ext cx="31130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sym typeface="Symbol"/>
              </a:rPr>
              <a:t>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1142976" y="5643578"/>
            <a:ext cx="1440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5857883" y="5473656"/>
            <a:ext cx="3286117" cy="1384344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tint val="43922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2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lang="el-GR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ύ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поперечн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землетрясения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сейсморазведка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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S=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</a:t>
            </a:r>
            <a:r>
              <a:rPr kumimoji="0" lang="en-US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14"/>
          <p:cNvSpPr>
            <a:spLocks noChangeArrowheads="1"/>
          </p:cNvSpPr>
          <p:nvPr/>
        </p:nvSpPr>
        <p:spPr bwMode="auto">
          <a:xfrm>
            <a:off x="0" y="6000768"/>
            <a:ext cx="5929322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ДЛИНА ВОЛНЫ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… между точками,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… в одинаковых  фазах.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0" y="-24"/>
            <a:ext cx="9144000" cy="6858000"/>
            <a:chOff x="0" y="-1214422"/>
            <a:chExt cx="9144000" cy="6858000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0" y="-1214422"/>
              <a:ext cx="9144000" cy="6858000"/>
              <a:chOff x="0" y="1785974"/>
              <a:chExt cx="9144000" cy="6858000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0" y="1785974"/>
                <a:ext cx="9144000" cy="6858000"/>
              </a:xfrm>
              <a:prstGeom prst="rect">
                <a:avLst/>
              </a:prstGeom>
              <a:solidFill>
                <a:schemeClr val="bg1">
                  <a:lumMod val="65000"/>
                  <a:alpha val="8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 Box 3"/>
              <p:cNvSpPr txBox="1">
                <a:spLocks noChangeArrowheads="1"/>
              </p:cNvSpPr>
              <p:nvPr/>
            </p:nvSpPr>
            <p:spPr bwMode="auto">
              <a:xfrm>
                <a:off x="5500694" y="1857388"/>
                <a:ext cx="3500462" cy="1071546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распространение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колебаний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 пространстве…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Rectangle 114"/>
            <p:cNvSpPr>
              <a:spLocks noChangeArrowheads="1"/>
            </p:cNvSpPr>
            <p:nvPr/>
          </p:nvSpPr>
          <p:spPr bwMode="auto">
            <a:xfrm>
              <a:off x="0" y="4643446"/>
              <a:ext cx="5929322" cy="8309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ДЛИНА ВОЛНЫ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= … между точками,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… в одинаковых  фазах. 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T)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3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3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3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300"/>
                                        <p:tgtEl>
                                          <p:spTgt spid="1332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300"/>
                                        <p:tgtEl>
                                          <p:spTgt spid="1332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300"/>
                                        <p:tgtEl>
                                          <p:spTgt spid="1332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3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3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3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3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3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3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path" presetSubtype="0" repeatCount="10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9722 C -0.00104 0.07361 -0.00312 0.03773 -0.00312 -0.00208 C -0.00312 -0.0419 -0.00104 -0.07778 0.00209 -0.10185 C 0.00521 -0.07778 0.0066 -0.0419 0.0066 -0.00208 C 0.0066 0.03773 0.00521 0.07361 0.00209 0.09722 Z " pathEditMode="relative" rAng="16200000" ptsTypes="fffff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2" presetClass="path" presetSubtype="0" repeatCount="10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75 -0.00208 C 0.05295 0.00231 0.02865 0.00578 0.00156 0.00717 C -0.02552 0.00855 -0.04931 0.0074 -0.06615 2.59019E-6 C -0.04896 -0.00301 -0.02587 -0.00278 0.00122 -0.00417 C 0.0283 -0.00555 0.05278 -0.00509 0.06875 -0.00208 Z " pathEditMode="relative" rAng="10672734" ptsTypes="fffff">
                                      <p:cBhvr>
                                        <p:cTn id="1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mph" presetSubtype="2" repeatCount="1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1" calcmode="lin" valueType="num">
                                      <p:cBhvr override="childStyle">
                                        <p:cTn id="145" dur="500" fill="hold"/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300"/>
                                        <p:tgtEl>
                                          <p:spTgt spid="133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300"/>
                                        <p:tgtEl>
                                          <p:spTgt spid="133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300"/>
                                        <p:tgtEl>
                                          <p:spTgt spid="133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300"/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300"/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300"/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300"/>
                                        <p:tgtEl>
                                          <p:spTgt spid="1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300"/>
                                        <p:tgtEl>
                                          <p:spTgt spid="1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300"/>
                                        <p:tgtEl>
                                          <p:spTgt spid="1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300"/>
                                        <p:tgtEl>
                                          <p:spTgt spid="13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300"/>
                                        <p:tgtEl>
                                          <p:spTgt spid="13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300"/>
                                        <p:tgtEl>
                                          <p:spTgt spid="13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300"/>
                                        <p:tgtEl>
                                          <p:spTgt spid="1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300"/>
                                        <p:tgtEl>
                                          <p:spTgt spid="1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300"/>
                                        <p:tgtEl>
                                          <p:spTgt spid="1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3" dur="300"/>
                                        <p:tgtEl>
                                          <p:spTgt spid="1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4" dur="300"/>
                                        <p:tgtEl>
                                          <p:spTgt spid="1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300"/>
                                        <p:tgtEl>
                                          <p:spTgt spid="1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9" dur="1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9" dur="10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1" dur="1000" fill="hold"/>
                                        <p:tgtEl>
                                          <p:spTgt spid="133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build="p"/>
      <p:bldP spid="13314" grpId="0" animBg="1"/>
      <p:bldP spid="13314" grpId="1" animBg="1"/>
      <p:bldP spid="13315" grpId="0" build="p" animBg="1"/>
      <p:bldP spid="13315" grpId="1" build="allAtOnce" animBg="1"/>
      <p:bldP spid="13316" grpId="0" animBg="1"/>
      <p:bldP spid="13316" grpId="1" animBg="1"/>
      <p:bldP spid="13317" grpId="0" animBg="1"/>
      <p:bldP spid="13317" grpId="1" animBg="1"/>
      <p:bldP spid="8" grpId="0"/>
      <p:bldP spid="13318" grpId="0"/>
      <p:bldP spid="13327" grpId="0" build="p" animBg="1"/>
      <p:bldP spid="13328" grpId="0" animBg="1"/>
      <p:bldP spid="13329" grpId="0" animBg="1"/>
      <p:bldP spid="13331" grpId="0" build="p"/>
      <p:bldP spid="13331" grpId="1" build="allAtOnce"/>
      <p:bldP spid="23" grpId="0" animBg="1"/>
      <p:bldP spid="24" grpId="0" build="p" animBg="1"/>
      <p:bldP spid="25" grpId="0"/>
      <p:bldP spid="25" grpId="1"/>
      <p:bldP spid="26" grpId="0" build="allAtOnce"/>
      <p:bldP spid="26" grpId="1" build="allAtOnce"/>
      <p:bldP spid="13332" grpId="0" animBg="1"/>
      <p:bldP spid="28" grpId="0" animBg="1"/>
      <p:bldP spid="30" grpId="0" animBg="1"/>
      <p:bldP spid="13333" grpId="0" animBg="1"/>
      <p:bldP spid="13334" grpId="0" build="p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621644" y="663079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flipV="1">
            <a:off x="708110" y="901238"/>
            <a:ext cx="5940000" cy="7482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789886" y="66307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946709" y="674952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109574" y="663077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270828" y="663076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1428728" y="66196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1590654" y="66196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766868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952607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2133583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309796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2509823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719374" y="657206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924163" y="657206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119427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290879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452805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3643306" y="647681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3819520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4000496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4171948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4352923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4514850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4710113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876802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5067303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 flipH="1">
            <a:off x="785786" y="71414"/>
            <a:ext cx="19050" cy="2484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H="1">
            <a:off x="6400813" y="80939"/>
            <a:ext cx="19050" cy="2484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5276855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5500694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5715008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5886459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6072198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6251297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H="1">
            <a:off x="3428992" y="0"/>
            <a:ext cx="19050" cy="16430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2"/>
          <p:cNvSpPr>
            <a:spLocks noChangeShapeType="1"/>
          </p:cNvSpPr>
          <p:nvPr/>
        </p:nvSpPr>
        <p:spPr bwMode="auto">
          <a:xfrm flipV="1">
            <a:off x="642910" y="1595425"/>
            <a:ext cx="5940000" cy="7482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785786" y="1727759"/>
            <a:ext cx="5652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1714480" y="1857364"/>
            <a:ext cx="571504" cy="46425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285984" y="1857364"/>
            <a:ext cx="4938747" cy="495304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расстояние… в один.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1643042" y="2714620"/>
            <a:ext cx="2285984" cy="78581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l-GR" sz="4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ύ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4214810" y="2643182"/>
            <a:ext cx="2000264" cy="857256"/>
          </a:xfrm>
          <a:prstGeom prst="wedgeRoundRectCallout">
            <a:avLst>
              <a:gd name="adj1" fmla="val -62819"/>
              <a:gd name="adj2" fmla="val -8593"/>
              <a:gd name="adj3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071670" y="4286256"/>
            <a:ext cx="45005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…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колеб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28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max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500034" y="5357826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l-GR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τ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))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4143372" y="5435758"/>
            <a:ext cx="39290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x/v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))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0" y="0"/>
            <a:ext cx="9144000" cy="6858000"/>
            <a:chOff x="0" y="1143008"/>
            <a:chExt cx="9144000" cy="6858000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0" y="1143008"/>
              <a:ext cx="9144000" cy="6858000"/>
              <a:chOff x="0" y="-4000480"/>
              <a:chExt cx="9144000" cy="6858000"/>
            </a:xfrm>
          </p:grpSpPr>
          <p:grpSp>
            <p:nvGrpSpPr>
              <p:cNvPr id="52" name="Группа 33"/>
              <p:cNvGrpSpPr/>
              <p:nvPr/>
            </p:nvGrpSpPr>
            <p:grpSpPr>
              <a:xfrm>
                <a:off x="0" y="-4000480"/>
                <a:ext cx="9144000" cy="6858000"/>
                <a:chOff x="0" y="-1000084"/>
                <a:chExt cx="9144000" cy="6858000"/>
              </a:xfrm>
            </p:grpSpPr>
            <p:sp>
              <p:nvSpPr>
                <p:cNvPr id="54" name="Прямоугольник 53"/>
                <p:cNvSpPr/>
                <p:nvPr/>
              </p:nvSpPr>
              <p:spPr>
                <a:xfrm>
                  <a:off x="0" y="-1000084"/>
                  <a:ext cx="9144000" cy="6858000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84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643538" y="-1000084"/>
                  <a:ext cx="3500462" cy="107154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распространение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колебаний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в пространстве…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3" name="Rectangle 114"/>
              <p:cNvSpPr>
                <a:spLocks noChangeArrowheads="1"/>
              </p:cNvSpPr>
              <p:nvPr/>
            </p:nvSpPr>
            <p:spPr bwMode="auto">
              <a:xfrm>
                <a:off x="0" y="1955109"/>
                <a:ext cx="5929322" cy="830997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ДЛИНА ВОЛНЫ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= … между точками,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… в одинаковых  фазах. 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за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T)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1643042" y="2714620"/>
              <a:ext cx="2285984" cy="7858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4800" b="1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4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</a:t>
              </a:r>
              <a:endPara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836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2" presetClass="path" presetSubtype="0" repeatCount="indefinite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2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2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2" presetClass="path" presetSubtype="0" repeatCount="indefinite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2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5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2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6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2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7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2" presetClass="path" presetSubtype="0" repeatCount="indefinite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7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2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8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2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9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2" presetClass="path" presetSubtype="0" repeatCount="indefinite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9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2" presetClass="path" presetSubtype="0" repeatCount="indefinite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0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2" presetClass="path" presetSubtype="0" repeatCount="indefinite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2" presetClass="path" presetSubtype="0" repeatCount="indefinite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2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12" presetClass="path" presetSubtype="0" repeatCount="indefinite" accel="50000" decel="5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2" presetClass="path" presetSubtype="0" repeatCount="indefinite" accel="50000" decel="50000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4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2" presetClass="path" presetSubtype="0" repeatCount="indefinite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4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12" presetClass="path" presetSubtype="0" repeatCount="indefinite" accel="50000" decel="5000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5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6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12" presetClass="path" presetSubtype="0" repeatCount="indefinite" accel="50000" decel="5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6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2" presetClass="path" presetSubtype="0" repeatCount="indefinite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2" presetClass="path" presetSubtype="0" repeatCount="indefinite" accel="50000" decel="5000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8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2" presetClass="path" presetSubtype="0" repeatCount="indefinite" accel="50000" decel="50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8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2" presetClass="path" presetSubtype="0" repeatCount="indefinite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9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12" presetClass="path" presetSubtype="0" repeatCount="indefinite" accel="50000" decel="5000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0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12" presetClass="path" presetSubtype="0" repeatCount="indefinite" accel="50000" decel="5000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1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2" presetClass="path" presetSubtype="0" repeatCount="indefinite" accel="50000" decel="5000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1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2" presetClass="path" presetSubtype="0" repeatCount="indefinite" accel="50000" decel="5000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2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2" presetClass="path" presetSubtype="0" repeatCount="indefinite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3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12" presetClass="path" presetSubtype="0" repeatCount="indefinite" accel="50000" decel="5000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3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4" grpId="0"/>
      <p:bldP spid="4" grpId="1"/>
      <p:bldP spid="12" grpId="0"/>
      <p:bldP spid="12" grpId="1"/>
      <p:bldP spid="13" grpId="0"/>
      <p:bldP spid="13" grpId="1"/>
      <p:bldP spid="14" grpId="0"/>
      <p:bldP spid="14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 animBg="1"/>
      <p:bldP spid="33" grpId="0" animBg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026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500042"/>
          <a:ext cx="9144001" cy="5120640"/>
        </p:xfrm>
        <a:graphic>
          <a:graphicData uri="http://schemas.openxmlformats.org/drawingml/2006/table">
            <a:tbl>
              <a:tblPr/>
              <a:tblGrid>
                <a:gridCol w="758057"/>
                <a:gridCol w="7628814"/>
                <a:gridCol w="757130"/>
              </a:tblGrid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задачам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гр.7-9.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проблемной ситуации «Как без переноса вещества передавать энергию?»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Эвристическая беседа по теме № 22. с  решением поставленной проблемы, выкладкам на доске, демонстрациями и заполнением справочника №5.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20м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Повторение материала темы по опорному конспекту и акцентуацией сложных моментов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Первичная обратная связь по вопросам из учебника стр166(1,2,3,4,5,6),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стр. 167 (1,2,3,4,5,6), стр. 169 (1,2,3) , стр. 171 (1,2,3,4)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упр. 34 (1,2,3)  стр.166 (доп)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упр. 35 (1,2,3,4,5) стр. 169 (доп)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Д.З.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т. 22  $ 58-62. Упр. 34,35.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50м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000860" y="0"/>
            <a:ext cx="1928858" cy="1928826"/>
          </a:xfrm>
          <a:prstGeom prst="rect">
            <a:avLst/>
          </a:prstGeom>
          <a:solidFill>
            <a:srgbClr val="FFFFFF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ч-цы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месте…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перенос энергии..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6" name="Rectangle 108"/>
          <p:cNvSpPr>
            <a:spLocks noChangeArrowheads="1"/>
          </p:cNvSpPr>
          <p:nvPr/>
        </p:nvSpPr>
        <p:spPr bwMode="auto">
          <a:xfrm>
            <a:off x="2928926" y="1780278"/>
            <a:ext cx="3500462" cy="107157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7" name="Группа 116"/>
          <p:cNvGrpSpPr/>
          <p:nvPr/>
        </p:nvGrpSpPr>
        <p:grpSpPr>
          <a:xfrm>
            <a:off x="230048" y="1696708"/>
            <a:ext cx="2381594" cy="938100"/>
            <a:chOff x="230048" y="1347892"/>
            <a:chExt cx="2381594" cy="938100"/>
          </a:xfrm>
        </p:grpSpPr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230048" y="1347892"/>
              <a:ext cx="0" cy="9000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 flipH="1">
              <a:off x="2611642" y="1385992"/>
              <a:ext cx="0" cy="9000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42844" y="1875196"/>
            <a:ext cx="2932103" cy="1268052"/>
            <a:chOff x="1578" y="4030"/>
            <a:chExt cx="1960" cy="1059"/>
          </a:xfrm>
        </p:grpSpPr>
        <p:grpSp>
          <p:nvGrpSpPr>
            <p:cNvPr id="2060" name="Group 12"/>
            <p:cNvGrpSpPr>
              <a:grpSpLocks/>
            </p:cNvGrpSpPr>
            <p:nvPr/>
          </p:nvGrpSpPr>
          <p:grpSpPr bwMode="auto">
            <a:xfrm>
              <a:off x="1578" y="4228"/>
              <a:ext cx="1719" cy="861"/>
              <a:chOff x="1578" y="4228"/>
              <a:chExt cx="1719" cy="861"/>
            </a:xfrm>
          </p:grpSpPr>
          <p:sp>
            <p:nvSpPr>
              <p:cNvPr id="2070" name="Oval 22"/>
              <p:cNvSpPr>
                <a:spLocks noChangeArrowheads="1"/>
              </p:cNvSpPr>
              <p:nvPr/>
            </p:nvSpPr>
            <p:spPr bwMode="auto">
              <a:xfrm>
                <a:off x="1578" y="4626"/>
                <a:ext cx="141" cy="14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061" name="Group 13"/>
              <p:cNvGrpSpPr>
                <a:grpSpLocks/>
              </p:cNvGrpSpPr>
              <p:nvPr/>
            </p:nvGrpSpPr>
            <p:grpSpPr bwMode="auto">
              <a:xfrm>
                <a:off x="1701" y="4228"/>
                <a:ext cx="1596" cy="861"/>
                <a:chOff x="1701" y="4228"/>
                <a:chExt cx="1596" cy="861"/>
              </a:xfrm>
            </p:grpSpPr>
            <p:sp>
              <p:nvSpPr>
                <p:cNvPr id="2069" name="Oval 21"/>
                <p:cNvSpPr>
                  <a:spLocks noChangeArrowheads="1"/>
                </p:cNvSpPr>
                <p:nvPr/>
              </p:nvSpPr>
              <p:spPr bwMode="auto">
                <a:xfrm>
                  <a:off x="2344" y="4610"/>
                  <a:ext cx="141" cy="14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8" name="Oval 20"/>
                <p:cNvSpPr>
                  <a:spLocks noChangeArrowheads="1"/>
                </p:cNvSpPr>
                <p:nvPr/>
              </p:nvSpPr>
              <p:spPr bwMode="auto">
                <a:xfrm>
                  <a:off x="3156" y="4611"/>
                  <a:ext cx="141" cy="14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7" name="Oval 19"/>
                <p:cNvSpPr>
                  <a:spLocks noChangeArrowheads="1"/>
                </p:cNvSpPr>
                <p:nvPr/>
              </p:nvSpPr>
              <p:spPr bwMode="auto">
                <a:xfrm>
                  <a:off x="2743" y="4948"/>
                  <a:ext cx="141" cy="14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6" name="Oval 18"/>
                <p:cNvSpPr>
                  <a:spLocks noChangeArrowheads="1"/>
                </p:cNvSpPr>
                <p:nvPr/>
              </p:nvSpPr>
              <p:spPr bwMode="auto">
                <a:xfrm>
                  <a:off x="1946" y="4228"/>
                  <a:ext cx="141" cy="14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5" name="Oval 17"/>
                <p:cNvSpPr>
                  <a:spLocks noChangeArrowheads="1"/>
                </p:cNvSpPr>
                <p:nvPr/>
              </p:nvSpPr>
              <p:spPr bwMode="auto">
                <a:xfrm>
                  <a:off x="1701" y="4350"/>
                  <a:ext cx="141" cy="14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4" name="Oval 16"/>
                <p:cNvSpPr>
                  <a:spLocks noChangeArrowheads="1"/>
                </p:cNvSpPr>
                <p:nvPr/>
              </p:nvSpPr>
              <p:spPr bwMode="auto">
                <a:xfrm>
                  <a:off x="2222" y="4366"/>
                  <a:ext cx="141" cy="14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3" name="Oval 15"/>
                <p:cNvSpPr>
                  <a:spLocks noChangeArrowheads="1"/>
                </p:cNvSpPr>
                <p:nvPr/>
              </p:nvSpPr>
              <p:spPr bwMode="auto">
                <a:xfrm>
                  <a:off x="2482" y="4840"/>
                  <a:ext cx="141" cy="14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2" name="Oval 14"/>
                <p:cNvSpPr>
                  <a:spLocks noChangeArrowheads="1"/>
                </p:cNvSpPr>
                <p:nvPr/>
              </p:nvSpPr>
              <p:spPr bwMode="auto">
                <a:xfrm>
                  <a:off x="3002" y="4871"/>
                  <a:ext cx="141" cy="14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2054" name="Group 6"/>
            <p:cNvGrpSpPr>
              <a:grpSpLocks/>
            </p:cNvGrpSpPr>
            <p:nvPr/>
          </p:nvGrpSpPr>
          <p:grpSpPr bwMode="auto">
            <a:xfrm>
              <a:off x="1624" y="4030"/>
              <a:ext cx="1914" cy="965"/>
              <a:chOff x="1624" y="4075"/>
              <a:chExt cx="1914" cy="965"/>
            </a:xfrm>
          </p:grpSpPr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1624" y="4718"/>
                <a:ext cx="19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1639" y="4703"/>
                <a:ext cx="0" cy="33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>
                <a:off x="3233" y="4703"/>
                <a:ext cx="0" cy="33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2424" y="4348"/>
                <a:ext cx="0" cy="3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1639" y="4075"/>
                <a:ext cx="157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lg" len="lg"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643734" y="4500570"/>
            <a:ext cx="2285984" cy="78581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v T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4214810" y="4500570"/>
            <a:ext cx="2000264" cy="857256"/>
          </a:xfrm>
          <a:prstGeom prst="wedgeRoundRectCallout">
            <a:avLst>
              <a:gd name="adj1" fmla="val -62819"/>
              <a:gd name="adj2" fmla="val -8593"/>
              <a:gd name="adj3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</a:p>
        </p:txBody>
      </p:sp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214282" y="3286124"/>
            <a:ext cx="2500330" cy="1214446"/>
            <a:chOff x="1639" y="5407"/>
            <a:chExt cx="1670" cy="858"/>
          </a:xfrm>
        </p:grpSpPr>
        <p:grpSp>
          <p:nvGrpSpPr>
            <p:cNvPr id="2077" name="Group 29"/>
            <p:cNvGrpSpPr>
              <a:grpSpLocks/>
            </p:cNvGrpSpPr>
            <p:nvPr/>
          </p:nvGrpSpPr>
          <p:grpSpPr bwMode="auto">
            <a:xfrm>
              <a:off x="1672" y="5516"/>
              <a:ext cx="1637" cy="702"/>
              <a:chOff x="1672" y="5516"/>
              <a:chExt cx="1637" cy="702"/>
            </a:xfrm>
          </p:grpSpPr>
          <p:sp>
            <p:nvSpPr>
              <p:cNvPr id="2079" name="Arc 31"/>
              <p:cNvSpPr>
                <a:spLocks/>
              </p:cNvSpPr>
              <p:nvPr/>
            </p:nvSpPr>
            <p:spPr bwMode="auto">
              <a:xfrm>
                <a:off x="1672" y="5516"/>
                <a:ext cx="826" cy="38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0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Arc 30"/>
              <p:cNvSpPr>
                <a:spLocks/>
              </p:cNvSpPr>
              <p:nvPr/>
            </p:nvSpPr>
            <p:spPr bwMode="auto">
              <a:xfrm flipV="1">
                <a:off x="2483" y="5835"/>
                <a:ext cx="826" cy="38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0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>
              <a:off x="1654" y="5883"/>
              <a:ext cx="50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1639" y="5407"/>
              <a:ext cx="0" cy="8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2612" y="5508"/>
              <a:ext cx="29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80" name="Group 32"/>
          <p:cNvGrpSpPr>
            <a:grpSpLocks/>
          </p:cNvGrpSpPr>
          <p:nvPr/>
        </p:nvGrpSpPr>
        <p:grpSpPr bwMode="auto">
          <a:xfrm>
            <a:off x="142844" y="4857124"/>
            <a:ext cx="3071834" cy="2000900"/>
            <a:chOff x="1241" y="6361"/>
            <a:chExt cx="2040" cy="885"/>
          </a:xfrm>
        </p:grpSpPr>
        <p:grpSp>
          <p:nvGrpSpPr>
            <p:cNvPr id="2087" name="Group 39"/>
            <p:cNvGrpSpPr>
              <a:grpSpLocks/>
            </p:cNvGrpSpPr>
            <p:nvPr/>
          </p:nvGrpSpPr>
          <p:grpSpPr bwMode="auto">
            <a:xfrm>
              <a:off x="1447" y="6541"/>
              <a:ext cx="1834" cy="275"/>
              <a:chOff x="1447" y="6586"/>
              <a:chExt cx="1834" cy="275"/>
            </a:xfrm>
          </p:grpSpPr>
          <p:grpSp>
            <p:nvGrpSpPr>
              <p:cNvPr id="2139" name="Group 91"/>
              <p:cNvGrpSpPr>
                <a:grpSpLocks/>
              </p:cNvGrpSpPr>
              <p:nvPr/>
            </p:nvGrpSpPr>
            <p:grpSpPr bwMode="auto">
              <a:xfrm>
                <a:off x="1447" y="6586"/>
                <a:ext cx="592" cy="229"/>
                <a:chOff x="8905" y="7356"/>
                <a:chExt cx="887" cy="229"/>
              </a:xfrm>
            </p:grpSpPr>
            <p:grpSp>
              <p:nvGrpSpPr>
                <p:cNvPr id="2152" name="Group 104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2155" name="Line 1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54" name="Line 1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53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8" name="Group 100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151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50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49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4" name="Group 96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147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46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4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" name="Group 92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2143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42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41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122" name="Group 74"/>
              <p:cNvGrpSpPr>
                <a:grpSpLocks/>
              </p:cNvGrpSpPr>
              <p:nvPr/>
            </p:nvGrpSpPr>
            <p:grpSpPr bwMode="auto">
              <a:xfrm>
                <a:off x="1999" y="6587"/>
                <a:ext cx="393" cy="259"/>
                <a:chOff x="8905" y="7356"/>
                <a:chExt cx="887" cy="229"/>
              </a:xfrm>
            </p:grpSpPr>
            <p:grpSp>
              <p:nvGrpSpPr>
                <p:cNvPr id="2135" name="Group 87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2138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37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36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31" name="Group 83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134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33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32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27" name="Group 79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130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29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28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23" name="Group 75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2126" name="Line 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25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24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105" name="Group 57"/>
              <p:cNvGrpSpPr>
                <a:grpSpLocks/>
              </p:cNvGrpSpPr>
              <p:nvPr/>
            </p:nvGrpSpPr>
            <p:grpSpPr bwMode="auto">
              <a:xfrm>
                <a:off x="2351" y="6602"/>
                <a:ext cx="592" cy="229"/>
                <a:chOff x="8905" y="7356"/>
                <a:chExt cx="887" cy="229"/>
              </a:xfrm>
            </p:grpSpPr>
            <p:grpSp>
              <p:nvGrpSpPr>
                <p:cNvPr id="2118" name="Group 70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2121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20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19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4" name="Group 66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117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16" name="Lin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15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0" name="Group 62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113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12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11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6" name="Group 58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2109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08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0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088" name="Group 40"/>
              <p:cNvGrpSpPr>
                <a:grpSpLocks/>
              </p:cNvGrpSpPr>
              <p:nvPr/>
            </p:nvGrpSpPr>
            <p:grpSpPr bwMode="auto">
              <a:xfrm>
                <a:off x="2888" y="6602"/>
                <a:ext cx="393" cy="259"/>
                <a:chOff x="8905" y="7356"/>
                <a:chExt cx="887" cy="229"/>
              </a:xfrm>
            </p:grpSpPr>
            <p:grpSp>
              <p:nvGrpSpPr>
                <p:cNvPr id="2101" name="Group 53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2104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03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0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7" name="Group 49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100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9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3" name="Group 45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096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5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89" name="Group 41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2092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1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>
              <a:off x="2191" y="6694"/>
              <a:ext cx="0" cy="5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>
              <a:off x="3095" y="6694"/>
              <a:ext cx="0" cy="5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>
              <a:off x="2191" y="7109"/>
              <a:ext cx="8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>
              <a:off x="1241" y="6679"/>
              <a:ext cx="65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>
              <a:off x="1593" y="6465"/>
              <a:ext cx="50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2098" y="6361"/>
              <a:ext cx="29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60" name="Rectangle 112"/>
          <p:cNvSpPr>
            <a:spLocks noChangeArrowheads="1"/>
          </p:cNvSpPr>
          <p:nvPr/>
        </p:nvSpPr>
        <p:spPr bwMode="auto">
          <a:xfrm>
            <a:off x="0" y="-24"/>
            <a:ext cx="5271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…рожь…  поплавки…  шнур…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Line 11"/>
          <p:cNvSpPr>
            <a:spLocks noChangeShapeType="1"/>
          </p:cNvSpPr>
          <p:nvPr/>
        </p:nvSpPr>
        <p:spPr bwMode="auto">
          <a:xfrm>
            <a:off x="142844" y="3929066"/>
            <a:ext cx="2863288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61" name="Rectangle 113"/>
          <p:cNvSpPr>
            <a:spLocks noChangeArrowheads="1"/>
          </p:cNvSpPr>
          <p:nvPr/>
        </p:nvSpPr>
        <p:spPr bwMode="auto">
          <a:xfrm>
            <a:off x="0" y="714356"/>
            <a:ext cx="6572264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распространение колебаний.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2" name="Rectangle 114"/>
          <p:cNvSpPr>
            <a:spLocks noChangeArrowheads="1"/>
          </p:cNvSpPr>
          <p:nvPr/>
        </p:nvSpPr>
        <p:spPr bwMode="auto">
          <a:xfrm>
            <a:off x="3428992" y="3312383"/>
            <a:ext cx="59293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ДЛИНА ВОЛНЫ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… между точками,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… в одинаковых  фазах.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3" name="Rectangle 115"/>
          <p:cNvSpPr>
            <a:spLocks noChangeArrowheads="1"/>
          </p:cNvSpPr>
          <p:nvPr/>
        </p:nvSpPr>
        <p:spPr bwMode="auto">
          <a:xfrm>
            <a:off x="2928926" y="1780278"/>
            <a:ext cx="38576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1.ист. колебаний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2.взаимодействие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 Box 4"/>
          <p:cNvSpPr txBox="1">
            <a:spLocks noChangeArrowheads="1"/>
          </p:cNvSpPr>
          <p:nvPr/>
        </p:nvSpPr>
        <p:spPr bwMode="auto">
          <a:xfrm>
            <a:off x="1285852" y="1324784"/>
            <a:ext cx="500066" cy="71438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19" name="Группа 118"/>
          <p:cNvGrpSpPr/>
          <p:nvPr/>
        </p:nvGrpSpPr>
        <p:grpSpPr>
          <a:xfrm>
            <a:off x="214282" y="3430500"/>
            <a:ext cx="2571768" cy="938100"/>
            <a:chOff x="230048" y="1347892"/>
            <a:chExt cx="2381594" cy="938100"/>
          </a:xfrm>
        </p:grpSpPr>
        <p:sp>
          <p:nvSpPr>
            <p:cNvPr id="120" name="Line 24"/>
            <p:cNvSpPr>
              <a:spLocks noChangeShapeType="1"/>
            </p:cNvSpPr>
            <p:nvPr/>
          </p:nvSpPr>
          <p:spPr bwMode="auto">
            <a:xfrm>
              <a:off x="230048" y="1347892"/>
              <a:ext cx="0" cy="9000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 flipH="1">
              <a:off x="2611642" y="1385992"/>
              <a:ext cx="0" cy="9000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2" name="Text Box 4"/>
          <p:cNvSpPr txBox="1">
            <a:spLocks noChangeArrowheads="1"/>
          </p:cNvSpPr>
          <p:nvPr/>
        </p:nvSpPr>
        <p:spPr bwMode="auto">
          <a:xfrm>
            <a:off x="2040138" y="6049024"/>
            <a:ext cx="500066" cy="71438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64" name="Rectangle 116"/>
          <p:cNvSpPr>
            <a:spLocks noChangeArrowheads="1"/>
          </p:cNvSpPr>
          <p:nvPr/>
        </p:nvSpPr>
        <p:spPr bwMode="auto">
          <a:xfrm>
            <a:off x="3571868" y="6286520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прибой,  сейсмограф..</a:t>
            </a:r>
            <a:endParaRPr kumimoji="0" lang="ru-RU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500826" y="2071678"/>
            <a:ext cx="2643174" cy="830997"/>
          </a:xfrm>
          <a:prstGeom prst="rect">
            <a:avLst/>
          </a:prstGeom>
          <a:ln w="76200">
            <a:solidFill>
              <a:srgbClr val="365D21"/>
            </a:solidFill>
          </a:ln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поперечная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5" name="Группа 124"/>
          <p:cNvGrpSpPr/>
          <p:nvPr/>
        </p:nvGrpSpPr>
        <p:grpSpPr>
          <a:xfrm>
            <a:off x="0" y="0"/>
            <a:ext cx="9144000" cy="6858000"/>
            <a:chOff x="0" y="1143008"/>
            <a:chExt cx="9144000" cy="6858000"/>
          </a:xfrm>
        </p:grpSpPr>
        <p:grpSp>
          <p:nvGrpSpPr>
            <p:cNvPr id="126" name="Группа 50"/>
            <p:cNvGrpSpPr/>
            <p:nvPr/>
          </p:nvGrpSpPr>
          <p:grpSpPr>
            <a:xfrm>
              <a:off x="0" y="1143008"/>
              <a:ext cx="9144000" cy="6858000"/>
              <a:chOff x="0" y="-4000480"/>
              <a:chExt cx="9144000" cy="6858000"/>
            </a:xfrm>
          </p:grpSpPr>
          <p:grpSp>
            <p:nvGrpSpPr>
              <p:cNvPr id="128" name="Группа 33"/>
              <p:cNvGrpSpPr/>
              <p:nvPr/>
            </p:nvGrpSpPr>
            <p:grpSpPr>
              <a:xfrm>
                <a:off x="0" y="-4000480"/>
                <a:ext cx="9144000" cy="6858000"/>
                <a:chOff x="0" y="-1000084"/>
                <a:chExt cx="9144000" cy="6858000"/>
              </a:xfrm>
            </p:grpSpPr>
            <p:sp>
              <p:nvSpPr>
                <p:cNvPr id="130" name="Прямоугольник 129"/>
                <p:cNvSpPr/>
                <p:nvPr/>
              </p:nvSpPr>
              <p:spPr>
                <a:xfrm>
                  <a:off x="0" y="-1000084"/>
                  <a:ext cx="9144000" cy="6858000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84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643538" y="-1000084"/>
                  <a:ext cx="3500462" cy="107154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распространение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колебаний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в пространстве…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9" name="Rectangle 114"/>
              <p:cNvSpPr>
                <a:spLocks noChangeArrowheads="1"/>
              </p:cNvSpPr>
              <p:nvPr/>
            </p:nvSpPr>
            <p:spPr bwMode="auto">
              <a:xfrm>
                <a:off x="0" y="1955109"/>
                <a:ext cx="5929322" cy="830997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ДЛИНА ВОЛНЫ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= … между точками,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… в одинаковых  фазах. 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за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T)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7" name="Text Box 4"/>
            <p:cNvSpPr txBox="1">
              <a:spLocks noChangeArrowheads="1"/>
            </p:cNvSpPr>
            <p:nvPr/>
          </p:nvSpPr>
          <p:spPr bwMode="auto">
            <a:xfrm>
              <a:off x="1643042" y="2714620"/>
              <a:ext cx="2285984" cy="7858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4800" b="1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4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</a:t>
              </a:r>
              <a:endPara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1880" y="3071810"/>
            <a:ext cx="5652120" cy="2428892"/>
          </a:xfrm>
          <a:prstGeom prst="rect">
            <a:avLst/>
          </a:prstGeom>
          <a:solidFill>
            <a:srgbClr val="CCFFCC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2412177"/>
            <a:ext cx="5945217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воздух                                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05831" y="3102588"/>
            <a:ext cx="508664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v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03720" y="748278"/>
            <a:ext cx="2797172" cy="4621580"/>
            <a:chOff x="2382" y="5964"/>
            <a:chExt cx="795" cy="129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rot="-5400000">
              <a:off x="2453" y="5893"/>
              <a:ext cx="653" cy="795"/>
              <a:chOff x="14088" y="6493"/>
              <a:chExt cx="1234" cy="1210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14088" y="6511"/>
                <a:ext cx="249" cy="1192"/>
                <a:chOff x="867" y="3368"/>
                <a:chExt cx="1398" cy="1192"/>
              </a:xfrm>
            </p:grpSpPr>
            <p:sp>
              <p:nvSpPr>
                <p:cNvPr id="6149" name="Freeform 5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0" name="Freeform 6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14336" y="6505"/>
                <a:ext cx="249" cy="1192"/>
                <a:chOff x="867" y="3368"/>
                <a:chExt cx="1398" cy="1192"/>
              </a:xfrm>
            </p:grpSpPr>
            <p:sp>
              <p:nvSpPr>
                <p:cNvPr id="6152" name="Freeform 8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3" name="Freeform 9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14578" y="6499"/>
                <a:ext cx="249" cy="1192"/>
                <a:chOff x="867" y="3368"/>
                <a:chExt cx="1398" cy="1192"/>
              </a:xfrm>
            </p:grpSpPr>
            <p:sp>
              <p:nvSpPr>
                <p:cNvPr id="6155" name="Freeform 11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6" name="Freeform 12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Group 13"/>
              <p:cNvGrpSpPr>
                <a:grpSpLocks/>
              </p:cNvGrpSpPr>
              <p:nvPr/>
            </p:nvGrpSpPr>
            <p:grpSpPr bwMode="auto">
              <a:xfrm>
                <a:off x="14825" y="6493"/>
                <a:ext cx="249" cy="1192"/>
                <a:chOff x="867" y="3368"/>
                <a:chExt cx="1398" cy="1192"/>
              </a:xfrm>
            </p:grpSpPr>
            <p:sp>
              <p:nvSpPr>
                <p:cNvPr id="6158" name="Freeform 14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9" name="Freeform 15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16"/>
              <p:cNvGrpSpPr>
                <a:grpSpLocks/>
              </p:cNvGrpSpPr>
              <p:nvPr/>
            </p:nvGrpSpPr>
            <p:grpSpPr bwMode="auto">
              <a:xfrm>
                <a:off x="15073" y="6493"/>
                <a:ext cx="249" cy="1192"/>
                <a:chOff x="867" y="3368"/>
                <a:chExt cx="1398" cy="1192"/>
              </a:xfrm>
            </p:grpSpPr>
            <p:sp>
              <p:nvSpPr>
                <p:cNvPr id="6161" name="Freeform 17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62" name="Freeform 18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 rot="-5400000">
              <a:off x="2526" y="6747"/>
              <a:ext cx="648" cy="367"/>
              <a:chOff x="14066" y="6453"/>
              <a:chExt cx="1225" cy="1200"/>
            </a:xfrm>
          </p:grpSpPr>
          <p:grpSp>
            <p:nvGrpSpPr>
              <p:cNvPr id="12" name="Group 20"/>
              <p:cNvGrpSpPr>
                <a:grpSpLocks/>
              </p:cNvGrpSpPr>
              <p:nvPr/>
            </p:nvGrpSpPr>
            <p:grpSpPr bwMode="auto">
              <a:xfrm>
                <a:off x="14066" y="6465"/>
                <a:ext cx="249" cy="1188"/>
                <a:chOff x="745" y="3322"/>
                <a:chExt cx="1406" cy="1188"/>
              </a:xfrm>
            </p:grpSpPr>
            <p:sp>
              <p:nvSpPr>
                <p:cNvPr id="6165" name="Freeform 21"/>
                <p:cNvSpPr>
                  <a:spLocks/>
                </p:cNvSpPr>
                <p:nvPr/>
              </p:nvSpPr>
              <p:spPr bwMode="auto">
                <a:xfrm>
                  <a:off x="1405" y="3322"/>
                  <a:ext cx="746" cy="633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66" name="Freeform 22"/>
                <p:cNvSpPr>
                  <a:spLocks/>
                </p:cNvSpPr>
                <p:nvPr/>
              </p:nvSpPr>
              <p:spPr bwMode="auto">
                <a:xfrm flipV="1">
                  <a:off x="745" y="3934"/>
                  <a:ext cx="661" cy="576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23"/>
              <p:cNvGrpSpPr>
                <a:grpSpLocks/>
              </p:cNvGrpSpPr>
              <p:nvPr/>
            </p:nvGrpSpPr>
            <p:grpSpPr bwMode="auto">
              <a:xfrm>
                <a:off x="14314" y="6453"/>
                <a:ext cx="249" cy="1194"/>
                <a:chOff x="749" y="3316"/>
                <a:chExt cx="1390" cy="1194"/>
              </a:xfrm>
            </p:grpSpPr>
            <p:sp>
              <p:nvSpPr>
                <p:cNvPr id="6168" name="Freeform 24"/>
                <p:cNvSpPr>
                  <a:spLocks/>
                </p:cNvSpPr>
                <p:nvPr/>
              </p:nvSpPr>
              <p:spPr bwMode="auto">
                <a:xfrm>
                  <a:off x="1401" y="3316"/>
                  <a:ext cx="738" cy="632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69" name="Freeform 25"/>
                <p:cNvSpPr>
                  <a:spLocks/>
                </p:cNvSpPr>
                <p:nvPr/>
              </p:nvSpPr>
              <p:spPr bwMode="auto">
                <a:xfrm flipV="1">
                  <a:off x="749" y="3934"/>
                  <a:ext cx="654" cy="576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26"/>
              <p:cNvGrpSpPr>
                <a:grpSpLocks/>
              </p:cNvGrpSpPr>
              <p:nvPr/>
            </p:nvGrpSpPr>
            <p:grpSpPr bwMode="auto">
              <a:xfrm>
                <a:off x="14557" y="6454"/>
                <a:ext cx="249" cy="1181"/>
                <a:chOff x="746" y="3323"/>
                <a:chExt cx="1398" cy="1181"/>
              </a:xfrm>
            </p:grpSpPr>
            <p:sp>
              <p:nvSpPr>
                <p:cNvPr id="6171" name="Freeform 27"/>
                <p:cNvSpPr>
                  <a:spLocks/>
                </p:cNvSpPr>
                <p:nvPr/>
              </p:nvSpPr>
              <p:spPr bwMode="auto">
                <a:xfrm>
                  <a:off x="1399" y="3323"/>
                  <a:ext cx="745" cy="633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72" name="Freeform 28"/>
                <p:cNvSpPr>
                  <a:spLocks/>
                </p:cNvSpPr>
                <p:nvPr/>
              </p:nvSpPr>
              <p:spPr bwMode="auto">
                <a:xfrm flipV="1">
                  <a:off x="746" y="3928"/>
                  <a:ext cx="659" cy="576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29"/>
              <p:cNvGrpSpPr>
                <a:grpSpLocks/>
              </p:cNvGrpSpPr>
              <p:nvPr/>
            </p:nvGrpSpPr>
            <p:grpSpPr bwMode="auto">
              <a:xfrm>
                <a:off x="14802" y="6456"/>
                <a:ext cx="249" cy="1180"/>
                <a:chOff x="744" y="3331"/>
                <a:chExt cx="1404" cy="1180"/>
              </a:xfrm>
            </p:grpSpPr>
            <p:sp>
              <p:nvSpPr>
                <p:cNvPr id="6174" name="Freeform 30"/>
                <p:cNvSpPr>
                  <a:spLocks/>
                </p:cNvSpPr>
                <p:nvPr/>
              </p:nvSpPr>
              <p:spPr bwMode="auto">
                <a:xfrm>
                  <a:off x="1403" y="3331"/>
                  <a:ext cx="745" cy="634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75" name="Freeform 31"/>
                <p:cNvSpPr>
                  <a:spLocks/>
                </p:cNvSpPr>
                <p:nvPr/>
              </p:nvSpPr>
              <p:spPr bwMode="auto">
                <a:xfrm flipV="1">
                  <a:off x="744" y="3935"/>
                  <a:ext cx="659" cy="576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32"/>
              <p:cNvGrpSpPr>
                <a:grpSpLocks/>
              </p:cNvGrpSpPr>
              <p:nvPr/>
            </p:nvGrpSpPr>
            <p:grpSpPr bwMode="auto">
              <a:xfrm>
                <a:off x="15051" y="6461"/>
                <a:ext cx="240" cy="1185"/>
                <a:chOff x="739" y="3336"/>
                <a:chExt cx="1343" cy="1185"/>
              </a:xfrm>
            </p:grpSpPr>
            <p:sp>
              <p:nvSpPr>
                <p:cNvPr id="6177" name="Freeform 33"/>
                <p:cNvSpPr>
                  <a:spLocks/>
                </p:cNvSpPr>
                <p:nvPr/>
              </p:nvSpPr>
              <p:spPr bwMode="auto">
                <a:xfrm>
                  <a:off x="1342" y="3336"/>
                  <a:ext cx="740" cy="634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78" name="Freeform 34"/>
                <p:cNvSpPr>
                  <a:spLocks/>
                </p:cNvSpPr>
                <p:nvPr/>
              </p:nvSpPr>
              <p:spPr bwMode="auto">
                <a:xfrm flipV="1">
                  <a:off x="739" y="3944"/>
                  <a:ext cx="655" cy="577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60000"/>
          </a:blip>
          <a:srcRect l="7672" t="58167" r="20461" b="25959"/>
          <a:stretch>
            <a:fillRect/>
          </a:stretch>
        </p:blipFill>
        <p:spPr bwMode="auto">
          <a:xfrm>
            <a:off x="0" y="0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Прямоугольник 56"/>
          <p:cNvSpPr/>
          <p:nvPr/>
        </p:nvSpPr>
        <p:spPr>
          <a:xfrm>
            <a:off x="0" y="1124744"/>
            <a:ext cx="2843808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взд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=332м/с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=1400м/с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Гц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5500389"/>
            <a:ext cx="914400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при переходе волны из воздуха в воду длина волны увеличилась от….м/с до ….м/с. Частота и период не изменились.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19672" y="1004535"/>
            <a:ext cx="730830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Т.к. колебания в волне вынужденные, то ни частота ни период при переходе из среды в среду не изменяется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0" y="3429000"/>
            <a:ext cx="2285984" cy="78581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l-GR" sz="4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ύ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0" y="4149080"/>
            <a:ext cx="2285984" cy="78581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l-GR" sz="4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ύ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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2555776" y="4011334"/>
            <a:ext cx="4896544" cy="785818"/>
          </a:xfrm>
          <a:prstGeom prst="rect">
            <a:avLst/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взд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332м/с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440Гц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2555776" y="4803422"/>
            <a:ext cx="4896544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1400м/с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440Гц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72528" y="633478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3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3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3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145" grpId="0" animBg="1"/>
      <p:bldP spid="57" grpId="0" build="p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56015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(16 Гц – 20 кГц 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57290" y="0"/>
            <a:ext cx="942994" cy="64294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ухо</a:t>
            </a:r>
            <a:endParaRPr kumimoji="0" lang="ru-RU" sz="4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5008" y="0"/>
            <a:ext cx="2659511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АКУСТИКА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042974"/>
            <a:ext cx="289335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Струна…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камертон…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14678" y="1000108"/>
            <a:ext cx="1562928" cy="13234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среду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Arc 4"/>
          <p:cNvSpPr>
            <a:spLocks/>
          </p:cNvSpPr>
          <p:nvPr/>
        </p:nvSpPr>
        <p:spPr bwMode="auto">
          <a:xfrm>
            <a:off x="7929586" y="857232"/>
            <a:ext cx="328628" cy="17748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2938"/>
              <a:gd name="T2" fmla="*/ 3356 w 21600"/>
              <a:gd name="T3" fmla="*/ 42938 h 42938"/>
              <a:gd name="T4" fmla="*/ 0 w 21600"/>
              <a:gd name="T5" fmla="*/ 21600 h 4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93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233"/>
                  <a:pt x="13860" y="41285"/>
                  <a:pt x="3355" y="42937"/>
                </a:cubicBezTo>
              </a:path>
              <a:path w="21600" h="4293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233"/>
                  <a:pt x="13860" y="41285"/>
                  <a:pt x="3355" y="42937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429520" y="1285860"/>
            <a:ext cx="1300184" cy="92869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ухо</a:t>
            </a:r>
            <a:endParaRPr kumimoji="0" lang="ru-RU" sz="72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906862" y="2643182"/>
            <a:ext cx="673697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воде… рельс… ( и поперечные…)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643174" y="3433235"/>
            <a:ext cx="1683474" cy="113877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331 м/с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878121" y="3429000"/>
            <a:ext cx="4265911" cy="113877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300 000 км/с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поле)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3643314"/>
            <a:ext cx="45076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endParaRPr lang="ru-RU" sz="3600" dirty="0"/>
          </a:p>
        </p:txBody>
      </p:sp>
      <p:sp>
        <p:nvSpPr>
          <p:cNvPr id="13" name="Солнце 12"/>
          <p:cNvSpPr/>
          <p:nvPr/>
        </p:nvSpPr>
        <p:spPr>
          <a:xfrm>
            <a:off x="142844" y="3786190"/>
            <a:ext cx="714380" cy="571504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643446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громкость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- (сильнее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Е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2800" b="1" cap="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амплитуды</a:t>
            </a:r>
            <a:endParaRPr lang="ru-RU" sz="24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572000" y="5286389"/>
            <a:ext cx="1395337" cy="285751"/>
            <a:chOff x="8905" y="7356"/>
            <a:chExt cx="825" cy="217"/>
          </a:xfrm>
        </p:grpSpPr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8905" y="7356"/>
              <a:ext cx="287" cy="210"/>
              <a:chOff x="8905" y="7356"/>
              <a:chExt cx="287" cy="210"/>
            </a:xfrm>
          </p:grpSpPr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 flipV="1">
                <a:off x="9088" y="7365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17"/>
              <p:cNvSpPr>
                <a:spLocks noChangeShapeType="1"/>
              </p:cNvSpPr>
              <p:nvPr/>
            </p:nvSpPr>
            <p:spPr bwMode="auto">
              <a:xfrm>
                <a:off x="9011" y="7356"/>
                <a:ext cx="75" cy="2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9196" y="7364"/>
              <a:ext cx="179" cy="207"/>
              <a:chOff x="9006" y="7353"/>
              <a:chExt cx="179" cy="207"/>
            </a:xfrm>
          </p:grpSpPr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 flipV="1">
                <a:off x="9081" y="7356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>
                <a:off x="9006" y="7353"/>
                <a:ext cx="75" cy="2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9373" y="7365"/>
              <a:ext cx="180" cy="208"/>
              <a:chOff x="8981" y="7354"/>
              <a:chExt cx="180" cy="208"/>
            </a:xfrm>
          </p:grpSpPr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 flipV="1">
                <a:off x="9057" y="7354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8981" y="7355"/>
                <a:ext cx="75" cy="2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9552" y="7362"/>
              <a:ext cx="178" cy="207"/>
              <a:chOff x="8964" y="7346"/>
              <a:chExt cx="178" cy="207"/>
            </a:xfrm>
          </p:grpSpPr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 flipV="1">
                <a:off x="9038" y="7349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>
                <a:off x="8964" y="7346"/>
                <a:ext cx="75" cy="2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2" name="Group 13"/>
          <p:cNvGrpSpPr>
            <a:grpSpLocks/>
          </p:cNvGrpSpPr>
          <p:nvPr/>
        </p:nvGrpSpPr>
        <p:grpSpPr bwMode="auto">
          <a:xfrm>
            <a:off x="6215074" y="5072075"/>
            <a:ext cx="1395337" cy="785817"/>
            <a:chOff x="8905" y="7356"/>
            <a:chExt cx="825" cy="217"/>
          </a:xfrm>
        </p:grpSpPr>
        <p:grpSp>
          <p:nvGrpSpPr>
            <p:cNvPr id="33" name="Group 14"/>
            <p:cNvGrpSpPr>
              <a:grpSpLocks/>
            </p:cNvGrpSpPr>
            <p:nvPr/>
          </p:nvGrpSpPr>
          <p:grpSpPr bwMode="auto">
            <a:xfrm>
              <a:off x="8905" y="7356"/>
              <a:ext cx="287" cy="210"/>
              <a:chOff x="8905" y="7356"/>
              <a:chExt cx="287" cy="210"/>
            </a:xfrm>
          </p:grpSpPr>
          <p:sp>
            <p:nvSpPr>
              <p:cNvPr id="43" name="Line 1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Line 16"/>
              <p:cNvSpPr>
                <a:spLocks noChangeShapeType="1"/>
              </p:cNvSpPr>
              <p:nvPr/>
            </p:nvSpPr>
            <p:spPr bwMode="auto">
              <a:xfrm flipV="1">
                <a:off x="9088" y="7365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9011" y="7356"/>
                <a:ext cx="75" cy="20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9196" y="7364"/>
              <a:ext cx="179" cy="207"/>
              <a:chOff x="9006" y="7353"/>
              <a:chExt cx="179" cy="207"/>
            </a:xfrm>
          </p:grpSpPr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V="1">
                <a:off x="9081" y="7356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>
                <a:off x="9006" y="7353"/>
                <a:ext cx="75" cy="20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5" name="Group 22"/>
            <p:cNvGrpSpPr>
              <a:grpSpLocks/>
            </p:cNvGrpSpPr>
            <p:nvPr/>
          </p:nvGrpSpPr>
          <p:grpSpPr bwMode="auto">
            <a:xfrm>
              <a:off x="9373" y="7365"/>
              <a:ext cx="180" cy="208"/>
              <a:chOff x="8981" y="7354"/>
              <a:chExt cx="180" cy="208"/>
            </a:xfrm>
          </p:grpSpPr>
          <p:sp>
            <p:nvSpPr>
              <p:cNvPr id="39" name="Line 24"/>
              <p:cNvSpPr>
                <a:spLocks noChangeShapeType="1"/>
              </p:cNvSpPr>
              <p:nvPr/>
            </p:nvSpPr>
            <p:spPr bwMode="auto">
              <a:xfrm flipV="1">
                <a:off x="9057" y="7354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Line 25"/>
              <p:cNvSpPr>
                <a:spLocks noChangeShapeType="1"/>
              </p:cNvSpPr>
              <p:nvPr/>
            </p:nvSpPr>
            <p:spPr bwMode="auto">
              <a:xfrm>
                <a:off x="8981" y="7355"/>
                <a:ext cx="75" cy="20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" name="Group 26"/>
            <p:cNvGrpSpPr>
              <a:grpSpLocks/>
            </p:cNvGrpSpPr>
            <p:nvPr/>
          </p:nvGrpSpPr>
          <p:grpSpPr bwMode="auto">
            <a:xfrm>
              <a:off x="9552" y="7362"/>
              <a:ext cx="178" cy="207"/>
              <a:chOff x="8964" y="7346"/>
              <a:chExt cx="178" cy="207"/>
            </a:xfrm>
          </p:grpSpPr>
          <p:sp>
            <p:nvSpPr>
              <p:cNvPr id="37" name="Line 28"/>
              <p:cNvSpPr>
                <a:spLocks noChangeShapeType="1"/>
              </p:cNvSpPr>
              <p:nvPr/>
            </p:nvSpPr>
            <p:spPr bwMode="auto">
              <a:xfrm flipV="1">
                <a:off x="9038" y="7349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Line 29"/>
              <p:cNvSpPr>
                <a:spLocks noChangeShapeType="1"/>
              </p:cNvSpPr>
              <p:nvPr/>
            </p:nvSpPr>
            <p:spPr bwMode="auto">
              <a:xfrm>
                <a:off x="8964" y="7346"/>
                <a:ext cx="75" cy="20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906176"/>
            <a:ext cx="2470933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ВЫСОТА -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5500694" y="6000768"/>
            <a:ext cx="267400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  ЧАСТОТЫ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13"/>
          <p:cNvGrpSpPr>
            <a:grpSpLocks/>
          </p:cNvGrpSpPr>
          <p:nvPr/>
        </p:nvGrpSpPr>
        <p:grpSpPr bwMode="auto">
          <a:xfrm>
            <a:off x="2643174" y="5786454"/>
            <a:ext cx="1643074" cy="785817"/>
            <a:chOff x="8905" y="7356"/>
            <a:chExt cx="825" cy="217"/>
          </a:xfrm>
        </p:grpSpPr>
        <p:grpSp>
          <p:nvGrpSpPr>
            <p:cNvPr id="49" name="Group 14"/>
            <p:cNvGrpSpPr>
              <a:grpSpLocks/>
            </p:cNvGrpSpPr>
            <p:nvPr/>
          </p:nvGrpSpPr>
          <p:grpSpPr bwMode="auto">
            <a:xfrm>
              <a:off x="8905" y="7356"/>
              <a:ext cx="287" cy="210"/>
              <a:chOff x="8905" y="7356"/>
              <a:chExt cx="287" cy="210"/>
            </a:xfrm>
          </p:grpSpPr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 flipV="1">
                <a:off x="9088" y="7365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>
                <a:off x="9011" y="7356"/>
                <a:ext cx="75" cy="2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" name="Group 18"/>
            <p:cNvGrpSpPr>
              <a:grpSpLocks/>
            </p:cNvGrpSpPr>
            <p:nvPr/>
          </p:nvGrpSpPr>
          <p:grpSpPr bwMode="auto">
            <a:xfrm>
              <a:off x="9196" y="7364"/>
              <a:ext cx="179" cy="207"/>
              <a:chOff x="9006" y="7353"/>
              <a:chExt cx="179" cy="207"/>
            </a:xfrm>
          </p:grpSpPr>
          <p:sp>
            <p:nvSpPr>
              <p:cNvPr id="57" name="Line 20"/>
              <p:cNvSpPr>
                <a:spLocks noChangeShapeType="1"/>
              </p:cNvSpPr>
              <p:nvPr/>
            </p:nvSpPr>
            <p:spPr bwMode="auto">
              <a:xfrm flipV="1">
                <a:off x="9081" y="7356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Line 21"/>
              <p:cNvSpPr>
                <a:spLocks noChangeShapeType="1"/>
              </p:cNvSpPr>
              <p:nvPr/>
            </p:nvSpPr>
            <p:spPr bwMode="auto">
              <a:xfrm>
                <a:off x="9006" y="7353"/>
                <a:ext cx="75" cy="2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" name="Group 22"/>
            <p:cNvGrpSpPr>
              <a:grpSpLocks/>
            </p:cNvGrpSpPr>
            <p:nvPr/>
          </p:nvGrpSpPr>
          <p:grpSpPr bwMode="auto">
            <a:xfrm>
              <a:off x="9373" y="7365"/>
              <a:ext cx="180" cy="208"/>
              <a:chOff x="8981" y="7354"/>
              <a:chExt cx="180" cy="208"/>
            </a:xfrm>
          </p:grpSpPr>
          <p:sp>
            <p:nvSpPr>
              <p:cNvPr id="55" name="Line 24"/>
              <p:cNvSpPr>
                <a:spLocks noChangeShapeType="1"/>
              </p:cNvSpPr>
              <p:nvPr/>
            </p:nvSpPr>
            <p:spPr bwMode="auto">
              <a:xfrm flipV="1">
                <a:off x="9057" y="7354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Line 25"/>
              <p:cNvSpPr>
                <a:spLocks noChangeShapeType="1"/>
              </p:cNvSpPr>
              <p:nvPr/>
            </p:nvSpPr>
            <p:spPr bwMode="auto">
              <a:xfrm>
                <a:off x="8981" y="7355"/>
                <a:ext cx="75" cy="2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" name="Group 26"/>
            <p:cNvGrpSpPr>
              <a:grpSpLocks/>
            </p:cNvGrpSpPr>
            <p:nvPr/>
          </p:nvGrpSpPr>
          <p:grpSpPr bwMode="auto">
            <a:xfrm>
              <a:off x="9552" y="7362"/>
              <a:ext cx="178" cy="207"/>
              <a:chOff x="8964" y="7346"/>
              <a:chExt cx="178" cy="207"/>
            </a:xfrm>
          </p:grpSpPr>
          <p:sp>
            <p:nvSpPr>
              <p:cNvPr id="53" name="Line 28"/>
              <p:cNvSpPr>
                <a:spLocks noChangeShapeType="1"/>
              </p:cNvSpPr>
              <p:nvPr/>
            </p:nvSpPr>
            <p:spPr bwMode="auto">
              <a:xfrm flipV="1">
                <a:off x="9038" y="7349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Line 29"/>
              <p:cNvSpPr>
                <a:spLocks noChangeShapeType="1"/>
              </p:cNvSpPr>
              <p:nvPr/>
            </p:nvSpPr>
            <p:spPr bwMode="auto">
              <a:xfrm>
                <a:off x="8964" y="7346"/>
                <a:ext cx="75" cy="2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62" name="Group 13"/>
          <p:cNvGrpSpPr>
            <a:grpSpLocks/>
          </p:cNvGrpSpPr>
          <p:nvPr/>
        </p:nvGrpSpPr>
        <p:grpSpPr bwMode="auto">
          <a:xfrm>
            <a:off x="4547861" y="5793846"/>
            <a:ext cx="857255" cy="785817"/>
            <a:chOff x="8905" y="7356"/>
            <a:chExt cx="825" cy="217"/>
          </a:xfrm>
        </p:grpSpPr>
        <p:grpSp>
          <p:nvGrpSpPr>
            <p:cNvPr id="63" name="Group 14"/>
            <p:cNvGrpSpPr>
              <a:grpSpLocks/>
            </p:cNvGrpSpPr>
            <p:nvPr/>
          </p:nvGrpSpPr>
          <p:grpSpPr bwMode="auto">
            <a:xfrm>
              <a:off x="8905" y="7356"/>
              <a:ext cx="287" cy="210"/>
              <a:chOff x="8905" y="7356"/>
              <a:chExt cx="287" cy="210"/>
            </a:xfrm>
          </p:grpSpPr>
          <p:sp>
            <p:nvSpPr>
              <p:cNvPr id="73" name="Line 1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Line 16"/>
              <p:cNvSpPr>
                <a:spLocks noChangeShapeType="1"/>
              </p:cNvSpPr>
              <p:nvPr/>
            </p:nvSpPr>
            <p:spPr bwMode="auto">
              <a:xfrm flipV="1">
                <a:off x="9088" y="7365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Line 17"/>
              <p:cNvSpPr>
                <a:spLocks noChangeShapeType="1"/>
              </p:cNvSpPr>
              <p:nvPr/>
            </p:nvSpPr>
            <p:spPr bwMode="auto">
              <a:xfrm>
                <a:off x="9011" y="7356"/>
                <a:ext cx="75" cy="20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4" name="Group 18"/>
            <p:cNvGrpSpPr>
              <a:grpSpLocks/>
            </p:cNvGrpSpPr>
            <p:nvPr/>
          </p:nvGrpSpPr>
          <p:grpSpPr bwMode="auto">
            <a:xfrm>
              <a:off x="9196" y="7364"/>
              <a:ext cx="179" cy="207"/>
              <a:chOff x="9006" y="7353"/>
              <a:chExt cx="179" cy="207"/>
            </a:xfrm>
          </p:grpSpPr>
          <p:sp>
            <p:nvSpPr>
              <p:cNvPr id="71" name="Line 20"/>
              <p:cNvSpPr>
                <a:spLocks noChangeShapeType="1"/>
              </p:cNvSpPr>
              <p:nvPr/>
            </p:nvSpPr>
            <p:spPr bwMode="auto">
              <a:xfrm flipV="1">
                <a:off x="9081" y="7356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Line 21"/>
              <p:cNvSpPr>
                <a:spLocks noChangeShapeType="1"/>
              </p:cNvSpPr>
              <p:nvPr/>
            </p:nvSpPr>
            <p:spPr bwMode="auto">
              <a:xfrm>
                <a:off x="9006" y="7353"/>
                <a:ext cx="75" cy="20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5" name="Group 22"/>
            <p:cNvGrpSpPr>
              <a:grpSpLocks/>
            </p:cNvGrpSpPr>
            <p:nvPr/>
          </p:nvGrpSpPr>
          <p:grpSpPr bwMode="auto">
            <a:xfrm>
              <a:off x="9373" y="7365"/>
              <a:ext cx="180" cy="208"/>
              <a:chOff x="8981" y="7354"/>
              <a:chExt cx="180" cy="208"/>
            </a:xfrm>
          </p:grpSpPr>
          <p:sp>
            <p:nvSpPr>
              <p:cNvPr id="69" name="Line 24"/>
              <p:cNvSpPr>
                <a:spLocks noChangeShapeType="1"/>
              </p:cNvSpPr>
              <p:nvPr/>
            </p:nvSpPr>
            <p:spPr bwMode="auto">
              <a:xfrm flipV="1">
                <a:off x="9057" y="7354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Line 25"/>
              <p:cNvSpPr>
                <a:spLocks noChangeShapeType="1"/>
              </p:cNvSpPr>
              <p:nvPr/>
            </p:nvSpPr>
            <p:spPr bwMode="auto">
              <a:xfrm>
                <a:off x="8981" y="7355"/>
                <a:ext cx="75" cy="20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6" name="Group 26"/>
            <p:cNvGrpSpPr>
              <a:grpSpLocks/>
            </p:cNvGrpSpPr>
            <p:nvPr/>
          </p:nvGrpSpPr>
          <p:grpSpPr bwMode="auto">
            <a:xfrm>
              <a:off x="9552" y="7362"/>
              <a:ext cx="178" cy="207"/>
              <a:chOff x="8964" y="7346"/>
              <a:chExt cx="178" cy="207"/>
            </a:xfrm>
          </p:grpSpPr>
          <p:sp>
            <p:nvSpPr>
              <p:cNvPr id="67" name="Line 28"/>
              <p:cNvSpPr>
                <a:spLocks noChangeShapeType="1"/>
              </p:cNvSpPr>
              <p:nvPr/>
            </p:nvSpPr>
            <p:spPr bwMode="auto">
              <a:xfrm flipV="1">
                <a:off x="9038" y="7349"/>
                <a:ext cx="104" cy="20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Line 29"/>
              <p:cNvSpPr>
                <a:spLocks noChangeShapeType="1"/>
              </p:cNvSpPr>
              <p:nvPr/>
            </p:nvSpPr>
            <p:spPr bwMode="auto">
              <a:xfrm>
                <a:off x="8964" y="7346"/>
                <a:ext cx="75" cy="20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76" name="Прямоугольник 75"/>
          <p:cNvSpPr/>
          <p:nvPr/>
        </p:nvSpPr>
        <p:spPr>
          <a:xfrm>
            <a:off x="214282" y="5143512"/>
            <a:ext cx="168668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тембр -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0" y="0"/>
            <a:ext cx="9144000" cy="6858000"/>
            <a:chOff x="0" y="1143008"/>
            <a:chExt cx="9144000" cy="6858000"/>
          </a:xfrm>
        </p:grpSpPr>
        <p:grpSp>
          <p:nvGrpSpPr>
            <p:cNvPr id="78" name="Группа 50"/>
            <p:cNvGrpSpPr/>
            <p:nvPr/>
          </p:nvGrpSpPr>
          <p:grpSpPr>
            <a:xfrm>
              <a:off x="0" y="1143008"/>
              <a:ext cx="9144000" cy="6858000"/>
              <a:chOff x="0" y="-4000480"/>
              <a:chExt cx="9144000" cy="6858000"/>
            </a:xfrm>
          </p:grpSpPr>
          <p:grpSp>
            <p:nvGrpSpPr>
              <p:cNvPr id="80" name="Группа 33"/>
              <p:cNvGrpSpPr/>
              <p:nvPr/>
            </p:nvGrpSpPr>
            <p:grpSpPr>
              <a:xfrm>
                <a:off x="0" y="-4000480"/>
                <a:ext cx="9144000" cy="6858000"/>
                <a:chOff x="0" y="-1000084"/>
                <a:chExt cx="9144000" cy="6858000"/>
              </a:xfrm>
            </p:grpSpPr>
            <p:sp>
              <p:nvSpPr>
                <p:cNvPr id="82" name="Прямоугольник 81"/>
                <p:cNvSpPr/>
                <p:nvPr/>
              </p:nvSpPr>
              <p:spPr>
                <a:xfrm>
                  <a:off x="0" y="-1000084"/>
                  <a:ext cx="9144000" cy="6858000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84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643538" y="-1000084"/>
                  <a:ext cx="3500462" cy="107154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распространение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колебаний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в пространстве…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1" name="Rectangle 114"/>
              <p:cNvSpPr>
                <a:spLocks noChangeArrowheads="1"/>
              </p:cNvSpPr>
              <p:nvPr/>
            </p:nvSpPr>
            <p:spPr bwMode="auto">
              <a:xfrm>
                <a:off x="0" y="1955109"/>
                <a:ext cx="5929322" cy="830997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ДЛИНА ВОЛНЫ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= … между точками,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… в одинаковых  фазах. 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за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T)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9" name="Text Box 4"/>
            <p:cNvSpPr txBox="1">
              <a:spLocks noChangeArrowheads="1"/>
            </p:cNvSpPr>
            <p:nvPr/>
          </p:nvSpPr>
          <p:spPr bwMode="auto">
            <a:xfrm>
              <a:off x="1643042" y="2714620"/>
              <a:ext cx="2285984" cy="7858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4800" b="1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4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</a:t>
              </a:r>
              <a:endPara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6" grpId="0" animBg="1"/>
      <p:bldP spid="4" grpId="0" animBg="1"/>
      <p:bldP spid="6147" grpId="0" animBg="1"/>
      <p:bldP spid="6147" grpId="1" animBg="1"/>
      <p:bldP spid="6" grpId="0" animBg="1"/>
      <p:bldP spid="6148" grpId="0" animBg="1"/>
      <p:bldP spid="8" grpId="0" animBg="1"/>
      <p:bldP spid="6149" grpId="0" animBg="1"/>
      <p:bldP spid="6150" grpId="0" animBg="1"/>
      <p:bldP spid="11" grpId="0" animBg="1"/>
      <p:bldP spid="12" grpId="0" animBg="1"/>
      <p:bldP spid="13" grpId="0" animBg="1"/>
      <p:bldP spid="6151" grpId="0" animBg="1"/>
      <p:bldP spid="47" grpId="0" animBg="1"/>
      <p:bldP spid="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0"/>
            <a:ext cx="680564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ультра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4800" b="1" cap="all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b="1" cap="all" dirty="0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42984"/>
            <a:ext cx="5289653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л. мыши… дельфины</a:t>
            </a:r>
            <a:endParaRPr lang="ru-RU" sz="32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500826" y="1142984"/>
            <a:ext cx="1682737" cy="2011330"/>
            <a:chOff x="6500826" y="1142984"/>
            <a:chExt cx="1682737" cy="2011330"/>
          </a:xfrm>
        </p:grpSpPr>
        <p:sp>
          <p:nvSpPr>
            <p:cNvPr id="27650" name="Line 2"/>
            <p:cNvSpPr>
              <a:spLocks noChangeShapeType="1"/>
            </p:cNvSpPr>
            <p:nvPr/>
          </p:nvSpPr>
          <p:spPr bwMode="auto">
            <a:xfrm>
              <a:off x="6523643" y="1142984"/>
              <a:ext cx="1659920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51" name="Line 3"/>
            <p:cNvSpPr>
              <a:spLocks noChangeShapeType="1"/>
            </p:cNvSpPr>
            <p:nvPr/>
          </p:nvSpPr>
          <p:spPr bwMode="auto">
            <a:xfrm>
              <a:off x="6500826" y="3154314"/>
              <a:ext cx="165992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6807426" y="1142984"/>
            <a:ext cx="480578" cy="2044704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7266773" y="1165042"/>
            <a:ext cx="414980" cy="1975731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7824408" y="1500174"/>
            <a:ext cx="890996" cy="1214446"/>
            <a:chOff x="9739" y="3167"/>
            <a:chExt cx="530" cy="662"/>
          </a:xfrm>
        </p:grpSpPr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9757" y="3461"/>
              <a:ext cx="46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9800" y="3167"/>
              <a:ext cx="383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>
              <a:off x="9739" y="3485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070687" y="1683938"/>
            <a:ext cx="8675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1785926"/>
            <a:ext cx="2975943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дефекты…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опухоли…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9" name="Group 11"/>
          <p:cNvGrpSpPr>
            <a:grpSpLocks/>
          </p:cNvGrpSpPr>
          <p:nvPr/>
        </p:nvGrpSpPr>
        <p:grpSpPr bwMode="auto">
          <a:xfrm>
            <a:off x="71406" y="3888315"/>
            <a:ext cx="5715265" cy="1650404"/>
            <a:chOff x="9866" y="8026"/>
            <a:chExt cx="3338" cy="984"/>
          </a:xfrm>
        </p:grpSpPr>
        <p:grpSp>
          <p:nvGrpSpPr>
            <p:cNvPr id="27660" name="Group 12"/>
            <p:cNvGrpSpPr>
              <a:grpSpLocks/>
            </p:cNvGrpSpPr>
            <p:nvPr/>
          </p:nvGrpSpPr>
          <p:grpSpPr bwMode="auto">
            <a:xfrm>
              <a:off x="9866" y="8043"/>
              <a:ext cx="812" cy="967"/>
              <a:chOff x="9805" y="8028"/>
              <a:chExt cx="1027" cy="1288"/>
            </a:xfrm>
          </p:grpSpPr>
          <p:grpSp>
            <p:nvGrpSpPr>
              <p:cNvPr id="27661" name="Group 13"/>
              <p:cNvGrpSpPr>
                <a:grpSpLocks/>
              </p:cNvGrpSpPr>
              <p:nvPr/>
            </p:nvGrpSpPr>
            <p:grpSpPr bwMode="auto">
              <a:xfrm>
                <a:off x="10203" y="8028"/>
                <a:ext cx="248" cy="628"/>
                <a:chOff x="10203" y="8012"/>
                <a:chExt cx="309" cy="644"/>
              </a:xfrm>
            </p:grpSpPr>
            <p:sp>
              <p:nvSpPr>
                <p:cNvPr id="27662" name="Arc 14"/>
                <p:cNvSpPr>
                  <a:spLocks/>
                </p:cNvSpPr>
                <p:nvPr/>
              </p:nvSpPr>
              <p:spPr bwMode="auto">
                <a:xfrm flipV="1">
                  <a:off x="10371" y="8012"/>
                  <a:ext cx="141" cy="64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663" name="Arc 15"/>
                <p:cNvSpPr>
                  <a:spLocks/>
                </p:cNvSpPr>
                <p:nvPr/>
              </p:nvSpPr>
              <p:spPr bwMode="auto">
                <a:xfrm flipH="1" flipV="1">
                  <a:off x="10203" y="8013"/>
                  <a:ext cx="141" cy="64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7664" name="Line 16"/>
              <p:cNvSpPr>
                <a:spLocks noChangeShapeType="1"/>
              </p:cNvSpPr>
              <p:nvPr/>
            </p:nvSpPr>
            <p:spPr bwMode="auto">
              <a:xfrm>
                <a:off x="10310" y="8655"/>
                <a:ext cx="0" cy="30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5" name="Rectangle 17"/>
              <p:cNvSpPr>
                <a:spLocks noChangeArrowheads="1"/>
              </p:cNvSpPr>
              <p:nvPr/>
            </p:nvSpPr>
            <p:spPr bwMode="auto">
              <a:xfrm>
                <a:off x="9805" y="8949"/>
                <a:ext cx="1027" cy="36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7666" name="Group 18"/>
            <p:cNvGrpSpPr>
              <a:grpSpLocks/>
            </p:cNvGrpSpPr>
            <p:nvPr/>
          </p:nvGrpSpPr>
          <p:grpSpPr bwMode="auto">
            <a:xfrm>
              <a:off x="12392" y="8026"/>
              <a:ext cx="812" cy="967"/>
              <a:chOff x="11545" y="8028"/>
              <a:chExt cx="1027" cy="1288"/>
            </a:xfrm>
          </p:grpSpPr>
          <p:grpSp>
            <p:nvGrpSpPr>
              <p:cNvPr id="27667" name="Group 19"/>
              <p:cNvGrpSpPr>
                <a:grpSpLocks/>
              </p:cNvGrpSpPr>
              <p:nvPr/>
            </p:nvGrpSpPr>
            <p:grpSpPr bwMode="auto">
              <a:xfrm>
                <a:off x="11938" y="8028"/>
                <a:ext cx="249" cy="628"/>
                <a:chOff x="12192" y="8012"/>
                <a:chExt cx="306" cy="644"/>
              </a:xfrm>
            </p:grpSpPr>
            <p:sp>
              <p:nvSpPr>
                <p:cNvPr id="27668" name="Arc 20"/>
                <p:cNvSpPr>
                  <a:spLocks/>
                </p:cNvSpPr>
                <p:nvPr/>
              </p:nvSpPr>
              <p:spPr bwMode="auto">
                <a:xfrm flipV="1">
                  <a:off x="12359" y="8012"/>
                  <a:ext cx="139" cy="64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669" name="Arc 21"/>
                <p:cNvSpPr>
                  <a:spLocks/>
                </p:cNvSpPr>
                <p:nvPr/>
              </p:nvSpPr>
              <p:spPr bwMode="auto">
                <a:xfrm flipH="1" flipV="1">
                  <a:off x="12192" y="8013"/>
                  <a:ext cx="139" cy="64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7670" name="Line 22"/>
              <p:cNvSpPr>
                <a:spLocks noChangeShapeType="1"/>
              </p:cNvSpPr>
              <p:nvPr/>
            </p:nvSpPr>
            <p:spPr bwMode="auto">
              <a:xfrm>
                <a:off x="12050" y="8655"/>
                <a:ext cx="0" cy="307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71" name="Rectangle 23"/>
              <p:cNvSpPr>
                <a:spLocks noChangeArrowheads="1"/>
              </p:cNvSpPr>
              <p:nvPr/>
            </p:nvSpPr>
            <p:spPr bwMode="auto">
              <a:xfrm>
                <a:off x="11545" y="8949"/>
                <a:ext cx="1027" cy="3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3" name="Arc 24"/>
          <p:cNvSpPr>
            <a:spLocks/>
          </p:cNvSpPr>
          <p:nvPr/>
        </p:nvSpPr>
        <p:spPr bwMode="auto">
          <a:xfrm>
            <a:off x="1500166" y="4745571"/>
            <a:ext cx="241417" cy="96944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2938"/>
              <a:gd name="T2" fmla="*/ 3356 w 21600"/>
              <a:gd name="T3" fmla="*/ 42938 h 42938"/>
              <a:gd name="T4" fmla="*/ 0 w 21600"/>
              <a:gd name="T5" fmla="*/ 21600 h 4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93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233"/>
                  <a:pt x="13860" y="41285"/>
                  <a:pt x="3355" y="42937"/>
                </a:cubicBezTo>
              </a:path>
              <a:path w="21600" h="4293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233"/>
                  <a:pt x="13860" y="41285"/>
                  <a:pt x="3355" y="42937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6072198" y="3810190"/>
            <a:ext cx="3053913" cy="126188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РЕЗОНАНС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пластилин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4821190" y="3214686"/>
            <a:ext cx="439428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резонатор… (длина)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5726846" y="5715016"/>
            <a:ext cx="3417154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ЭХО… ЗАЛЫ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85918" y="5286388"/>
            <a:ext cx="2428892" cy="1571636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928794" y="5429264"/>
            <a:ext cx="2329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1952892" y="6034460"/>
            <a:ext cx="19513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2.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32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0" y="0"/>
            <a:ext cx="9144000" cy="6858000"/>
            <a:chOff x="0" y="1143008"/>
            <a:chExt cx="9144000" cy="6858000"/>
          </a:xfrm>
        </p:grpSpPr>
        <p:grpSp>
          <p:nvGrpSpPr>
            <p:cNvPr id="40" name="Группа 50"/>
            <p:cNvGrpSpPr/>
            <p:nvPr/>
          </p:nvGrpSpPr>
          <p:grpSpPr>
            <a:xfrm>
              <a:off x="0" y="1143008"/>
              <a:ext cx="9144000" cy="6858000"/>
              <a:chOff x="0" y="-4000480"/>
              <a:chExt cx="9144000" cy="6858000"/>
            </a:xfrm>
          </p:grpSpPr>
          <p:grpSp>
            <p:nvGrpSpPr>
              <p:cNvPr id="42" name="Группа 33"/>
              <p:cNvGrpSpPr/>
              <p:nvPr/>
            </p:nvGrpSpPr>
            <p:grpSpPr>
              <a:xfrm>
                <a:off x="0" y="-4000480"/>
                <a:ext cx="9144000" cy="6858000"/>
                <a:chOff x="0" y="-1000084"/>
                <a:chExt cx="9144000" cy="6858000"/>
              </a:xfrm>
            </p:grpSpPr>
            <p:sp>
              <p:nvSpPr>
                <p:cNvPr id="44" name="Прямоугольник 43"/>
                <p:cNvSpPr/>
                <p:nvPr/>
              </p:nvSpPr>
              <p:spPr>
                <a:xfrm>
                  <a:off x="0" y="-1000084"/>
                  <a:ext cx="9144000" cy="6858000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84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643538" y="-1000084"/>
                  <a:ext cx="3500462" cy="107154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распространение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колебаний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в пространстве…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3" name="Rectangle 114"/>
              <p:cNvSpPr>
                <a:spLocks noChangeArrowheads="1"/>
              </p:cNvSpPr>
              <p:nvPr/>
            </p:nvSpPr>
            <p:spPr bwMode="auto">
              <a:xfrm>
                <a:off x="0" y="1955109"/>
                <a:ext cx="5929322" cy="830997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ДЛИНА ВОЛНЫ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= … между точками,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… в одинаковых  фазах. 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за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T)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1643042" y="2714620"/>
              <a:ext cx="2285984" cy="7858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4800" b="1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4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</a:t>
              </a:r>
              <a:endPara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repeatCount="10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39618 0.0039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7652" grpId="0" animBg="1"/>
      <p:bldP spid="27653" grpId="0" animBg="1"/>
      <p:bldP spid="14" grpId="0"/>
      <p:bldP spid="27658" grpId="0" animBg="1"/>
      <p:bldP spid="33" grpId="0" animBg="1"/>
      <p:bldP spid="33" grpId="1" animBg="1"/>
      <p:bldP spid="27676" grpId="0" animBg="1"/>
      <p:bldP spid="27677" grpId="0" animBg="1"/>
      <p:bldP spid="36" grpId="0" animBg="1"/>
      <p:bldP spid="37" grpId="0" animBg="1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4612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43174" y="500042"/>
            <a:ext cx="4214813" cy="285752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№22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§§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58-62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упр34 -36</a:t>
            </a:r>
            <a:endParaRPr lang="en-US" sz="4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0" y="1143008"/>
            <a:chExt cx="9144000" cy="6858000"/>
          </a:xfrm>
        </p:grpSpPr>
        <p:grpSp>
          <p:nvGrpSpPr>
            <p:cNvPr id="13" name="Группа 50"/>
            <p:cNvGrpSpPr/>
            <p:nvPr/>
          </p:nvGrpSpPr>
          <p:grpSpPr>
            <a:xfrm>
              <a:off x="0" y="1143008"/>
              <a:ext cx="9144000" cy="6858000"/>
              <a:chOff x="0" y="-4000480"/>
              <a:chExt cx="9144000" cy="6858000"/>
            </a:xfrm>
          </p:grpSpPr>
          <p:grpSp>
            <p:nvGrpSpPr>
              <p:cNvPr id="15" name="Группа 33"/>
              <p:cNvGrpSpPr/>
              <p:nvPr/>
            </p:nvGrpSpPr>
            <p:grpSpPr>
              <a:xfrm>
                <a:off x="0" y="-4000480"/>
                <a:ext cx="9144000" cy="6858000"/>
                <a:chOff x="0" y="-1000084"/>
                <a:chExt cx="9144000" cy="6858000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0" y="-1000084"/>
                  <a:ext cx="9144000" cy="6858000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84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643538" y="-1000084"/>
                  <a:ext cx="3500462" cy="107154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распространение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колебаний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в пространстве…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" name="Rectangle 114"/>
              <p:cNvSpPr>
                <a:spLocks noChangeArrowheads="1"/>
              </p:cNvSpPr>
              <p:nvPr/>
            </p:nvSpPr>
            <p:spPr bwMode="auto">
              <a:xfrm>
                <a:off x="0" y="1955109"/>
                <a:ext cx="5929322" cy="830997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ДЛИНА ВОЛНЫ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= … между точками,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… в одинаковых  фазах. 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за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T)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643042" y="2714620"/>
              <a:ext cx="2285984" cy="7858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= </a:t>
              </a:r>
              <a:r>
                <a:rPr lang="el-GR" sz="4800" b="1" i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ύ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T</a:t>
              </a:r>
              <a:endPara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3214686"/>
          <a:ext cx="9144002" cy="3657600"/>
        </p:xfrm>
        <a:graphic>
          <a:graphicData uri="http://schemas.openxmlformats.org/drawingml/2006/table">
            <a:tbl>
              <a:tblPr/>
              <a:tblGrid>
                <a:gridCol w="571473"/>
                <a:gridCol w="7946227"/>
                <a:gridCol w="626302"/>
              </a:tblGrid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Д.З. гр 6.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теме 20.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0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Закрепление знаний по теме: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аудиализация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Волны.   </a:t>
                      </a:r>
                      <a:r>
                        <a:rPr lang="ru-RU" sz="36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Звук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Визуализация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2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Применение знаний в измененных условиях  по вопросам ( бригадно, парно или индивидуально)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упр. 34 (1.), 35 (2,4,5) стр. 169.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Упр.36 (1) стр. 171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20м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Д.З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гр.6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50м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4470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- 6  (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/2у28н/ №83.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(V)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/зт22/ Длина волны и ее связь с периодом и частотой.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Закрепить знания учащихся по теме.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СОЗДАТЬ УСЛОВИЯ ДЛЯ ЗАКРЕПЛЕНИЯ ЗНАНИЙ ПО ТЕМЕ 22.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Образование и распространение поперечных и продольных волн./</a:t>
            </a:r>
            <a:r>
              <a:rPr lang="ru-RU" sz="1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105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видео№2</a:t>
            </a:r>
            <a:endParaRPr lang="ru-RU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</a:t>
            </a: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ru-RU" sz="1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((</a:t>
            </a: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</a:t>
            </a: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 Источники звука.</a:t>
            </a:r>
            <a:endParaRPr lang="ru-RU" sz="9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hangingPunct="0"/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4. Громкость звука как </a:t>
            </a:r>
            <a:r>
              <a:rPr lang="ru-RU" sz="1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(амплитуды</a:t>
            </a: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).</a:t>
            </a:r>
            <a:r>
              <a:rPr lang="ru-RU" sz="9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видео№9</a:t>
            </a:r>
            <a:endParaRPr lang="ru-RU" sz="9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hangingPunct="0"/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5. Высота звука как </a:t>
            </a:r>
            <a:r>
              <a:rPr lang="ru-RU" sz="1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(частоты).</a:t>
            </a:r>
            <a:r>
              <a:rPr lang="ru-RU" sz="9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видео№9</a:t>
            </a:r>
            <a:endParaRPr lang="ru-RU" sz="9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hangingPunct="0"/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6. Акустический резонанс и его использование. </a:t>
            </a:r>
            <a:r>
              <a:rPr lang="ru-RU" sz="1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//Камертоны</a:t>
            </a:r>
            <a:endParaRPr lang="ru-RU" sz="9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hangingPunct="0"/>
            <a:r>
              <a:rPr lang="ru-RU" sz="10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7. Волны на поверхности воды. </a:t>
            </a:r>
            <a:r>
              <a:rPr lang="ru-RU" sz="105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//фильм «Волны»</a:t>
            </a:r>
            <a:endParaRPr lang="ru-RU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hangingPunct="0"/>
            <a:r>
              <a:rPr lang="ru-RU" sz="10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8. Убывание интенсивности волны при удалении от источника волны</a:t>
            </a:r>
          </a:p>
          <a:p>
            <a:pPr lvl="0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9.Применение ультразвука</a:t>
            </a:r>
            <a:r>
              <a:rPr lang="ru-RU" sz="1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БНП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видео№10</a:t>
            </a:r>
          </a:p>
          <a:p>
            <a:pPr lvl="0" eaLnBrk="0" hangingPunct="0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10. Эффект Доплера </a:t>
            </a:r>
            <a:r>
              <a:rPr lang="ru-RU" sz="1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 анимация 15</a:t>
            </a:r>
            <a:endParaRPr lang="ru-RU" sz="1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5214942" y="1285860"/>
            <a:ext cx="2428892" cy="1571636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57818" y="1428736"/>
            <a:ext cx="2329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92112" y="1836352"/>
            <a:ext cx="2822566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480984" y="142852"/>
            <a:ext cx="0" cy="3357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1571612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внешн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14290"/>
            <a:ext cx="551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643042" y="1281884"/>
            <a:ext cx="354842" cy="575480"/>
          </a:xfrm>
          <a:custGeom>
            <a:avLst/>
            <a:gdLst>
              <a:gd name="connsiteX0" fmla="*/ 0 w 354842"/>
              <a:gd name="connsiteY0" fmla="*/ 575480 h 575480"/>
              <a:gd name="connsiteX1" fmla="*/ 191069 w 354842"/>
              <a:gd name="connsiteY1" fmla="*/ 2275 h 575480"/>
              <a:gd name="connsiteX2" fmla="*/ 354842 w 354842"/>
              <a:gd name="connsiteY2" fmla="*/ 561833 h 57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42" h="575480">
                <a:moveTo>
                  <a:pt x="0" y="575480"/>
                </a:moveTo>
                <a:cubicBezTo>
                  <a:pt x="65964" y="290015"/>
                  <a:pt x="131929" y="4550"/>
                  <a:pt x="191069" y="2275"/>
                </a:cubicBezTo>
                <a:cubicBezTo>
                  <a:pt x="250209" y="0"/>
                  <a:pt x="302525" y="280916"/>
                  <a:pt x="354842" y="56183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500166" y="710380"/>
            <a:ext cx="642942" cy="1146960"/>
          </a:xfrm>
          <a:custGeom>
            <a:avLst/>
            <a:gdLst>
              <a:gd name="connsiteX0" fmla="*/ 0 w 354842"/>
              <a:gd name="connsiteY0" fmla="*/ 575480 h 575480"/>
              <a:gd name="connsiteX1" fmla="*/ 191069 w 354842"/>
              <a:gd name="connsiteY1" fmla="*/ 2275 h 575480"/>
              <a:gd name="connsiteX2" fmla="*/ 354842 w 354842"/>
              <a:gd name="connsiteY2" fmla="*/ 561833 h 57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42" h="575480">
                <a:moveTo>
                  <a:pt x="0" y="575480"/>
                </a:moveTo>
                <a:cubicBezTo>
                  <a:pt x="65964" y="290015"/>
                  <a:pt x="131929" y="4550"/>
                  <a:pt x="191069" y="2275"/>
                </a:cubicBezTo>
                <a:cubicBezTo>
                  <a:pt x="250209" y="0"/>
                  <a:pt x="302525" y="280916"/>
                  <a:pt x="354842" y="561833"/>
                </a:cubicBezTo>
              </a:path>
            </a:pathLst>
          </a:cu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258556" y="285728"/>
            <a:ext cx="1071570" cy="1504126"/>
          </a:xfrm>
          <a:custGeom>
            <a:avLst/>
            <a:gdLst>
              <a:gd name="connsiteX0" fmla="*/ 0 w 354842"/>
              <a:gd name="connsiteY0" fmla="*/ 575480 h 575480"/>
              <a:gd name="connsiteX1" fmla="*/ 191069 w 354842"/>
              <a:gd name="connsiteY1" fmla="*/ 2275 h 575480"/>
              <a:gd name="connsiteX2" fmla="*/ 354842 w 354842"/>
              <a:gd name="connsiteY2" fmla="*/ 561833 h 57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42" h="575480">
                <a:moveTo>
                  <a:pt x="0" y="575480"/>
                </a:moveTo>
                <a:cubicBezTo>
                  <a:pt x="65964" y="290015"/>
                  <a:pt x="131929" y="4550"/>
                  <a:pt x="191069" y="2275"/>
                </a:cubicBezTo>
                <a:cubicBezTo>
                  <a:pt x="250209" y="0"/>
                  <a:pt x="302525" y="280916"/>
                  <a:pt x="354842" y="561833"/>
                </a:cubicBezTo>
              </a:path>
            </a:pathLst>
          </a:cu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1128533" y="1094850"/>
            <a:ext cx="142876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71604" y="1785926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00364" y="357166"/>
            <a:ext cx="657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28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тр</a:t>
            </a:r>
            <a:endParaRPr lang="ru-RU" sz="28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 flipH="1" flipV="1">
            <a:off x="3500430" y="428604"/>
            <a:ext cx="428628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928662" y="2857496"/>
            <a:ext cx="3313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Частотомер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…. чья ???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381916" y="2033932"/>
            <a:ext cx="19513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2.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32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4857752" y="4000504"/>
            <a:ext cx="4020652" cy="2431435"/>
            <a:chOff x="2857488" y="3714752"/>
            <a:chExt cx="4020652" cy="2431435"/>
          </a:xfrm>
        </p:grpSpPr>
        <p:sp>
          <p:nvSpPr>
            <p:cNvPr id="26" name="Овал 25"/>
            <p:cNvSpPr/>
            <p:nvPr/>
          </p:nvSpPr>
          <p:spPr>
            <a:xfrm>
              <a:off x="5228590" y="3929066"/>
              <a:ext cx="285752" cy="285752"/>
            </a:xfrm>
            <a:prstGeom prst="ellipse">
              <a:avLst/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2857488" y="3714752"/>
              <a:ext cx="4020652" cy="243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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                          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-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-………..              -………..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- ………..            -………..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-………..             -………..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-………..             -………..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- ………..            -………..</a:t>
              </a:r>
            </a:p>
          </p:txBody>
        </p:sp>
      </p:grp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428728" y="3429000"/>
            <a:ext cx="1965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ибрации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!!!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73" grpId="0"/>
      <p:bldP spid="5" grpId="0" animBg="1"/>
      <p:bldP spid="6" grpId="0" animBg="1"/>
      <p:bldP spid="7" grpId="0"/>
      <p:bldP spid="9" grpId="0"/>
      <p:bldP spid="12" grpId="0" animBg="1"/>
      <p:bldP spid="13" grpId="0" animBg="1"/>
      <p:bldP spid="14" grpId="0" animBg="1"/>
      <p:bldP spid="17" grpId="0"/>
      <p:bldP spid="18" grpId="0"/>
      <p:bldP spid="18" grpId="1"/>
      <p:bldP spid="22" grpId="0"/>
      <p:bldP spid="23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Содержание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hlinkClick r:id="rId2" action="ppaction://hlinksldjump"/>
              </a:rPr>
              <a:t>Звуковые колебания</a:t>
            </a:r>
            <a:endParaRPr lang="ru-RU" b="1" i="1" dirty="0" smtClean="0">
              <a:solidFill>
                <a:srgbClr val="0000FF"/>
              </a:solidFill>
            </a:endParaRPr>
          </a:p>
          <a:p>
            <a:r>
              <a:rPr lang="ru-RU" b="1" i="1" dirty="0" smtClean="0">
                <a:solidFill>
                  <a:srgbClr val="0000FF"/>
                </a:solidFill>
                <a:hlinkClick r:id="rId3" action="ppaction://hlinksldjump"/>
              </a:rPr>
              <a:t>Источники звука</a:t>
            </a:r>
            <a:endParaRPr lang="ru-RU" b="1" i="1" dirty="0" smtClean="0">
              <a:solidFill>
                <a:srgbClr val="0000FF"/>
              </a:solidFill>
            </a:endParaRPr>
          </a:p>
          <a:p>
            <a:r>
              <a:rPr lang="ru-RU" b="1" i="1" dirty="0" smtClean="0">
                <a:solidFill>
                  <a:srgbClr val="0000FF"/>
                </a:solidFill>
                <a:hlinkClick r:id="rId4" action="ppaction://hlinksldjump"/>
              </a:rPr>
              <a:t>Характеристики</a:t>
            </a:r>
            <a:endParaRPr lang="ru-RU" b="1" i="1" dirty="0" smtClean="0">
              <a:solidFill>
                <a:srgbClr val="0000FF"/>
              </a:solidFill>
            </a:endParaRPr>
          </a:p>
          <a:p>
            <a:r>
              <a:rPr lang="ru-RU" b="1" i="1" dirty="0" smtClean="0">
                <a:solidFill>
                  <a:srgbClr val="0000FF"/>
                </a:solidFill>
                <a:hlinkClick r:id="rId5" action="ppaction://hlinksldjump"/>
              </a:rPr>
              <a:t>Распространение звуков</a:t>
            </a:r>
            <a:endParaRPr lang="ru-RU" b="1" i="1" dirty="0" smtClean="0">
              <a:solidFill>
                <a:srgbClr val="0000FF"/>
              </a:solidFill>
            </a:endParaRPr>
          </a:p>
          <a:p>
            <a:r>
              <a:rPr lang="ru-RU" b="1" i="1" dirty="0" smtClean="0">
                <a:solidFill>
                  <a:srgbClr val="0000FF"/>
                </a:solidFill>
                <a:hlinkClick r:id="rId6" action="ppaction://hlinksldjump"/>
              </a:rPr>
              <a:t>Свойства звуковых волн</a:t>
            </a:r>
            <a:endParaRPr lang="ru-RU" b="1" i="1" dirty="0" smtClean="0">
              <a:solidFill>
                <a:srgbClr val="0000FF"/>
              </a:solidFill>
            </a:endParaRPr>
          </a:p>
          <a:p>
            <a:r>
              <a:rPr lang="ru-RU" b="1" i="1" dirty="0" smtClean="0">
                <a:solidFill>
                  <a:srgbClr val="0000FF"/>
                </a:solidFill>
                <a:hlinkClick r:id="rId7" action="ppaction://hlinksldjump"/>
              </a:rPr>
              <a:t>Слух</a:t>
            </a:r>
            <a:endParaRPr lang="ru-RU" b="1" i="1" dirty="0" smtClean="0">
              <a:solidFill>
                <a:srgbClr val="0000FF"/>
              </a:solidFill>
            </a:endParaRPr>
          </a:p>
          <a:p>
            <a:endParaRPr lang="ru-RU" b="1" i="1" dirty="0" smtClean="0">
              <a:solidFill>
                <a:srgbClr val="0000FF"/>
              </a:solidFill>
            </a:endParaRPr>
          </a:p>
          <a:p>
            <a:endParaRPr lang="ru-RU" b="1" i="1" dirty="0" smtClean="0">
              <a:solidFill>
                <a:srgbClr val="0000FF"/>
              </a:solidFill>
            </a:endParaRPr>
          </a:p>
          <a:p>
            <a:endParaRPr lang="ru-RU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</a:t>
            </a:r>
            <a:endParaRPr lang="ru-RU" sz="8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im6-tub.yandex.net/i?id=139120233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2357454" cy="42148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7554" y="2000240"/>
            <a:ext cx="5214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Человеческое ухо слышит звуки частотой от </a:t>
            </a:r>
            <a:r>
              <a:rPr lang="ru-RU" sz="4800" b="1" dirty="0" smtClean="0">
                <a:solidFill>
                  <a:srgbClr val="FF0000"/>
                </a:solidFill>
              </a:rPr>
              <a:t>20 Гц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до </a:t>
            </a:r>
            <a:r>
              <a:rPr lang="ru-RU" sz="4800" b="1" dirty="0" smtClean="0">
                <a:solidFill>
                  <a:srgbClr val="FF0000"/>
                </a:solidFill>
              </a:rPr>
              <a:t>20000 Гц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428604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20 ГЦ – 20000 Гц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893075" y="1464455"/>
            <a:ext cx="1571636" cy="107157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5720" y="3071810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Частота меньше- инфразвук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5786446" y="1428736"/>
            <a:ext cx="1428760" cy="114300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29190" y="3071810"/>
            <a:ext cx="4000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Частота больше- ультразвук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Картинка 5 из 155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4762500" cy="3810000"/>
          </a:xfrm>
          <a:prstGeom prst="rect">
            <a:avLst/>
          </a:prstGeom>
          <a:noFill/>
        </p:spPr>
      </p:pic>
      <p:pic>
        <p:nvPicPr>
          <p:cNvPr id="25604" name="Picture 4" descr="Картинка 1 из 121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86058"/>
            <a:ext cx="4429124" cy="3810000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7"/>
            <a:ext cx="7929586" cy="2500313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№8</a:t>
            </a:r>
          </a:p>
          <a:p>
            <a:pPr eaLnBrk="1" fontAlgn="t" hangingPunct="1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518 525 535 547 550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Колебания  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звука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Картинка 1 из 48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857232"/>
            <a:ext cx="6143668" cy="6000768"/>
          </a:xfrm>
          <a:prstGeom prst="rect">
            <a:avLst/>
          </a:prstGeom>
          <a:noFill/>
        </p:spPr>
      </p:pic>
      <p:pic>
        <p:nvPicPr>
          <p:cNvPr id="7" name="Picture 6" descr="Картинка 4 из 1464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857232"/>
            <a:ext cx="6143668" cy="6000768"/>
          </a:xfrm>
          <a:prstGeom prst="rect">
            <a:avLst/>
          </a:prstGeom>
          <a:noFill/>
        </p:spPr>
      </p:pic>
      <p:pic>
        <p:nvPicPr>
          <p:cNvPr id="8" name="Picture 4" descr="Картинка 8 из 379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857232"/>
            <a:ext cx="6143668" cy="5857916"/>
          </a:xfrm>
          <a:prstGeom prst="rect">
            <a:avLst/>
          </a:prstGeom>
          <a:noFill/>
        </p:spPr>
      </p:pic>
      <p:pic>
        <p:nvPicPr>
          <p:cNvPr id="9" name="Picture 8" descr="Картинка 17 из 31760"/>
          <p:cNvPicPr>
            <a:picLocks noChangeAspect="1" noChangeArrowheads="1"/>
          </p:cNvPicPr>
          <p:nvPr/>
        </p:nvPicPr>
        <p:blipFill>
          <a:blip r:embed="rId5" cstate="print"/>
          <a:srcRect r="-408" b="2751"/>
          <a:stretch>
            <a:fillRect/>
          </a:stretch>
        </p:blipFill>
        <p:spPr bwMode="auto">
          <a:xfrm>
            <a:off x="1331640" y="0"/>
            <a:ext cx="6408712" cy="6858000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8748464" y="6453336"/>
            <a:ext cx="395536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звука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000108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Высота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- зависит от частоты, чем больше частота, тем выше звук.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2214554"/>
            <a:ext cx="6929454" cy="2071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Громкость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звука зависит от амплитуды колебаний, чем больше амплитуда, тем громче звук.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820472" y="6525344"/>
            <a:ext cx="323528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звука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звук вакууме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488" y="1357298"/>
            <a:ext cx="33528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4429132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Звук распространяется в </a:t>
            </a:r>
            <a:r>
              <a:rPr lang="ru-RU" sz="4000" b="1" dirty="0" smtClean="0">
                <a:solidFill>
                  <a:srgbClr val="FF0000"/>
                </a:solidFill>
              </a:rPr>
              <a:t>любой упругой среде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, но не распространяется в </a:t>
            </a:r>
            <a:r>
              <a:rPr lang="ru-RU" sz="4000" b="1" dirty="0" smtClean="0">
                <a:solidFill>
                  <a:srgbClr val="FF0000"/>
                </a:solidFill>
              </a:rPr>
              <a:t>вакууме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звука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397000"/>
          <a:ext cx="8858312" cy="4960959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429156"/>
                <a:gridCol w="4429156"/>
              </a:tblGrid>
              <a:tr h="165365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Вода                             1483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Воздух                              332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65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Гранит                          3850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Сталь</a:t>
                      </a:r>
                      <a:r>
                        <a:rPr lang="ru-RU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5000-6100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65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Медь                            4700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Стекло                            5500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32440" y="6381328"/>
            <a:ext cx="611560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звука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эхолот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95536" y="3861048"/>
            <a:ext cx="33528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1071546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Отражение звуков от припятсвия называют </a:t>
            </a:r>
            <a:r>
              <a:rPr lang="ru-RU" sz="3200" b="1" dirty="0" smtClean="0">
                <a:solidFill>
                  <a:srgbClr val="FF0000"/>
                </a:solidFill>
              </a:rPr>
              <a:t>эхом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071802" y="2143116"/>
          <a:ext cx="2928958" cy="1554172"/>
        </p:xfrm>
        <a:graphic>
          <a:graphicData uri="http://schemas.openxmlformats.org/presentationml/2006/ole">
            <p:oleObj spid="_x0000_s1026" name="Формула" r:id="rId6" imgW="444240" imgH="393480" progId="Equation.3">
              <p:embed/>
            </p:oleObj>
          </a:graphicData>
        </a:graphic>
      </p:graphicFrame>
      <p:sp>
        <p:nvSpPr>
          <p:cNvPr id="7" name="Управляющая кнопка: домой 6">
            <a:hlinkClick r:id="rId7" action="ppaction://hlinksldjump" highlightClick="1"/>
          </p:cNvPr>
          <p:cNvSpPr/>
          <p:nvPr/>
        </p:nvSpPr>
        <p:spPr>
          <a:xfrm>
            <a:off x="8532440" y="6381328"/>
            <a:ext cx="611560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примененние звука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4932040" y="3861048"/>
            <a:ext cx="3424808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Картинка 9 из 293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214282" y="3126682"/>
            <a:ext cx="289411" cy="230879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401649" y="278838"/>
            <a:ext cx="1829422" cy="2922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0139" y="261915"/>
            <a:ext cx="751597" cy="32438"/>
            <a:chOff x="10760" y="1635"/>
            <a:chExt cx="403" cy="23"/>
          </a:xfrm>
        </p:grpSpPr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771" y="1658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0760" y="1635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357158" y="2000240"/>
            <a:ext cx="785818" cy="122678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>
            <a:off x="2183486" y="350277"/>
            <a:ext cx="45719" cy="3507351"/>
          </a:xfrm>
          <a:prstGeom prst="line">
            <a:avLst/>
          </a:prstGeom>
          <a:noFill/>
          <a:ln w="38100">
            <a:solidFill>
              <a:srgbClr val="0033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-352801" y="4027617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/>
          <p:nvPr/>
        </p:nvGrpSpPr>
        <p:grpSpPr>
          <a:xfrm>
            <a:off x="357158" y="4643446"/>
            <a:ext cx="595035" cy="461665"/>
            <a:chOff x="357158" y="3357562"/>
            <a:chExt cx="595035" cy="46166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57158" y="3357562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571472" y="3429000"/>
              <a:ext cx="28575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6"/>
          <p:cNvGrpSpPr/>
          <p:nvPr/>
        </p:nvGrpSpPr>
        <p:grpSpPr>
          <a:xfrm>
            <a:off x="907487" y="1357298"/>
            <a:ext cx="407484" cy="461665"/>
            <a:chOff x="571472" y="1071546"/>
            <a:chExt cx="407484" cy="46166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676372" y="1107359"/>
              <a:ext cx="285752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1709279" y="2488164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29" name="Дуга 28"/>
          <p:cNvSpPr/>
          <p:nvPr/>
        </p:nvSpPr>
        <p:spPr>
          <a:xfrm rot="9491916">
            <a:off x="1929622" y="48064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714356"/>
            <a:ext cx="410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28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183094" y="2960122"/>
            <a:ext cx="1785950" cy="9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76194" y="3885888"/>
            <a:ext cx="1137919" cy="65277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трелка вправо 40"/>
          <p:cNvSpPr/>
          <p:nvPr/>
        </p:nvSpPr>
        <p:spPr>
          <a:xfrm rot="1808701">
            <a:off x="333168" y="3376944"/>
            <a:ext cx="771377" cy="257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1"/>
          <p:cNvGrpSpPr/>
          <p:nvPr/>
        </p:nvGrpSpPr>
        <p:grpSpPr>
          <a:xfrm>
            <a:off x="714348" y="2928934"/>
            <a:ext cx="407484" cy="461665"/>
            <a:chOff x="571472" y="1071546"/>
            <a:chExt cx="407484" cy="461665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621780" y="1121007"/>
              <a:ext cx="285752" cy="15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>
          <a:xfrm>
            <a:off x="1729007" y="1484784"/>
            <a:ext cx="538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endParaRPr lang="ru-RU" sz="3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0" y="5143512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035" name="Arc 11"/>
          <p:cNvSpPr>
            <a:spLocks/>
          </p:cNvSpPr>
          <p:nvPr/>
        </p:nvSpPr>
        <p:spPr bwMode="auto">
          <a:xfrm flipH="1" flipV="1">
            <a:off x="428596" y="3000372"/>
            <a:ext cx="1785950" cy="7858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563"/>
              <a:gd name="T1" fmla="*/ 0 h 21600"/>
              <a:gd name="T2" fmla="*/ 20563 w 20563"/>
              <a:gd name="T3" fmla="*/ 14987 h 21600"/>
              <a:gd name="T4" fmla="*/ 0 w 2056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63" h="21600" fill="none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</a:path>
              <a:path w="20563" h="21600" stroke="0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dash"/>
            <a:round/>
            <a:headEnd type="none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 flipH="1">
            <a:off x="2174640" y="341400"/>
            <a:ext cx="45719" cy="350735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>
            <a:off x="1455839" y="4599120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12"/>
          <p:cNvSpPr>
            <a:spLocks noChangeShapeType="1"/>
          </p:cNvSpPr>
          <p:nvPr/>
        </p:nvSpPr>
        <p:spPr bwMode="auto">
          <a:xfrm flipV="1">
            <a:off x="2158874" y="2134742"/>
            <a:ext cx="45719" cy="158397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 flipH="1" flipV="1">
            <a:off x="964381" y="3107529"/>
            <a:ext cx="571504" cy="21431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7"/>
          <p:cNvGrpSpPr/>
          <p:nvPr/>
        </p:nvGrpSpPr>
        <p:grpSpPr>
          <a:xfrm>
            <a:off x="1166134" y="2500306"/>
            <a:ext cx="457176" cy="461665"/>
            <a:chOff x="3214678" y="2500306"/>
            <a:chExt cx="457176" cy="461665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214678" y="2500306"/>
              <a:ext cx="457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400" dirty="0">
                <a:solidFill>
                  <a:srgbClr val="006600"/>
                </a:solidFill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80"/>
          <p:cNvGrpSpPr/>
          <p:nvPr/>
        </p:nvGrpSpPr>
        <p:grpSpPr>
          <a:xfrm>
            <a:off x="1258000" y="3262970"/>
            <a:ext cx="364202" cy="523220"/>
            <a:chOff x="3714744" y="2643182"/>
            <a:chExt cx="364202" cy="52322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3714744" y="264318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>
              <a:off x="3778790" y="2690480"/>
              <a:ext cx="28575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Прямая со стрелкой 81"/>
          <p:cNvCxnSpPr/>
          <p:nvPr/>
        </p:nvCxnSpPr>
        <p:spPr>
          <a:xfrm>
            <a:off x="1071538" y="3786190"/>
            <a:ext cx="571504" cy="214314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84"/>
          <p:cNvGrpSpPr/>
          <p:nvPr/>
        </p:nvGrpSpPr>
        <p:grpSpPr>
          <a:xfrm>
            <a:off x="1357290" y="3993112"/>
            <a:ext cx="470000" cy="523220"/>
            <a:chOff x="3214678" y="2500306"/>
            <a:chExt cx="470000" cy="523220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3214678" y="2500306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</a:t>
              </a:r>
              <a:endParaRPr lang="ru-RU" sz="2800" dirty="0">
                <a:solidFill>
                  <a:srgbClr val="003300"/>
                </a:solidFill>
              </a:endParaRPr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Line 4"/>
          <p:cNvSpPr>
            <a:spLocks noChangeShapeType="1"/>
          </p:cNvSpPr>
          <p:nvPr/>
        </p:nvSpPr>
        <p:spPr bwMode="auto">
          <a:xfrm flipH="1" flipV="1">
            <a:off x="714348" y="4214818"/>
            <a:ext cx="1714512" cy="56461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stealth" w="lg" len="lg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214546" y="4714884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/>
          </a:p>
        </p:txBody>
      </p:sp>
      <p:sp>
        <p:nvSpPr>
          <p:cNvPr id="92" name="Дуга 91"/>
          <p:cNvSpPr/>
          <p:nvPr/>
        </p:nvSpPr>
        <p:spPr>
          <a:xfrm rot="21252767">
            <a:off x="199299" y="428569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49518" y="3786190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32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2928926" y="261636"/>
            <a:ext cx="883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714744" y="258247"/>
            <a:ext cx="2002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572264" y="0"/>
            <a:ext cx="2571736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=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60000"/>
          </a:blip>
          <a:srcRect l="17924" t="8063" r="10132" b="80463"/>
          <a:stretch>
            <a:fillRect/>
          </a:stretch>
        </p:blipFill>
        <p:spPr bwMode="auto">
          <a:xfrm>
            <a:off x="0" y="5660702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Прямоугольный треугольник 118"/>
          <p:cNvSpPr/>
          <p:nvPr/>
        </p:nvSpPr>
        <p:spPr>
          <a:xfrm rot="12747175">
            <a:off x="78968" y="3472289"/>
            <a:ext cx="700406" cy="1109125"/>
          </a:xfrm>
          <a:prstGeom prst="rtTriangl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TextBox 140"/>
          <p:cNvSpPr txBox="1"/>
          <p:nvPr/>
        </p:nvSpPr>
        <p:spPr>
          <a:xfrm>
            <a:off x="5148064" y="2492896"/>
            <a:ext cx="3492896" cy="1077218"/>
          </a:xfrm>
          <a:prstGeom prst="rect">
            <a:avLst/>
          </a:prstGeom>
          <a:solidFill>
            <a:srgbClr val="FFCCCC">
              <a:alpha val="3058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(т.Пифагора)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dirty="0" smtClean="0"/>
              <a:t> </a:t>
            </a:r>
            <a:endParaRPr lang="en-US" sz="3200" dirty="0" smtClean="0"/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0" y="557214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0086 0.07986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0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300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300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300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3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3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3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3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3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3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3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3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3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4668E-7 L 0.3823 -0.30743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5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5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5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3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3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3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3" dur="3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4" dur="3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3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29" grpId="0" animBg="1"/>
      <p:bldP spid="1036" grpId="0" animBg="1"/>
      <p:bldP spid="1028" grpId="0" animBg="1"/>
      <p:bldP spid="28" grpId="0"/>
      <p:bldP spid="29" grpId="0" animBg="1"/>
      <p:bldP spid="30" grpId="0"/>
      <p:bldP spid="41" grpId="0" animBg="1"/>
      <p:bldP spid="53" grpId="0"/>
      <p:bldP spid="55" grpId="0"/>
      <p:bldP spid="1035" grpId="0" animBg="1"/>
      <p:bldP spid="69" grpId="0" animBg="1"/>
      <p:bldP spid="71" grpId="0" animBg="1"/>
      <p:bldP spid="88" grpId="0" animBg="1"/>
      <p:bldP spid="89" grpId="0"/>
      <p:bldP spid="92" grpId="0" animBg="1"/>
      <p:bldP spid="93" grpId="0"/>
      <p:bldP spid="94" grpId="0"/>
      <p:bldP spid="95" grpId="0"/>
      <p:bldP spid="117" grpId="0" build="p" animBg="1"/>
      <p:bldP spid="119" grpId="0" animBg="1"/>
      <p:bldP spid="119" grpId="1" animBg="1"/>
      <p:bldP spid="141" grpId="0" build="p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887" y="1340768"/>
            <a:ext cx="2999539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628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412776"/>
            <a:ext cx="1667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132856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=628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780928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429000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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26097" y="4005064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Гц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292080" y="4797152"/>
            <a:ext cx="22621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0,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 contrast="60000"/>
          </a:blip>
          <a:srcRect l="4681" t="14288" r="24675" b="73047"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23528" y="206084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03648" y="4005064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=628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/6,28=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94434" y="4725144"/>
            <a:ext cx="500389" cy="787005"/>
            <a:chOff x="9757" y="3167"/>
            <a:chExt cx="530" cy="429"/>
          </a:xfrm>
        </p:grpSpPr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9757" y="3362"/>
              <a:ext cx="53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40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9820" y="3387"/>
              <a:ext cx="284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331640" y="4891833"/>
            <a:ext cx="672325" cy="3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sym typeface="Symbol" pitchFamily="18" charset="2"/>
              </a:rPr>
              <a:t>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851920" y="4725144"/>
            <a:ext cx="500389" cy="787005"/>
            <a:chOff x="9757" y="3167"/>
            <a:chExt cx="530" cy="429"/>
          </a:xfrm>
        </p:grpSpPr>
        <p:sp>
          <p:nvSpPr>
            <p:cNvPr id="42" name="Text Box 3"/>
            <p:cNvSpPr txBox="1">
              <a:spLocks noChangeArrowheads="1"/>
            </p:cNvSpPr>
            <p:nvPr/>
          </p:nvSpPr>
          <p:spPr bwMode="auto">
            <a:xfrm>
              <a:off x="9757" y="3362"/>
              <a:ext cx="53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sym typeface="Symbol" pitchFamily="18" charset="2"/>
                </a:rPr>
                <a:t>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40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9820" y="3387"/>
              <a:ext cx="284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189126" y="4891833"/>
            <a:ext cx="672325" cy="3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496" y="5780782"/>
            <a:ext cx="910850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34" grpId="0"/>
      <p:bldP spid="35" grpId="0"/>
      <p:bldP spid="40" grpId="0"/>
      <p:bldP spid="45" grpId="0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22344" y="2708351"/>
            <a:ext cx="974335" cy="1053059"/>
            <a:chOff x="9757" y="3119"/>
            <a:chExt cx="467" cy="706"/>
          </a:xfrm>
        </p:grpSpPr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9757" y="3457"/>
              <a:ext cx="37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9758" y="3119"/>
              <a:ext cx="466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9757" y="3457"/>
              <a:ext cx="46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03018" y="2636908"/>
            <a:ext cx="1061883" cy="1019877"/>
            <a:chOff x="9758" y="3014"/>
            <a:chExt cx="389" cy="727"/>
          </a:xfrm>
        </p:grpSpPr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9830" y="3373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9758" y="3014"/>
              <a:ext cx="389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9765" y="3425"/>
              <a:ext cx="3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29460" y="292494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endParaRPr lang="ru-RU" sz="3600" dirty="0">
              <a:solidFill>
                <a:srgbClr val="006600"/>
              </a:solidFill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4282" y="1340768"/>
            <a:ext cx="3929090" cy="1201743"/>
            <a:chOff x="1087" y="2097"/>
            <a:chExt cx="1641" cy="542"/>
          </a:xfrm>
        </p:grpSpPr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 flipH="1">
              <a:off x="1829" y="2338"/>
              <a:ext cx="3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2243" y="2109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1869" y="2097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2640" y="2098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8" name="Oval 16"/>
            <p:cNvSpPr>
              <a:spLocks noChangeArrowheads="1"/>
            </p:cNvSpPr>
            <p:nvPr/>
          </p:nvSpPr>
          <p:spPr bwMode="auto">
            <a:xfrm>
              <a:off x="2576" y="2247"/>
              <a:ext cx="152" cy="16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 flipH="1">
              <a:off x="1844" y="2604"/>
              <a:ext cx="39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 flipH="1">
              <a:off x="2244" y="2580"/>
              <a:ext cx="39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H="1">
              <a:off x="2270" y="2344"/>
              <a:ext cx="3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087" y="2178"/>
              <a:ext cx="868" cy="368"/>
              <a:chOff x="1087" y="2178"/>
              <a:chExt cx="868" cy="368"/>
            </a:xfrm>
          </p:grpSpPr>
          <p:sp>
            <p:nvSpPr>
              <p:cNvPr id="23573" name="Oval 21"/>
              <p:cNvSpPr>
                <a:spLocks noChangeArrowheads="1"/>
              </p:cNvSpPr>
              <p:nvPr/>
            </p:nvSpPr>
            <p:spPr bwMode="auto">
              <a:xfrm>
                <a:off x="1802" y="2260"/>
                <a:ext cx="153" cy="161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1151" y="2236"/>
                <a:ext cx="638" cy="229"/>
                <a:chOff x="8905" y="7356"/>
                <a:chExt cx="887" cy="229"/>
              </a:xfrm>
            </p:grpSpPr>
            <p:grpSp>
              <p:nvGrpSpPr>
                <p:cNvPr id="7" name="Group 23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23576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77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7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3580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1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31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3584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23588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9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9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3591" name="Line 39"/>
              <p:cNvSpPr>
                <a:spLocks noChangeShapeType="1"/>
              </p:cNvSpPr>
              <p:nvPr/>
            </p:nvSpPr>
            <p:spPr bwMode="auto">
              <a:xfrm>
                <a:off x="1124" y="2178"/>
                <a:ext cx="0" cy="3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92" name="Line 40"/>
              <p:cNvSpPr>
                <a:spLocks noChangeShapeType="1"/>
              </p:cNvSpPr>
              <p:nvPr/>
            </p:nvSpPr>
            <p:spPr bwMode="auto">
              <a:xfrm>
                <a:off x="1087" y="2178"/>
                <a:ext cx="0" cy="3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18953" t="15269" r="9875" b="73367"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Прямоугольник 90"/>
          <p:cNvSpPr/>
          <p:nvPr/>
        </p:nvSpPr>
        <p:spPr>
          <a:xfrm>
            <a:off x="7524328" y="692696"/>
            <a:ext cx="1619672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N=45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4860032" y="4221088"/>
            <a:ext cx="707035" cy="2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4211960" y="1124744"/>
            <a:ext cx="3312368" cy="1152128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Найду период колебаний, т.е. время одного колебания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4940481" y="2353963"/>
            <a:ext cx="644841" cy="787005"/>
            <a:chOff x="9757" y="3167"/>
            <a:chExt cx="683" cy="429"/>
          </a:xfrm>
        </p:grpSpPr>
        <p:sp>
          <p:nvSpPr>
            <p:cNvPr id="96" name="Text Box 3"/>
            <p:cNvSpPr txBox="1">
              <a:spLocks noChangeArrowheads="1"/>
            </p:cNvSpPr>
            <p:nvPr/>
          </p:nvSpPr>
          <p:spPr bwMode="auto">
            <a:xfrm>
              <a:off x="9757" y="3362"/>
              <a:ext cx="53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sym typeface="Symbol" pitchFamily="18" charset="2"/>
                </a:rPr>
                <a:t>45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682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Line 5"/>
            <p:cNvSpPr>
              <a:spLocks noChangeShapeType="1"/>
            </p:cNvSpPr>
            <p:nvPr/>
          </p:nvSpPr>
          <p:spPr bwMode="auto">
            <a:xfrm>
              <a:off x="9820" y="3387"/>
              <a:ext cx="284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9" name="Text Box 6"/>
          <p:cNvSpPr txBox="1">
            <a:spLocks noChangeArrowheads="1"/>
          </p:cNvSpPr>
          <p:nvPr/>
        </p:nvSpPr>
        <p:spPr bwMode="auto">
          <a:xfrm>
            <a:off x="4344921" y="2520652"/>
            <a:ext cx="672325" cy="3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Text Box 9"/>
          <p:cNvSpPr txBox="1">
            <a:spLocks noChangeArrowheads="1"/>
          </p:cNvSpPr>
          <p:nvPr/>
        </p:nvSpPr>
        <p:spPr bwMode="auto">
          <a:xfrm>
            <a:off x="5436096" y="2492896"/>
            <a:ext cx="1224136" cy="596215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=1,3с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0" y="3717032"/>
            <a:ext cx="9144000" cy="1152128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формулы периода колебаний пружинного маятника выражу жесткость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3059832" y="4149080"/>
            <a:ext cx="28664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2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" name="Text Box 9"/>
          <p:cNvSpPr txBox="1">
            <a:spLocks noChangeArrowheads="1"/>
          </p:cNvSpPr>
          <p:nvPr/>
        </p:nvSpPr>
        <p:spPr bwMode="auto">
          <a:xfrm>
            <a:off x="6300192" y="4149080"/>
            <a:ext cx="1728192" cy="64807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0" y="5013176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жесткость данной пружины около …. Н/м.</a:t>
            </a:r>
          </a:p>
          <a:p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динамометра 40Н/м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1" grpId="0" build="p" animBg="1"/>
      <p:bldP spid="94" grpId="0" animBg="1"/>
      <p:bldP spid="99" grpId="0"/>
      <p:bldP spid="100" grpId="0" animBg="1"/>
      <p:bldP spid="101" grpId="0" animBg="1"/>
      <p:bldP spid="92" grpId="0"/>
      <p:bldP spid="102" grpId="0" animBg="1"/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2" name="Oval 66"/>
          <p:cNvSpPr>
            <a:spLocks noChangeArrowheads="1"/>
          </p:cNvSpPr>
          <p:nvPr/>
        </p:nvSpPr>
        <p:spPr bwMode="auto">
          <a:xfrm>
            <a:off x="119126" y="3631439"/>
            <a:ext cx="928662" cy="817553"/>
          </a:xfrm>
          <a:prstGeom prst="ellipse">
            <a:avLst/>
          </a:prstGeom>
          <a:solidFill>
            <a:srgbClr val="92D050">
              <a:alpha val="18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 flipH="1">
            <a:off x="285720" y="1111228"/>
            <a:ext cx="3214710" cy="531822"/>
          </a:xfrm>
          <a:prstGeom prst="ellipse">
            <a:avLst/>
          </a:prstGeom>
          <a:solidFill>
            <a:srgbClr val="FFFFFF"/>
          </a:solidFill>
          <a:ln w="44450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597" y="3652434"/>
            <a:ext cx="1058877" cy="928694"/>
            <a:chOff x="9717" y="3167"/>
            <a:chExt cx="721" cy="662"/>
          </a:xfrm>
        </p:grpSpPr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 2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kx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9717" y="3486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41710" y="3572064"/>
            <a:ext cx="1344340" cy="1071567"/>
            <a:chOff x="9752" y="3167"/>
            <a:chExt cx="686" cy="662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  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mv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9752" y="3476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0014AC"/>
                </a:solidFill>
              </a:endParaRPr>
            </a:p>
          </p:txBody>
        </p:sp>
      </p:grpSp>
      <p:grpSp>
        <p:nvGrpSpPr>
          <p:cNvPr id="4" name="Группа 90"/>
          <p:cNvGrpSpPr/>
          <p:nvPr/>
        </p:nvGrpSpPr>
        <p:grpSpPr>
          <a:xfrm>
            <a:off x="1554759" y="1387833"/>
            <a:ext cx="588349" cy="2469795"/>
            <a:chOff x="1554759" y="1054798"/>
            <a:chExt cx="588349" cy="2469795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554759" y="1571612"/>
              <a:ext cx="588349" cy="669182"/>
            </a:xfrm>
            <a:prstGeom prst="ellipse">
              <a:avLst/>
            </a:prstGeom>
            <a:solidFill>
              <a:srgbClr val="006600">
                <a:alpha val="52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857356" y="1054798"/>
              <a:ext cx="0" cy="24697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285720" y="928670"/>
            <a:ext cx="0" cy="246979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3428992" y="928670"/>
            <a:ext cx="0" cy="246979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1928794" y="3143248"/>
            <a:ext cx="1530476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143108" y="2610145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928926" y="3634940"/>
            <a:ext cx="1058877" cy="928694"/>
            <a:chOff x="9717" y="3167"/>
            <a:chExt cx="721" cy="662"/>
          </a:xfrm>
        </p:grpSpPr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 2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kx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9717" y="3486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</p:grp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0" y="5661248"/>
            <a:ext cx="3929090" cy="57150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(амплитуде)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0" y="6266546"/>
            <a:ext cx="3786214" cy="59145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Два раза за период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2428860" y="3857628"/>
            <a:ext cx="77375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984334" y="3826096"/>
            <a:ext cx="64294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Line 9"/>
          <p:cNvSpPr>
            <a:spLocks noChangeShapeType="1"/>
          </p:cNvSpPr>
          <p:nvPr/>
        </p:nvSpPr>
        <p:spPr bwMode="auto">
          <a:xfrm flipH="1">
            <a:off x="1869231" y="1000108"/>
            <a:ext cx="153047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2500298" y="57148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66"/>
          <p:cNvSpPr>
            <a:spLocks noChangeArrowheads="1"/>
          </p:cNvSpPr>
          <p:nvPr/>
        </p:nvSpPr>
        <p:spPr bwMode="auto">
          <a:xfrm>
            <a:off x="1443989" y="3514455"/>
            <a:ext cx="928694" cy="888991"/>
          </a:xfrm>
          <a:prstGeom prst="ellipse">
            <a:avLst/>
          </a:prstGeom>
          <a:solidFill>
            <a:srgbClr val="66CCFF">
              <a:alpha val="18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Oval 66"/>
          <p:cNvSpPr>
            <a:spLocks noChangeArrowheads="1"/>
          </p:cNvSpPr>
          <p:nvPr/>
        </p:nvSpPr>
        <p:spPr bwMode="auto">
          <a:xfrm>
            <a:off x="2928926" y="3580996"/>
            <a:ext cx="928694" cy="888991"/>
          </a:xfrm>
          <a:prstGeom prst="ellipse">
            <a:avLst/>
          </a:prstGeom>
          <a:solidFill>
            <a:srgbClr val="FFFF00">
              <a:alpha val="18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643438" y="28572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   ЗСЭ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 contrast="60000"/>
          </a:blip>
          <a:srcRect l="5708" t="7796" r="24419" b="74348"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Прямоугольник 105"/>
          <p:cNvSpPr/>
          <p:nvPr/>
        </p:nvSpPr>
        <p:spPr>
          <a:xfrm>
            <a:off x="6948264" y="1124744"/>
            <a:ext cx="2176200" cy="2785378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г=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CC"/>
                </a:solidFill>
                <a:latin typeface="Times New Roman" pitchFamily="18" charset="0"/>
              </a:rPr>
              <a:t>-5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500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Гц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2мм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=?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364394" y="164800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3935898" y="1933754"/>
            <a:ext cx="672132" cy="499867"/>
            <a:chOff x="6317" y="3741"/>
            <a:chExt cx="926" cy="1084"/>
          </a:xfrm>
        </p:grpSpPr>
        <p:sp>
          <p:nvSpPr>
            <p:cNvPr id="109" name="Text Box 48"/>
            <p:cNvSpPr txBox="1">
              <a:spLocks noChangeArrowheads="1"/>
            </p:cNvSpPr>
            <p:nvPr/>
          </p:nvSpPr>
          <p:spPr bwMode="auto">
            <a:xfrm>
              <a:off x="6317" y="3741"/>
              <a:ext cx="926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Line 49"/>
            <p:cNvSpPr>
              <a:spLocks noChangeShapeType="1"/>
            </p:cNvSpPr>
            <p:nvPr/>
          </p:nvSpPr>
          <p:spPr bwMode="auto">
            <a:xfrm>
              <a:off x="6513" y="3836"/>
              <a:ext cx="3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1" name="Text Box 21"/>
          <p:cNvSpPr txBox="1">
            <a:spLocks noChangeArrowheads="1"/>
          </p:cNvSpPr>
          <p:nvPr/>
        </p:nvSpPr>
        <p:spPr bwMode="auto">
          <a:xfrm>
            <a:off x="3935898" y="1484784"/>
            <a:ext cx="571504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 Box 50"/>
          <p:cNvSpPr txBox="1">
            <a:spLocks noChangeArrowheads="1"/>
          </p:cNvSpPr>
          <p:nvPr/>
        </p:nvSpPr>
        <p:spPr bwMode="auto">
          <a:xfrm>
            <a:off x="4311676" y="1697017"/>
            <a:ext cx="41004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 Box 21"/>
          <p:cNvSpPr txBox="1">
            <a:spLocks noChangeArrowheads="1"/>
          </p:cNvSpPr>
          <p:nvPr/>
        </p:nvSpPr>
        <p:spPr bwMode="auto">
          <a:xfrm>
            <a:off x="4578840" y="1505126"/>
            <a:ext cx="857256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4721716" y="1928993"/>
            <a:ext cx="519353" cy="290513"/>
            <a:chOff x="6488" y="3741"/>
            <a:chExt cx="612" cy="630"/>
          </a:xfrm>
        </p:grpSpPr>
        <p:sp>
          <p:nvSpPr>
            <p:cNvPr id="115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505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Line 49"/>
            <p:cNvSpPr>
              <a:spLocks noChangeShapeType="1"/>
            </p:cNvSpPr>
            <p:nvPr/>
          </p:nvSpPr>
          <p:spPr bwMode="auto">
            <a:xfrm flipV="1">
              <a:off x="6488" y="3910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7" name="Text Box 50"/>
          <p:cNvSpPr txBox="1">
            <a:spLocks noChangeArrowheads="1"/>
          </p:cNvSpPr>
          <p:nvPr/>
        </p:nvSpPr>
        <p:spPr bwMode="auto">
          <a:xfrm>
            <a:off x="5292080" y="1772816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638673" y="1737211"/>
            <a:ext cx="1237583" cy="584775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915816" y="249289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464986" y="2484222"/>
            <a:ext cx="3555286" cy="523220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3,14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∙0,001м∙500Гц =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491880" y="3068960"/>
            <a:ext cx="1584176" cy="523220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=3,14м/с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3923928" y="3645024"/>
            <a:ext cx="1296144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5121169" y="3415553"/>
            <a:ext cx="1038630" cy="919411"/>
            <a:chOff x="9752" y="3167"/>
            <a:chExt cx="530" cy="568"/>
          </a:xfrm>
        </p:grpSpPr>
        <p:sp>
          <p:nvSpPr>
            <p:cNvPr id="124" name="Text Box 11"/>
            <p:cNvSpPr txBox="1">
              <a:spLocks noChangeArrowheads="1"/>
            </p:cNvSpPr>
            <p:nvPr/>
          </p:nvSpPr>
          <p:spPr bwMode="auto">
            <a:xfrm>
              <a:off x="9867" y="3487"/>
              <a:ext cx="192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" name="Text Box 12"/>
            <p:cNvSpPr txBox="1">
              <a:spLocks noChangeArrowheads="1"/>
            </p:cNvSpPr>
            <p:nvPr/>
          </p:nvSpPr>
          <p:spPr bwMode="auto">
            <a:xfrm>
              <a:off x="9758" y="3167"/>
              <a:ext cx="52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mv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6" name="Line 13"/>
            <p:cNvSpPr>
              <a:spLocks noChangeShapeType="1"/>
            </p:cNvSpPr>
            <p:nvPr/>
          </p:nvSpPr>
          <p:spPr bwMode="auto">
            <a:xfrm>
              <a:off x="9752" y="3476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0014AC"/>
                </a:solidFill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3995936" y="5085184"/>
            <a:ext cx="5148064" cy="16927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максимальная кинетическая энергия равна….Дж, столько же будет и максимальная потенциальная и общая энергия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139952" y="4365104"/>
            <a:ext cx="1800200" cy="523220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=…..  Дж 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572528" y="633478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88 -0.0544 L -0.17465 -0.05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300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300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300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3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3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3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3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3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3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3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3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3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3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3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3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3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3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3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3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3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3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3" dur="2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0" dur="2000" fill="hold"/>
                                        <p:tgtEl>
                                          <p:spTgt spid="1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1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2" dur="300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3" dur="300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300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9" dur="3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0" dur="3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3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900"/>
                            </p:stCondLst>
                            <p:childTnLst>
                              <p:par>
                                <p:cTn id="2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2000" fill="hold"/>
                                        <p:tgtEl>
                                          <p:spTgt spid="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42" grpId="0" animBg="1"/>
      <p:bldP spid="24626" grpId="0" animBg="1"/>
      <p:bldP spid="24626" grpId="1" animBg="1"/>
      <p:bldP spid="18" grpId="0" animBg="1"/>
      <p:bldP spid="19" grpId="0"/>
      <p:bldP spid="24590" grpId="0" animBg="1"/>
      <p:bldP spid="25" grpId="0" animBg="1"/>
      <p:bldP spid="36" grpId="0"/>
      <p:bldP spid="36" grpId="1"/>
      <p:bldP spid="37" grpId="0"/>
      <p:bldP spid="67" grpId="0" animBg="1"/>
      <p:bldP spid="68" grpId="0"/>
      <p:bldP spid="88" grpId="0" animBg="1"/>
      <p:bldP spid="88" grpId="1" animBg="1"/>
      <p:bldP spid="89" grpId="0" animBg="1"/>
      <p:bldP spid="89" grpId="1" animBg="1"/>
      <p:bldP spid="90" grpId="0"/>
      <p:bldP spid="106" grpId="0" build="p" animBg="1"/>
      <p:bldP spid="107" grpId="0"/>
      <p:bldP spid="107" grpId="1"/>
      <p:bldP spid="111" grpId="0"/>
      <p:bldP spid="112" grpId="0"/>
      <p:bldP spid="113" grpId="0"/>
      <p:bldP spid="117" grpId="0"/>
      <p:bldP spid="118" grpId="0" animBg="1"/>
      <p:bldP spid="118" grpId="1" animBg="1"/>
      <p:bldP spid="119" grpId="0"/>
      <p:bldP spid="119" grpId="1"/>
      <p:bldP spid="120" grpId="0" animBg="1"/>
      <p:bldP spid="120" grpId="1" animBg="1"/>
      <p:bldP spid="121" grpId="0" animBg="1"/>
      <p:bldP spid="121" grpId="1" animBg="1"/>
      <p:bldP spid="122" grpId="0" build="p" animBg="1"/>
      <p:bldP spid="127" grpId="0" animBg="1"/>
      <p:bldP spid="128" grpId="0" animBg="1"/>
      <p:bldP spid="1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40768"/>
            <a:ext cx="1187624" cy="99001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5708" t="53534" r="24419" b="34908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588224" y="3356992"/>
            <a:ext cx="1224850" cy="959291"/>
            <a:chOff x="5608" y="6801"/>
            <a:chExt cx="601" cy="635"/>
          </a:xfrm>
        </p:grpSpPr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5608" y="6801"/>
              <a:ext cx="601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sng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200" b="1" i="0" u="sng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5743" y="7053"/>
              <a:ext cx="289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64624" y="3631577"/>
            <a:ext cx="289411" cy="230879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444208" y="1484784"/>
            <a:ext cx="29222" cy="21602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84168" y="1412776"/>
            <a:ext cx="751597" cy="32438"/>
            <a:chOff x="10760" y="1635"/>
            <a:chExt cx="403" cy="23"/>
          </a:xfrm>
        </p:grpSpPr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0771" y="1658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10760" y="1635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884368" y="1556792"/>
            <a:ext cx="1071570" cy="6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mgh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6471974" y="1484784"/>
            <a:ext cx="216024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8604448" y="1340768"/>
            <a:ext cx="289411" cy="230879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3069702" y="2925285"/>
            <a:ext cx="4732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763688" y="1179909"/>
            <a:ext cx="45365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Кинетическая энергия шарика перешла в его потенциальную энергию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563888" y="2976580"/>
            <a:ext cx="1071570" cy="6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mgh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059976" y="2829749"/>
            <a:ext cx="1357322" cy="959291"/>
            <a:chOff x="5608" y="6801"/>
            <a:chExt cx="666" cy="635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5608" y="6801"/>
              <a:ext cx="666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sng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200" b="1" i="0" u="sng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5743" y="7053"/>
              <a:ext cx="391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051720" y="2924944"/>
            <a:ext cx="432048" cy="360040"/>
          </a:xfrm>
          <a:prstGeom prst="rect">
            <a:avLst/>
          </a:prstGeom>
          <a:solidFill>
            <a:srgbClr val="F9E3A5">
              <a:alpha val="6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63888" y="3140968"/>
            <a:ext cx="432048" cy="360040"/>
          </a:xfrm>
          <a:prstGeom prst="rect">
            <a:avLst/>
          </a:prstGeom>
          <a:solidFill>
            <a:srgbClr val="F9E3A5">
              <a:alpha val="6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691680" y="3789040"/>
            <a:ext cx="1071570" cy="6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654678" y="3789040"/>
            <a:ext cx="1071570" cy="6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gh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373216"/>
            <a:ext cx="914400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для отклонения на высоту длины нити шарику надо сообщить скорость …..м/с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1691680" y="4581128"/>
            <a:ext cx="1071570" cy="6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2699792" y="4581128"/>
            <a:ext cx="1368152" cy="66308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4139952" y="4581128"/>
            <a:ext cx="1071570" cy="6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4932040" y="4581128"/>
            <a:ext cx="1800200" cy="66308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9" grpId="0" animBg="1"/>
      <p:bldP spid="10" grpId="0" animBg="1"/>
      <p:bldP spid="14" grpId="0"/>
      <p:bldP spid="18" grpId="0" animBg="1"/>
      <p:bldP spid="19" grpId="0" animBg="1"/>
      <p:bldP spid="20" grpId="0"/>
      <p:bldP spid="21" grpId="0"/>
      <p:bldP spid="22" grpId="0"/>
      <p:bldP spid="26" grpId="0" animBg="1"/>
      <p:bldP spid="27" grpId="0" animBg="1"/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7"/>
            <a:ext cx="7929586" cy="2500313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№9</a:t>
            </a:r>
          </a:p>
          <a:p>
            <a:pPr eaLnBrk="1" fontAlgn="t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538 540 541 544 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Мм т21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3550</TotalTime>
  <Words>2134</Words>
  <Application>Microsoft Office PowerPoint</Application>
  <PresentationFormat>Экран (4:3)</PresentationFormat>
  <Paragraphs>538</Paragraphs>
  <Slides>35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Трек</vt:lpstr>
      <vt:lpstr>Формула</vt:lpstr>
      <vt:lpstr>Слайд 1</vt:lpstr>
      <vt:lpstr>Слайд 2</vt:lpstr>
      <vt:lpstr>Домашнее задание.</vt:lpstr>
      <vt:lpstr>Слайд 4</vt:lpstr>
      <vt:lpstr>Слайд 5</vt:lpstr>
      <vt:lpstr>Слайд 6</vt:lpstr>
      <vt:lpstr>Слайд 7</vt:lpstr>
      <vt:lpstr>Слайд 8</vt:lpstr>
      <vt:lpstr>Домашнее задание.</vt:lpstr>
      <vt:lpstr>Слайд 10</vt:lpstr>
      <vt:lpstr>Слайд 11</vt:lpstr>
      <vt:lpstr>Слайд 12</vt:lpstr>
      <vt:lpstr>Слайд 13</vt:lpstr>
      <vt:lpstr>Слайд 14</vt:lpstr>
      <vt:lpstr>Домашнее задание.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Домашнее задание.</vt:lpstr>
      <vt:lpstr>Слайд 25</vt:lpstr>
      <vt:lpstr>Слайд 26</vt:lpstr>
      <vt:lpstr>Содержание</vt:lpstr>
      <vt:lpstr>Звук</vt:lpstr>
      <vt:lpstr>Слайд 29</vt:lpstr>
      <vt:lpstr>Источники звука</vt:lpstr>
      <vt:lpstr>Характеристики звука</vt:lpstr>
      <vt:lpstr>Распространение звука</vt:lpstr>
      <vt:lpstr>Скорость звука</vt:lpstr>
      <vt:lpstr>Свойства звука</vt:lpstr>
      <vt:lpstr>Слух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392</cp:revision>
  <dcterms:created xsi:type="dcterms:W3CDTF">2009-11-04T14:29:22Z</dcterms:created>
  <dcterms:modified xsi:type="dcterms:W3CDTF">2019-03-21T07:27:05Z</dcterms:modified>
</cp:coreProperties>
</file>