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sldIdLst>
    <p:sldId id="320" r:id="rId2"/>
    <p:sldId id="256" r:id="rId3"/>
    <p:sldId id="331" r:id="rId4"/>
    <p:sldId id="353" r:id="rId5"/>
    <p:sldId id="352" r:id="rId6"/>
    <p:sldId id="355" r:id="rId7"/>
    <p:sldId id="354" r:id="rId8"/>
    <p:sldId id="356" r:id="rId9"/>
    <p:sldId id="358" r:id="rId10"/>
    <p:sldId id="359" r:id="rId11"/>
    <p:sldId id="357" r:id="rId12"/>
    <p:sldId id="361" r:id="rId13"/>
    <p:sldId id="360" r:id="rId14"/>
    <p:sldId id="307" r:id="rId15"/>
    <p:sldId id="367" r:id="rId16"/>
    <p:sldId id="341" r:id="rId17"/>
    <p:sldId id="342" r:id="rId18"/>
    <p:sldId id="343" r:id="rId19"/>
    <p:sldId id="340" r:id="rId20"/>
    <p:sldId id="344" r:id="rId21"/>
    <p:sldId id="339" r:id="rId22"/>
    <p:sldId id="322" r:id="rId23"/>
    <p:sldId id="313" r:id="rId24"/>
    <p:sldId id="323" r:id="rId25"/>
    <p:sldId id="348" r:id="rId26"/>
    <p:sldId id="345" r:id="rId27"/>
    <p:sldId id="346" r:id="rId28"/>
    <p:sldId id="347" r:id="rId29"/>
    <p:sldId id="310" r:id="rId30"/>
    <p:sldId id="311" r:id="rId31"/>
    <p:sldId id="308" r:id="rId32"/>
    <p:sldId id="309" r:id="rId33"/>
    <p:sldId id="312" r:id="rId34"/>
    <p:sldId id="316" r:id="rId35"/>
    <p:sldId id="314" r:id="rId36"/>
    <p:sldId id="337" r:id="rId37"/>
    <p:sldId id="338" r:id="rId38"/>
    <p:sldId id="325" r:id="rId39"/>
    <p:sldId id="317" r:id="rId40"/>
    <p:sldId id="305" r:id="rId41"/>
    <p:sldId id="298" r:id="rId42"/>
    <p:sldId id="297" r:id="rId43"/>
    <p:sldId id="295" r:id="rId44"/>
    <p:sldId id="321" r:id="rId45"/>
    <p:sldId id="324" r:id="rId46"/>
    <p:sldId id="327" r:id="rId47"/>
    <p:sldId id="326" r:id="rId48"/>
    <p:sldId id="329" r:id="rId49"/>
    <p:sldId id="328" r:id="rId50"/>
    <p:sldId id="333" r:id="rId51"/>
    <p:sldId id="318" r:id="rId52"/>
    <p:sldId id="330" r:id="rId53"/>
    <p:sldId id="334" r:id="rId54"/>
    <p:sldId id="335" r:id="rId55"/>
    <p:sldId id="362" r:id="rId56"/>
    <p:sldId id="350" r:id="rId57"/>
    <p:sldId id="351" r:id="rId58"/>
    <p:sldId id="363" r:id="rId59"/>
    <p:sldId id="364" r:id="rId60"/>
    <p:sldId id="349" r:id="rId61"/>
    <p:sldId id="366" r:id="rId62"/>
    <p:sldId id="365" r:id="rId6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600"/>
    <a:srgbClr val="0000FF"/>
    <a:srgbClr val="0033CC"/>
    <a:srgbClr val="F90101"/>
    <a:srgbClr val="F9E3A5"/>
    <a:srgbClr val="339933"/>
    <a:srgbClr val="222292"/>
    <a:srgbClr val="1A1A70"/>
    <a:srgbClr val="1B1B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931" autoAdjust="0"/>
    <p:restoredTop sz="93792" autoAdjust="0"/>
  </p:normalViewPr>
  <p:slideViewPr>
    <p:cSldViewPr>
      <p:cViewPr>
        <p:scale>
          <a:sx n="60" d="100"/>
          <a:sy n="60" d="100"/>
        </p:scale>
        <p:origin x="-1380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46693D7-88DF-4F2F-B581-196637C2216A}" type="datetimeFigureOut">
              <a:rPr lang="ru-RU"/>
              <a:pPr>
                <a:defRPr/>
              </a:pPr>
              <a:t>29.04.2019</a:t>
            </a:fld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B15717C-298D-4083-BA6F-E30A1CB35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5787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12" Type="http://schemas.openxmlformats.org/officeDocument/2006/relationships/image" Target="../media/image19.jpeg"/><Relationship Id="rId17" Type="http://schemas.microsoft.com/office/2007/relationships/hdphoto" Target="../media/hdphoto2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6" Type="http://schemas.openxmlformats.org/officeDocument/2006/relationships/audio" Target="../media/audio6.wav"/><Relationship Id="rId11" Type="http://schemas.openxmlformats.org/officeDocument/2006/relationships/oleObject" Target="../embeddings/oleObject2.bin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oleObject" Target="../embeddings/oleObject1.bin"/><Relationship Id="rId4" Type="http://schemas.openxmlformats.org/officeDocument/2006/relationships/audio" Target="../media/audio1.wav"/><Relationship Id="rId9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10" Type="http://schemas.microsoft.com/office/2007/relationships/hdphoto" Target="../media/hdphoto8.wdp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microsoft.com/office/2007/relationships/hdphoto" Target="../media/hdphoto7.wdp"/><Relationship Id="rId5" Type="http://schemas.openxmlformats.org/officeDocument/2006/relationships/audio" Target="../media/audio2.wav"/><Relationship Id="rId10" Type="http://schemas.openxmlformats.org/officeDocument/2006/relationships/image" Target="../media/image25.jpeg"/><Relationship Id="rId4" Type="http://schemas.openxmlformats.org/officeDocument/2006/relationships/audio" Target="../media/audio5.wav"/><Relationship Id="rId9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9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audio" Target="../media/audio5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audio" Target="../media/audio4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3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audio" Target="../media/audio5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audio" Target="../media/audio9.wav"/><Relationship Id="rId4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1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08" y="79356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" y="-24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-24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00" y="642918"/>
            <a:ext cx="7715304" cy="2928958"/>
          </a:xfrm>
          <a:solidFill>
            <a:srgbClr val="92D050"/>
          </a:solidFill>
        </p:spPr>
        <p:txBody>
          <a:bodyPr/>
          <a:lstStyle/>
          <a:p>
            <a:pPr marL="0" indent="0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На17,10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зачет№1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(50 баллов)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на19,10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Гр5//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24 октября,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Стр.24,25… СР№1</a:t>
            </a:r>
          </a:p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26 октября,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Д.З. 1-6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8">
            <a:lum bright="-20000" contrast="30000"/>
          </a:blip>
          <a:srcRect l="20508" t="59326" r="22656" b="30639"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 rot="5400000">
            <a:off x="1110590" y="4366272"/>
            <a:ext cx="1041095" cy="23810"/>
          </a:xfrm>
          <a:prstGeom prst="straightConnector1">
            <a:avLst/>
          </a:prstGeom>
          <a:ln w="95250">
            <a:solidFill>
              <a:srgbClr val="0014AC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357290" y="4929198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256"/>
            <a:ext cx="3571868" cy="2571744"/>
          </a:xfrm>
          <a:prstGeom prst="rect">
            <a:avLst/>
          </a:prstGeom>
          <a:solidFill>
            <a:srgbClr val="00B0F0">
              <a:alpha val="1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913736" y="5853768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1242112" y="4742582"/>
            <a:ext cx="785818" cy="16042"/>
          </a:xfrm>
          <a:prstGeom prst="straightConnector1">
            <a:avLst/>
          </a:prstGeom>
          <a:ln w="9525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2"/>
          <p:cNvGrpSpPr/>
          <p:nvPr/>
        </p:nvGrpSpPr>
        <p:grpSpPr>
          <a:xfrm>
            <a:off x="1647808" y="3562352"/>
            <a:ext cx="1107483" cy="523220"/>
            <a:chOff x="1647808" y="3562352"/>
            <a:chExt cx="1107483" cy="52322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47808" y="3562352"/>
              <a:ext cx="11074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baseline="-25000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8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 bwMode="auto">
            <a:xfrm>
              <a:off x="1772270" y="3599172"/>
              <a:ext cx="286637" cy="1587"/>
            </a:xfrm>
            <a:prstGeom prst="straightConnector1">
              <a:avLst/>
            </a:prstGeom>
            <a:ln w="41275">
              <a:solidFill>
                <a:srgbClr val="0033CC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5"/>
          <p:cNvGrpSpPr/>
          <p:nvPr/>
        </p:nvGrpSpPr>
        <p:grpSpPr>
          <a:xfrm>
            <a:off x="1847832" y="4191664"/>
            <a:ext cx="596830" cy="523220"/>
            <a:chOff x="1847832" y="4191664"/>
            <a:chExt cx="596830" cy="5232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47832" y="4191664"/>
              <a:ext cx="5968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 bwMode="auto">
            <a:xfrm>
              <a:off x="1956090" y="4228466"/>
              <a:ext cx="286637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6"/>
          <p:cNvGrpSpPr/>
          <p:nvPr/>
        </p:nvGrpSpPr>
        <p:grpSpPr>
          <a:xfrm>
            <a:off x="1643042" y="6201811"/>
            <a:ext cx="777777" cy="584775"/>
            <a:chOff x="1643042" y="6201811"/>
            <a:chExt cx="777777" cy="5847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643042" y="6201811"/>
              <a:ext cx="7777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 bwMode="auto">
            <a:xfrm>
              <a:off x="1785918" y="6215082"/>
              <a:ext cx="286637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/>
          <p:cNvSpPr/>
          <p:nvPr/>
        </p:nvSpPr>
        <p:spPr>
          <a:xfrm>
            <a:off x="7429520" y="5000636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7005016" y="5853769"/>
            <a:ext cx="1422101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20"/>
          <p:cNvGrpSpPr/>
          <p:nvPr/>
        </p:nvGrpSpPr>
        <p:grpSpPr>
          <a:xfrm>
            <a:off x="7858148" y="6000768"/>
            <a:ext cx="777777" cy="584775"/>
            <a:chOff x="1643042" y="6201811"/>
            <a:chExt cx="777777" cy="584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643042" y="6201811"/>
              <a:ext cx="7777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Прямая со стрелкой 22"/>
            <p:cNvCxnSpPr/>
            <p:nvPr/>
          </p:nvCxnSpPr>
          <p:spPr bwMode="auto">
            <a:xfrm>
              <a:off x="1785918" y="6215082"/>
              <a:ext cx="286637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Прямая со стрелкой 23"/>
          <p:cNvCxnSpPr/>
          <p:nvPr/>
        </p:nvCxnSpPr>
        <p:spPr>
          <a:xfrm rot="5400000">
            <a:off x="7061177" y="4511723"/>
            <a:ext cx="1332000" cy="23810"/>
          </a:xfrm>
          <a:prstGeom prst="straightConnector1">
            <a:avLst/>
          </a:prstGeom>
          <a:ln w="95250">
            <a:solidFill>
              <a:srgbClr val="339933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24"/>
          <p:cNvGrpSpPr/>
          <p:nvPr/>
        </p:nvGrpSpPr>
        <p:grpSpPr>
          <a:xfrm>
            <a:off x="7858148" y="3643314"/>
            <a:ext cx="1107483" cy="523220"/>
            <a:chOff x="1647808" y="3562352"/>
            <a:chExt cx="1107483" cy="52322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647808" y="3562352"/>
              <a:ext cx="110748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cap="all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cap="all" baseline="-25000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baseline="-25000" dirty="0" err="1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r>
                <a:rPr lang="ru-RU" sz="2800" b="1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2800" b="1" cap="all" baseline="-25000" dirty="0" smtClean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 bwMode="auto">
            <a:xfrm>
              <a:off x="1772270" y="3599172"/>
              <a:ext cx="286637" cy="1587"/>
            </a:xfrm>
            <a:prstGeom prst="straightConnector1">
              <a:avLst/>
            </a:prstGeom>
            <a:ln w="41275">
              <a:solidFill>
                <a:srgbClr val="339933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>
            <a:off x="6357950" y="3357562"/>
            <a:ext cx="101662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30 Н</a:t>
            </a:r>
            <a:endParaRPr lang="ru-RU" sz="3200" dirty="0">
              <a:solidFill>
                <a:srgbClr val="339933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7976" y="3373328"/>
            <a:ext cx="101662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10 Н</a:t>
            </a:r>
            <a:endParaRPr lang="ru-RU" sz="3200" dirty="0">
              <a:solidFill>
                <a:srgbClr val="0033CC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357422" y="4357694"/>
            <a:ext cx="91403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4282" y="1857364"/>
            <a:ext cx="1745350" cy="584775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1392" y="2481151"/>
            <a:ext cx="3429024" cy="64633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30Н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071670" y="1857364"/>
            <a:ext cx="2073003" cy="584775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20Н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572132" y="2285992"/>
            <a:ext cx="2561920" cy="707886"/>
          </a:xfrm>
          <a:prstGeom prst="rect">
            <a:avLst/>
          </a:prstGeom>
          <a:solidFill>
            <a:srgbClr val="F9E3A5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20Н</a:t>
            </a:r>
            <a:r>
              <a:rPr lang="en-US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429256" y="1571612"/>
            <a:ext cx="2714644" cy="769441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30Н=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т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29190" y="5643578"/>
            <a:ext cx="1285884" cy="92333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1,5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62627E-6 L -0.51181 0.33511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8" grpId="0" animBg="1"/>
      <p:bldP spid="28" grpId="1" animBg="1"/>
      <p:bldP spid="29" grpId="0" animBg="1"/>
      <p:bldP spid="30" grpId="0" animBg="1"/>
      <p:bldP spid="31" grpId="0" animBg="1"/>
      <p:bldP spid="33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1094" t="9522" r="23242" b="487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l="21094" t="9522" r="23242" b="78302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14375" y="492918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36512" y="1268760"/>
            <a:ext cx="2465372" cy="2154237"/>
          </a:xfrm>
          <a:solidFill>
            <a:srgbClr val="FFC000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?</a:t>
            </a: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=50кВт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123729" y="1214422"/>
            <a:ext cx="7020272" cy="4104456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–это перемещение под действием силы,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движение равномерное т.к.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Н∙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</a:p>
          <a:p>
            <a:pPr eaLnBrk="1" hangingPunct="1">
              <a:buFontTx/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2.Мощность- это скорость выполнения работы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;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t=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/N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100с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Ответ: на эту работу потребуется 100с.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784850"/>
            <a:ext cx="1071562" cy="1587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177925" y="6130925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14646" y="4693231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7688" y="3757613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1472" y="3786190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357290" y="6284932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4"/>
          <p:cNvSpPr/>
          <p:nvPr/>
        </p:nvSpPr>
        <p:spPr>
          <a:xfrm>
            <a:off x="1849964" y="6159410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1М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4"/>
          <p:cNvSpPr/>
          <p:nvPr/>
        </p:nvSpPr>
        <p:spPr>
          <a:xfrm>
            <a:off x="977348" y="357876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1" grpId="0" build="p" animBg="1"/>
      <p:bldP spid="55302" grpId="0" uiExpand="1" build="p" animBg="1"/>
      <p:bldP spid="9" grpId="0"/>
      <p:bldP spid="11" grpId="0"/>
      <p:bldP spid="16" grpId="0" animBg="1"/>
      <p:bldP spid="17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1094" t="9522" r="23242" b="78302"/>
          <a:stretch>
            <a:fillRect/>
          </a:stretch>
        </p:blipFill>
        <p:spPr bwMode="auto">
          <a:xfrm>
            <a:off x="0" y="0"/>
            <a:ext cx="914400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14287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Какая формула приведена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</a:t>
            </a:r>
            <a:r>
              <a:rPr kumimoji="0" lang="ru-RU" sz="3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mV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ρV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vt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2235687"/>
              </p:ext>
            </p:extLst>
          </p:nvPr>
        </p:nvGraphicFramePr>
        <p:xfrm>
          <a:off x="2555776" y="565103"/>
          <a:ext cx="1076700" cy="919681"/>
        </p:xfrm>
        <a:graphic>
          <a:graphicData uri="http://schemas.openxmlformats.org/presentationml/2006/ole">
            <p:oleObj spid="_x0000_s1085" name="Формула" r:id="rId10" imgW="457002" imgH="393529" progId="Equation.3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48301197"/>
              </p:ext>
            </p:extLst>
          </p:nvPr>
        </p:nvGraphicFramePr>
        <p:xfrm>
          <a:off x="6156176" y="480851"/>
          <a:ext cx="1128427" cy="1075941"/>
        </p:xfrm>
        <a:graphic>
          <a:graphicData uri="http://schemas.openxmlformats.org/presentationml/2006/ole">
            <p:oleObj spid="_x0000_s1086" name="Формула" r:id="rId11" imgW="406048" imgH="393359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27984" y="697826"/>
            <a:ext cx="1214446" cy="64294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1628800"/>
            <a:ext cx="8858280" cy="9687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0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показания термометра.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градусах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7504" y="2924944"/>
            <a:ext cx="614859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" y="4221379"/>
            <a:ext cx="6715139" cy="143986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показания секундомера.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секундах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369159" y="3198309"/>
            <a:ext cx="2774874" cy="361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57224" y="5909231"/>
            <a:ext cx="34290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минут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сек.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0496" y="5766355"/>
            <a:ext cx="128588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462</a:t>
            </a:r>
            <a:endParaRPr lang="ru-RU" sz="4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7554" y="2924944"/>
            <a:ext cx="1214446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6,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1880" y="2875583"/>
            <a:ext cx="92869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1.11111E-6 L -0.38924 -0.0055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1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3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8" grpId="0" animBg="1"/>
      <p:bldP spid="8" grpId="1" animBg="1"/>
      <p:bldP spid="1032" grpId="0" uiExpand="1" build="p" animBg="1"/>
      <p:bldP spid="1037" grpId="0" uiExpand="1" build="allAtOnce" animBg="1"/>
      <p:bldP spid="17" grpId="0" animBg="1"/>
      <p:bldP spid="18" grpId="0" animBg="1"/>
      <p:bldP spid="18" grpId="1" animBg="1"/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57224" y="5143512"/>
            <a:ext cx="778671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8155374" cy="1323439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тесту за 7класс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-24"/>
            <a:ext cx="9144000" cy="1500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Какое из данных слов и выражений обозначает физическую величину?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а) вода  б)морская вода в) дождевая вода г) объем воды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1кг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23574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а) вода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0298" y="1428736"/>
            <a:ext cx="4000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тело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43116"/>
            <a:ext cx="350046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б)морская вода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2143116"/>
            <a:ext cx="4000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тело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786058"/>
            <a:ext cx="39290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в) дождевая вода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14744" y="2786058"/>
            <a:ext cx="4000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тело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500438"/>
            <a:ext cx="39290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г) объем воды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3240" y="3500438"/>
            <a:ext cx="5429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физическая величина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143380"/>
            <a:ext cx="15716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1кг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71604" y="4143380"/>
            <a:ext cx="4714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Единица измерения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7" grpId="0" animBg="1"/>
      <p:bldP spid="9" grpId="0" animBg="1"/>
      <p:bldP spid="9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-24"/>
            <a:ext cx="9144000" cy="1500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из следующих слов обозначает единицу физической величины?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длина   б) секунда  в)плавание      г) атом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235745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а) длина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43116"/>
            <a:ext cx="25717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б) секунда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786058"/>
            <a:ext cx="39290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в) плавание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500438"/>
            <a:ext cx="164304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г) атом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211429"/>
            <a:ext cx="15716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1кг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28860" y="2214554"/>
            <a:ext cx="4714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Единица измерения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8860" y="1500174"/>
            <a:ext cx="54292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физическая величина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2857496"/>
            <a:ext cx="47149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явление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3500438"/>
            <a:ext cx="4000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тело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0166" y="4214818"/>
            <a:ext cx="67151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Единица измерения массы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43042" y="928670"/>
            <a:ext cx="1785950" cy="50006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7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13" grpId="0" animBg="1"/>
      <p:bldP spid="14" grpId="0" animBg="1"/>
      <p:bldP spid="15" grpId="0" animBg="1"/>
      <p:bldP spid="16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-24"/>
            <a:ext cx="9144000" cy="1500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ru-RU" sz="3200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Какое из приведенных значений является энергией тела?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а)1000 кг/м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б) 16 км/с    в) 300 Дж 	г) 9,8 Н/кг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500174"/>
            <a:ext cx="300039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а)1000 кг/м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143116"/>
            <a:ext cx="25717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б) 16 км/с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786058"/>
            <a:ext cx="392905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в) 300 Дж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500438"/>
            <a:ext cx="24288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г) 9,8 Н/кг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211429"/>
            <a:ext cx="15716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1кг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1500174"/>
            <a:ext cx="2643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572000" y="571480"/>
            <a:ext cx="1785950" cy="4286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4925809"/>
            <a:ext cx="157160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е) 1 Н 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572140"/>
            <a:ext cx="192879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ж) 1 Па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71736" y="2143116"/>
            <a:ext cx="2643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298" y="2786058"/>
            <a:ext cx="22860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2786058"/>
            <a:ext cx="228601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7422" y="3500438"/>
            <a:ext cx="67865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Напряженность гравитации Земли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71604" y="4214818"/>
            <a:ext cx="2643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4929198"/>
            <a:ext cx="18573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14678" y="4929198"/>
            <a:ext cx="1357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57356" y="5500702"/>
            <a:ext cx="221457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Давление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7" grpId="0" animBg="1"/>
      <p:bldP spid="17" grpId="0" animBg="1"/>
      <p:bldP spid="19" grpId="0" animBg="1"/>
      <p:bldP spid="21" grpId="0" animBg="1"/>
      <p:bldP spid="23" grpId="0" animBg="1"/>
      <p:bldP spid="13" grpId="0" animBg="1"/>
      <p:bldP spid="25" grpId="0" animBg="1"/>
      <p:bldP spid="18" grpId="0" animBg="1"/>
      <p:bldP spid="20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71" name="Group 19"/>
          <p:cNvGrpSpPr>
            <a:grpSpLocks/>
          </p:cNvGrpSpPr>
          <p:nvPr/>
        </p:nvGrpSpPr>
        <p:grpSpPr bwMode="auto">
          <a:xfrm>
            <a:off x="604840" y="781053"/>
            <a:ext cx="4824416" cy="2862261"/>
            <a:chOff x="8991" y="8100"/>
            <a:chExt cx="2816" cy="2216"/>
          </a:xfrm>
        </p:grpSpPr>
        <p:grpSp>
          <p:nvGrpSpPr>
            <p:cNvPr id="49172" name="Group 20"/>
            <p:cNvGrpSpPr>
              <a:grpSpLocks/>
            </p:cNvGrpSpPr>
            <p:nvPr/>
          </p:nvGrpSpPr>
          <p:grpSpPr bwMode="auto">
            <a:xfrm>
              <a:off x="8991" y="8100"/>
              <a:ext cx="2816" cy="2216"/>
              <a:chOff x="8629" y="8224"/>
              <a:chExt cx="2816" cy="2216"/>
            </a:xfrm>
          </p:grpSpPr>
          <p:sp>
            <p:nvSpPr>
              <p:cNvPr id="49173" name="Text Box 21"/>
              <p:cNvSpPr txBox="1">
                <a:spLocks noChangeArrowheads="1"/>
              </p:cNvSpPr>
              <p:nvPr/>
            </p:nvSpPr>
            <p:spPr bwMode="auto">
              <a:xfrm>
                <a:off x="8721" y="8280"/>
                <a:ext cx="2700" cy="2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8901" y="8224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s.</a:t>
                </a: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8629" y="8456"/>
                <a:ext cx="360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6" name="Text Box 24"/>
              <p:cNvSpPr txBox="1">
                <a:spLocks noChangeArrowheads="1"/>
              </p:cNvSpPr>
              <p:nvPr/>
            </p:nvSpPr>
            <p:spPr bwMode="auto">
              <a:xfrm>
                <a:off x="10905" y="968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t.c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7" name="Text Box 25"/>
              <p:cNvSpPr txBox="1">
                <a:spLocks noChangeArrowheads="1"/>
              </p:cNvSpPr>
              <p:nvPr/>
            </p:nvSpPr>
            <p:spPr bwMode="auto">
              <a:xfrm>
                <a:off x="9589" y="9984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10341" y="8280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Рис.5</a:t>
              </a:r>
              <a:endPara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321" y="285752"/>
            <a:ext cx="401886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0" y="364331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рисунке.5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скорости двух тел.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с большим значением скорости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428728" y="1214422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286116" y="2071678"/>
            <a:ext cx="785786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16" y="1000108"/>
            <a:ext cx="50006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/>
      <p:bldP spid="29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85926"/>
            <a:ext cx="7835799" cy="1323439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ВПР 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 7класс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63722" y="781053"/>
            <a:ext cx="4865533" cy="2862261"/>
            <a:chOff x="8967" y="8100"/>
            <a:chExt cx="2840" cy="2216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8967" y="8100"/>
              <a:ext cx="2840" cy="2216"/>
              <a:chOff x="8605" y="8224"/>
              <a:chExt cx="2840" cy="2216"/>
            </a:xfrm>
          </p:grpSpPr>
          <p:sp>
            <p:nvSpPr>
              <p:cNvPr id="49173" name="Text Box 21"/>
              <p:cNvSpPr txBox="1">
                <a:spLocks noChangeArrowheads="1"/>
              </p:cNvSpPr>
              <p:nvPr/>
            </p:nvSpPr>
            <p:spPr bwMode="auto">
              <a:xfrm>
                <a:off x="8721" y="8280"/>
                <a:ext cx="2700" cy="2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4" name="Text Box 22"/>
              <p:cNvSpPr txBox="1">
                <a:spLocks noChangeArrowheads="1"/>
              </p:cNvSpPr>
              <p:nvPr/>
            </p:nvSpPr>
            <p:spPr bwMode="auto">
              <a:xfrm>
                <a:off x="8901" y="8224"/>
                <a:ext cx="72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s.</a:t>
                </a:r>
                <a:r>
                  <a: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м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5" name="Text Box 23"/>
              <p:cNvSpPr txBox="1">
                <a:spLocks noChangeArrowheads="1"/>
              </p:cNvSpPr>
              <p:nvPr/>
            </p:nvSpPr>
            <p:spPr bwMode="auto">
              <a:xfrm>
                <a:off x="8605" y="8394"/>
                <a:ext cx="463" cy="1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10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6" name="Text Box 24"/>
              <p:cNvSpPr txBox="1">
                <a:spLocks noChangeArrowheads="1"/>
              </p:cNvSpPr>
              <p:nvPr/>
            </p:nvSpPr>
            <p:spPr bwMode="auto">
              <a:xfrm>
                <a:off x="10905" y="9680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t.c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177" name="Text Box 25"/>
              <p:cNvSpPr txBox="1">
                <a:spLocks noChangeArrowheads="1"/>
              </p:cNvSpPr>
              <p:nvPr/>
            </p:nvSpPr>
            <p:spPr bwMode="auto">
              <a:xfrm>
                <a:off x="9589" y="9984"/>
                <a:ext cx="54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9178" name="Text Box 26"/>
            <p:cNvSpPr txBox="1">
              <a:spLocks noChangeArrowheads="1"/>
            </p:cNvSpPr>
            <p:nvPr/>
          </p:nvSpPr>
          <p:spPr bwMode="auto">
            <a:xfrm>
              <a:off x="10341" y="8280"/>
              <a:ext cx="126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noProof="1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Рис.5</a:t>
              </a:r>
              <a:endParaRPr kumimoji="0" lang="ru-RU" sz="4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321" y="285752"/>
            <a:ext cx="401886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0" y="3643314"/>
            <a:ext cx="91440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рисунке.5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скорости двух тел.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с большим значением скорости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десятых.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357290" y="1214422"/>
            <a:ext cx="857224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2,5м/с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3286116" y="2071678"/>
            <a:ext cx="1143008" cy="50006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0,5м/с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6858016" y="1000108"/>
            <a:ext cx="1071570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857620" cy="339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3071810"/>
            <a:ext cx="8929718" cy="720742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графику скорости найдите путь, пройденный телом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50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(рис.5)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метрах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071538" y="1467516"/>
            <a:ext cx="2000264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1,5·50=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786182" y="1500174"/>
            <a:ext cx="1214446" cy="785818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7"/>
          <p:cNvSpPr txBox="1">
            <a:spLocks noChangeArrowheads="1"/>
          </p:cNvSpPr>
          <p:nvPr/>
        </p:nvSpPr>
        <p:spPr bwMode="auto">
          <a:xfrm>
            <a:off x="5857884" y="1500174"/>
            <a:ext cx="1214446" cy="7858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уровень займет вода в мензурке, если в нее опустить кусок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86676" y="481953"/>
            <a:ext cx="2071670" cy="395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00364" y="214311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96" y="3933056"/>
            <a:ext cx="48577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00396" y="2802904"/>
            <a:ext cx="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00760" y="2857496"/>
            <a:ext cx="150019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1902" y="2857496"/>
            <a:ext cx="235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71802" y="1428736"/>
            <a:ext cx="2286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стекла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6380" y="1142984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4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86380" y="1571612"/>
            <a:ext cx="928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44" y="78579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стекла.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2331171"/>
            <a:ext cx="2428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конечн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1571612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2,5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142844" y="1159361"/>
            <a:ext cx="280275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820842" y="217804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57488" y="857232"/>
            <a:ext cx="467570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стекла.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Line 6"/>
          <p:cNvSpPr>
            <a:spLocks noChangeShapeType="1"/>
          </p:cNvSpPr>
          <p:nvPr/>
        </p:nvSpPr>
        <p:spPr bwMode="auto">
          <a:xfrm flipH="1">
            <a:off x="5357818" y="1857364"/>
            <a:ext cx="720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" y="3429000"/>
            <a:ext cx="8680710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Найдём конечный объём воды в мензурке.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-32" y="4655070"/>
            <a:ext cx="56436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общий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+36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H="1" flipV="1">
            <a:off x="2714612" y="1700808"/>
            <a:ext cx="5077627" cy="1386124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215074" y="4929222"/>
            <a:ext cx="2928926" cy="20002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26920" y="4603775"/>
            <a:ext cx="1853392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42" name="TextBox 41"/>
          <p:cNvSpPr txBox="1"/>
          <p:nvPr/>
        </p:nvSpPr>
        <p:spPr>
          <a:xfrm>
            <a:off x="-1" y="5780806"/>
            <a:ext cx="6750859" cy="1200329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конечный объём воды в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мензурке составит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136см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3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3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4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4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4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0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1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3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00"/>
                            </p:stCondLst>
                            <p:childTnLst>
                              <p:par>
                                <p:cTn id="19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600"/>
                            </p:stCondLst>
                            <p:childTnLst>
                              <p:par>
                                <p:cTn id="1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0" dur="2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5" grpId="0"/>
      <p:bldP spid="23" grpId="0" build="allAtOnce" animBg="1"/>
      <p:bldP spid="25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8" grpId="0" build="allAtOnce" animBg="1"/>
      <p:bldP spid="39" grpId="0" animBg="1"/>
      <p:bldP spid="40" grpId="0" build="allAtOnce" animBg="1"/>
      <p:bldP spid="41" grpId="0" build="allAtOnce" animBg="1"/>
      <p:bldP spid="4" grpId="0" animBg="1"/>
      <p:bldP spid="4" grpId="1" animBg="1"/>
      <p:bldP spid="24" grpId="0" animBg="1"/>
      <p:bldP spid="24" grpId="1" animBg="1"/>
      <p:bldP spid="42" grpId="0" build="p" animBg="1"/>
      <p:bldP spid="42" grpI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13285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трех мензурках налиты разные жидкости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одинаковой массы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(180 </a:t>
            </a:r>
            <a:r>
              <a:rPr kumimoji="0" lang="ru-RU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гр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 каком сосуде жидкость имеет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наибольшую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плотность?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3,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4-во всех одинаковы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91727" y="1556792"/>
            <a:ext cx="4427832" cy="3024336"/>
            <a:chOff x="4573324" y="1047582"/>
            <a:chExt cx="4427832" cy="302433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3324" y="1214422"/>
              <a:ext cx="4427832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5173677" y="1047582"/>
              <a:ext cx="3683629" cy="571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4282" y="2132856"/>
            <a:ext cx="3500462" cy="121444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30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наименьшая</a:t>
            </a:r>
          </a:p>
          <a:p>
            <a:pPr>
              <a:lnSpc>
                <a:spcPts val="3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-900609" y="5357826"/>
            <a:ext cx="7806251" cy="2071678"/>
            <a:chOff x="-839153" y="5357850"/>
            <a:chExt cx="7273289" cy="2071678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39153" y="5357850"/>
              <a:ext cx="7273289" cy="207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Прямоугольник 14"/>
            <p:cNvSpPr/>
            <p:nvPr/>
          </p:nvSpPr>
          <p:spPr>
            <a:xfrm>
              <a:off x="178656" y="6584123"/>
              <a:ext cx="5607789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 rot="20414297">
            <a:off x="3911976" y="5893444"/>
            <a:ext cx="2214578" cy="4898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ts val="31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Кирпич     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36513" y="3293534"/>
            <a:ext cx="3957441" cy="10715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наибольшая</a:t>
            </a:r>
          </a:p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32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 rot="20414297">
            <a:off x="35561" y="5661168"/>
            <a:ext cx="2214578" cy="4898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>
              <a:lnSpc>
                <a:spcPts val="31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стекло      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0" y="4149080"/>
            <a:ext cx="7308304" cy="10489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Размеры брусков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одинаковы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Какой из них имеет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наименьшую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массу?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440510" y="4786322"/>
            <a:ext cx="2703522" cy="20002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28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build="p" animBg="1"/>
      <p:bldP spid="11" grpId="0" animBg="1"/>
      <p:bldP spid="17" grpId="0" animBg="1"/>
      <p:bldP spid="17" grpId="1" animBg="1"/>
      <p:bldP spid="10" grpId="0" animBg="1"/>
      <p:bldP spid="10" grpId="1" animBg="1"/>
      <p:bldP spid="18" grpId="0" animBg="1"/>
      <p:bldP spid="3080" grpId="0" animBg="1"/>
      <p:bldP spid="30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0" y="3857628"/>
            <a:ext cx="3428992" cy="928694"/>
          </a:xfrm>
          <a:prstGeom prst="roundRect">
            <a:avLst/>
          </a:prstGeom>
          <a:solidFill>
            <a:srgbClr val="FFC000">
              <a:alpha val="46000"/>
            </a:srgb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6088559"/>
            <a:ext cx="24288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71470" y="1355884"/>
            <a:ext cx="3138493" cy="2214578"/>
            <a:chOff x="2880" y="11808"/>
            <a:chExt cx="2160" cy="1152"/>
          </a:xfrm>
        </p:grpSpPr>
        <p:sp>
          <p:nvSpPr>
            <p:cNvPr id="15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687" y="257033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122093" y="1427322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928794" y="2713206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1495387" y="2606756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2531" y="2678194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32" y="5341449"/>
            <a:ext cx="642942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-128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5820" y="5286388"/>
            <a:ext cx="1712328" cy="769441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1702605" y="6000580"/>
            <a:ext cx="30718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7,8</a:t>
            </a: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929066"/>
            <a:ext cx="18573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0298" y="385762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728" y="3857628"/>
            <a:ext cx="1357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7150" y="0"/>
            <a:ext cx="9144000" cy="92867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Найдите  массу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стального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цилиндра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граммах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68571" y="928670"/>
            <a:ext cx="397542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Прямая со стрелкой 32"/>
          <p:cNvCxnSpPr/>
          <p:nvPr/>
        </p:nvCxnSpPr>
        <p:spPr>
          <a:xfrm rot="5400000" flipH="1" flipV="1">
            <a:off x="3500430" y="2643182"/>
            <a:ext cx="4000528" cy="2000264"/>
          </a:xfrm>
          <a:prstGeom prst="straightConnector1">
            <a:avLst/>
          </a:prstGeom>
          <a:ln w="38100">
            <a:solidFill>
              <a:srgbClr val="F9010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4844489"/>
            <a:ext cx="4501553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Найдём объём стали.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40352" y="4404142"/>
            <a:ext cx="357190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2571736" y="1285860"/>
            <a:ext cx="6143668" cy="4286280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928794" y="980728"/>
            <a:ext cx="3503796" cy="20002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1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в г/см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4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 2,7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4372" y="5969809"/>
            <a:ext cx="241701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5945707"/>
            <a:ext cx="1500198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156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"/>
                                        <p:tgtEl>
                                          <p:spTgt spid="348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4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3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0877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1" grpId="1" animBg="1"/>
      <p:bldP spid="21" grpId="2" animBg="1"/>
      <p:bldP spid="22" grpId="0"/>
      <p:bldP spid="23" grpId="0" animBg="1"/>
      <p:bldP spid="24" grpId="0" animBg="1"/>
      <p:bldP spid="27" grpId="0" animBg="1"/>
      <p:bldP spid="28" grpId="0"/>
      <p:bldP spid="29" grpId="0"/>
      <p:bldP spid="30" grpId="0"/>
      <p:bldP spid="34818" grpId="0" build="allAtOnce" animBg="1"/>
      <p:bldP spid="37" grpId="0" build="allAtOnce" animBg="1"/>
      <p:bldP spid="38" grpId="0" animBg="1"/>
      <p:bldP spid="4" grpId="0" animBg="1"/>
      <p:bldP spid="25" grpId="0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43116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приведен график зависимости величины силы упругости от удлинения пружины.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жесткость пружины?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Н/м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1714488"/>
            <a:ext cx="398011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2071678"/>
            <a:ext cx="4510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Гука)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071810"/>
            <a:ext cx="3177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20Н =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 0,2м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6061" y="3714752"/>
            <a:ext cx="28071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Н/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м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3429000"/>
            <a:ext cx="1082348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100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AutoShape 137"/>
          <p:cNvSpPr>
            <a:spLocks noChangeArrowheads="1"/>
          </p:cNvSpPr>
          <p:nvPr/>
        </p:nvSpPr>
        <p:spPr bwMode="auto">
          <a:xfrm>
            <a:off x="214282" y="2714620"/>
            <a:ext cx="1873256" cy="500066"/>
          </a:xfrm>
          <a:prstGeom prst="wedgeRectCallout">
            <a:avLst>
              <a:gd name="adj1" fmla="val 8024"/>
              <a:gd name="adj2" fmla="val -6842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жесткость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6372200" y="5934670"/>
            <a:ext cx="2736304" cy="92333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7</a:t>
            </a:r>
            <a:endParaRPr lang="ru-RU" sz="5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4" grpId="0"/>
      <p:bldP spid="5" grpId="0"/>
      <p:bldP spid="6" grpId="0"/>
      <p:bldP spid="7" grpId="0" animBg="1"/>
      <p:bldP spid="7" grpId="1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www.wondershare.com</a:t>
            </a:r>
            <a:endParaRPr lang="en-US" altLang="zh-CN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Company Name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4"/>
            <a:ext cx="914400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36км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означает, что за каждый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 прохожу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36км,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за каждую 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секунду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10м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Тогда чтобы найти путь  надо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8579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Плотность  воды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1г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это значит,  что каждый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имеет массу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 грамм,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каждый  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имеет массу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1000кг.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чтобы найти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массу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надо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39661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это мера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инертности.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масса …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кг, показывает насколько я сопротивляюсь разгону и торможению.  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859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это действие другого тела.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14620"/>
            <a:ext cx="9144000" cy="892552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Сила тяжести- это сила с которой меня притягивает Земля. Она всегда равна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Н/кг, значит она равна ….Ньютонов.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71876"/>
            <a:ext cx="7715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Мой вес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)-это сила, с которой я действую на опору или на подвес. В покое он равен силе тяжести, т.е.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т.е.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=m·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Н/кг,  значит мой вес равен ….  Ньютонов.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36778"/>
            <a:ext cx="71437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Давление –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на единицу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площади.</a:t>
            </a:r>
          </a:p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00958" y="5357826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35"/>
          <p:cNvGrpSpPr/>
          <p:nvPr/>
        </p:nvGrpSpPr>
        <p:grpSpPr>
          <a:xfrm>
            <a:off x="4143372" y="5487431"/>
            <a:ext cx="1000132" cy="1084841"/>
            <a:chOff x="7286644" y="4415861"/>
            <a:chExt cx="1000132" cy="1084841"/>
          </a:xfrm>
        </p:grpSpPr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7286644" y="4786322"/>
              <a:ext cx="64294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10"/>
            <p:cNvSpPr txBox="1">
              <a:spLocks noChangeArrowheads="1"/>
            </p:cNvSpPr>
            <p:nvPr/>
          </p:nvSpPr>
          <p:spPr bwMode="auto">
            <a:xfrm>
              <a:off x="7643834" y="4415861"/>
              <a:ext cx="53732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32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15"/>
            <p:cNvSpPr txBox="1">
              <a:spLocks noChangeArrowheads="1"/>
            </p:cNvSpPr>
            <p:nvPr/>
          </p:nvSpPr>
          <p:spPr bwMode="auto">
            <a:xfrm>
              <a:off x="7643834" y="4915927"/>
              <a:ext cx="64294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ru-RU" sz="28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 bwMode="auto">
            <a:xfrm flipV="1">
              <a:off x="7750991" y="5000636"/>
              <a:ext cx="464347" cy="15804"/>
            </a:xfrm>
            <a:prstGeom prst="line">
              <a:avLst/>
            </a:prstGeom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Куб 36"/>
          <p:cNvSpPr/>
          <p:nvPr/>
        </p:nvSpPr>
        <p:spPr>
          <a:xfrm>
            <a:off x="7358082" y="4929198"/>
            <a:ext cx="1643042" cy="214314"/>
          </a:xfrm>
          <a:prstGeom prst="cube">
            <a:avLst>
              <a:gd name="adj" fmla="val 8581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8" name="Куб 37"/>
          <p:cNvSpPr/>
          <p:nvPr/>
        </p:nvSpPr>
        <p:spPr>
          <a:xfrm>
            <a:off x="7786678" y="4500570"/>
            <a:ext cx="714412" cy="500066"/>
          </a:xfrm>
          <a:prstGeom prst="cube">
            <a:avLst>
              <a:gd name="adj" fmla="val 608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7617254" y="4280297"/>
            <a:ext cx="1071563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8215338" y="5364320"/>
            <a:ext cx="928694" cy="523220"/>
            <a:chOff x="5643564" y="500042"/>
            <a:chExt cx="928699" cy="523117"/>
          </a:xfrm>
          <a:solidFill>
            <a:srgbClr val="FFC000"/>
          </a:solidFill>
        </p:grpSpPr>
        <p:sp>
          <p:nvSpPr>
            <p:cNvPr id="41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b="1" dirty="0">
                <a:solidFill>
                  <a:srgbClr val="006600"/>
                </a:solidFill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grpFill/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22"/>
          <p:cNvGrpSpPr>
            <a:grpSpLocks/>
          </p:cNvGrpSpPr>
          <p:nvPr/>
        </p:nvGrpSpPr>
        <p:grpSpPr bwMode="auto">
          <a:xfrm>
            <a:off x="8286776" y="3405846"/>
            <a:ext cx="571536" cy="523220"/>
            <a:chOff x="5643570" y="500042"/>
            <a:chExt cx="790586" cy="523117"/>
          </a:xfrm>
          <a:solidFill>
            <a:srgbClr val="F9E3A5"/>
          </a:solidFill>
        </p:grpSpPr>
        <p:sp>
          <p:nvSpPr>
            <p:cNvPr id="4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23"/>
          <p:cNvSpPr txBox="1">
            <a:spLocks noChangeArrowheads="1"/>
          </p:cNvSpPr>
          <p:nvPr/>
        </p:nvSpPr>
        <p:spPr bwMode="auto">
          <a:xfrm>
            <a:off x="7429520" y="3477284"/>
            <a:ext cx="714380" cy="38034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23"/>
          <p:cNvSpPr txBox="1">
            <a:spLocks noChangeArrowheads="1"/>
          </p:cNvSpPr>
          <p:nvPr/>
        </p:nvSpPr>
        <p:spPr bwMode="auto">
          <a:xfrm>
            <a:off x="7000892" y="5429264"/>
            <a:ext cx="1000132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780Н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7318176" y="5792948"/>
            <a:ext cx="790581" cy="523220"/>
            <a:chOff x="5643570" y="500042"/>
            <a:chExt cx="790586" cy="523117"/>
          </a:xfrm>
        </p:grpSpPr>
        <p:sp>
          <p:nvSpPr>
            <p:cNvPr id="49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523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cxnSp>
          <p:nvCxnSpPr>
            <p:cNvPr id="50" name="Прямая со стрелкой 49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Прямая со стрелкой 50"/>
          <p:cNvCxnSpPr/>
          <p:nvPr/>
        </p:nvCxnSpPr>
        <p:spPr>
          <a:xfrm rot="5400000">
            <a:off x="7466036" y="5678500"/>
            <a:ext cx="1071563" cy="1587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7607324" y="5376989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/>
      <p:bldP spid="37" grpId="0" animBg="1"/>
      <p:bldP spid="38" grpId="0" animBg="1"/>
      <p:bldP spid="46" grpId="0" animBg="1"/>
      <p:bldP spid="47" grpId="0" animBg="1"/>
      <p:bldP spid="47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8599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формуле Вы будете находить давление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spcAft>
                <a:spcPts val="100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N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 какой формуле Вы будете находить силу давления.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267744" y="453726"/>
          <a:ext cx="954830" cy="815584"/>
        </p:xfrm>
        <a:graphic>
          <a:graphicData uri="http://schemas.openxmlformats.org/presentationml/2006/ole">
            <p:oleObj spid="_x0000_s18434" name="Формула" r:id="rId7" imgW="457002" imgH="393529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07904" y="485446"/>
          <a:ext cx="1149921" cy="785818"/>
        </p:xfrm>
        <a:graphic>
          <a:graphicData uri="http://schemas.openxmlformats.org/presentationml/2006/ole">
            <p:oleObj spid="_x0000_s18435" name="Формула" r:id="rId8" imgW="457002" imgH="393529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1472" y="2276872"/>
            <a:ext cx="7643866" cy="41806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 тела</a:t>
            </a: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Давление.</a:t>
            </a:r>
          </a:p>
          <a:p>
            <a:pPr>
              <a:spcAft>
                <a:spcPts val="1000"/>
              </a:spcAft>
            </a:pPr>
            <a:r>
              <a:rPr lang="ru-RU" sz="3200" b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Плотность вещества.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4 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авление однородного столба.</a:t>
            </a: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давления</a:t>
            </a:r>
          </a:p>
          <a:p>
            <a:pPr lvl="0">
              <a:buClr>
                <a:srgbClr val="800000"/>
              </a:buClr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упругости.</a:t>
            </a:r>
          </a:p>
          <a:p>
            <a:pPr lvl="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Сила трения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2276872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mg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2924944"/>
            <a:ext cx="5760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3429000"/>
            <a:ext cx="57606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4149080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gh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4725144"/>
            <a:ext cx="144016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5373216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Symbol"/>
              </a:rPr>
              <a:t>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5420" y="5966787"/>
            <a:ext cx="1944216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N </a:t>
            </a:r>
            <a:endParaRPr lang="ru-RU" sz="24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214546" y="467384"/>
            <a:ext cx="1000132" cy="857256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56001" y="532700"/>
            <a:ext cx="1428760" cy="64294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9" grpId="0" build="p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32146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Какой важный вывод о строении вещества можно сделать из явления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диффузии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молекулы всех веществ неподвижны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молекулы всех веществ непрерывно движутся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все тела состоят из мельчайших частиц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молекулы разных веществ разные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3286124"/>
            <a:ext cx="9144000" cy="3071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неверное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утверждение. </a:t>
            </a:r>
            <a:endParaRPr kumimoji="0" lang="en-US" sz="36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нагревании диффузия протекает быстрее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при охлаждении диффузия протекает медленнее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одних веществ диффузия зависит от температуры, а у других — нет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60000" marR="0" lvl="0" indent="-51435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диффузия не зависит от температуры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95824">
            <a:off x="500034" y="1637913"/>
            <a:ext cx="83582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молекулы всех веществ непрерывно движутся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61853">
            <a:off x="125691" y="4374961"/>
            <a:ext cx="9001156" cy="113107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0000" lvl="0" indent="-514350">
              <a:lnSpc>
                <a:spcPts val="2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одних веществ диффузия зависит от температуры, а у других — нет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0000" lvl="0" indent="-514350">
              <a:lnSpc>
                <a:spcPts val="25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диффузия не зависит от температуры</a:t>
            </a:r>
            <a:endParaRPr lang="ru-RU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93943" y="5467372"/>
            <a:ext cx="1282514" cy="7536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60000" lvl="0" indent="-514350">
              <a:lnSpc>
                <a:spcPts val="5000"/>
              </a:lnSpc>
              <a:spcAft>
                <a:spcPts val="600"/>
              </a:spcAft>
            </a:pPr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uiExpand="1" build="p" animBg="1"/>
      <p:bldP spid="6146" grpId="0" animBg="1"/>
      <p:bldP spid="4" grpId="0" animBg="1"/>
      <p:bldP spid="4" grpId="1" animBg="1"/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6">
            <a:lum bright="-20000" contrast="30000"/>
          </a:blip>
          <a:srcRect l="18750" t="12451" r="22070" b="51294"/>
          <a:stretch>
            <a:fillRect/>
          </a:stretch>
        </p:blipFill>
        <p:spPr bwMode="auto">
          <a:xfrm>
            <a:off x="0" y="0"/>
            <a:ext cx="800102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lum bright="-20000" contrast="30000"/>
          </a:blip>
          <a:srcRect l="18750" t="51178" r="22070" b="8447"/>
          <a:stretch>
            <a:fillRect/>
          </a:stretch>
        </p:blipFill>
        <p:spPr bwMode="auto">
          <a:xfrm>
            <a:off x="0" y="3357586"/>
            <a:ext cx="7215238" cy="350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85918" y="2928934"/>
            <a:ext cx="214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3924" y="2971188"/>
            <a:ext cx="214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1658" y="2958118"/>
            <a:ext cx="214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4876" y="1743672"/>
            <a:ext cx="2071702" cy="185130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05148" y="2081406"/>
            <a:ext cx="2071702" cy="185130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1571612"/>
            <a:ext cx="2071702" cy="185130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7120" y="6000768"/>
            <a:ext cx="4857784" cy="214314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4348" y="5701946"/>
            <a:ext cx="4857784" cy="155946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56602" y="5864494"/>
            <a:ext cx="4857784" cy="152604"/>
          </a:xfrm>
          <a:prstGeom prst="roundRect">
            <a:avLst/>
          </a:prstGeom>
          <a:solidFill>
            <a:schemeClr val="bg1">
              <a:alpha val="46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208" y="5572140"/>
            <a:ext cx="308330" cy="120298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99476" y="6173769"/>
            <a:ext cx="236086" cy="181656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451398" y="6501455"/>
            <a:ext cx="214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9618" y="6501455"/>
            <a:ext cx="214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9468544" cy="27089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Если  вещество сохраняет объем,  но легко  меняет форму, значит, оно находится 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состоянии.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жидком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или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твердом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жидком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газообразном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твердом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302423">
            <a:off x="4496514" y="1882364"/>
            <a:ext cx="2930033" cy="60933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lvl="0" indent="-457200">
              <a:lnSpc>
                <a:spcPts val="4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жидком </a:t>
            </a:r>
            <a:endParaRPr lang="en-US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3429000"/>
            <a:ext cx="9143999" cy="24288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Определите,  какое  свойство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жидких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тел  указано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текут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имеют определенный объем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трудно сжимаются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сохраняют постоянную форму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685024">
            <a:off x="2186088" y="5527496"/>
            <a:ext cx="7001276" cy="39286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lnSpc>
                <a:spcPts val="2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сохраняют постоянную форму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200"/>
                                        <p:tgtEl>
                                          <p:spTgt spid="512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2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2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2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2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2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 animBg="1"/>
      <p:bldP spid="3" grpId="0" animBg="1"/>
      <p:bldP spid="5122" grpId="0" build="p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0008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рисунке 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одном и том же масштабе изображены карандаш, плотно обвитый тонкой проволокой, и линейка. Определите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диаметр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проволоки.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04950" y="2561355"/>
            <a:ext cx="5491187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00430" y="2132727"/>
            <a:ext cx="85725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4950" y="5622339"/>
            <a:ext cx="578647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-12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endParaRPr lang="ru-RU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2800" y="2793360"/>
            <a:ext cx="85725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2346247" y="3110155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4048884" y="3110155"/>
            <a:ext cx="1500198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" y="0"/>
            <a:ext cx="9143999" cy="1455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объём параллелепипеда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 3)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, полученное число умножьте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и занесите в таблицу.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08320" y="1000108"/>
            <a:ext cx="45356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6320" y="5430909"/>
            <a:ext cx="9144000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V=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×0,03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×0,04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44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2486506"/>
            <a:ext cx="1313180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715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 скорость движения автомобиля.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м/с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36242" y="1357322"/>
            <a:ext cx="533635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-62888" y="1097663"/>
            <a:ext cx="571500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8599" y="1070032"/>
            <a:ext cx="21431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flipH="1">
            <a:off x="3491278" y="4183946"/>
            <a:ext cx="5652722" cy="24288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3571876"/>
            <a:ext cx="5929354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r>
              <a:rPr lang="ru-RU" sz="4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4= 72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356992"/>
            <a:ext cx="214314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2893840" y="6012577"/>
            <a:ext cx="19661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км/час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" grpId="0" animBg="1"/>
      <p:bldP spid="5" grpId="0" animBg="1"/>
      <p:bldP spid="9" grpId="0" animBg="1"/>
      <p:bldP spid="9" grpId="2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4928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ли разделить на более мелкие частицы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молекулу или атом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нельзя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2)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можно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молекулу разделить нельзя, атом — можно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молекулу разделить можно, атом — нельзя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3356992"/>
            <a:ext cx="9144000" cy="338437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неверное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утверждение. </a:t>
            </a:r>
          </a:p>
          <a:p>
            <a:pPr marL="457200" marR="0" lvl="0" indent="-4572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arenR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молекула — мельчайшая частица вещества</a:t>
            </a:r>
          </a:p>
          <a:p>
            <a:pPr marL="457200" marR="0" lvl="0" indent="-45720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молекулы одного и того же вещества одинаковы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при нагревании тела молекулы вещества увеличиваются в размерах</a:t>
            </a: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атомы — составные части молекул  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293096"/>
            <a:ext cx="8892480" cy="93610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 w="76200"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36512" y="1340768"/>
            <a:ext cx="9071992" cy="468052"/>
          </a:xfrm>
          <a:prstGeom prst="roundRect">
            <a:avLst/>
          </a:prstGeom>
          <a:noFill/>
          <a:ln w="762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828 L 0.00399 0.0789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48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0208 0.1314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uiExpand="1" build="p" animBg="1"/>
      <p:bldP spid="33795" grpId="0" uiExpand="1" build="p" animBg="1"/>
      <p:bldP spid="4" grpId="0" animBg="1"/>
      <p:bldP spid="4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50030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каком состоянии может находиться ртуть? 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AutoNum type="arabicParenR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 жидком 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только в газообразном 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во всех трех состояниях</a:t>
            </a:r>
          </a:p>
          <a:p>
            <a:pPr marL="514350" marR="0" lvl="0" indent="-51435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4)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только в твердом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636912"/>
            <a:ext cx="9144000" cy="3714776"/>
          </a:xfrm>
          <a:prstGeom prst="rect">
            <a:avLst/>
          </a:prstGeom>
          <a:solidFill>
            <a:schemeClr val="bg1"/>
          </a:solidFill>
          <a:ln w="9525">
            <a:solidFill>
              <a:srgbClr val="F9010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какого вещества молекулы расположены 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больших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расстояниях,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притягиваются друг к другу и колеблются около определенных положений?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1)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газ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твердое тело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3)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cs typeface="Times New Roman" pitchFamily="18" charset="0"/>
              </a:rPr>
              <a:t>жидкость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cs typeface="Times New Roman" pitchFamily="18" charset="0"/>
              </a:rPr>
              <a:t>такого вещества нет.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305926">
            <a:off x="4214810" y="4545627"/>
            <a:ext cx="4159087" cy="5131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just">
              <a:lnSpc>
                <a:spcPts val="3000"/>
              </a:lnSpc>
              <a:spcAft>
                <a:spcPts val="1000"/>
              </a:spcAft>
            </a:pPr>
            <a:r>
              <a:rPr lang="ru-RU" sz="4400" b="1" noProof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твердое тело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36512" y="512676"/>
            <a:ext cx="5832648" cy="468052"/>
          </a:xfrm>
          <a:prstGeom prst="roundRect">
            <a:avLst/>
          </a:prstGeom>
          <a:noFill/>
          <a:ln w="7620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5" y="4725144"/>
            <a:ext cx="6258857" cy="468052"/>
          </a:xfrm>
          <a:prstGeom prst="roundRect">
            <a:avLst/>
          </a:prstGeom>
          <a:noFill/>
          <a:ln w="76200"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509 L 0.004 0.13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D2151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852 L 0.00399 0.1525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6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uiExpand="1" build="p" animBg="1"/>
      <p:bldP spid="2050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Найдите значение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 введите с точностью до десятых.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00108"/>
            <a:ext cx="24288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80=4+2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714488"/>
            <a:ext cx="2786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80=40+2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2000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6=4+4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00010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76=2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0001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928670"/>
            <a:ext cx="85725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171448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40=2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1720982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1643050"/>
            <a:ext cx="928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2428868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2=4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2357430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0,5=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2500306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0" y="3357562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Найдите значение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введите с точностью до десятых.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0" y="4357694"/>
            <a:ext cx="192879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80=4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80=40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6=4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2=4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000232" y="4357694"/>
            <a:ext cx="1500198" cy="250030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1,5=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0,5=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50178" grpId="0"/>
      <p:bldP spid="18" grpId="0" uiExpand="1" build="p"/>
      <p:bldP spid="19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 l="6889" t="45117" r="43161" b="25131"/>
          <a:stretch>
            <a:fillRect/>
          </a:stretch>
        </p:blipFill>
        <p:spPr bwMode="auto">
          <a:xfrm>
            <a:off x="-1" y="0"/>
            <a:ext cx="9079089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286124"/>
            <a:ext cx="8572528" cy="4286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64 -0.1886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7384"/>
            <a:ext cx="9144000" cy="57554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Основные положения о строении вещества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вещества состоят из молекул, а молекулы – из атомов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(наличие промежутков)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Молекулы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внутри вещества хаотически двигаются </a:t>
            </a:r>
            <a:r>
              <a:rPr 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(чем быстрее, тем теплее тело).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Броуновское движение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 беспорядочное движение молекул, взвешенных в жидкости или газе. Движение происходит из-за ударов молекул окружающей среды. Оно зависит от температуры окружающей среды. Чем быстрее двигаются молекулы вещества, а значит, тело теплее,  тем выше температура.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явление проникновения молекул одного вещества, между молекулами другого.</a:t>
            </a:r>
          </a:p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Молекулы </a:t>
            </a:r>
            <a:r>
              <a:rPr lang="ru-RU" sz="3200" b="1" dirty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внутри вещества взаимодействуют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(притягиваются и отталкиваются).</a:t>
            </a:r>
          </a:p>
        </p:txBody>
      </p:sp>
    </p:spTree>
    <p:extLst>
      <p:ext uri="{BB962C8B-B14F-4D97-AF65-F5344CB8AC3E}">
        <p14:creationId xmlns:p14="http://schemas.microsoft.com/office/powerpoint/2010/main" xmlns="" val="4696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0313" y="214313"/>
            <a:ext cx="5715000" cy="5635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642918"/>
            <a:ext cx="5500726" cy="292895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5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зачету за 7класс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l="21094" t="19317" r="22656" b="49788"/>
          <a:stretch>
            <a:fillRect/>
          </a:stretch>
        </p:blipFill>
        <p:spPr bwMode="auto">
          <a:xfrm>
            <a:off x="-1" y="0"/>
            <a:ext cx="9144001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l="21094" t="54706" r="22656" b="26758"/>
          <a:stretch>
            <a:fillRect/>
          </a:stretch>
        </p:blipFill>
        <p:spPr bwMode="auto">
          <a:xfrm>
            <a:off x="0" y="4143380"/>
            <a:ext cx="9144001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620876" y="1236456"/>
            <a:ext cx="428628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0876" y="1747539"/>
            <a:ext cx="428628" cy="28575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4523" y="2214554"/>
            <a:ext cx="428628" cy="2857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2500306"/>
            <a:ext cx="428628" cy="28575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3506" y="2939951"/>
            <a:ext cx="428628" cy="285752"/>
          </a:xfrm>
          <a:prstGeom prst="round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60587" y="3753148"/>
            <a:ext cx="214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8794" y="3786190"/>
            <a:ext cx="2143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5214950"/>
            <a:ext cx="7572428" cy="120032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Закон Паскаля: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давление, производимое на жидкость или газ, передается по всем направлениям без изменения.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(из за хаотического движения молекул).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8926" y="642918"/>
            <a:ext cx="6215106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Диффузия</a:t>
            </a:r>
            <a:r>
              <a:rPr lang="ru-RU" dirty="0" smtClean="0"/>
              <a:t> – явление проникновения молекул  одного вещества, между молекулами другого.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357158" y="4988197"/>
            <a:ext cx="2000264" cy="1500198"/>
          </a:xfrm>
          <a:prstGeom prst="roundRect">
            <a:avLst/>
          </a:prstGeom>
          <a:solidFill>
            <a:schemeClr val="accent1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1071538" y="4191068"/>
            <a:ext cx="6500858" cy="785818"/>
          </a:xfrm>
          <a:prstGeom prst="roundRect">
            <a:avLst/>
          </a:prstGeom>
          <a:solidFill>
            <a:srgbClr val="F9E3A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6334200" y="714356"/>
            <a:ext cx="2000264" cy="2143140"/>
          </a:xfrm>
          <a:prstGeom prst="cube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3286116" y="821231"/>
            <a:ext cx="2000264" cy="2143140"/>
          </a:xfrm>
          <a:prstGeom prst="cub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10034" y="845169"/>
            <a:ext cx="2000264" cy="2143140"/>
          </a:xfrm>
          <a:prstGeom prst="cube">
            <a:avLst/>
          </a:prstGeom>
          <a:solidFill>
            <a:srgbClr val="FF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14678" y="-24"/>
            <a:ext cx="17538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3071810"/>
            <a:ext cx="2053767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44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-71462"/>
            <a:ext cx="1285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медь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29322" y="-24"/>
            <a:ext cx="2643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алюминий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71736" y="85723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37609" y="659295"/>
            <a:ext cx="8483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786182" y="690606"/>
            <a:ext cx="9952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571612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571612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1643050"/>
            <a:ext cx="1564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381172" y="3000748"/>
            <a:ext cx="494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87007" y="3000372"/>
            <a:ext cx="2199769" cy="76944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ал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27г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071802" y="3071810"/>
            <a:ext cx="206979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4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ж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29388" y="571480"/>
            <a:ext cx="15483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857620" y="4143380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071538" y="4071942"/>
            <a:ext cx="27146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1см</a:t>
            </a:r>
            <a:r>
              <a:rPr lang="ru-RU" sz="4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6" y="5059635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1500166" y="4773883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1488103" y="5572140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6"/>
          <p:cNvSpPr>
            <a:spLocks noChangeShapeType="1"/>
          </p:cNvSpPr>
          <p:nvPr/>
        </p:nvSpPr>
        <p:spPr bwMode="auto">
          <a:xfrm flipH="1">
            <a:off x="1571792" y="5691266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1"/>
          <p:cNvSpPr>
            <a:spLocks noChangeArrowheads="1"/>
          </p:cNvSpPr>
          <p:nvPr/>
        </p:nvSpPr>
        <p:spPr bwMode="auto">
          <a:xfrm>
            <a:off x="1000100" y="5286388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2714612" y="5072074"/>
            <a:ext cx="302999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ж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5786446" y="507207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7500958" y="5072074"/>
            <a:ext cx="1495922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5643570" y="857232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5429256" y="3071810"/>
            <a:ext cx="4940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6215074" y="5072262"/>
            <a:ext cx="1313180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7900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571736" y="5929330"/>
            <a:ext cx="3337196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4400" b="1" baseline="-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5857884" y="592933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7576672" y="5874269"/>
            <a:ext cx="1495922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кг/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6247341" y="5898207"/>
            <a:ext cx="1313180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00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4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000"/>
                            </p:stCondLst>
                            <p:childTnLst>
                              <p:par>
                                <p:cTn id="1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7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4" grpId="0" animBg="1"/>
      <p:bldP spid="44" grpId="1" animBg="1"/>
      <p:bldP spid="19" grpId="0" animBg="1"/>
      <p:bldP spid="18" grpId="0" animBg="1"/>
      <p:bldP spid="17" grpId="0" animBg="1"/>
      <p:bldP spid="1025" grpId="0"/>
      <p:bldP spid="3" grpId="0" animBg="1"/>
      <p:bldP spid="4" grpId="0"/>
      <p:bldP spid="5" grpId="0"/>
      <p:bldP spid="6" grpId="0"/>
      <p:bldP spid="6" grpId="1"/>
      <p:bldP spid="8" grpId="0"/>
      <p:bldP spid="9" grpId="0"/>
      <p:bldP spid="11" grpId="0"/>
      <p:bldP spid="12" grpId="0"/>
      <p:bldP spid="13" grpId="0"/>
      <p:bldP spid="14" grpId="0"/>
      <p:bldP spid="15" grpId="0" animBg="1"/>
      <p:bldP spid="16" grpId="0" animBg="1"/>
      <p:bldP spid="10" grpId="0"/>
      <p:bldP spid="1026" grpId="0"/>
      <p:bldP spid="1026" grpId="1"/>
      <p:bldP spid="21" grpId="0"/>
      <p:bldP spid="21" grpId="1"/>
      <p:bldP spid="34" grpId="0"/>
      <p:bldP spid="34" grpId="1"/>
      <p:bldP spid="35" grpId="0"/>
      <p:bldP spid="35" grpId="1"/>
      <p:bldP spid="36" grpId="0"/>
      <p:bldP spid="36" grpId="1"/>
      <p:bldP spid="37" grpId="0" animBg="1"/>
      <p:bldP spid="38" grpId="0"/>
      <p:bldP spid="39" grpId="0" animBg="1"/>
      <p:bldP spid="40" grpId="0"/>
      <p:bldP spid="41" grpId="0" animBg="1"/>
      <p:bldP spid="42" grpId="0"/>
      <p:bldP spid="42" grpId="1"/>
      <p:bldP spid="43" grpId="0"/>
      <p:bldP spid="46" grpId="0" animBg="1"/>
      <p:bldP spid="46" grpId="1" animBg="1"/>
      <p:bldP spid="47" grpId="0" animBg="1"/>
      <p:bldP spid="48" grpId="0"/>
      <p:bldP spid="49" grpId="0" animBg="1"/>
      <p:bldP spid="50" grpId="0" animBg="1"/>
      <p:bldP spid="5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 rot="1023482">
            <a:off x="3186194" y="343398"/>
            <a:ext cx="54554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 молекул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 rot="20351649">
            <a:off x="3124764" y="2091873"/>
            <a:ext cx="50931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3399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3399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571736" y="500042"/>
            <a:ext cx="6078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58" y="285728"/>
            <a:ext cx="21268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500430" y="357166"/>
            <a:ext cx="17838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60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2844" y="1500174"/>
            <a:ext cx="25490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13,6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571868" y="1500174"/>
            <a:ext cx="184377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г/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000628" y="5357826"/>
            <a:ext cx="107157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491230" y="4786322"/>
            <a:ext cx="24384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1000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0, 59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419528" y="4786322"/>
            <a:ext cx="164307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90834" y="5929330"/>
            <a:ext cx="2906565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214942" y="3857628"/>
            <a:ext cx="3714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14348" y="3929066"/>
            <a:ext cx="3214710" cy="830997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4800" b="1" i="0" u="none" strike="noStrike" cap="none" normalizeH="0" baseline="-30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·</a:t>
            </a:r>
            <a:r>
              <a:rPr lang="en-US" sz="4800" b="1" dirty="0" smtClean="0">
                <a:solidFill>
                  <a:srgbClr val="3399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6" grpId="0"/>
      <p:bldP spid="4102" grpId="0" animBg="1"/>
      <p:bldP spid="18" grpId="0" build="p"/>
      <p:bldP spid="19" grpId="0" animBg="1"/>
      <p:bldP spid="20" grpId="0" animBg="1"/>
      <p:bldP spid="21" grpId="0"/>
      <p:bldP spid="22" grpId="0" animBg="1"/>
      <p:bldP spid="2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6213258" y="1177996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85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8572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200023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071670" y="516419"/>
            <a:ext cx="1797287" cy="7694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=79г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857356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14612" y="2571744"/>
            <a:ext cx="15648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ru-RU" sz="4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0"/>
            <a:ext cx="980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весы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99932" y="2643182"/>
            <a:ext cx="13436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6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</a:t>
            </a:r>
            <a:endParaRPr lang="ru-RU" sz="6600" dirty="0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5643570" y="2786058"/>
            <a:ext cx="2125903" cy="7694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7,9г/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857752" y="3786190"/>
            <a:ext cx="384489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таблицы…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корона….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утонуть трудно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(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длр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4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4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4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4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 animBg="1"/>
      <p:bldP spid="10" grpId="0" animBg="1"/>
      <p:bldP spid="11" grpId="0"/>
      <p:bldP spid="16" grpId="0" animBg="1"/>
      <p:bldP spid="16" grpId="1" animBg="1"/>
      <p:bldP spid="16" grpId="2" animBg="1"/>
      <p:bldP spid="17" grpId="0"/>
      <p:bldP spid="17" grpId="1"/>
      <p:bldP spid="18" grpId="0" animBg="1"/>
      <p:bldP spid="19" grpId="0"/>
      <p:bldP spid="20" grpId="0" animBg="1"/>
      <p:bldP spid="21" grpId="0"/>
      <p:bldP spid="22" grpId="0"/>
      <p:bldP spid="22" grpId="1"/>
      <p:bldP spid="25" grpId="0"/>
      <p:bldP spid="26" grpId="0" animBg="1"/>
      <p:bldP spid="26" grpId="1" animBg="1"/>
      <p:bldP spid="512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499184" y="834074"/>
            <a:ext cx="7143800" cy="928694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57694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взвешивание на  рычажных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914400" marR="0" lvl="0" indent="-914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5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тела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разновесок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Блок-схема: магнитный диск 2"/>
          <p:cNvSpPr/>
          <p:nvPr/>
        </p:nvSpPr>
        <p:spPr>
          <a:xfrm>
            <a:off x="357158" y="0"/>
            <a:ext cx="1000132" cy="1357322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0"/>
            <a:ext cx="21132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</a:t>
            </a:r>
            <a:r>
              <a:rPr lang="ru-RU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</a:t>
            </a:r>
            <a:endParaRPr lang="ru-RU" sz="5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57356" y="785794"/>
            <a:ext cx="707233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кг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(платина + иридий)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52" y="1785926"/>
            <a:ext cx="8572528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МАССЫ    </a:t>
            </a: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СРАВНИВАЮТ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при  взаимодействии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с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эталоном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285728"/>
            <a:ext cx="1967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эталоны</a:t>
            </a:r>
            <a:endParaRPr lang="ru-RU" sz="36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4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4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073" grpId="0" build="p"/>
      <p:bldP spid="3" grpId="0" animBg="1"/>
      <p:bldP spid="5" grpId="0"/>
      <p:bldP spid="6" grpId="0"/>
      <p:bldP spid="7" grpId="0" build="p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40944" y="-13648"/>
            <a:ext cx="92869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1/6.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пустую мензурку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налили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жидкости. Масса мензурки с жидкостью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 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Определите, какую жидкость налили в мензурку 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её плотности).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8"/>
          <p:cNvGrpSpPr/>
          <p:nvPr/>
        </p:nvGrpSpPr>
        <p:grpSpPr>
          <a:xfrm>
            <a:off x="4474541" y="2500306"/>
            <a:ext cx="4669459" cy="4143404"/>
            <a:chOff x="4474541" y="2500306"/>
            <a:chExt cx="4669459" cy="4143404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474541" y="2500306"/>
              <a:ext cx="4669459" cy="4048152"/>
              <a:chOff x="4573324" y="952476"/>
              <a:chExt cx="4452273" cy="4048152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73324" y="1214422"/>
                <a:ext cx="4427832" cy="28574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714875" y="952476"/>
                <a:ext cx="4310722" cy="4048152"/>
                <a:chOff x="8541" y="10950"/>
                <a:chExt cx="2949" cy="2550"/>
              </a:xfrm>
            </p:grpSpPr>
            <p:sp>
              <p:nvSpPr>
                <p:cNvPr id="6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541" y="11160"/>
                  <a:ext cx="2880" cy="23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400" b="0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3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970" y="10950"/>
                  <a:ext cx="2520" cy="3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              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4786314" y="2500306"/>
              <a:ext cx="3071802" cy="4143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42844" y="2214554"/>
            <a:ext cx="25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менз.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=500г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14620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ru-RU" sz="32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4000504"/>
            <a:ext cx="15716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 </a:t>
            </a: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5400000" flipH="1" flipV="1">
            <a:off x="1536679" y="346392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3286124"/>
            <a:ext cx="29835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1928802"/>
            <a:ext cx="4786346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1.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массу жидкости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488" y="2285992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менз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6050" y="3786190"/>
            <a:ext cx="492922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2.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Найдём плотность жидкости 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36605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908175" y="421481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896112" y="5013075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3979801" y="5132201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408109" y="47273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143504" y="4500570"/>
            <a:ext cx="6495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</a:t>
            </a:r>
            <a:endParaRPr lang="ru-RU" sz="66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715008" y="4714884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6143636" y="4500570"/>
            <a:ext cx="121444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150 г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 flipH="1">
            <a:off x="6286512" y="5072074"/>
            <a:ext cx="828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43636" y="5143512"/>
            <a:ext cx="142876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4282" y="6072206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Ответ: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плотность жидкости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г/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 видимо это вода.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786050" y="307181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жидк</a:t>
            </a: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10" grpId="0"/>
      <p:bldP spid="11" grpId="0"/>
      <p:bldP spid="14" grpId="0"/>
      <p:bldP spid="19" grpId="0"/>
      <p:bldP spid="20" grpId="0" animBg="1"/>
      <p:bldP spid="21" grpId="0"/>
      <p:bldP spid="22" grpId="0" animBg="1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56" y="-27384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Физика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наука о наиболее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явлениях природы.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Явление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то или иное </a:t>
            </a:r>
            <a:r>
              <a:rPr lang="ru-RU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материи.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объективная реальность. (то, что нас окружает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Виды явлений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:- физические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химические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биологические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100990" y="3920808"/>
            <a:ext cx="9244989" cy="22444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Физические явления: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механические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 тепловые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cs typeface="Times New Roman" pitchFamily="18" charset="0"/>
              </a:rPr>
              <a:t>- электромагнитные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(световые)</a:t>
            </a:r>
          </a:p>
          <a:p>
            <a:pPr marL="0" marR="0" lvl="0" indent="0" algn="just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ядерные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154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3. фазовые  состояния вещества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твердое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молекулы сильно взаимодействуют друг с другом, расположены очень близко.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Вещество имеет свою форму и объем (стол, линейка, лед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жидкое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взаимодействие между молекулами менее сильное, течет. Вещество имеет свой объем и принимает форму сосуда (вода, керосин, ртуть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газообразное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молекулы почти не взаимодействуют, расстояние очень большое. Вещество принимает объем и форму сосуда (воздух, любой газ, пар).</a:t>
            </a:r>
          </a:p>
        </p:txBody>
      </p:sp>
    </p:spTree>
    <p:extLst>
      <p:ext uri="{BB962C8B-B14F-4D97-AF65-F5344CB8AC3E}">
        <p14:creationId xmlns:p14="http://schemas.microsoft.com/office/powerpoint/2010/main" xmlns="" val="245104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2124145"/>
            <a:ext cx="2133918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путь  (м)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71800" y="1844824"/>
            <a:ext cx="2571736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объём 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44824"/>
            <a:ext cx="2786049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73304" y="2329716"/>
            <a:ext cx="3463192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–температура(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48631" y="2346030"/>
            <a:ext cx="285212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(м/с)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54757" y="1757996"/>
            <a:ext cx="2401619" cy="523220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(с)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196752"/>
            <a:ext cx="314327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измерить  =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618" y="-3577"/>
            <a:ext cx="853244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Источники знаний: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наблюдение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                             - опыты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196752"/>
            <a:ext cx="52864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сравнить с 1 ед. измерения!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78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3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9772" y="1714488"/>
            <a:ext cx="1285884" cy="464347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750377"/>
            <a:ext cx="1224000" cy="2571768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500438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7906" y="2726495"/>
            <a:ext cx="1224000" cy="3571900"/>
          </a:xfrm>
          <a:prstGeom prst="rect">
            <a:avLst/>
          </a:prstGeom>
          <a:solidFill>
            <a:srgbClr val="0000FF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75524" y="-2071726"/>
            <a:ext cx="642942" cy="3571900"/>
            <a:chOff x="3500430" y="642918"/>
            <a:chExt cx="642942" cy="35719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500430" y="3071810"/>
              <a:ext cx="642942" cy="1143008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>
              <a:stCxn id="12" idx="0"/>
            </p:cNvCxnSpPr>
            <p:nvPr/>
          </p:nvCxnSpPr>
          <p:spPr>
            <a:xfrm rot="16200000" flipV="1">
              <a:off x="2589596" y="1839504"/>
              <a:ext cx="2428892" cy="357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Прямоугольник 18"/>
          <p:cNvSpPr/>
          <p:nvPr/>
        </p:nvSpPr>
        <p:spPr>
          <a:xfrm>
            <a:off x="1619672" y="221455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467544" y="2857496"/>
            <a:ext cx="10449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2670011"/>
            <a:ext cx="15648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7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44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198346"/>
              </p:ext>
            </p:extLst>
          </p:nvPr>
        </p:nvGraphicFramePr>
        <p:xfrm>
          <a:off x="2051720" y="288030"/>
          <a:ext cx="7092314" cy="2055172"/>
        </p:xfrm>
        <a:graphic>
          <a:graphicData uri="http://schemas.openxmlformats.org/drawingml/2006/table">
            <a:tbl>
              <a:tblPr/>
              <a:tblGrid>
                <a:gridCol w="1080120"/>
                <a:gridCol w="1152128"/>
                <a:gridCol w="1440160"/>
                <a:gridCol w="1584176"/>
                <a:gridCol w="1835730"/>
              </a:tblGrid>
              <a:tr h="7647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</a:t>
                      </a:r>
                      <a:r>
                        <a:rPr kumimoji="0" lang="ru-RU" sz="3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г/см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u="non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кг/см</a:t>
                      </a:r>
                      <a:r>
                        <a:rPr kumimoji="0" lang="ru-RU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u="none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вещество</a:t>
                      </a:r>
                      <a:endParaRPr lang="ru-RU" sz="3200" u="none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437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  <a:tr h="242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kumimoji="0" lang="ru-RU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41" name="Группа 40"/>
          <p:cNvGrpSpPr/>
          <p:nvPr/>
        </p:nvGrpSpPr>
        <p:grpSpPr>
          <a:xfrm>
            <a:off x="3203848" y="2711040"/>
            <a:ext cx="2088232" cy="2006694"/>
            <a:chOff x="6444208" y="3643819"/>
            <a:chExt cx="2088232" cy="2006694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6444208" y="3643819"/>
              <a:ext cx="2088232" cy="2006694"/>
              <a:chOff x="6444208" y="3643819"/>
              <a:chExt cx="2088232" cy="200669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6444208" y="4277472"/>
                <a:ext cx="748923" cy="8043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ts val="5000"/>
                  </a:lnSpc>
                </a:pPr>
                <a:r>
                  <a:rPr lang="ru-RU" sz="80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</a:t>
                </a:r>
                <a:endParaRPr lang="ru-RU" sz="8000" dirty="0"/>
              </a:p>
            </p:txBody>
          </p:sp>
          <p:sp>
            <p:nvSpPr>
              <p:cNvPr id="45" name="Text Box 10"/>
              <p:cNvSpPr txBox="1">
                <a:spLocks noChangeArrowheads="1"/>
              </p:cNvSpPr>
              <p:nvPr/>
            </p:nvSpPr>
            <p:spPr bwMode="auto">
              <a:xfrm>
                <a:off x="7582863" y="3643819"/>
                <a:ext cx="949577" cy="100599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6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7200" b="1" i="0" u="none" strike="noStrike" cap="none" normalizeH="0" baseline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8000" b="0" i="0" u="none" strike="noStrike" cap="none" normalizeH="0" baseline="0" dirty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7570800" y="4721819"/>
                <a:ext cx="882705" cy="92869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57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60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7082797" y="4230778"/>
                <a:ext cx="506870" cy="769441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44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7654489" y="4684395"/>
              <a:ext cx="577325" cy="0"/>
            </a:xfrm>
            <a:prstGeom prst="line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5841599" y="2847507"/>
            <a:ext cx="2987856" cy="1904507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100"/>
              </a:lnSpc>
              <a:spcAft>
                <a:spcPts val="1000"/>
              </a:spcAf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Плотности </a:t>
            </a: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в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г/см</a:t>
            </a:r>
            <a:r>
              <a:rPr lang="ru-RU" sz="2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sng" strike="noStrike" cap="none" normalizeH="0" baseline="3000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Стекло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2,5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Свинец      - 11,3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Сталь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 7,8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Кирпич       – 3,0</a:t>
            </a:r>
          </a:p>
          <a:p>
            <a:pPr marL="0" marR="0" lvl="0" indent="0" algn="l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Алюминий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– 2,7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42" y="5085184"/>
            <a:ext cx="941347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Вывод:1.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плотность первого тела   </a:t>
            </a:r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г/см</a:t>
            </a:r>
            <a:r>
              <a:rPr lang="ru-RU" sz="40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вероятно оно состоит из …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Плотность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определяется  …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4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7789E-6 L 0.00104 0.593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8" grpId="0" animBg="1"/>
      <p:bldP spid="19" grpId="0"/>
      <p:bldP spid="21" grpId="0"/>
      <p:bldP spid="22" grpId="0" animBg="1"/>
      <p:bldP spid="48" grpId="0" animBg="1"/>
      <p:bldP spid="4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44624"/>
            <a:ext cx="917934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Масса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зует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способность мешать скорости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изменяться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т.е.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инертность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124744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действие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измеряется в Ньютонах.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343" y="2276872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Тело покоится или движется равномерно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если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сумма сил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равна нулю.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з-н Н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343" y="3789040"/>
            <a:ext cx="91440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Ускорение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пропорционально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сумме сил и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обратно пропорционально </a:t>
            </a:r>
            <a:r>
              <a:rPr lang="ru-RU" sz="3600" b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массе.</a:t>
            </a:r>
            <a:r>
              <a:rPr lang="ru-RU" sz="3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 Н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6667500" y="5155108"/>
            <a:ext cx="1924050" cy="1298228"/>
            <a:chOff x="4371974" y="5631582"/>
            <a:chExt cx="1731011" cy="774837"/>
          </a:xfrm>
          <a:solidFill>
            <a:srgbClr val="FFFF00"/>
          </a:solidFill>
        </p:grpSpPr>
        <p:sp>
          <p:nvSpPr>
            <p:cNvPr id="14" name="TextBox 8"/>
            <p:cNvSpPr txBox="1">
              <a:spLocks noChangeArrowheads="1"/>
            </p:cNvSpPr>
            <p:nvPr/>
          </p:nvSpPr>
          <p:spPr bwMode="auto">
            <a:xfrm>
              <a:off x="5263569" y="5797812"/>
              <a:ext cx="839416" cy="47239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4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0"/>
            <p:cNvSpPr txBox="1">
              <a:spLocks noChangeArrowheads="1"/>
            </p:cNvSpPr>
            <p:nvPr/>
          </p:nvSpPr>
          <p:spPr bwMode="auto">
            <a:xfrm>
              <a:off x="4495002" y="5631582"/>
              <a:ext cx="836750" cy="42249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 </a:t>
              </a:r>
              <a:r>
                <a:rPr lang="en-US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550190" y="6114537"/>
              <a:ext cx="682621" cy="2918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32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371974" y="6035804"/>
              <a:ext cx="928696" cy="17067"/>
            </a:xfrm>
            <a:prstGeom prst="line">
              <a:avLst/>
            </a:prstGeom>
            <a:grpFill/>
            <a:ln w="63500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 bwMode="auto">
          <a:xfrm>
            <a:off x="7097713" y="5220196"/>
            <a:ext cx="428625" cy="1588"/>
          </a:xfrm>
          <a:prstGeom prst="straightConnector1">
            <a:avLst/>
          </a:prstGeom>
          <a:ln w="4127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 bwMode="auto">
          <a:xfrm>
            <a:off x="8172400" y="5659660"/>
            <a:ext cx="428625" cy="1588"/>
          </a:xfrm>
          <a:prstGeom prst="straightConnector1">
            <a:avLst/>
          </a:prstGeom>
          <a:ln w="41275">
            <a:solidFill>
              <a:srgbClr val="0033CC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>
            <a:off x="-35720" y="-84410"/>
            <a:ext cx="9504264" cy="7329834"/>
            <a:chOff x="-57505" y="-5400458"/>
            <a:chExt cx="9504264" cy="685802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-21785" y="-5400458"/>
              <a:ext cx="9144001" cy="6858025"/>
              <a:chOff x="-2643239" y="-7114302"/>
              <a:chExt cx="9144001" cy="7072362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-2643238" y="-7114302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-2643239" y="-7032857"/>
                <a:ext cx="9144000" cy="180915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Быстроту движения х-</a:t>
                </a:r>
                <a:r>
                  <a:rPr lang="ru-RU" sz="5400" b="1" dirty="0" err="1" smtClean="0">
                    <a:latin typeface="Times New Roman" pitchFamily="18" charset="0"/>
                    <a:cs typeface="Times New Roman" pitchFamily="18" charset="0"/>
                  </a:rPr>
                  <a:t>зует</a:t>
                </a:r>
                <a:r>
                  <a:rPr lang="ru-RU" sz="54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скорость.</a:t>
                </a:r>
              </a:p>
            </p:txBody>
          </p:sp>
          <p:sp>
            <p:nvSpPr>
              <p:cNvPr id="27" name="Text Box 50"/>
              <p:cNvSpPr txBox="1">
                <a:spLocks noChangeArrowheads="1"/>
              </p:cNvSpPr>
              <p:nvPr/>
            </p:nvSpPr>
            <p:spPr bwMode="auto">
              <a:xfrm>
                <a:off x="-2643239" y="-5087456"/>
                <a:ext cx="9143999" cy="17383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Ускорение</a:t>
                </a:r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укажет как быстро меняется скорость.</a:t>
                </a:r>
              </a:p>
            </p:txBody>
          </p:sp>
        </p:grp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-21785" y="-1641589"/>
              <a:ext cx="9215438" cy="117806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5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СИЛА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lang="ru-RU" sz="4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действие 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ДРУГОГО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b="1" dirty="0">
                  <a:latin typeface="Times New Roman" pitchFamily="18" charset="0"/>
                  <a:cs typeface="Times New Roman" pitchFamily="18" charset="0"/>
                </a:rPr>
                <a:t>тела</a:t>
              </a:r>
              <a:r>
                <a:rPr lang="ru-RU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0"/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50"/>
            <p:cNvSpPr txBox="1">
              <a:spLocks noChangeArrowheads="1"/>
            </p:cNvSpPr>
            <p:nvPr/>
          </p:nvSpPr>
          <p:spPr bwMode="auto">
            <a:xfrm>
              <a:off x="-57505" y="-335882"/>
              <a:ext cx="9504264" cy="148220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4400" b="1" dirty="0" smtClean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Масса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х-</a:t>
              </a:r>
              <a:r>
                <a:rPr lang="ru-RU" sz="4400" dirty="0" err="1" smtClean="0">
                  <a:latin typeface="Times New Roman" pitchFamily="18" charset="0"/>
                  <a:cs typeface="Times New Roman" pitchFamily="18" charset="0"/>
                </a:rPr>
                <a:t>зует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способность мешать скорости изменяться</a:t>
              </a:r>
              <a:r>
                <a:rPr lang="en-US" sz="44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4400" dirty="0" smtClean="0">
                  <a:latin typeface="Times New Roman" pitchFamily="18" charset="0"/>
                  <a:cs typeface="Times New Roman" pitchFamily="18" charset="0"/>
                </a:rPr>
                <a:t> т.е. </a:t>
              </a:r>
              <a:r>
                <a:rPr lang="ru-RU" sz="4400" b="1" dirty="0" smtClean="0">
                  <a:latin typeface="Times New Roman" pitchFamily="18" charset="0"/>
                  <a:cs typeface="Times New Roman" pitchFamily="18" charset="0"/>
                </a:rPr>
                <a:t>инертность</a:t>
              </a:r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5509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l="20508" t="14648" r="22656" b="50195"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l="20508" t="70313" r="22656" b="15633"/>
          <a:stretch>
            <a:fillRect/>
          </a:stretch>
        </p:blipFill>
        <p:spPr bwMode="auto">
          <a:xfrm>
            <a:off x="0" y="3286124"/>
            <a:ext cx="914400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2714612" y="1428736"/>
            <a:ext cx="1795678" cy="285752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86050" y="2214554"/>
            <a:ext cx="1795678" cy="285752"/>
          </a:xfrm>
          <a:prstGeom prst="roundRect">
            <a:avLst/>
          </a:prstGeom>
          <a:noFill/>
          <a:ln>
            <a:solidFill>
              <a:srgbClr val="F901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39745" y="2916792"/>
            <a:ext cx="1928826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Парафин, сосна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000636"/>
            <a:ext cx="335758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 v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5572140"/>
            <a:ext cx="335758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)·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5000636"/>
            <a:ext cx="335758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+  v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5572140"/>
            <a:ext cx="335758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теч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3514" y="6143644"/>
            <a:ext cx="1725874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0430" y="4477416"/>
            <a:ext cx="78581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4,5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547686" y="5019539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Плотность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3" y="535054"/>
            <a:ext cx="5317546" cy="1107996"/>
          </a:xfrm>
          <a:prstGeom prst="rect">
            <a:avLst/>
          </a:prstGeom>
          <a:solidFill>
            <a:srgbClr val="F9E3A5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 зачёту №1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071538" y="3643314"/>
            <a:ext cx="7345362" cy="119439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скорость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 rot="424301">
            <a:off x="201250" y="1765968"/>
            <a:ext cx="7952368" cy="16073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вещества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149080"/>
            <a:ext cx="2773516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9010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К=10</a:t>
            </a:r>
            <a:endParaRPr lang="ru-RU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9010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31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0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2037276"/>
              </p:ext>
            </p:extLst>
          </p:nvPr>
        </p:nvGraphicFramePr>
        <p:xfrm>
          <a:off x="35496" y="692696"/>
          <a:ext cx="9143998" cy="3291840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u="sng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-  БУКВЕННЫЕ ОБОЗНАЧЕНИЯ И  ЕД. ИЗМЕРЕНИЯ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Объём-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скорость- *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-*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4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Температура- *</a:t>
                      </a:r>
                      <a:endParaRPr lang="ru-RU" sz="24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=20,     s=200    t -?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v=400,      t =10     s -?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900 </a:t>
                      </a:r>
                      <a:r>
                        <a:rPr lang="ru-RU" sz="2400" b="1" dirty="0" smtClean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кг/м</a:t>
                      </a:r>
                      <a:r>
                        <a:rPr lang="ru-RU" sz="2400" b="1" baseline="30000" dirty="0" smtClean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 =1800кг V -?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900 кг/м</a:t>
                      </a:r>
                      <a:r>
                        <a:rPr lang="ru-RU" sz="2400" b="1" baseline="30000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V = 3м</a:t>
                      </a:r>
                      <a:r>
                        <a:rPr lang="ru-RU" sz="2400" b="1" baseline="30000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m -?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Скорость.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Плотность.</a:t>
                      </a:r>
                      <a:endParaRPr lang="ru-RU" sz="24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 = 36 км/ч – физический смысл\  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…м/с?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900 кг/м</a:t>
                      </a:r>
                      <a:r>
                        <a:rPr lang="ru-RU" sz="2400" b="1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 физический смысл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 … г/см</a:t>
                      </a:r>
                      <a:r>
                        <a:rPr lang="ru-RU" sz="2400" b="1" baseline="30000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 </a:t>
                      </a:r>
                      <a:endParaRPr lang="ru-RU" sz="24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431428" y="-125341"/>
            <a:ext cx="23070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2+0.3=3.5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83557" y="4614"/>
            <a:ext cx="1284326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9010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к=10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9010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5547597"/>
              </p:ext>
            </p:extLst>
          </p:nvPr>
        </p:nvGraphicFramePr>
        <p:xfrm>
          <a:off x="35496" y="116632"/>
          <a:ext cx="9143998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Пластилин, доска, дерево, Луна…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тело:                                                                    Вещество: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явления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изучения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явлений.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Вы знаете о строении  вещества?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температура тела?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твердом и газообразном  состоянии  в-ва ?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жидком  и газообразном   состоянии  в-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Диффузия От чего зависит  её скорость?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Броуновское  движение. От чего зависит его скорость?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цену деления прибора?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объём неизвестного сосуда?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 русских физиков Вы знаете</a:t>
                      </a: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(3-5)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великих иностранных физиков Вы знаете?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Инертность. Масса.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Инерция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Траектория.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Путь. Перемещение.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толщину простыни?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 толщину  проволоки?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Плотность. От чего она  зависит?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405" y="4823281"/>
            <a:ext cx="4775218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вопрос 5 баллов.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«3» Определение.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«4» Физический смысл.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«5» 2-3 примера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9087565"/>
              </p:ext>
            </p:extLst>
          </p:nvPr>
        </p:nvGraphicFramePr>
        <p:xfrm>
          <a:off x="35496" y="116632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864847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Пластилин, доска, дерево, Луна…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9010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тело:                                                                    Вещество:</a:t>
                      </a:r>
                      <a:endParaRPr lang="ru-RU" sz="1800" b="1" dirty="0">
                        <a:solidFill>
                          <a:srgbClr val="F9010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3576473"/>
              </p:ext>
            </p:extLst>
          </p:nvPr>
        </p:nvGraphicFramePr>
        <p:xfrm>
          <a:off x="0" y="692696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Физические явления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изучения 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явлений.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0611307"/>
              </p:ext>
            </p:extLst>
          </p:nvPr>
        </p:nvGraphicFramePr>
        <p:xfrm>
          <a:off x="6104" y="5832688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 толщину  проволоки?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Плотность. От чего она  зависит?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017074"/>
              </p:ext>
            </p:extLst>
          </p:nvPr>
        </p:nvGraphicFramePr>
        <p:xfrm>
          <a:off x="-36512" y="1052736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Вы знаете о строении  вещества?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чего зависит температура тела?</a:t>
                      </a:r>
                      <a:endParaRPr lang="ru-RU" sz="1800" b="1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1444688"/>
              </p:ext>
            </p:extLst>
          </p:nvPr>
        </p:nvGraphicFramePr>
        <p:xfrm>
          <a:off x="-36512" y="1556792"/>
          <a:ext cx="9143998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твердом и газообразном  состоянии  в-ва ?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чем отличие движения молекул в жидком  и газообразном   состоянии  в-</a:t>
                      </a:r>
                      <a:r>
                        <a:rPr lang="ru-RU" sz="18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9526183"/>
              </p:ext>
            </p:extLst>
          </p:nvPr>
        </p:nvGraphicFramePr>
        <p:xfrm>
          <a:off x="-36512" y="2520320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Диффузия От чего зависит  её скорость?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Броуновское  движение. От чего зависит его скорость?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894828"/>
              </p:ext>
            </p:extLst>
          </p:nvPr>
        </p:nvGraphicFramePr>
        <p:xfrm>
          <a:off x="35496" y="3226688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цену деления прибора?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объём неизвестного сосуда?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8888747"/>
              </p:ext>
            </p:extLst>
          </p:nvPr>
        </p:nvGraphicFramePr>
        <p:xfrm>
          <a:off x="35496" y="3717032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 русских физиков Вы знаете</a:t>
                      </a: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(3-5)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b="1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222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Каких великих иностранных физиков Вы знаете?</a:t>
                      </a:r>
                      <a:endParaRPr lang="ru-RU" sz="1800" b="1" dirty="0">
                        <a:solidFill>
                          <a:srgbClr val="222292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2043701"/>
              </p:ext>
            </p:extLst>
          </p:nvPr>
        </p:nvGraphicFramePr>
        <p:xfrm>
          <a:off x="-36512" y="4450824"/>
          <a:ext cx="9143998" cy="274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Инертность. Масса.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Инерция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0286712"/>
              </p:ext>
            </p:extLst>
          </p:nvPr>
        </p:nvGraphicFramePr>
        <p:xfrm>
          <a:off x="-36512" y="5040600"/>
          <a:ext cx="9143998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524"/>
                <a:gridCol w="4077403"/>
                <a:gridCol w="396233"/>
                <a:gridCol w="417483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Траектория.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Путь. Перемещение.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найти толщину простыни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(толщину проволоки)</a:t>
                      </a:r>
                      <a:endParaRPr lang="ru-RU" sz="18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2232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4"/>
            <a:ext cx="9144000" cy="1384995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 Если потрясти ведро с яблоками то наверху окажутся ….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 крупные 2,Мелкие 3. Красные 4.Зелёные</a:t>
            </a:r>
          </a:p>
          <a:p>
            <a:pPr>
              <a:spcAft>
                <a:spcPts val="0"/>
              </a:spcAft>
            </a:pP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5. одинаково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7298"/>
            <a:ext cx="9144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 Из лодки выпрыгивают папа и сын. Кто должен выпрыгнуть первым чтобы лодка двигалась быстрее? </a:t>
            </a:r>
            <a:r>
              <a:rPr lang="ru-RU" sz="2800" i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1. сын 2. папа  3. безразлично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14620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Если смешать ртуть и воду, то получится удвоенный объём, а если воду и спирт, то общий объём будет меньше.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Почему?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071942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 Дешевый способ путешествия!!!?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572008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5. Можно ли поймать пулю рукой? ….</a:t>
            </a:r>
            <a:endParaRPr lang="ru-RU" sz="2800" i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8572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ДКР 7 класс апрель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1. Единицей измерения массы в международной системе (СИ) является: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А. Грамм. Б. Килограмм. В. Миллиграмм. Г. Тонна.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2. Какова погрешность мензурки, показанной на рисунке?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1 мл. Б. 2 мл. В. 5 мл. Г. 10 мл.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3. Диффузия происходит: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Только в жидкость. Б. Только в газах.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 В твердых телах. Г. Во всех трех состояниях.</a:t>
            </a:r>
          </a:p>
        </p:txBody>
      </p:sp>
      <p:pic>
        <p:nvPicPr>
          <p:cNvPr id="44034" name="Picture 2" descr="hello_html_m5f85fae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60" y="1928802"/>
            <a:ext cx="2143140" cy="4434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4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4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4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40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40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40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 Одна из моделей европейского автомобиля «Феррари» достигает скорости 360 км/ч. Какой путь пройдет этот автомобиль за 10 мин с такой скоростью?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3600 км. Б. 36 км. В. 60 км. Г. 600 км.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   По графику, представленному на рисунке, определите с какой скоростью двигалось физическое тело?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16 м/с. Б. 12 м/с.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 80 м/с. Г. 1 м/с.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 Тело массой 2 кг приобретает скорость 8 м/с, взаимодействуя с другим телом, которое получает в результате этого скорость 4 м/с. Какова его масса?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16 кг. Б. 2 кг. В. 4 кг. Г. 8 кг.</a:t>
            </a:r>
          </a:p>
        </p:txBody>
      </p:sp>
      <p:pic>
        <p:nvPicPr>
          <p:cNvPr id="43010" name="Picture 2" descr="hello_html_3d4ff0e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7409" y="714356"/>
            <a:ext cx="2866591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30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30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430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4300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4300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 Металлический шар, объемом 200 см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обладает массой 1,7 кг. Плотность этого металла составляет: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8,5 кг/м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Б.≈ 118 кг/м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В. 8500 кг/м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Г. 340 кг/м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8. Что называют весом тела?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Массу тела. Б. Силу притяжения тела к Земле.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 Силу, с которой тело давит на опору или растягивает подвес.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Г. Силу, с которой опора удерживает тело.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   На ящик действуют силы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= 45 Н и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400" b="1" i="1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= 30 Н. Какова их равнодействующая сила?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75 Н. Б. 15 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 25 Н. Г. 50 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10. Выразите в Паскалях давление, равное 5 Н/мм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А. 5 Па. Б. 5 000 Па. В. 5 000 000 Па. Г. 0,5 Па.</a:t>
            </a:r>
          </a:p>
        </p:txBody>
      </p:sp>
      <p:pic>
        <p:nvPicPr>
          <p:cNvPr id="71682" name="Picture 2" descr="hello_html_m655310e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045303"/>
            <a:ext cx="5891264" cy="1812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1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1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16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16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16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16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716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716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16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7168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7168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11. Соотнесите физические величины и формулы для их определения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 Сила тяжести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Б. Давление жидкости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Сила упругости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Сила тяжести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F =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P =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ρgh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P = F/S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F =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Δl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12. Определите силу, действующую на дно сосуда площадью 400 см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когда в него налит керосин до уровня, отстоящего от дна на 15 см.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lum bright="-20000" contrast="30000"/>
          </a:blip>
          <a:srcRect l="20508" t="86969" r="22656" b="3662"/>
          <a:stretch>
            <a:fillRect/>
          </a:stretch>
        </p:blipFill>
        <p:spPr bwMode="auto">
          <a:xfrm>
            <a:off x="0" y="0"/>
            <a:ext cx="914400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32" y="1500174"/>
            <a:ext cx="321471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0,5·1,2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5000"/>
              </a:lnSpc>
            </a:pP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=100кПа</a:t>
            </a:r>
          </a:p>
          <a:p>
            <a:pPr>
              <a:lnSpc>
                <a:spcPts val="5000"/>
              </a:lnSpc>
            </a:pP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371415"/>
            <a:ext cx="4500562" cy="83099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Давление равно силе, действующей на 1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2400" b="1" baseline="30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,т.е.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0"/>
          <p:cNvGrpSpPr/>
          <p:nvPr/>
        </p:nvGrpSpPr>
        <p:grpSpPr>
          <a:xfrm>
            <a:off x="6000760" y="2071678"/>
            <a:ext cx="1452900" cy="1136745"/>
            <a:chOff x="3278724" y="1785926"/>
            <a:chExt cx="1452900" cy="1136745"/>
          </a:xfrm>
        </p:grpSpPr>
        <p:grpSp>
          <p:nvGrpSpPr>
            <p:cNvPr id="8" name="Группа 41"/>
            <p:cNvGrpSpPr/>
            <p:nvPr/>
          </p:nvGrpSpPr>
          <p:grpSpPr>
            <a:xfrm>
              <a:off x="3278724" y="1785926"/>
              <a:ext cx="1452900" cy="1136745"/>
              <a:chOff x="3318032" y="1701217"/>
              <a:chExt cx="1452900" cy="1136745"/>
            </a:xfrm>
          </p:grpSpPr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3318032" y="1932993"/>
                <a:ext cx="93302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3857620" y="1701217"/>
                <a:ext cx="537327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ru-RU" sz="3200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5"/>
              <p:cNvSpPr txBox="1">
                <a:spLocks noChangeArrowheads="1"/>
              </p:cNvSpPr>
              <p:nvPr/>
            </p:nvSpPr>
            <p:spPr bwMode="auto">
              <a:xfrm>
                <a:off x="3842238" y="2191631"/>
                <a:ext cx="928694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3200" b="1" dirty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339933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ru-RU" sz="3600" b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3200" b="1" dirty="0">
                  <a:solidFill>
                    <a:srgbClr val="339933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 bwMode="auto">
            <a:xfrm rot="-300000">
              <a:off x="3857620" y="2314589"/>
              <a:ext cx="571504" cy="42841"/>
            </a:xfrm>
            <a:prstGeom prst="line">
              <a:avLst/>
            </a:prstGeom>
            <a:ln w="28575">
              <a:solidFill>
                <a:srgbClr val="000000"/>
              </a:solidFill>
            </a:ln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857752" y="3214686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Па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·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6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3098069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sym typeface="Symbol" pitchFamily="18" charset="2"/>
              </a:rPr>
              <a:t>S</a:t>
            </a:r>
            <a:r>
              <a:rPr lang="ru-RU" sz="48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57752" y="378619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000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Н=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6кН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7620" y="785794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sym typeface="Symbol" pitchFamily="18" charset="2"/>
              </a:rPr>
              <a:t>6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9" grpId="0"/>
      <p:bldP spid="27" grpId="0"/>
      <p:bldP spid="28" grpId="0"/>
      <p:bldP spid="2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Первые полпути путник шел со скоростью 4 км/ч, а затем оставшийся путь пробежал со скоростью 10 км/ч. Какова средняя скорость путника?</a:t>
            </a: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 U-образную трубку с водой в левое колено долили слой керосина высотой 12 см. На сколько поднялся уровень воды в правом колене?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 l="21094" t="10986" r="23242" b="45068"/>
          <a:stretch>
            <a:fillRect/>
          </a:stretch>
        </p:blipFill>
        <p:spPr bwMode="auto">
          <a:xfrm>
            <a:off x="0" y="0"/>
            <a:ext cx="91618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V="1">
            <a:off x="5572132" y="1500174"/>
            <a:ext cx="2357454" cy="7143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5250661" y="3036091"/>
            <a:ext cx="1857388" cy="1214446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786578" y="2357430"/>
            <a:ext cx="857256" cy="285752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4348" y="2285992"/>
            <a:ext cx="4143404" cy="83099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Результирующая трёх сил будет направлена вправо.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162 L 0.23958 0.0162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9 -0.00463 L 0.10122 0.292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20508" t="16113" r="22656" b="44336"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1714488"/>
            <a:ext cx="9144000" cy="501675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Броуновское движение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 беспорядочное движение маленьких частиц, взвешенных в жидкости (газе), под ударами молекул.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Движение происходит из-за ударов молекул окружающей среды. Оно зависит от температуры окружающей среды. Чем быстрее двигаются молекулы вещества, тем выше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емпература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 а значит, тело теплее.   </a:t>
            </a:r>
          </a:p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Диффузия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явление проникновения молекул  одного вещества, между молекулами другого.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20508" t="59326" r="22656" b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884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3427</TotalTime>
  <Words>3324</Words>
  <Application>Microsoft Office PowerPoint</Application>
  <PresentationFormat>Экран (4:3)</PresentationFormat>
  <Paragraphs>695</Paragraphs>
  <Slides>62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4" baseType="lpstr">
      <vt:lpstr>new_year4</vt:lpstr>
      <vt:lpstr>Формула</vt:lpstr>
      <vt:lpstr>Домашнее задание.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Домашнее задание.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350</cp:revision>
  <dcterms:created xsi:type="dcterms:W3CDTF">2008-12-14T04:17:18Z</dcterms:created>
  <dcterms:modified xsi:type="dcterms:W3CDTF">2019-04-29T15:53:04Z</dcterms:modified>
</cp:coreProperties>
</file>