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4"/>
  </p:notesMasterIdLst>
  <p:sldIdLst>
    <p:sldId id="320" r:id="rId2"/>
    <p:sldId id="256" r:id="rId3"/>
    <p:sldId id="331" r:id="rId4"/>
    <p:sldId id="353" r:id="rId5"/>
    <p:sldId id="352" r:id="rId6"/>
    <p:sldId id="355" r:id="rId7"/>
    <p:sldId id="354" r:id="rId8"/>
    <p:sldId id="356" r:id="rId9"/>
    <p:sldId id="358" r:id="rId10"/>
    <p:sldId id="359" r:id="rId11"/>
    <p:sldId id="357" r:id="rId12"/>
    <p:sldId id="361" r:id="rId13"/>
    <p:sldId id="360" r:id="rId14"/>
    <p:sldId id="307" r:id="rId15"/>
    <p:sldId id="367" r:id="rId16"/>
    <p:sldId id="341" r:id="rId17"/>
    <p:sldId id="342" r:id="rId18"/>
    <p:sldId id="343" r:id="rId19"/>
    <p:sldId id="340" r:id="rId20"/>
    <p:sldId id="344" r:id="rId21"/>
    <p:sldId id="339" r:id="rId22"/>
    <p:sldId id="322" r:id="rId23"/>
    <p:sldId id="313" r:id="rId24"/>
    <p:sldId id="323" r:id="rId25"/>
    <p:sldId id="348" r:id="rId26"/>
    <p:sldId id="345" r:id="rId27"/>
    <p:sldId id="346" r:id="rId28"/>
    <p:sldId id="347" r:id="rId29"/>
    <p:sldId id="310" r:id="rId30"/>
    <p:sldId id="311" r:id="rId31"/>
    <p:sldId id="308" r:id="rId32"/>
    <p:sldId id="309" r:id="rId33"/>
    <p:sldId id="312" r:id="rId34"/>
    <p:sldId id="316" r:id="rId35"/>
    <p:sldId id="314" r:id="rId36"/>
    <p:sldId id="337" r:id="rId37"/>
    <p:sldId id="338" r:id="rId38"/>
    <p:sldId id="325" r:id="rId39"/>
    <p:sldId id="317" r:id="rId40"/>
    <p:sldId id="305" r:id="rId41"/>
    <p:sldId id="298" r:id="rId42"/>
    <p:sldId id="297" r:id="rId43"/>
    <p:sldId id="295" r:id="rId44"/>
    <p:sldId id="321" r:id="rId45"/>
    <p:sldId id="324" r:id="rId46"/>
    <p:sldId id="327" r:id="rId47"/>
    <p:sldId id="326" r:id="rId48"/>
    <p:sldId id="329" r:id="rId49"/>
    <p:sldId id="328" r:id="rId50"/>
    <p:sldId id="333" r:id="rId51"/>
    <p:sldId id="318" r:id="rId52"/>
    <p:sldId id="330" r:id="rId53"/>
    <p:sldId id="334" r:id="rId54"/>
    <p:sldId id="335" r:id="rId55"/>
    <p:sldId id="362" r:id="rId56"/>
    <p:sldId id="350" r:id="rId57"/>
    <p:sldId id="351" r:id="rId58"/>
    <p:sldId id="363" r:id="rId59"/>
    <p:sldId id="364" r:id="rId60"/>
    <p:sldId id="349" r:id="rId61"/>
    <p:sldId id="366" r:id="rId62"/>
    <p:sldId id="365" r:id="rId6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00"/>
    <a:srgbClr val="0000FF"/>
    <a:srgbClr val="0033CC"/>
    <a:srgbClr val="F90101"/>
    <a:srgbClr val="F9E3A5"/>
    <a:srgbClr val="339933"/>
    <a:srgbClr val="222292"/>
    <a:srgbClr val="1A1A70"/>
    <a:srgbClr val="1B1B7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4931" autoAdjust="0"/>
    <p:restoredTop sz="93792" autoAdjust="0"/>
  </p:normalViewPr>
  <p:slideViewPr>
    <p:cSldViewPr>
      <p:cViewPr>
        <p:scale>
          <a:sx n="60" d="100"/>
          <a:sy n="60" d="100"/>
        </p:scale>
        <p:origin x="-1380" y="-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39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29.04.2019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57873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10.wav"/><Relationship Id="rId12" Type="http://schemas.openxmlformats.org/officeDocument/2006/relationships/image" Target="../media/image19.jpeg"/><Relationship Id="rId1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.jpeg"/><Relationship Id="rId1" Type="http://schemas.openxmlformats.org/officeDocument/2006/relationships/vmlDrawing" Target="../drawings/vmlDrawing1.vml"/><Relationship Id="rId6" Type="http://schemas.openxmlformats.org/officeDocument/2006/relationships/audio" Target="../media/audio6.wav"/><Relationship Id="rId11" Type="http://schemas.openxmlformats.org/officeDocument/2006/relationships/oleObject" Target="../embeddings/oleObject2.bin"/><Relationship Id="rId5" Type="http://schemas.openxmlformats.org/officeDocument/2006/relationships/audio" Target="../media/audio5.wav"/><Relationship Id="rId15" Type="http://schemas.microsoft.com/office/2007/relationships/hdphoto" Target="../media/hdphoto1.wdp"/><Relationship Id="rId10" Type="http://schemas.openxmlformats.org/officeDocument/2006/relationships/oleObject" Target="../embeddings/oleObject1.bin"/><Relationship Id="rId4" Type="http://schemas.openxmlformats.org/officeDocument/2006/relationships/audio" Target="../media/audio1.wav"/><Relationship Id="rId9" Type="http://schemas.openxmlformats.org/officeDocument/2006/relationships/audio" Target="../media/audio7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10" Type="http://schemas.microsoft.com/office/2007/relationships/hdphoto" Target="../media/hdphoto8.wdp"/><Relationship Id="rId4" Type="http://schemas.openxmlformats.org/officeDocument/2006/relationships/audio" Target="../media/audio7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microsoft.com/office/2007/relationships/hdphoto" Target="../media/hdphoto7.wdp"/><Relationship Id="rId5" Type="http://schemas.openxmlformats.org/officeDocument/2006/relationships/audio" Target="../media/audio2.wav"/><Relationship Id="rId10" Type="http://schemas.openxmlformats.org/officeDocument/2006/relationships/image" Target="../media/image25.jpeg"/><Relationship Id="rId4" Type="http://schemas.openxmlformats.org/officeDocument/2006/relationships/audio" Target="../media/audio5.wav"/><Relationship Id="rId9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9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audio" Target="../media/audio4.wav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audio" Target="../media/audio5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Relationship Id="rId9" Type="http://schemas.microsoft.com/office/2007/relationships/hdphoto" Target="../media/hdphoto5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audio" Target="../media/audio4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3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10.wav"/><Relationship Id="rId4" Type="http://schemas.openxmlformats.org/officeDocument/2006/relationships/audio" Target="../media/audio4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audio" Target="../media/audio5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audio" Target="../media/audio9.wav"/><Relationship Id="rId4" Type="http://schemas.openxmlformats.org/officeDocument/2006/relationships/audio" Target="../media/audio5.wav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gi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13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08" y="79356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2" y="-24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-24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00" y="642918"/>
            <a:ext cx="7715304" cy="2928958"/>
          </a:xfrm>
          <a:solidFill>
            <a:srgbClr val="92D050"/>
          </a:solidFill>
        </p:spPr>
        <p:txBody>
          <a:bodyPr/>
          <a:lstStyle/>
          <a:p>
            <a:pPr marL="0" indent="0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На17,10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зачет№1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(50 баллов)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на19,10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Гр5//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200" dirty="0" smtClean="0">
              <a:solidFill>
                <a:srgbClr val="FF0000"/>
              </a:solidFill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24 октября,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Стр.24,25… СР№1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26 октября,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группы Д.З. 1-6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000"/>
                            </p:stCondLst>
                            <p:childTnLst>
                              <p:par>
                                <p:cTn id="8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500"/>
                            </p:stCondLst>
                            <p:childTnLst>
                              <p:par>
                                <p:cTn id="8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8">
            <a:lum bright="-20000" contrast="30000"/>
          </a:blip>
          <a:srcRect l="20508" t="59326" r="22656" b="30639"/>
          <a:stretch>
            <a:fillRect/>
          </a:stretch>
        </p:blipFill>
        <p:spPr bwMode="auto">
          <a:xfrm>
            <a:off x="0" y="0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 стрелкой 9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1357290" y="4929198"/>
            <a:ext cx="57150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2"/>
          <p:cNvGrpSpPr/>
          <p:nvPr/>
        </p:nvGrpSpPr>
        <p:grpSpPr>
          <a:xfrm>
            <a:off x="1647808" y="3562352"/>
            <a:ext cx="1107483" cy="523220"/>
            <a:chOff x="1647808" y="3562352"/>
            <a:chExt cx="1107483" cy="52322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647808" y="3562352"/>
              <a:ext cx="110748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cap="all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baseline="-25000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8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 bwMode="auto">
            <a:xfrm>
              <a:off x="1772270" y="3599172"/>
              <a:ext cx="286637" cy="1587"/>
            </a:xfrm>
            <a:prstGeom prst="straightConnector1">
              <a:avLst/>
            </a:prstGeom>
            <a:ln w="41275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5"/>
          <p:cNvGrpSpPr/>
          <p:nvPr/>
        </p:nvGrpSpPr>
        <p:grpSpPr>
          <a:xfrm>
            <a:off x="1847832" y="4191664"/>
            <a:ext cx="596830" cy="523220"/>
            <a:chOff x="1847832" y="4191664"/>
            <a:chExt cx="596830" cy="52322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847832" y="4191664"/>
              <a:ext cx="59683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 bwMode="auto">
            <a:xfrm>
              <a:off x="1956090" y="4228466"/>
              <a:ext cx="286637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6"/>
          <p:cNvGrpSpPr/>
          <p:nvPr/>
        </p:nvGrpSpPr>
        <p:grpSpPr>
          <a:xfrm>
            <a:off x="1643042" y="6201811"/>
            <a:ext cx="777777" cy="584775"/>
            <a:chOff x="1643042" y="6201811"/>
            <a:chExt cx="777777" cy="58477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643042" y="6201811"/>
              <a:ext cx="7777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 bwMode="auto">
            <a:xfrm>
              <a:off x="1785918" y="6215082"/>
              <a:ext cx="286637" cy="1587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Скругленный прямоугольник 18"/>
          <p:cNvSpPr/>
          <p:nvPr/>
        </p:nvSpPr>
        <p:spPr>
          <a:xfrm>
            <a:off x="7429520" y="5000636"/>
            <a:ext cx="57150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>
            <a:off x="7005016" y="5853769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20"/>
          <p:cNvGrpSpPr/>
          <p:nvPr/>
        </p:nvGrpSpPr>
        <p:grpSpPr>
          <a:xfrm>
            <a:off x="7858148" y="6000768"/>
            <a:ext cx="777777" cy="584775"/>
            <a:chOff x="1643042" y="6201811"/>
            <a:chExt cx="777777" cy="584775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643042" y="6201811"/>
              <a:ext cx="7777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 bwMode="auto">
            <a:xfrm>
              <a:off x="1785918" y="6215082"/>
              <a:ext cx="286637" cy="1587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Прямая со стрелкой 23"/>
          <p:cNvCxnSpPr/>
          <p:nvPr/>
        </p:nvCxnSpPr>
        <p:spPr>
          <a:xfrm rot="5400000">
            <a:off x="7061177" y="4511723"/>
            <a:ext cx="1332000" cy="23810"/>
          </a:xfrm>
          <a:prstGeom prst="straightConnector1">
            <a:avLst/>
          </a:prstGeom>
          <a:ln w="95250">
            <a:solidFill>
              <a:srgbClr val="339933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24"/>
          <p:cNvGrpSpPr/>
          <p:nvPr/>
        </p:nvGrpSpPr>
        <p:grpSpPr>
          <a:xfrm>
            <a:off x="7858148" y="3643314"/>
            <a:ext cx="1107483" cy="523220"/>
            <a:chOff x="1647808" y="3562352"/>
            <a:chExt cx="1107483" cy="523220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647808" y="3562352"/>
              <a:ext cx="110748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cap="all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cap="all" baseline="-25000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baseline="-25000" dirty="0" err="1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lang="ru-RU" sz="28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800" b="1" cap="all" baseline="-25000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 bwMode="auto">
            <a:xfrm>
              <a:off x="1772270" y="3599172"/>
              <a:ext cx="286637" cy="1587"/>
            </a:xfrm>
            <a:prstGeom prst="straightConnector1">
              <a:avLst/>
            </a:prstGeom>
            <a:ln w="41275">
              <a:solidFill>
                <a:srgbClr val="339933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6357950" y="3357562"/>
            <a:ext cx="101662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30 Н</a:t>
            </a:r>
            <a:endParaRPr lang="ru-RU" sz="3200" dirty="0">
              <a:solidFill>
                <a:srgbClr val="339933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7976" y="3373328"/>
            <a:ext cx="101662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 Н</a:t>
            </a:r>
            <a:endParaRPr lang="ru-RU" sz="3200" dirty="0">
              <a:solidFill>
                <a:srgbClr val="0033CC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357422" y="4357694"/>
            <a:ext cx="91403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20Н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4282" y="1857364"/>
            <a:ext cx="1745350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41392" y="2481151"/>
            <a:ext cx="3429024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30Н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071670" y="1857364"/>
            <a:ext cx="2073003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20Н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572132" y="2285992"/>
            <a:ext cx="2561920" cy="707886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20Н</a:t>
            </a:r>
            <a:r>
              <a:rPr lang="en-US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429256" y="1571612"/>
            <a:ext cx="2714644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30Н=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5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929190" y="5643578"/>
            <a:ext cx="1285884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1,5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62627E-6 L -0.51181 0.33511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8" grpId="0" animBg="1"/>
      <p:bldP spid="28" grpId="1" animBg="1"/>
      <p:bldP spid="29" grpId="0" animBg="1"/>
      <p:bldP spid="30" grpId="0" animBg="1"/>
      <p:bldP spid="31" grpId="0" animBg="1"/>
      <p:bldP spid="33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21094" t="9522" r="23242" b="487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>
            <a:lum bright="-20000" contrast="30000"/>
          </a:blip>
          <a:srcRect l="21094" t="9522" r="23242" b="78302"/>
          <a:stretch>
            <a:fillRect/>
          </a:stretch>
        </p:blipFill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714375" y="4929188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36512" y="1268760"/>
            <a:ext cx="2465372" cy="2154237"/>
          </a:xfrm>
          <a:solidFill>
            <a:srgbClr val="FFC000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000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?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=50кВт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123729" y="1214422"/>
            <a:ext cx="7020272" cy="4104456"/>
          </a:xfrm>
          <a:solidFill>
            <a:schemeClr val="bg1"/>
          </a:solidFill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 –это перемещение под действием силы,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т.е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движение равномерное т.к.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1М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Н∙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</a:p>
          <a:p>
            <a:pPr eaLnBrk="1" hangingPunct="1">
              <a:buFontTx/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2.Мощность- это скорость выполнения работы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/t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;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/N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100с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на эту работу потребуется 100с.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784850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177925" y="6130925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14646" y="4693231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47688" y="3757613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71472" y="3786190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357290" y="6284932"/>
            <a:ext cx="50006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4"/>
          <p:cNvSpPr/>
          <p:nvPr/>
        </p:nvSpPr>
        <p:spPr>
          <a:xfrm>
            <a:off x="1849964" y="6159410"/>
            <a:ext cx="1214446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1М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4"/>
          <p:cNvSpPr/>
          <p:nvPr/>
        </p:nvSpPr>
        <p:spPr>
          <a:xfrm>
            <a:off x="977348" y="3578764"/>
            <a:ext cx="1214446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p" animBg="1"/>
      <p:bldP spid="55302" grpId="0" uiExpand="1" build="p" animBg="1"/>
      <p:bldP spid="9" grpId="0"/>
      <p:bldP spid="11" grpId="0"/>
      <p:bldP spid="16" grpId="0" animBg="1"/>
      <p:bldP spid="17" grpId="0" uiExpan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21094" t="9522" r="23242" b="78302"/>
          <a:stretch>
            <a:fillRect/>
          </a:stretch>
        </p:blipFill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14287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Какая формула приведена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неверно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ρ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ρV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vt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92235687"/>
              </p:ext>
            </p:extLst>
          </p:nvPr>
        </p:nvGraphicFramePr>
        <p:xfrm>
          <a:off x="2555776" y="565103"/>
          <a:ext cx="1076700" cy="919681"/>
        </p:xfrm>
        <a:graphic>
          <a:graphicData uri="http://schemas.openxmlformats.org/presentationml/2006/ole">
            <p:oleObj spid="_x0000_s1085" name="Формула" r:id="rId10" imgW="457002" imgH="393529" progId="Equation.3">
              <p:embed/>
            </p:oleObj>
          </a:graphicData>
        </a:graphic>
      </p:graphicFrame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48301197"/>
              </p:ext>
            </p:extLst>
          </p:nvPr>
        </p:nvGraphicFramePr>
        <p:xfrm>
          <a:off x="6156176" y="480851"/>
          <a:ext cx="1128427" cy="1075941"/>
        </p:xfrm>
        <a:graphic>
          <a:graphicData uri="http://schemas.openxmlformats.org/presentationml/2006/ole">
            <p:oleObj spid="_x0000_s1086" name="Формула" r:id="rId11" imgW="406048" imgH="393359" progId="Equation.3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427984" y="697826"/>
            <a:ext cx="1214446" cy="64294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0" y="1628800"/>
            <a:ext cx="8858280" cy="9687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0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показания термометра.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градусах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7504" y="2924944"/>
            <a:ext cx="614859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1" y="4221379"/>
            <a:ext cx="6715139" cy="14398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показания секундомера.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(рис.1)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секундах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369159" y="3198309"/>
            <a:ext cx="2774874" cy="3616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857224" y="5909231"/>
            <a:ext cx="342902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минут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сек.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00496" y="5766355"/>
            <a:ext cx="128588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462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57554" y="2924944"/>
            <a:ext cx="1214446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91880" y="2875583"/>
            <a:ext cx="92869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1.11111E-6 L -0.38924 -0.00555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81" y="-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8" grpId="0" animBg="1"/>
      <p:bldP spid="8" grpId="1" animBg="1"/>
      <p:bldP spid="1032" grpId="0" uiExpand="1" build="p" animBg="1"/>
      <p:bldP spid="1037" grpId="0" uiExpand="1" build="allAtOnce" animBg="1"/>
      <p:bldP spid="17" grpId="0" animBg="1"/>
      <p:bldP spid="18" grpId="0" animBg="1"/>
      <p:bldP spid="18" grpId="1" animBg="1"/>
      <p:bldP spid="15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57224" y="5143512"/>
            <a:ext cx="778671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1785926"/>
            <a:ext cx="8155374" cy="1323439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 тесту за 7класс</a:t>
            </a:r>
            <a:endParaRPr lang="ru-RU" sz="8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0" y="-24"/>
            <a:ext cx="9144000" cy="15001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Какое из данных слов и выражений обозначает физическую величину?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вода  б)морская вода в) дождевая вода г) объем воды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1кг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500174"/>
            <a:ext cx="235745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а) вода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98" y="1428736"/>
            <a:ext cx="400052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Физическое тело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2143116"/>
            <a:ext cx="350046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б)морская вода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00430" y="2143116"/>
            <a:ext cx="400052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Физическое тело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786058"/>
            <a:ext cx="392905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в) дождевая вода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14744" y="2786058"/>
            <a:ext cx="400052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Физическое тело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3500438"/>
            <a:ext cx="392905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г) объем воды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43240" y="3500438"/>
            <a:ext cx="542928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физическая величина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4143380"/>
            <a:ext cx="157160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1кг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71604" y="4143380"/>
            <a:ext cx="47149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Единица измерения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7" grpId="0" animBg="1"/>
      <p:bldP spid="9" grpId="0" animBg="1"/>
      <p:bldP spid="9" grpId="1" animBg="1"/>
      <p:bldP spid="17" grpId="0" animBg="1"/>
      <p:bldP spid="18" grpId="0" animBg="1"/>
      <p:bldP spid="18" grpId="1" animBg="1"/>
      <p:bldP spid="19" grpId="0" animBg="1"/>
      <p:bldP spid="20" grpId="0" animBg="1"/>
      <p:bldP spid="20" grpId="1" animBg="1"/>
      <p:bldP spid="21" grpId="0" animBg="1"/>
      <p:bldP spid="22" grpId="0" animBg="1"/>
      <p:bldP spid="22" grpId="1" animBg="1"/>
      <p:bldP spid="23" grpId="0" animBg="1"/>
      <p:bldP spid="24" grpId="0" animBg="1"/>
      <p:bldP spid="2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0" y="-24"/>
            <a:ext cx="9144000" cy="15001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Какое из следующих слов обозначает единицу физической величины?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а) длина   б) секунда  в)плавание      г) атом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500174"/>
            <a:ext cx="235745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а) длина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2143116"/>
            <a:ext cx="25717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б) секунда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786058"/>
            <a:ext cx="392905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в) плавание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3500438"/>
            <a:ext cx="164304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г) атом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4211429"/>
            <a:ext cx="157160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1кг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28860" y="2214554"/>
            <a:ext cx="47149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Единица измерения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28860" y="1500174"/>
            <a:ext cx="542928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физическая величина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1736" y="2857496"/>
            <a:ext cx="47149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явление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3042" y="3500438"/>
            <a:ext cx="400052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Физическое тело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00166" y="4214818"/>
            <a:ext cx="671517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Единица измерения массы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643042" y="928670"/>
            <a:ext cx="1785950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7" grpId="0" animBg="1"/>
      <p:bldP spid="17" grpId="0" animBg="1"/>
      <p:bldP spid="19" grpId="0" animBg="1"/>
      <p:bldP spid="21" grpId="0" animBg="1"/>
      <p:bldP spid="23" grpId="0" animBg="1"/>
      <p:bldP spid="24" grpId="0" animBg="1"/>
      <p:bldP spid="13" grpId="0" animBg="1"/>
      <p:bldP spid="14" grpId="0" animBg="1"/>
      <p:bldP spid="15" grpId="0" animBg="1"/>
      <p:bldP spid="16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0" y="-24"/>
            <a:ext cx="9144000" cy="15001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ru-RU" sz="3200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Какое из приведенных значений является энергией тела?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а)1000 кг/м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б) 16 км/с    в) 300 Дж 	г) 9,8 Н/кг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500174"/>
            <a:ext cx="300039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а)1000 кг/м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2143116"/>
            <a:ext cx="25717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б) 16 км/с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786058"/>
            <a:ext cx="392905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в) 300 Дж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3500438"/>
            <a:ext cx="242886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г) 9,8 Н/кг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4211429"/>
            <a:ext cx="157160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1кг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43240" y="1500174"/>
            <a:ext cx="264320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572000" y="571480"/>
            <a:ext cx="1785950" cy="42862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0" y="4925809"/>
            <a:ext cx="157160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е) 1 Н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5572140"/>
            <a:ext cx="192879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ж) 1 Па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71736" y="2143116"/>
            <a:ext cx="264320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00298" y="2786058"/>
            <a:ext cx="228601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57752" y="2786058"/>
            <a:ext cx="228601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57422" y="3500438"/>
            <a:ext cx="678657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Напряженность гравитации Земли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71604" y="4214818"/>
            <a:ext cx="264320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масса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728" y="4929198"/>
            <a:ext cx="185738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14678" y="4929198"/>
            <a:ext cx="135732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857356" y="5500702"/>
            <a:ext cx="221457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7" grpId="0" animBg="1"/>
      <p:bldP spid="17" grpId="0" animBg="1"/>
      <p:bldP spid="19" grpId="0" animBg="1"/>
      <p:bldP spid="21" grpId="0" animBg="1"/>
      <p:bldP spid="23" grpId="0" animBg="1"/>
      <p:bldP spid="13" grpId="0" animBg="1"/>
      <p:bldP spid="25" grpId="0" animBg="1"/>
      <p:bldP spid="18" grpId="0" animBg="1"/>
      <p:bldP spid="20" grpId="0" animBg="1"/>
      <p:bldP spid="22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71" name="Group 19"/>
          <p:cNvGrpSpPr>
            <a:grpSpLocks/>
          </p:cNvGrpSpPr>
          <p:nvPr/>
        </p:nvGrpSpPr>
        <p:grpSpPr bwMode="auto">
          <a:xfrm>
            <a:off x="604840" y="781053"/>
            <a:ext cx="4824416" cy="2862261"/>
            <a:chOff x="8991" y="8100"/>
            <a:chExt cx="2816" cy="2216"/>
          </a:xfrm>
        </p:grpSpPr>
        <p:grpSp>
          <p:nvGrpSpPr>
            <p:cNvPr id="49172" name="Group 20"/>
            <p:cNvGrpSpPr>
              <a:grpSpLocks/>
            </p:cNvGrpSpPr>
            <p:nvPr/>
          </p:nvGrpSpPr>
          <p:grpSpPr bwMode="auto">
            <a:xfrm>
              <a:off x="8991" y="8100"/>
              <a:ext cx="2816" cy="2216"/>
              <a:chOff x="8629" y="8224"/>
              <a:chExt cx="2816" cy="2216"/>
            </a:xfrm>
          </p:grpSpPr>
          <p:sp>
            <p:nvSpPr>
              <p:cNvPr id="49173" name="Text Box 21"/>
              <p:cNvSpPr txBox="1">
                <a:spLocks noChangeArrowheads="1"/>
              </p:cNvSpPr>
              <p:nvPr/>
            </p:nvSpPr>
            <p:spPr bwMode="auto">
              <a:xfrm>
                <a:off x="8721" y="8280"/>
                <a:ext cx="2700" cy="216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4" name="Text Box 22"/>
              <p:cNvSpPr txBox="1">
                <a:spLocks noChangeArrowheads="1"/>
              </p:cNvSpPr>
              <p:nvPr/>
            </p:nvSpPr>
            <p:spPr bwMode="auto">
              <a:xfrm>
                <a:off x="8901" y="8224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s.</a:t>
                </a:r>
                <a:r>
                  <a: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м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5" name="Text Box 23"/>
              <p:cNvSpPr txBox="1">
                <a:spLocks noChangeArrowheads="1"/>
              </p:cNvSpPr>
              <p:nvPr/>
            </p:nvSpPr>
            <p:spPr bwMode="auto">
              <a:xfrm>
                <a:off x="8629" y="8456"/>
                <a:ext cx="360" cy="1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6" name="Text Box 24"/>
              <p:cNvSpPr txBox="1">
                <a:spLocks noChangeArrowheads="1"/>
              </p:cNvSpPr>
              <p:nvPr/>
            </p:nvSpPr>
            <p:spPr bwMode="auto">
              <a:xfrm>
                <a:off x="10905" y="9680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t.c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7" name="Text Box 25"/>
              <p:cNvSpPr txBox="1">
                <a:spLocks noChangeArrowheads="1"/>
              </p:cNvSpPr>
              <p:nvPr/>
            </p:nvSpPr>
            <p:spPr bwMode="auto">
              <a:xfrm>
                <a:off x="9589" y="9984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178" name="Text Box 26"/>
            <p:cNvSpPr txBox="1">
              <a:spLocks noChangeArrowheads="1"/>
            </p:cNvSpPr>
            <p:nvPr/>
          </p:nvSpPr>
          <p:spPr bwMode="auto">
            <a:xfrm>
              <a:off x="10341" y="8280"/>
              <a:ext cx="126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noProof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Рис.5</a:t>
              </a:r>
              <a:endPara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9170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0321" y="285752"/>
            <a:ext cx="4018869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79" name="Text Box 27"/>
          <p:cNvSpPr txBox="1">
            <a:spLocks noChangeArrowheads="1"/>
          </p:cNvSpPr>
          <p:nvPr/>
        </p:nvSpPr>
        <p:spPr bwMode="auto">
          <a:xfrm>
            <a:off x="0" y="3643314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графику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рисунке.5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скорости двух тел.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с большим значением скорости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1428728" y="1214422"/>
            <a:ext cx="785786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3м/с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3286116" y="2071678"/>
            <a:ext cx="785786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1м/с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6858016" y="1000108"/>
            <a:ext cx="500066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9" grpId="0"/>
      <p:bldP spid="29" grpId="0" animBg="1"/>
      <p:bldP spid="30" grpId="0" animBg="1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1785926"/>
            <a:ext cx="7835799" cy="1323439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ВПР </a:t>
            </a:r>
            <a:r>
              <a:rPr lang="ru-RU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 7класс</a:t>
            </a:r>
            <a:endParaRPr lang="ru-RU" sz="8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63722" y="781053"/>
            <a:ext cx="4865533" cy="2862261"/>
            <a:chOff x="8967" y="8100"/>
            <a:chExt cx="2840" cy="2216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8967" y="8100"/>
              <a:ext cx="2840" cy="2216"/>
              <a:chOff x="8605" y="8224"/>
              <a:chExt cx="2840" cy="2216"/>
            </a:xfrm>
          </p:grpSpPr>
          <p:sp>
            <p:nvSpPr>
              <p:cNvPr id="49173" name="Text Box 21"/>
              <p:cNvSpPr txBox="1">
                <a:spLocks noChangeArrowheads="1"/>
              </p:cNvSpPr>
              <p:nvPr/>
            </p:nvSpPr>
            <p:spPr bwMode="auto">
              <a:xfrm>
                <a:off x="8721" y="8280"/>
                <a:ext cx="2700" cy="216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4" name="Text Box 22"/>
              <p:cNvSpPr txBox="1">
                <a:spLocks noChangeArrowheads="1"/>
              </p:cNvSpPr>
              <p:nvPr/>
            </p:nvSpPr>
            <p:spPr bwMode="auto">
              <a:xfrm>
                <a:off x="8901" y="8224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s.</a:t>
                </a:r>
                <a:r>
                  <a: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м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5" name="Text Box 23"/>
              <p:cNvSpPr txBox="1">
                <a:spLocks noChangeArrowheads="1"/>
              </p:cNvSpPr>
              <p:nvPr/>
            </p:nvSpPr>
            <p:spPr bwMode="auto">
              <a:xfrm>
                <a:off x="8605" y="8394"/>
                <a:ext cx="463" cy="1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10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6" name="Text Box 24"/>
              <p:cNvSpPr txBox="1">
                <a:spLocks noChangeArrowheads="1"/>
              </p:cNvSpPr>
              <p:nvPr/>
            </p:nvSpPr>
            <p:spPr bwMode="auto">
              <a:xfrm>
                <a:off x="10905" y="9680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t.c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7" name="Text Box 25"/>
              <p:cNvSpPr txBox="1">
                <a:spLocks noChangeArrowheads="1"/>
              </p:cNvSpPr>
              <p:nvPr/>
            </p:nvSpPr>
            <p:spPr bwMode="auto">
              <a:xfrm>
                <a:off x="9589" y="9984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178" name="Text Box 26"/>
            <p:cNvSpPr txBox="1">
              <a:spLocks noChangeArrowheads="1"/>
            </p:cNvSpPr>
            <p:nvPr/>
          </p:nvSpPr>
          <p:spPr bwMode="auto">
            <a:xfrm>
              <a:off x="10341" y="8280"/>
              <a:ext cx="126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noProof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Рис.5</a:t>
              </a:r>
              <a:endPara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9170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0321" y="285752"/>
            <a:ext cx="4018869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79" name="Text Box 27"/>
          <p:cNvSpPr txBox="1">
            <a:spLocks noChangeArrowheads="1"/>
          </p:cNvSpPr>
          <p:nvPr/>
        </p:nvSpPr>
        <p:spPr bwMode="auto">
          <a:xfrm>
            <a:off x="0" y="3643314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графику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рисунке.5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скорости двух тел.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с большим значением скорости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десятых.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1357290" y="1214422"/>
            <a:ext cx="857224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2,5м/с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3286116" y="2071678"/>
            <a:ext cx="1143008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0,5м/с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6858016" y="1000108"/>
            <a:ext cx="1071570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2,5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9" grpId="0"/>
      <p:bldP spid="29" grpId="0" animBg="1"/>
      <p:bldP spid="30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3857620" cy="3398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0" y="3071810"/>
            <a:ext cx="8929718" cy="7207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графику скорости найдите путь, пройденный телом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50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(рис.5)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метрах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7"/>
          <p:cNvSpPr txBox="1">
            <a:spLocks noChangeArrowheads="1"/>
          </p:cNvSpPr>
          <p:nvPr/>
        </p:nvSpPr>
        <p:spPr bwMode="auto">
          <a:xfrm>
            <a:off x="1071538" y="1467516"/>
            <a:ext cx="2000264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1,5·50=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3786182" y="1500174"/>
            <a:ext cx="1214446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75м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5857884" y="1500174"/>
            <a:ext cx="1214446" cy="7858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75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001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уровень займет вода в мензурке, если в нее опустить кусок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стекла?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286676" y="481953"/>
            <a:ext cx="2071670" cy="3953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00364" y="2143116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496" y="3933056"/>
            <a:ext cx="485778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00396" y="2802904"/>
            <a:ext cx="1714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00760" y="2857496"/>
            <a:ext cx="150019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71902" y="2857496"/>
            <a:ext cx="2357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71802" y="1428736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142984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157161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44" y="78579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стекла.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2331171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конечн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571612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2,5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42844" y="1159361"/>
            <a:ext cx="280275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57488" y="857232"/>
            <a:ext cx="4675704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стекла.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1857364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32" y="3429000"/>
            <a:ext cx="8680710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 Найдём конечный объём воды в мензурке.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32" y="4655070"/>
            <a:ext cx="564360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+36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flipH="1" flipV="1">
            <a:off x="2714612" y="1700808"/>
            <a:ext cx="5077627" cy="1386124"/>
          </a:xfrm>
          <a:prstGeom prst="straightConnector1">
            <a:avLst/>
          </a:prstGeom>
          <a:ln w="381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215074" y="4929222"/>
            <a:ext cx="2928926" cy="200024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26920" y="4603775"/>
            <a:ext cx="1853392" cy="76944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42" name="TextBox 41"/>
          <p:cNvSpPr txBox="1"/>
          <p:nvPr/>
        </p:nvSpPr>
        <p:spPr>
          <a:xfrm>
            <a:off x="-1" y="5780806"/>
            <a:ext cx="6750859" cy="1200329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конечный объём воды в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мензурке составит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"/>
                            </p:stCondLst>
                            <p:childTnLst>
                              <p:par>
                                <p:cTn id="7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4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4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4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4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4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4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4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4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4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0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1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600"/>
                            </p:stCondLst>
                            <p:childTnLst>
                              <p:par>
                                <p:cTn id="19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5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7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600"/>
                            </p:stCondLst>
                            <p:childTnLst>
                              <p:par>
                                <p:cTn id="19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0" dur="2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5" grpId="0"/>
      <p:bldP spid="23" grpId="0" build="allAtOnce" animBg="1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8" grpId="0" build="allAtOnce" animBg="1"/>
      <p:bldP spid="39" grpId="0" animBg="1"/>
      <p:bldP spid="40" grpId="0" build="allAtOnce" animBg="1"/>
      <p:bldP spid="41" grpId="0" build="allAtOnce" animBg="1"/>
      <p:bldP spid="4" grpId="0" animBg="1"/>
      <p:bldP spid="4" grpId="1" animBg="1"/>
      <p:bldP spid="24" grpId="0" animBg="1"/>
      <p:bldP spid="24" grpId="1" animBg="1"/>
      <p:bldP spid="42" grpId="0" build="p" animBg="1"/>
      <p:bldP spid="42" grpId="1" build="allAtOnce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13285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трех мензурках налиты разные жидкости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одинаковой массы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(180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гр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 каком сосуде жидкость имеет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наибольшую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плотность?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, 3,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4-во всех одинаковы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691727" y="1556792"/>
            <a:ext cx="4427832" cy="3024336"/>
            <a:chOff x="4573324" y="1047582"/>
            <a:chExt cx="4427832" cy="3024336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3324" y="1214422"/>
              <a:ext cx="4427832" cy="2857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5173677" y="1047582"/>
              <a:ext cx="3683629" cy="57150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14282" y="2132856"/>
            <a:ext cx="3500462" cy="1214446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ts val="3000"/>
              </a:lnSpc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– наименьшая</a:t>
            </a:r>
          </a:p>
          <a:p>
            <a:pPr>
              <a:lnSpc>
                <a:spcPts val="3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-900609" y="5357826"/>
            <a:ext cx="7806251" cy="2071678"/>
            <a:chOff x="-839153" y="5357850"/>
            <a:chExt cx="7273289" cy="2071678"/>
          </a:xfrm>
        </p:grpSpPr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 xmlns="">
                    <a14:imgLayer r:embed="rId11">
                      <a14:imgEffect>
                        <a14:sharpenSoften amount="5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39153" y="5357850"/>
              <a:ext cx="7273289" cy="2071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Прямоугольник 14"/>
            <p:cNvSpPr/>
            <p:nvPr/>
          </p:nvSpPr>
          <p:spPr>
            <a:xfrm>
              <a:off x="178656" y="6584123"/>
              <a:ext cx="5607789" cy="571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 rot="20414297">
            <a:off x="3911976" y="5893444"/>
            <a:ext cx="2214578" cy="48987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>
              <a:lnSpc>
                <a:spcPts val="31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Кирпич      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-36513" y="3293534"/>
            <a:ext cx="3957441" cy="10715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наибольшая</a:t>
            </a:r>
          </a:p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18" name="Прямоугольник 17"/>
          <p:cNvSpPr/>
          <p:nvPr/>
        </p:nvSpPr>
        <p:spPr>
          <a:xfrm rot="20414297">
            <a:off x="35561" y="5661168"/>
            <a:ext cx="2214578" cy="48987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>
              <a:lnSpc>
                <a:spcPts val="3100"/>
              </a:lnSpc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стекло      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0" y="4149080"/>
            <a:ext cx="7308304" cy="10489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Размеры брусков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одинаковы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из них имеет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наименьшую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440510" y="4786322"/>
            <a:ext cx="2703522" cy="200026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build="p" animBg="1"/>
      <p:bldP spid="11" grpId="0" animBg="1"/>
      <p:bldP spid="17" grpId="0" animBg="1"/>
      <p:bldP spid="17" grpId="1" animBg="1"/>
      <p:bldP spid="10" grpId="0" animBg="1"/>
      <p:bldP spid="10" grpId="1" animBg="1"/>
      <p:bldP spid="18" grpId="0" animBg="1"/>
      <p:bldP spid="3080" grpId="0" animBg="1"/>
      <p:bldP spid="308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0" y="3857628"/>
            <a:ext cx="3428992" cy="928694"/>
          </a:xfrm>
          <a:prstGeom prst="roundRect">
            <a:avLst/>
          </a:prstGeom>
          <a:solidFill>
            <a:srgbClr val="FFC000">
              <a:alpha val="46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6088559"/>
            <a:ext cx="242886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-71470" y="1355884"/>
            <a:ext cx="3138493" cy="2214578"/>
            <a:chOff x="2880" y="11808"/>
            <a:chExt cx="2160" cy="1152"/>
          </a:xfrm>
        </p:grpSpPr>
        <p:sp>
          <p:nvSpPr>
            <p:cNvPr id="15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207687" y="257033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122093" y="1427322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1928794" y="2713206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 flipH="1">
            <a:off x="1495387" y="2606756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42531" y="2678194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32" y="5341449"/>
            <a:ext cx="642942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148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-128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45820" y="5286388"/>
            <a:ext cx="1712328" cy="76944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27" name="TextBox 26"/>
          <p:cNvSpPr txBox="1"/>
          <p:nvPr/>
        </p:nvSpPr>
        <p:spPr>
          <a:xfrm>
            <a:off x="1702605" y="6000580"/>
            <a:ext cx="30718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7,8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929066"/>
            <a:ext cx="1857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00298" y="3857628"/>
            <a:ext cx="1214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728" y="3857628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57150" y="0"/>
            <a:ext cx="9144000" cy="92867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Найдите  массу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стального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цилиндра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граммах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68571" y="928670"/>
            <a:ext cx="397542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Прямая со стрелкой 32"/>
          <p:cNvCxnSpPr/>
          <p:nvPr/>
        </p:nvCxnSpPr>
        <p:spPr>
          <a:xfrm rot="5400000" flipH="1" flipV="1">
            <a:off x="3500430" y="2643182"/>
            <a:ext cx="4000528" cy="2000264"/>
          </a:xfrm>
          <a:prstGeom prst="straightConnector1">
            <a:avLst/>
          </a:prstGeom>
          <a:ln w="381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0" y="4844489"/>
            <a:ext cx="4501553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стали.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740352" y="4404142"/>
            <a:ext cx="357190" cy="642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 flipV="1">
            <a:off x="2571736" y="1285860"/>
            <a:ext cx="6143668" cy="428628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928794" y="980728"/>
            <a:ext cx="3503796" cy="200026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32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 2,7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74372" y="5969809"/>
            <a:ext cx="241701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15074" y="5945707"/>
            <a:ext cx="150019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5" grpId="0" animBg="1"/>
      <p:bldP spid="18" grpId="0"/>
      <p:bldP spid="18" grpId="1"/>
      <p:bldP spid="19" grpId="0"/>
      <p:bldP spid="19" grpId="1"/>
      <p:bldP spid="20" grpId="0"/>
      <p:bldP spid="20" grpId="1"/>
      <p:bldP spid="21" grpId="0" animBg="1"/>
      <p:bldP spid="21" grpId="1" animBg="1"/>
      <p:bldP spid="21" grpId="2" animBg="1"/>
      <p:bldP spid="22" grpId="0"/>
      <p:bldP spid="23" grpId="0" animBg="1"/>
      <p:bldP spid="24" grpId="0" animBg="1"/>
      <p:bldP spid="27" grpId="0" animBg="1"/>
      <p:bldP spid="28" grpId="0"/>
      <p:bldP spid="29" grpId="0"/>
      <p:bldP spid="30" grpId="0"/>
      <p:bldP spid="34818" grpId="0" build="allAtOnce" animBg="1"/>
      <p:bldP spid="37" grpId="0" build="allAtOnce" animBg="1"/>
      <p:bldP spid="38" grpId="0" animBg="1"/>
      <p:bldP spid="4" grpId="0" animBg="1"/>
      <p:bldP spid="25" grpId="0" animBg="1"/>
      <p:bldP spid="26" grpId="0" animBg="1"/>
      <p:bldP spid="2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4311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приведен график зависимости величины силы упругости от удлинения пружины.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жесткость пружины?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Н/м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6" y="1714488"/>
            <a:ext cx="398011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2844" y="2071678"/>
            <a:ext cx="45100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з-н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Гука)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071810"/>
            <a:ext cx="31774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20Н =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0,2м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061" y="3714752"/>
            <a:ext cx="28071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Н/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м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57686" y="3429000"/>
            <a:ext cx="1082348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100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" name="AutoShape 137"/>
          <p:cNvSpPr>
            <a:spLocks noChangeArrowheads="1"/>
          </p:cNvSpPr>
          <p:nvPr/>
        </p:nvSpPr>
        <p:spPr bwMode="auto">
          <a:xfrm>
            <a:off x="214282" y="2714620"/>
            <a:ext cx="1873256" cy="500066"/>
          </a:xfrm>
          <a:prstGeom prst="wedgeRectCallout">
            <a:avLst>
              <a:gd name="adj1" fmla="val 8024"/>
              <a:gd name="adj2" fmla="val -6842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6372200" y="5934670"/>
            <a:ext cx="2736304" cy="9233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тема 7</a:t>
            </a:r>
            <a:endParaRPr lang="ru-RU" sz="5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4" grpId="0"/>
      <p:bldP spid="5" grpId="0"/>
      <p:bldP spid="6" grpId="0"/>
      <p:bldP spid="7" grpId="0" animBg="1"/>
      <p:bldP spid="7" grpId="1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www.wondershare.com</a:t>
            </a:r>
            <a:endParaRPr lang="en-US" altLang="zh-CN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Company Name</a:t>
            </a:r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24"/>
            <a:ext cx="914400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Скорость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36км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означает, что за каждый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 прохожу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36км,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за каждую 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секунду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Тогда чтобы найти путь  надо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78579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Плотность  воды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1г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это значит,  что каждый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имеет массу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грамм,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каждый  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имеет массу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1000кг.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найти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массу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надо 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639661"/>
            <a:ext cx="9144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это мера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инертности.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Моя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масса …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кг, показывает насколько я сопротивляюсь разгону и торможению.  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28599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это действие другого тела.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714620"/>
            <a:ext cx="9144000" cy="89255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тяжести- это сила с которой меня притягивает Земля. Она всегда равна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т.е.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Н/кг, значит она равна ….Ньютонов.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571876"/>
            <a:ext cx="7715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Мой вес 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)-это сила, с которой я действую на опору или на подвес. В покое он равен силе тяжести, т.е.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т.е.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=m·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Н/кг,  значит мой вес равен ….  Ньютонов.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036778"/>
            <a:ext cx="71437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 –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действие 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силы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на единицу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площади.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00958" y="5357826"/>
            <a:ext cx="1643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35"/>
          <p:cNvGrpSpPr/>
          <p:nvPr/>
        </p:nvGrpSpPr>
        <p:grpSpPr>
          <a:xfrm>
            <a:off x="4143372" y="5487431"/>
            <a:ext cx="1000132" cy="1084841"/>
            <a:chOff x="7286644" y="4415861"/>
            <a:chExt cx="1000132" cy="1084841"/>
          </a:xfrm>
        </p:grpSpPr>
        <p:sp>
          <p:nvSpPr>
            <p:cNvPr id="30" name="TextBox 3"/>
            <p:cNvSpPr txBox="1">
              <a:spLocks noChangeArrowheads="1"/>
            </p:cNvSpPr>
            <p:nvPr/>
          </p:nvSpPr>
          <p:spPr bwMode="auto">
            <a:xfrm>
              <a:off x="7286644" y="4786322"/>
              <a:ext cx="64294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2400" b="1" dirty="0" smtClean="0">
                  <a:solidFill>
                    <a:srgbClr val="F9010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0"/>
            <p:cNvSpPr txBox="1">
              <a:spLocks noChangeArrowheads="1"/>
            </p:cNvSpPr>
            <p:nvPr/>
          </p:nvSpPr>
          <p:spPr bwMode="auto">
            <a:xfrm>
              <a:off x="7643834" y="4415861"/>
              <a:ext cx="53732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2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15"/>
            <p:cNvSpPr txBox="1">
              <a:spLocks noChangeArrowheads="1"/>
            </p:cNvSpPr>
            <p:nvPr/>
          </p:nvSpPr>
          <p:spPr bwMode="auto">
            <a:xfrm>
              <a:off x="7643834" y="4915927"/>
              <a:ext cx="64294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 bwMode="auto">
            <a:xfrm flipV="1">
              <a:off x="7750991" y="5000636"/>
              <a:ext cx="464347" cy="15804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Куб 36"/>
          <p:cNvSpPr/>
          <p:nvPr/>
        </p:nvSpPr>
        <p:spPr>
          <a:xfrm>
            <a:off x="7358082" y="4929198"/>
            <a:ext cx="1643042" cy="214314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38" name="Куб 37"/>
          <p:cNvSpPr/>
          <p:nvPr/>
        </p:nvSpPr>
        <p:spPr>
          <a:xfrm>
            <a:off x="7786678" y="4500570"/>
            <a:ext cx="714412" cy="500066"/>
          </a:xfrm>
          <a:prstGeom prst="cube">
            <a:avLst>
              <a:gd name="adj" fmla="val 608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7617254" y="4280297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8215338" y="5364320"/>
            <a:ext cx="928694" cy="523220"/>
            <a:chOff x="5643564" y="500042"/>
            <a:chExt cx="928699" cy="523117"/>
          </a:xfrm>
          <a:solidFill>
            <a:srgbClr val="FFC000"/>
          </a:solidFill>
        </p:grpSpPr>
        <p:sp>
          <p:nvSpPr>
            <p:cNvPr id="41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5231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b="1" dirty="0">
                <a:solidFill>
                  <a:srgbClr val="006600"/>
                </a:solidFill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grpFill/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22"/>
          <p:cNvGrpSpPr>
            <a:grpSpLocks/>
          </p:cNvGrpSpPr>
          <p:nvPr/>
        </p:nvGrpSpPr>
        <p:grpSpPr bwMode="auto">
          <a:xfrm>
            <a:off x="8286776" y="3405846"/>
            <a:ext cx="571536" cy="523220"/>
            <a:chOff x="5643570" y="500042"/>
            <a:chExt cx="790586" cy="523117"/>
          </a:xfrm>
          <a:solidFill>
            <a:srgbClr val="F9E3A5"/>
          </a:solidFill>
        </p:grpSpPr>
        <p:sp>
          <p:nvSpPr>
            <p:cNvPr id="4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5231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b="1" dirty="0">
                <a:solidFill>
                  <a:srgbClr val="0000FF"/>
                </a:solidFill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23"/>
          <p:cNvSpPr txBox="1">
            <a:spLocks noChangeArrowheads="1"/>
          </p:cNvSpPr>
          <p:nvPr/>
        </p:nvSpPr>
        <p:spPr bwMode="auto">
          <a:xfrm>
            <a:off x="7429520" y="3477284"/>
            <a:ext cx="714380" cy="3803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780Н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23"/>
          <p:cNvSpPr txBox="1">
            <a:spLocks noChangeArrowheads="1"/>
          </p:cNvSpPr>
          <p:nvPr/>
        </p:nvSpPr>
        <p:spPr bwMode="auto">
          <a:xfrm>
            <a:off x="7000892" y="5429264"/>
            <a:ext cx="1000132" cy="36933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780Н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22"/>
          <p:cNvGrpSpPr>
            <a:grpSpLocks/>
          </p:cNvGrpSpPr>
          <p:nvPr/>
        </p:nvGrpSpPr>
        <p:grpSpPr bwMode="auto">
          <a:xfrm>
            <a:off x="7318176" y="5792948"/>
            <a:ext cx="790581" cy="523220"/>
            <a:chOff x="5643570" y="500042"/>
            <a:chExt cx="790586" cy="523117"/>
          </a:xfrm>
        </p:grpSpPr>
        <p:sp>
          <p:nvSpPr>
            <p:cNvPr id="49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Прямая со стрелкой 50"/>
          <p:cNvCxnSpPr/>
          <p:nvPr/>
        </p:nvCxnSpPr>
        <p:spPr>
          <a:xfrm rot="5400000">
            <a:off x="7466036" y="5678500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7607324" y="5376989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/>
      <p:bldP spid="37" grpId="0" animBg="1"/>
      <p:bldP spid="38" grpId="0" animBg="1"/>
      <p:bldP spid="46" grpId="0" animBg="1"/>
      <p:bldP spid="47" grpId="0" animBg="1"/>
      <p:bldP spid="47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859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формуле Вы будете находить давление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pS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N</a:t>
            </a:r>
            <a:endParaRPr lang="en-US" sz="24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 какой формуле Вы будете находить силу давления.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267744" y="453726"/>
          <a:ext cx="954830" cy="815584"/>
        </p:xfrm>
        <a:graphic>
          <a:graphicData uri="http://schemas.openxmlformats.org/presentationml/2006/ole">
            <p:oleObj spid="_x0000_s18434" name="Формула" r:id="rId7" imgW="457002" imgH="393529" progId="Equation.3">
              <p:embed/>
            </p:oleObj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707904" y="485446"/>
          <a:ext cx="1149921" cy="785818"/>
        </p:xfrm>
        <a:graphic>
          <a:graphicData uri="http://schemas.openxmlformats.org/presentationml/2006/ole">
            <p:oleObj spid="_x0000_s18435" name="Формула" r:id="rId8" imgW="457002" imgH="393529" progId="Equation.3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71472" y="2276872"/>
            <a:ext cx="7643866" cy="41806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Вес тела</a:t>
            </a:r>
          </a:p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Давление.</a:t>
            </a:r>
          </a:p>
          <a:p>
            <a:pPr>
              <a:spcAft>
                <a:spcPts val="1000"/>
              </a:spcAft>
            </a:pPr>
            <a:r>
              <a:rPr lang="ru-RU" sz="3200" b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Плотность вещества.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4 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авление однородного столба.</a:t>
            </a:r>
          </a:p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 давления</a:t>
            </a:r>
          </a:p>
          <a:p>
            <a:pPr lvl="0">
              <a:buClr>
                <a:srgbClr val="800000"/>
              </a:buClr>
            </a:pP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 упругости.</a:t>
            </a:r>
          </a:p>
          <a:p>
            <a:pPr lvl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 трения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75856" y="2276872"/>
            <a:ext cx="144016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mg 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5856" y="2924944"/>
            <a:ext cx="576064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4048" y="3429000"/>
            <a:ext cx="576064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60232" y="4149080"/>
            <a:ext cx="144016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gh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95936" y="4725144"/>
            <a:ext cx="144016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11960" y="5373216"/>
            <a:ext cx="1944216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95420" y="5966787"/>
            <a:ext cx="1944216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N 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14546" y="467384"/>
            <a:ext cx="1000132" cy="857256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56001" y="532700"/>
            <a:ext cx="1428760" cy="64294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9" grpId="0" build="p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32146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важный вывод о строении вещества можно сделать из явления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диффузии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1)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молекулы всех веществ неподвижны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молекулы всех веществ непрерывно движутся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все тела состоят из мельчайших частиц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молекулы разных веществ разные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3286124"/>
            <a:ext cx="9144000" cy="30718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Укажите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неверное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утверждение. 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6000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AutoNum type="arabicParenR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нагревании диффузия протекает быстрее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6000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охлаждении диффузия протекает медленнее 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6000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 одних веществ диффузия зависит от температуры, а у других — нет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6000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диффузия не зависит от температуры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995824">
            <a:off x="500034" y="1637913"/>
            <a:ext cx="835824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2) молекулы всех веществ непрерывно движутся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861853">
            <a:off x="125691" y="4374961"/>
            <a:ext cx="9001156" cy="113107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60000" lvl="0" indent="-514350">
              <a:lnSpc>
                <a:spcPts val="2500"/>
              </a:lnSpc>
              <a:spcAft>
                <a:spcPts val="60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 одних веществ диффузия зависит от температуры, а у других — нет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0000" lvl="0" indent="-514350">
              <a:lnSpc>
                <a:spcPts val="2500"/>
              </a:lnSpc>
              <a:spcAft>
                <a:spcPts val="60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диффузия не зависит от температуры</a:t>
            </a:r>
            <a:endPara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93943" y="5467372"/>
            <a:ext cx="1282514" cy="75360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60000" lvl="0" indent="-514350">
              <a:lnSpc>
                <a:spcPts val="5000"/>
              </a:lnSpc>
              <a:spcAft>
                <a:spcPts val="600"/>
              </a:spcAft>
            </a:pPr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uiExpand="1" build="p" animBg="1"/>
      <p:bldP spid="6146" grpId="0" animBg="1"/>
      <p:bldP spid="4" grpId="0" animBg="1"/>
      <p:bldP spid="4" grpId="1" animBg="1"/>
      <p:bldP spid="5" grpId="0" animBg="1"/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6">
            <a:lum bright="-20000" contrast="30000"/>
          </a:blip>
          <a:srcRect l="18750" t="12451" r="22070" b="51294"/>
          <a:stretch>
            <a:fillRect/>
          </a:stretch>
        </p:blipFill>
        <p:spPr bwMode="auto">
          <a:xfrm>
            <a:off x="0" y="0"/>
            <a:ext cx="800102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lum bright="-20000" contrast="30000"/>
          </a:blip>
          <a:srcRect l="18750" t="51178" r="22070" b="8447"/>
          <a:stretch>
            <a:fillRect/>
          </a:stretch>
        </p:blipFill>
        <p:spPr bwMode="auto">
          <a:xfrm>
            <a:off x="0" y="3357586"/>
            <a:ext cx="7215238" cy="3500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785918" y="2928934"/>
            <a:ext cx="2143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13924" y="2971188"/>
            <a:ext cx="2143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51658" y="2958118"/>
            <a:ext cx="2143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14876" y="1743672"/>
            <a:ext cx="2071702" cy="185130"/>
          </a:xfrm>
          <a:prstGeom prst="roundRect">
            <a:avLst/>
          </a:prstGeom>
          <a:noFill/>
          <a:ln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05148" y="2081406"/>
            <a:ext cx="2071702" cy="185130"/>
          </a:xfrm>
          <a:prstGeom prst="roundRect">
            <a:avLst/>
          </a:prstGeom>
          <a:noFill/>
          <a:ln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4876" y="1571612"/>
            <a:ext cx="2071702" cy="185130"/>
          </a:xfrm>
          <a:prstGeom prst="roundRect">
            <a:avLst/>
          </a:prstGeom>
          <a:noFill/>
          <a:ln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7120" y="6000768"/>
            <a:ext cx="4857784" cy="214314"/>
          </a:xfrm>
          <a:prstGeom prst="roundRect">
            <a:avLst/>
          </a:prstGeom>
          <a:solidFill>
            <a:schemeClr val="bg1">
              <a:alpha val="46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4348" y="5701946"/>
            <a:ext cx="4857784" cy="155946"/>
          </a:xfrm>
          <a:prstGeom prst="roundRect">
            <a:avLst/>
          </a:prstGeom>
          <a:solidFill>
            <a:schemeClr val="bg1">
              <a:alpha val="46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56602" y="5864494"/>
            <a:ext cx="4857784" cy="152604"/>
          </a:xfrm>
          <a:prstGeom prst="roundRect">
            <a:avLst/>
          </a:prstGeom>
          <a:solidFill>
            <a:schemeClr val="bg1">
              <a:alpha val="46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63208" y="5572140"/>
            <a:ext cx="308330" cy="120298"/>
          </a:xfrm>
          <a:prstGeom prst="roundRect">
            <a:avLst/>
          </a:prstGeom>
          <a:noFill/>
          <a:ln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99476" y="6173769"/>
            <a:ext cx="236086" cy="181656"/>
          </a:xfrm>
          <a:prstGeom prst="roundRect">
            <a:avLst/>
          </a:prstGeom>
          <a:noFill/>
          <a:ln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451398" y="6501455"/>
            <a:ext cx="2143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9618" y="6501455"/>
            <a:ext cx="2143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0" y="0"/>
            <a:ext cx="9468544" cy="27089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Если  вещество сохраняет объем,  но легко  меняет форму, значит, оно находится 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...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состоянии.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1)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жидком 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или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твердом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жидком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газообразном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твердом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0302423">
            <a:off x="4496514" y="1882364"/>
            <a:ext cx="2930033" cy="60933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marL="457200" lvl="0" indent="-457200">
              <a:lnSpc>
                <a:spcPts val="4000"/>
              </a:lnSpc>
              <a:spcAft>
                <a:spcPts val="1000"/>
              </a:spcAft>
            </a:pP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жидком </a:t>
            </a:r>
            <a:endParaRPr lang="en-US" sz="4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3429000"/>
            <a:ext cx="9143999" cy="242889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Определите,  какое  свойство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жидких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  указано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неверно.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текут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имеют определенный объем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трудно сжимаются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сохраняют постоянную форму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685024">
            <a:off x="2186088" y="5527496"/>
            <a:ext cx="7001276" cy="39286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lnSpc>
                <a:spcPts val="20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сохраняют постоянную форму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200"/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200"/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200"/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2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2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2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2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2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2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2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2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2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2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2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2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2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2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2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build="p" animBg="1"/>
      <p:bldP spid="3" grpId="0" animBg="1"/>
      <p:bldP spid="5122" grpId="0" build="p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0008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одном и том же масштабе изображены карандаш, плотно обвитый тонкой проволокой, и линейка. Определите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диаметр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проволоки.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04950" y="2561355"/>
            <a:ext cx="5491187" cy="285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500430" y="2132727"/>
            <a:ext cx="85725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4950" y="5622339"/>
            <a:ext cx="5786478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-12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62800" y="2793360"/>
            <a:ext cx="857256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2346247" y="3110155"/>
            <a:ext cx="1500198" cy="158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4048884" y="3110155"/>
            <a:ext cx="1500198" cy="158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7" grpId="0" animBg="1"/>
      <p:bldP spid="8" grpId="0" animBg="1"/>
      <p:bldP spid="9" grpId="0" animBg="1"/>
      <p:bldP spid="9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1" y="0"/>
            <a:ext cx="9143999" cy="14557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объём параллелепипеда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3)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, полученное число умножьте 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занесите в таблицу.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08320" y="1000108"/>
            <a:ext cx="4535680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6320" y="5430909"/>
            <a:ext cx="9144000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0,03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×0,03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×0,04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52120" y="2486506"/>
            <a:ext cx="1313180" cy="144655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endParaRPr lang="ru-RU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4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07154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скорость движения автомобиля.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736242" y="1357322"/>
            <a:ext cx="5336352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-62888" y="1097663"/>
            <a:ext cx="5715008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r>
              <a:rPr lang="ru-RU" sz="4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8599" y="1070032"/>
            <a:ext cx="214314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3491278" y="4183946"/>
            <a:ext cx="5652722" cy="242889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42844" y="3571876"/>
            <a:ext cx="5929354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4= 72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5896" y="3356992"/>
            <a:ext cx="214314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2893840" y="6012577"/>
            <a:ext cx="196619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" grpId="0" animBg="1"/>
      <p:bldP spid="5" grpId="0" animBg="1"/>
      <p:bldP spid="9" grpId="0" animBg="1"/>
      <p:bldP spid="9" grpId="2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49289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Можно ли разделить на более мелкие частицы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молекулу или атом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1)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нельзя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2)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можно </a:t>
            </a: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молекулу разделить нельзя, атом — можно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молекулу разделить можно, атом — нельзя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0" y="3356992"/>
            <a:ext cx="9144000" cy="338437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Укажите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неверное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утверждение. </a:t>
            </a:r>
          </a:p>
          <a:p>
            <a:pPr marL="457200" marR="0" lvl="0" indent="-45720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AutoNum type="arabicParenR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молекула — мельчайшая частица вещества</a:t>
            </a:r>
          </a:p>
          <a:p>
            <a:pPr marL="457200" marR="0" lvl="0" indent="-45720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молекулы одного и того же вещества одинаковы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нагревании тела молекулы вещества увеличиваются в размерах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атомы — составные части молекул  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4293096"/>
            <a:ext cx="8892480" cy="936104"/>
          </a:xfrm>
          <a:prstGeom prst="roundRect">
            <a:avLst/>
          </a:prstGeom>
          <a:solidFill>
            <a:schemeClr val="accent2">
              <a:lumMod val="20000"/>
              <a:lumOff val="80000"/>
              <a:alpha val="46000"/>
            </a:schemeClr>
          </a:solidFill>
          <a:ln w="76200"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-36512" y="1340768"/>
            <a:ext cx="9071992" cy="468052"/>
          </a:xfrm>
          <a:prstGeom prst="roundRect">
            <a:avLst/>
          </a:prstGeom>
          <a:noFill/>
          <a:ln w="7620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79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79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79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1828 L 0.00399 0.07894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48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0.00208 0.13148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6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uiExpand="1" build="p" animBg="1"/>
      <p:bldP spid="33795" grpId="0" uiExpand="1" build="p" animBg="1"/>
      <p:bldP spid="4" grpId="0" animBg="1"/>
      <p:bldP spid="4" grpId="1" animBg="1"/>
      <p:bldP spid="8" grpId="0" animBg="1"/>
      <p:bldP spid="8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500306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каком состоянии может находиться ртуть? </a:t>
            </a:r>
          </a:p>
          <a:p>
            <a:pPr marL="514350" marR="0" lvl="0" indent="-51435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AutoNum type="arabicParenR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только в жидком </a:t>
            </a:r>
          </a:p>
          <a:p>
            <a:pPr marL="514350" marR="0" lvl="0" indent="-51435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только в газообразном </a:t>
            </a:r>
          </a:p>
          <a:p>
            <a:pPr marL="514350" marR="0" lvl="0" indent="-51435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во всех трех состояниях</a:t>
            </a:r>
          </a:p>
          <a:p>
            <a:pPr marL="514350" marR="0" lvl="0" indent="-51435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4)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в твердом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2636912"/>
            <a:ext cx="9144000" cy="3714776"/>
          </a:xfrm>
          <a:prstGeom prst="rect">
            <a:avLst/>
          </a:prstGeom>
          <a:solidFill>
            <a:schemeClr val="bg1"/>
          </a:solidFill>
          <a:ln w="9525">
            <a:solidFill>
              <a:srgbClr val="F9010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 какого вещества молекулы расположены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больших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расстояниях,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сильно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притягиваются друг к другу и колеблются около определенных положений? </a:t>
            </a: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1)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газ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твердое тело </a:t>
            </a: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жидкость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такого вещества нет.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305926">
            <a:off x="4214810" y="4545627"/>
            <a:ext cx="4159087" cy="51315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just">
              <a:lnSpc>
                <a:spcPts val="3000"/>
              </a:lnSpc>
              <a:spcAft>
                <a:spcPts val="1000"/>
              </a:spcAft>
            </a:pPr>
            <a:r>
              <a:rPr lang="ru-RU" sz="4400" b="1" noProof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твердое тело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-36512" y="512676"/>
            <a:ext cx="5832648" cy="468052"/>
          </a:xfrm>
          <a:prstGeom prst="roundRect">
            <a:avLst/>
          </a:prstGeom>
          <a:noFill/>
          <a:ln w="7620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5" y="4725144"/>
            <a:ext cx="6258857" cy="468052"/>
          </a:xfrm>
          <a:prstGeom prst="roundRect">
            <a:avLst/>
          </a:prstGeom>
          <a:noFill/>
          <a:ln w="76200"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509 L 0.004 0.1391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6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852 L 0.00399 0.15254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6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uiExpand="1" build="p" animBg="1"/>
      <p:bldP spid="2050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Найдите значение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 введите с точностью до десятых.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000108"/>
            <a:ext cx="24288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80=4+2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714488"/>
            <a:ext cx="2786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80=40+2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428868"/>
            <a:ext cx="200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6=4+4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1736" y="1000108"/>
            <a:ext cx="1857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76=2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00562" y="1000108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58016" y="928670"/>
            <a:ext cx="857256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57488" y="1714488"/>
            <a:ext cx="1857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40=2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1720982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786578" y="1643050"/>
            <a:ext cx="92869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14546" y="2428868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2=4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57620" y="2357430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0,5=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43636" y="2500306"/>
            <a:ext cx="107157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0" y="3357562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значение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с точностью до десятых.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4357694"/>
            <a:ext cx="1928794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80=4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80=40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6=4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2=4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00232" y="4357694"/>
            <a:ext cx="1500198" cy="250030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20=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1,5=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0,5=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1" grpId="0"/>
      <p:bldP spid="12" grpId="0"/>
      <p:bldP spid="13" grpId="0" animBg="1"/>
      <p:bldP spid="14" grpId="0"/>
      <p:bldP spid="15" grpId="0"/>
      <p:bldP spid="16" grpId="0" animBg="1"/>
      <p:bldP spid="50178" grpId="0"/>
      <p:bldP spid="18" grpId="0" uiExpand="1" build="p"/>
      <p:bldP spid="19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4"/>
          <a:srcRect l="6889" t="45117" r="43161" b="25131"/>
          <a:stretch>
            <a:fillRect/>
          </a:stretch>
        </p:blipFill>
        <p:spPr bwMode="auto">
          <a:xfrm>
            <a:off x="-1" y="0"/>
            <a:ext cx="9079089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571472" y="3286124"/>
            <a:ext cx="8572528" cy="42862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764 -0.18866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7384"/>
            <a:ext cx="9144000" cy="57554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Основные положения о строении вещества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вещества состоят из молекул, а молекулы – из атомов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(наличие промежутков)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Молекулы </a:t>
            </a:r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внутри вещества хаотически двигаются </a:t>
            </a:r>
            <a:r>
              <a:rPr lang="ru-RU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(чем быстрее, тем теплее тело).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Броуновское движение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 беспорядочное движение молекул, взвешенных в жидкости или газе. Движение происходит из-за ударов молекул окружающей среды. Оно зависит от температуры окружающей среды. Чем быстрее двигаются молекулы вещества, а значит, тело теплее,  тем выше температура.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Диффузия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явление проникновения молекул одного вещества, между молекулами другого.</a:t>
            </a:r>
          </a:p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Молекулы </a:t>
            </a:r>
            <a:r>
              <a:rPr lang="ru-RU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внутри вещества взаимодействуют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(притягиваются и отталкиваются).</a:t>
            </a:r>
          </a:p>
        </p:txBody>
      </p:sp>
    </p:spTree>
    <p:extLst>
      <p:ext uri="{BB962C8B-B14F-4D97-AF65-F5344CB8AC3E}">
        <p14:creationId xmlns:p14="http://schemas.microsoft.com/office/powerpoint/2010/main" xmlns="" val="46968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642918"/>
            <a:ext cx="5500726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зачету за 7класс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500"/>
                            </p:stCondLst>
                            <p:childTnLst>
                              <p:par>
                                <p:cTn id="8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5">
            <a:lum bright="-20000" contrast="30000"/>
          </a:blip>
          <a:srcRect l="21094" t="19317" r="22656" b="49788"/>
          <a:stretch>
            <a:fillRect/>
          </a:stretch>
        </p:blipFill>
        <p:spPr bwMode="auto">
          <a:xfrm>
            <a:off x="-1" y="0"/>
            <a:ext cx="9144001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lum bright="-20000" contrast="30000"/>
          </a:blip>
          <a:srcRect l="21094" t="54706" r="22656" b="26758"/>
          <a:stretch>
            <a:fillRect/>
          </a:stretch>
        </p:blipFill>
        <p:spPr bwMode="auto">
          <a:xfrm>
            <a:off x="0" y="4143380"/>
            <a:ext cx="9144001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620876" y="1236456"/>
            <a:ext cx="428628" cy="28575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0876" y="1747539"/>
            <a:ext cx="428628" cy="285752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4523" y="2214554"/>
            <a:ext cx="428628" cy="28575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10" y="2500306"/>
            <a:ext cx="428628" cy="285752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3506" y="2939951"/>
            <a:ext cx="428628" cy="285752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60587" y="3753148"/>
            <a:ext cx="2143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8794" y="3786190"/>
            <a:ext cx="2143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57290" y="5214950"/>
            <a:ext cx="7572428" cy="120032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Закон Паскаля: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давление, производимое на жидкость или газ, передается по всем направлениям без изменения.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(из за хаотического движения молекул).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28926" y="642918"/>
            <a:ext cx="6215106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Диффузия</a:t>
            </a:r>
            <a:r>
              <a:rPr lang="ru-RU" dirty="0" smtClean="0"/>
              <a:t> – явление проникновения молекул  одного вещества, между молекулами другого.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357158" y="4988197"/>
            <a:ext cx="2000264" cy="1500198"/>
          </a:xfrm>
          <a:prstGeom prst="roundRect">
            <a:avLst/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071538" y="4191068"/>
            <a:ext cx="6500858" cy="785818"/>
          </a:xfrm>
          <a:prstGeom prst="roundRect">
            <a:avLst/>
          </a:prstGeom>
          <a:solidFill>
            <a:srgbClr val="F9E3A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уб 18"/>
          <p:cNvSpPr/>
          <p:nvPr/>
        </p:nvSpPr>
        <p:spPr>
          <a:xfrm>
            <a:off x="6334200" y="714356"/>
            <a:ext cx="2000264" cy="2143140"/>
          </a:xfrm>
          <a:prstGeom prst="cube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Куб 17"/>
          <p:cNvSpPr/>
          <p:nvPr/>
        </p:nvSpPr>
        <p:spPr>
          <a:xfrm>
            <a:off x="3286116" y="821231"/>
            <a:ext cx="2000264" cy="2143140"/>
          </a:xfrm>
          <a:prstGeom prst="cub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Куб 16"/>
          <p:cNvSpPr/>
          <p:nvPr/>
        </p:nvSpPr>
        <p:spPr>
          <a:xfrm>
            <a:off x="310034" y="845169"/>
            <a:ext cx="2000264" cy="2143140"/>
          </a:xfrm>
          <a:prstGeom prst="cube">
            <a:avLst/>
          </a:prstGeom>
          <a:solidFill>
            <a:srgbClr val="FF00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14678" y="-24"/>
            <a:ext cx="17538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железо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3071810"/>
            <a:ext cx="2053767" cy="76944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89г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71472" y="-71462"/>
            <a:ext cx="12856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медь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929322" y="-24"/>
            <a:ext cx="26432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алюминий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71736" y="85723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37609" y="659295"/>
            <a:ext cx="84830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786182" y="690606"/>
            <a:ext cx="99520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571612"/>
            <a:ext cx="15648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57554" y="1571612"/>
            <a:ext cx="15648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57950" y="1643050"/>
            <a:ext cx="15648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381172" y="3000748"/>
            <a:ext cx="4940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87007" y="3000372"/>
            <a:ext cx="2199769" cy="76944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ал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071802" y="3071810"/>
            <a:ext cx="2069797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4400" b="1" baseline="-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ж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=79г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429388" y="571480"/>
            <a:ext cx="154837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857620" y="4143380"/>
            <a:ext cx="371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071538" y="4071942"/>
            <a:ext cx="27146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28596" y="5059635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1500166" y="4773883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1488103" y="5572140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6"/>
          <p:cNvSpPr>
            <a:spLocks noChangeShapeType="1"/>
          </p:cNvSpPr>
          <p:nvPr/>
        </p:nvSpPr>
        <p:spPr bwMode="auto">
          <a:xfrm flipH="1">
            <a:off x="1571792" y="5691266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1000100" y="5286388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2714612" y="5072074"/>
            <a:ext cx="3029997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ж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=7,9г/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5786446" y="5072074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7500958" y="5072074"/>
            <a:ext cx="1495922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5643570" y="85723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Rectangle 1"/>
          <p:cNvSpPr>
            <a:spLocks noChangeArrowheads="1"/>
          </p:cNvSpPr>
          <p:nvPr/>
        </p:nvSpPr>
        <p:spPr bwMode="auto">
          <a:xfrm>
            <a:off x="5429256" y="3071810"/>
            <a:ext cx="4940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6215074" y="5072262"/>
            <a:ext cx="1313180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7900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2571736" y="5929330"/>
            <a:ext cx="3337196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воды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5857884" y="592933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7576672" y="5874269"/>
            <a:ext cx="1495922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6247341" y="5898207"/>
            <a:ext cx="1313180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00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4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4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4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000"/>
                            </p:stCondLst>
                            <p:childTnLst>
                              <p:par>
                                <p:cTn id="1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000"/>
                            </p:stCondLst>
                            <p:childTnLst>
                              <p:par>
                                <p:cTn id="1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11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7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9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1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4" grpId="0" animBg="1"/>
      <p:bldP spid="44" grpId="1" animBg="1"/>
      <p:bldP spid="19" grpId="0" animBg="1"/>
      <p:bldP spid="18" grpId="0" animBg="1"/>
      <p:bldP spid="17" grpId="0" animBg="1"/>
      <p:bldP spid="1025" grpId="0"/>
      <p:bldP spid="3" grpId="0" animBg="1"/>
      <p:bldP spid="4" grpId="0"/>
      <p:bldP spid="5" grpId="0"/>
      <p:bldP spid="6" grpId="0"/>
      <p:bldP spid="6" grpId="1"/>
      <p:bldP spid="8" grpId="0"/>
      <p:bldP spid="9" grpId="0"/>
      <p:bldP spid="11" grpId="0"/>
      <p:bldP spid="12" grpId="0"/>
      <p:bldP spid="13" grpId="0"/>
      <p:bldP spid="14" grpId="0"/>
      <p:bldP spid="15" grpId="0" animBg="1"/>
      <p:bldP spid="16" grpId="0" animBg="1"/>
      <p:bldP spid="10" grpId="0"/>
      <p:bldP spid="1026" grpId="0"/>
      <p:bldP spid="1026" grpId="1"/>
      <p:bldP spid="21" grpId="0"/>
      <p:bldP spid="21" grpId="1"/>
      <p:bldP spid="34" grpId="0"/>
      <p:bldP spid="34" grpId="1"/>
      <p:bldP spid="35" grpId="0"/>
      <p:bldP spid="35" grpId="1"/>
      <p:bldP spid="36" grpId="0"/>
      <p:bldP spid="36" grpId="1"/>
      <p:bldP spid="37" grpId="0" animBg="1"/>
      <p:bldP spid="38" grpId="0"/>
      <p:bldP spid="39" grpId="0" animBg="1"/>
      <p:bldP spid="40" grpId="0"/>
      <p:bldP spid="41" grpId="0" animBg="1"/>
      <p:bldP spid="42" grpId="0"/>
      <p:bldP spid="42" grpId="1"/>
      <p:bldP spid="43" grpId="0"/>
      <p:bldP spid="46" grpId="0" animBg="1"/>
      <p:bldP spid="46" grpId="1" animBg="1"/>
      <p:bldP spid="47" grpId="0" animBg="1"/>
      <p:bldP spid="48" grpId="0"/>
      <p:bldP spid="49" grpId="0" animBg="1"/>
      <p:bldP spid="50" grpId="0" animBg="1"/>
      <p:bldP spid="50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 rot="1023482">
            <a:off x="3186194" y="343398"/>
            <a:ext cx="54554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 молекул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kumimoji="0" lang="en-US" sz="7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 rot="20351649">
            <a:off x="3124764" y="2091873"/>
            <a:ext cx="509312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близость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молекул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571736" y="500042"/>
            <a:ext cx="60785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57158" y="285728"/>
            <a:ext cx="212686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500430" y="357166"/>
            <a:ext cx="178382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42844" y="1500174"/>
            <a:ext cx="25490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13,6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571868" y="1500174"/>
            <a:ext cx="18437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5000628" y="5357826"/>
            <a:ext cx="107157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6491230" y="4786322"/>
            <a:ext cx="2438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лед    900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  1000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пар    0, 59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419528" y="4786322"/>
            <a:ext cx="164307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490834" y="5929330"/>
            <a:ext cx="2906565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5214942" y="3857628"/>
            <a:ext cx="371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714348" y="3929066"/>
            <a:ext cx="3214710" cy="830997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800" b="1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lang="ru-RU" sz="48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lang="en-US" sz="48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4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4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4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8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410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1" grpId="1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  <p:bldP spid="4102" grpId="0" animBg="1"/>
      <p:bldP spid="18" grpId="0" build="p"/>
      <p:bldP spid="19" grpId="0" animBg="1"/>
      <p:bldP spid="20" grpId="0" animBg="1"/>
      <p:bldP spid="21" grpId="0"/>
      <p:bldP spid="22" grpId="0" animBg="1"/>
      <p:bldP spid="22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934101" y="-36450"/>
            <a:ext cx="3138493" cy="2214578"/>
            <a:chOff x="2880" y="11808"/>
            <a:chExt cx="2160" cy="1152"/>
          </a:xfrm>
        </p:grpSpPr>
        <p:sp>
          <p:nvSpPr>
            <p:cNvPr id="3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6213258" y="1177996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127664" y="3498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7934365" y="132087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7285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00023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 flipH="1">
            <a:off x="7500958" y="121442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48102" y="1285860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96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57224" y="-2071726"/>
            <a:ext cx="642942" cy="3571900"/>
            <a:chOff x="3500430" y="642918"/>
            <a:chExt cx="642942" cy="3571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000232" y="2214554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071670" y="516419"/>
            <a:ext cx="1797287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=79г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1857356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14612" y="2571744"/>
            <a:ext cx="156485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43174" y="0"/>
            <a:ext cx="9809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весы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99932" y="2643182"/>
            <a:ext cx="134363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6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endParaRPr lang="ru-RU" sz="6600" dirty="0"/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5643570" y="2786058"/>
            <a:ext cx="2125903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7,9г/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857752" y="3786190"/>
            <a:ext cx="384489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таблицы…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корона….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утонуть трудно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(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7789E-6 L 0.00104 0.5936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97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 animBg="1"/>
      <p:bldP spid="10" grpId="0" animBg="1"/>
      <p:bldP spid="11" grpId="0"/>
      <p:bldP spid="16" grpId="0" animBg="1"/>
      <p:bldP spid="16" grpId="1" animBg="1"/>
      <p:bldP spid="16" grpId="2" animBg="1"/>
      <p:bldP spid="17" grpId="0"/>
      <p:bldP spid="17" grpId="1"/>
      <p:bldP spid="18" grpId="0" animBg="1"/>
      <p:bldP spid="19" grpId="0"/>
      <p:bldP spid="20" grpId="0" animBg="1"/>
      <p:bldP spid="21" grpId="0"/>
      <p:bldP spid="22" grpId="0"/>
      <p:bldP spid="22" grpId="1"/>
      <p:bldP spid="25" grpId="0"/>
      <p:bldP spid="26" grpId="0" animBg="1"/>
      <p:bldP spid="26" grpId="1" animBg="1"/>
      <p:bldP spid="5121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499184" y="834074"/>
            <a:ext cx="7143800" cy="928694"/>
          </a:xfrm>
          <a:prstGeom prst="roundRect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4357694"/>
            <a:ext cx="9144000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0" indent="-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взвешивание на  рычажных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914400" marR="0" lvl="0" indent="-914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тела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разновесок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Блок-схема: магнитный диск 2"/>
          <p:cNvSpPr/>
          <p:nvPr/>
        </p:nvSpPr>
        <p:spPr>
          <a:xfrm>
            <a:off x="357158" y="0"/>
            <a:ext cx="1000132" cy="1357322"/>
          </a:xfrm>
          <a:prstGeom prst="flowChartMagneticDisk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388" y="0"/>
            <a:ext cx="21132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</a:t>
            </a:r>
            <a:r>
              <a:rPr lang="ru-RU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</a:t>
            </a:r>
            <a:endParaRPr lang="ru-RU" sz="5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57356" y="785794"/>
            <a:ext cx="707233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 кг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4800" b="0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(платина + иридий)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52" y="1785926"/>
            <a:ext cx="857252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МАССЫ    </a:t>
            </a: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СРАВНИВАЮТ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2571744"/>
            <a:ext cx="9144000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при  взаимодействии  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с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эталоном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285728"/>
            <a:ext cx="1967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эталоны</a:t>
            </a:r>
            <a:endParaRPr lang="ru-RU" sz="36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073" grpId="0" build="p"/>
      <p:bldP spid="3" grpId="0" animBg="1"/>
      <p:bldP spid="5" grpId="0"/>
      <p:bldP spid="6" grpId="0"/>
      <p:bldP spid="7" grpId="0" build="p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-40944" y="-13648"/>
            <a:ext cx="928690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1/6.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пустую мензурку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 г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налили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жидкости. Масса мензурки с жидкостью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650 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Определите, какую жидкость налили в мензурку 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её плотности).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4474541" y="2500306"/>
            <a:ext cx="4669459" cy="4143404"/>
            <a:chOff x="4474541" y="2500306"/>
            <a:chExt cx="4669459" cy="4143404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4474541" y="2500306"/>
              <a:ext cx="4669459" cy="4048152"/>
              <a:chOff x="4573324" y="952476"/>
              <a:chExt cx="4452273" cy="4048152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4573324" y="1214422"/>
                <a:ext cx="4427832" cy="28574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4714875" y="952476"/>
                <a:ext cx="4310722" cy="4048152"/>
                <a:chOff x="8541" y="10950"/>
                <a:chExt cx="2949" cy="2550"/>
              </a:xfrm>
            </p:grpSpPr>
            <p:sp>
              <p:nvSpPr>
                <p:cNvPr id="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8541" y="11160"/>
                  <a:ext cx="2880" cy="23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3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8970" y="10950"/>
                  <a:ext cx="2520" cy="3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        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          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" name="Прямоугольник 7"/>
            <p:cNvSpPr/>
            <p:nvPr/>
          </p:nvSpPr>
          <p:spPr>
            <a:xfrm>
              <a:off x="4786314" y="2500306"/>
              <a:ext cx="3071802" cy="41434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42844" y="2214554"/>
            <a:ext cx="2501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менз.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2714620"/>
            <a:ext cx="24288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650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4000504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1536679" y="346392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0" y="3286124"/>
            <a:ext cx="298350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488" y="1928802"/>
            <a:ext cx="478634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1.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Найдём массу жидкости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57488" y="2285992"/>
            <a:ext cx="5000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менз</a:t>
            </a:r>
            <a:r>
              <a:rPr lang="ru-RU" sz="24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err="1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86050" y="3786190"/>
            <a:ext cx="492922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2.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Найдём плотность жидкости 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36605" y="450057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908175" y="421481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3896112" y="5013075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6"/>
          <p:cNvSpPr>
            <a:spLocks noChangeShapeType="1"/>
          </p:cNvSpPr>
          <p:nvPr/>
        </p:nvSpPr>
        <p:spPr bwMode="auto">
          <a:xfrm flipH="1">
            <a:off x="3979801" y="5132201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3408109" y="47273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143504" y="450057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5715008" y="4714884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143636" y="4500570"/>
            <a:ext cx="121444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150 г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6286512" y="5072074"/>
            <a:ext cx="828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143636" y="5143512"/>
            <a:ext cx="142876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6072206"/>
            <a:ext cx="8929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Ответ: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плотность жидкости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г/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, видимо это вода.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86050" y="3071810"/>
            <a:ext cx="5000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=150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  <p:bldP spid="10" grpId="0"/>
      <p:bldP spid="11" grpId="0"/>
      <p:bldP spid="14" grpId="0"/>
      <p:bldP spid="19" grpId="0"/>
      <p:bldP spid="20" grpId="0" animBg="1"/>
      <p:bldP spid="21" grpId="0"/>
      <p:bldP spid="22" grpId="0" animBg="1"/>
      <p:bldP spid="23" grpId="0"/>
      <p:bldP spid="24" grpId="0"/>
      <p:bldP spid="25" grpId="0"/>
      <p:bldP spid="26" grpId="0" animBg="1"/>
      <p:bldP spid="27" grpId="0"/>
      <p:bldP spid="28" grpId="0"/>
      <p:bldP spid="29" grpId="0"/>
      <p:bldP spid="30" grpId="0"/>
      <p:bldP spid="31" grpId="0" animBg="1"/>
      <p:bldP spid="32" grpId="0"/>
      <p:bldP spid="33" grpId="0"/>
      <p:bldP spid="3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56" y="-27384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наука о наиболее </a:t>
            </a: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простых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явлениях природы.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Явление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то или иное </a:t>
            </a: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материи.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Материя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объективная реальность. (то, что нас окружает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Виды явлений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:- физические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химические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- </a:t>
            </a: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биологические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-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социальные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100990" y="3920808"/>
            <a:ext cx="9244989" cy="224449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Физические явления: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механические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 тепловые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- электромагнитные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(световые)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ядерные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1548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3. фазовые  состояния вещества</a:t>
            </a:r>
            <a:endParaRPr lang="ru-RU" sz="2400" i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твердое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молекулы сильно взаимодействуют друг с другом, расположены очень близко.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Вещество имеет свою форму и объем (стол, линейка, лед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…)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жидкое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взаимодействие между молекулами менее сильное, течет. Вещество имеет свой объем и принимает форму сосуда (вода, керосин, ртуть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…)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газообразное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молекулы почти не взаимодействуют, расстояние очень большое. Вещество принимает объем и форму сосуда (воздух, любой газ, пар).</a:t>
            </a:r>
          </a:p>
        </p:txBody>
      </p:sp>
    </p:spTree>
    <p:extLst>
      <p:ext uri="{BB962C8B-B14F-4D97-AF65-F5344CB8AC3E}">
        <p14:creationId xmlns:p14="http://schemas.microsoft.com/office/powerpoint/2010/main" xmlns="" val="245104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2124145"/>
            <a:ext cx="2133918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путь  (м)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71800" y="1844824"/>
            <a:ext cx="2571736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объём (м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844824"/>
            <a:ext cx="2786049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573304" y="2329716"/>
            <a:ext cx="3463192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–температура(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848631" y="2346030"/>
            <a:ext cx="2852127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(м/с)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554757" y="1757996"/>
            <a:ext cx="2401619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(с)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196752"/>
            <a:ext cx="314327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измерить  =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8618" y="-3577"/>
            <a:ext cx="853244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Источники знаний: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наблюдение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                                 - опыты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1196752"/>
            <a:ext cx="5286412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сравнить с 1 ед. измерения!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78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" grpId="0" animBg="1"/>
      <p:bldP spid="3" grpId="0" build="allAtOnce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97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79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475524" y="-2071726"/>
            <a:ext cx="642942" cy="3571900"/>
            <a:chOff x="3500430" y="642918"/>
            <a:chExt cx="642942" cy="3571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1619672" y="2214554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67544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03648" y="2670011"/>
            <a:ext cx="156485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0198346"/>
              </p:ext>
            </p:extLst>
          </p:nvPr>
        </p:nvGraphicFramePr>
        <p:xfrm>
          <a:off x="2051720" y="288030"/>
          <a:ext cx="7092314" cy="2055172"/>
        </p:xfrm>
        <a:graphic>
          <a:graphicData uri="http://schemas.openxmlformats.org/drawingml/2006/table">
            <a:tbl>
              <a:tblPr/>
              <a:tblGrid>
                <a:gridCol w="1080120"/>
                <a:gridCol w="1152128"/>
                <a:gridCol w="1440160"/>
                <a:gridCol w="1584176"/>
                <a:gridCol w="1835730"/>
              </a:tblGrid>
              <a:tr h="7647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r>
                        <a:rPr kumimoji="0" lang="ru-RU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2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sym typeface="Symbol" pitchFamily="18" charset="2"/>
                        </a:rPr>
                        <a:t>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г/см</a:t>
                      </a:r>
                      <a:r>
                        <a:rPr kumimoji="0" lang="ru-RU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sym typeface="Symbol" pitchFamily="18" charset="2"/>
                        </a:rPr>
                        <a:t>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кг/см</a:t>
                      </a:r>
                      <a:r>
                        <a:rPr kumimoji="0" lang="ru-RU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u="none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вещество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42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437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42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41" name="Группа 40"/>
          <p:cNvGrpSpPr/>
          <p:nvPr/>
        </p:nvGrpSpPr>
        <p:grpSpPr>
          <a:xfrm>
            <a:off x="3203848" y="2711040"/>
            <a:ext cx="2088232" cy="2006694"/>
            <a:chOff x="6444208" y="3643819"/>
            <a:chExt cx="2088232" cy="2006694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6444208" y="3643819"/>
              <a:ext cx="2088232" cy="2006694"/>
              <a:chOff x="6444208" y="3643819"/>
              <a:chExt cx="2088232" cy="2006694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748923" cy="80438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582863" y="3643819"/>
                <a:ext cx="949577" cy="100599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570800" y="4721819"/>
                <a:ext cx="882705" cy="92869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7082797" y="4230778"/>
                <a:ext cx="506870" cy="76944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654489" y="4684395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5841599" y="2847507"/>
            <a:ext cx="2987856" cy="1904507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42" y="5085184"/>
            <a:ext cx="9413474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Вывод:1.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плотность первого тела   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вероятно оно состоит из …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Плотность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определяется  …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84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7789E-6 L 0.00104 0.5936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8" grpId="0" animBg="1"/>
      <p:bldP spid="19" grpId="0"/>
      <p:bldP spid="21" grpId="0"/>
      <p:bldP spid="22" grpId="0" animBg="1"/>
      <p:bldP spid="48" grpId="0" animBg="1"/>
      <p:bldP spid="4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44624"/>
            <a:ext cx="9179343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х-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зует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способность мешать скорости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изменяться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т.е.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инертность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124744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действие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измеряется в Ньютонах.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343" y="2276872"/>
            <a:ext cx="914400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Тело покоится или движется равномерно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если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 сил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равна нулю.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з-н Н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343" y="3789040"/>
            <a:ext cx="914400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пропорционально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сумме сил и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обратно пропорционально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массе.</a:t>
            </a:r>
            <a:r>
              <a: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 Н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1"/>
          <p:cNvGrpSpPr>
            <a:grpSpLocks/>
          </p:cNvGrpSpPr>
          <p:nvPr/>
        </p:nvGrpSpPr>
        <p:grpSpPr bwMode="auto">
          <a:xfrm>
            <a:off x="6667500" y="5155108"/>
            <a:ext cx="1924050" cy="1298228"/>
            <a:chOff x="4371974" y="5631582"/>
            <a:chExt cx="1731011" cy="774837"/>
          </a:xfrm>
          <a:solidFill>
            <a:srgbClr val="FFFF00"/>
          </a:solidFill>
        </p:grpSpPr>
        <p:sp>
          <p:nvSpPr>
            <p:cNvPr id="14" name="TextBox 8"/>
            <p:cNvSpPr txBox="1">
              <a:spLocks noChangeArrowheads="1"/>
            </p:cNvSpPr>
            <p:nvPr/>
          </p:nvSpPr>
          <p:spPr bwMode="auto">
            <a:xfrm>
              <a:off x="5263569" y="5797812"/>
              <a:ext cx="839416" cy="47239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0"/>
            <p:cNvSpPr txBox="1">
              <a:spLocks noChangeArrowheads="1"/>
            </p:cNvSpPr>
            <p:nvPr/>
          </p:nvSpPr>
          <p:spPr bwMode="auto">
            <a:xfrm>
              <a:off x="4495002" y="5631582"/>
              <a:ext cx="836750" cy="4224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 </a:t>
              </a:r>
              <a:r>
                <a:rPr lang="en-US" sz="40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4550190" y="6114537"/>
              <a:ext cx="682621" cy="2918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ru-RU" sz="32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4371974" y="6035804"/>
              <a:ext cx="928696" cy="17067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 bwMode="auto">
          <a:xfrm>
            <a:off x="7097713" y="5220196"/>
            <a:ext cx="428625" cy="1588"/>
          </a:xfrm>
          <a:prstGeom prst="straightConnector1">
            <a:avLst/>
          </a:prstGeom>
          <a:ln w="41275"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 bwMode="auto">
          <a:xfrm>
            <a:off x="8172400" y="5659660"/>
            <a:ext cx="428625" cy="1588"/>
          </a:xfrm>
          <a:prstGeom prst="straightConnector1">
            <a:avLst/>
          </a:prstGeom>
          <a:ln w="41275">
            <a:solidFill>
              <a:srgbClr val="0033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-35720" y="-84410"/>
            <a:ext cx="9504264" cy="7329834"/>
            <a:chOff x="-57505" y="-5400458"/>
            <a:chExt cx="9504264" cy="6858025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21785" y="-5400458"/>
              <a:ext cx="9144001" cy="6858025"/>
              <a:chOff x="-2643239" y="-7114302"/>
              <a:chExt cx="9144001" cy="7072362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-2643239" y="-7032857"/>
                <a:ext cx="9144000" cy="18091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Быстроту движения х-</a:t>
                </a:r>
                <a:r>
                  <a:rPr lang="ru-RU" sz="5400" b="1" dirty="0" err="1" smtClean="0">
                    <a:latin typeface="Times New Roman" pitchFamily="18" charset="0"/>
                    <a:cs typeface="Times New Roman" pitchFamily="18" charset="0"/>
                  </a:rPr>
                  <a:t>зует</a:t>
                </a:r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скорость.</a:t>
                </a:r>
              </a:p>
            </p:txBody>
          </p:sp>
          <p:sp>
            <p:nvSpPr>
              <p:cNvPr id="27" name="Text Box 50"/>
              <p:cNvSpPr txBox="1">
                <a:spLocks noChangeArrowheads="1"/>
              </p:cNvSpPr>
              <p:nvPr/>
            </p:nvSpPr>
            <p:spPr bwMode="auto">
              <a:xfrm>
                <a:off x="-2643239" y="-5087456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Ускорение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укажет как быстро меняется скорость.</a:t>
                </a:r>
              </a:p>
            </p:txBody>
          </p:sp>
        </p:grpSp>
        <p:sp>
          <p:nvSpPr>
            <p:cNvPr id="22" name="Text Box 50"/>
            <p:cNvSpPr txBox="1">
              <a:spLocks noChangeArrowheads="1"/>
            </p:cNvSpPr>
            <p:nvPr/>
          </p:nvSpPr>
          <p:spPr bwMode="auto">
            <a:xfrm>
              <a:off x="-21785" y="-1641589"/>
              <a:ext cx="9215438" cy="11780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5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действие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ДРУГОГО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тела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lvl="0"/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50"/>
            <p:cNvSpPr txBox="1">
              <a:spLocks noChangeArrowheads="1"/>
            </p:cNvSpPr>
            <p:nvPr/>
          </p:nvSpPr>
          <p:spPr bwMode="auto">
            <a:xfrm>
              <a:off x="-57505" y="-335882"/>
              <a:ext cx="9504264" cy="14822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Масса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х-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зует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способность мешать скорости изменяться</a:t>
              </a:r>
              <a:r>
                <a:rPr lang="en-US" sz="4400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т.е. 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инертность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5509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5">
            <a:lum bright="-20000" contrast="30000"/>
          </a:blip>
          <a:srcRect l="20508" t="14648" r="22656" b="50195"/>
          <a:stretch>
            <a:fillRect/>
          </a:stretch>
        </p:blipFill>
        <p:spPr bwMode="auto">
          <a:xfrm>
            <a:off x="0" y="0"/>
            <a:ext cx="9144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lum bright="-20000" contrast="30000"/>
          </a:blip>
          <a:srcRect l="20508" t="70313" r="22656" b="15633"/>
          <a:stretch>
            <a:fillRect/>
          </a:stretch>
        </p:blipFill>
        <p:spPr bwMode="auto">
          <a:xfrm>
            <a:off x="0" y="3286124"/>
            <a:ext cx="91440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2714612" y="1428736"/>
            <a:ext cx="1795678" cy="285752"/>
          </a:xfrm>
          <a:prstGeom prst="roundRect">
            <a:avLst/>
          </a:prstGeom>
          <a:noFill/>
          <a:ln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86050" y="2214554"/>
            <a:ext cx="1795678" cy="285752"/>
          </a:xfrm>
          <a:prstGeom prst="roundRect">
            <a:avLst/>
          </a:prstGeom>
          <a:noFill/>
          <a:ln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39745" y="2916792"/>
            <a:ext cx="192882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Парафин, сосна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48" y="5000636"/>
            <a:ext cx="335758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+  v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теч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5572140"/>
            <a:ext cx="335758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v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теч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1934" y="5000636"/>
            <a:ext cx="335758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+  v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теч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1934" y="5572140"/>
            <a:ext cx="335758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v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теч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03514" y="6143644"/>
            <a:ext cx="1725874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0430" y="4477416"/>
            <a:ext cx="78581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4,5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50195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3" y="535054"/>
            <a:ext cx="5317546" cy="110799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 зачёту №1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071538" y="3643314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скорость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765968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Строение вещества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4149080"/>
            <a:ext cx="2773516" cy="144655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9010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К=10</a:t>
            </a:r>
            <a:endParaRPr lang="ru-RU" sz="8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90101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315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22037276"/>
              </p:ext>
            </p:extLst>
          </p:nvPr>
        </p:nvGraphicFramePr>
        <p:xfrm>
          <a:off x="35496" y="692696"/>
          <a:ext cx="9143998" cy="3291840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u="sng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-  БУКВЕННЫЕ ОБОЗНАЧЕНИЯ И  ЕД. ИЗМЕРЕНИЯ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Площадь- *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Путь- *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Объём- *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скорость- *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-*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Температура- *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 =20,     s=200    t -?</a:t>
                      </a:r>
                      <a:endParaRPr lang="ru-RU" sz="2400" b="1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v=400,      t =10     s -?</a:t>
                      </a:r>
                      <a:endParaRPr lang="ru-RU" sz="24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b="1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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900 </a:t>
                      </a:r>
                      <a:r>
                        <a:rPr lang="ru-RU" sz="2400" b="1" dirty="0" smtClean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кг/м</a:t>
                      </a:r>
                      <a:r>
                        <a:rPr lang="ru-RU" sz="2400" b="1" baseline="30000" dirty="0" smtClean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 =1800кг V -?</a:t>
                      </a:r>
                      <a:endParaRPr lang="ru-RU" sz="24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b="1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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900 кг/м</a:t>
                      </a:r>
                      <a:r>
                        <a:rPr lang="ru-RU" sz="2400" b="1" baseline="30000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, V = 3м</a:t>
                      </a:r>
                      <a:r>
                        <a:rPr lang="ru-RU" sz="2400" b="1" baseline="30000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, m -?</a:t>
                      </a:r>
                      <a:endParaRPr lang="ru-RU" sz="24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Скорость.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Плотность.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 = 36 км/ч – физический смысл\  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…м/с?</a:t>
                      </a:r>
                      <a:endParaRPr lang="ru-RU" sz="24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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900 кг/м</a:t>
                      </a:r>
                      <a:r>
                        <a:rPr lang="ru-RU" sz="2400" b="1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- физический смысл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  … г/см</a:t>
                      </a:r>
                      <a:r>
                        <a:rPr lang="ru-RU" sz="2400" b="1" baseline="30000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  </a:t>
                      </a:r>
                      <a:endParaRPr lang="ru-RU" sz="24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31428" y="-125341"/>
            <a:ext cx="23070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2+0.3=3.5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83557" y="4614"/>
            <a:ext cx="1284326" cy="70788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к=10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5547597"/>
              </p:ext>
            </p:extLst>
          </p:nvPr>
        </p:nvGraphicFramePr>
        <p:xfrm>
          <a:off x="35496" y="116632"/>
          <a:ext cx="9143998" cy="411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Пластилин, доска, дерево, Луна…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Физическое тело:                                                                    Вещество:</a:t>
                      </a:r>
                      <a:endParaRPr lang="ru-RU" sz="18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Физические явления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изучения 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явлений.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Вы знаете о строении  вещества?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чего зависит температура тела?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чем отличие движения молекул в твердом и газообразном  состоянии  в-ва ?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чем отличие движения молекул в жидком  и газообразном   состоянии  в-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?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Диффузия От чего зависит  её скорость?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Броуновское  движение. От чего зависит его скорость?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цену деления прибора?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объём неизвестного сосуда?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1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Каких  русских физиков Вы знаете</a:t>
                      </a:r>
                      <a:r>
                        <a:rPr lang="ru-RU" sz="1800" b="1" dirty="0" smtClean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(3-5)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1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Каких великих иностранных физиков Вы знаете?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Инертность. Масса.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Инерция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Траектория.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Путь. Перемещение.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толщину простыни?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 толщину  проволоки?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Плотность. От чего она  зависит?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00405" y="4823281"/>
            <a:ext cx="4775218" cy="2062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Каждый вопрос 5 баллов.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«3» Определение.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«4» Физический смысл.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«5» 2-3 примера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9087565"/>
              </p:ext>
            </p:extLst>
          </p:nvPr>
        </p:nvGraphicFramePr>
        <p:xfrm>
          <a:off x="35496" y="116632"/>
          <a:ext cx="9143998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8648474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Пластилин, доска, дерево, Луна…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Физическое тело:                                                                    Вещество:</a:t>
                      </a:r>
                      <a:endParaRPr lang="ru-RU" sz="18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3576473"/>
              </p:ext>
            </p:extLst>
          </p:nvPr>
        </p:nvGraphicFramePr>
        <p:xfrm>
          <a:off x="0" y="692696"/>
          <a:ext cx="9143998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Физические явления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изучения 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явлений.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70611307"/>
              </p:ext>
            </p:extLst>
          </p:nvPr>
        </p:nvGraphicFramePr>
        <p:xfrm>
          <a:off x="6104" y="5832688"/>
          <a:ext cx="9143998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 толщину  проволоки?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Плотность. От чего она  зависит?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017074"/>
              </p:ext>
            </p:extLst>
          </p:nvPr>
        </p:nvGraphicFramePr>
        <p:xfrm>
          <a:off x="-36512" y="1052736"/>
          <a:ext cx="9143998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Вы знаете о строении  вещества?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чего зависит температура тела?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11444688"/>
              </p:ext>
            </p:extLst>
          </p:nvPr>
        </p:nvGraphicFramePr>
        <p:xfrm>
          <a:off x="-36512" y="1556792"/>
          <a:ext cx="9143998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чем отличие движения молекул в твердом и газообразном  состоянии  в-ва ?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чем отличие движения молекул в жидком  и газообразном   состоянии  в-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?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09526183"/>
              </p:ext>
            </p:extLst>
          </p:nvPr>
        </p:nvGraphicFramePr>
        <p:xfrm>
          <a:off x="-36512" y="2520320"/>
          <a:ext cx="9143998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Диффузия От чего зависит  её скорость?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Броуновское  движение. От чего зависит его скорость?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26894828"/>
              </p:ext>
            </p:extLst>
          </p:nvPr>
        </p:nvGraphicFramePr>
        <p:xfrm>
          <a:off x="35496" y="3226688"/>
          <a:ext cx="9143998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цену деления прибора?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объём неизвестного сосуда?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68888747"/>
              </p:ext>
            </p:extLst>
          </p:nvPr>
        </p:nvGraphicFramePr>
        <p:xfrm>
          <a:off x="35496" y="3717032"/>
          <a:ext cx="9143998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Каких  русских физиков Вы знаете</a:t>
                      </a:r>
                      <a:r>
                        <a:rPr lang="ru-RU" sz="1800" b="1" dirty="0" smtClean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(3-5)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1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Каких великих иностранных физиков Вы знаете?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42043701"/>
              </p:ext>
            </p:extLst>
          </p:nvPr>
        </p:nvGraphicFramePr>
        <p:xfrm>
          <a:off x="-36512" y="4450824"/>
          <a:ext cx="9143998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Инертность. Масса.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Инерция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70286712"/>
              </p:ext>
            </p:extLst>
          </p:nvPr>
        </p:nvGraphicFramePr>
        <p:xfrm>
          <a:off x="-36512" y="5040600"/>
          <a:ext cx="9143998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Траектория. 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Путь. Перемещение.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толщину простыни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 (толщину проволоки)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2232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4"/>
            <a:ext cx="9144000" cy="138499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  Если потрясти ведро с яблоками то наверху окажутся ….</a:t>
            </a:r>
            <a:r>
              <a:rPr lang="ru-RU" sz="28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 крупные 2,Мелкие 3. Красные 4.Зелёные</a:t>
            </a:r>
          </a:p>
          <a:p>
            <a:pPr>
              <a:spcAft>
                <a:spcPts val="0"/>
              </a:spcAft>
            </a:pPr>
            <a:r>
              <a:rPr lang="ru-RU" sz="28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5. одинаково</a:t>
            </a:r>
            <a:endParaRPr lang="ru-RU" sz="28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357298"/>
            <a:ext cx="9144000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  Из лодки выпрыгивают папа и сын. Кто должен выпрыгнуть первым чтобы лодка двигалась быстрее? </a:t>
            </a:r>
            <a:r>
              <a:rPr lang="ru-RU" sz="28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1. сын 2. папа  3. безразлично</a:t>
            </a:r>
            <a:endParaRPr lang="ru-RU" sz="28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714620"/>
            <a:ext cx="9144000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3. Если смешать ртуть и воду, то получится удвоенный объём, а если воду и спирт, то общий объём будет меньше. 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Почему?</a:t>
            </a:r>
            <a:endParaRPr lang="ru-RU" sz="28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071942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4. Дешевый способ путешествия!!!?</a:t>
            </a:r>
            <a:endParaRPr lang="ru-RU" sz="28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572008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5. Можно ли поймать пулю рукой? ….</a:t>
            </a:r>
            <a:endParaRPr lang="ru-RU" sz="28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  <p:bldP spid="8" grpId="0" build="p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285728"/>
            <a:ext cx="5214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ДКР 7 класс апрель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 Единицей измерения массы в международной системе (СИ) является: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А. Грамм. Б. Килограмм. В. Миллиграмм. Г. Тонна.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 Какова погрешность мензурки, показанной на рисунке?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1 мл. Б. 2 мл. В. 5 мл. Г. 10 мл.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3. Диффузия происходит: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Только в жидкость. Б. Только в газах.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В. В твердых телах. Г. Во всех трех состояниях.</a:t>
            </a:r>
          </a:p>
        </p:txBody>
      </p:sp>
      <p:pic>
        <p:nvPicPr>
          <p:cNvPr id="44034" name="Picture 2" descr="hello_html_m5f85fae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60" y="1928802"/>
            <a:ext cx="2143140" cy="44340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440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440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440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 uiExpand="1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91440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4. Одна из моделей европейского автомобиля «Феррари» достигает скорости 360 км/ч. Какой путь пройдет этот автомобиль за 10 мин с такой скоростью?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3600 км. Б. 36 км. В. 60 км. Г. 600 км.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   По графику, представленному на рисунке, определите с какой скоростью двигалось физическое тело?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16 м/с. Б. 12 м/с.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В. 80 м/с. Г. 1 м/с.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6. Тело массой 2 кг приобретает скорость 8 м/с, взаимодействуя с другим телом, которое получает в результате этого скорость 4 м/с. Какова его масса?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16 кг. Б. 2 кг. В. 4 кг. Г. 8 кг.</a:t>
            </a:r>
          </a:p>
        </p:txBody>
      </p:sp>
      <p:pic>
        <p:nvPicPr>
          <p:cNvPr id="43010" name="Picture 2" descr="hello_html_3d4ff0e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7409" y="714356"/>
            <a:ext cx="2866591" cy="2286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30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4300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4300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4300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4300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7. Металлический шар, объемом 200 см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обладает массой 1,7 кг. Плотность этого металла составляет: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8,5 кг/м</a:t>
            </a:r>
            <a:r>
              <a:rPr kumimoji="0" lang="ru-RU" sz="20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Б.≈ 118 кг/м</a:t>
            </a:r>
            <a:r>
              <a:rPr kumimoji="0" lang="ru-RU" sz="20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В. 8500 кг/м</a:t>
            </a:r>
            <a:r>
              <a:rPr kumimoji="0" lang="ru-RU" sz="20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Г. 340 кг/м</a:t>
            </a:r>
            <a:r>
              <a:rPr kumimoji="0" lang="ru-RU" sz="20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8. Что называют весом тела?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Массу тела. Б. Силу притяжения тела к Земле.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В. Силу, с которой тело давит на опору или растягивает подвес.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Г. Силу, с которой опора удерживает тело.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   На ящик действуют силы 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 = 45 Н и 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 = 30 Н. Какова их равнодействующая сила?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75 Н. Б. 15 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В. 25 Н. Г. 50 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10. Выразите в Паскалях давление, равное 5 Н/мм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5 Па. Б. 5 000 Па. В. 5 000 000 Па. Г. 0,5 Па.</a:t>
            </a:r>
          </a:p>
        </p:txBody>
      </p:sp>
      <p:pic>
        <p:nvPicPr>
          <p:cNvPr id="71682" name="Picture 2" descr="hello_html_m655310e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5045303"/>
            <a:ext cx="5891264" cy="1812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1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716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16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16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16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716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716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716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7168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7168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7168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1" grpId="0" uiExpand="1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11. Соотнесите физические величины и формулы для их определения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А. Сила тяжести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Б. Давление жидкости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В. Сила упругости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 Сила тяжести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F = 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P =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ρgh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P = F/S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F =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κ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Δl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12. Определите силу, действующую на дно сосуда площадью 400 см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когда в него налит керосин до уровня, отстоящего от дна на 15 см.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lum bright="-20000" contrast="30000"/>
          </a:blip>
          <a:srcRect l="20508" t="86969" r="22656" b="3662"/>
          <a:stretch>
            <a:fillRect/>
          </a:stretch>
        </p:blipFill>
        <p:spPr bwMode="auto">
          <a:xfrm>
            <a:off x="0" y="0"/>
            <a:ext cx="91440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-32" y="1500174"/>
            <a:ext cx="3214710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0,5·1,2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5000"/>
              </a:lnSpc>
            </a:pP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=100кПа</a:t>
            </a:r>
          </a:p>
          <a:p>
            <a:pPr>
              <a:lnSpc>
                <a:spcPts val="5000"/>
              </a:lnSpc>
            </a:pP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3438" y="1371415"/>
            <a:ext cx="4500562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Давление равно силе, действующей на 1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,т.е.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30"/>
          <p:cNvGrpSpPr/>
          <p:nvPr/>
        </p:nvGrpSpPr>
        <p:grpSpPr>
          <a:xfrm>
            <a:off x="6000760" y="2071678"/>
            <a:ext cx="1452900" cy="1136745"/>
            <a:chOff x="3278724" y="1785926"/>
            <a:chExt cx="1452900" cy="1136745"/>
          </a:xfrm>
        </p:grpSpPr>
        <p:grpSp>
          <p:nvGrpSpPr>
            <p:cNvPr id="8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10" name="TextBox 9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9" name="Прямая соединительная линия 8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4857752" y="3214686"/>
            <a:ext cx="3500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 ·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6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14678" y="3098069"/>
            <a:ext cx="1714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S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57752" y="3786190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6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Н=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6кН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57620" y="785794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6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9" grpId="0"/>
      <p:bldP spid="27" grpId="0"/>
      <p:bldP spid="28" grpId="0"/>
      <p:bldP spid="29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Первые полпути путник шел со скоростью 4 км/ч, а затем оставшийся путь пробежал со скоростью 10 км/ч. Какова средняя скорость путника?</a:t>
            </a: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 U-образную трубку с водой в левое колено долили слой керосина высотой 12 см. На сколько поднялся уровень воды в правом колене?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5">
            <a:lum bright="-20000" contrast="30000"/>
          </a:blip>
          <a:srcRect l="21094" t="10986" r="23242" b="45068"/>
          <a:stretch>
            <a:fillRect/>
          </a:stretch>
        </p:blipFill>
        <p:spPr bwMode="auto">
          <a:xfrm>
            <a:off x="0" y="0"/>
            <a:ext cx="91618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 rot="16200000" flipV="1">
            <a:off x="5572132" y="1500174"/>
            <a:ext cx="2357454" cy="7143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>
            <a:off x="5250661" y="3036091"/>
            <a:ext cx="1857388" cy="1214446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6786578" y="2357430"/>
            <a:ext cx="857256" cy="28575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14348" y="2285992"/>
            <a:ext cx="4143404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Результирующая трёх сил будет направлена вправо.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2 0.0162 L 0.23958 0.0162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9 -0.00463 L 0.10122 0.2926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1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 l="20508" t="16113" r="22656" b="44336"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1714488"/>
            <a:ext cx="9144000" cy="501675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Броуновское движение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 беспорядочное движение маленьких частиц, взвешенных в жидкости (газе), под ударами молекул.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Движение происходит из-за ударов молекул окружающей среды. Оно зависит от температуры окружающей среды. Чем быстрее двигаются молекулы вещества, тем выше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емпература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 а значит, тело теплее.   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Диффузия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явление проникновения молекул  одного вещества, между молекулами другого.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20508" t="59326" r="22656" b="33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3427</TotalTime>
  <Words>3324</Words>
  <Application>Microsoft Office PowerPoint</Application>
  <PresentationFormat>Экран (4:3)</PresentationFormat>
  <Paragraphs>695</Paragraphs>
  <Slides>62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4" baseType="lpstr">
      <vt:lpstr>new_year4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Домашнее задание.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350</cp:revision>
  <dcterms:created xsi:type="dcterms:W3CDTF">2008-12-14T04:17:18Z</dcterms:created>
  <dcterms:modified xsi:type="dcterms:W3CDTF">2019-04-29T15:53:04Z</dcterms:modified>
</cp:coreProperties>
</file>