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sldIdLst>
    <p:sldId id="256" r:id="rId2"/>
    <p:sldId id="320" r:id="rId3"/>
    <p:sldId id="321" r:id="rId4"/>
    <p:sldId id="322" r:id="rId5"/>
    <p:sldId id="323" r:id="rId6"/>
    <p:sldId id="324" r:id="rId7"/>
    <p:sldId id="325" r:id="rId8"/>
    <p:sldId id="342" r:id="rId9"/>
    <p:sldId id="326" r:id="rId10"/>
    <p:sldId id="327" r:id="rId11"/>
    <p:sldId id="329" r:id="rId12"/>
    <p:sldId id="330" r:id="rId13"/>
    <p:sldId id="331" r:id="rId14"/>
    <p:sldId id="339" r:id="rId15"/>
    <p:sldId id="334" r:id="rId16"/>
    <p:sldId id="332" r:id="rId17"/>
    <p:sldId id="333" r:id="rId18"/>
    <p:sldId id="351" r:id="rId19"/>
    <p:sldId id="352" r:id="rId20"/>
    <p:sldId id="353" r:id="rId21"/>
    <p:sldId id="357" r:id="rId22"/>
    <p:sldId id="354" r:id="rId23"/>
    <p:sldId id="356" r:id="rId24"/>
    <p:sldId id="360" r:id="rId25"/>
    <p:sldId id="355" r:id="rId26"/>
    <p:sldId id="335" r:id="rId27"/>
    <p:sldId id="340" r:id="rId28"/>
    <p:sldId id="328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F90101"/>
    <a:srgbClr val="F9E3A5"/>
    <a:srgbClr val="0000CC"/>
    <a:srgbClr val="008000"/>
    <a:srgbClr val="D09B06"/>
    <a:srgbClr val="8E6C00"/>
    <a:srgbClr val="006600"/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2469" autoAdjust="0"/>
    <p:restoredTop sz="93805" autoAdjust="0"/>
  </p:normalViewPr>
  <p:slideViewPr>
    <p:cSldViewPr>
      <p:cViewPr>
        <p:scale>
          <a:sx n="80" d="100"/>
          <a:sy n="80" d="100"/>
        </p:scale>
        <p:origin x="-906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N:\&#1063;&#1025;&#1056;&#1053;&#1040;&#1071;\9&#1082;&#1083;%202015\9-2\&#1090;&#1089;&#1090;%209-2%20&#1044;&#1080;&#1085;\&#1090;&#1089;&#1090;%209-2%20&#1076;&#1080;&#1085;%20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4.9738192273704483E-2"/>
          <c:y val="2.9152372550941618E-2"/>
          <c:w val="0.900524711280973"/>
          <c:h val="0.85043089956805762"/>
        </c:manualLayout>
      </c:layout>
      <c:barChart>
        <c:barDir val="col"/>
        <c:grouping val="clustered"/>
        <c:ser>
          <c:idx val="0"/>
          <c:order val="0"/>
          <c:tx>
            <c:strRef>
              <c:f>итоги!$C$8</c:f>
              <c:strCache>
                <c:ptCount val="1"/>
                <c:pt idx="0">
                  <c:v>9А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итоги!$D$7:$AP$7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cat>
          <c:val>
            <c:numRef>
              <c:f>итоги!$D$8:$AP$8</c:f>
              <c:numCache>
                <c:formatCode>General</c:formatCode>
                <c:ptCount val="15"/>
                <c:pt idx="0">
                  <c:v>13</c:v>
                </c:pt>
                <c:pt idx="1">
                  <c:v>8</c:v>
                </c:pt>
                <c:pt idx="2">
                  <c:v>8</c:v>
                </c:pt>
                <c:pt idx="3">
                  <c:v>5</c:v>
                </c:pt>
                <c:pt idx="4">
                  <c:v>5</c:v>
                </c:pt>
                <c:pt idx="5">
                  <c:v>2</c:v>
                </c:pt>
                <c:pt idx="6">
                  <c:v>3</c:v>
                </c:pt>
                <c:pt idx="7">
                  <c:v>5</c:v>
                </c:pt>
                <c:pt idx="8">
                  <c:v>6</c:v>
                </c:pt>
                <c:pt idx="9">
                  <c:v>5</c:v>
                </c:pt>
                <c:pt idx="10">
                  <c:v>6</c:v>
                </c:pt>
                <c:pt idx="11">
                  <c:v>5</c:v>
                </c:pt>
                <c:pt idx="12">
                  <c:v>5</c:v>
                </c:pt>
                <c:pt idx="13">
                  <c:v>4</c:v>
                </c:pt>
                <c:pt idx="14">
                  <c:v>2</c:v>
                </c:pt>
              </c:numCache>
            </c:numRef>
          </c:val>
        </c:ser>
        <c:ser>
          <c:idx val="1"/>
          <c:order val="1"/>
          <c:tx>
            <c:strRef>
              <c:f>итоги!$C$9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итоги!$D$7:$AP$7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cat>
          <c:val>
            <c:numRef>
              <c:f>итоги!$D$9:$AP$9</c:f>
            </c:numRef>
          </c:val>
        </c:ser>
        <c:ser>
          <c:idx val="2"/>
          <c:order val="2"/>
          <c:tx>
            <c:strRef>
              <c:f>итоги!$C$10</c:f>
              <c:strCache>
                <c:ptCount val="1"/>
                <c:pt idx="0">
                  <c:v>9Б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итоги!$D$7:$AP$7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cat>
          <c:val>
            <c:numRef>
              <c:f>итоги!$D$10:$AP$10</c:f>
              <c:numCache>
                <c:formatCode>General</c:formatCode>
                <c:ptCount val="15"/>
                <c:pt idx="0">
                  <c:v>8</c:v>
                </c:pt>
                <c:pt idx="1">
                  <c:v>0</c:v>
                </c:pt>
                <c:pt idx="2">
                  <c:v>1</c:v>
                </c:pt>
                <c:pt idx="3">
                  <c:v>6</c:v>
                </c:pt>
                <c:pt idx="4">
                  <c:v>0</c:v>
                </c:pt>
                <c:pt idx="5">
                  <c:v>1</c:v>
                </c:pt>
                <c:pt idx="6">
                  <c:v>3</c:v>
                </c:pt>
                <c:pt idx="7">
                  <c:v>2</c:v>
                </c:pt>
                <c:pt idx="8">
                  <c:v>6</c:v>
                </c:pt>
                <c:pt idx="9">
                  <c:v>4</c:v>
                </c:pt>
                <c:pt idx="10">
                  <c:v>2</c:v>
                </c:pt>
                <c:pt idx="11">
                  <c:v>2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</c:numCache>
            </c:numRef>
          </c:val>
        </c:ser>
        <c:axId val="65486208"/>
        <c:axId val="65508864"/>
      </c:barChart>
      <c:lineChart>
        <c:grouping val="standard"/>
        <c:ser>
          <c:idx val="3"/>
          <c:order val="3"/>
          <c:tx>
            <c:strRef>
              <c:f>итоги!$C$11</c:f>
              <c:strCache>
                <c:ptCount val="1"/>
                <c:pt idx="0">
                  <c:v>сумма</c:v>
                </c:pt>
              </c:strCache>
            </c:strRef>
          </c:tx>
          <c:spPr>
            <a:ln w="38100">
              <a:pattFill prst="pct50">
                <a:fgClr>
                  <a:srgbClr val="00FFFF"/>
                </a:fgClr>
                <a:bgClr>
                  <a:srgbClr val="FFFFFF"/>
                </a:bgClr>
              </a:pattFill>
              <a:prstDash val="solid"/>
            </a:ln>
          </c:spPr>
          <c:marker>
            <c:symbol val="dash"/>
            <c:size val="12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cat>
            <c:numRef>
              <c:f>итоги!$D$7:$AP$7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cat>
          <c:val>
            <c:numRef>
              <c:f>итоги!$D$11:$AP$11</c:f>
              <c:numCache>
                <c:formatCode>General</c:formatCode>
                <c:ptCount val="15"/>
                <c:pt idx="0">
                  <c:v>22</c:v>
                </c:pt>
                <c:pt idx="1">
                  <c:v>9</c:v>
                </c:pt>
                <c:pt idx="2">
                  <c:v>10</c:v>
                </c:pt>
                <c:pt idx="3">
                  <c:v>12</c:v>
                </c:pt>
                <c:pt idx="4">
                  <c:v>6</c:v>
                </c:pt>
                <c:pt idx="5">
                  <c:v>4</c:v>
                </c:pt>
                <c:pt idx="6">
                  <c:v>7</c:v>
                </c:pt>
                <c:pt idx="7">
                  <c:v>8</c:v>
                </c:pt>
                <c:pt idx="8">
                  <c:v>13</c:v>
                </c:pt>
                <c:pt idx="9">
                  <c:v>10</c:v>
                </c:pt>
                <c:pt idx="10">
                  <c:v>9</c:v>
                </c:pt>
                <c:pt idx="11">
                  <c:v>8</c:v>
                </c:pt>
                <c:pt idx="12">
                  <c:v>6</c:v>
                </c:pt>
                <c:pt idx="13">
                  <c:v>6</c:v>
                </c:pt>
                <c:pt idx="14">
                  <c:v>3</c:v>
                </c:pt>
              </c:numCache>
            </c:numRef>
          </c:val>
          <c:smooth val="1"/>
        </c:ser>
        <c:marker val="1"/>
        <c:axId val="65510400"/>
        <c:axId val="65512192"/>
      </c:lineChart>
      <c:catAx>
        <c:axId val="6548620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7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65508864"/>
        <c:crosses val="autoZero"/>
        <c:auto val="1"/>
        <c:lblAlgn val="ctr"/>
        <c:lblOffset val="100"/>
        <c:tickLblSkip val="1"/>
        <c:tickMarkSkip val="1"/>
      </c:catAx>
      <c:valAx>
        <c:axId val="65508864"/>
        <c:scaling>
          <c:orientation val="minMax"/>
          <c:max val="3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7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65486208"/>
        <c:crosses val="autoZero"/>
        <c:crossBetween val="between"/>
      </c:valAx>
      <c:catAx>
        <c:axId val="65510400"/>
        <c:scaling>
          <c:orientation val="minMax"/>
        </c:scaling>
        <c:delete val="1"/>
        <c:axPos val="b"/>
        <c:numFmt formatCode="General" sourceLinked="1"/>
        <c:tickLblPos val="none"/>
        <c:crossAx val="65512192"/>
        <c:crosses val="autoZero"/>
        <c:auto val="1"/>
        <c:lblAlgn val="ctr"/>
        <c:lblOffset val="100"/>
      </c:catAx>
      <c:valAx>
        <c:axId val="65512192"/>
        <c:scaling>
          <c:orientation val="minMax"/>
        </c:scaling>
        <c:axPos val="r"/>
        <c:numFmt formatCode="General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7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65510400"/>
        <c:crosses val="max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9066091612920241"/>
          <c:y val="2.1367660992583398E-2"/>
          <c:w val="0.74651287935741706"/>
          <c:h val="8.6960063602008267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1FC5775-4AFC-42EA-AFFA-028CE1B84E6B}" type="datetimeFigureOut">
              <a:rPr lang="ru-RU"/>
              <a:pPr>
                <a:defRPr/>
              </a:pPr>
              <a:t>10.11.2019</a:t>
            </a:fld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9848400-9A63-4C0C-96BB-1E84473DD1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92073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ltGray">
          <a:xfrm>
            <a:off x="-1588" y="5157788"/>
            <a:ext cx="9145588" cy="1708150"/>
          </a:xfrm>
          <a:prstGeom prst="rect">
            <a:avLst/>
          </a:prstGeom>
          <a:solidFill>
            <a:srgbClr val="FFFFE5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ltGray">
          <a:xfrm>
            <a:off x="1270000" y="4933950"/>
            <a:ext cx="7874000" cy="223838"/>
          </a:xfrm>
          <a:prstGeom prst="rect">
            <a:avLst/>
          </a:prstGeom>
          <a:solidFill>
            <a:srgbClr val="339966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gray">
          <a:xfrm>
            <a:off x="3175" y="4935538"/>
            <a:ext cx="1282700" cy="222250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ChangeArrowheads="1"/>
          </p:cNvSpPr>
          <p:nvPr userDrawn="1"/>
        </p:nvSpPr>
        <p:spPr bwMode="invGray">
          <a:xfrm flipH="1">
            <a:off x="8221663" y="0"/>
            <a:ext cx="136525" cy="928688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invGray">
          <a:xfrm>
            <a:off x="250825" y="260350"/>
            <a:ext cx="8569325" cy="4392613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invGray">
          <a:xfrm>
            <a:off x="7775575" y="908050"/>
            <a:ext cx="1368425" cy="1439863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" name="Рисунок 15" descr="occupations_bike_repair_s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5888" y="9286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6" descr="science_machines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000500"/>
            <a:ext cx="39147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752600" y="3733800"/>
            <a:ext cx="60198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1524000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ru-RU" altLang="zh-CN" dirty="0" smtClean="0"/>
              <a:t>Образец заголовка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8475" y="233363"/>
            <a:ext cx="2130425" cy="6276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3363"/>
            <a:ext cx="6238875" cy="6276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0" y="981075"/>
            <a:ext cx="250825" cy="5891213"/>
          </a:xfrm>
          <a:prstGeom prst="rect">
            <a:avLst/>
          </a:prstGeom>
          <a:solidFill>
            <a:srgbClr val="339966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ltGray">
          <a:xfrm>
            <a:off x="0" y="0"/>
            <a:ext cx="1403350" cy="1247775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invGray">
          <a:xfrm>
            <a:off x="8820150" y="0"/>
            <a:ext cx="73025" cy="765175"/>
          </a:xfrm>
          <a:prstGeom prst="rect">
            <a:avLst/>
          </a:prstGeom>
          <a:solidFill>
            <a:srgbClr val="FFCC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white">
          <a:xfrm>
            <a:off x="179388" y="134938"/>
            <a:ext cx="8785225" cy="773112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468313" y="6481763"/>
            <a:ext cx="8424862" cy="0"/>
          </a:xfrm>
          <a:prstGeom prst="line">
            <a:avLst/>
          </a:prstGeom>
          <a:noFill/>
          <a:ln w="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2063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invGray">
          <a:xfrm>
            <a:off x="1187450" y="908050"/>
            <a:ext cx="7956550" cy="144463"/>
          </a:xfrm>
          <a:prstGeom prst="rect">
            <a:avLst/>
          </a:prstGeom>
          <a:solidFill>
            <a:srgbClr val="FFCC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547813" y="233363"/>
            <a:ext cx="743108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rgbClr val="3399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3C43F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4.wav"/><Relationship Id="rId7" Type="http://schemas.openxmlformats.org/officeDocument/2006/relationships/audio" Target="../media/audio8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5" Type="http://schemas.openxmlformats.org/officeDocument/2006/relationships/audio" Target="../media/audio3.wav"/><Relationship Id="rId4" Type="http://schemas.openxmlformats.org/officeDocument/2006/relationships/audio" Target="../media/audio6.wav"/><Relationship Id="rId9" Type="http://schemas.openxmlformats.org/officeDocument/2006/relationships/audio" Target="../media/audio5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4.wav"/><Relationship Id="rId7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11" Type="http://schemas.openxmlformats.org/officeDocument/2006/relationships/image" Target="../media/image12.png"/><Relationship Id="rId5" Type="http://schemas.openxmlformats.org/officeDocument/2006/relationships/audio" Target="../media/audio6.wav"/><Relationship Id="rId10" Type="http://schemas.openxmlformats.org/officeDocument/2006/relationships/image" Target="../media/image11.jpeg"/><Relationship Id="rId4" Type="http://schemas.openxmlformats.org/officeDocument/2006/relationships/audio" Target="../media/audio7.wav"/><Relationship Id="rId9" Type="http://schemas.openxmlformats.org/officeDocument/2006/relationships/audio" Target="../media/audio5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4.wav"/><Relationship Id="rId7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9.wav"/><Relationship Id="rId4" Type="http://schemas.openxmlformats.org/officeDocument/2006/relationships/audio" Target="../media/audio7.wav"/><Relationship Id="rId9" Type="http://schemas.openxmlformats.org/officeDocument/2006/relationships/audio" Target="../media/audio5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7.wav"/><Relationship Id="rId7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1.wav"/><Relationship Id="rId4" Type="http://schemas.openxmlformats.org/officeDocument/2006/relationships/audio" Target="../media/audio8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7.wav"/><Relationship Id="rId7" Type="http://schemas.openxmlformats.org/officeDocument/2006/relationships/audio" Target="../media/audio8.wav"/><Relationship Id="rId12" Type="http://schemas.openxmlformats.org/officeDocument/2006/relationships/image" Target="../media/image16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15.png"/><Relationship Id="rId5" Type="http://schemas.openxmlformats.org/officeDocument/2006/relationships/audio" Target="../media/audio4.wav"/><Relationship Id="rId10" Type="http://schemas.openxmlformats.org/officeDocument/2006/relationships/image" Target="../media/image14.jpeg"/><Relationship Id="rId4" Type="http://schemas.openxmlformats.org/officeDocument/2006/relationships/audio" Target="../media/audio1.wav"/><Relationship Id="rId9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7.wav"/><Relationship Id="rId7" Type="http://schemas.openxmlformats.org/officeDocument/2006/relationships/audio" Target="../media/audio8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6.wav"/><Relationship Id="rId4" Type="http://schemas.openxmlformats.org/officeDocument/2006/relationships/audio" Target="../media/audio5.wav"/><Relationship Id="rId9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9.wav"/><Relationship Id="rId7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2.wav"/><Relationship Id="rId4" Type="http://schemas.openxmlformats.org/officeDocument/2006/relationships/audio" Target="../media/audio6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8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audio" Target="../media/audio2.wav"/><Relationship Id="rId7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1.wav"/><Relationship Id="rId4" Type="http://schemas.openxmlformats.org/officeDocument/2006/relationships/audio" Target="../media/audio5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audio" Target="../media/audio3.wav"/><Relationship Id="rId4" Type="http://schemas.openxmlformats.org/officeDocument/2006/relationships/audio" Target="../media/audio9.wav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13" Type="http://schemas.openxmlformats.org/officeDocument/2006/relationships/image" Target="../media/image27.jpeg"/><Relationship Id="rId3" Type="http://schemas.openxmlformats.org/officeDocument/2006/relationships/audio" Target="../media/audio2.wav"/><Relationship Id="rId7" Type="http://schemas.openxmlformats.org/officeDocument/2006/relationships/audio" Target="../media/audio3.wav"/><Relationship Id="rId12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11" Type="http://schemas.openxmlformats.org/officeDocument/2006/relationships/image" Target="../media/image25.jpeg"/><Relationship Id="rId5" Type="http://schemas.openxmlformats.org/officeDocument/2006/relationships/audio" Target="../media/audio7.wav"/><Relationship Id="rId15" Type="http://schemas.openxmlformats.org/officeDocument/2006/relationships/image" Target="../media/image29.jpeg"/><Relationship Id="rId10" Type="http://schemas.openxmlformats.org/officeDocument/2006/relationships/image" Target="../media/image24.png"/><Relationship Id="rId4" Type="http://schemas.openxmlformats.org/officeDocument/2006/relationships/audio" Target="../media/audio11.wav"/><Relationship Id="rId9" Type="http://schemas.openxmlformats.org/officeDocument/2006/relationships/image" Target="../media/image23.png"/><Relationship Id="rId1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1.wav"/><Relationship Id="rId7" Type="http://schemas.openxmlformats.org/officeDocument/2006/relationships/audio" Target="../media/audio9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11" Type="http://schemas.openxmlformats.org/officeDocument/2006/relationships/image" Target="../media/image7.png"/><Relationship Id="rId5" Type="http://schemas.openxmlformats.org/officeDocument/2006/relationships/audio" Target="../media/audio3.wav"/><Relationship Id="rId10" Type="http://schemas.openxmlformats.org/officeDocument/2006/relationships/image" Target="../media/image6.png"/><Relationship Id="rId4" Type="http://schemas.openxmlformats.org/officeDocument/2006/relationships/audio" Target="../media/audio7.wav"/><Relationship Id="rId9" Type="http://schemas.openxmlformats.org/officeDocument/2006/relationships/audio" Target="../media/audio5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3.wav"/><Relationship Id="rId4" Type="http://schemas.openxmlformats.org/officeDocument/2006/relationships/audio" Target="../media/audio7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5.wav"/><Relationship Id="rId7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audio" Target="../media/audio7.wav"/><Relationship Id="rId9" Type="http://schemas.openxmlformats.org/officeDocument/2006/relationships/audio" Target="../media/audio9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7.wav"/><Relationship Id="rId7" Type="http://schemas.openxmlformats.org/officeDocument/2006/relationships/audio" Target="../media/audio8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1.wav"/><Relationship Id="rId4" Type="http://schemas.openxmlformats.org/officeDocument/2006/relationships/audio" Target="../media/audio5.wav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5.wav"/><Relationship Id="rId7" Type="http://schemas.openxmlformats.org/officeDocument/2006/relationships/audio" Target="../media/audio3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11" Type="http://schemas.openxmlformats.org/officeDocument/2006/relationships/image" Target="../media/image10.png"/><Relationship Id="rId5" Type="http://schemas.openxmlformats.org/officeDocument/2006/relationships/audio" Target="../media/audio2.wav"/><Relationship Id="rId10" Type="http://schemas.openxmlformats.org/officeDocument/2006/relationships/image" Target="../media/image9.png"/><Relationship Id="rId4" Type="http://schemas.openxmlformats.org/officeDocument/2006/relationships/audio" Target="../media/audio1.wav"/><Relationship Id="rId9" Type="http://schemas.openxmlformats.org/officeDocument/2006/relationships/audio" Target="../media/audio8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5.wav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audio" Target="../media/audio3.wav"/><Relationship Id="rId4" Type="http://schemas.openxmlformats.org/officeDocument/2006/relationships/audio" Target="../media/audio8.wav"/><Relationship Id="rId9" Type="http://schemas.openxmlformats.org/officeDocument/2006/relationships/audio" Target="../media/audio10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4.wav"/><Relationship Id="rId7" Type="http://schemas.openxmlformats.org/officeDocument/2006/relationships/audio" Target="../media/audio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5" Type="http://schemas.openxmlformats.org/officeDocument/2006/relationships/audio" Target="../media/audio2.wav"/><Relationship Id="rId4" Type="http://schemas.openxmlformats.org/officeDocument/2006/relationships/audio" Target="../media/audio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116_023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WordArt 4"/>
          <p:cNvSpPr>
            <a:spLocks noChangeArrowheads="1" noChangeShapeType="1" noTextEdit="1"/>
          </p:cNvSpPr>
          <p:nvPr/>
        </p:nvSpPr>
        <p:spPr bwMode="gray">
          <a:xfrm rot="740954">
            <a:off x="602610" y="1415832"/>
            <a:ext cx="7345362" cy="10858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Обобщение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214282" y="2714620"/>
            <a:ext cx="5500694" cy="85725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 теме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6150114"/>
            <a:ext cx="55006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Приложение к тст2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0"/>
            <a:ext cx="380283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№5-8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3320" name="Picture 2" descr="http://class-fizika.narod.ru/9_class/1/colec2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5000625"/>
            <a:ext cx="5229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20640446">
            <a:off x="453736" y="3407234"/>
            <a:ext cx="8403627" cy="188157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Законы динамики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57950" y="5143512"/>
            <a:ext cx="229505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22 ноября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0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35743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5250" marR="22225" lvl="1" indent="-95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9.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Пружина жесткостью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100 Н/м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растягивается силой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 Н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Чему равно удлинение пружины?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занесите в  сантиметрах.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36"/>
          <p:cNvSpPr txBox="1">
            <a:spLocks noChangeArrowheads="1"/>
          </p:cNvSpPr>
          <p:nvPr/>
        </p:nvSpPr>
        <p:spPr bwMode="auto">
          <a:xfrm>
            <a:off x="142844" y="2693354"/>
            <a:ext cx="316738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упр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= -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k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137"/>
          <p:cNvSpPr>
            <a:spLocks noChangeArrowheads="1"/>
          </p:cNvSpPr>
          <p:nvPr/>
        </p:nvSpPr>
        <p:spPr bwMode="auto">
          <a:xfrm>
            <a:off x="47294" y="3714752"/>
            <a:ext cx="1873256" cy="500066"/>
          </a:xfrm>
          <a:prstGeom prst="wedgeRectCallout">
            <a:avLst>
              <a:gd name="adj1" fmla="val 55996"/>
              <a:gd name="adj2" fmla="val -12832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жесткость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138"/>
          <p:cNvSpPr>
            <a:spLocks noChangeArrowheads="1"/>
          </p:cNvSpPr>
          <p:nvPr/>
        </p:nvSpPr>
        <p:spPr bwMode="auto">
          <a:xfrm>
            <a:off x="2143108" y="3714752"/>
            <a:ext cx="2024376" cy="428628"/>
          </a:xfrm>
          <a:prstGeom prst="wedgeRectCallout">
            <a:avLst>
              <a:gd name="adj1" fmla="val -21146"/>
              <a:gd name="adj2" fmla="val -17267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деформация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134"/>
          <p:cNvSpPr>
            <a:spLocks noChangeShapeType="1"/>
          </p:cNvSpPr>
          <p:nvPr/>
        </p:nvSpPr>
        <p:spPr bwMode="auto">
          <a:xfrm>
            <a:off x="285720" y="2714620"/>
            <a:ext cx="32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Line 135"/>
          <p:cNvSpPr>
            <a:spLocks noChangeShapeType="1"/>
          </p:cNvSpPr>
          <p:nvPr/>
        </p:nvSpPr>
        <p:spPr bwMode="auto">
          <a:xfrm>
            <a:off x="2500298" y="2714620"/>
            <a:ext cx="32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3026837"/>
            <a:ext cx="11274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5341512" y="2786058"/>
            <a:ext cx="1071254" cy="1146377"/>
            <a:chOff x="9225" y="6153"/>
            <a:chExt cx="720" cy="848"/>
          </a:xfrm>
        </p:grpSpPr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9225" y="6153"/>
              <a:ext cx="720" cy="841"/>
              <a:chOff x="8892" y="5943"/>
              <a:chExt cx="720" cy="841"/>
            </a:xfrm>
          </p:grpSpPr>
          <p:sp>
            <p:nvSpPr>
              <p:cNvPr id="12" name="Line 11"/>
              <p:cNvSpPr>
                <a:spLocks noChangeShapeType="1"/>
              </p:cNvSpPr>
              <p:nvPr/>
            </p:nvSpPr>
            <p:spPr bwMode="auto">
              <a:xfrm>
                <a:off x="8892" y="6389"/>
                <a:ext cx="538" cy="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3" name="Group 12"/>
              <p:cNvGrpSpPr>
                <a:grpSpLocks/>
              </p:cNvGrpSpPr>
              <p:nvPr/>
            </p:nvGrpSpPr>
            <p:grpSpPr bwMode="auto">
              <a:xfrm>
                <a:off x="8936" y="5943"/>
                <a:ext cx="676" cy="841"/>
                <a:chOff x="11862" y="4958"/>
                <a:chExt cx="676" cy="841"/>
              </a:xfrm>
            </p:grpSpPr>
            <p:sp>
              <p:nvSpPr>
                <p:cNvPr id="1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1862" y="4958"/>
                  <a:ext cx="676" cy="4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kumimoji="0" lang="ru-RU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дин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1907" y="5360"/>
                  <a:ext cx="599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smtClean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k</a:t>
                  </a:r>
                  <a:r>
                    <a:rPr lang="en-US" sz="28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9269" y="6235"/>
              <a:ext cx="592" cy="76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6673859" y="3065644"/>
            <a:ext cx="11274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9"/>
          <p:cNvGrpSpPr>
            <a:grpSpLocks/>
          </p:cNvGrpSpPr>
          <p:nvPr/>
        </p:nvGrpSpPr>
        <p:grpSpPr bwMode="auto">
          <a:xfrm>
            <a:off x="7602553" y="2889381"/>
            <a:ext cx="1327165" cy="1054449"/>
            <a:chOff x="9149" y="6234"/>
            <a:chExt cx="892" cy="780"/>
          </a:xfrm>
        </p:grpSpPr>
        <p:grpSp>
          <p:nvGrpSpPr>
            <p:cNvPr id="18" name="Group 10"/>
            <p:cNvGrpSpPr>
              <a:grpSpLocks/>
            </p:cNvGrpSpPr>
            <p:nvPr/>
          </p:nvGrpSpPr>
          <p:grpSpPr bwMode="auto">
            <a:xfrm>
              <a:off x="9149" y="6234"/>
              <a:ext cx="892" cy="780"/>
              <a:chOff x="8816" y="6024"/>
              <a:chExt cx="892" cy="780"/>
            </a:xfrm>
          </p:grpSpPr>
          <p:sp>
            <p:nvSpPr>
              <p:cNvPr id="20" name="Line 11"/>
              <p:cNvSpPr>
                <a:spLocks noChangeShapeType="1"/>
              </p:cNvSpPr>
              <p:nvPr/>
            </p:nvSpPr>
            <p:spPr bwMode="auto">
              <a:xfrm>
                <a:off x="8892" y="6389"/>
                <a:ext cx="538" cy="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1" name="Group 12"/>
              <p:cNvGrpSpPr>
                <a:grpSpLocks/>
              </p:cNvGrpSpPr>
              <p:nvPr/>
            </p:nvGrpSpPr>
            <p:grpSpPr bwMode="auto">
              <a:xfrm>
                <a:off x="8816" y="6024"/>
                <a:ext cx="892" cy="780"/>
                <a:chOff x="11742" y="5039"/>
                <a:chExt cx="892" cy="780"/>
              </a:xfrm>
            </p:grpSpPr>
            <p:sp>
              <p:nvSpPr>
                <p:cNvPr id="22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1862" y="5039"/>
                  <a:ext cx="772" cy="4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20Н </a:t>
                  </a: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м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3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1742" y="5380"/>
                  <a:ext cx="823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100Н</a:t>
                  </a:r>
                  <a:r>
                    <a:rPr lang="en-US" sz="2800" b="1" dirty="0" smtClean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9269" y="6235"/>
              <a:ext cx="592" cy="76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7173925" y="4165060"/>
            <a:ext cx="1148980" cy="61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20с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76256" y="0"/>
            <a:ext cx="2267744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 №7,стр17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106"/>
          <p:cNvSpPr txBox="1">
            <a:spLocks noChangeArrowheads="1"/>
          </p:cNvSpPr>
          <p:nvPr/>
        </p:nvSpPr>
        <p:spPr bwMode="auto">
          <a:xfrm>
            <a:off x="4500562" y="1714488"/>
            <a:ext cx="2786082" cy="7143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Гука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7313434" y="4077072"/>
            <a:ext cx="642942" cy="615096"/>
          </a:xfrm>
          <a:prstGeom prst="rect">
            <a:avLst/>
          </a:prstGeom>
          <a:solidFill>
            <a:srgbClr val="FFC0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20</a:t>
            </a: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4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2E08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D0698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4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4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2E08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D0698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0347 L 1.94444E-6 -0.3333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3" grpId="0"/>
      <p:bldP spid="4" grpId="0" animBg="1"/>
      <p:bldP spid="5" grpId="0" animBg="1"/>
      <p:bldP spid="6" grpId="0" animBg="1"/>
      <p:bldP spid="7" grpId="0" animBg="1"/>
      <p:bldP spid="8" grpId="0"/>
      <p:bldP spid="16" grpId="0"/>
      <p:bldP spid="24" grpId="0"/>
      <p:bldP spid="25" grpId="0" build="p" animBg="1"/>
      <p:bldP spid="25" grpId="1" build="allAtOnce" animBg="1"/>
      <p:bldP spid="27" grpId="0" build="p" animBg="1"/>
      <p:bldP spid="26" grpId="0" animBg="1"/>
      <p:bldP spid="26" grpId="1" animBg="1"/>
      <p:bldP spid="26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-142908" y="0"/>
            <a:ext cx="9572628" cy="1571612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22225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10.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Брусок    движется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равномерно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вверх  по  наклонной  плоскости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(рис.   7)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Какое направление имеет вектор силы трения?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1.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2.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3.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4.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Frp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=0.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00232" y="1357298"/>
            <a:ext cx="2428892" cy="183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4429132"/>
            <a:ext cx="9144000" cy="20717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ts val="63"/>
              </a:spcBef>
              <a:spcAft>
                <a:spcPts val="1000"/>
              </a:spcAft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10.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Брусок лежит неподвижно на горизонтальной платформе, движущейся равномерно и прямолинейно со скоростью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рис. 7)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Какое направление имеет вектор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Fтр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силы трения, действующей  на брусок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?  A.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0" i="0" u="none" strike="noStrike" cap="none" normalizeH="0" baseline="-25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Tp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=0.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1.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2.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3.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4.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34796" y="1330002"/>
            <a:ext cx="2774035" cy="25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 rot="1903775">
            <a:off x="3952195" y="1630479"/>
            <a:ext cx="530915" cy="646331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ru-RU" sz="3600" dirty="0"/>
          </a:p>
        </p:txBody>
      </p:sp>
      <p:sp>
        <p:nvSpPr>
          <p:cNvPr id="7" name="AutoShape 105"/>
          <p:cNvSpPr>
            <a:spLocks noChangeArrowheads="1"/>
          </p:cNvSpPr>
          <p:nvPr/>
        </p:nvSpPr>
        <p:spPr bwMode="auto">
          <a:xfrm>
            <a:off x="1857356" y="3500438"/>
            <a:ext cx="928694" cy="71438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571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06"/>
          <p:cNvSpPr txBox="1">
            <a:spLocks noChangeArrowheads="1"/>
          </p:cNvSpPr>
          <p:nvPr/>
        </p:nvSpPr>
        <p:spPr bwMode="auto">
          <a:xfrm>
            <a:off x="2928926" y="3286124"/>
            <a:ext cx="314327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Равномерно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… покоится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57158" y="3214686"/>
            <a:ext cx="1428760" cy="1285884"/>
            <a:chOff x="500034" y="1857364"/>
            <a:chExt cx="1428760" cy="1285884"/>
          </a:xfrm>
        </p:grpSpPr>
        <p:sp>
          <p:nvSpPr>
            <p:cNvPr id="10" name="Text Box 104"/>
            <p:cNvSpPr txBox="1">
              <a:spLocks noChangeArrowheads="1"/>
            </p:cNvSpPr>
            <p:nvPr/>
          </p:nvSpPr>
          <p:spPr bwMode="auto">
            <a:xfrm>
              <a:off x="500034" y="1857364"/>
              <a:ext cx="1428760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нет,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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=0</a:t>
              </a:r>
              <a:endPara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 bwMode="auto">
            <a:xfrm>
              <a:off x="500034" y="1928802"/>
              <a:ext cx="428625" cy="1588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 bwMode="auto">
            <a:xfrm>
              <a:off x="1007492" y="2611650"/>
              <a:ext cx="428625" cy="1588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AutoShape 107"/>
          <p:cNvSpPr>
            <a:spLocks noChangeArrowheads="1"/>
          </p:cNvSpPr>
          <p:nvPr/>
        </p:nvSpPr>
        <p:spPr bwMode="auto">
          <a:xfrm rot="10800000" flipV="1">
            <a:off x="7000892" y="3429000"/>
            <a:ext cx="1571636" cy="801691"/>
          </a:xfrm>
          <a:prstGeom prst="wedgeRectCallout">
            <a:avLst>
              <a:gd name="adj1" fmla="val 123467"/>
              <a:gd name="adj2" fmla="val 974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Н.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00892" y="1643050"/>
            <a:ext cx="1798890" cy="584775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Д.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Tp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=0</a:t>
            </a:r>
            <a:endParaRPr lang="ru-RU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715008" y="6273225"/>
            <a:ext cx="3428992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№7, стр.17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71406" y="1785926"/>
            <a:ext cx="19288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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</a:p>
        </p:txBody>
      </p:sp>
      <p:sp>
        <p:nvSpPr>
          <p:cNvPr id="17" name="Line 134"/>
          <p:cNvSpPr>
            <a:spLocks noChangeShapeType="1"/>
          </p:cNvSpPr>
          <p:nvPr/>
        </p:nvSpPr>
        <p:spPr bwMode="auto">
          <a:xfrm>
            <a:off x="142844" y="1857364"/>
            <a:ext cx="32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Line 135"/>
          <p:cNvSpPr>
            <a:spLocks noChangeShapeType="1"/>
          </p:cNvSpPr>
          <p:nvPr/>
        </p:nvSpPr>
        <p:spPr bwMode="auto">
          <a:xfrm>
            <a:off x="1571604" y="1857364"/>
            <a:ext cx="32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715140" y="1000108"/>
            <a:ext cx="1571636" cy="428628"/>
          </a:xfrm>
          <a:prstGeom prst="roundRect">
            <a:avLst/>
          </a:prstGeom>
          <a:solidFill>
            <a:srgbClr val="FF0000">
              <a:alpha val="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5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2E08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D0698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4" grpId="0" animBg="1"/>
      <p:bldP spid="6" grpId="0" animBg="1"/>
      <p:bldP spid="7" grpId="0" animBg="1"/>
      <p:bldP spid="8" grpId="0" build="p"/>
      <p:bldP spid="13" grpId="0" animBg="1"/>
      <p:bldP spid="14" grpId="0" animBg="1"/>
      <p:bldP spid="14" grpId="1" animBg="1"/>
      <p:bldP spid="15" grpId="0" build="p" animBg="1"/>
      <p:bldP spid="15" grpId="1" build="allAtOnce" animBg="1"/>
      <p:bldP spid="16" grpId="0"/>
      <p:bldP spid="17" grpId="0" animBg="1"/>
      <p:bldP spid="18" grpId="0" animBg="1"/>
      <p:bldP spid="20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428596" y="2000240"/>
            <a:ext cx="2500330" cy="857256"/>
          </a:xfrm>
          <a:prstGeom prst="roundRect">
            <a:avLst/>
          </a:prstGeom>
          <a:solidFill>
            <a:srgbClr val="D09B06">
              <a:alpha val="6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00024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17463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11.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 изменится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сила трения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скольжения при движении бруска по горизонтальной поверхности, если силу нормального давления увеличить в 2 раза?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Не изменится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Увеличится в 2 раза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 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Уменьшится в 4  раза.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Увеличится  в  4  раза.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Уменьшится  в  4  раза.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714348" y="1988461"/>
            <a:ext cx="12858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</a:t>
            </a:r>
            <a:r>
              <a:rPr kumimoji="0" lang="ru-RU" sz="40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en-US" sz="4000" b="1" i="0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857356" y="1985468"/>
            <a:ext cx="6429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4000" b="1" i="0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285984" y="2006734"/>
            <a:ext cx="6429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634671" y="2481688"/>
            <a:ext cx="504000" cy="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V="1">
            <a:off x="4086731" y="2002200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4000496" y="3214686"/>
            <a:ext cx="714380" cy="461665"/>
            <a:chOff x="2714612" y="4429132"/>
            <a:chExt cx="714380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/>
          <p:cNvGrpSpPr/>
          <p:nvPr/>
        </p:nvGrpSpPr>
        <p:grpSpPr>
          <a:xfrm>
            <a:off x="4731632" y="1571613"/>
            <a:ext cx="714380" cy="461665"/>
            <a:chOff x="3357554" y="2143116"/>
            <a:chExt cx="714380" cy="461665"/>
          </a:xfrm>
        </p:grpSpPr>
        <p:sp>
          <p:nvSpPr>
            <p:cNvPr id="12" name="TextBox 11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3945814" y="1781408"/>
            <a:ext cx="571504" cy="400110"/>
            <a:chOff x="2000232" y="2528824"/>
            <a:chExt cx="571504" cy="400110"/>
          </a:xfrm>
        </p:grpSpPr>
        <p:cxnSp>
          <p:nvCxnSpPr>
            <p:cNvPr id="15" name="Прямая со стрелкой 14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000232" y="2528824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7" name="Прямая соединительная линия 16"/>
          <p:cNvCxnSpPr/>
          <p:nvPr/>
        </p:nvCxnSpPr>
        <p:spPr>
          <a:xfrm flipV="1">
            <a:off x="4088690" y="2471927"/>
            <a:ext cx="500066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V="1">
            <a:off x="4105787" y="3002332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8"/>
          <p:cNvGrpSpPr/>
          <p:nvPr/>
        </p:nvGrpSpPr>
        <p:grpSpPr>
          <a:xfrm>
            <a:off x="5017384" y="1938686"/>
            <a:ext cx="1840632" cy="523220"/>
            <a:chOff x="5929322" y="2428868"/>
            <a:chExt cx="1840632" cy="52322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5929322" y="2428868"/>
              <a:ext cx="184063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динамометра</a:t>
              </a:r>
              <a:endParaRPr lang="ru-RU" sz="2800" dirty="0"/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>
              <a:off x="5929322" y="2500306"/>
              <a:ext cx="428628" cy="1588"/>
            </a:xfrm>
            <a:prstGeom prst="straightConnector1">
              <a:avLst/>
            </a:prstGeom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-285784" y="4429132"/>
            <a:ext cx="9429784" cy="2714644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22225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11.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 изменится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сила трения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скольжения при движении бруска по горизонтальной поверхности, если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соприкасающихся поверхностей при неизменном значении силы нормального давления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уменьшить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в 3 раза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Увеличится в 3 раза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Уменьшится в 3 раза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Увеличится в 9 раз.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Уменьшится 9 раз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Не изменится.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3500438"/>
            <a:ext cx="4064511" cy="523220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Б.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Увеличится в 2 раза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948264" y="2643182"/>
            <a:ext cx="214314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№7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024504" y="6287478"/>
            <a:ext cx="2404752" cy="428628"/>
          </a:xfrm>
          <a:prstGeom prst="roundRect">
            <a:avLst/>
          </a:prstGeom>
          <a:solidFill>
            <a:srgbClr val="FF0000">
              <a:alpha val="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691950" y="754262"/>
            <a:ext cx="2404752" cy="428628"/>
          </a:xfrm>
          <a:prstGeom prst="roundRect">
            <a:avLst/>
          </a:prstGeom>
          <a:solidFill>
            <a:srgbClr val="FF0000">
              <a:alpha val="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5715008" y="6286520"/>
            <a:ext cx="3428992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№7, стр.17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0"/>
            <a:ext cx="9144000" cy="6858048"/>
          </a:xfrm>
          <a:prstGeom prst="rect">
            <a:avLst/>
          </a:prstGeom>
          <a:solidFill>
            <a:schemeClr val="bg1">
              <a:lumMod val="65000"/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1266" grpId="0" animBg="1"/>
      <p:bldP spid="3" grpId="0"/>
      <p:bldP spid="3" grpId="1"/>
      <p:bldP spid="3" grpId="2"/>
      <p:bldP spid="4" grpId="0"/>
      <p:bldP spid="5" grpId="0"/>
      <p:bldP spid="5" grpId="1"/>
      <p:bldP spid="5" grpId="2"/>
      <p:bldP spid="11267" grpId="0" animBg="1"/>
      <p:bldP spid="23" grpId="0" animBg="1"/>
      <p:bldP spid="26" grpId="0" build="p" animBg="1"/>
      <p:bldP spid="26" grpId="1" build="allAtOnce" animBg="1"/>
      <p:bldP spid="28" grpId="0" animBg="1"/>
      <p:bldP spid="29" grpId="0" animBg="1"/>
      <p:bldP spid="30" grpId="0" build="p" animBg="1"/>
      <p:bldP spid="30" grpId="1" build="allAtOnce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0"/>
            <a:ext cx="9501222" cy="4429132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22225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12.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Космический корабль после выключения ракетных двигателей движется вертикально вверх, достигает верхней точки траектории и затем движется вниз. На каком участке этой траектории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сила давления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космонавта на кресло имеет минимальное значение? Сопротивлением воздуха пренебречь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При движении вверх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В верхней точке траектории.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При движении вниз.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Во время всего полета сила   давления одинакова и не равна нулю.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Во время всего  полета сила давления равна  нулю.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1000910">
            <a:off x="849294" y="529045"/>
            <a:ext cx="6764109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НЕВЕСОМОСТЬ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 время всего  полета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611255"/>
            <a:ext cx="9144000" cy="2246769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>
            <a:spAutoFit/>
          </a:bodyPr>
          <a:lstStyle/>
          <a:p>
            <a:pPr lvl="0" eaLnBrk="0" hangingPunct="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8.Невесомость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это состояние, при котором тело не действует ни на опору,  ни на подвес.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8.Условие невесомости: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ситуация, когда и тело и опора имеют ускорение свободного падения.(Двигаются под действием тольк0 силы тяжести).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00860" y="3844357"/>
            <a:ext cx="2143140" cy="58477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№8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57422" y="3500438"/>
            <a:ext cx="6786578" cy="500066"/>
          </a:xfrm>
          <a:prstGeom prst="roundRect">
            <a:avLst/>
          </a:prstGeom>
          <a:solidFill>
            <a:srgbClr val="FF0000">
              <a:alpha val="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" y="0"/>
            <a:ext cx="9144000" cy="6858000"/>
          </a:xfrm>
          <a:prstGeom prst="rect">
            <a:avLst/>
          </a:prstGeom>
          <a:solidFill>
            <a:schemeClr val="bg1">
              <a:lumMod val="65000"/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hangingPunct="0"/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571744"/>
            <a:ext cx="9144000" cy="3231654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>
            <a:spAutoFit/>
          </a:bodyPr>
          <a:lstStyle/>
          <a:p>
            <a:pPr lvl="0" eaLnBrk="0" hangingPunct="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8.Невесомость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это состояние, при котором тело не действует ни на опору,  ни на подвес.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8.Условие невесомости: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ситуация, когда и тело и опора имеют ускорение свободного падения.(Двигаются под действием только силы тяжести).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4" grpId="0" animBg="1"/>
      <p:bldP spid="5" grpId="0" animBg="1"/>
      <p:bldP spid="6" grpId="0" build="allAtOnce" animBg="1"/>
      <p:bldP spid="6" grpId="1" build="p" animBg="1"/>
      <p:bldP spid="8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714752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ts val="63"/>
              </a:spcBef>
              <a:spcAft>
                <a:spcPts val="1000"/>
              </a:spcAft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12.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Один кирпич положили на другой и подбросили вертикально вверх. Когда сила давления верхнего кирпича на нижний будет равна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нулю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 Сопротивлением воздуха пренебречь.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0" eaLnBrk="1" fontAlgn="base" latinLnBrk="0" hangingPunct="1">
              <a:lnSpc>
                <a:spcPct val="100000"/>
              </a:lnSpc>
              <a:spcBef>
                <a:spcPts val="63"/>
              </a:spcBef>
              <a:spcAft>
                <a:spcPts val="1000"/>
              </a:spcAft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Только во время движения вверх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Только во время  движения  вниз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Только в момент достижения верхней точки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Во время всего полета  не равна нулю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Во время всего полета после броска равна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нулю.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611255"/>
            <a:ext cx="9144000" cy="2246769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>
            <a:spAutoFit/>
          </a:bodyPr>
          <a:lstStyle/>
          <a:p>
            <a:pPr lvl="0" eaLnBrk="0" hangingPunct="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8.Невесомость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это состояние, при котором тело не действует ни на опору, ни на подвес.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8.Условие невесомости: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ситуация, когда и тело и опора имеют ускорение свободного падения.(Двигаются под действием тольк0 силы тяжести).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3789040"/>
            <a:ext cx="3347864" cy="58477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№8,стр.20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3143248"/>
            <a:ext cx="6786578" cy="500066"/>
          </a:xfrm>
          <a:prstGeom prst="roundRect">
            <a:avLst/>
          </a:prstGeom>
          <a:solidFill>
            <a:srgbClr val="FF0000">
              <a:alpha val="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 rot="21000910">
            <a:off x="992170" y="1647929"/>
            <a:ext cx="6764109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НЕВЕСОМОСТЬ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 время всего  полета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5" grpId="0" animBg="1"/>
      <p:bldP spid="6" grpId="0" build="allAtOnce" animBg="1"/>
      <p:bldP spid="6" grpId="1" uiExpand="1" build="p" animBg="1"/>
      <p:bldP spid="7" grpId="0" animBg="1"/>
      <p:bldP spid="8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0"/>
            <a:ext cx="9429784" cy="2285992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22225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15.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Лифт поднимается с ускорением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5 м/с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вектор ускорении направлен вертикально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вверх.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лифте находится тело, масса которого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50 кг.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Чему равен вес тела? Ускорение свободного падения принять равным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10 м/с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занесите в  Ньютонах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292486"/>
            <a:ext cx="2265364" cy="707886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а=5 м/с</a:t>
            </a:r>
            <a:r>
              <a:rPr lang="ru-RU" sz="40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3000372"/>
            <a:ext cx="2143407" cy="707886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=5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5009" y="3714752"/>
            <a:ext cx="1173719" cy="707886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Р=? </a:t>
            </a:r>
            <a:endParaRPr lang="ru-RU" sz="4000" dirty="0">
              <a:solidFill>
                <a:srgbClr val="C0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1393009" y="3393281"/>
            <a:ext cx="2071702" cy="1588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6"/>
          <p:cNvGrpSpPr>
            <a:grpSpLocks/>
          </p:cNvGrpSpPr>
          <p:nvPr/>
        </p:nvGrpSpPr>
        <p:grpSpPr bwMode="auto">
          <a:xfrm>
            <a:off x="3286116" y="2643182"/>
            <a:ext cx="714380" cy="1535682"/>
            <a:chOff x="3862" y="509"/>
            <a:chExt cx="179" cy="1307"/>
          </a:xfrm>
        </p:grpSpPr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3862" y="1184"/>
              <a:ext cx="179" cy="17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 flipV="1">
              <a:off x="3957" y="509"/>
              <a:ext cx="0" cy="76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3957" y="1264"/>
              <a:ext cx="0" cy="55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Line 46"/>
          <p:cNvSpPr>
            <a:spLocks noChangeShapeType="1"/>
          </p:cNvSpPr>
          <p:nvPr/>
        </p:nvSpPr>
        <p:spPr bwMode="auto">
          <a:xfrm flipV="1">
            <a:off x="3143240" y="2703199"/>
            <a:ext cx="0" cy="92869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triangl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Line 41"/>
          <p:cNvSpPr>
            <a:spLocks noChangeShapeType="1"/>
          </p:cNvSpPr>
          <p:nvPr/>
        </p:nvSpPr>
        <p:spPr bwMode="auto">
          <a:xfrm flipV="1">
            <a:off x="4357686" y="3417578"/>
            <a:ext cx="0" cy="468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000628" y="2285992"/>
            <a:ext cx="3028393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= N- 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mg</a:t>
            </a:r>
            <a:endParaRPr lang="ru-RU" sz="4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000628" y="3139859"/>
            <a:ext cx="3302507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</a:t>
            </a:r>
            <a:r>
              <a:rPr lang="ru-RU" sz="36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0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=N -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0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endParaRPr lang="ru-RU" sz="36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357950" y="4714884"/>
            <a:ext cx="20858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Р=250Н 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14678" y="4357694"/>
            <a:ext cx="1287532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Р=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28" name="AutoShape 107"/>
          <p:cNvSpPr>
            <a:spLocks noChangeArrowheads="1"/>
          </p:cNvSpPr>
          <p:nvPr/>
        </p:nvSpPr>
        <p:spPr bwMode="auto">
          <a:xfrm rot="10800000" flipV="1">
            <a:off x="71438" y="4429132"/>
            <a:ext cx="2000232" cy="801691"/>
          </a:xfrm>
          <a:prstGeom prst="wedgeRectCallout">
            <a:avLst>
              <a:gd name="adj1" fmla="val -106049"/>
              <a:gd name="adj2" fmla="val -7956"/>
            </a:avLst>
          </a:prstGeom>
          <a:solidFill>
            <a:srgbClr val="F9E3A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Н.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143636" y="4669705"/>
            <a:ext cx="2468946" cy="83099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Р=750Н 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5436096" y="6273225"/>
            <a:ext cx="3707904" cy="58477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№10,стр.26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3" grpId="0" animBg="1"/>
      <p:bldP spid="4" grpId="0" animBg="1"/>
      <p:bldP spid="5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 animBg="1"/>
      <p:bldP spid="28" grpId="0" animBg="1"/>
      <p:bldP spid="29" grpId="0" animBg="1"/>
      <p:bldP spid="29" grpId="1" animBg="1"/>
      <p:bldP spid="30" grpId="0" animBg="1"/>
      <p:bldP spid="31" grpId="0" build="allAtOnce" animBg="1"/>
      <p:bldP spid="31" grpI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857364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13.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Модуль скорости тела, движущегося прямолинейно, изменялся со временем по закону, представленному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графически на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рисунке 8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 Какой из графикой, приведенных на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рисунке 9,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выражает зависимость от времени модуля равнодействующей F всех сил, действующих на тело?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1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2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3.                 </a:t>
            </a:r>
          </a:p>
          <a:p>
            <a:pPr marL="0" lvl="0" indent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4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F =0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76" y="1785926"/>
            <a:ext cx="2000232" cy="204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14546" y="1644190"/>
            <a:ext cx="650085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"/>
          <p:cNvGrpSpPr/>
          <p:nvPr/>
        </p:nvGrpSpPr>
        <p:grpSpPr>
          <a:xfrm>
            <a:off x="2714612" y="3168672"/>
            <a:ext cx="1755750" cy="1260460"/>
            <a:chOff x="2714612" y="3143248"/>
            <a:chExt cx="1755750" cy="126046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2714612" y="3449240"/>
              <a:ext cx="933026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4400" dirty="0" err="1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 bwMode="auto">
            <a:xfrm flipV="1">
              <a:off x="3438100" y="3846995"/>
              <a:ext cx="1032262" cy="2859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3581039" y="3143248"/>
              <a:ext cx="62549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40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15"/>
            <p:cNvSpPr txBox="1">
              <a:spLocks noChangeArrowheads="1"/>
            </p:cNvSpPr>
            <p:nvPr/>
          </p:nvSpPr>
          <p:spPr bwMode="auto">
            <a:xfrm>
              <a:off x="3669238" y="3738850"/>
              <a:ext cx="758746" cy="664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ru-RU" sz="36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2643174" y="1857364"/>
            <a:ext cx="595035" cy="584775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ru-RU" sz="3200" b="1" dirty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36512" y="4382774"/>
            <a:ext cx="276450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14876" y="3714752"/>
            <a:ext cx="4429124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7929586" y="5072074"/>
            <a:ext cx="595035" cy="584775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endParaRPr lang="ru-RU" sz="32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298" y="1661332"/>
            <a:ext cx="2195736" cy="183967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00600" y="1700808"/>
            <a:ext cx="1907704" cy="1656184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-21749" y="4444623"/>
            <a:ext cx="2195736" cy="183967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31006" y="4941168"/>
            <a:ext cx="1623446" cy="1440160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483768" y="6300609"/>
            <a:ext cx="2448272" cy="58477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№5,6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107"/>
          <p:cNvSpPr>
            <a:spLocks noChangeArrowheads="1"/>
          </p:cNvSpPr>
          <p:nvPr/>
        </p:nvSpPr>
        <p:spPr bwMode="auto">
          <a:xfrm rot="10800000" flipV="1">
            <a:off x="2428860" y="4484696"/>
            <a:ext cx="1785950" cy="801691"/>
          </a:xfrm>
          <a:prstGeom prst="wedgeRectCallout">
            <a:avLst>
              <a:gd name="adj1" fmla="val 18419"/>
              <a:gd name="adj2" fmla="val -100383"/>
            </a:avLst>
          </a:prstGeom>
          <a:solidFill>
            <a:srgbClr val="F9E3A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Н.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0532 L -0.34445 -0.02106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22" y="-7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0.24827 -0.0051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-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9" grpId="0" animBg="1"/>
      <p:bldP spid="12" grpId="0" animBg="1"/>
      <p:bldP spid="13" grpId="0" animBg="1"/>
      <p:bldP spid="14" grpId="1" animBg="1"/>
      <p:bldP spid="14" grpId="2" animBg="1"/>
      <p:bldP spid="16" grpId="0" animBg="1"/>
      <p:bldP spid="17" grpId="0" animBg="1"/>
      <p:bldP spid="17" grpId="1" animBg="1"/>
      <p:bldP spid="20" grpId="0" build="allAtOnce" animBg="1"/>
      <p:bldP spid="20" grpId="1" build="p" animBg="1"/>
      <p:bldP spid="19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-71470" y="0"/>
            <a:ext cx="9215470" cy="178592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98425" lvl="1" algn="just" defTabSz="914400" rtl="0" eaLnBrk="1" fontAlgn="base" latinLnBrk="0" hangingPunct="1">
              <a:lnSpc>
                <a:spcPct val="100000"/>
              </a:lnSpc>
              <a:spcBef>
                <a:spcPts val="5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14.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Какова должна быть начальная скорость v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тела, направленная параллельно поверхности Земли, в точке, находящейся за пределами атмосферы, чтобы оно двигалось вокруг Земли по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траектории 4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55813" y="1714488"/>
            <a:ext cx="4488187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-357222" y="3544673"/>
            <a:ext cx="5357850" cy="2811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8425" lvl="1" algn="just">
              <a:spcBef>
                <a:spcPts val="50"/>
              </a:spcBef>
              <a:spcAft>
                <a:spcPts val="1000"/>
              </a:spcAft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7,9 км/с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marR="98425" lvl="1" algn="just">
              <a:spcBef>
                <a:spcPts val="50"/>
              </a:spcBef>
              <a:spcAft>
                <a:spcPts val="1000"/>
              </a:spcAft>
            </a:pP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Б.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vo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≈ 7,9 км/с.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R="98425" lvl="1" algn="just">
              <a:spcBef>
                <a:spcPts val="50"/>
              </a:spcBef>
              <a:spcAft>
                <a:spcPts val="100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7,9 км/с &lt; v</a:t>
            </a:r>
            <a:r>
              <a:rPr lang="ru-RU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&lt; 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11,2 км/с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R="98425" lvl="1" algn="just">
              <a:spcBef>
                <a:spcPts val="50"/>
              </a:spcBef>
              <a:spcAft>
                <a:spcPts val="1000"/>
              </a:spcAft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vo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≈ 11,2 км/с    </a:t>
            </a:r>
          </a:p>
          <a:p>
            <a:pPr marR="98425" lvl="1" algn="just">
              <a:spcBef>
                <a:spcPts val="50"/>
              </a:spcBef>
              <a:spcAft>
                <a:spcPts val="1000"/>
              </a:spcAft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Д.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&gt; 11,2 км/с.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86050" y="3500438"/>
            <a:ext cx="78581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-5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4058671"/>
            <a:ext cx="785818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- 4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6" y="4643446"/>
            <a:ext cx="785818" cy="58477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- 3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0364" y="5786454"/>
            <a:ext cx="78581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- 2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0364" y="5214950"/>
            <a:ext cx="785818" cy="58477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- 2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06"/>
          <p:cNvSpPr txBox="1">
            <a:spLocks noChangeArrowheads="1"/>
          </p:cNvSpPr>
          <p:nvPr/>
        </p:nvSpPr>
        <p:spPr bwMode="auto">
          <a:xfrm>
            <a:off x="-71470" y="2357430"/>
            <a:ext cx="728664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Первая космическая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7,9 км/с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06"/>
          <p:cNvSpPr txBox="1">
            <a:spLocks noChangeArrowheads="1"/>
          </p:cNvSpPr>
          <p:nvPr/>
        </p:nvSpPr>
        <p:spPr bwMode="auto">
          <a:xfrm>
            <a:off x="-71470" y="2857496"/>
            <a:ext cx="728664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Вторая космическая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11,2 м/с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36096" y="6273225"/>
            <a:ext cx="3707904" cy="58477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№11,стр.27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06"/>
          <p:cNvSpPr txBox="1">
            <a:spLocks noChangeArrowheads="1"/>
          </p:cNvSpPr>
          <p:nvPr/>
        </p:nvSpPr>
        <p:spPr bwMode="auto">
          <a:xfrm>
            <a:off x="3500430" y="3929066"/>
            <a:ext cx="3714744" cy="78581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Падает мимо..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2E08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D0698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3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2E08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D0698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3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3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1" grpId="0" build="p"/>
      <p:bldP spid="12" grpId="0" build="allAtOnce" animBg="1"/>
      <p:bldP spid="12" grpId="1" build="p" animBg="1"/>
      <p:bldP spid="13" grpId="0" build="p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7072330" y="1369173"/>
            <a:ext cx="2071702" cy="1279390"/>
          </a:xfrm>
          <a:prstGeom prst="rect">
            <a:avLst/>
          </a:prstGeom>
          <a:solidFill>
            <a:srgbClr val="F9E3A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500958" y="2357430"/>
            <a:ext cx="1000132" cy="28575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68"/>
          <p:cNvGrpSpPr/>
          <p:nvPr/>
        </p:nvGrpSpPr>
        <p:grpSpPr>
          <a:xfrm>
            <a:off x="376299" y="1394893"/>
            <a:ext cx="2552627" cy="1656000"/>
            <a:chOff x="1762706" y="1655976"/>
            <a:chExt cx="2088745" cy="1656000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rot="5400000" flipH="1" flipV="1">
              <a:off x="3022657" y="2483182"/>
              <a:ext cx="1656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62706" y="3011710"/>
              <a:ext cx="1738011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-142908" y="1285860"/>
            <a:ext cx="3286148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=2,7 кг</a:t>
            </a:r>
          </a:p>
          <a:p>
            <a:pPr lvl="0">
              <a:lnSpc>
                <a:spcPts val="3500"/>
              </a:lnSpc>
            </a:pP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3600" b="1" baseline="-30000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800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ru-RU" sz="3600" b="1" dirty="0" smtClean="0">
              <a:solidFill>
                <a:srgbClr val="33993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ts val="3500"/>
              </a:lnSpc>
            </a:pP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2700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endParaRPr lang="ru-RU" sz="4800" b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>
              <a:lnSpc>
                <a:spcPts val="35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ru-RU" sz="48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4"/>
          <p:cNvGrpSpPr/>
          <p:nvPr/>
        </p:nvGrpSpPr>
        <p:grpSpPr>
          <a:xfrm>
            <a:off x="8072462" y="3277775"/>
            <a:ext cx="1071538" cy="651291"/>
            <a:chOff x="2714612" y="4429132"/>
            <a:chExt cx="714380" cy="1077218"/>
          </a:xfrm>
        </p:grpSpPr>
        <p:sp>
          <p:nvSpPr>
            <p:cNvPr id="9" name="TextBox 8"/>
            <p:cNvSpPr txBox="1"/>
            <p:nvPr/>
          </p:nvSpPr>
          <p:spPr>
            <a:xfrm>
              <a:off x="2714612" y="4429132"/>
              <a:ext cx="7143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Прямая со стрелкой 10"/>
          <p:cNvCxnSpPr/>
          <p:nvPr/>
        </p:nvCxnSpPr>
        <p:spPr>
          <a:xfrm rot="16200000" flipV="1">
            <a:off x="7366971" y="3151555"/>
            <a:ext cx="1296000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7"/>
          <p:cNvGrpSpPr/>
          <p:nvPr/>
        </p:nvGrpSpPr>
        <p:grpSpPr>
          <a:xfrm>
            <a:off x="7929586" y="1000108"/>
            <a:ext cx="1071570" cy="523220"/>
            <a:chOff x="3214678" y="2143117"/>
            <a:chExt cx="857256" cy="523220"/>
          </a:xfrm>
        </p:grpSpPr>
        <p:sp>
          <p:nvSpPr>
            <p:cNvPr id="13" name="TextBox 12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 стрелкой 14"/>
          <p:cNvCxnSpPr/>
          <p:nvPr/>
        </p:nvCxnSpPr>
        <p:spPr>
          <a:xfrm rot="16200000" flipV="1">
            <a:off x="7486390" y="1991890"/>
            <a:ext cx="10080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00232" y="3183909"/>
            <a:ext cx="4328749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en-US" sz="40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ПОГР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3786190"/>
            <a:ext cx="61446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72198" y="3786190"/>
            <a:ext cx="774571" cy="646331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0" y="4572008"/>
            <a:ext cx="9144000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1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16</a:t>
            </a: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Кусок алюминия массой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2,7 кг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погрузили в керосин. Чему равна величина архимедовой силы?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0"/>
            <a:ext cx="20717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286248" y="210901"/>
            <a:ext cx="34772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2,7</a:t>
            </a: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2700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71802" y="928670"/>
            <a:ext cx="1931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000232" y="0"/>
            <a:ext cx="2286016" cy="923330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ru-RU" sz="5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endParaRPr lang="ru-RU" sz="5400" dirty="0">
              <a:solidFill>
                <a:srgbClr val="0000FF"/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rot="16200000" flipV="1">
            <a:off x="7677024" y="2172299"/>
            <a:ext cx="648000" cy="0"/>
          </a:xfrm>
          <a:prstGeom prst="straightConnector1">
            <a:avLst/>
          </a:prstGeom>
          <a:ln w="762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8072430" y="1691334"/>
            <a:ext cx="714412" cy="523220"/>
            <a:chOff x="3214678" y="2143117"/>
            <a:chExt cx="628680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3214678" y="2143117"/>
              <a:ext cx="628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Прямая со стрелкой 30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Прямоугольник 31"/>
          <p:cNvSpPr/>
          <p:nvPr/>
        </p:nvSpPr>
        <p:spPr>
          <a:xfrm>
            <a:off x="6215074" y="3714752"/>
            <a:ext cx="774571" cy="64633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00430" y="1643050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=27Н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29124" y="1643050"/>
            <a:ext cx="1071570" cy="646331"/>
          </a:xfrm>
          <a:prstGeom prst="rect">
            <a:avLst/>
          </a:prstGeom>
          <a:solidFill>
            <a:srgbClr val="92D050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27Н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15140" y="1656698"/>
            <a:ext cx="1071570" cy="646331"/>
          </a:xfrm>
          <a:prstGeom prst="rect">
            <a:avLst/>
          </a:prstGeom>
          <a:solidFill>
            <a:schemeClr val="tx1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19Н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095288" y="2976434"/>
            <a:ext cx="415498" cy="64633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85846E-6 L 0.10087 -0.39269 " pathEditMode="relative" rAng="0" ptsTypes="AA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19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02683E-6 L 0.4059 0.15032 " pathEditMode="relative" rAng="0" ptsTypes="AA">
                                      <p:cBhvr>
                                        <p:cTn id="1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00" y="7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1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 build="p"/>
      <p:bldP spid="18" grpId="0" animBg="1"/>
      <p:bldP spid="19" grpId="0"/>
      <p:bldP spid="23" grpId="0" animBg="1"/>
      <p:bldP spid="22" grpId="0"/>
      <p:bldP spid="24" grpId="0"/>
      <p:bldP spid="25" grpId="0"/>
      <p:bldP spid="26" grpId="0"/>
      <p:bldP spid="27" grpId="0" animBg="1"/>
      <p:bldP spid="32" grpId="0" animBg="1"/>
      <p:bldP spid="32" grpId="1" animBg="1"/>
      <p:bldP spid="33" grpId="0"/>
      <p:bldP spid="34" grpId="0" animBg="1"/>
      <p:bldP spid="34" grpId="1" animBg="1"/>
      <p:bldP spid="35" grpId="0" animBg="1"/>
      <p:bldP spid="36" grpId="0" animBg="1"/>
      <p:bldP spid="3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7" cstate="print">
            <a:lum bright="-20000" contrast="40000"/>
          </a:blip>
          <a:srcRect l="25304" t="30736" r="9972" b="38103"/>
          <a:stretch>
            <a:fillRect/>
          </a:stretch>
        </p:blipFill>
        <p:spPr bwMode="auto">
          <a:xfrm>
            <a:off x="-32" y="-24"/>
            <a:ext cx="62151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-36074" y="115433"/>
            <a:ext cx="533404" cy="586565"/>
          </a:xfrm>
          <a:prstGeom prst="rect">
            <a:avLst/>
          </a:prstGeom>
          <a:solidFill>
            <a:srgbClr val="F9E3A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17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14480" y="2786058"/>
            <a:ext cx="7429552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затем 20 минут из 40 шло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отвердевание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т.е. отвердело  1/2 часть  1кг.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45640" y="3375352"/>
            <a:ext cx="1122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00338" y="3301785"/>
            <a:ext cx="207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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0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,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5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льда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3269278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3357562"/>
            <a:ext cx="7858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 =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4876" y="3348037"/>
            <a:ext cx="2428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ru-RU" sz="2400" b="1" dirty="0" smtClean="0"/>
              <a:t>•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ru-RU" sz="2000" b="1" dirty="0" smtClean="0">
                <a:solidFill>
                  <a:srgbClr val="0014AC"/>
                </a:solidFill>
              </a:rPr>
              <a:t>•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43702" y="3343275"/>
            <a:ext cx="2500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340000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,5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4348" y="3857628"/>
            <a:ext cx="33575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84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Дж+170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Дж=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9058" y="3857628"/>
            <a:ext cx="19288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   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кДж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3929058" y="1285860"/>
            <a:ext cx="428628" cy="285752"/>
          </a:xfrm>
          <a:prstGeom prst="line">
            <a:avLst/>
          </a:prstGeom>
          <a:ln w="38100">
            <a:solidFill>
              <a:srgbClr val="001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286248" y="1641462"/>
            <a:ext cx="64294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929322" y="428604"/>
            <a:ext cx="857256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071670" y="2024624"/>
            <a:ext cx="1214446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30минут?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0" y="2357430"/>
            <a:ext cx="4500562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Первые 10 минут вода охладилась на 20°,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2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0"/>
            <a:ext cx="9396536" cy="257174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53975" lvl="0" indent="0" defTabSz="914400" rtl="0" eaLnBrk="1" fontAlgn="base" latinLnBrk="0" hangingPunct="1">
              <a:lnSpc>
                <a:spcPct val="100000"/>
              </a:lnSpc>
              <a:spcBef>
                <a:spcPts val="63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Автомобиль движется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равномерно и прямолинейно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 скоростью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(рис.1).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Какое направление   имеет   равнодействующая сил, приложенных к автомобилю?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53975" lvl="0" indent="0" defTabSz="914400" rtl="0" eaLnBrk="1" fontAlgn="base" latinLnBrk="0" hangingPunct="1">
              <a:lnSpc>
                <a:spcPct val="100000"/>
              </a:lnSpc>
              <a:spcBef>
                <a:spcPts val="63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1.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2.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3.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4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     Д.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62668" y="1500174"/>
            <a:ext cx="310992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05"/>
          <p:cNvSpPr>
            <a:spLocks noChangeArrowheads="1"/>
          </p:cNvSpPr>
          <p:nvPr/>
        </p:nvSpPr>
        <p:spPr bwMode="auto">
          <a:xfrm>
            <a:off x="1857356" y="3429000"/>
            <a:ext cx="928694" cy="71438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9E3A5"/>
          </a:solidFill>
          <a:ln w="571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06"/>
          <p:cNvSpPr txBox="1">
            <a:spLocks noChangeArrowheads="1"/>
          </p:cNvSpPr>
          <p:nvPr/>
        </p:nvSpPr>
        <p:spPr bwMode="auto">
          <a:xfrm>
            <a:off x="2928926" y="3214686"/>
            <a:ext cx="3143272" cy="107157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Равномерно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… покоится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57158" y="3143248"/>
            <a:ext cx="1428760" cy="1285884"/>
            <a:chOff x="500034" y="1857364"/>
            <a:chExt cx="1428760" cy="1285884"/>
          </a:xfrm>
          <a:solidFill>
            <a:srgbClr val="F9E3A5"/>
          </a:solidFill>
        </p:grpSpPr>
        <p:sp>
          <p:nvSpPr>
            <p:cNvPr id="8" name="Text Box 104"/>
            <p:cNvSpPr txBox="1">
              <a:spLocks noChangeArrowheads="1"/>
            </p:cNvSpPr>
            <p:nvPr/>
          </p:nvSpPr>
          <p:spPr bwMode="auto">
            <a:xfrm>
              <a:off x="500034" y="1857364"/>
              <a:ext cx="1428760" cy="128588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нет,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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=0</a:t>
              </a:r>
              <a:endPara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 bwMode="auto">
            <a:xfrm>
              <a:off x="500034" y="1928802"/>
              <a:ext cx="428625" cy="1588"/>
            </a:xfrm>
            <a:prstGeom prst="straightConnector1">
              <a:avLst/>
            </a:prstGeom>
            <a:grpFill/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 bwMode="auto">
            <a:xfrm>
              <a:off x="1007492" y="2611650"/>
              <a:ext cx="428625" cy="1588"/>
            </a:xfrm>
            <a:prstGeom prst="straightConnector1">
              <a:avLst/>
            </a:prstGeom>
            <a:grpFill/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AutoShape 107"/>
          <p:cNvSpPr>
            <a:spLocks noChangeArrowheads="1"/>
          </p:cNvSpPr>
          <p:nvPr/>
        </p:nvSpPr>
        <p:spPr bwMode="auto">
          <a:xfrm rot="10800000" flipV="1">
            <a:off x="7000892" y="3357562"/>
            <a:ext cx="1571636" cy="801691"/>
          </a:xfrm>
          <a:prstGeom prst="wedgeRectCallout">
            <a:avLst>
              <a:gd name="adj1" fmla="val 123467"/>
              <a:gd name="adj2" fmla="val 9742"/>
            </a:avLst>
          </a:prstGeom>
          <a:solidFill>
            <a:srgbClr val="F9E3A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Н.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29322" y="6273249"/>
            <a:ext cx="3162082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№5,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.15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786182" y="2000240"/>
            <a:ext cx="1500198" cy="642942"/>
          </a:xfrm>
          <a:prstGeom prst="roundRect">
            <a:avLst/>
          </a:prstGeom>
          <a:solidFill>
            <a:srgbClr val="FF0000">
              <a:alpha val="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4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2E08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D0698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4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4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2E08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D0698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5" grpId="0" animBg="1"/>
      <p:bldP spid="6" grpId="0" build="p" animBg="1"/>
      <p:bldP spid="6" grpId="1" build="allAtOnce" animBg="1"/>
      <p:bldP spid="11" grpId="0" animBg="1"/>
      <p:bldP spid="11" grpId="1" animBg="1"/>
      <p:bldP spid="13" grpId="1" uiExpand="1" build="p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 l="34291" t="24080" r="13696" b="34471"/>
          <a:stretch>
            <a:fillRect/>
          </a:stretch>
        </p:blipFill>
        <p:spPr bwMode="auto">
          <a:xfrm>
            <a:off x="0" y="0"/>
            <a:ext cx="9095650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0" y="4786322"/>
            <a:ext cx="2714612" cy="3571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4 -0.01065 L 2.5E-6 0.049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lum bright="-20000" contrast="60000"/>
          </a:blip>
          <a:srcRect l="30626" t="19348" r="16130" b="51730"/>
          <a:stretch>
            <a:fillRect/>
          </a:stretch>
        </p:blipFill>
        <p:spPr bwMode="auto">
          <a:xfrm>
            <a:off x="0" y="0"/>
            <a:ext cx="9144000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l="18100" t="65714" r="29062" b="19626"/>
          <a:stretch>
            <a:fillRect/>
          </a:stretch>
        </p:blipFill>
        <p:spPr bwMode="auto">
          <a:xfrm>
            <a:off x="2668565" y="4071942"/>
            <a:ext cx="6475435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714612" y="5929330"/>
            <a:ext cx="4786346" cy="3571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-24"/>
            <a:ext cx="9144000" cy="830997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Амперметр </a:t>
            </a:r>
            <a:r>
              <a:rPr lang="ru-RU" sz="24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(А)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включается последовательно, а вольтметр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V)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параллельно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l="29855" t="49408" r="16124" b="29024"/>
          <a:stretch>
            <a:fillRect/>
          </a:stretch>
        </p:blipFill>
        <p:spPr bwMode="auto">
          <a:xfrm>
            <a:off x="0" y="0"/>
            <a:ext cx="9142239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60960" y="3284984"/>
            <a:ext cx="8929718" cy="8572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lum bright="-20000" contrast="60000"/>
          </a:blip>
          <a:srcRect l="30838" t="14838" r="15117" b="46692"/>
          <a:stretch>
            <a:fillRect/>
          </a:stretch>
        </p:blipFill>
        <p:spPr bwMode="auto">
          <a:xfrm>
            <a:off x="0" y="11970"/>
            <a:ext cx="9144000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347864" y="785794"/>
            <a:ext cx="2016224" cy="8572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43608" y="4869160"/>
            <a:ext cx="8100392" cy="1200329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Чем меньше сопротивление, тем больше сила тока (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Ома.  Верхняя ветвь  имеет сопротивление в два раза больше, значит сила тока в два раза меньше.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203098" y="1774821"/>
            <a:ext cx="2377014" cy="648201"/>
            <a:chOff x="7142224" y="992439"/>
            <a:chExt cx="2377014" cy="648201"/>
          </a:xfrm>
        </p:grpSpPr>
        <p:grpSp>
          <p:nvGrpSpPr>
            <p:cNvPr id="7" name="Group 34"/>
            <p:cNvGrpSpPr>
              <a:grpSpLocks/>
            </p:cNvGrpSpPr>
            <p:nvPr/>
          </p:nvGrpSpPr>
          <p:grpSpPr bwMode="auto">
            <a:xfrm>
              <a:off x="7142224" y="992439"/>
              <a:ext cx="2338637" cy="648201"/>
              <a:chOff x="9527" y="5320"/>
              <a:chExt cx="1561" cy="410"/>
            </a:xfrm>
          </p:grpSpPr>
          <p:sp>
            <p:nvSpPr>
              <p:cNvPr id="11" name="Line 38"/>
              <p:cNvSpPr>
                <a:spLocks noChangeShapeType="1"/>
              </p:cNvSpPr>
              <p:nvPr/>
            </p:nvSpPr>
            <p:spPr bwMode="auto">
              <a:xfrm flipV="1">
                <a:off x="9527" y="5499"/>
                <a:ext cx="1561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0" name="Group 35"/>
              <p:cNvGrpSpPr>
                <a:grpSpLocks/>
              </p:cNvGrpSpPr>
              <p:nvPr/>
            </p:nvGrpSpPr>
            <p:grpSpPr bwMode="auto">
              <a:xfrm>
                <a:off x="9786" y="5320"/>
                <a:ext cx="370" cy="410"/>
                <a:chOff x="9786" y="5320"/>
                <a:chExt cx="370" cy="410"/>
              </a:xfrm>
            </p:grpSpPr>
            <p:sp>
              <p:nvSpPr>
                <p:cNvPr id="15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9786" y="5320"/>
                  <a:ext cx="370" cy="41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4В</a:t>
                  </a:r>
                  <a:endPara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" name="Oval 37"/>
                <p:cNvSpPr>
                  <a:spLocks noChangeArrowheads="1"/>
                </p:cNvSpPr>
                <p:nvPr/>
              </p:nvSpPr>
              <p:spPr bwMode="auto">
                <a:xfrm>
                  <a:off x="9806" y="5322"/>
                  <a:ext cx="346" cy="334"/>
                </a:xfrm>
                <a:prstGeom prst="ellipse">
                  <a:avLst/>
                </a:prstGeom>
                <a:noFill/>
                <a:ln w="1270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8" name="Овал 7"/>
            <p:cNvSpPr/>
            <p:nvPr/>
          </p:nvSpPr>
          <p:spPr>
            <a:xfrm>
              <a:off x="7215552" y="1242071"/>
              <a:ext cx="71438" cy="71438"/>
            </a:xfrm>
            <a:prstGeom prst="ellipse">
              <a:avLst/>
            </a:prstGeom>
            <a:solidFill>
              <a:srgbClr val="000099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9447800" y="1276580"/>
              <a:ext cx="71438" cy="71438"/>
            </a:xfrm>
            <a:prstGeom prst="ellipse">
              <a:avLst/>
            </a:prstGeom>
            <a:solidFill>
              <a:srgbClr val="000099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019326" y="1588055"/>
            <a:ext cx="512480" cy="374051"/>
            <a:chOff x="3771349" y="3181724"/>
            <a:chExt cx="914317" cy="839712"/>
          </a:xfrm>
        </p:grpSpPr>
        <p:sp>
          <p:nvSpPr>
            <p:cNvPr id="18" name="Oval 84"/>
            <p:cNvSpPr>
              <a:spLocks noChangeArrowheads="1"/>
            </p:cNvSpPr>
            <p:nvPr/>
          </p:nvSpPr>
          <p:spPr bwMode="auto">
            <a:xfrm>
              <a:off x="3771349" y="3181724"/>
              <a:ext cx="717798" cy="83971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 Box 85"/>
            <p:cNvSpPr txBox="1">
              <a:spLocks noChangeArrowheads="1"/>
            </p:cNvSpPr>
            <p:nvPr/>
          </p:nvSpPr>
          <p:spPr bwMode="auto">
            <a:xfrm>
              <a:off x="3851751" y="3230966"/>
              <a:ext cx="833915" cy="676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1А</a:t>
              </a:r>
              <a:endPara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987823" y="2132856"/>
            <a:ext cx="504056" cy="472794"/>
            <a:chOff x="3652054" y="3181724"/>
            <a:chExt cx="899289" cy="1061382"/>
          </a:xfrm>
        </p:grpSpPr>
        <p:sp>
          <p:nvSpPr>
            <p:cNvPr id="21" name="Oval 84"/>
            <p:cNvSpPr>
              <a:spLocks noChangeArrowheads="1"/>
            </p:cNvSpPr>
            <p:nvPr/>
          </p:nvSpPr>
          <p:spPr bwMode="auto">
            <a:xfrm>
              <a:off x="3771349" y="3181724"/>
              <a:ext cx="717798" cy="83971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 Box 85"/>
            <p:cNvSpPr txBox="1">
              <a:spLocks noChangeArrowheads="1"/>
            </p:cNvSpPr>
            <p:nvPr/>
          </p:nvSpPr>
          <p:spPr bwMode="auto">
            <a:xfrm>
              <a:off x="3652054" y="3242972"/>
              <a:ext cx="899289" cy="1000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2А</a:t>
              </a:r>
              <a:endPara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Группа 17"/>
          <p:cNvGrpSpPr/>
          <p:nvPr/>
        </p:nvGrpSpPr>
        <p:grpSpPr>
          <a:xfrm>
            <a:off x="2195736" y="3573016"/>
            <a:ext cx="1719094" cy="1327287"/>
            <a:chOff x="4909133" y="4453396"/>
            <a:chExt cx="2352445" cy="1537822"/>
          </a:xfrm>
          <a:solidFill>
            <a:schemeClr val="bg1"/>
          </a:solidFill>
        </p:grpSpPr>
        <p:sp>
          <p:nvSpPr>
            <p:cNvPr id="24" name="Прямоугольник 23"/>
            <p:cNvSpPr/>
            <p:nvPr/>
          </p:nvSpPr>
          <p:spPr>
            <a:xfrm>
              <a:off x="6005073" y="4453396"/>
              <a:ext cx="1256505" cy="82017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000" b="1" cap="all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endParaRPr lang="ru-RU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4909133" y="4700784"/>
              <a:ext cx="1182447" cy="96281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0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48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996057" y="5099727"/>
              <a:ext cx="982360" cy="89149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4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36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Прямоугольник 27"/>
          <p:cNvSpPr/>
          <p:nvPr/>
        </p:nvSpPr>
        <p:spPr>
          <a:xfrm>
            <a:off x="6516216" y="1556792"/>
            <a:ext cx="238078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ru-RU" sz="4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3"/>
          <p:cNvGraphicFramePr>
            <a:graphicFrameLocks/>
          </p:cNvGraphicFramePr>
          <p:nvPr/>
        </p:nvGraphicFramePr>
        <p:xfrm>
          <a:off x="1" y="142852"/>
          <a:ext cx="4929189" cy="6072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929190" y="0"/>
            <a:ext cx="421481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Содержание вопросов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Сумма сил при равномерном движении.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Направление равнодействующей и ускорения и скорости.</a:t>
            </a:r>
          </a:p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Арифметика по 2 закону Ньютона </a:t>
            </a:r>
          </a:p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Сложение сил.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Равнодействующая при движении по окружности.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Третий закон Ньютона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Закон тяготения (от радиуса).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Закон тяготения (от масс тел) </a:t>
            </a:r>
          </a:p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Закон Гука </a:t>
            </a:r>
          </a:p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Направление силы трения.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Величина силы трения.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Невесомость 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График равнодействующей по графику скорости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Космические скорости.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Вес тела, имеющего ускорение.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0313" y="214313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8786842" cy="3212976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400"/>
              </a:lnSpc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Тест №2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Темы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№5-8</a:t>
            </a:r>
          </a:p>
          <a:p>
            <a:pPr marL="0" indent="0" algn="ctr" eaLnBrk="1" hangingPunct="1">
              <a:lnSpc>
                <a:spcPts val="4400"/>
              </a:lnSpc>
              <a:buNone/>
            </a:pP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После тст2 </a:t>
            </a:r>
            <a:endParaRPr lang="en-US" sz="4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Гр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4800" b="1" dirty="0" smtClean="0"/>
              <a:t>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229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230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204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114,115,  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246,245</a:t>
            </a:r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4400"/>
              </a:lnSpc>
              <a:buNone/>
            </a:pPr>
            <a:endParaRPr lang="ru-RU" sz="4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-642966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99313" y="0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00875" y="2786058"/>
            <a:ext cx="2143125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-323053"/>
            <a:ext cx="9144000" cy="7109639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Динамика (тема 5).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5.Динамика 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часть механики, изучающая причины возникновения ускорения и условия равномерного движения.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.Сила 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в.ф.в., х.р. действие другого тела.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1 закон Ньютона.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Тело будет находится в состоянии прямолинейного и равномерного движения (покоиться), если сумма сил действующих на данное тело равно нулю.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5.Система отсчёта,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которой выполняется 1 и 2 законы Ньютона называется инерциальной.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5.Масса тела 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мера инертности тела.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5.Инертность 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свойство тело сопротивляться изменению скорости.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5.Чем больше масса,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тем ускорение меньше.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5.Массу тела можно измерить: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Взаимодействием с телом известной массы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рычажных весах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пружинных весах (за счёт деформации пружины)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периоду колебания пружины.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1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5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5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51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51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51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51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51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2" y="-97726"/>
            <a:ext cx="9144000" cy="643253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и 3 законы Ньютона (тема 6).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Равнодействующая 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сумма сил действующих на тело.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закон Ньютона: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Ускорение тела прямо пропорционально сумме сил действующих на него и обратно пропорционально его массе.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ньютон 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сила, сообщающая телу массой в 1 кг ускорение 1м/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 закон Ньютона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Два тела действуют друг на друга с силами: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Равными по величине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Противоположными по направлению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Вдоль одной прямой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Одинаковые по природе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1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5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5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51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95250" cy="133350"/>
          </a:xfrm>
          <a:prstGeom prst="rect">
            <a:avLst/>
          </a:prstGeom>
          <a:noFill/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07455" y="714356"/>
            <a:ext cx="3893371" cy="642942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 упругости и трения (тема 7).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7.Деформация 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изменение длины.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7.Закон Гука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857224" y="1285860"/>
            <a:ext cx="78213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 упругости прямо пропорциональна деформации.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1241814"/>
            <a:ext cx="91440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l-G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Δ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деформация, К – жёсткость.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7.Сила трения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определяется взаимодействием молекул тела и поверхностей.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7.Сила трения зависит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 характера поверхности от силы , нормального давления, от силы реакции опоры.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=µ*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7.Сила трения покоя возникает,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когда мы пытаемся двигать тело по поверхности другого.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тр.пок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≤  µ*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кругленный прямоугольник 31"/>
          <p:cNvSpPr/>
          <p:nvPr/>
        </p:nvSpPr>
        <p:spPr>
          <a:xfrm>
            <a:off x="2898709" y="5487431"/>
            <a:ext cx="2428892" cy="571504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-142908" y="0"/>
            <a:ext cx="9286908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5250" marR="0" lvl="1" algn="l" defTabSz="914400" rtl="0" eaLnBrk="1" fontAlgn="base" latinLnBrk="0" hangingPunct="1">
              <a:lnSpc>
                <a:spcPct val="100000"/>
              </a:lnSpc>
              <a:spcBef>
                <a:spcPts val="65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рисунке 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представлены направления векторов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скорости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ускорения  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мяча. Какое из представленных 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рисунке 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направлении имеет вектор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равнодействующей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всех сил, приложенных к мячу?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1.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2.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3.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4.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43636" y="1785926"/>
            <a:ext cx="2384624" cy="244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95736" y="1475840"/>
            <a:ext cx="2803538" cy="261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Группа 21"/>
          <p:cNvGrpSpPr/>
          <p:nvPr/>
        </p:nvGrpSpPr>
        <p:grpSpPr>
          <a:xfrm>
            <a:off x="428596" y="4447760"/>
            <a:ext cx="7355193" cy="2195950"/>
            <a:chOff x="428596" y="4447760"/>
            <a:chExt cx="7355193" cy="2195950"/>
          </a:xfrm>
        </p:grpSpPr>
        <p:sp>
          <p:nvSpPr>
            <p:cNvPr id="14" name="Rectangle 1"/>
            <p:cNvSpPr>
              <a:spLocks noChangeArrowheads="1"/>
            </p:cNvSpPr>
            <p:nvPr/>
          </p:nvSpPr>
          <p:spPr bwMode="auto">
            <a:xfrm>
              <a:off x="3071802" y="4447760"/>
              <a:ext cx="2214578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079442" y="5026904"/>
              <a:ext cx="311655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1Н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ru-RU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1 кг 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</a:t>
              </a:r>
              <a:r>
                <a:rPr lang="ru-RU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1м/с</a:t>
              </a:r>
              <a:r>
                <a:rPr lang="ru-RU" sz="2800" b="1" baseline="30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032263" y="5590768"/>
              <a:ext cx="182453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3.   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</a:t>
              </a:r>
              <a:r>
                <a:rPr lang="ru-RU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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000364" y="6058935"/>
              <a:ext cx="478342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4. 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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F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осн.ур-ние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8"/>
            <p:cNvSpPr txBox="1">
              <a:spLocks noChangeArrowheads="1"/>
            </p:cNvSpPr>
            <p:nvPr/>
          </p:nvSpPr>
          <p:spPr bwMode="auto">
            <a:xfrm>
              <a:off x="428596" y="4753752"/>
              <a:ext cx="933026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4400" dirty="0" err="1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 bwMode="auto">
            <a:xfrm flipV="1">
              <a:off x="1152084" y="5151507"/>
              <a:ext cx="1032262" cy="2859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0"/>
            <p:cNvSpPr txBox="1">
              <a:spLocks noChangeArrowheads="1"/>
            </p:cNvSpPr>
            <p:nvPr/>
          </p:nvSpPr>
          <p:spPr bwMode="auto">
            <a:xfrm>
              <a:off x="1170357" y="4447760"/>
              <a:ext cx="62549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40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15"/>
            <p:cNvSpPr txBox="1">
              <a:spLocks noChangeArrowheads="1"/>
            </p:cNvSpPr>
            <p:nvPr/>
          </p:nvSpPr>
          <p:spPr bwMode="auto">
            <a:xfrm>
              <a:off x="1223522" y="5080069"/>
              <a:ext cx="758746" cy="664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ru-RU" sz="36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71472" y="4561375"/>
            <a:ext cx="4860594" cy="1653707"/>
            <a:chOff x="571472" y="4561375"/>
            <a:chExt cx="4860594" cy="1653707"/>
          </a:xfrm>
        </p:grpSpPr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1428728" y="4561375"/>
              <a:ext cx="360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571472" y="4990003"/>
              <a:ext cx="3600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3497620" y="4572008"/>
              <a:ext cx="360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4572000" y="4643446"/>
              <a:ext cx="3600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3714744" y="5572140"/>
              <a:ext cx="360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Line 23"/>
            <p:cNvSpPr>
              <a:spLocks noChangeShapeType="1"/>
            </p:cNvSpPr>
            <p:nvPr/>
          </p:nvSpPr>
          <p:spPr bwMode="auto">
            <a:xfrm>
              <a:off x="4532461" y="5683117"/>
              <a:ext cx="3600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Line 23"/>
            <p:cNvSpPr>
              <a:spLocks noChangeShapeType="1"/>
            </p:cNvSpPr>
            <p:nvPr/>
          </p:nvSpPr>
          <p:spPr bwMode="auto">
            <a:xfrm>
              <a:off x="4000496" y="6143644"/>
              <a:ext cx="360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Line 23"/>
            <p:cNvSpPr>
              <a:spLocks noChangeShapeType="1"/>
            </p:cNvSpPr>
            <p:nvPr/>
          </p:nvSpPr>
          <p:spPr bwMode="auto">
            <a:xfrm>
              <a:off x="5072066" y="6215082"/>
              <a:ext cx="3600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5878740" y="3179916"/>
            <a:ext cx="646331" cy="830997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ru-RU" sz="4800" dirty="0"/>
          </a:p>
        </p:txBody>
      </p:sp>
      <p:cxnSp>
        <p:nvCxnSpPr>
          <p:cNvPr id="34" name="Прямая со стрелкой 33"/>
          <p:cNvCxnSpPr/>
          <p:nvPr/>
        </p:nvCxnSpPr>
        <p:spPr>
          <a:xfrm rot="10800000">
            <a:off x="2807340" y="2931766"/>
            <a:ext cx="1357322" cy="56686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  <a:scene3d>
            <a:camera prst="orthographicFront">
              <a:rot lat="300000" lon="0" rev="12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5878740" y="1517883"/>
            <a:ext cx="10695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Д.</a:t>
            </a:r>
            <a:r>
              <a:rPr lang="ru-RU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4800" dirty="0"/>
          </a:p>
        </p:txBody>
      </p:sp>
      <p:sp>
        <p:nvSpPr>
          <p:cNvPr id="36" name="TextBox 35"/>
          <p:cNvSpPr txBox="1"/>
          <p:nvPr/>
        </p:nvSpPr>
        <p:spPr>
          <a:xfrm>
            <a:off x="52596" y="6300609"/>
            <a:ext cx="2935228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 № 6, стр. 16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106"/>
          <p:cNvSpPr txBox="1">
            <a:spLocks noChangeArrowheads="1"/>
          </p:cNvSpPr>
          <p:nvPr/>
        </p:nvSpPr>
        <p:spPr bwMode="auto">
          <a:xfrm>
            <a:off x="-63830" y="476672"/>
            <a:ext cx="3143272" cy="170860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Складываем одноимённые величины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434340" y="2204864"/>
            <a:ext cx="625492" cy="707886"/>
            <a:chOff x="1411669" y="2465780"/>
            <a:chExt cx="625492" cy="707886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1411669" y="2465780"/>
              <a:ext cx="625492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Line 23"/>
            <p:cNvSpPr>
              <a:spLocks noChangeShapeType="1"/>
            </p:cNvSpPr>
            <p:nvPr/>
          </p:nvSpPr>
          <p:spPr bwMode="auto">
            <a:xfrm>
              <a:off x="1619712" y="2564904"/>
              <a:ext cx="360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41" name="Прямая со стрелкой 40"/>
          <p:cNvCxnSpPr/>
          <p:nvPr/>
        </p:nvCxnSpPr>
        <p:spPr>
          <a:xfrm rot="10800000">
            <a:off x="5873804" y="2829786"/>
            <a:ext cx="1357322" cy="56686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  <a:scene3d>
            <a:camera prst="orthographicFront">
              <a:rot lat="300000" lon="0" rev="12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AutoShape 107"/>
          <p:cNvSpPr>
            <a:spLocks noChangeArrowheads="1"/>
          </p:cNvSpPr>
          <p:nvPr/>
        </p:nvSpPr>
        <p:spPr bwMode="auto">
          <a:xfrm rot="10800000" flipV="1">
            <a:off x="0" y="3214686"/>
            <a:ext cx="1785950" cy="801691"/>
          </a:xfrm>
          <a:prstGeom prst="wedgeRectCallout">
            <a:avLst>
              <a:gd name="adj1" fmla="val 8709"/>
              <a:gd name="adj2" fmla="val 129701"/>
            </a:avLst>
          </a:prstGeom>
          <a:solidFill>
            <a:srgbClr val="F9E3A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Н.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429256" y="1142984"/>
            <a:ext cx="642942" cy="428628"/>
          </a:xfrm>
          <a:prstGeom prst="roundRect">
            <a:avLst/>
          </a:prstGeom>
          <a:solidFill>
            <a:srgbClr val="FF0000">
              <a:alpha val="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animBg="1"/>
      <p:bldP spid="32" grpId="1" animBg="1"/>
      <p:bldP spid="3074" grpId="0"/>
      <p:bldP spid="33" grpId="0" uiExpand="1" animBg="1"/>
      <p:bldP spid="35" grpId="0" uiExpand="1"/>
      <p:bldP spid="35" grpId="1" uiExpand="1"/>
      <p:bldP spid="36" grpId="0" uiExpand="1" build="p"/>
      <p:bldP spid="36" grpId="1" build="allAtOnce" animBg="1"/>
      <p:bldP spid="37" grpId="0" animBg="1"/>
      <p:bldP spid="38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-285784" y="0"/>
            <a:ext cx="9429784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ts val="65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Каким будет ускорение  тела массой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8 кг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под действием силы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4 Н?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занесите в  м/с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85720" y="1124744"/>
            <a:ext cx="1755750" cy="1297167"/>
            <a:chOff x="428596" y="4447760"/>
            <a:chExt cx="1755750" cy="1297167"/>
          </a:xfrm>
        </p:grpSpPr>
        <p:sp>
          <p:nvSpPr>
            <p:cNvPr id="8" name="TextBox 8"/>
            <p:cNvSpPr txBox="1">
              <a:spLocks noChangeArrowheads="1"/>
            </p:cNvSpPr>
            <p:nvPr/>
          </p:nvSpPr>
          <p:spPr bwMode="auto">
            <a:xfrm>
              <a:off x="428596" y="4753752"/>
              <a:ext cx="933026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4400" dirty="0" err="1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 bwMode="auto">
            <a:xfrm flipV="1">
              <a:off x="1152084" y="5151507"/>
              <a:ext cx="1032262" cy="2859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10"/>
            <p:cNvSpPr txBox="1">
              <a:spLocks noChangeArrowheads="1"/>
            </p:cNvSpPr>
            <p:nvPr/>
          </p:nvSpPr>
          <p:spPr bwMode="auto">
            <a:xfrm>
              <a:off x="1170357" y="4447760"/>
              <a:ext cx="62549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40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5"/>
            <p:cNvSpPr txBox="1">
              <a:spLocks noChangeArrowheads="1"/>
            </p:cNvSpPr>
            <p:nvPr/>
          </p:nvSpPr>
          <p:spPr bwMode="auto">
            <a:xfrm>
              <a:off x="1223522" y="5080069"/>
              <a:ext cx="758746" cy="664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ru-RU" sz="36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214546" y="1071546"/>
            <a:ext cx="1785950" cy="1278640"/>
            <a:chOff x="428596" y="4447760"/>
            <a:chExt cx="1785950" cy="1278640"/>
          </a:xfrm>
        </p:grpSpPr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428596" y="4753752"/>
              <a:ext cx="933026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4400" dirty="0" err="1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 bwMode="auto">
            <a:xfrm flipV="1">
              <a:off x="1152084" y="5151507"/>
              <a:ext cx="1032262" cy="2859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0"/>
            <p:cNvSpPr txBox="1">
              <a:spLocks noChangeArrowheads="1"/>
            </p:cNvSpPr>
            <p:nvPr/>
          </p:nvSpPr>
          <p:spPr bwMode="auto">
            <a:xfrm>
              <a:off x="1170357" y="4447760"/>
              <a:ext cx="96853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4Н</a:t>
              </a:r>
              <a:endParaRPr lang="ru-RU" sz="40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1223522" y="5080069"/>
              <a:ext cx="99102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2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8кг</a:t>
              </a:r>
              <a:r>
                <a:rPr lang="ru-RU" sz="3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4857752" y="1357298"/>
            <a:ext cx="264320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0,5 </a:t>
            </a:r>
            <a:r>
              <a:rPr lang="ru-RU" sz="4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7643834" y="1428736"/>
            <a:ext cx="1000132" cy="76944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8" y="6273225"/>
            <a:ext cx="3428992" cy="58477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№6,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.16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107"/>
          <p:cNvSpPr>
            <a:spLocks noChangeArrowheads="1"/>
          </p:cNvSpPr>
          <p:nvPr/>
        </p:nvSpPr>
        <p:spPr bwMode="auto">
          <a:xfrm rot="10800000" flipV="1">
            <a:off x="0" y="3214686"/>
            <a:ext cx="1785950" cy="801691"/>
          </a:xfrm>
          <a:prstGeom prst="wedgeRectCallout">
            <a:avLst>
              <a:gd name="adj1" fmla="val 7826"/>
              <a:gd name="adj2" fmla="val -186911"/>
            </a:avLst>
          </a:prstGeom>
          <a:solidFill>
            <a:srgbClr val="F9E3A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Н.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3.05556E-6 0.15209 C 3.05556E-6 0.22038 0.11354 0.3044 0.20607 0.3044 L 0.41215 0.3044 " pathEditMode="relative" rAng="0" ptsTypes="FfFF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00" y="1520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350000" y="3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18" grpId="0"/>
      <p:bldP spid="22" grpId="0" animBg="1"/>
      <p:bldP spid="22" grpId="1" animBg="1"/>
      <p:bldP spid="17" grpId="0" build="allAtOnce" animBg="1"/>
      <p:bldP spid="17" grpId="1" build="p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0002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53975" lvl="0" indent="0" algn="just" defTabSz="914400" rtl="0" eaLnBrk="1" fontAlgn="base" latinLnBrk="0" hangingPunct="1">
              <a:lnSpc>
                <a:spcPct val="100000"/>
              </a:lnSpc>
              <a:spcBef>
                <a:spcPts val="63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4.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Две силы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 3 Н и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F2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приложены к одной точке тела. Угол между векторами F1 и F2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равен 90°.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Чему равен модуль равнодействующей этих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ил?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53975" lvl="0" indent="0" algn="just" defTabSz="914400" rtl="0" eaLnBrk="1" fontAlgn="base" latinLnBrk="0" hangingPunct="1">
              <a:lnSpc>
                <a:spcPct val="100000"/>
              </a:lnSpc>
              <a:spcBef>
                <a:spcPts val="63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занесите в  Н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ine 26"/>
          <p:cNvSpPr>
            <a:spLocks noChangeShapeType="1"/>
          </p:cNvSpPr>
          <p:nvPr/>
        </p:nvSpPr>
        <p:spPr bwMode="auto">
          <a:xfrm flipV="1">
            <a:off x="6584228" y="1822023"/>
            <a:ext cx="0" cy="112403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ine 27"/>
          <p:cNvSpPr>
            <a:spLocks noChangeShapeType="1"/>
          </p:cNvSpPr>
          <p:nvPr/>
        </p:nvSpPr>
        <p:spPr bwMode="auto">
          <a:xfrm>
            <a:off x="6574023" y="1867732"/>
            <a:ext cx="1294389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28"/>
          <p:cNvSpPr>
            <a:spLocks noChangeShapeType="1"/>
          </p:cNvSpPr>
          <p:nvPr/>
        </p:nvSpPr>
        <p:spPr bwMode="auto">
          <a:xfrm flipV="1">
            <a:off x="6602938" y="1942529"/>
            <a:ext cx="1195736" cy="1028458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86"/>
          <p:cNvGrpSpPr/>
          <p:nvPr/>
        </p:nvGrpSpPr>
        <p:grpSpPr>
          <a:xfrm>
            <a:off x="7596144" y="1268760"/>
            <a:ext cx="857256" cy="584775"/>
            <a:chOff x="5102560" y="3439450"/>
            <a:chExt cx="857256" cy="584775"/>
          </a:xfrm>
        </p:grpSpPr>
        <p:sp>
          <p:nvSpPr>
            <p:cNvPr id="8" name="Line 33"/>
            <p:cNvSpPr>
              <a:spLocks noChangeShapeType="1"/>
            </p:cNvSpPr>
            <p:nvPr/>
          </p:nvSpPr>
          <p:spPr bwMode="auto">
            <a:xfrm>
              <a:off x="5223335" y="3537001"/>
              <a:ext cx="37079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102560" y="3439450"/>
              <a:ext cx="85725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F2 </a:t>
              </a:r>
              <a:endPara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Группа 85"/>
          <p:cNvGrpSpPr/>
          <p:nvPr/>
        </p:nvGrpSpPr>
        <p:grpSpPr>
          <a:xfrm>
            <a:off x="6000760" y="1425347"/>
            <a:ext cx="1071570" cy="646331"/>
            <a:chOff x="2425662" y="4316694"/>
            <a:chExt cx="1071570" cy="646331"/>
          </a:xfrm>
        </p:grpSpPr>
        <p:sp>
          <p:nvSpPr>
            <p:cNvPr id="11" name="Line 32"/>
            <p:cNvSpPr>
              <a:spLocks noChangeShapeType="1"/>
            </p:cNvSpPr>
            <p:nvPr/>
          </p:nvSpPr>
          <p:spPr bwMode="auto">
            <a:xfrm>
              <a:off x="2530792" y="4374484"/>
              <a:ext cx="37079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425662" y="4316694"/>
              <a:ext cx="107157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 </a:t>
              </a:r>
              <a:endParaRPr lang="ru-RU" sz="32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2910" y="3837024"/>
            <a:ext cx="4143404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 голову </a:t>
            </a:r>
            <a:r>
              <a:rPr lang="ru-RU" sz="24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первого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второй…</a:t>
            </a:r>
            <a:r>
              <a:rPr lang="ru-RU" sz="24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4580" y="4170092"/>
            <a:ext cx="6429420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Начало первого… с концом последнего!!!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8286" y="3356992"/>
            <a:ext cx="8358214" cy="523220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Сложение векторов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правило треугольника!!!)</a:t>
            </a:r>
            <a:endParaRPr lang="ru-RU" sz="2800" b="1" i="1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2659559"/>
            <a:ext cx="2500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406" y="1916832"/>
            <a:ext cx="47863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кат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отн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берега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57818" y="1285860"/>
            <a:ext cx="492443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4800" dirty="0"/>
          </a:p>
        </p:txBody>
      </p:sp>
      <p:sp>
        <p:nvSpPr>
          <p:cNvPr id="20" name="TextBox 19"/>
          <p:cNvSpPr txBox="1"/>
          <p:nvPr/>
        </p:nvSpPr>
        <p:spPr>
          <a:xfrm>
            <a:off x="5929322" y="6273225"/>
            <a:ext cx="3214678" cy="58477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.1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>
            <a:off x="751060" y="6021288"/>
            <a:ext cx="85928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1560015" y="6021288"/>
            <a:ext cx="1073637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>
            <a:off x="758490" y="6093296"/>
            <a:ext cx="186768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Группа 85"/>
          <p:cNvGrpSpPr/>
          <p:nvPr/>
        </p:nvGrpSpPr>
        <p:grpSpPr>
          <a:xfrm>
            <a:off x="7839018" y="1942529"/>
            <a:ext cx="895825" cy="646331"/>
            <a:chOff x="2425662" y="4353569"/>
            <a:chExt cx="895825" cy="646331"/>
          </a:xfrm>
        </p:grpSpPr>
        <p:sp>
          <p:nvSpPr>
            <p:cNvPr id="25" name="Line 32"/>
            <p:cNvSpPr>
              <a:spLocks noChangeShapeType="1"/>
            </p:cNvSpPr>
            <p:nvPr/>
          </p:nvSpPr>
          <p:spPr bwMode="auto">
            <a:xfrm>
              <a:off x="2530792" y="4374484"/>
              <a:ext cx="370797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425662" y="4353569"/>
              <a:ext cx="89582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en-US" sz="3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Line 17"/>
          <p:cNvSpPr>
            <a:spLocks noChangeShapeType="1"/>
          </p:cNvSpPr>
          <p:nvPr/>
        </p:nvSpPr>
        <p:spPr bwMode="auto">
          <a:xfrm>
            <a:off x="5670011" y="5365645"/>
            <a:ext cx="1318123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Line 18"/>
          <p:cNvSpPr>
            <a:spLocks noChangeShapeType="1"/>
          </p:cNvSpPr>
          <p:nvPr/>
        </p:nvSpPr>
        <p:spPr bwMode="auto">
          <a:xfrm flipH="1">
            <a:off x="4962900" y="5365645"/>
            <a:ext cx="698033" cy="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Line 19"/>
          <p:cNvSpPr>
            <a:spLocks noChangeShapeType="1"/>
          </p:cNvSpPr>
          <p:nvPr/>
        </p:nvSpPr>
        <p:spPr bwMode="auto">
          <a:xfrm>
            <a:off x="5678586" y="5391364"/>
            <a:ext cx="567172" cy="45719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scene3d>
            <a:camera prst="orthographicFront">
              <a:rot lat="0" lon="0" rev="27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0" name="Группа 74"/>
          <p:cNvGrpSpPr/>
          <p:nvPr/>
        </p:nvGrpSpPr>
        <p:grpSpPr>
          <a:xfrm>
            <a:off x="6925464" y="4937017"/>
            <a:ext cx="714380" cy="584775"/>
            <a:chOff x="6858016" y="3000372"/>
            <a:chExt cx="714380" cy="584775"/>
          </a:xfrm>
        </p:grpSpPr>
        <p:sp>
          <p:nvSpPr>
            <p:cNvPr id="31" name="Line 20"/>
            <p:cNvSpPr>
              <a:spLocks noChangeShapeType="1"/>
            </p:cNvSpPr>
            <p:nvPr/>
          </p:nvSpPr>
          <p:spPr bwMode="auto">
            <a:xfrm>
              <a:off x="6944814" y="3054964"/>
              <a:ext cx="400113" cy="25981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858016" y="3000372"/>
              <a:ext cx="71438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4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3" name="Группа 70"/>
          <p:cNvGrpSpPr/>
          <p:nvPr/>
        </p:nvGrpSpPr>
        <p:grpSpPr>
          <a:xfrm>
            <a:off x="4067944" y="5079893"/>
            <a:ext cx="857256" cy="584775"/>
            <a:chOff x="6215074" y="3571876"/>
            <a:chExt cx="857256" cy="584775"/>
          </a:xfrm>
        </p:grpSpPr>
        <p:sp>
          <p:nvSpPr>
            <p:cNvPr id="34" name="Line 21"/>
            <p:cNvSpPr>
              <a:spLocks noChangeShapeType="1"/>
            </p:cNvSpPr>
            <p:nvPr/>
          </p:nvSpPr>
          <p:spPr bwMode="auto">
            <a:xfrm>
              <a:off x="6402092" y="3629666"/>
              <a:ext cx="400113" cy="25981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6215074" y="3571876"/>
              <a:ext cx="85725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Группа 72"/>
          <p:cNvGrpSpPr/>
          <p:nvPr/>
        </p:nvGrpSpPr>
        <p:grpSpPr>
          <a:xfrm>
            <a:off x="6353960" y="5508521"/>
            <a:ext cx="642942" cy="584775"/>
            <a:chOff x="6215074" y="4357694"/>
            <a:chExt cx="642942" cy="584775"/>
          </a:xfrm>
        </p:grpSpPr>
        <p:sp>
          <p:nvSpPr>
            <p:cNvPr id="37" name="Line 22"/>
            <p:cNvSpPr>
              <a:spLocks noChangeShapeType="1"/>
            </p:cNvSpPr>
            <p:nvPr/>
          </p:nvSpPr>
          <p:spPr bwMode="auto">
            <a:xfrm>
              <a:off x="6215074" y="4384990"/>
              <a:ext cx="400113" cy="25981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6215074" y="4357694"/>
              <a:ext cx="64294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en-US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1361101" y="5133308"/>
            <a:ext cx="492443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48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5469729" y="5885110"/>
            <a:ext cx="492443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6 -0.00671 L 0.69584 -0.05556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62" y="-2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000"/>
                            </p:stCondLst>
                            <p:childTnLst>
                              <p:par>
                                <p:cTn id="1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104 C 0.01337 0.02914 0.06597 0.04902 0.09601 0.04902 C 0.12587 0.04902 0.13264 0.01595 0.14063 0.0104 " pathEditMode="relative" rAng="0" ptsTypes="aaA">
                                      <p:cBhvr>
                                        <p:cTn id="1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301 L -0.00156 0.0437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3" grpId="0" animBg="1"/>
      <p:bldP spid="4" grpId="0" animBg="1"/>
      <p:bldP spid="5" grpId="0" animBg="1"/>
      <p:bldP spid="5" grpId="1" animBg="1"/>
      <p:bldP spid="5" grpId="2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/>
      <p:bldP spid="16" grpId="1"/>
      <p:bldP spid="17" grpId="0"/>
      <p:bldP spid="19" grpId="0" animBg="1"/>
      <p:bldP spid="19" grpId="1" animBg="1"/>
      <p:bldP spid="20" grpId="0" build="allAtOnce" animBg="1"/>
      <p:bldP spid="20" grpId="1" uiExpand="1" build="p" animBg="1"/>
      <p:bldP spid="21" grpId="0" animBg="1"/>
      <p:bldP spid="22" grpId="0" animBg="1"/>
      <p:bldP spid="23" grpId="0" animBg="1"/>
      <p:bldP spid="23" grpId="2" animBg="1"/>
      <p:bldP spid="27" grpId="0" animBg="1"/>
      <p:bldP spid="28" grpId="0" animBg="1"/>
      <p:bldP spid="28" grpId="1" animBg="1"/>
      <p:bldP spid="29" grpId="0" animBg="1"/>
      <p:bldP spid="29" grpId="1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-36512" y="0"/>
            <a:ext cx="9144000" cy="23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algn="l" defTabSz="914400" rtl="0" eaLnBrk="1" fontAlgn="base" latinLnBrk="0" hangingPunct="1">
              <a:lnSpc>
                <a:spcPct val="100000"/>
              </a:lnSpc>
              <a:spcBef>
                <a:spcPts val="65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5.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Самолет во время выполнения «мертвой петли» движется равномерно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 окружности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(рис. 4).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Какое направление имеет вектор равнодействующей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всех приложенных к нему сил?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1" algn="l" defTabSz="914400" rtl="0" eaLnBrk="1" fontAlgn="base" latinLnBrk="0" hangingPunct="1">
              <a:lnSpc>
                <a:spcPct val="100000"/>
              </a:lnSpc>
              <a:spcBef>
                <a:spcPts val="65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A.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F = 0.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1.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2.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3.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4.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1422" y="1340768"/>
            <a:ext cx="3929090" cy="486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3"/>
          <p:cNvGrpSpPr/>
          <p:nvPr/>
        </p:nvGrpSpPr>
        <p:grpSpPr>
          <a:xfrm>
            <a:off x="428596" y="4401402"/>
            <a:ext cx="7355193" cy="2195950"/>
            <a:chOff x="428596" y="4447760"/>
            <a:chExt cx="7355193" cy="2195950"/>
          </a:xfrm>
        </p:grpSpPr>
        <p:sp>
          <p:nvSpPr>
            <p:cNvPr id="5" name="Rectangle 1"/>
            <p:cNvSpPr>
              <a:spLocks noChangeArrowheads="1"/>
            </p:cNvSpPr>
            <p:nvPr/>
          </p:nvSpPr>
          <p:spPr bwMode="auto">
            <a:xfrm>
              <a:off x="3071802" y="4447760"/>
              <a:ext cx="2214578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079442" y="5026904"/>
              <a:ext cx="311655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1Н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ru-RU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1 кг 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</a:t>
              </a:r>
              <a:r>
                <a:rPr lang="ru-RU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1м/с</a:t>
              </a:r>
              <a:r>
                <a:rPr lang="ru-RU" sz="2800" b="1" baseline="30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032263" y="5590768"/>
              <a:ext cx="182453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3.   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</a:t>
              </a:r>
              <a:r>
                <a:rPr lang="ru-RU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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000364" y="6058935"/>
              <a:ext cx="478342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4. 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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F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осн.ур-ние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428596" y="4753752"/>
              <a:ext cx="933026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4400" dirty="0" err="1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 bwMode="auto">
            <a:xfrm flipV="1">
              <a:off x="1152084" y="5151507"/>
              <a:ext cx="1032262" cy="2859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1170357" y="4447760"/>
              <a:ext cx="62549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40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5"/>
            <p:cNvSpPr txBox="1">
              <a:spLocks noChangeArrowheads="1"/>
            </p:cNvSpPr>
            <p:nvPr/>
          </p:nvSpPr>
          <p:spPr bwMode="auto">
            <a:xfrm>
              <a:off x="1223522" y="5080069"/>
              <a:ext cx="758746" cy="664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ru-RU" sz="36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71472" y="4561375"/>
            <a:ext cx="4860594" cy="1653707"/>
            <a:chOff x="571472" y="4561375"/>
            <a:chExt cx="4860594" cy="1653707"/>
          </a:xfrm>
        </p:grpSpPr>
        <p:sp>
          <p:nvSpPr>
            <p:cNvPr id="14" name="Line 23"/>
            <p:cNvSpPr>
              <a:spLocks noChangeShapeType="1"/>
            </p:cNvSpPr>
            <p:nvPr/>
          </p:nvSpPr>
          <p:spPr bwMode="auto">
            <a:xfrm>
              <a:off x="1428728" y="4561375"/>
              <a:ext cx="360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23"/>
            <p:cNvSpPr>
              <a:spLocks noChangeShapeType="1"/>
            </p:cNvSpPr>
            <p:nvPr/>
          </p:nvSpPr>
          <p:spPr bwMode="auto">
            <a:xfrm>
              <a:off x="571472" y="4990003"/>
              <a:ext cx="3600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Line 23"/>
            <p:cNvSpPr>
              <a:spLocks noChangeShapeType="1"/>
            </p:cNvSpPr>
            <p:nvPr/>
          </p:nvSpPr>
          <p:spPr bwMode="auto">
            <a:xfrm>
              <a:off x="3497620" y="4572008"/>
              <a:ext cx="360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Line 23"/>
            <p:cNvSpPr>
              <a:spLocks noChangeShapeType="1"/>
            </p:cNvSpPr>
            <p:nvPr/>
          </p:nvSpPr>
          <p:spPr bwMode="auto">
            <a:xfrm>
              <a:off x="4572000" y="4643446"/>
              <a:ext cx="3600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Line 23"/>
            <p:cNvSpPr>
              <a:spLocks noChangeShapeType="1"/>
            </p:cNvSpPr>
            <p:nvPr/>
          </p:nvSpPr>
          <p:spPr bwMode="auto">
            <a:xfrm>
              <a:off x="3714744" y="5572140"/>
              <a:ext cx="360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Line 23"/>
            <p:cNvSpPr>
              <a:spLocks noChangeShapeType="1"/>
            </p:cNvSpPr>
            <p:nvPr/>
          </p:nvSpPr>
          <p:spPr bwMode="auto">
            <a:xfrm>
              <a:off x="4532461" y="5683117"/>
              <a:ext cx="3600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Line 23"/>
            <p:cNvSpPr>
              <a:spLocks noChangeShapeType="1"/>
            </p:cNvSpPr>
            <p:nvPr/>
          </p:nvSpPr>
          <p:spPr bwMode="auto">
            <a:xfrm>
              <a:off x="4000496" y="6143644"/>
              <a:ext cx="360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>
              <a:off x="5072066" y="6215082"/>
              <a:ext cx="3600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3" name="Прямоугольник 22"/>
          <p:cNvSpPr/>
          <p:nvPr/>
        </p:nvSpPr>
        <p:spPr>
          <a:xfrm rot="20195888">
            <a:off x="8072509" y="1402984"/>
            <a:ext cx="646331" cy="830997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ru-RU" sz="4800" dirty="0"/>
          </a:p>
        </p:txBody>
      </p:sp>
      <p:sp>
        <p:nvSpPr>
          <p:cNvPr id="24" name="TextBox 23"/>
          <p:cNvSpPr txBox="1"/>
          <p:nvPr/>
        </p:nvSpPr>
        <p:spPr>
          <a:xfrm>
            <a:off x="-36512" y="6300609"/>
            <a:ext cx="3168352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 6,стр.16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6695915" y="3274866"/>
            <a:ext cx="625492" cy="707886"/>
            <a:chOff x="1411669" y="2465780"/>
            <a:chExt cx="625492" cy="70788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1411669" y="2465780"/>
              <a:ext cx="625492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1619712" y="2564904"/>
              <a:ext cx="360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28" name="Прямая со стрелкой 27"/>
          <p:cNvCxnSpPr/>
          <p:nvPr/>
        </p:nvCxnSpPr>
        <p:spPr>
          <a:xfrm>
            <a:off x="6516216" y="2340794"/>
            <a:ext cx="699751" cy="691838"/>
          </a:xfrm>
          <a:prstGeom prst="straightConnector1">
            <a:avLst/>
          </a:prstGeom>
          <a:ln w="63500">
            <a:solidFill>
              <a:srgbClr val="0000FF"/>
            </a:solidFill>
            <a:tailEnd type="arrow"/>
          </a:ln>
          <a:scene3d>
            <a:camera prst="orthographicFront">
              <a:rot lat="300000" lon="0" rev="12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102"/>
          <p:cNvGrpSpPr/>
          <p:nvPr/>
        </p:nvGrpSpPr>
        <p:grpSpPr>
          <a:xfrm>
            <a:off x="7241996" y="2545740"/>
            <a:ext cx="714380" cy="523220"/>
            <a:chOff x="1582054" y="1000108"/>
            <a:chExt cx="714380" cy="523220"/>
          </a:xfrm>
        </p:grpSpPr>
        <p:sp>
          <p:nvSpPr>
            <p:cNvPr id="32" name="TextBox 31"/>
            <p:cNvSpPr txBox="1"/>
            <p:nvPr/>
          </p:nvSpPr>
          <p:spPr>
            <a:xfrm>
              <a:off x="1582054" y="1000108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800" b="1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endParaRPr lang="ru-RU" sz="2800" dirty="0">
                <a:solidFill>
                  <a:srgbClr val="0000FF"/>
                </a:solidFill>
              </a:endParaRPr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>
              <a:off x="1602084" y="1137170"/>
              <a:ext cx="428628" cy="1588"/>
            </a:xfrm>
            <a:prstGeom prst="straightConnector1">
              <a:avLst/>
            </a:prstGeom>
            <a:ln w="444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Прямая со стрелкой 33"/>
          <p:cNvCxnSpPr/>
          <p:nvPr/>
        </p:nvCxnSpPr>
        <p:spPr>
          <a:xfrm>
            <a:off x="6272456" y="2521138"/>
            <a:ext cx="699751" cy="69183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  <a:scene3d>
            <a:camera prst="orthographicFront">
              <a:rot lat="300000" lon="0" rev="12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2857488" y="5500702"/>
            <a:ext cx="2428892" cy="571504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AutoShape 107"/>
          <p:cNvSpPr>
            <a:spLocks noChangeArrowheads="1"/>
          </p:cNvSpPr>
          <p:nvPr/>
        </p:nvSpPr>
        <p:spPr bwMode="auto">
          <a:xfrm rot="10800000" flipV="1">
            <a:off x="0" y="3000372"/>
            <a:ext cx="1785950" cy="801691"/>
          </a:xfrm>
          <a:prstGeom prst="wedgeRectCallout">
            <a:avLst>
              <a:gd name="adj1" fmla="val 3412"/>
              <a:gd name="adj2" fmla="val 151333"/>
            </a:avLst>
          </a:prstGeom>
          <a:solidFill>
            <a:srgbClr val="F9E3A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Н.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564344" y="1976100"/>
            <a:ext cx="642942" cy="428628"/>
          </a:xfrm>
          <a:prstGeom prst="roundRect">
            <a:avLst/>
          </a:prstGeom>
          <a:solidFill>
            <a:srgbClr val="FF0000">
              <a:alpha val="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23" grpId="0" animBg="1"/>
      <p:bldP spid="24" grpId="0" uiExpand="1" build="p"/>
      <p:bldP spid="24" grpId="1" build="allAtOnce" animBg="1"/>
      <p:bldP spid="22" grpId="0" animBg="1"/>
      <p:bldP spid="35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643314"/>
            <a:ext cx="885828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-81698"/>
            <a:ext cx="9429784" cy="2582004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22225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6.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На рисунке 5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показаны направление и точка приложения вектора силы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с которой Земля действует на Луну по закону всемирного тяготения. На каком из рисунков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(рис. 6)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правильно показаны направление и точка приложения силы F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возникающей при взаимодействии  по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ТРЕТЬЕМУ ЗАКОНУ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Ньютона?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1.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2.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3.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4.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Среди рисунков 1—4 нет правильного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3143240" y="4903814"/>
            <a:ext cx="2214578" cy="1071570"/>
          </a:xfrm>
          <a:prstGeom prst="frame">
            <a:avLst/>
          </a:prstGeom>
          <a:solidFill>
            <a:srgbClr val="00B050">
              <a:alpha val="51000"/>
            </a:srgbClr>
          </a:solidFill>
          <a:ln>
            <a:solidFill>
              <a:srgbClr val="006600">
                <a:alpha val="7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3340708" y="5038124"/>
            <a:ext cx="1071570" cy="7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4511195" y="5074077"/>
            <a:ext cx="785818" cy="7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>
            <a:off x="3450258" y="5214950"/>
            <a:ext cx="360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Line 23"/>
          <p:cNvSpPr>
            <a:spLocks noChangeShapeType="1"/>
          </p:cNvSpPr>
          <p:nvPr/>
        </p:nvSpPr>
        <p:spPr bwMode="auto">
          <a:xfrm>
            <a:off x="4572000" y="5214950"/>
            <a:ext cx="360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4336420" y="5049207"/>
            <a:ext cx="500066" cy="73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6116284"/>
            <a:ext cx="55721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действие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противо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действию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5429256" y="4687524"/>
            <a:ext cx="37147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равные  по модулю..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вдоль одной  прямой..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противоположные…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одной  природы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000614">
            <a:off x="7953061" y="2811689"/>
            <a:ext cx="646331" cy="830997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ru-RU" sz="4800" dirty="0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4058286" y="2813354"/>
            <a:ext cx="576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652120" y="6273249"/>
            <a:ext cx="3456384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 6, стр.16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107"/>
          <p:cNvSpPr>
            <a:spLocks noChangeArrowheads="1"/>
          </p:cNvSpPr>
          <p:nvPr/>
        </p:nvSpPr>
        <p:spPr bwMode="auto">
          <a:xfrm rot="10800000" flipV="1">
            <a:off x="0" y="5187590"/>
            <a:ext cx="2000232" cy="801691"/>
          </a:xfrm>
          <a:prstGeom prst="wedgeRectCallout">
            <a:avLst>
              <a:gd name="adj1" fmla="val -106049"/>
              <a:gd name="adj2" fmla="val -7956"/>
            </a:avLst>
          </a:prstGeom>
          <a:solidFill>
            <a:srgbClr val="F9E3A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Н.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47864" y="2125414"/>
            <a:ext cx="3829814" cy="164307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1" name="Скругленный прямоугольник 20"/>
          <p:cNvSpPr/>
          <p:nvPr/>
        </p:nvSpPr>
        <p:spPr>
          <a:xfrm>
            <a:off x="3857620" y="1785926"/>
            <a:ext cx="642942" cy="428628"/>
          </a:xfrm>
          <a:prstGeom prst="roundRect">
            <a:avLst/>
          </a:prstGeom>
          <a:solidFill>
            <a:srgbClr val="FF0000">
              <a:alpha val="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4119622" y="2821871"/>
            <a:ext cx="642942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4714876" y="2214554"/>
            <a:ext cx="785818" cy="7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4786314" y="2285992"/>
            <a:ext cx="360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717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F080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717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717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F080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2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5252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2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2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900"/>
                            </p:stCondLst>
                            <p:childTnLst>
                              <p:par>
                                <p:cTn id="9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2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5252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2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2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2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5252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2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2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2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5252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2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2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 animBg="1"/>
      <p:bldP spid="9" grpId="0" uiExpand="1" animBg="1"/>
      <p:bldP spid="10" grpId="0" uiExpand="1"/>
      <p:bldP spid="11" grpId="0" uiExpand="1"/>
      <p:bldP spid="12" grpId="0" uiExpand="1" animBg="1"/>
      <p:bldP spid="13" grpId="0" uiExpand="1" animBg="1"/>
      <p:bldP spid="14" grpId="0" uiExpand="1"/>
      <p:bldP spid="15" grpId="0" uiExpand="1"/>
      <p:bldP spid="16" grpId="0" uiExpand="1" build="p"/>
      <p:bldP spid="18" grpId="0" uiExpand="1" animBg="1"/>
      <p:bldP spid="19" grpId="0" uiExpand="1" animBg="1"/>
      <p:bldP spid="19" grpId="1" uiExpand="1" animBg="1"/>
      <p:bldP spid="17" grpId="0" uiExpand="1" build="p" animBg="1"/>
      <p:bldP spid="17" grpId="1" build="allAtOnce" animBg="1"/>
      <p:bldP spid="20" grpId="0" animBg="1"/>
      <p:bldP spid="21" grpId="0" animBg="1"/>
      <p:bldP spid="23" grpId="0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вал 39"/>
          <p:cNvSpPr/>
          <p:nvPr/>
        </p:nvSpPr>
        <p:spPr>
          <a:xfrm>
            <a:off x="88155" y="2928934"/>
            <a:ext cx="3214678" cy="2928958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0" y="78830"/>
            <a:ext cx="6572264" cy="2786058"/>
          </a:xfrm>
          <a:prstGeom prst="round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0" y="5214950"/>
            <a:ext cx="9144000" cy="1643050"/>
          </a:xfrm>
          <a:prstGeom prst="round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-285784" y="5286388"/>
            <a:ext cx="9429784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22225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7.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	У поверхности Земли (т. е. на расстоянии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от ее центра) на тело действует сила всемирного тяготения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36 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Чему равна сила тяготения, действующая на это тело на расстоянии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2R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от поверхности Земли?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Ответ занесите в  Ньютонах.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6"/>
          <p:cNvGrpSpPr/>
          <p:nvPr/>
        </p:nvGrpSpPr>
        <p:grpSpPr>
          <a:xfrm>
            <a:off x="541834" y="0"/>
            <a:ext cx="2403447" cy="1386534"/>
            <a:chOff x="1041900" y="428604"/>
            <a:chExt cx="2403447" cy="138653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041900" y="915022"/>
              <a:ext cx="95410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2017078" y="1226482"/>
              <a:ext cx="1357322" cy="1588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Прямоугольник 4"/>
            <p:cNvSpPr/>
            <p:nvPr/>
          </p:nvSpPr>
          <p:spPr>
            <a:xfrm>
              <a:off x="1785918" y="428604"/>
              <a:ext cx="165942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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4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351926" y="1168807"/>
              <a:ext cx="85162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R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endPara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918476" y="472746"/>
            <a:ext cx="11480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8"/>
          <p:cNvGrpSpPr/>
          <p:nvPr/>
        </p:nvGrpSpPr>
        <p:grpSpPr>
          <a:xfrm>
            <a:off x="-32" y="1431934"/>
            <a:ext cx="2553575" cy="1386534"/>
            <a:chOff x="891772" y="428604"/>
            <a:chExt cx="2553575" cy="138653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891772" y="901374"/>
              <a:ext cx="1159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</a:t>
              </a:r>
              <a:r>
                <a:rPr lang="ru-RU" sz="48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017078" y="1226482"/>
              <a:ext cx="1357322" cy="1588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ик 11"/>
            <p:cNvSpPr/>
            <p:nvPr/>
          </p:nvSpPr>
          <p:spPr>
            <a:xfrm>
              <a:off x="1785918" y="428604"/>
              <a:ext cx="165942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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4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1857356" y="1168807"/>
              <a:ext cx="134619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(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3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R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)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endPara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428860" y="1928802"/>
            <a:ext cx="418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16282" y="1598908"/>
            <a:ext cx="9140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857752" y="2232084"/>
            <a:ext cx="864000" cy="1588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4989652" y="2214554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32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96370" y="1928802"/>
            <a:ext cx="418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82414" y="1942450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96136" y="3284984"/>
            <a:ext cx="3347864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,стр20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3445741" y="2976232"/>
            <a:ext cx="214314" cy="214314"/>
          </a:xfrm>
          <a:prstGeom prst="ellipse">
            <a:avLst/>
          </a:prstGeom>
          <a:solidFill>
            <a:srgbClr val="F9010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 стрелкой 41"/>
          <p:cNvCxnSpPr/>
          <p:nvPr/>
        </p:nvCxnSpPr>
        <p:spPr>
          <a:xfrm flipV="1">
            <a:off x="2387819" y="3146404"/>
            <a:ext cx="1057922" cy="826762"/>
          </a:xfrm>
          <a:prstGeom prst="straightConnector1">
            <a:avLst/>
          </a:prstGeom>
          <a:ln w="50800">
            <a:solidFill>
              <a:srgbClr val="FFFF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3"/>
          <p:cNvGrpSpPr/>
          <p:nvPr/>
        </p:nvGrpSpPr>
        <p:grpSpPr>
          <a:xfrm>
            <a:off x="1516915" y="3357562"/>
            <a:ext cx="1143008" cy="1077218"/>
            <a:chOff x="2714612" y="4429132"/>
            <a:chExt cx="928694" cy="1077218"/>
          </a:xfrm>
        </p:grpSpPr>
        <p:sp>
          <p:nvSpPr>
            <p:cNvPr id="44" name="TextBox 43"/>
            <p:cNvSpPr txBox="1"/>
            <p:nvPr/>
          </p:nvSpPr>
          <p:spPr>
            <a:xfrm>
              <a:off x="2714612" y="4429132"/>
              <a:ext cx="92869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FF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F</a:t>
              </a:r>
              <a:r>
                <a:rPr lang="ru-RU" sz="3200" b="1" baseline="-30000" dirty="0" smtClean="0">
                  <a:solidFill>
                    <a:srgbClr val="FFFF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Тяж </a:t>
              </a:r>
              <a:endPara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5" name="Прямая со стрелкой 44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Прямоугольник 45"/>
          <p:cNvSpPr/>
          <p:nvPr/>
        </p:nvSpPr>
        <p:spPr>
          <a:xfrm>
            <a:off x="3159989" y="3838852"/>
            <a:ext cx="2340705" cy="923330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800" b="1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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4800" dirty="0">
              <a:solidFill>
                <a:srgbClr val="008000"/>
              </a:solidFill>
            </a:endParaRPr>
          </a:p>
        </p:txBody>
      </p:sp>
      <p:sp>
        <p:nvSpPr>
          <p:cNvPr id="47" name="AutoShape 5"/>
          <p:cNvSpPr>
            <a:spLocks/>
          </p:cNvSpPr>
          <p:nvPr/>
        </p:nvSpPr>
        <p:spPr bwMode="auto">
          <a:xfrm rot="3224091">
            <a:off x="2523889" y="2950464"/>
            <a:ext cx="756165" cy="2172077"/>
          </a:xfrm>
          <a:prstGeom prst="rightBrace">
            <a:avLst>
              <a:gd name="adj1" fmla="val 21787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9" name="Группа 8"/>
          <p:cNvGrpSpPr/>
          <p:nvPr/>
        </p:nvGrpSpPr>
        <p:grpSpPr>
          <a:xfrm>
            <a:off x="2810190" y="1470962"/>
            <a:ext cx="1976124" cy="1386534"/>
            <a:chOff x="1857356" y="428604"/>
            <a:chExt cx="1976124" cy="1386534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>
              <a:off x="2017078" y="1226482"/>
              <a:ext cx="1357322" cy="1588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Прямоугольник 51"/>
            <p:cNvSpPr/>
            <p:nvPr/>
          </p:nvSpPr>
          <p:spPr>
            <a:xfrm>
              <a:off x="2174051" y="428604"/>
              <a:ext cx="165942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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4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Rectangle 6"/>
            <p:cNvSpPr>
              <a:spLocks noChangeArrowheads="1"/>
            </p:cNvSpPr>
            <p:nvPr/>
          </p:nvSpPr>
          <p:spPr bwMode="auto">
            <a:xfrm>
              <a:off x="1857356" y="1168807"/>
              <a:ext cx="134619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9  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R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endPara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56" name="Скругленный прямоугольник 55"/>
          <p:cNvSpPr/>
          <p:nvPr/>
        </p:nvSpPr>
        <p:spPr>
          <a:xfrm>
            <a:off x="3143240" y="1643050"/>
            <a:ext cx="1571636" cy="1143008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8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1" grpId="0" animBg="1"/>
      <p:bldP spid="38" grpId="0" animBg="1"/>
      <p:bldP spid="8194" grpId="0"/>
      <p:bldP spid="8" grpId="0"/>
      <p:bldP spid="8" grpId="1"/>
      <p:bldP spid="15" grpId="0"/>
      <p:bldP spid="16" grpId="0"/>
      <p:bldP spid="19" grpId="0"/>
      <p:bldP spid="20" grpId="0"/>
      <p:bldP spid="21" grpId="0"/>
      <p:bldP spid="21" grpId="1"/>
      <p:bldP spid="39" grpId="0" build="allAtOnce" animBg="1"/>
      <p:bldP spid="41" grpId="0" animBg="1"/>
      <p:bldP spid="46" grpId="0" build="allAtOnce" animBg="1"/>
      <p:bldP spid="47" grpId="0" animBg="1"/>
      <p:bldP spid="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вал 39"/>
          <p:cNvSpPr/>
          <p:nvPr/>
        </p:nvSpPr>
        <p:spPr>
          <a:xfrm>
            <a:off x="88155" y="2928934"/>
            <a:ext cx="3214678" cy="2928958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4929174"/>
            <a:ext cx="9144000" cy="192882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22225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8.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Сила гравитационного взаимодействия между двумя шарами массами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=l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кг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 расстоянии R равна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10Н.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Чему равна сила гравитационного взаимодействия между шарами массами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3кг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4 кг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 таком же расстоянии R друг от друга?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занесите в  Ньютонах.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1000100" y="1328086"/>
            <a:ext cx="2403447" cy="1386534"/>
            <a:chOff x="1041900" y="428604"/>
            <a:chExt cx="2403447" cy="138653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041900" y="915022"/>
              <a:ext cx="95410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>
            <a:xfrm>
              <a:off x="2017078" y="1226482"/>
              <a:ext cx="1357322" cy="1588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Прямоугольник 25"/>
            <p:cNvSpPr/>
            <p:nvPr/>
          </p:nvSpPr>
          <p:spPr>
            <a:xfrm>
              <a:off x="1785918" y="428604"/>
              <a:ext cx="165942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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4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>
              <a:off x="2351926" y="1168807"/>
              <a:ext cx="85162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R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endPara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3428992" y="1899566"/>
            <a:ext cx="11480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5037518" y="1442384"/>
            <a:ext cx="2986053" cy="1331942"/>
            <a:chOff x="1037598" y="483196"/>
            <a:chExt cx="2593270" cy="1331942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1037598" y="915022"/>
              <a:ext cx="115929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</a:t>
              </a:r>
              <a:r>
                <a:rPr lang="ru-RU" sz="4800" b="1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>
            <a:xfrm>
              <a:off x="2017078" y="1226482"/>
              <a:ext cx="1357322" cy="1588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Прямоугольник 34"/>
            <p:cNvSpPr/>
            <p:nvPr/>
          </p:nvSpPr>
          <p:spPr>
            <a:xfrm>
              <a:off x="1833331" y="483196"/>
              <a:ext cx="179753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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</a:t>
              </a:r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4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4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Rectangle 6"/>
            <p:cNvSpPr>
              <a:spLocks noChangeArrowheads="1"/>
            </p:cNvSpPr>
            <p:nvPr/>
          </p:nvSpPr>
          <p:spPr bwMode="auto">
            <a:xfrm>
              <a:off x="2351926" y="1168807"/>
              <a:ext cx="85162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R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endPara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7838104" y="1843716"/>
            <a:ext cx="13532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3445741" y="2976232"/>
            <a:ext cx="214314" cy="214314"/>
          </a:xfrm>
          <a:prstGeom prst="ellipse">
            <a:avLst/>
          </a:prstGeom>
          <a:solidFill>
            <a:srgbClr val="F9010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 стрелкой 41"/>
          <p:cNvCxnSpPr/>
          <p:nvPr/>
        </p:nvCxnSpPr>
        <p:spPr>
          <a:xfrm flipV="1">
            <a:off x="2387819" y="3146404"/>
            <a:ext cx="1057922" cy="826762"/>
          </a:xfrm>
          <a:prstGeom prst="straightConnector1">
            <a:avLst/>
          </a:prstGeom>
          <a:ln w="50800">
            <a:solidFill>
              <a:srgbClr val="FFFF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Группа 3"/>
          <p:cNvGrpSpPr/>
          <p:nvPr/>
        </p:nvGrpSpPr>
        <p:grpSpPr>
          <a:xfrm>
            <a:off x="1516915" y="3357562"/>
            <a:ext cx="1143008" cy="1077218"/>
            <a:chOff x="2714612" y="4429132"/>
            <a:chExt cx="928694" cy="1077218"/>
          </a:xfrm>
        </p:grpSpPr>
        <p:sp>
          <p:nvSpPr>
            <p:cNvPr id="44" name="TextBox 43"/>
            <p:cNvSpPr txBox="1"/>
            <p:nvPr/>
          </p:nvSpPr>
          <p:spPr>
            <a:xfrm>
              <a:off x="2714612" y="4429132"/>
              <a:ext cx="92869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FF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F</a:t>
              </a:r>
              <a:r>
                <a:rPr lang="ru-RU" sz="3200" b="1" baseline="-30000" dirty="0" smtClean="0">
                  <a:solidFill>
                    <a:srgbClr val="FFFF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Тяж </a:t>
              </a:r>
              <a:endPara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5" name="Прямая со стрелкой 44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Прямоугольник 45"/>
          <p:cNvSpPr/>
          <p:nvPr/>
        </p:nvSpPr>
        <p:spPr>
          <a:xfrm>
            <a:off x="3159989" y="3838852"/>
            <a:ext cx="2340705" cy="923330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800" b="1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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4800" dirty="0">
              <a:solidFill>
                <a:srgbClr val="008000"/>
              </a:solidFill>
            </a:endParaRPr>
          </a:p>
        </p:txBody>
      </p:sp>
      <p:sp>
        <p:nvSpPr>
          <p:cNvPr id="47" name="AutoShape 5"/>
          <p:cNvSpPr>
            <a:spLocks/>
          </p:cNvSpPr>
          <p:nvPr/>
        </p:nvSpPr>
        <p:spPr bwMode="auto">
          <a:xfrm rot="3224091">
            <a:off x="2523889" y="2950464"/>
            <a:ext cx="756165" cy="2172077"/>
          </a:xfrm>
          <a:prstGeom prst="rightBrace">
            <a:avLst>
              <a:gd name="adj1" fmla="val 21787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5796136" y="3284984"/>
            <a:ext cx="3347864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,стр20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8195" grpId="0" animBg="1"/>
      <p:bldP spid="28" grpId="0"/>
      <p:bldP spid="37" grpId="0"/>
      <p:bldP spid="37" grpId="1"/>
      <p:bldP spid="41" grpId="0" animBg="1"/>
      <p:bldP spid="46" grpId="0" build="allAtOnce" animBg="1"/>
      <p:bldP spid="47" grpId="0" animBg="1"/>
      <p:bldP spid="29" grpId="0" build="allAtOnce" animBg="1"/>
    </p:bldLst>
  </p:timing>
</p:sld>
</file>

<file path=ppt/theme/theme1.xml><?xml version="1.0" encoding="utf-8"?>
<a:theme xmlns:a="http://schemas.openxmlformats.org/drawingml/2006/main" name="new_year4">
  <a:themeElements>
    <a:clrScheme name="new year4 3">
      <a:dk1>
        <a:srgbClr val="1A1A70"/>
      </a:dk1>
      <a:lt1>
        <a:srgbClr val="FFFFFF"/>
      </a:lt1>
      <a:dk2>
        <a:srgbClr val="243D8C"/>
      </a:dk2>
      <a:lt2>
        <a:srgbClr val="DDDDDD"/>
      </a:lt2>
      <a:accent1>
        <a:srgbClr val="3E78C6"/>
      </a:accent1>
      <a:accent2>
        <a:srgbClr val="84A1E8"/>
      </a:accent2>
      <a:accent3>
        <a:srgbClr val="FFFFFF"/>
      </a:accent3>
      <a:accent4>
        <a:srgbClr val="14145F"/>
      </a:accent4>
      <a:accent5>
        <a:srgbClr val="AFBEDF"/>
      </a:accent5>
      <a:accent6>
        <a:srgbClr val="7791D2"/>
      </a:accent6>
      <a:hlink>
        <a:srgbClr val="90B54D"/>
      </a:hlink>
      <a:folHlink>
        <a:srgbClr val="F3C43F"/>
      </a:folHlink>
    </a:clrScheme>
    <a:fontScheme name="new year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w year4 1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year4 2">
        <a:dk1>
          <a:srgbClr val="2D4473"/>
        </a:dk1>
        <a:lt1>
          <a:srgbClr val="FFFFFF"/>
        </a:lt1>
        <a:dk2>
          <a:srgbClr val="2B6185"/>
        </a:dk2>
        <a:lt2>
          <a:srgbClr val="D3D9DD"/>
        </a:lt2>
        <a:accent1>
          <a:srgbClr val="638AA1"/>
        </a:accent1>
        <a:accent2>
          <a:srgbClr val="8CA8B5"/>
        </a:accent2>
        <a:accent3>
          <a:srgbClr val="FFFFFF"/>
        </a:accent3>
        <a:accent4>
          <a:srgbClr val="253961"/>
        </a:accent4>
        <a:accent5>
          <a:srgbClr val="B7C4CD"/>
        </a:accent5>
        <a:accent6>
          <a:srgbClr val="7E98A4"/>
        </a:accent6>
        <a:hlink>
          <a:srgbClr val="6FA2E7"/>
        </a:hlink>
        <a:folHlink>
          <a:srgbClr val="99C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year4 3">
        <a:dk1>
          <a:srgbClr val="1A1A70"/>
        </a:dk1>
        <a:lt1>
          <a:srgbClr val="FFFFFF"/>
        </a:lt1>
        <a:dk2>
          <a:srgbClr val="243D8C"/>
        </a:dk2>
        <a:lt2>
          <a:srgbClr val="DDDDDD"/>
        </a:lt2>
        <a:accent1>
          <a:srgbClr val="3E78C6"/>
        </a:accent1>
        <a:accent2>
          <a:srgbClr val="84A1E8"/>
        </a:accent2>
        <a:accent3>
          <a:srgbClr val="FFFFFF"/>
        </a:accent3>
        <a:accent4>
          <a:srgbClr val="14145F"/>
        </a:accent4>
        <a:accent5>
          <a:srgbClr val="AFBEDF"/>
        </a:accent5>
        <a:accent6>
          <a:srgbClr val="7791D2"/>
        </a:accent6>
        <a:hlink>
          <a:srgbClr val="90B54D"/>
        </a:hlink>
        <a:folHlink>
          <a:srgbClr val="F3C4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new_year4</Template>
  <TotalTime>4965</TotalTime>
  <Words>2052</Words>
  <Application>Microsoft Office PowerPoint</Application>
  <PresentationFormat>Экран (4:3)</PresentationFormat>
  <Paragraphs>293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new_year4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Домашнее задание.</vt:lpstr>
      <vt:lpstr>Слайд 26</vt:lpstr>
      <vt:lpstr>Слайд 27</vt:lpstr>
      <vt:lpstr>Слайд 28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450</cp:revision>
  <dcterms:created xsi:type="dcterms:W3CDTF">2008-12-14T04:17:18Z</dcterms:created>
  <dcterms:modified xsi:type="dcterms:W3CDTF">2019-11-10T08:39:22Z</dcterms:modified>
</cp:coreProperties>
</file>