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44"/>
  </p:notesMasterIdLst>
  <p:sldIdLst>
    <p:sldId id="362" r:id="rId2"/>
    <p:sldId id="391" r:id="rId3"/>
    <p:sldId id="380" r:id="rId4"/>
    <p:sldId id="392" r:id="rId5"/>
    <p:sldId id="381" r:id="rId6"/>
    <p:sldId id="393" r:id="rId7"/>
    <p:sldId id="394" r:id="rId8"/>
    <p:sldId id="396" r:id="rId9"/>
    <p:sldId id="395" r:id="rId10"/>
    <p:sldId id="378" r:id="rId11"/>
    <p:sldId id="379" r:id="rId12"/>
    <p:sldId id="357" r:id="rId13"/>
    <p:sldId id="316" r:id="rId14"/>
    <p:sldId id="365" r:id="rId15"/>
    <p:sldId id="366" r:id="rId16"/>
    <p:sldId id="368" r:id="rId17"/>
    <p:sldId id="384" r:id="rId18"/>
    <p:sldId id="385" r:id="rId19"/>
    <p:sldId id="386" r:id="rId20"/>
    <p:sldId id="400" r:id="rId21"/>
    <p:sldId id="399" r:id="rId22"/>
    <p:sldId id="403" r:id="rId23"/>
    <p:sldId id="404" r:id="rId24"/>
    <p:sldId id="408" r:id="rId25"/>
    <p:sldId id="367" r:id="rId26"/>
    <p:sldId id="374" r:id="rId27"/>
    <p:sldId id="369" r:id="rId28"/>
    <p:sldId id="371" r:id="rId29"/>
    <p:sldId id="376" r:id="rId30"/>
    <p:sldId id="372" r:id="rId31"/>
    <p:sldId id="406" r:id="rId32"/>
    <p:sldId id="383" r:id="rId33"/>
    <p:sldId id="387" r:id="rId34"/>
    <p:sldId id="402" r:id="rId35"/>
    <p:sldId id="388" r:id="rId36"/>
    <p:sldId id="409" r:id="rId37"/>
    <p:sldId id="389" r:id="rId38"/>
    <p:sldId id="390" r:id="rId39"/>
    <p:sldId id="397" r:id="rId40"/>
    <p:sldId id="375" r:id="rId41"/>
    <p:sldId id="373" r:id="rId42"/>
    <p:sldId id="401" r:id="rId4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66CCFF"/>
    <a:srgbClr val="220FB1"/>
    <a:srgbClr val="000099"/>
    <a:srgbClr val="365D21"/>
    <a:srgbClr val="066A06"/>
    <a:srgbClr val="006600"/>
    <a:srgbClr val="0033CC"/>
    <a:srgbClr val="003300"/>
    <a:srgbClr val="000000"/>
    <a:srgbClr val="0014A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23434" autoAdjust="0"/>
    <p:restoredTop sz="94660"/>
  </p:normalViewPr>
  <p:slideViewPr>
    <p:cSldViewPr>
      <p:cViewPr>
        <p:scale>
          <a:sx n="80" d="100"/>
          <a:sy n="80" d="100"/>
        </p:scale>
        <p:origin x="-144" y="-6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901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12.02.2020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938802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audio" Target="../media/audio3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1.jpeg"/><Relationship Id="rId5" Type="http://schemas.openxmlformats.org/officeDocument/2006/relationships/audio" Target="../media/audio1.wav"/><Relationship Id="rId10" Type="http://schemas.openxmlformats.org/officeDocument/2006/relationships/image" Target="../media/image10.jpeg"/><Relationship Id="rId4" Type="http://schemas.openxmlformats.org/officeDocument/2006/relationships/audio" Target="../media/audio9.wav"/><Relationship Id="rId9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audio" Target="../media/audio7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../../../../&#1082;&#1080;&#1085;&#1086;%207&#1082;&#1083;/7-3%20&#1060;&#1048;&#1051;&#1068;&#1052;/&#1079;-&#1085;%20&#1040;&#1088;&#1093;&#1080;&#1084;&#1077;&#1076;&#1072;%201%20&#1084;&#1080;&#1085;.avi" TargetMode="External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4.wav"/><Relationship Id="rId7" Type="http://schemas.openxmlformats.org/officeDocument/2006/relationships/audio" Target="../media/audio6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4.wav"/><Relationship Id="rId7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2.wav"/><Relationship Id="rId9" Type="http://schemas.openxmlformats.org/officeDocument/2006/relationships/hyperlink" Target="../../../../&#1082;&#1080;&#1085;&#1086;%207&#1082;&#1083;/7-3%20&#1060;&#1048;&#1051;&#1068;&#1052;/&#1087;&#1086;&#1076;&#1074;&#1086;&#1076;&#1085;%20&#1083;%20&#1092;&#1080;&#1083;&#1100;&#1084;.avi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0.wav"/><Relationship Id="rId7" Type="http://schemas.openxmlformats.org/officeDocument/2006/relationships/audio" Target="../media/audio8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8.wav"/><Relationship Id="rId4" Type="http://schemas.openxmlformats.org/officeDocument/2006/relationships/audio" Target="../media/audio2.wav"/><Relationship Id="rId9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11" Type="http://schemas.openxmlformats.org/officeDocument/2006/relationships/image" Target="../media/image14.png"/><Relationship Id="rId5" Type="http://schemas.openxmlformats.org/officeDocument/2006/relationships/audio" Target="../media/audio8.wav"/><Relationship Id="rId10" Type="http://schemas.openxmlformats.org/officeDocument/2006/relationships/audio" Target="../media/audio11.wav"/><Relationship Id="rId4" Type="http://schemas.openxmlformats.org/officeDocument/2006/relationships/audio" Target="../media/audio2.wav"/><Relationship Id="rId9" Type="http://schemas.openxmlformats.org/officeDocument/2006/relationships/audio" Target="../media/audio4.wav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audio" Target="../media/audio3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1.jpeg"/><Relationship Id="rId5" Type="http://schemas.openxmlformats.org/officeDocument/2006/relationships/audio" Target="../media/audio1.wav"/><Relationship Id="rId10" Type="http://schemas.openxmlformats.org/officeDocument/2006/relationships/image" Target="../media/image10.jpeg"/><Relationship Id="rId4" Type="http://schemas.openxmlformats.org/officeDocument/2006/relationships/audio" Target="../media/audio9.wav"/><Relationship Id="rId9" Type="http://schemas.openxmlformats.org/officeDocument/2006/relationships/image" Target="../media/image9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2.wav"/><Relationship Id="rId4" Type="http://schemas.openxmlformats.org/officeDocument/2006/relationships/audio" Target="../media/audio3.wav"/><Relationship Id="rId9" Type="http://schemas.openxmlformats.org/officeDocument/2006/relationships/audio" Target="../media/audio7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2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1.wav"/><Relationship Id="rId7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8.wav"/><Relationship Id="rId4" Type="http://schemas.openxmlformats.org/officeDocument/2006/relationships/audio" Target="../media/audio2.wav"/><Relationship Id="rId9" Type="http://schemas.openxmlformats.org/officeDocument/2006/relationships/image" Target="../media/image1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3.wav"/><Relationship Id="rId4" Type="http://schemas.openxmlformats.org/officeDocument/2006/relationships/audio" Target="../media/audio8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audio" Target="../media/audio3.wav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11.jpeg"/><Relationship Id="rId5" Type="http://schemas.openxmlformats.org/officeDocument/2006/relationships/audio" Target="../media/audio1.wav"/><Relationship Id="rId10" Type="http://schemas.openxmlformats.org/officeDocument/2006/relationships/image" Target="../media/image10.jpeg"/><Relationship Id="rId4" Type="http://schemas.openxmlformats.org/officeDocument/2006/relationships/audio" Target="../media/audio9.wav"/><Relationship Id="rId9" Type="http://schemas.openxmlformats.org/officeDocument/2006/relationships/image" Target="../media/image9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4.wav"/><Relationship Id="rId7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2.wav"/><Relationship Id="rId9" Type="http://schemas.openxmlformats.org/officeDocument/2006/relationships/audio" Target="../media/audio7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audio" Target="../media/audio5.wav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image" Target="../media/image6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3.wav"/><Relationship Id="rId4" Type="http://schemas.openxmlformats.org/officeDocument/2006/relationships/audio" Target="../media/audio6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каком сосуде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(рис. 7)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давление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минимальное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на сколько меньше атмосферного?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кПа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 точностью до целых.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0885" y="1268760"/>
            <a:ext cx="6653115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4714876" y="6334804"/>
            <a:ext cx="4429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диагностики , стр.19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0" y="0"/>
          <a:ext cx="9144000" cy="6276660"/>
        </p:xfrm>
        <a:graphic>
          <a:graphicData uri="http://schemas.openxmlformats.org/drawingml/2006/table">
            <a:tbl>
              <a:tblPr/>
              <a:tblGrid>
                <a:gridCol w="471913"/>
                <a:gridCol w="7516163"/>
                <a:gridCol w="1155924"/>
              </a:tblGrid>
              <a:tr h="24310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III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)     «Давление в жидкости и газе</a:t>
                      </a:r>
                      <a:r>
                        <a:rPr lang="ru-RU" sz="20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20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           </a:t>
                      </a:r>
                      <a:r>
                        <a:rPr lang="ru-RU" sz="20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Урок - 5 (</a:t>
                      </a:r>
                      <a:r>
                        <a:rPr lang="ru-RU" sz="14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т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13(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F</a:t>
                      </a:r>
                      <a:r>
                        <a:rPr lang="en-US" sz="1600" b="1" baseline="-25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)</a:t>
                      </a:r>
                      <a:r>
                        <a:rPr lang="ru-RU" sz="14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 № 18-2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3629" marR="63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3100">
                <a:tc grid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ТЕМА: </a:t>
                      </a:r>
                      <a:r>
                        <a:rPr lang="ru-RU" sz="2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Архимедова сила.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3629" marR="636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930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ЦЕЛИ: 1.Создать условия для  закрепления знаний по теме №12.</a:t>
                      </a:r>
                      <a:r>
                        <a:rPr lang="ru-RU" sz="20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20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Создать условия для 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восприятия понятий "</a:t>
                      </a:r>
                      <a:r>
                        <a:rPr lang="ru-RU" sz="20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выталкивающая сила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", </a:t>
                      </a:r>
                      <a:r>
                        <a:rPr lang="ru-RU" sz="20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ее причины и примеры проявления.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            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3629" marR="63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620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2000" b="1" cap="all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способствовать 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изучению материала темы №12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 и 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</a:rPr>
                        <a:t>                                                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восприятию материала темы №13.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3629" marR="63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310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u="sng" cap="all">
                          <a:latin typeface="Times New Roman"/>
                          <a:ea typeface="Times New Roman"/>
                        </a:rPr>
                        <a:t>ТИп УРОКА</a:t>
                      </a:r>
                      <a:r>
                        <a:rPr lang="ru-RU" sz="2000" cap="all">
                          <a:latin typeface="Times New Roman"/>
                          <a:ea typeface="Times New Roman"/>
                        </a:rPr>
                        <a:t>:    </a:t>
                      </a:r>
                      <a:r>
                        <a:rPr lang="ru-RU" sz="2000" i="1">
                          <a:latin typeface="Times New Roman"/>
                          <a:ea typeface="Times New Roman"/>
                        </a:rPr>
                        <a:t> комбинированный.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3629" marR="63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8620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u="sng" cap="all">
                          <a:latin typeface="Times New Roman"/>
                          <a:ea typeface="Times New Roman"/>
                        </a:rPr>
                        <a:t>ВИД УРО КА: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3629" marR="63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9300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 ДЕМОНСТРАЦИИ:1. Действие на тело архимедовой силы в жидкости и газе.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   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2.Равенство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архимедовой силы весу вытесненной жидкости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.</a:t>
                      </a:r>
                      <a:r>
                        <a:rPr lang="ru-RU" sz="2000" cap="all" dirty="0" smtClean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cap="none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/к/</a:t>
                      </a:r>
                      <a:r>
                        <a:rPr lang="ru-RU" sz="2000" b="1" cap="none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фр</a:t>
                      </a:r>
                      <a:r>
                        <a:rPr lang="ru-RU" sz="2000" b="1" cap="none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/ БНП/</a:t>
                      </a:r>
                      <a:r>
                        <a:rPr lang="ru-RU" sz="2000" cap="none" dirty="0" smtClean="0">
                          <a:latin typeface="Times New Roman"/>
                          <a:ea typeface="Times New Roman"/>
                        </a:rPr>
                        <a:t>                                    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3629" marR="636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31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3629" marR="63629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3629" marR="63629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3629" marR="63629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13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3629" marR="636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</a:rPr>
                        <a:t>Процесс усвоения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1600" b="1" i="1">
                          <a:latin typeface="Times New Roman"/>
                          <a:ea typeface="Times New Roman"/>
                        </a:rPr>
                        <a:t>аудиализация         -   атмосферное давление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 marL="102235">
                        <a:spcAft>
                          <a:spcPts val="0"/>
                        </a:spcAft>
                      </a:pPr>
                      <a:r>
                        <a:rPr lang="ru-RU" sz="1600" b="1" i="1">
                          <a:latin typeface="Times New Roman"/>
                          <a:ea typeface="Times New Roman"/>
                        </a:rPr>
                        <a:t>                                        -   опыт Торричелли.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 marL="102235">
                        <a:spcAft>
                          <a:spcPts val="0"/>
                        </a:spcAft>
                      </a:pPr>
                      <a:r>
                        <a:rPr lang="ru-RU" sz="1600" b="1" i="1">
                          <a:latin typeface="Times New Roman"/>
                          <a:ea typeface="Times New Roman"/>
                        </a:rPr>
                        <a:t>*  визуализация по теме № 12.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3629" marR="636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3629" marR="63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3629" marR="636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Создание проблемной ситуации: </a:t>
                      </a:r>
                      <a:r>
                        <a:rPr lang="ru-RU" sz="2000" b="1" i="1" dirty="0">
                          <a:latin typeface="Times New Roman"/>
                          <a:ea typeface="Times New Roman"/>
                        </a:rPr>
                        <a:t>Почему тело стало легче?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3629" marR="636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3629" marR="63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3629" marR="636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</a:rPr>
                        <a:t>Эвристическая беседа по материалу темы</a:t>
                      </a:r>
                      <a:r>
                        <a:rPr lang="ru-RU" sz="1600" b="1" i="1">
                          <a:latin typeface="Times New Roman"/>
                          <a:ea typeface="Times New Roman"/>
                        </a:rPr>
                        <a:t> 13</a:t>
                      </a:r>
                      <a:r>
                        <a:rPr lang="ru-RU" sz="1600" i="1">
                          <a:latin typeface="Times New Roman"/>
                          <a:ea typeface="Times New Roman"/>
                        </a:rPr>
                        <a:t> с демонстрациями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3629" marR="636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3629" marR="63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3629" marR="636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</a:rPr>
                        <a:t>Повторение темы по ОК</a:t>
                      </a:r>
                    </a:p>
                  </a:txBody>
                  <a:tcPr marL="63629" marR="636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3629" marR="63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310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/>
                        </a:rPr>
                        <a:t>д.з</a:t>
                      </a:r>
                    </a:p>
                  </a:txBody>
                  <a:tcPr marL="63629" marR="63629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§§</a:t>
                      </a:r>
                      <a:r>
                        <a:rPr lang="en-US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48,49,52, тема №13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3629" marR="63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3629" marR="6362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85720" y="1142984"/>
            <a:ext cx="84296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 smtClean="0">
                <a:latin typeface="Times New Roman"/>
                <a:ea typeface="Times New Roman"/>
              </a:rPr>
              <a:t>Почему в </a:t>
            </a:r>
            <a:r>
              <a:rPr lang="ru-RU" sz="4400" b="1" i="1" dirty="0" smtClean="0">
                <a:solidFill>
                  <a:srgbClr val="220FB1"/>
                </a:solidFill>
                <a:latin typeface="Times New Roman"/>
                <a:ea typeface="Times New Roman"/>
              </a:rPr>
              <a:t>воде</a:t>
            </a:r>
            <a:r>
              <a:rPr lang="ru-RU" sz="4400" b="1" i="1" dirty="0" smtClean="0">
                <a:latin typeface="Times New Roman"/>
                <a:ea typeface="Times New Roman"/>
              </a:rPr>
              <a:t>  тела становятся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«легче»?</a:t>
            </a:r>
            <a:endParaRPr lang="ru-RU" sz="4400" dirty="0">
              <a:solidFill>
                <a:srgbClr val="220FB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29000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28604"/>
            <a:ext cx="7072330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№13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§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000" b="1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48,49,50</a:t>
            </a: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Гр.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it-IT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it-IT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514</a:t>
            </a:r>
            <a:r>
              <a:rPr lang="it-IT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512</a:t>
            </a:r>
            <a:r>
              <a:rPr lang="it-IT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509</a:t>
            </a:r>
            <a:r>
              <a:rPr lang="it-IT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it-IT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504</a:t>
            </a:r>
            <a:r>
              <a:rPr lang="it-IT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492</a:t>
            </a:r>
            <a:r>
              <a:rPr lang="it-IT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it-IT" sz="4000" b="1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it-IT" sz="4000" b="1" i="1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it-IT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0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0"/>
                            </p:stCondLst>
                            <p:childTnLst>
                              <p:par>
                                <p:cTn id="9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843808" y="5934670"/>
            <a:ext cx="60841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Гидростатика,</a:t>
            </a:r>
            <a:r>
              <a:rPr lang="ru-RU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стр.23</a:t>
            </a:r>
            <a:endParaRPr lang="ru-RU" sz="4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24152" y="0"/>
            <a:ext cx="35720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№13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843712">
            <a:off x="922124" y="1632906"/>
            <a:ext cx="7795418" cy="190039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архимедова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CC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857224" y="4786322"/>
            <a:ext cx="6988190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ВЫТАЛКИВАЮЩАЯ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316180" y="3280858"/>
            <a:ext cx="5263602" cy="129614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0" y="0"/>
            <a:ext cx="9144000" cy="6858000"/>
            <a:chOff x="3571868" y="-3429048"/>
            <a:chExt cx="9144000" cy="6858000"/>
          </a:xfrm>
        </p:grpSpPr>
        <p:grpSp>
          <p:nvGrpSpPr>
            <p:cNvPr id="14" name="Группа 125"/>
            <p:cNvGrpSpPr/>
            <p:nvPr/>
          </p:nvGrpSpPr>
          <p:grpSpPr>
            <a:xfrm>
              <a:off x="3571868" y="-3429048"/>
              <a:ext cx="9144000" cy="6858000"/>
              <a:chOff x="-3214742" y="1285860"/>
              <a:chExt cx="9144000" cy="6858000"/>
            </a:xfrm>
          </p:grpSpPr>
          <p:sp>
            <p:nvSpPr>
              <p:cNvPr id="16" name="Прямоугольник 15"/>
              <p:cNvSpPr/>
              <p:nvPr/>
            </p:nvSpPr>
            <p:spPr>
              <a:xfrm>
                <a:off x="-3214742" y="1285860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Line 43"/>
              <p:cNvSpPr>
                <a:spLocks noChangeShapeType="1"/>
              </p:cNvSpPr>
              <p:nvPr/>
            </p:nvSpPr>
            <p:spPr bwMode="auto">
              <a:xfrm>
                <a:off x="3636089" y="3062645"/>
                <a:ext cx="789364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8" name="Группа 17"/>
              <p:cNvGrpSpPr/>
              <p:nvPr/>
            </p:nvGrpSpPr>
            <p:grpSpPr>
              <a:xfrm>
                <a:off x="-3214742" y="2643158"/>
                <a:ext cx="9144000" cy="4867950"/>
                <a:chOff x="-928726" y="2244178"/>
                <a:chExt cx="9144000" cy="4867950"/>
              </a:xfrm>
            </p:grpSpPr>
            <p:sp>
              <p:nvSpPr>
                <p:cNvPr id="19" name="Прямоугольник 18"/>
                <p:cNvSpPr/>
                <p:nvPr/>
              </p:nvSpPr>
              <p:spPr>
                <a:xfrm>
                  <a:off x="-928726" y="5173136"/>
                  <a:ext cx="9144000" cy="1938992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ru-RU" sz="40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Вышележащие слои давят на нижележащие за счёт силы тяжести (т.е. Притяжения Земли)</a:t>
                  </a:r>
                  <a:endParaRPr lang="ru-RU" sz="40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>
                  <a:off x="-928726" y="2244178"/>
                  <a:ext cx="9144000" cy="1569660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sz="4800" b="1" i="1" dirty="0" smtClean="0">
                      <a:latin typeface="Times New Roman"/>
                      <a:ea typeface="Times New Roman"/>
                    </a:rPr>
                    <a:t>Почему в </a:t>
                  </a:r>
                  <a:r>
                    <a:rPr lang="ru-RU" sz="4800" b="1" i="1" dirty="0" smtClean="0">
                      <a:solidFill>
                        <a:srgbClr val="220FB1"/>
                      </a:solidFill>
                      <a:latin typeface="Times New Roman"/>
                      <a:ea typeface="Times New Roman"/>
                    </a:rPr>
                    <a:t>воде</a:t>
                  </a:r>
                  <a:r>
                    <a:rPr lang="ru-RU" sz="4800" b="1" i="1" dirty="0" smtClean="0">
                      <a:latin typeface="Times New Roman"/>
                      <a:ea typeface="Times New Roman"/>
                    </a:rPr>
                    <a:t>  тела становятся </a:t>
                  </a:r>
                  <a:r>
                    <a:rPr lang="ru-RU" sz="4800" b="1" i="1" dirty="0" smtClean="0">
                      <a:solidFill>
                        <a:srgbClr val="FF0000"/>
                      </a:solidFill>
                      <a:latin typeface="Times New Roman"/>
                      <a:ea typeface="Times New Roman"/>
                    </a:rPr>
                    <a:t>«легче»?</a:t>
                  </a:r>
                  <a:endParaRPr lang="ru-RU" sz="4800" b="1" i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5" name="Text Box 153"/>
            <p:cNvSpPr txBox="1">
              <a:spLocks noChangeArrowheads="1"/>
            </p:cNvSpPr>
            <p:nvPr/>
          </p:nvSpPr>
          <p:spPr bwMode="auto">
            <a:xfrm>
              <a:off x="5286348" y="-428676"/>
              <a:ext cx="4214842" cy="100013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6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r>
                <a:rPr lang="en-US" sz="6000" b="1" cap="all" baseline="-2500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60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000" b="1" cap="all" baseline="-2500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ru-RU" sz="6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60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Ж</a:t>
              </a:r>
              <a:r>
                <a:rPr lang="ru-RU" sz="60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000" b="1" dirty="0" smtClean="0">
                  <a:latin typeface="Times New Roman" pitchFamily="18" charset="0"/>
                  <a:cs typeface="Times New Roman" pitchFamily="18" charset="0"/>
                </a:rPr>
                <a:t>g h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 animBg="1"/>
      <p:bldP spid="12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3073" name="Group 1"/>
          <p:cNvGrpSpPr>
            <a:grpSpLocks/>
          </p:cNvGrpSpPr>
          <p:nvPr/>
        </p:nvGrpSpPr>
        <p:grpSpPr bwMode="auto">
          <a:xfrm>
            <a:off x="142844" y="4078437"/>
            <a:ext cx="3286148" cy="2279522"/>
            <a:chOff x="9360" y="2592"/>
            <a:chExt cx="864" cy="1296"/>
          </a:xfrm>
        </p:grpSpPr>
        <p:sp>
          <p:nvSpPr>
            <p:cNvPr id="3074" name="Line 2"/>
            <p:cNvSpPr>
              <a:spLocks noChangeShapeType="1"/>
            </p:cNvSpPr>
            <p:nvPr/>
          </p:nvSpPr>
          <p:spPr bwMode="auto">
            <a:xfrm flipH="1">
              <a:off x="9360" y="3888"/>
              <a:ext cx="86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075" name="Group 3"/>
            <p:cNvGrpSpPr>
              <a:grpSpLocks/>
            </p:cNvGrpSpPr>
            <p:nvPr/>
          </p:nvGrpSpPr>
          <p:grpSpPr bwMode="auto">
            <a:xfrm>
              <a:off x="9360" y="2592"/>
              <a:ext cx="864" cy="1296"/>
              <a:chOff x="9360" y="2592"/>
              <a:chExt cx="864" cy="1296"/>
            </a:xfrm>
          </p:grpSpPr>
          <p:sp>
            <p:nvSpPr>
              <p:cNvPr id="3076" name="Rectangle 4"/>
              <p:cNvSpPr>
                <a:spLocks noChangeArrowheads="1"/>
              </p:cNvSpPr>
              <p:nvPr/>
            </p:nvSpPr>
            <p:spPr bwMode="auto">
              <a:xfrm>
                <a:off x="9360" y="2880"/>
                <a:ext cx="864" cy="1008"/>
              </a:xfrm>
              <a:prstGeom prst="rect">
                <a:avLst/>
              </a:prstGeom>
              <a:solidFill>
                <a:srgbClr val="0000FF">
                  <a:alpha val="46000"/>
                </a:srgb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7" name="Line 5"/>
              <p:cNvSpPr>
                <a:spLocks noChangeShapeType="1"/>
              </p:cNvSpPr>
              <p:nvPr/>
            </p:nvSpPr>
            <p:spPr bwMode="auto">
              <a:xfrm>
                <a:off x="9360" y="2592"/>
                <a:ext cx="0" cy="129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8" name="Line 6"/>
              <p:cNvSpPr>
                <a:spLocks noChangeShapeType="1"/>
              </p:cNvSpPr>
              <p:nvPr/>
            </p:nvSpPr>
            <p:spPr bwMode="auto">
              <a:xfrm>
                <a:off x="10224" y="2592"/>
                <a:ext cx="0" cy="129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6" name="Группа 25"/>
          <p:cNvGrpSpPr/>
          <p:nvPr/>
        </p:nvGrpSpPr>
        <p:grpSpPr>
          <a:xfrm>
            <a:off x="1410455" y="291714"/>
            <a:ext cx="1000132" cy="2286016"/>
            <a:chOff x="1357290" y="571480"/>
            <a:chExt cx="1000132" cy="2286016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1357290" y="571480"/>
              <a:ext cx="1000132" cy="2286016"/>
              <a:chOff x="2754306" y="1153383"/>
              <a:chExt cx="449790" cy="1704113"/>
            </a:xfrm>
          </p:grpSpPr>
          <p:sp>
            <p:nvSpPr>
              <p:cNvPr id="13" name="Rectangle 7"/>
              <p:cNvSpPr>
                <a:spLocks noChangeArrowheads="1"/>
              </p:cNvSpPr>
              <p:nvPr/>
            </p:nvSpPr>
            <p:spPr bwMode="auto">
              <a:xfrm>
                <a:off x="2754306" y="2291192"/>
                <a:ext cx="449790" cy="566304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Line 8"/>
              <p:cNvSpPr>
                <a:spLocks noChangeShapeType="1"/>
              </p:cNvSpPr>
              <p:nvPr/>
            </p:nvSpPr>
            <p:spPr bwMode="auto">
              <a:xfrm>
                <a:off x="2979202" y="1153383"/>
                <a:ext cx="0" cy="113260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5" name="Line 9"/>
            <p:cNvSpPr>
              <a:spLocks noChangeShapeType="1"/>
            </p:cNvSpPr>
            <p:nvPr/>
          </p:nvSpPr>
          <p:spPr bwMode="auto">
            <a:xfrm>
              <a:off x="1857356" y="918723"/>
              <a:ext cx="449790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500298" y="357166"/>
            <a:ext cx="928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Группа 7"/>
          <p:cNvGrpSpPr/>
          <p:nvPr/>
        </p:nvGrpSpPr>
        <p:grpSpPr>
          <a:xfrm>
            <a:off x="2071670" y="863218"/>
            <a:ext cx="714380" cy="461665"/>
            <a:chOff x="3357554" y="2143116"/>
            <a:chExt cx="714380" cy="461665"/>
          </a:xfrm>
        </p:grpSpPr>
        <p:sp>
          <p:nvSpPr>
            <p:cNvPr id="29" name="TextBox 28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err="1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у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г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Группа 4"/>
          <p:cNvGrpSpPr/>
          <p:nvPr/>
        </p:nvGrpSpPr>
        <p:grpSpPr>
          <a:xfrm>
            <a:off x="1984382" y="2523428"/>
            <a:ext cx="714380" cy="461665"/>
            <a:chOff x="2714612" y="4429132"/>
            <a:chExt cx="714380" cy="461665"/>
          </a:xfrm>
        </p:grpSpPr>
        <p:sp>
          <p:nvSpPr>
            <p:cNvPr id="32" name="TextBox 31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Прямая со стрелкой 33"/>
          <p:cNvCxnSpPr/>
          <p:nvPr/>
        </p:nvCxnSpPr>
        <p:spPr>
          <a:xfrm rot="16200000" flipV="1">
            <a:off x="1411106" y="2590840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16200000" flipV="1">
            <a:off x="1386514" y="1563654"/>
            <a:ext cx="1044000" cy="17253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3357554" y="3487167"/>
            <a:ext cx="1143008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8" name="Группа 37"/>
          <p:cNvGrpSpPr/>
          <p:nvPr/>
        </p:nvGrpSpPr>
        <p:grpSpPr>
          <a:xfrm>
            <a:off x="1418095" y="3143248"/>
            <a:ext cx="1000132" cy="2286016"/>
            <a:chOff x="1357290" y="571480"/>
            <a:chExt cx="1000132" cy="2286016"/>
          </a:xfrm>
        </p:grpSpPr>
        <p:grpSp>
          <p:nvGrpSpPr>
            <p:cNvPr id="39" name="Группа 38"/>
            <p:cNvGrpSpPr/>
            <p:nvPr/>
          </p:nvGrpSpPr>
          <p:grpSpPr>
            <a:xfrm>
              <a:off x="1357290" y="571481"/>
              <a:ext cx="1000132" cy="2286017"/>
              <a:chOff x="2754306" y="1153383"/>
              <a:chExt cx="449790" cy="1704113"/>
            </a:xfrm>
          </p:grpSpPr>
          <p:sp>
            <p:nvSpPr>
              <p:cNvPr id="41" name="Rectangle 7"/>
              <p:cNvSpPr>
                <a:spLocks noChangeArrowheads="1"/>
              </p:cNvSpPr>
              <p:nvPr/>
            </p:nvSpPr>
            <p:spPr bwMode="auto">
              <a:xfrm>
                <a:off x="2754306" y="2291192"/>
                <a:ext cx="449790" cy="566304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Line 8"/>
              <p:cNvSpPr>
                <a:spLocks noChangeShapeType="1"/>
              </p:cNvSpPr>
              <p:nvPr/>
            </p:nvSpPr>
            <p:spPr bwMode="auto">
              <a:xfrm>
                <a:off x="2979202" y="1153383"/>
                <a:ext cx="0" cy="113260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0" name="Line 9"/>
            <p:cNvSpPr>
              <a:spLocks noChangeShapeType="1"/>
            </p:cNvSpPr>
            <p:nvPr/>
          </p:nvSpPr>
          <p:spPr bwMode="auto">
            <a:xfrm>
              <a:off x="1857356" y="918723"/>
              <a:ext cx="449790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43" name="Группа 4"/>
          <p:cNvGrpSpPr/>
          <p:nvPr/>
        </p:nvGrpSpPr>
        <p:grpSpPr>
          <a:xfrm>
            <a:off x="2000232" y="5786454"/>
            <a:ext cx="714380" cy="461665"/>
            <a:chOff x="2714612" y="4429132"/>
            <a:chExt cx="714380" cy="461665"/>
          </a:xfrm>
        </p:grpSpPr>
        <p:sp>
          <p:nvSpPr>
            <p:cNvPr id="44" name="TextBox 43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5" name="Прямая со стрелкой 44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6" name="Прямая со стрелкой 45"/>
          <p:cNvCxnSpPr/>
          <p:nvPr/>
        </p:nvCxnSpPr>
        <p:spPr>
          <a:xfrm rot="16200000" flipV="1">
            <a:off x="1426956" y="5502662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16200000" flipV="1">
            <a:off x="1595148" y="4668009"/>
            <a:ext cx="648000" cy="17253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Группа 7"/>
          <p:cNvGrpSpPr/>
          <p:nvPr/>
        </p:nvGrpSpPr>
        <p:grpSpPr>
          <a:xfrm>
            <a:off x="2071670" y="4071942"/>
            <a:ext cx="857256" cy="461665"/>
            <a:chOff x="3357554" y="2143116"/>
            <a:chExt cx="857256" cy="461665"/>
          </a:xfrm>
        </p:grpSpPr>
        <p:sp>
          <p:nvSpPr>
            <p:cNvPr id="48" name="TextBox 47"/>
            <p:cNvSpPr txBox="1"/>
            <p:nvPr/>
          </p:nvSpPr>
          <p:spPr>
            <a:xfrm>
              <a:off x="3357554" y="2143116"/>
              <a:ext cx="857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у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ж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 стрелкой 4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0" name="Прямая со стрелкой 49"/>
          <p:cNvCxnSpPr/>
          <p:nvPr/>
        </p:nvCxnSpPr>
        <p:spPr>
          <a:xfrm rot="16200000" flipV="1">
            <a:off x="1664154" y="4743943"/>
            <a:ext cx="504000" cy="17253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Группа 7"/>
          <p:cNvGrpSpPr/>
          <p:nvPr/>
        </p:nvGrpSpPr>
        <p:grpSpPr>
          <a:xfrm>
            <a:off x="785786" y="3786190"/>
            <a:ext cx="1071570" cy="523220"/>
            <a:chOff x="3214678" y="2143117"/>
            <a:chExt cx="857256" cy="523220"/>
          </a:xfrm>
        </p:grpSpPr>
        <p:sp>
          <p:nvSpPr>
            <p:cNvPr id="53" name="TextBox 5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2357422" y="3139859"/>
            <a:ext cx="11430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4286248" y="3487167"/>
            <a:ext cx="1428760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5643570" y="3487167"/>
            <a:ext cx="207170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ВЫТАЛК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6" name="Группа 65"/>
          <p:cNvGrpSpPr/>
          <p:nvPr/>
        </p:nvGrpSpPr>
        <p:grpSpPr>
          <a:xfrm>
            <a:off x="3714744" y="449778"/>
            <a:ext cx="2643174" cy="2714643"/>
            <a:chOff x="8047038" y="1165225"/>
            <a:chExt cx="1096962" cy="1279525"/>
          </a:xfrm>
        </p:grpSpPr>
        <p:sp>
          <p:nvSpPr>
            <p:cNvPr id="3082" name="Rectangle 10"/>
            <p:cNvSpPr>
              <a:spLocks noChangeArrowheads="1"/>
            </p:cNvSpPr>
            <p:nvPr/>
          </p:nvSpPr>
          <p:spPr bwMode="auto">
            <a:xfrm>
              <a:off x="8047038" y="1165225"/>
              <a:ext cx="1096962" cy="1279525"/>
            </a:xfrm>
            <a:prstGeom prst="rect">
              <a:avLst/>
            </a:prstGeom>
            <a:solidFill>
              <a:srgbClr val="00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3" name="Oval 11"/>
            <p:cNvSpPr>
              <a:spLocks noChangeArrowheads="1"/>
            </p:cNvSpPr>
            <p:nvPr/>
          </p:nvSpPr>
          <p:spPr bwMode="auto">
            <a:xfrm>
              <a:off x="8407400" y="1379538"/>
              <a:ext cx="457200" cy="36512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4" name="Rectangle 12"/>
            <p:cNvSpPr>
              <a:spLocks noChangeArrowheads="1"/>
            </p:cNvSpPr>
            <p:nvPr/>
          </p:nvSpPr>
          <p:spPr bwMode="auto">
            <a:xfrm>
              <a:off x="8589963" y="2111375"/>
              <a:ext cx="90487" cy="90488"/>
            </a:xfrm>
            <a:prstGeom prst="rect">
              <a:avLst/>
            </a:prstGeom>
            <a:solidFill>
              <a:srgbClr val="666699"/>
            </a:solidFill>
            <a:ln w="9525">
              <a:solidFill>
                <a:srgbClr val="808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5" name="Line 13"/>
            <p:cNvSpPr>
              <a:spLocks noChangeShapeType="1"/>
            </p:cNvSpPr>
            <p:nvPr/>
          </p:nvSpPr>
          <p:spPr bwMode="auto">
            <a:xfrm flipH="1">
              <a:off x="8680450" y="1562100"/>
              <a:ext cx="184150" cy="5492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86" name="Line 14"/>
            <p:cNvSpPr>
              <a:spLocks noChangeShapeType="1"/>
            </p:cNvSpPr>
            <p:nvPr/>
          </p:nvSpPr>
          <p:spPr bwMode="auto">
            <a:xfrm>
              <a:off x="8407400" y="1562100"/>
              <a:ext cx="182563" cy="5492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7" name="Группа 4"/>
          <p:cNvGrpSpPr/>
          <p:nvPr/>
        </p:nvGrpSpPr>
        <p:grpSpPr>
          <a:xfrm>
            <a:off x="5357818" y="1988376"/>
            <a:ext cx="714380" cy="461665"/>
            <a:chOff x="2714612" y="4429132"/>
            <a:chExt cx="714380" cy="461665"/>
          </a:xfrm>
        </p:grpSpPr>
        <p:sp>
          <p:nvSpPr>
            <p:cNvPr id="68" name="TextBox 67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0" name="Прямая со стрелкой 69"/>
          <p:cNvCxnSpPr/>
          <p:nvPr/>
        </p:nvCxnSpPr>
        <p:spPr>
          <a:xfrm rot="16200000" flipV="1">
            <a:off x="4591494" y="1787886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rot="16200000" flipV="1">
            <a:off x="4558693" y="799102"/>
            <a:ext cx="1044000" cy="17253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Группа 7"/>
          <p:cNvGrpSpPr/>
          <p:nvPr/>
        </p:nvGrpSpPr>
        <p:grpSpPr>
          <a:xfrm>
            <a:off x="5429256" y="355185"/>
            <a:ext cx="1071570" cy="523220"/>
            <a:chOff x="3214678" y="2143117"/>
            <a:chExt cx="857256" cy="523220"/>
          </a:xfrm>
        </p:grpSpPr>
        <p:sp>
          <p:nvSpPr>
            <p:cNvPr id="73" name="TextBox 7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4" name="Прямая со стрелкой 7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3558368" y="5280740"/>
            <a:ext cx="5585632" cy="107721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«</a:t>
            </a:r>
            <a:r>
              <a:rPr kumimoji="0" lang="ru-RU" sz="32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ВЕСУ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ЖИДКОСТИ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Г)</a:t>
            </a:r>
            <a:endParaRPr kumimoji="0" lang="ru-RU" sz="16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en-US" sz="32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вытесненном телом.</a:t>
            </a:r>
            <a:endParaRPr kumimoji="0" lang="ru-RU" sz="40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153">
            <a:hlinkClick r:id="rId8" action="ppaction://hlinkfile"/>
          </p:cNvPr>
          <p:cNvSpPr txBox="1">
            <a:spLocks noChangeArrowheads="1"/>
          </p:cNvSpPr>
          <p:nvPr/>
        </p:nvSpPr>
        <p:spPr bwMode="auto">
          <a:xfrm>
            <a:off x="6643670" y="6429396"/>
            <a:ext cx="2500330" cy="42860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З-н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Архимеда 1 мин</a:t>
            </a:r>
          </a:p>
        </p:txBody>
      </p:sp>
      <p:sp>
        <p:nvSpPr>
          <p:cNvPr id="79" name="Прямоугольник 78"/>
          <p:cNvSpPr/>
          <p:nvPr/>
        </p:nvSpPr>
        <p:spPr>
          <a:xfrm>
            <a:off x="3500430" y="4058671"/>
            <a:ext cx="1000132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4286248" y="4045400"/>
            <a:ext cx="1357322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 0,8Н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7000892" y="4058671"/>
            <a:ext cx="207170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ВЫТАЛК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5572164" y="4058671"/>
            <a:ext cx="15001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1071538" y="2714620"/>
            <a:ext cx="71438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8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142976" y="5786454"/>
            <a:ext cx="71438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8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143108" y="4572008"/>
            <a:ext cx="85725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800" b="1" dirty="0">
              <a:solidFill>
                <a:srgbClr val="365D2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7000892" y="150017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pSp>
        <p:nvGrpSpPr>
          <p:cNvPr id="86" name="Группа 85"/>
          <p:cNvGrpSpPr/>
          <p:nvPr/>
        </p:nvGrpSpPr>
        <p:grpSpPr>
          <a:xfrm>
            <a:off x="0" y="0"/>
            <a:ext cx="9144000" cy="6858000"/>
            <a:chOff x="3571868" y="-3429048"/>
            <a:chExt cx="9144000" cy="6858000"/>
          </a:xfrm>
        </p:grpSpPr>
        <p:grpSp>
          <p:nvGrpSpPr>
            <p:cNvPr id="87" name="Группа 125"/>
            <p:cNvGrpSpPr/>
            <p:nvPr/>
          </p:nvGrpSpPr>
          <p:grpSpPr>
            <a:xfrm>
              <a:off x="3571868" y="-3429048"/>
              <a:ext cx="9144000" cy="6858000"/>
              <a:chOff x="-3214742" y="1285860"/>
              <a:chExt cx="9144000" cy="6858000"/>
            </a:xfrm>
          </p:grpSpPr>
          <p:sp>
            <p:nvSpPr>
              <p:cNvPr id="89" name="Прямоугольник 88"/>
              <p:cNvSpPr/>
              <p:nvPr/>
            </p:nvSpPr>
            <p:spPr>
              <a:xfrm>
                <a:off x="-3214742" y="1285860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0" name="Line 43"/>
              <p:cNvSpPr>
                <a:spLocks noChangeShapeType="1"/>
              </p:cNvSpPr>
              <p:nvPr/>
            </p:nvSpPr>
            <p:spPr bwMode="auto">
              <a:xfrm>
                <a:off x="3636089" y="3062645"/>
                <a:ext cx="789364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91" name="Группа 17"/>
              <p:cNvGrpSpPr/>
              <p:nvPr/>
            </p:nvGrpSpPr>
            <p:grpSpPr>
              <a:xfrm>
                <a:off x="-3214742" y="2643158"/>
                <a:ext cx="9144000" cy="4867950"/>
                <a:chOff x="-928726" y="2244178"/>
                <a:chExt cx="9144000" cy="4867950"/>
              </a:xfrm>
            </p:grpSpPr>
            <p:sp>
              <p:nvSpPr>
                <p:cNvPr id="92" name="Прямоугольник 91"/>
                <p:cNvSpPr/>
                <p:nvPr/>
              </p:nvSpPr>
              <p:spPr>
                <a:xfrm>
                  <a:off x="-928726" y="5173136"/>
                  <a:ext cx="9144000" cy="1938992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ru-RU" sz="4000" b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Вышележащие слои давят на нижележащие за счёт силы тяжести (т.е. Притяжения Земли)</a:t>
                  </a:r>
                  <a:endParaRPr lang="ru-RU" sz="40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3" name="Прямоугольник 92"/>
                <p:cNvSpPr/>
                <p:nvPr/>
              </p:nvSpPr>
              <p:spPr>
                <a:xfrm>
                  <a:off x="-928726" y="2244178"/>
                  <a:ext cx="9144000" cy="1569660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sz="4800" b="1" i="1" dirty="0" smtClean="0">
                      <a:latin typeface="Times New Roman"/>
                      <a:ea typeface="Times New Roman"/>
                    </a:rPr>
                    <a:t>Почему в </a:t>
                  </a:r>
                  <a:r>
                    <a:rPr lang="ru-RU" sz="4800" b="1" i="1" dirty="0" smtClean="0">
                      <a:solidFill>
                        <a:srgbClr val="220FB1"/>
                      </a:solidFill>
                      <a:latin typeface="Times New Roman"/>
                      <a:ea typeface="Times New Roman"/>
                    </a:rPr>
                    <a:t>воде</a:t>
                  </a:r>
                  <a:r>
                    <a:rPr lang="ru-RU" sz="4800" b="1" i="1" dirty="0" smtClean="0">
                      <a:latin typeface="Times New Roman"/>
                      <a:ea typeface="Times New Roman"/>
                    </a:rPr>
                    <a:t>  тела становятся </a:t>
                  </a:r>
                  <a:r>
                    <a:rPr lang="ru-RU" sz="4800" b="1" i="1" dirty="0" smtClean="0">
                      <a:solidFill>
                        <a:srgbClr val="FF0000"/>
                      </a:solidFill>
                      <a:latin typeface="Times New Roman"/>
                      <a:ea typeface="Times New Roman"/>
                    </a:rPr>
                    <a:t>«легче»?</a:t>
                  </a:r>
                  <a:endParaRPr lang="ru-RU" sz="4800" b="1" i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88" name="Text Box 153"/>
            <p:cNvSpPr txBox="1">
              <a:spLocks noChangeArrowheads="1"/>
            </p:cNvSpPr>
            <p:nvPr/>
          </p:nvSpPr>
          <p:spPr bwMode="auto">
            <a:xfrm>
              <a:off x="5286348" y="-428676"/>
              <a:ext cx="4214842" cy="100013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6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r>
                <a:rPr lang="en-US" sz="6000" b="1" cap="all" baseline="-2500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60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000" b="1" cap="all" baseline="-2500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ru-RU" sz="6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60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Ж</a:t>
              </a:r>
              <a:r>
                <a:rPr lang="ru-RU" sz="60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000" b="1" dirty="0" smtClean="0">
                  <a:latin typeface="Times New Roman" pitchFamily="18" charset="0"/>
                  <a:cs typeface="Times New Roman" pitchFamily="18" charset="0"/>
                </a:rPr>
                <a:t>g h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6" dur="2000" fill="hold"/>
                                        <p:tgtEl>
                                          <p:spTgt spid="6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00"/>
                            </p:stCondLst>
                            <p:childTnLst>
                              <p:par>
                                <p:cTn id="17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2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2000"/>
                            </p:stCondLst>
                            <p:childTnLst>
                              <p:par>
                                <p:cTn id="18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8" dur="2000" fill="hold"/>
                                        <p:tgtEl>
                                          <p:spTgt spid="308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7" grpId="0" animBg="1"/>
      <p:bldP spid="55" grpId="0"/>
      <p:bldP spid="58" grpId="0" animBg="1"/>
      <p:bldP spid="59" grpId="0" animBg="1"/>
      <p:bldP spid="3087" grpId="0" animBg="1"/>
      <p:bldP spid="3087" grpId="1" animBg="1"/>
      <p:bldP spid="79" grpId="0" animBg="1"/>
      <p:bldP spid="80" grpId="0" animBg="1"/>
      <p:bldP spid="81" grpId="0" animBg="1"/>
      <p:bldP spid="60" grpId="0"/>
      <p:bldP spid="60" grpId="1"/>
      <p:bldP spid="82" grpId="0" animBg="1"/>
      <p:bldP spid="83" grpId="0" animBg="1"/>
      <p:bldP spid="8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Скругленный прямоугольник 54"/>
          <p:cNvSpPr/>
          <p:nvPr/>
        </p:nvSpPr>
        <p:spPr>
          <a:xfrm>
            <a:off x="8215338" y="1285860"/>
            <a:ext cx="285752" cy="2857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1"/>
          <p:cNvGrpSpPr/>
          <p:nvPr/>
        </p:nvGrpSpPr>
        <p:grpSpPr>
          <a:xfrm>
            <a:off x="214282" y="1071546"/>
            <a:ext cx="4280520" cy="2592735"/>
            <a:chOff x="-180528" y="980728"/>
            <a:chExt cx="4280520" cy="2592735"/>
          </a:xfrm>
        </p:grpSpPr>
        <p:sp>
          <p:nvSpPr>
            <p:cNvPr id="1040" name="Rectangle 16"/>
            <p:cNvSpPr>
              <a:spLocks noChangeArrowheads="1"/>
            </p:cNvSpPr>
            <p:nvPr/>
          </p:nvSpPr>
          <p:spPr bwMode="auto">
            <a:xfrm>
              <a:off x="395536" y="1412329"/>
              <a:ext cx="2975843" cy="2160687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031" name="Group 7"/>
            <p:cNvGrpSpPr>
              <a:grpSpLocks/>
            </p:cNvGrpSpPr>
            <p:nvPr/>
          </p:nvGrpSpPr>
          <p:grpSpPr bwMode="auto">
            <a:xfrm>
              <a:off x="-180528" y="980728"/>
              <a:ext cx="4280520" cy="2592735"/>
              <a:chOff x="8928" y="4176"/>
              <a:chExt cx="3312" cy="172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8928" y="4752"/>
                <a:ext cx="172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033" name="Group 9"/>
              <p:cNvGrpSpPr>
                <a:grpSpLocks/>
              </p:cNvGrpSpPr>
              <p:nvPr/>
            </p:nvGrpSpPr>
            <p:grpSpPr bwMode="auto">
              <a:xfrm>
                <a:off x="8928" y="4176"/>
                <a:ext cx="3312" cy="1728"/>
                <a:chOff x="8928" y="4176"/>
                <a:chExt cx="3312" cy="1728"/>
              </a:xfrm>
            </p:grpSpPr>
            <p:sp>
              <p:nvSpPr>
                <p:cNvPr id="1034" name="Line 10"/>
                <p:cNvSpPr>
                  <a:spLocks noChangeShapeType="1"/>
                </p:cNvSpPr>
                <p:nvPr/>
              </p:nvSpPr>
              <p:spPr bwMode="auto">
                <a:xfrm>
                  <a:off x="9360" y="4176"/>
                  <a:ext cx="0" cy="172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5" name="Line 11"/>
                <p:cNvSpPr>
                  <a:spLocks noChangeShapeType="1"/>
                </p:cNvSpPr>
                <p:nvPr/>
              </p:nvSpPr>
              <p:spPr bwMode="auto">
                <a:xfrm>
                  <a:off x="11664" y="4176"/>
                  <a:ext cx="0" cy="172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6" name="Line 12"/>
                <p:cNvSpPr>
                  <a:spLocks noChangeShapeType="1"/>
                </p:cNvSpPr>
                <p:nvPr/>
              </p:nvSpPr>
              <p:spPr bwMode="auto">
                <a:xfrm>
                  <a:off x="9360" y="5904"/>
                  <a:ext cx="230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7" name="Line 13"/>
                <p:cNvSpPr>
                  <a:spLocks noChangeShapeType="1"/>
                </p:cNvSpPr>
                <p:nvPr/>
              </p:nvSpPr>
              <p:spPr bwMode="auto">
                <a:xfrm>
                  <a:off x="9176" y="5616"/>
                  <a:ext cx="273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8" name="Line 14"/>
                <p:cNvSpPr>
                  <a:spLocks noChangeShapeType="1"/>
                </p:cNvSpPr>
                <p:nvPr/>
              </p:nvSpPr>
              <p:spPr bwMode="auto">
                <a:xfrm>
                  <a:off x="8928" y="4464"/>
                  <a:ext cx="331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39" name="Line 15"/>
                <p:cNvSpPr>
                  <a:spLocks noChangeShapeType="1"/>
                </p:cNvSpPr>
                <p:nvPr/>
              </p:nvSpPr>
              <p:spPr bwMode="auto">
                <a:xfrm>
                  <a:off x="11808" y="4464"/>
                  <a:ext cx="0" cy="115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 type="arrow" w="med" len="med"/>
                  <a:tailEnd type="arrow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308769" y="1843722"/>
            <a:ext cx="1117781" cy="1298243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7" name="Line 3"/>
          <p:cNvSpPr>
            <a:spLocks noChangeShapeType="1"/>
          </p:cNvSpPr>
          <p:nvPr/>
        </p:nvSpPr>
        <p:spPr bwMode="auto">
          <a:xfrm flipV="1">
            <a:off x="1867661" y="2278971"/>
            <a:ext cx="0" cy="86299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Line 4"/>
          <p:cNvSpPr>
            <a:spLocks noChangeShapeType="1"/>
          </p:cNvSpPr>
          <p:nvPr/>
        </p:nvSpPr>
        <p:spPr bwMode="auto">
          <a:xfrm>
            <a:off x="1867661" y="1843722"/>
            <a:ext cx="0" cy="435249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9" name="Line 5"/>
          <p:cNvSpPr>
            <a:spLocks noChangeShapeType="1"/>
          </p:cNvSpPr>
          <p:nvPr/>
        </p:nvSpPr>
        <p:spPr bwMode="auto">
          <a:xfrm>
            <a:off x="1308769" y="2492845"/>
            <a:ext cx="371518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Line 6"/>
          <p:cNvSpPr>
            <a:spLocks noChangeShapeType="1"/>
          </p:cNvSpPr>
          <p:nvPr/>
        </p:nvSpPr>
        <p:spPr bwMode="auto">
          <a:xfrm flipH="1">
            <a:off x="2051803" y="2492845"/>
            <a:ext cx="374748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0" y="61555"/>
            <a:ext cx="4884992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… «</a:t>
            </a:r>
            <a:r>
              <a:rPr kumimoji="0" lang="ru-RU" sz="2800" b="1" i="1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ВЕСУ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ЖИДКОСТИ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Г)</a:t>
            </a:r>
            <a:endParaRPr kumimoji="0" lang="ru-RU" sz="1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</a:t>
            </a:r>
            <a:r>
              <a:rPr kumimoji="0" lang="en-US" sz="28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вытесненном телом.</a:t>
            </a:r>
            <a:endParaRPr kumimoji="0" lang="ru-RU" sz="36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15"/>
          <p:cNvSpPr>
            <a:spLocks noChangeArrowheads="1"/>
          </p:cNvSpPr>
          <p:nvPr/>
        </p:nvSpPr>
        <p:spPr bwMode="auto">
          <a:xfrm>
            <a:off x="5076056" y="116632"/>
            <a:ext cx="2805640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ПОЧЕМУ</a:t>
            </a:r>
            <a:r>
              <a:rPr kumimoji="0" lang="ru-RU" sz="40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grpSp>
        <p:nvGrpSpPr>
          <p:cNvPr id="23" name="Группа 7"/>
          <p:cNvGrpSpPr/>
          <p:nvPr/>
        </p:nvGrpSpPr>
        <p:grpSpPr>
          <a:xfrm>
            <a:off x="1979712" y="2617392"/>
            <a:ext cx="520586" cy="369332"/>
            <a:chOff x="3357554" y="2195604"/>
            <a:chExt cx="520586" cy="369332"/>
          </a:xfrm>
        </p:grpSpPr>
        <p:sp>
          <p:nvSpPr>
            <p:cNvPr id="24" name="TextBox 23"/>
            <p:cNvSpPr txBox="1"/>
            <p:nvPr/>
          </p:nvSpPr>
          <p:spPr>
            <a:xfrm>
              <a:off x="3357554" y="2195604"/>
              <a:ext cx="5205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Б</a:t>
              </a:r>
              <a:endPara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3357554" y="2214554"/>
              <a:ext cx="324000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Группа 7"/>
          <p:cNvGrpSpPr/>
          <p:nvPr/>
        </p:nvGrpSpPr>
        <p:grpSpPr>
          <a:xfrm>
            <a:off x="1403078" y="2559602"/>
            <a:ext cx="525716" cy="369332"/>
            <a:chOff x="3357554" y="2143116"/>
            <a:chExt cx="714380" cy="369332"/>
          </a:xfrm>
        </p:grpSpPr>
        <p:sp>
          <p:nvSpPr>
            <p:cNvPr id="27" name="TextBox 26"/>
            <p:cNvSpPr txBox="1"/>
            <p:nvPr/>
          </p:nvSpPr>
          <p:spPr>
            <a:xfrm>
              <a:off x="3357554" y="2143116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Б</a:t>
              </a:r>
              <a:endPara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8" name="Прямая со стрелкой 27"/>
            <p:cNvCxnSpPr/>
            <p:nvPr/>
          </p:nvCxnSpPr>
          <p:spPr>
            <a:xfrm>
              <a:off x="3416394" y="2173610"/>
              <a:ext cx="324000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829372" y="2204864"/>
            <a:ext cx="3850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0" name="Rectangle 17"/>
          <p:cNvSpPr>
            <a:spLocks noChangeArrowheads="1"/>
          </p:cNvSpPr>
          <p:nvPr/>
        </p:nvSpPr>
        <p:spPr bwMode="auto">
          <a:xfrm>
            <a:off x="0" y="1402896"/>
            <a:ext cx="5453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220FB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1" name="Rectangle 17"/>
          <p:cNvSpPr>
            <a:spLocks noChangeArrowheads="1"/>
          </p:cNvSpPr>
          <p:nvPr/>
        </p:nvSpPr>
        <p:spPr bwMode="auto">
          <a:xfrm>
            <a:off x="4429124" y="963844"/>
            <a:ext cx="352839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                                       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Rectangle 17"/>
          <p:cNvSpPr>
            <a:spLocks noChangeArrowheads="1"/>
          </p:cNvSpPr>
          <p:nvPr/>
        </p:nvSpPr>
        <p:spPr bwMode="auto">
          <a:xfrm>
            <a:off x="3929572" y="2132856"/>
            <a:ext cx="57099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3" name="Rectangle 17"/>
          <p:cNvSpPr>
            <a:spLocks noChangeArrowheads="1"/>
          </p:cNvSpPr>
          <p:nvPr/>
        </p:nvSpPr>
        <p:spPr bwMode="auto">
          <a:xfrm>
            <a:off x="4929190" y="2303499"/>
            <a:ext cx="33682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 -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 =</a:t>
            </a:r>
          </a:p>
        </p:txBody>
      </p:sp>
      <p:sp>
        <p:nvSpPr>
          <p:cNvPr id="34" name="Rectangle 17"/>
          <p:cNvSpPr>
            <a:spLocks noChangeArrowheads="1"/>
          </p:cNvSpPr>
          <p:nvPr/>
        </p:nvSpPr>
        <p:spPr bwMode="auto">
          <a:xfrm>
            <a:off x="4786314" y="2946441"/>
            <a:ext cx="31550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gS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(h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 h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 =</a:t>
            </a:r>
          </a:p>
        </p:txBody>
      </p:sp>
      <p:grpSp>
        <p:nvGrpSpPr>
          <p:cNvPr id="35" name="Группа 7"/>
          <p:cNvGrpSpPr/>
          <p:nvPr/>
        </p:nvGrpSpPr>
        <p:grpSpPr>
          <a:xfrm>
            <a:off x="1898300" y="2000240"/>
            <a:ext cx="530560" cy="369332"/>
            <a:chOff x="3357554" y="2143116"/>
            <a:chExt cx="714380" cy="369332"/>
          </a:xfrm>
        </p:grpSpPr>
        <p:sp>
          <p:nvSpPr>
            <p:cNvPr id="36" name="TextBox 35"/>
            <p:cNvSpPr txBox="1"/>
            <p:nvPr/>
          </p:nvSpPr>
          <p:spPr>
            <a:xfrm>
              <a:off x="3357554" y="2143116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7" name="Прямая со стрелкой 36"/>
            <p:cNvCxnSpPr/>
            <p:nvPr/>
          </p:nvCxnSpPr>
          <p:spPr>
            <a:xfrm>
              <a:off x="3416394" y="2173610"/>
              <a:ext cx="324000" cy="1588"/>
            </a:xfrm>
            <a:prstGeom prst="straightConnector1">
              <a:avLst/>
            </a:prstGeom>
            <a:ln w="25400">
              <a:solidFill>
                <a:srgbClr val="220FB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Группа 7"/>
          <p:cNvGrpSpPr/>
          <p:nvPr/>
        </p:nvGrpSpPr>
        <p:grpSpPr>
          <a:xfrm>
            <a:off x="1317752" y="1977569"/>
            <a:ext cx="530560" cy="425774"/>
            <a:chOff x="3208127" y="2120445"/>
            <a:chExt cx="714380" cy="425774"/>
          </a:xfrm>
        </p:grpSpPr>
        <p:sp>
          <p:nvSpPr>
            <p:cNvPr id="39" name="TextBox 38"/>
            <p:cNvSpPr txBox="1"/>
            <p:nvPr/>
          </p:nvSpPr>
          <p:spPr>
            <a:xfrm>
              <a:off x="3208127" y="2146109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0" name="Прямая со стрелкой 39"/>
            <p:cNvCxnSpPr/>
            <p:nvPr/>
          </p:nvCxnSpPr>
          <p:spPr>
            <a:xfrm>
              <a:off x="3445028" y="2120445"/>
              <a:ext cx="324000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Line 3"/>
          <p:cNvSpPr>
            <a:spLocks noChangeShapeType="1"/>
          </p:cNvSpPr>
          <p:nvPr/>
        </p:nvSpPr>
        <p:spPr bwMode="auto">
          <a:xfrm flipV="1">
            <a:off x="8358214" y="571480"/>
            <a:ext cx="0" cy="86299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Line 4"/>
          <p:cNvSpPr>
            <a:spLocks noChangeShapeType="1"/>
          </p:cNvSpPr>
          <p:nvPr/>
        </p:nvSpPr>
        <p:spPr bwMode="auto">
          <a:xfrm>
            <a:off x="8358214" y="1428736"/>
            <a:ext cx="0" cy="435249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9" name="Группа 7"/>
          <p:cNvGrpSpPr/>
          <p:nvPr/>
        </p:nvGrpSpPr>
        <p:grpSpPr>
          <a:xfrm>
            <a:off x="8399158" y="1643050"/>
            <a:ext cx="530560" cy="369332"/>
            <a:chOff x="3357554" y="2143116"/>
            <a:chExt cx="714380" cy="369332"/>
          </a:xfrm>
        </p:grpSpPr>
        <p:sp>
          <p:nvSpPr>
            <p:cNvPr id="50" name="TextBox 49"/>
            <p:cNvSpPr txBox="1"/>
            <p:nvPr/>
          </p:nvSpPr>
          <p:spPr>
            <a:xfrm>
              <a:off x="3357554" y="2143116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1" name="Прямая со стрелкой 50"/>
            <p:cNvCxnSpPr/>
            <p:nvPr/>
          </p:nvCxnSpPr>
          <p:spPr>
            <a:xfrm>
              <a:off x="3416394" y="2173610"/>
              <a:ext cx="324000" cy="1588"/>
            </a:xfrm>
            <a:prstGeom prst="straightConnector1">
              <a:avLst/>
            </a:prstGeom>
            <a:ln w="25400">
              <a:solidFill>
                <a:srgbClr val="220FB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Группа 7"/>
          <p:cNvGrpSpPr/>
          <p:nvPr/>
        </p:nvGrpSpPr>
        <p:grpSpPr>
          <a:xfrm>
            <a:off x="8327720" y="385684"/>
            <a:ext cx="530560" cy="400110"/>
            <a:chOff x="3357554" y="2143116"/>
            <a:chExt cx="714380" cy="400110"/>
          </a:xfrm>
        </p:grpSpPr>
        <p:sp>
          <p:nvSpPr>
            <p:cNvPr id="53" name="TextBox 52"/>
            <p:cNvSpPr txBox="1"/>
            <p:nvPr/>
          </p:nvSpPr>
          <p:spPr>
            <a:xfrm>
              <a:off x="3357554" y="2143116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3416394" y="2173610"/>
              <a:ext cx="324000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Rectangle 17"/>
          <p:cNvSpPr>
            <a:spLocks noChangeArrowheads="1"/>
          </p:cNvSpPr>
          <p:nvPr/>
        </p:nvSpPr>
        <p:spPr bwMode="auto">
          <a:xfrm>
            <a:off x="5138020" y="1629779"/>
            <a:ext cx="27959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36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 -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kumimoji="0" lang="ru-RU" sz="3600" b="1" i="0" u="none" strike="noStrike" cap="none" normalizeH="0" baseline="-3000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 =</a:t>
            </a:r>
          </a:p>
        </p:txBody>
      </p:sp>
      <p:sp>
        <p:nvSpPr>
          <p:cNvPr id="57" name="Rectangle 17"/>
          <p:cNvSpPr>
            <a:spLocks noChangeArrowheads="1"/>
          </p:cNvSpPr>
          <p:nvPr/>
        </p:nvSpPr>
        <p:spPr bwMode="auto">
          <a:xfrm>
            <a:off x="5049029" y="3620160"/>
            <a:ext cx="2666243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2800" b="1" dirty="0" smtClean="0">
                <a:solidFill>
                  <a:srgbClr val="066A06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72" name="Группа 71"/>
          <p:cNvGrpSpPr/>
          <p:nvPr/>
        </p:nvGrpSpPr>
        <p:grpSpPr>
          <a:xfrm>
            <a:off x="357158" y="5357826"/>
            <a:ext cx="4280520" cy="1378968"/>
            <a:chOff x="-180526" y="-7377831"/>
            <a:chExt cx="4280520" cy="2195495"/>
          </a:xfrm>
        </p:grpSpPr>
        <p:sp>
          <p:nvSpPr>
            <p:cNvPr id="73" name="Rectangle 16"/>
            <p:cNvSpPr>
              <a:spLocks noChangeArrowheads="1"/>
            </p:cNvSpPr>
            <p:nvPr/>
          </p:nvSpPr>
          <p:spPr bwMode="auto">
            <a:xfrm>
              <a:off x="395536" y="-7367754"/>
              <a:ext cx="2975843" cy="2160681"/>
            </a:xfrm>
            <a:prstGeom prst="rect">
              <a:avLst/>
            </a:prstGeom>
            <a:solidFill>
              <a:srgbClr val="0000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76" name="Group 9"/>
            <p:cNvGrpSpPr>
              <a:grpSpLocks/>
            </p:cNvGrpSpPr>
            <p:nvPr/>
          </p:nvGrpSpPr>
          <p:grpSpPr bwMode="auto">
            <a:xfrm>
              <a:off x="-180526" y="-7377831"/>
              <a:ext cx="4280520" cy="2195495"/>
              <a:chOff x="8928" y="-2092783"/>
              <a:chExt cx="3312" cy="2195495"/>
            </a:xfrm>
          </p:grpSpPr>
          <p:sp>
            <p:nvSpPr>
              <p:cNvPr id="77" name="Line 10"/>
              <p:cNvSpPr>
                <a:spLocks noChangeShapeType="1"/>
              </p:cNvSpPr>
              <p:nvPr/>
            </p:nvSpPr>
            <p:spPr bwMode="auto">
              <a:xfrm>
                <a:off x="9360" y="4176"/>
                <a:ext cx="0" cy="172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8" name="Line 11"/>
              <p:cNvSpPr>
                <a:spLocks noChangeShapeType="1"/>
              </p:cNvSpPr>
              <p:nvPr/>
            </p:nvSpPr>
            <p:spPr bwMode="auto">
              <a:xfrm>
                <a:off x="11664" y="4176"/>
                <a:ext cx="0" cy="172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9" name="Line 12"/>
              <p:cNvSpPr>
                <a:spLocks noChangeShapeType="1"/>
              </p:cNvSpPr>
              <p:nvPr/>
            </p:nvSpPr>
            <p:spPr bwMode="auto">
              <a:xfrm>
                <a:off x="9376" y="102712"/>
                <a:ext cx="2304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0" name="Line 13"/>
              <p:cNvSpPr>
                <a:spLocks noChangeShapeType="1"/>
              </p:cNvSpPr>
              <p:nvPr/>
            </p:nvSpPr>
            <p:spPr bwMode="auto">
              <a:xfrm>
                <a:off x="9176" y="-2092783"/>
                <a:ext cx="273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1" name="Line 14"/>
              <p:cNvSpPr>
                <a:spLocks noChangeShapeType="1"/>
              </p:cNvSpPr>
              <p:nvPr/>
            </p:nvSpPr>
            <p:spPr bwMode="auto">
              <a:xfrm>
                <a:off x="8928" y="-904006"/>
                <a:ext cx="331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2" name="Line 15"/>
              <p:cNvSpPr>
                <a:spLocks noChangeShapeType="1"/>
              </p:cNvSpPr>
              <p:nvPr/>
            </p:nvSpPr>
            <p:spPr bwMode="auto">
              <a:xfrm>
                <a:off x="11808" y="4464"/>
                <a:ext cx="0" cy="115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arrow" w="med" len="med"/>
                <a:tailEnd type="arrow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83" name="Rectangle 2"/>
          <p:cNvSpPr>
            <a:spLocks noChangeArrowheads="1"/>
          </p:cNvSpPr>
          <p:nvPr/>
        </p:nvSpPr>
        <p:spPr bwMode="auto">
          <a:xfrm>
            <a:off x="1714480" y="4786322"/>
            <a:ext cx="1117781" cy="1298243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Line 5"/>
          <p:cNvSpPr>
            <a:spLocks noChangeShapeType="1"/>
          </p:cNvSpPr>
          <p:nvPr/>
        </p:nvSpPr>
        <p:spPr bwMode="auto">
          <a:xfrm>
            <a:off x="1685826" y="5643578"/>
            <a:ext cx="371518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0" name="Line 15"/>
          <p:cNvSpPr>
            <a:spLocks noChangeShapeType="1"/>
          </p:cNvSpPr>
          <p:nvPr/>
        </p:nvSpPr>
        <p:spPr bwMode="auto">
          <a:xfrm>
            <a:off x="4088873" y="5357826"/>
            <a:ext cx="0" cy="7200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1" name="Rectangle 17"/>
          <p:cNvSpPr>
            <a:spLocks noChangeArrowheads="1"/>
          </p:cNvSpPr>
          <p:nvPr/>
        </p:nvSpPr>
        <p:spPr bwMode="auto">
          <a:xfrm>
            <a:off x="4071934" y="5429264"/>
            <a:ext cx="57099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2" name="Rectangle 17"/>
          <p:cNvSpPr>
            <a:spLocks noChangeArrowheads="1"/>
          </p:cNvSpPr>
          <p:nvPr/>
        </p:nvSpPr>
        <p:spPr bwMode="auto">
          <a:xfrm>
            <a:off x="3286116" y="4507064"/>
            <a:ext cx="200026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3" name="Rectangle 17"/>
          <p:cNvSpPr>
            <a:spLocks noChangeArrowheads="1"/>
          </p:cNvSpPr>
          <p:nvPr/>
        </p:nvSpPr>
        <p:spPr bwMode="auto">
          <a:xfrm>
            <a:off x="4999188" y="4535970"/>
            <a:ext cx="1430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ru-RU" sz="36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 </a:t>
            </a:r>
          </a:p>
        </p:txBody>
      </p:sp>
      <p:sp>
        <p:nvSpPr>
          <p:cNvPr id="104" name="Rectangle 17"/>
          <p:cNvSpPr>
            <a:spLocks noChangeArrowheads="1"/>
          </p:cNvSpPr>
          <p:nvPr/>
        </p:nvSpPr>
        <p:spPr bwMode="auto">
          <a:xfrm>
            <a:off x="6143636" y="4586142"/>
            <a:ext cx="172354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kumimoji="0" lang="en-US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gh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 </a:t>
            </a:r>
          </a:p>
        </p:txBody>
      </p:sp>
      <p:sp>
        <p:nvSpPr>
          <p:cNvPr id="105" name="Rectangle 17"/>
          <p:cNvSpPr>
            <a:spLocks noChangeArrowheads="1"/>
          </p:cNvSpPr>
          <p:nvPr/>
        </p:nvSpPr>
        <p:spPr bwMode="auto">
          <a:xfrm>
            <a:off x="5357818" y="5344555"/>
            <a:ext cx="3026726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cap="all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200" b="1" dirty="0" smtClean="0">
                <a:solidFill>
                  <a:srgbClr val="066A06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7"/>
          <p:cNvSpPr>
            <a:spLocks noChangeArrowheads="1"/>
          </p:cNvSpPr>
          <p:nvPr/>
        </p:nvSpPr>
        <p:spPr bwMode="auto">
          <a:xfrm>
            <a:off x="5786446" y="6072206"/>
            <a:ext cx="2143140" cy="707886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&gt;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endParaRPr kumimoji="0" lang="en-US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1" name="Rectangle 2"/>
          <p:cNvSpPr>
            <a:spLocks noChangeArrowheads="1"/>
          </p:cNvSpPr>
          <p:nvPr/>
        </p:nvSpPr>
        <p:spPr bwMode="auto">
          <a:xfrm>
            <a:off x="1716390" y="5373216"/>
            <a:ext cx="1117781" cy="711629"/>
          </a:xfrm>
          <a:prstGeom prst="rect">
            <a:avLst/>
          </a:prstGeom>
          <a:solidFill>
            <a:srgbClr val="66CC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9" name="Группа 7"/>
          <p:cNvGrpSpPr/>
          <p:nvPr/>
        </p:nvGrpSpPr>
        <p:grpSpPr>
          <a:xfrm>
            <a:off x="1714480" y="5675477"/>
            <a:ext cx="525716" cy="369332"/>
            <a:chOff x="3357554" y="2143116"/>
            <a:chExt cx="714380" cy="369332"/>
          </a:xfrm>
        </p:grpSpPr>
        <p:sp>
          <p:nvSpPr>
            <p:cNvPr id="90" name="TextBox 89"/>
            <p:cNvSpPr txBox="1"/>
            <p:nvPr/>
          </p:nvSpPr>
          <p:spPr>
            <a:xfrm>
              <a:off x="3357554" y="2143116"/>
              <a:ext cx="7143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Б</a:t>
              </a:r>
              <a:endPara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1" name="Прямая со стрелкой 90"/>
            <p:cNvCxnSpPr/>
            <p:nvPr/>
          </p:nvCxnSpPr>
          <p:spPr>
            <a:xfrm>
              <a:off x="3416394" y="2173610"/>
              <a:ext cx="324000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" name="Line 3"/>
          <p:cNvSpPr>
            <a:spLocks noChangeShapeType="1"/>
          </p:cNvSpPr>
          <p:nvPr/>
        </p:nvSpPr>
        <p:spPr bwMode="auto">
          <a:xfrm flipV="1">
            <a:off x="2285984" y="5357826"/>
            <a:ext cx="0" cy="72011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6" name="Группа 7"/>
          <p:cNvGrpSpPr/>
          <p:nvPr/>
        </p:nvGrpSpPr>
        <p:grpSpPr>
          <a:xfrm>
            <a:off x="2291114" y="5733267"/>
            <a:ext cx="520586" cy="369332"/>
            <a:chOff x="3357554" y="2195604"/>
            <a:chExt cx="520586" cy="369332"/>
          </a:xfrm>
        </p:grpSpPr>
        <p:sp>
          <p:nvSpPr>
            <p:cNvPr id="87" name="TextBox 86"/>
            <p:cNvSpPr txBox="1"/>
            <p:nvPr/>
          </p:nvSpPr>
          <p:spPr>
            <a:xfrm>
              <a:off x="3357554" y="2195604"/>
              <a:ext cx="5205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Б</a:t>
              </a:r>
              <a:endPara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8" name="Прямая со стрелкой 87"/>
            <p:cNvCxnSpPr/>
            <p:nvPr/>
          </p:nvCxnSpPr>
          <p:spPr>
            <a:xfrm>
              <a:off x="3357554" y="2214554"/>
              <a:ext cx="324000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5" name="Line 6"/>
          <p:cNvSpPr>
            <a:spLocks noChangeShapeType="1"/>
          </p:cNvSpPr>
          <p:nvPr/>
        </p:nvSpPr>
        <p:spPr bwMode="auto">
          <a:xfrm flipH="1">
            <a:off x="2428860" y="5661248"/>
            <a:ext cx="374748" cy="0"/>
          </a:xfrm>
          <a:prstGeom prst="line">
            <a:avLst/>
          </a:prstGeom>
          <a:noFill/>
          <a:ln w="38100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6" name="Группа 7"/>
          <p:cNvGrpSpPr/>
          <p:nvPr/>
        </p:nvGrpSpPr>
        <p:grpSpPr>
          <a:xfrm>
            <a:off x="1826862" y="5029154"/>
            <a:ext cx="530560" cy="400110"/>
            <a:chOff x="3208127" y="2146109"/>
            <a:chExt cx="714380" cy="400110"/>
          </a:xfrm>
        </p:grpSpPr>
        <p:sp>
          <p:nvSpPr>
            <p:cNvPr id="97" name="TextBox 96"/>
            <p:cNvSpPr txBox="1"/>
            <p:nvPr/>
          </p:nvSpPr>
          <p:spPr>
            <a:xfrm>
              <a:off x="3208127" y="2146109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8" name="Прямая со стрелкой 97"/>
            <p:cNvCxnSpPr/>
            <p:nvPr/>
          </p:nvCxnSpPr>
          <p:spPr>
            <a:xfrm>
              <a:off x="3344809" y="2184243"/>
              <a:ext cx="324000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3" name="Прямая соединительная линия 112"/>
          <p:cNvCxnSpPr/>
          <p:nvPr/>
        </p:nvCxnSpPr>
        <p:spPr>
          <a:xfrm>
            <a:off x="5286380" y="2857496"/>
            <a:ext cx="500066" cy="1588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>
            <a:off x="6215074" y="2857496"/>
            <a:ext cx="214314" cy="1588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>
            <a:off x="6715140" y="2857496"/>
            <a:ext cx="500066" cy="1588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/>
          <p:cNvCxnSpPr/>
          <p:nvPr/>
        </p:nvCxnSpPr>
        <p:spPr>
          <a:xfrm>
            <a:off x="7643834" y="2855908"/>
            <a:ext cx="214314" cy="1588"/>
          </a:xfrm>
          <a:prstGeom prst="line">
            <a:avLst/>
          </a:prstGeom>
          <a:ln w="28575">
            <a:solidFill>
              <a:schemeClr val="tx1">
                <a:lumMod val="95000"/>
                <a:lumOff val="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Скругленный прямоугольник 117"/>
          <p:cNvSpPr/>
          <p:nvPr/>
        </p:nvSpPr>
        <p:spPr>
          <a:xfrm>
            <a:off x="5775813" y="3000372"/>
            <a:ext cx="1643074" cy="571504"/>
          </a:xfrm>
          <a:prstGeom prst="roundRect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Скругленный прямоугольник 118"/>
          <p:cNvSpPr/>
          <p:nvPr/>
        </p:nvSpPr>
        <p:spPr>
          <a:xfrm>
            <a:off x="6990259" y="4661719"/>
            <a:ext cx="714380" cy="571504"/>
          </a:xfrm>
          <a:prstGeom prst="roundRect">
            <a:avLst/>
          </a:prstGeom>
          <a:noFill/>
          <a:ln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3" name="Группа 92"/>
          <p:cNvGrpSpPr/>
          <p:nvPr/>
        </p:nvGrpSpPr>
        <p:grpSpPr>
          <a:xfrm>
            <a:off x="0" y="0"/>
            <a:ext cx="9144000" cy="6858000"/>
            <a:chOff x="3571868" y="-3429048"/>
            <a:chExt cx="9144000" cy="6858000"/>
          </a:xfrm>
        </p:grpSpPr>
        <p:grpSp>
          <p:nvGrpSpPr>
            <p:cNvPr id="95" name="Группа 125"/>
            <p:cNvGrpSpPr/>
            <p:nvPr/>
          </p:nvGrpSpPr>
          <p:grpSpPr>
            <a:xfrm>
              <a:off x="3571868" y="-3429048"/>
              <a:ext cx="9144000" cy="6858000"/>
              <a:chOff x="-3214742" y="1285860"/>
              <a:chExt cx="9144000" cy="6858000"/>
            </a:xfrm>
          </p:grpSpPr>
          <p:sp>
            <p:nvSpPr>
              <p:cNvPr id="106" name="Прямоугольник 105"/>
              <p:cNvSpPr/>
              <p:nvPr/>
            </p:nvSpPr>
            <p:spPr>
              <a:xfrm>
                <a:off x="-3214742" y="1285860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7" name="Line 43"/>
              <p:cNvSpPr>
                <a:spLocks noChangeShapeType="1"/>
              </p:cNvSpPr>
              <p:nvPr/>
            </p:nvSpPr>
            <p:spPr bwMode="auto">
              <a:xfrm>
                <a:off x="3636089" y="3062645"/>
                <a:ext cx="789364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08" name="Группа 17"/>
              <p:cNvGrpSpPr/>
              <p:nvPr/>
            </p:nvGrpSpPr>
            <p:grpSpPr>
              <a:xfrm>
                <a:off x="-3214742" y="3288100"/>
                <a:ext cx="9144000" cy="4641494"/>
                <a:chOff x="-928726" y="2889120"/>
                <a:chExt cx="9144000" cy="4641494"/>
              </a:xfrm>
            </p:grpSpPr>
            <p:sp>
              <p:nvSpPr>
                <p:cNvPr id="109" name="Прямоугольник 108"/>
                <p:cNvSpPr/>
                <p:nvPr/>
              </p:nvSpPr>
              <p:spPr>
                <a:xfrm>
                  <a:off x="-928726" y="6207175"/>
                  <a:ext cx="9144000" cy="1323439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ru-RU" sz="3600" b="1" dirty="0" smtClean="0"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… «</a:t>
                  </a:r>
                  <a:r>
                    <a:rPr lang="ru-RU" sz="4000" b="1" i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ВЕСУ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» </a:t>
                  </a:r>
                  <a:r>
                    <a:rPr lang="ru-RU" sz="4000" b="1" dirty="0" smtClean="0">
                      <a:solidFill>
                        <a:srgbClr val="220FB1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ЖИДКОСТИ 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( Г)</a:t>
                  </a:r>
                  <a:endParaRPr lang="ru-RU" sz="2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eaLnBrk="0" hangingPunct="0"/>
                  <a:r>
                    <a:rPr lang="ru-RU" sz="3600" b="1" dirty="0" smtClean="0"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в </a:t>
                  </a:r>
                  <a:r>
                    <a:rPr lang="en-US" sz="4000" b="1" dirty="0" smtClean="0"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4000" b="1" dirty="0" smtClean="0">
                      <a:solidFill>
                        <a:srgbClr val="0066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вытесненном телом.</a:t>
                  </a:r>
                  <a:endParaRPr lang="ru-RU" sz="40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0" name="Прямоугольник 109"/>
                <p:cNvSpPr/>
                <p:nvPr/>
              </p:nvSpPr>
              <p:spPr>
                <a:xfrm>
                  <a:off x="-928726" y="2889120"/>
                  <a:ext cx="9144000" cy="1569660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ru-RU" sz="4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Давление на </a:t>
                  </a:r>
                  <a:r>
                    <a:rPr lang="ru-RU" sz="4800" b="1" i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нижнюю</a:t>
                  </a:r>
                  <a:r>
                    <a:rPr lang="ru-RU" sz="4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грань </a:t>
                  </a:r>
                  <a:r>
                    <a:rPr lang="ru-RU" sz="4800" b="1" i="1" dirty="0" smtClean="0">
                      <a:latin typeface="Times New Roman" pitchFamily="18" charset="0"/>
                      <a:cs typeface="Times New Roman" pitchFamily="18" charset="0"/>
                    </a:rPr>
                    <a:t>больше</a:t>
                  </a:r>
                  <a:r>
                    <a:rPr lang="ru-RU" sz="4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чем на </a:t>
                  </a:r>
                  <a:r>
                    <a:rPr lang="ru-RU" sz="4800" b="1" i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верхнюю.</a:t>
                  </a:r>
                  <a:endParaRPr lang="ru-RU" sz="4800" b="1" i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99" name="Text Box 153"/>
            <p:cNvSpPr txBox="1">
              <a:spLocks noChangeArrowheads="1"/>
            </p:cNvSpPr>
            <p:nvPr/>
          </p:nvSpPr>
          <p:spPr bwMode="auto">
            <a:xfrm>
              <a:off x="5286348" y="500042"/>
              <a:ext cx="5572164" cy="100013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6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60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6000" b="1" cap="all" baseline="-2500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60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000" b="1" cap="all" baseline="-2500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ru-RU" sz="6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60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Ж</a:t>
              </a:r>
              <a:r>
                <a:rPr lang="ru-RU" sz="60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000" b="1" dirty="0" smtClean="0">
                  <a:latin typeface="Times New Roman" pitchFamily="18" charset="0"/>
                  <a:cs typeface="Times New Roman" pitchFamily="18" charset="0"/>
                </a:rPr>
                <a:t>g </a:t>
              </a:r>
              <a:r>
                <a:rPr lang="en-US" sz="6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6000" b="1" baseline="-25000" dirty="0" smtClean="0">
                  <a:latin typeface="Times New Roman" pitchFamily="18" charset="0"/>
                  <a:cs typeface="Times New Roman" pitchFamily="18" charset="0"/>
                </a:rPr>
                <a:t>ПОГР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3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5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6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4" dur="2000" fill="hold"/>
                                        <p:tgtEl>
                                          <p:spTgt spid="5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1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000"/>
                            </p:stCondLst>
                            <p:childTnLst>
                              <p:par>
                                <p:cTn id="1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000"/>
                            </p:stCondLst>
                            <p:childTnLst>
                              <p:par>
                                <p:cTn id="19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000"/>
                            </p:stCondLst>
                            <p:childTnLst>
                              <p:par>
                                <p:cTn id="20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00"/>
                            </p:stCondLst>
                            <p:childTnLst>
                              <p:par>
                                <p:cTn id="2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42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2" dur="2000" fill="hold"/>
                                        <p:tgtEl>
                                          <p:spTgt spid="10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8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8" dur="2000" fill="hold"/>
                                        <p:tgtEl>
                                          <p:spTgt spid="9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1026" grpId="0" animBg="1"/>
      <p:bldP spid="1027" grpId="0" animBg="1"/>
      <p:bldP spid="1028" grpId="0" animBg="1"/>
      <p:bldP spid="1029" grpId="0" animBg="1"/>
      <p:bldP spid="1030" grpId="0" animBg="1"/>
      <p:bldP spid="20" grpId="0" animBg="1"/>
      <p:bldP spid="21" grpId="0" animBg="1"/>
      <p:bldP spid="1041" grpId="0"/>
      <p:bldP spid="31" grpId="0"/>
      <p:bldP spid="32" grpId="0"/>
      <p:bldP spid="33" grpId="0"/>
      <p:bldP spid="34" grpId="0"/>
      <p:bldP spid="47" grpId="0" animBg="1"/>
      <p:bldP spid="48" grpId="0" animBg="1"/>
      <p:bldP spid="56" grpId="0"/>
      <p:bldP spid="57" grpId="0" animBg="1"/>
      <p:bldP spid="57" grpId="1" animBg="1"/>
      <p:bldP spid="83" grpId="0" animBg="1"/>
      <p:bldP spid="84" grpId="0" animBg="1"/>
      <p:bldP spid="100" grpId="0" animBg="1"/>
      <p:bldP spid="101" grpId="0"/>
      <p:bldP spid="102" grpId="0"/>
      <p:bldP spid="103" grpId="0"/>
      <p:bldP spid="104" grpId="0"/>
      <p:bldP spid="105" grpId="0" animBg="1"/>
      <p:bldP spid="105" grpId="1" animBg="1"/>
      <p:bldP spid="94" grpId="0" animBg="1"/>
      <p:bldP spid="94" grpId="1" animBg="1"/>
      <p:bldP spid="111" grpId="0" animBg="1"/>
      <p:bldP spid="92" grpId="0" animBg="1"/>
      <p:bldP spid="85" grpId="0" animBg="1"/>
      <p:bldP spid="118" grpId="0" animBg="1"/>
      <p:bldP spid="1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-11744211" y="3071810"/>
            <a:ext cx="15081770" cy="2571768"/>
            <a:chOff x="-11710391" y="-7377831"/>
            <a:chExt cx="15081770" cy="2195495"/>
          </a:xfrm>
        </p:grpSpPr>
        <p:sp>
          <p:nvSpPr>
            <p:cNvPr id="6" name="Rectangle 16"/>
            <p:cNvSpPr>
              <a:spLocks noChangeArrowheads="1"/>
            </p:cNvSpPr>
            <p:nvPr/>
          </p:nvSpPr>
          <p:spPr bwMode="auto">
            <a:xfrm>
              <a:off x="33820" y="-7367754"/>
              <a:ext cx="3337559" cy="2160681"/>
            </a:xfrm>
            <a:prstGeom prst="rect">
              <a:avLst/>
            </a:prstGeom>
            <a:solidFill>
              <a:srgbClr val="0000FF">
                <a:alpha val="48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7" name="Group 9"/>
            <p:cNvGrpSpPr>
              <a:grpSpLocks/>
            </p:cNvGrpSpPr>
            <p:nvPr/>
          </p:nvGrpSpPr>
          <p:grpSpPr bwMode="auto">
            <a:xfrm>
              <a:off x="-11710391" y="-7377831"/>
              <a:ext cx="3312" cy="2195495"/>
              <a:chOff x="8928" y="-2092783"/>
              <a:chExt cx="3312" cy="2195495"/>
            </a:xfrm>
          </p:grpSpPr>
          <p:sp>
            <p:nvSpPr>
              <p:cNvPr id="8" name="Line 10"/>
              <p:cNvSpPr>
                <a:spLocks noChangeShapeType="1"/>
              </p:cNvSpPr>
              <p:nvPr/>
            </p:nvSpPr>
            <p:spPr bwMode="auto">
              <a:xfrm>
                <a:off x="9360" y="4176"/>
                <a:ext cx="0" cy="172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" name="Line 11"/>
              <p:cNvSpPr>
                <a:spLocks noChangeShapeType="1"/>
              </p:cNvSpPr>
              <p:nvPr/>
            </p:nvSpPr>
            <p:spPr bwMode="auto">
              <a:xfrm>
                <a:off x="11664" y="4176"/>
                <a:ext cx="0" cy="172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12"/>
              <p:cNvSpPr>
                <a:spLocks noChangeShapeType="1"/>
              </p:cNvSpPr>
              <p:nvPr/>
            </p:nvSpPr>
            <p:spPr bwMode="auto">
              <a:xfrm>
                <a:off x="9376" y="102712"/>
                <a:ext cx="2304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Line 13"/>
              <p:cNvSpPr>
                <a:spLocks noChangeShapeType="1"/>
              </p:cNvSpPr>
              <p:nvPr/>
            </p:nvSpPr>
            <p:spPr bwMode="auto">
              <a:xfrm>
                <a:off x="9176" y="-2092783"/>
                <a:ext cx="273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Line 14"/>
              <p:cNvSpPr>
                <a:spLocks noChangeShapeType="1"/>
              </p:cNvSpPr>
              <p:nvPr/>
            </p:nvSpPr>
            <p:spPr bwMode="auto">
              <a:xfrm>
                <a:off x="8928" y="-904006"/>
                <a:ext cx="331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Line 15"/>
              <p:cNvSpPr>
                <a:spLocks noChangeShapeType="1"/>
              </p:cNvSpPr>
              <p:nvPr/>
            </p:nvSpPr>
            <p:spPr bwMode="auto">
              <a:xfrm>
                <a:off x="11808" y="4464"/>
                <a:ext cx="0" cy="115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arrow" w="med" len="med"/>
                <a:tailEnd type="arrow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1142976" y="1285860"/>
            <a:ext cx="1117781" cy="251268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Line 3"/>
          <p:cNvSpPr>
            <a:spLocks noChangeShapeType="1"/>
          </p:cNvSpPr>
          <p:nvPr/>
        </p:nvSpPr>
        <p:spPr bwMode="auto">
          <a:xfrm flipV="1">
            <a:off x="1714480" y="3066072"/>
            <a:ext cx="0" cy="72011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6" name="Группа 7"/>
          <p:cNvGrpSpPr/>
          <p:nvPr/>
        </p:nvGrpSpPr>
        <p:grpSpPr>
          <a:xfrm>
            <a:off x="1898300" y="2385948"/>
            <a:ext cx="530560" cy="400110"/>
            <a:chOff x="3208127" y="2146109"/>
            <a:chExt cx="714380" cy="400110"/>
          </a:xfrm>
          <a:solidFill>
            <a:schemeClr val="bg2"/>
          </a:solidFill>
        </p:grpSpPr>
        <p:sp>
          <p:nvSpPr>
            <p:cNvPr id="17" name="TextBox 16"/>
            <p:cNvSpPr txBox="1"/>
            <p:nvPr/>
          </p:nvSpPr>
          <p:spPr>
            <a:xfrm>
              <a:off x="3208127" y="2146109"/>
              <a:ext cx="714380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 стрелкой 17"/>
            <p:cNvCxnSpPr/>
            <p:nvPr/>
          </p:nvCxnSpPr>
          <p:spPr>
            <a:xfrm>
              <a:off x="3344809" y="2184243"/>
              <a:ext cx="324000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214282" y="772523"/>
            <a:ext cx="601447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1936434" y="772523"/>
            <a:ext cx="1249060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785786" y="772523"/>
            <a:ext cx="1258678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07330" y="-69350"/>
            <a:ext cx="3652667" cy="7335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500"/>
              </a:lnSpc>
            </a:pPr>
            <a:r>
              <a:rPr lang="en-US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от 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ОБЪЁМА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lnSpc>
                <a:spcPts val="2500"/>
              </a:lnSpc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погруженной части  тела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16"/>
          <p:cNvSpPr>
            <a:spLocks noChangeArrowheads="1"/>
          </p:cNvSpPr>
          <p:nvPr/>
        </p:nvSpPr>
        <p:spPr bwMode="auto">
          <a:xfrm>
            <a:off x="5214942" y="1775293"/>
            <a:ext cx="2975843" cy="2160687"/>
          </a:xfrm>
          <a:prstGeom prst="rect">
            <a:avLst/>
          </a:prstGeom>
          <a:solidFill>
            <a:srgbClr val="0000FF">
              <a:alpha val="76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Rectangle 2"/>
          <p:cNvSpPr>
            <a:spLocks noChangeArrowheads="1"/>
          </p:cNvSpPr>
          <p:nvPr/>
        </p:nvSpPr>
        <p:spPr bwMode="auto">
          <a:xfrm>
            <a:off x="6215074" y="2108507"/>
            <a:ext cx="1117781" cy="1298243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Line 3"/>
          <p:cNvSpPr>
            <a:spLocks noChangeShapeType="1"/>
          </p:cNvSpPr>
          <p:nvPr/>
        </p:nvSpPr>
        <p:spPr bwMode="auto">
          <a:xfrm flipV="1">
            <a:off x="6773966" y="2373080"/>
            <a:ext cx="0" cy="86299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6" name="Группа 7"/>
          <p:cNvGrpSpPr/>
          <p:nvPr/>
        </p:nvGrpSpPr>
        <p:grpSpPr>
          <a:xfrm>
            <a:off x="6224057" y="2145970"/>
            <a:ext cx="530560" cy="425774"/>
            <a:chOff x="3208127" y="2120445"/>
            <a:chExt cx="714380" cy="425774"/>
          </a:xfrm>
        </p:grpSpPr>
        <p:sp>
          <p:nvSpPr>
            <p:cNvPr id="37" name="TextBox 36"/>
            <p:cNvSpPr txBox="1"/>
            <p:nvPr/>
          </p:nvSpPr>
          <p:spPr>
            <a:xfrm>
              <a:off x="3208127" y="2146109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 стрелкой 37"/>
            <p:cNvCxnSpPr/>
            <p:nvPr/>
          </p:nvCxnSpPr>
          <p:spPr>
            <a:xfrm>
              <a:off x="3445028" y="2120445"/>
              <a:ext cx="324000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Rectangle 17"/>
          <p:cNvSpPr>
            <a:spLocks noChangeArrowheads="1"/>
          </p:cNvSpPr>
          <p:nvPr/>
        </p:nvSpPr>
        <p:spPr bwMode="auto">
          <a:xfrm>
            <a:off x="5286380" y="826454"/>
            <a:ext cx="864339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Rectangle 17"/>
          <p:cNvSpPr>
            <a:spLocks noChangeArrowheads="1"/>
          </p:cNvSpPr>
          <p:nvPr/>
        </p:nvSpPr>
        <p:spPr bwMode="auto">
          <a:xfrm>
            <a:off x="6072198" y="857232"/>
            <a:ext cx="681597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3" name="Rectangle 17"/>
          <p:cNvSpPr>
            <a:spLocks noChangeArrowheads="1"/>
          </p:cNvSpPr>
          <p:nvPr/>
        </p:nvSpPr>
        <p:spPr bwMode="auto">
          <a:xfrm>
            <a:off x="6741053" y="875505"/>
            <a:ext cx="1549399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Прямоугольник 38"/>
          <p:cNvSpPr/>
          <p:nvPr/>
        </p:nvSpPr>
        <p:spPr>
          <a:xfrm rot="20048691">
            <a:off x="4040085" y="1853938"/>
            <a:ext cx="1756635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посолим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572000" y="38377"/>
            <a:ext cx="45031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от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ПЛОТНОСТИ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жидкости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 Box 153">
            <a:hlinkClick r:id="rId9" action="ppaction://hlinkfile"/>
          </p:cNvPr>
          <p:cNvSpPr txBox="1">
            <a:spLocks noChangeArrowheads="1"/>
          </p:cNvSpPr>
          <p:nvPr/>
        </p:nvSpPr>
        <p:spPr bwMode="auto">
          <a:xfrm>
            <a:off x="6429388" y="6429420"/>
            <a:ext cx="2714644" cy="42860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Подводная лодка 3мин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1 -1.85185E-6 L 0.00156 0.20301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1010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4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4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4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400"/>
                                        <p:tgtEl>
                                          <p:spTgt spid="3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400"/>
                                        <p:tgtEl>
                                          <p:spTgt spid="3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400"/>
                                        <p:tgtEl>
                                          <p:spTgt spid="3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6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2000" fill="hold"/>
                                        <p:tgtEl>
                                          <p:spTgt spid="3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2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4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4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4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2" grpId="0"/>
      <p:bldP spid="40" grpId="0" animBg="1"/>
      <p:bldP spid="34" grpId="0" animBg="1"/>
      <p:bldP spid="35" grpId="0" animBg="1"/>
      <p:bldP spid="35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39" grpId="0" autoUpdateAnimBg="0"/>
      <p:bldP spid="4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 rot="20856985">
            <a:off x="6007562" y="5889338"/>
            <a:ext cx="300036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13-1,стр.22,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1"/>
          <p:cNvSpPr txBox="1"/>
          <p:nvPr/>
        </p:nvSpPr>
        <p:spPr>
          <a:xfrm>
            <a:off x="35703" y="-24"/>
            <a:ext cx="9072594" cy="83099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1.Как изменится уровень воды в стакане когда кусок  чистого льда растает?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4"/>
          <p:cNvSpPr txBox="1"/>
          <p:nvPr/>
        </p:nvSpPr>
        <p:spPr>
          <a:xfrm>
            <a:off x="232745" y="104823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16200000" flipV="1">
            <a:off x="1212461" y="178158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5"/>
          <p:cNvGrpSpPr/>
          <p:nvPr/>
        </p:nvGrpSpPr>
        <p:grpSpPr>
          <a:xfrm>
            <a:off x="107141" y="1285860"/>
            <a:ext cx="3611194" cy="2388036"/>
            <a:chOff x="142844" y="1357298"/>
            <a:chExt cx="3611194" cy="238803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156154" y="1959384"/>
              <a:ext cx="3571868" cy="1785950"/>
            </a:xfrm>
            <a:prstGeom prst="rect">
              <a:avLst/>
            </a:prstGeom>
            <a:solidFill>
              <a:srgbClr val="00B0F0">
                <a:alpha val="10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 rot="16200000" flipV="1">
              <a:off x="2660397" y="2527225"/>
              <a:ext cx="2161636" cy="2564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-1012213" y="2512355"/>
              <a:ext cx="2323762" cy="1364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Овал 6"/>
          <p:cNvSpPr/>
          <p:nvPr/>
        </p:nvSpPr>
        <p:spPr>
          <a:xfrm>
            <a:off x="760357" y="1705716"/>
            <a:ext cx="1928826" cy="1143008"/>
          </a:xfrm>
          <a:prstGeom prst="ellipse">
            <a:avLst/>
          </a:prstGeom>
          <a:solidFill>
            <a:srgbClr val="0033CC">
              <a:alpha val="53000"/>
            </a:srgbClr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1206196" y="287350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675145" y="321872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3"/>
          <p:cNvSpPr txBox="1"/>
          <p:nvPr/>
        </p:nvSpPr>
        <p:spPr>
          <a:xfrm>
            <a:off x="0" y="2928934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78711" y="857232"/>
            <a:ext cx="266624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964925" y="1714488"/>
            <a:ext cx="1928826" cy="1143008"/>
          </a:xfrm>
          <a:prstGeom prst="ellipse">
            <a:avLst/>
          </a:prstGeom>
          <a:solidFill>
            <a:srgbClr val="00B0F0">
              <a:alpha val="53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pSp>
        <p:nvGrpSpPr>
          <p:cNvPr id="12" name="Группа 20"/>
          <p:cNvGrpSpPr/>
          <p:nvPr/>
        </p:nvGrpSpPr>
        <p:grpSpPr>
          <a:xfrm>
            <a:off x="4214810" y="1323606"/>
            <a:ext cx="3611194" cy="2391146"/>
            <a:chOff x="4179107" y="1326716"/>
            <a:chExt cx="3611194" cy="2391146"/>
          </a:xfrm>
        </p:grpSpPr>
        <p:grpSp>
          <p:nvGrpSpPr>
            <p:cNvPr id="21" name="Группа 11"/>
            <p:cNvGrpSpPr/>
            <p:nvPr/>
          </p:nvGrpSpPr>
          <p:grpSpPr>
            <a:xfrm>
              <a:off x="4179107" y="1326716"/>
              <a:ext cx="3611194" cy="2391146"/>
              <a:chOff x="142844" y="1357298"/>
              <a:chExt cx="3611194" cy="2391146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156154" y="1962494"/>
                <a:ext cx="3571868" cy="1785950"/>
              </a:xfrm>
              <a:prstGeom prst="rect">
                <a:avLst/>
              </a:prstGeom>
              <a:solidFill>
                <a:srgbClr val="00B0F0">
                  <a:alpha val="10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/>
              </a:p>
            </p:txBody>
          </p:sp>
          <p:cxnSp>
            <p:nvCxnSpPr>
              <p:cNvPr id="16" name="Прямая соединительная линия 15"/>
              <p:cNvCxnSpPr/>
              <p:nvPr/>
            </p:nvCxnSpPr>
            <p:spPr>
              <a:xfrm rot="16200000" flipV="1">
                <a:off x="2660397" y="2527225"/>
                <a:ext cx="2161636" cy="2564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rot="16200000" flipV="1">
                <a:off x="-1012213" y="2512355"/>
                <a:ext cx="2323762" cy="1364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Прямоугольник 13"/>
            <p:cNvSpPr/>
            <p:nvPr/>
          </p:nvSpPr>
          <p:spPr>
            <a:xfrm>
              <a:off x="4750611" y="1343650"/>
              <a:ext cx="2357454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80178" y="3857628"/>
            <a:ext cx="871543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Плавает…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5" name="TextBox 24"/>
          <p:cNvSpPr txBox="1"/>
          <p:nvPr/>
        </p:nvSpPr>
        <p:spPr>
          <a:xfrm>
            <a:off x="0" y="4429132"/>
            <a:ext cx="5000628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Плавает…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 </a:t>
            </a:r>
            <a:endParaRPr lang="ru-RU" sz="3200" dirty="0"/>
          </a:p>
        </p:txBody>
      </p:sp>
      <p:cxnSp>
        <p:nvCxnSpPr>
          <p:cNvPr id="26" name="Прямая со стрелкой 25"/>
          <p:cNvCxnSpPr/>
          <p:nvPr/>
        </p:nvCxnSpPr>
        <p:spPr>
          <a:xfrm rot="16200000" flipV="1">
            <a:off x="5324815" y="167605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>
            <a:off x="5322893" y="274954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6000760" y="3129977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006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9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0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7" grpId="0" animBg="1"/>
      <p:bldP spid="9" grpId="0"/>
      <p:bldP spid="10" grpId="0"/>
      <p:bldP spid="11" grpId="0"/>
      <p:bldP spid="13" grpId="0" animBg="1"/>
      <p:bldP spid="24" grpId="0" animBg="1"/>
      <p:bldP spid="25" grpId="0" animBg="1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35703" y="-24"/>
            <a:ext cx="9072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2.Плавает камень во льду. Как изменится уровень воды в стакане когда    лёд  растает?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4"/>
          <p:cNvSpPr txBox="1"/>
          <p:nvPr/>
        </p:nvSpPr>
        <p:spPr>
          <a:xfrm>
            <a:off x="232745" y="104823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16200000" flipV="1">
            <a:off x="1098490" y="1667614"/>
            <a:ext cx="1296000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5"/>
          <p:cNvGrpSpPr/>
          <p:nvPr/>
        </p:nvGrpSpPr>
        <p:grpSpPr>
          <a:xfrm>
            <a:off x="107141" y="1285860"/>
            <a:ext cx="3611194" cy="2388036"/>
            <a:chOff x="142844" y="1357298"/>
            <a:chExt cx="3611194" cy="238803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156154" y="1959384"/>
              <a:ext cx="3571868" cy="1785950"/>
            </a:xfrm>
            <a:prstGeom prst="rect">
              <a:avLst/>
            </a:prstGeom>
            <a:solidFill>
              <a:srgbClr val="00B0F0">
                <a:alpha val="10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 rot="16200000" flipV="1">
              <a:off x="2660397" y="2527225"/>
              <a:ext cx="2161636" cy="2564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-1012213" y="2512355"/>
              <a:ext cx="2323762" cy="1364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Овал 6"/>
          <p:cNvSpPr/>
          <p:nvPr/>
        </p:nvSpPr>
        <p:spPr>
          <a:xfrm>
            <a:off x="760357" y="1760308"/>
            <a:ext cx="1928826" cy="1143008"/>
          </a:xfrm>
          <a:prstGeom prst="ellipse">
            <a:avLst/>
          </a:prstGeom>
          <a:solidFill>
            <a:srgbClr val="0033CC">
              <a:alpha val="53000"/>
            </a:srgbClr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1206196" y="287350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675145" y="321872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3"/>
          <p:cNvSpPr txBox="1"/>
          <p:nvPr/>
        </p:nvSpPr>
        <p:spPr>
          <a:xfrm>
            <a:off x="0" y="2928934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78711" y="772523"/>
            <a:ext cx="3026726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964925" y="1714488"/>
            <a:ext cx="1928826" cy="1143008"/>
          </a:xfrm>
          <a:prstGeom prst="ellipse">
            <a:avLst/>
          </a:prstGeom>
          <a:solidFill>
            <a:srgbClr val="00B0F0">
              <a:alpha val="53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pSp>
        <p:nvGrpSpPr>
          <p:cNvPr id="6" name="Группа 20"/>
          <p:cNvGrpSpPr/>
          <p:nvPr/>
        </p:nvGrpSpPr>
        <p:grpSpPr>
          <a:xfrm>
            <a:off x="4214810" y="1313244"/>
            <a:ext cx="3611194" cy="2401508"/>
            <a:chOff x="4179107" y="1316354"/>
            <a:chExt cx="3611194" cy="2401508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4179107" y="1326716"/>
              <a:ext cx="3611194" cy="2391146"/>
              <a:chOff x="142844" y="1357298"/>
              <a:chExt cx="3611194" cy="2391146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156154" y="2176808"/>
                <a:ext cx="3571868" cy="1571636"/>
              </a:xfrm>
              <a:prstGeom prst="rect">
                <a:avLst/>
              </a:prstGeom>
              <a:solidFill>
                <a:srgbClr val="00B0F0">
                  <a:alpha val="10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/>
              </a:p>
            </p:txBody>
          </p:sp>
          <p:cxnSp>
            <p:nvCxnSpPr>
              <p:cNvPr id="16" name="Прямая соединительная линия 15"/>
              <p:cNvCxnSpPr/>
              <p:nvPr/>
            </p:nvCxnSpPr>
            <p:spPr>
              <a:xfrm rot="16200000" flipV="1">
                <a:off x="2660397" y="2527225"/>
                <a:ext cx="2161636" cy="2564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rot="16200000" flipV="1">
                <a:off x="-1012213" y="2512355"/>
                <a:ext cx="2323762" cy="1364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Прямоугольник 13"/>
            <p:cNvSpPr/>
            <p:nvPr/>
          </p:nvSpPr>
          <p:spPr>
            <a:xfrm>
              <a:off x="4750611" y="1316354"/>
              <a:ext cx="2357454" cy="802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22" name="Овал 21"/>
          <p:cNvSpPr/>
          <p:nvPr/>
        </p:nvSpPr>
        <p:spPr>
          <a:xfrm>
            <a:off x="2071670" y="2143116"/>
            <a:ext cx="428628" cy="214314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143504" y="3500438"/>
            <a:ext cx="428628" cy="214314"/>
          </a:xfrm>
          <a:prstGeom prst="ellipse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>
            <a:off x="1398526" y="2589154"/>
            <a:ext cx="648000" cy="1588"/>
          </a:xfrm>
          <a:prstGeom prst="straightConnector1">
            <a:avLst/>
          </a:prstGeom>
          <a:ln w="76200"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1928794" y="2571744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178" y="3857628"/>
            <a:ext cx="863522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Плавает…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–(М+</a:t>
            </a:r>
            <a:r>
              <a:rPr lang="en-US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  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28" name="TextBox 27"/>
          <p:cNvSpPr txBox="1"/>
          <p:nvPr/>
        </p:nvSpPr>
        <p:spPr>
          <a:xfrm>
            <a:off x="0" y="4429132"/>
            <a:ext cx="5000628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Плавает…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endParaRPr lang="ru-RU" sz="3200" dirty="0"/>
          </a:p>
        </p:txBody>
      </p:sp>
      <p:cxnSp>
        <p:nvCxnSpPr>
          <p:cNvPr id="29" name="Прямая со стрелкой 28"/>
          <p:cNvCxnSpPr/>
          <p:nvPr/>
        </p:nvCxnSpPr>
        <p:spPr>
          <a:xfrm rot="5400000">
            <a:off x="5394331" y="2820983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16200000" flipV="1">
            <a:off x="5406886" y="1736859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6143636" y="3143248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111091" y="1171502"/>
            <a:ext cx="1961371" cy="40011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2"/>
          <p:cNvSpPr txBox="1">
            <a:spLocks noChangeArrowheads="1"/>
          </p:cNvSpPr>
          <p:nvPr/>
        </p:nvSpPr>
        <p:spPr bwMode="auto">
          <a:xfrm rot="20856985">
            <a:off x="6007562" y="5889338"/>
            <a:ext cx="300036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13-1,стр.23,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006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8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9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 animBg="1"/>
      <p:bldP spid="9" grpId="0"/>
      <p:bldP spid="10" grpId="0"/>
      <p:bldP spid="11" grpId="0"/>
      <p:bldP spid="13" grpId="0" animBg="1"/>
      <p:bldP spid="22" grpId="0" animBg="1"/>
      <p:bldP spid="23" grpId="0" animBg="1"/>
      <p:bldP spid="25" grpId="0"/>
      <p:bldP spid="27" grpId="0" animBg="1"/>
      <p:bldP spid="28" grpId="0" animBg="1"/>
      <p:bldP spid="31" grpId="0"/>
      <p:bldP spid="3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1"/>
          <p:cNvSpPr txBox="1"/>
          <p:nvPr/>
        </p:nvSpPr>
        <p:spPr>
          <a:xfrm>
            <a:off x="35703" y="-24"/>
            <a:ext cx="9072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3.Плавает </a:t>
            </a:r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деревянный брусок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 льду. Как изменится уровень воды в стакане когда    лёд  растает?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4"/>
          <p:cNvSpPr txBox="1"/>
          <p:nvPr/>
        </p:nvSpPr>
        <p:spPr>
          <a:xfrm>
            <a:off x="232745" y="104823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rot="16200000" flipV="1">
            <a:off x="1212461" y="178158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5"/>
          <p:cNvGrpSpPr/>
          <p:nvPr/>
        </p:nvGrpSpPr>
        <p:grpSpPr>
          <a:xfrm>
            <a:off x="107141" y="1285860"/>
            <a:ext cx="3611194" cy="2388036"/>
            <a:chOff x="142844" y="1357298"/>
            <a:chExt cx="3611194" cy="2388036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156154" y="1959384"/>
              <a:ext cx="3571868" cy="1785950"/>
            </a:xfrm>
            <a:prstGeom prst="rect">
              <a:avLst/>
            </a:prstGeom>
            <a:solidFill>
              <a:srgbClr val="00B0F0">
                <a:alpha val="10000"/>
              </a:srgb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 rot="16200000" flipV="1">
              <a:off x="2660397" y="2527225"/>
              <a:ext cx="2161636" cy="25646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/>
            <p:cNvCxnSpPr/>
            <p:nvPr/>
          </p:nvCxnSpPr>
          <p:spPr>
            <a:xfrm rot="16200000" flipV="1">
              <a:off x="-1012213" y="2512355"/>
              <a:ext cx="2323762" cy="1364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Овал 6"/>
          <p:cNvSpPr/>
          <p:nvPr/>
        </p:nvSpPr>
        <p:spPr>
          <a:xfrm>
            <a:off x="760357" y="1760308"/>
            <a:ext cx="1928826" cy="1143008"/>
          </a:xfrm>
          <a:prstGeom prst="ellipse">
            <a:avLst/>
          </a:prstGeom>
          <a:solidFill>
            <a:srgbClr val="0033CC">
              <a:alpha val="53000"/>
            </a:srgbClr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 rot="5400000">
            <a:off x="1206196" y="287350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/>
          <p:cNvSpPr/>
          <p:nvPr/>
        </p:nvSpPr>
        <p:spPr>
          <a:xfrm>
            <a:off x="1675145" y="321872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3"/>
          <p:cNvSpPr txBox="1"/>
          <p:nvPr/>
        </p:nvSpPr>
        <p:spPr>
          <a:xfrm>
            <a:off x="0" y="2928934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78711" y="857232"/>
            <a:ext cx="266624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964925" y="1714488"/>
            <a:ext cx="1928826" cy="1143008"/>
          </a:xfrm>
          <a:prstGeom prst="ellipse">
            <a:avLst/>
          </a:prstGeom>
          <a:solidFill>
            <a:srgbClr val="00B0F0">
              <a:alpha val="53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grpSp>
        <p:nvGrpSpPr>
          <p:cNvPr id="6" name="Группа 20"/>
          <p:cNvGrpSpPr/>
          <p:nvPr/>
        </p:nvGrpSpPr>
        <p:grpSpPr>
          <a:xfrm>
            <a:off x="4214810" y="1054788"/>
            <a:ext cx="3611194" cy="2659964"/>
            <a:chOff x="4179107" y="1057898"/>
            <a:chExt cx="3611194" cy="2659964"/>
          </a:xfrm>
        </p:grpSpPr>
        <p:grpSp>
          <p:nvGrpSpPr>
            <p:cNvPr id="12" name="Группа 11"/>
            <p:cNvGrpSpPr/>
            <p:nvPr/>
          </p:nvGrpSpPr>
          <p:grpSpPr>
            <a:xfrm>
              <a:off x="4179107" y="1326716"/>
              <a:ext cx="3611194" cy="2391146"/>
              <a:chOff x="142844" y="1357298"/>
              <a:chExt cx="3611194" cy="2391146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156154" y="1891056"/>
                <a:ext cx="3571868" cy="1857388"/>
              </a:xfrm>
              <a:prstGeom prst="rect">
                <a:avLst/>
              </a:prstGeom>
              <a:solidFill>
                <a:srgbClr val="00B0F0">
                  <a:alpha val="10000"/>
                </a:srgb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ru-RU"/>
              </a:p>
            </p:txBody>
          </p:sp>
          <p:cxnSp>
            <p:nvCxnSpPr>
              <p:cNvPr id="16" name="Прямая соединительная линия 15"/>
              <p:cNvCxnSpPr/>
              <p:nvPr/>
            </p:nvCxnSpPr>
            <p:spPr>
              <a:xfrm rot="16200000" flipV="1">
                <a:off x="2660397" y="2527225"/>
                <a:ext cx="2161636" cy="25646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единительная линия 16"/>
              <p:cNvCxnSpPr/>
              <p:nvPr/>
            </p:nvCxnSpPr>
            <p:spPr>
              <a:xfrm rot="16200000" flipV="1">
                <a:off x="-1012213" y="2512355"/>
                <a:ext cx="2323762" cy="1364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Прямоугольник 13"/>
            <p:cNvSpPr/>
            <p:nvPr/>
          </p:nvSpPr>
          <p:spPr>
            <a:xfrm>
              <a:off x="4750611" y="1057898"/>
              <a:ext cx="2357454" cy="802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/>
            </a:p>
          </p:txBody>
        </p:sp>
      </p:grpSp>
      <p:sp>
        <p:nvSpPr>
          <p:cNvPr id="22" name="Овал 21"/>
          <p:cNvSpPr/>
          <p:nvPr/>
        </p:nvSpPr>
        <p:spPr>
          <a:xfrm>
            <a:off x="2071670" y="2143116"/>
            <a:ext cx="428628" cy="214314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418623" y="1754027"/>
            <a:ext cx="428628" cy="214314"/>
          </a:xfrm>
          <a:prstGeom prst="ellipse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4" name="Прямая со стрелкой 23"/>
          <p:cNvCxnSpPr/>
          <p:nvPr/>
        </p:nvCxnSpPr>
        <p:spPr>
          <a:xfrm rot="5400000">
            <a:off x="1398526" y="2589154"/>
            <a:ext cx="648000" cy="1588"/>
          </a:xfrm>
          <a:prstGeom prst="straightConnector1">
            <a:avLst/>
          </a:prstGeom>
          <a:ln w="76200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1865397" y="2571744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>
            <a:off x="5309731" y="2291547"/>
            <a:ext cx="648000" cy="1588"/>
          </a:xfrm>
          <a:prstGeom prst="straightConnector1">
            <a:avLst/>
          </a:prstGeom>
          <a:ln w="76200">
            <a:solidFill>
              <a:schemeClr val="bg2">
                <a:lumMod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>
            <a:off x="5394331" y="2820983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6200000" flipV="1">
            <a:off x="5396253" y="1747492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6143636" y="3143248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714876" y="2428868"/>
            <a:ext cx="777777" cy="584775"/>
          </a:xfrm>
          <a:prstGeom prst="rect">
            <a:avLst/>
          </a:prstGeom>
          <a:ln>
            <a:solidFill>
              <a:schemeClr val="bg2">
                <a:lumMod val="25000"/>
              </a:schemeClr>
            </a:solidFill>
          </a:ln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000760" y="714356"/>
            <a:ext cx="266624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0178" y="3857628"/>
            <a:ext cx="863522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Плавает…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–(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  </a:t>
            </a:r>
            <a:r>
              <a:rPr lang="ru-RU" sz="24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33" name="TextBox 32"/>
          <p:cNvSpPr txBox="1"/>
          <p:nvPr/>
        </p:nvSpPr>
        <p:spPr>
          <a:xfrm>
            <a:off x="0" y="4429132"/>
            <a:ext cx="600076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Плавает…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(</a:t>
            </a:r>
            <a:r>
              <a:rPr lang="en-US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endParaRPr lang="ru-RU" sz="3200" dirty="0"/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 rot="20856985">
            <a:off x="6007562" y="5889338"/>
            <a:ext cx="300036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13-1,стр.22,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0006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6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7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 animBg="1"/>
      <p:bldP spid="9" grpId="0"/>
      <p:bldP spid="10" grpId="0"/>
      <p:bldP spid="11" grpId="0"/>
      <p:bldP spid="13" grpId="0" animBg="1"/>
      <p:bldP spid="22" grpId="0" animBg="1"/>
      <p:bldP spid="23" grpId="0" animBg="1"/>
      <p:bldP spid="25" grpId="0"/>
      <p:bldP spid="29" grpId="0"/>
      <p:bldP spid="30" grpId="0" animBg="1"/>
      <p:bldP spid="31" grpId="0"/>
      <p:bldP spid="32" grpId="0" animBg="1"/>
      <p:bldP spid="3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157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 каком сосуде минимальное давление и на сколько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меньше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атмосферного?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запишите в кПа с точностью до целых.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10882" y="1357298"/>
            <a:ext cx="8090208" cy="2080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4286256"/>
            <a:ext cx="250033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54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5400" b="1" dirty="0" err="1" smtClean="0">
                <a:solidFill>
                  <a:srgbClr val="365D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lang="ru-RU" sz="5400" dirty="0">
              <a:solidFill>
                <a:srgbClr val="365D2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28794" y="4429132"/>
            <a:ext cx="5715040" cy="138499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3600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кг/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,07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71470" y="3334408"/>
            <a:ext cx="25575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ОДИНАКОВО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24588" y="3357562"/>
            <a:ext cx="243323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Больше </a:t>
            </a:r>
          </a:p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атмосферного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358082" y="4445509"/>
            <a:ext cx="1785918" cy="138499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9520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10670" y="3286124"/>
            <a:ext cx="243323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меньше 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атмосферного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285852" y="5357826"/>
            <a:ext cx="6072230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3600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кг/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,05</a:t>
            </a:r>
            <a:r>
              <a:rPr lang="ru-RU" sz="3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262674" y="5338390"/>
            <a:ext cx="1928826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6800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58050" y="4445509"/>
            <a:ext cx="1714544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10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643802" y="5286388"/>
            <a:ext cx="1428792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7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714876" y="6334804"/>
            <a:ext cx="44291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 диагностики , стр.19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-0.42205 -0.51922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" y="-26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85185E-6 L -0.15416 -0.65231 " pathEditMode="relative" rAng="0" ptsTypes="AA">
                                      <p:cBhvr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" y="-3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5" grpId="0"/>
      <p:bldP spid="6" grpId="0"/>
      <p:bldP spid="7" grpId="0" animBg="1"/>
      <p:bldP spid="8" grpId="0"/>
      <p:bldP spid="9" grpId="0"/>
      <p:bldP spid="10" grpId="0" animBg="1"/>
      <p:bldP spid="11" grpId="0"/>
      <p:bldP spid="12" grpId="0" animBg="1"/>
      <p:bldP spid="13" grpId="0" animBg="1"/>
      <p:bldP spid="14" grpId="0" animBg="1"/>
      <p:bldP spid="14" grpId="1" animBg="1"/>
      <p:bldP spid="15" grpId="0" animBg="1"/>
      <p:bldP spid="15" grpId="1" animBg="1"/>
      <p:bldP spid="15" grpId="2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0114" y="101996"/>
            <a:ext cx="2286016" cy="4214842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8"/>
          <p:cNvGrpSpPr/>
          <p:nvPr/>
        </p:nvGrpSpPr>
        <p:grpSpPr>
          <a:xfrm>
            <a:off x="857224" y="785794"/>
            <a:ext cx="428628" cy="2282504"/>
            <a:chOff x="1500166" y="1714488"/>
            <a:chExt cx="428628" cy="2282504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1500166" y="1714488"/>
              <a:ext cx="428628" cy="2214578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1500166" y="3854116"/>
              <a:ext cx="428628" cy="142876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Скругленный прямоугольник 5"/>
          <p:cNvSpPr/>
          <p:nvPr/>
        </p:nvSpPr>
        <p:spPr>
          <a:xfrm>
            <a:off x="857224" y="785794"/>
            <a:ext cx="428628" cy="85725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536547" y="2547130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005496" y="2844225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0" y="3429000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14282" y="214290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00100" y="5000636"/>
            <a:ext cx="78581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давления на нижнюю грань больше,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чем на верхнюю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Содержимое 36"/>
          <p:cNvSpPr txBox="1">
            <a:spLocks/>
          </p:cNvSpPr>
          <p:nvPr/>
        </p:nvSpPr>
        <p:spPr>
          <a:xfrm>
            <a:off x="2500298" y="1357298"/>
            <a:ext cx="6643734" cy="16463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Что? Как?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lvl="0" indent="-51435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ОБЪЁМ ПИПЕТКИ С ВОДОЙ покоятся!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изменяется</a:t>
            </a:r>
            <a:endParaRPr kumimoji="0" lang="ru-RU" sz="3200" b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571868" y="0"/>
            <a:ext cx="5572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Понизим давление в воде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49954" y="769752"/>
            <a:ext cx="428628" cy="1285884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0" y="4429132"/>
            <a:ext cx="7858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чём причина выталкивающей силы?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16200000" flipV="1">
            <a:off x="538471" y="1461740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679423" y="2320917"/>
            <a:ext cx="785818" cy="1588"/>
          </a:xfrm>
          <a:prstGeom prst="straightConnector1">
            <a:avLst/>
          </a:prstGeom>
          <a:ln w="76200">
            <a:solidFill>
              <a:srgbClr val="365D2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214414" y="714356"/>
            <a:ext cx="2666243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одержимое 36"/>
          <p:cNvSpPr txBox="1">
            <a:spLocks/>
          </p:cNvSpPr>
          <p:nvPr/>
        </p:nvSpPr>
        <p:spPr>
          <a:xfrm>
            <a:off x="2214546" y="3071810"/>
            <a:ext cx="6929454" cy="11430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Воздух выталкивает воду из пипетки, </a:t>
            </a:r>
            <a:r>
              <a:rPr kumimoji="0" lang="ru-RU" sz="28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сила тяжести  системы уменьшается…</a:t>
            </a: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 rot="20856985">
            <a:off x="6007562" y="5889338"/>
            <a:ext cx="300036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13-2,стр.23,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3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3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3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000"/>
                            </p:stCondLst>
                            <p:childTnLst>
                              <p:par>
                                <p:cTn id="60" presetID="4" presetClass="emph" presetSubtype="2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to="1.2" calcmode="lin" valueType="num">
                                      <p:cBhvr override="childStyle"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000"/>
                            </p:stCondLst>
                            <p:childTnLst>
                              <p:par>
                                <p:cTn id="63" presetID="2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0.5" calcmode="lin" valueType="num">
                                      <p:cBhvr override="childStyle">
                                        <p:cTn id="7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6717 " pathEditMode="relative" ptsTypes="AA">
                                      <p:cBhvr>
                                        <p:cTn id="76" dur="3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6717 " pathEditMode="relative" ptsTypes="AA">
                                      <p:cBhvr>
                                        <p:cTn id="78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6717 " pathEditMode="relative" ptsTypes="AA">
                                      <p:cBhvr>
                                        <p:cTn id="80" dur="3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74 -6.35838E-7 L -0.00174 -0.36717 " pathEditMode="relative" rAng="0" ptsTypes="AA">
                                      <p:cBhvr>
                                        <p:cTn id="8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4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6717 " pathEditMode="relative" ptsTypes="AA">
                                      <p:cBhvr>
                                        <p:cTn id="8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6717 " pathEditMode="relative" ptsTypes="AA">
                                      <p:cBhvr>
                                        <p:cTn id="86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6717 " pathEditMode="relative" ptsTypes="AA">
                                      <p:cBhvr>
                                        <p:cTn id="88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  <p:bldP spid="13" grpId="1"/>
      <p:bldP spid="13" grpId="2"/>
      <p:bldP spid="13" grpId="3"/>
      <p:bldP spid="34" grpId="0"/>
      <p:bldP spid="35" grpId="0"/>
      <p:bldP spid="36" grpId="0"/>
      <p:bldP spid="39" grpId="0"/>
      <p:bldP spid="18" grpId="0" animBg="1"/>
      <p:bldP spid="18" grpId="1" animBg="1"/>
      <p:bldP spid="40" grpId="0"/>
      <p:bldP spid="14" grpId="0" animBg="1"/>
      <p:bldP spid="14" grpId="1" animBg="1"/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6156" y="237602"/>
            <a:ext cx="2286016" cy="4214842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8"/>
          <p:cNvGrpSpPr/>
          <p:nvPr/>
        </p:nvGrpSpPr>
        <p:grpSpPr>
          <a:xfrm>
            <a:off x="857224" y="785794"/>
            <a:ext cx="428628" cy="2282504"/>
            <a:chOff x="1500166" y="1714488"/>
            <a:chExt cx="428628" cy="2282504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1500166" y="1714488"/>
              <a:ext cx="428628" cy="2214578"/>
            </a:xfrm>
            <a:prstGeom prst="roundRect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1500166" y="3854116"/>
              <a:ext cx="428628" cy="142876"/>
            </a:xfrm>
            <a:prstGeom prst="round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6" name="Скругленный прямоугольник 5"/>
          <p:cNvSpPr/>
          <p:nvPr/>
        </p:nvSpPr>
        <p:spPr>
          <a:xfrm>
            <a:off x="857224" y="785794"/>
            <a:ext cx="428628" cy="85725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536547" y="2499004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005496" y="2844225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14480" y="642918"/>
            <a:ext cx="2666243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16200000" flipV="1">
            <a:off x="538471" y="1461740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0" y="3429000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14282" y="214290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000100" y="5214950"/>
            <a:ext cx="78581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Сила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давления на нижнюю грань больше,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чем на верхнюю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Содержимое 36"/>
          <p:cNvSpPr txBox="1">
            <a:spLocks/>
          </p:cNvSpPr>
          <p:nvPr/>
        </p:nvSpPr>
        <p:spPr>
          <a:xfrm>
            <a:off x="2500298" y="1285860"/>
            <a:ext cx="6643702" cy="164307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buAutoNum type="arabicPeriod"/>
              <a:defRPr/>
            </a:pP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Что? Как?</a:t>
            </a:r>
            <a:r>
              <a:rPr lang="ru-RU" sz="2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lvl="0" indent="-51435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СТЕКЛА 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покоятся!</a:t>
            </a:r>
          </a:p>
          <a:p>
            <a:pPr marL="514350" lvl="0" indent="-51435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Значит сила тяжести не изменяется.</a:t>
            </a:r>
            <a:endParaRPr kumimoji="0" lang="ru-RU" sz="28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071802" y="0"/>
            <a:ext cx="55721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Понизим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давление в воде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57224" y="749567"/>
            <a:ext cx="428628" cy="1285884"/>
          </a:xfrm>
          <a:prstGeom prst="round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 flipH="1" flipV="1">
            <a:off x="178563" y="1178703"/>
            <a:ext cx="1786744" cy="794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0" y="4786322"/>
            <a:ext cx="78581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чём причина выталкивающей силы?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одержимое 36"/>
          <p:cNvSpPr txBox="1">
            <a:spLocks/>
          </p:cNvSpPr>
          <p:nvPr/>
        </p:nvSpPr>
        <p:spPr>
          <a:xfrm>
            <a:off x="2500298" y="3000372"/>
            <a:ext cx="6643702" cy="121444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Воздух выталкивает воду из пипетки,  о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бъём погружённой части увеличивается, значит увеличится и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 выталкивания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  <a:endParaRPr kumimoji="0" lang="ru-RU" sz="2400" b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algn="ctr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2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 rot="20856985">
            <a:off x="6007562" y="5889338"/>
            <a:ext cx="300036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13-2,стр.23,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3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to="1.2" calcmode="lin" valueType="num">
                                      <p:cBhvr override="childStyle">
                                        <p:cTn id="6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250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0"/>
                            </p:stCondLst>
                            <p:childTnLst>
                              <p:par>
                                <p:cTn id="74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7735 " pathEditMode="relative" ptsTypes="AA">
                                      <p:cBhvr>
                                        <p:cTn id="8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7735 " pathEditMode="relative" ptsTypes="AA">
                                      <p:cBhvr>
                                        <p:cTn id="8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7" presetID="0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7735 " pathEditMode="relative" ptsTypes="AA">
                                      <p:cBhvr>
                                        <p:cTn id="8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7735 " pathEditMode="relative" ptsTypes="AA">
                                      <p:cBhvr>
                                        <p:cTn id="9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3" grpId="2"/>
      <p:bldP spid="14" grpId="0" animBg="1"/>
      <p:bldP spid="14" grpId="1" animBg="1"/>
      <p:bldP spid="14" grpId="2" animBg="1"/>
      <p:bldP spid="34" grpId="0"/>
      <p:bldP spid="35" grpId="0"/>
      <p:bldP spid="36" grpId="0"/>
      <p:bldP spid="39" grpId="0"/>
      <p:bldP spid="18" grpId="0" animBg="1"/>
      <p:bldP spid="18" grpId="1" animBg="1"/>
      <p:bldP spid="40" grpId="0"/>
      <p:bldP spid="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 cstate="print">
            <a:lum bright="-10000" contrast="30000"/>
          </a:blip>
          <a:srcRect l="11043" t="9202" r="10736" b="72154"/>
          <a:stretch>
            <a:fillRect/>
          </a:stretch>
        </p:blipFill>
        <p:spPr bwMode="auto">
          <a:xfrm>
            <a:off x="0" y="0"/>
            <a:ext cx="778671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7215206" y="6273225"/>
            <a:ext cx="1928794" cy="58477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Стр.149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print">
            <a:lum bright="-10000" contrast="30000"/>
          </a:blip>
          <a:srcRect l="11043" t="33615" r="10736" b="46492"/>
          <a:stretch>
            <a:fillRect/>
          </a:stretch>
        </p:blipFill>
        <p:spPr bwMode="auto">
          <a:xfrm>
            <a:off x="0" y="1412776"/>
            <a:ext cx="778671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 cstate="print">
            <a:lum bright="-10000" contrast="30000"/>
          </a:blip>
          <a:srcRect l="15016" t="55316" r="10736" b="33834"/>
          <a:stretch>
            <a:fillRect/>
          </a:stretch>
        </p:blipFill>
        <p:spPr bwMode="auto">
          <a:xfrm>
            <a:off x="-36512" y="2996952"/>
            <a:ext cx="7391174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 cstate="print">
            <a:lum bright="-10000" contrast="30000"/>
          </a:blip>
          <a:srcRect l="15740" t="67631" r="10736" b="26040"/>
          <a:stretch>
            <a:fillRect/>
          </a:stretch>
        </p:blipFill>
        <p:spPr bwMode="auto">
          <a:xfrm>
            <a:off x="35496" y="4005064"/>
            <a:ext cx="731916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6" cstate="print">
            <a:lum bright="-10000" contrast="30000"/>
          </a:blip>
          <a:srcRect l="15016" t="81755" r="10736" b="12260"/>
          <a:stretch>
            <a:fillRect/>
          </a:stretch>
        </p:blipFill>
        <p:spPr bwMode="auto">
          <a:xfrm>
            <a:off x="0" y="5733256"/>
            <a:ext cx="7391174" cy="476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7668344" y="1844824"/>
            <a:ext cx="576064" cy="58477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36296" y="3132257"/>
            <a:ext cx="576064" cy="58477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64288" y="4149080"/>
            <a:ext cx="827584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1Н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4509120"/>
            <a:ext cx="2666243" cy="52322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7"/>
          <p:cNvSpPr>
            <a:spLocks noChangeArrowheads="1"/>
          </p:cNvSpPr>
          <p:nvPr/>
        </p:nvSpPr>
        <p:spPr bwMode="auto">
          <a:xfrm>
            <a:off x="2577266" y="4572416"/>
            <a:ext cx="1608133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1000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9,8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4139952" y="4572045"/>
            <a:ext cx="1648208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dirty="0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000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5868144" y="4565922"/>
            <a:ext cx="848309" cy="523220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1Н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067944" y="1268760"/>
            <a:ext cx="2666243" cy="52322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/>
      <p:bldP spid="13" grpId="0" animBg="1"/>
      <p:bldP spid="14" grpId="0" animBg="1"/>
      <p:bldP spid="15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068534" y="4787824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1110590" y="4366272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0" y="1543939"/>
            <a:ext cx="3131840" cy="1384995"/>
          </a:xfrm>
          <a:prstGeom prst="rect">
            <a:avLst/>
          </a:prstGeom>
          <a:solidFill>
            <a:srgbClr val="FFFF00">
              <a:alpha val="42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д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=?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2м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бет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=2200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cap="all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286256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913736" y="5853768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643042" y="6201811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021288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7744" y="5013176"/>
            <a:ext cx="121444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47832" y="4191664"/>
            <a:ext cx="596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 flipH="1" flipV="1">
            <a:off x="1242112" y="4742582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899592" y="3501008"/>
            <a:ext cx="12286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743270"/>
            <a:ext cx="971600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36"/>
          <p:cNvSpPr txBox="1">
            <a:spLocks/>
          </p:cNvSpPr>
          <p:nvPr/>
        </p:nvSpPr>
        <p:spPr>
          <a:xfrm>
            <a:off x="2339752" y="1290126"/>
            <a:ext cx="6429388" cy="567238"/>
          </a:xfrm>
          <a:prstGeom prst="rect">
            <a:avLst/>
          </a:prstGeom>
          <a:gradFill>
            <a:gsLst>
              <a:gs pos="0">
                <a:schemeClr val="accent1">
                  <a:tint val="30000"/>
                  <a:satMod val="250000"/>
                </a:schemeClr>
              </a:gs>
              <a:gs pos="72000">
                <a:schemeClr val="accent1">
                  <a:tint val="75000"/>
                  <a:satMod val="210000"/>
                </a:schemeClr>
              </a:gs>
              <a:gs pos="100000">
                <a:schemeClr val="accent1">
                  <a:tint val="85000"/>
                  <a:satMod val="210000"/>
                </a:schemeClr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груз  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786182" y="2428868"/>
            <a:ext cx="4608512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Найду силу тяжести бетона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99218" y="1857364"/>
            <a:ext cx="6844782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2357423" y="4286256"/>
            <a:ext cx="1143008" cy="523220"/>
          </a:xfrm>
          <a:prstGeom prst="rect">
            <a:avLst/>
          </a:prstGeom>
          <a:solidFill>
            <a:schemeClr val="bg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67744" y="5877272"/>
            <a:ext cx="1450190" cy="584775"/>
          </a:xfrm>
          <a:prstGeom prst="rect">
            <a:avLst/>
          </a:prstGeom>
          <a:solidFill>
            <a:schemeClr val="bg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44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051720" y="3643314"/>
            <a:ext cx="1143008" cy="523220"/>
          </a:xfrm>
          <a:prstGeom prst="rect">
            <a:avLst/>
          </a:prstGeom>
          <a:solidFill>
            <a:schemeClr val="bg2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593296" y="2977218"/>
            <a:ext cx="6516216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бет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2200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9,8Н/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78398" y="4040238"/>
            <a:ext cx="273630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893488" y="2977218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44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кН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14810" y="3500438"/>
            <a:ext cx="4608512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Найду выталкивающую силу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114302" y="4616302"/>
            <a:ext cx="417646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9,8Н/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786710" y="5120358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кН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0" y="-24"/>
            <a:ext cx="103139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13-6</a:t>
            </a: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9" cstate="print">
            <a:lum bright="-20000" contrast="40000"/>
          </a:blip>
          <a:srcRect l="18059" t="74893" r="10736" b="19149"/>
          <a:stretch>
            <a:fillRect/>
          </a:stretch>
        </p:blipFill>
        <p:spPr bwMode="auto">
          <a:xfrm>
            <a:off x="857224" y="0"/>
            <a:ext cx="8103844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6429388" y="7143776"/>
            <a:ext cx="1857388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13-6,ср.27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0"/>
                            </p:stCondLst>
                            <p:childTnLst>
                              <p:par>
                                <p:cTn id="9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7" grpId="0"/>
      <p:bldP spid="8" grpId="0" animBg="1"/>
      <p:bldP spid="9" grpId="0" animBg="1"/>
      <p:bldP spid="10" grpId="0"/>
      <p:bldP spid="16" grpId="0"/>
      <p:bldP spid="17" grpId="0" animBg="1"/>
      <p:bldP spid="18" grpId="0" animBg="1"/>
      <p:bldP spid="19" grpId="0" animBg="1"/>
      <p:bldP spid="20" grpId="0" animBg="1"/>
      <p:bldP spid="22" grpId="0" animBg="1"/>
      <p:bldP spid="25" grpId="0" animBg="1"/>
      <p:bldP spid="33" grpId="0" animBg="1"/>
      <p:bldP spid="28" grpId="0" animBg="1"/>
      <p:bldP spid="29" grpId="0" animBg="1"/>
      <p:bldP spid="34" grpId="0" animBg="1"/>
      <p:bldP spid="30" grpId="0" animBg="1"/>
      <p:bldP spid="31" grpId="0" animBg="1"/>
      <p:bldP spid="3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7"/>
          <p:cNvSpPr txBox="1"/>
          <p:nvPr/>
        </p:nvSpPr>
        <p:spPr>
          <a:xfrm>
            <a:off x="7441771" y="4286256"/>
            <a:ext cx="487815" cy="535095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786710" y="4000504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125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14348" y="2714620"/>
            <a:ext cx="707508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068534" y="4787824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1110590" y="4366272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0" y="4286256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913736" y="5853768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643042" y="6201811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021288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7744" y="5013176"/>
            <a:ext cx="121444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47832" y="4191664"/>
            <a:ext cx="596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 flipH="1" flipV="1">
            <a:off x="1242112" y="4742582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899592" y="3501008"/>
            <a:ext cx="12286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743270"/>
            <a:ext cx="971600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36"/>
          <p:cNvSpPr txBox="1">
            <a:spLocks/>
          </p:cNvSpPr>
          <p:nvPr/>
        </p:nvSpPr>
        <p:spPr>
          <a:xfrm>
            <a:off x="0" y="764704"/>
            <a:ext cx="3923928" cy="567238"/>
          </a:xfrm>
          <a:prstGeom prst="rect">
            <a:avLst/>
          </a:prstGeom>
          <a:gradFill>
            <a:gsLst>
              <a:gs pos="0">
                <a:schemeClr val="accent1">
                  <a:tint val="30000"/>
                  <a:satMod val="250000"/>
                </a:schemeClr>
              </a:gs>
              <a:gs pos="72000">
                <a:schemeClr val="accent1">
                  <a:tint val="75000"/>
                  <a:satMod val="210000"/>
                </a:schemeClr>
              </a:gs>
              <a:gs pos="100000">
                <a:schemeClr val="accent1">
                  <a:tint val="85000"/>
                  <a:satMod val="210000"/>
                </a:schemeClr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Корона в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71604" y="1905648"/>
            <a:ext cx="7572396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.Зная силу тяжести короны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найду её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массу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9512" y="1340768"/>
            <a:ext cx="7344816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2357423" y="4286256"/>
            <a:ext cx="1143008" cy="523220"/>
          </a:xfrm>
          <a:prstGeom prst="rect">
            <a:avLst/>
          </a:prstGeom>
          <a:solidFill>
            <a:schemeClr val="bg2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78574" y="5877272"/>
            <a:ext cx="936104" cy="584775"/>
          </a:xfrm>
          <a:prstGeom prst="rect">
            <a:avLst/>
          </a:prstGeom>
          <a:solidFill>
            <a:schemeClr val="bg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000232" y="3645024"/>
            <a:ext cx="1368152" cy="523220"/>
          </a:xfrm>
          <a:prstGeom prst="rect">
            <a:avLst/>
          </a:prstGeo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18,75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28662" y="0"/>
            <a:ext cx="4608512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Найду выталкивающую силу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571868" y="3501008"/>
            <a:ext cx="5000660" cy="584775"/>
          </a:xfrm>
          <a:prstGeom prst="rect">
            <a:avLst/>
          </a:prstGeom>
          <a:solidFill>
            <a:srgbClr val="66CCFF">
              <a:alpha val="44000"/>
            </a:srgb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кг  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11" cstate="print">
            <a:lum bright="-10000" contrast="30000"/>
          </a:blip>
          <a:srcRect l="15016" t="81755" r="10736" b="12260"/>
          <a:stretch>
            <a:fillRect/>
          </a:stretch>
        </p:blipFill>
        <p:spPr bwMode="auto">
          <a:xfrm>
            <a:off x="0" y="0"/>
            <a:ext cx="9144000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TextBox 35"/>
          <p:cNvSpPr txBox="1"/>
          <p:nvPr/>
        </p:nvSpPr>
        <p:spPr>
          <a:xfrm>
            <a:off x="1428728" y="2500306"/>
            <a:ext cx="7458020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Найду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объём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короны, зная силу Архимеда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000496" y="4334540"/>
            <a:ext cx="864096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583555" y="3536659"/>
            <a:ext cx="1143008" cy="523220"/>
          </a:xfrm>
          <a:prstGeom prst="rect">
            <a:avLst/>
          </a:prstGeom>
          <a:solidFill>
            <a:srgbClr val="66CCFF">
              <a:alpha val="46000"/>
            </a:srgbClr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762564" y="3548722"/>
            <a:ext cx="3024146" cy="523220"/>
          </a:xfrm>
          <a:prstGeom prst="rect">
            <a:avLst/>
          </a:prstGeom>
          <a:solidFill>
            <a:srgbClr val="66CCFF">
              <a:alpha val="59000"/>
            </a:srgbClr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Н/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563888" y="5157192"/>
            <a:ext cx="4651450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Найду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плотность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короны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2359710"/>
            <a:ext cx="714348" cy="523220"/>
          </a:xfrm>
          <a:prstGeom prst="rect">
            <a:avLst/>
          </a:prstGeom>
          <a:solidFill>
            <a:schemeClr val="bg1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14348" y="2071678"/>
            <a:ext cx="648072" cy="523220"/>
          </a:xfrm>
          <a:prstGeom prst="rect">
            <a:avLst/>
          </a:prstGeom>
          <a:solidFill>
            <a:srgbClr val="FFFF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642910" y="2647742"/>
            <a:ext cx="7200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V="1">
            <a:off x="4929190" y="4595758"/>
            <a:ext cx="2424332" cy="969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8351912" y="1892989"/>
            <a:ext cx="792088" cy="523220"/>
          </a:xfrm>
          <a:prstGeom prst="rect">
            <a:avLst/>
          </a:prstGeom>
          <a:solidFill>
            <a:srgbClr val="FFFF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429388" y="500042"/>
            <a:ext cx="1785950" cy="461665"/>
          </a:xfrm>
          <a:prstGeom prst="rect">
            <a:avLst/>
          </a:prstGeom>
          <a:solidFill>
            <a:schemeClr val="accent6">
              <a:lumMod val="50000"/>
            </a:schemeClr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у-к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149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 rot="20779818">
            <a:off x="6922492" y="739286"/>
            <a:ext cx="2139064" cy="954107"/>
          </a:xfrm>
          <a:prstGeom prst="rect">
            <a:avLst/>
          </a:prstGeom>
          <a:solidFill>
            <a:srgbClr val="FFFF00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золото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19300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2"/>
          <p:cNvSpPr txBox="1">
            <a:spLocks noChangeArrowheads="1"/>
          </p:cNvSpPr>
          <p:nvPr/>
        </p:nvSpPr>
        <p:spPr bwMode="auto">
          <a:xfrm>
            <a:off x="3571868" y="857232"/>
            <a:ext cx="274351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14-1,стр.25,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357422" y="4286256"/>
            <a:ext cx="1143008" cy="523220"/>
          </a:xfrm>
          <a:prstGeom prst="rect">
            <a:avLst/>
          </a:prstGeom>
          <a:solidFill>
            <a:schemeClr val="bg2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1,25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0" y="2000240"/>
            <a:ext cx="1500166" cy="1214446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/>
          <p:cNvSpPr txBox="1"/>
          <p:nvPr/>
        </p:nvSpPr>
        <p:spPr>
          <a:xfrm>
            <a:off x="7919294" y="4500570"/>
            <a:ext cx="724672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7858148" y="4572008"/>
            <a:ext cx="7200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/>
          <p:cNvSpPr txBox="1"/>
          <p:nvPr/>
        </p:nvSpPr>
        <p:spPr>
          <a:xfrm>
            <a:off x="3571868" y="5929330"/>
            <a:ext cx="714348" cy="523220"/>
          </a:xfrm>
          <a:prstGeom prst="rect">
            <a:avLst/>
          </a:prstGeom>
          <a:solidFill>
            <a:schemeClr val="bg1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7786710" y="4083629"/>
            <a:ext cx="1071570" cy="917007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TextBox 64"/>
          <p:cNvSpPr txBox="1"/>
          <p:nvPr/>
        </p:nvSpPr>
        <p:spPr>
          <a:xfrm>
            <a:off x="4357686" y="5786454"/>
            <a:ext cx="792088" cy="523220"/>
          </a:xfrm>
          <a:prstGeom prst="rect">
            <a:avLst/>
          </a:prstGeom>
          <a:solidFill>
            <a:srgbClr val="FFFF00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429124" y="6263366"/>
            <a:ext cx="1214446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125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072066" y="5691862"/>
            <a:ext cx="724672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4412291" y="6212804"/>
            <a:ext cx="1088403" cy="227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5639580" y="5929330"/>
            <a:ext cx="504056" cy="523220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rot="5400000">
            <a:off x="4786314" y="2285992"/>
            <a:ext cx="3643338" cy="3643338"/>
          </a:xfrm>
          <a:prstGeom prst="straightConnector1">
            <a:avLst/>
          </a:prstGeom>
          <a:ln w="28575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 rot="10800000" flipV="1">
            <a:off x="5143504" y="4357694"/>
            <a:ext cx="2857520" cy="2071702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>
            <a:stCxn id="61" idx="1"/>
          </p:cNvCxnSpPr>
          <p:nvPr/>
        </p:nvCxnSpPr>
        <p:spPr>
          <a:xfrm rot="10800000" flipV="1">
            <a:off x="5715008" y="4762180"/>
            <a:ext cx="2204286" cy="102427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214942" y="2928934"/>
            <a:ext cx="2357454" cy="523220"/>
          </a:xfrm>
          <a:prstGeom prst="rect">
            <a:avLst/>
          </a:prstGeom>
          <a:solidFill>
            <a:srgbClr val="66CCFF">
              <a:alpha val="49000"/>
            </a:srgbClr>
          </a:solidFill>
          <a:ln w="25400"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000760" y="5929330"/>
            <a:ext cx="200026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16000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5" presetClass="emph" presetSubtype="0" repeatCount="3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8" presetID="35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9.43571E-7 L 0.58906 -0.24699 " pathEditMode="relative" rAng="0" ptsTypes="AA">
                                      <p:cBhvr>
                                        <p:cTn id="15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" y="-1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000"/>
                            </p:stCondLst>
                            <p:childTnLst>
                              <p:par>
                                <p:cTn id="18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48936E-6 L 0.18733 0.07216 " pathEditMode="relative" rAng="0" ptsTypes="AA">
                                      <p:cBhvr>
                                        <p:cTn id="1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0.003 L -0.00503 0.15796 " pathEditMode="relative" rAng="0" ptsTypes="AA">
                                      <p:cBhvr>
                                        <p:cTn id="18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" y="8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4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5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4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9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9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4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7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9" presetID="35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8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  <p:bldP spid="60" grpId="0" animBg="1"/>
      <p:bldP spid="44" grpId="0" animBg="1"/>
      <p:bldP spid="5" grpId="0" animBg="1"/>
      <p:bldP spid="7" grpId="0"/>
      <p:bldP spid="8" grpId="0" animBg="1"/>
      <p:bldP spid="9" grpId="0" animBg="1"/>
      <p:bldP spid="10" grpId="0"/>
      <p:bldP spid="16" grpId="0"/>
      <p:bldP spid="17" grpId="0" animBg="1"/>
      <p:bldP spid="18" grpId="0" animBg="1"/>
      <p:bldP spid="19" grpId="0" animBg="1"/>
      <p:bldP spid="20" grpId="0" animBg="1"/>
      <p:bldP spid="20" grpId="1" animBg="1"/>
      <p:bldP spid="22" grpId="0" animBg="1"/>
      <p:bldP spid="25" grpId="0" animBg="1"/>
      <p:bldP spid="25" grpId="1" animBg="1"/>
      <p:bldP spid="33" grpId="0" animBg="1"/>
      <p:bldP spid="33" grpId="1" animBg="1"/>
      <p:bldP spid="30" grpId="0" animBg="1"/>
      <p:bldP spid="31" grpId="0" animBg="1"/>
      <p:bldP spid="36" grpId="0" animBg="1"/>
      <p:bldP spid="37" grpId="0" animBg="1"/>
      <p:bldP spid="39" grpId="0" animBg="1"/>
      <p:bldP spid="39" grpId="1" animBg="1"/>
      <p:bldP spid="40" grpId="0" animBg="1"/>
      <p:bldP spid="40" grpId="1" animBg="1"/>
      <p:bldP spid="42" grpId="0" animBg="1"/>
      <p:bldP spid="43" grpId="0" animBg="1"/>
      <p:bldP spid="45" grpId="0" animBg="1"/>
      <p:bldP spid="51" grpId="0" animBg="1"/>
      <p:bldP spid="47" grpId="0" animBg="1"/>
      <p:bldP spid="47" grpId="1" animBg="1"/>
      <p:bldP spid="54" grpId="0" animBg="1"/>
      <p:bldP spid="54" grpId="1" animBg="1"/>
      <p:bldP spid="57" grpId="0" animBg="1"/>
      <p:bldP spid="61" grpId="0" animBg="1"/>
      <p:bldP spid="62" grpId="0" animBg="1"/>
      <p:bldP spid="64" grpId="0" animBg="1"/>
      <p:bldP spid="65" grpId="0" animBg="1"/>
      <p:bldP spid="66" grpId="0" animBg="1"/>
      <p:bldP spid="67" grpId="0" animBg="1"/>
      <p:bldP spid="69" grpId="0" animBg="1"/>
      <p:bldP spid="29" grpId="0" animBg="1"/>
      <p:bldP spid="32" grpId="0" animBg="1"/>
      <p:bldP spid="32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0"/>
          <a:ext cx="9001156" cy="6553200"/>
        </p:xfrm>
        <a:graphic>
          <a:graphicData uri="http://schemas.openxmlformats.org/drawingml/2006/table">
            <a:tbl>
              <a:tblPr/>
              <a:tblGrid>
                <a:gridCol w="487734"/>
                <a:gridCol w="7768120"/>
                <a:gridCol w="745302"/>
              </a:tblGrid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III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)     «Давление в жидкости и газе</a:t>
                      </a:r>
                      <a:r>
                        <a:rPr lang="ru-RU" sz="20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 </a:t>
                      </a:r>
                      <a:r>
                        <a:rPr lang="ru-RU" sz="20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         </a:t>
                      </a:r>
                      <a:r>
                        <a:rPr lang="ru-RU" sz="20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Урок - 6 (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л7(</a:t>
                      </a:r>
                      <a:r>
                        <a:rPr lang="en-US" sz="18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F</a:t>
                      </a:r>
                      <a:r>
                        <a:rPr lang="en-US" sz="1800" b="1" baseline="-25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)</a:t>
                      </a:r>
                      <a:r>
                        <a:rPr lang="ru-RU" sz="14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 № 19-1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ТЕМА:</a:t>
                      </a:r>
                      <a:r>
                        <a:rPr lang="ru-RU" sz="20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л/р № 7 "Измерение выталкивающей силы" 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3444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ЦЕЛИ:1.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Создать условия для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развития умений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определять выталкивающую силу.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             2.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Создать условия для выяснения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функциональной зависимости архимедовой силы</a:t>
                      </a:r>
                      <a:r>
                        <a:rPr lang="ru-RU" sz="1800" b="1" i="1" dirty="0"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2000" b="1" cap="all">
                          <a:latin typeface="Times New Roman"/>
                          <a:ea typeface="Times New Roman"/>
                        </a:rPr>
                        <a:t>    1.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Определить </a:t>
                      </a:r>
                      <a:r>
                        <a:rPr lang="ru-RU" sz="20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определять выталкивающую силу.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/>
                          <a:ea typeface="Times New Roman"/>
                        </a:rPr>
                        <a:t>      2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. Выяснить</a:t>
                      </a:r>
                      <a:r>
                        <a:rPr lang="ru-RU" sz="20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функциональную зависимость архимедовой силы.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u="sng" cap="all">
                          <a:latin typeface="Times New Roman"/>
                          <a:ea typeface="Times New Roman"/>
                        </a:rPr>
                        <a:t>ТИп УРОКА:</a:t>
                      </a:r>
                      <a:r>
                        <a:rPr lang="ru-RU" sz="2000" i="1" cap="all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i="1">
                          <a:latin typeface="Times New Roman"/>
                          <a:ea typeface="Times New Roman"/>
                        </a:rPr>
                        <a:t>развития практических навыков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u="sng" cap="all">
                          <a:latin typeface="Times New Roman"/>
                          <a:ea typeface="Times New Roman"/>
                        </a:rPr>
                        <a:t>ВИД УРО КА:</a:t>
                      </a:r>
                      <a:r>
                        <a:rPr lang="ru-RU" sz="2000" cap="all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>
                          <a:latin typeface="Times New Roman"/>
                          <a:ea typeface="Times New Roman"/>
                        </a:rPr>
                        <a:t>лабораторная работа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ДЕМОНСТРАЦИИ:1.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Дз гр.3.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32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/>
                          <a:ea typeface="Times New Roman"/>
                        </a:rPr>
                        <a:t>Процесс усвоения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18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1800" b="1" i="1" dirty="0">
                          <a:latin typeface="Times New Roman"/>
                          <a:ea typeface="Times New Roman"/>
                        </a:rPr>
                        <a:t>  - 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3200" b="1" i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выталкивающая сила</a:t>
                      </a:r>
                      <a:endParaRPr lang="ru-RU" sz="2400" b="1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2400" b="1" i="0" dirty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</a:rPr>
                        <a:t>как найти величину выталкивающей силы и от чего она зависит?</a:t>
                      </a:r>
                      <a:endParaRPr lang="ru-RU" sz="1800" i="0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Оформление лабораторной работы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8м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/>
                          <a:ea typeface="Times New Roman"/>
                        </a:rPr>
                        <a:t>Выполнение л.р. №7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5.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>
                          <a:latin typeface="Times New Roman"/>
                          <a:ea typeface="Times New Roman"/>
                        </a:rPr>
                        <a:t>*  визуализация   -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i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§§гр№3 ДЛР-</a:t>
                      </a:r>
                      <a:r>
                        <a:rPr lang="en-US" sz="2000" b="1" i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III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29000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28604"/>
            <a:ext cx="7072330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№13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§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000" b="1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48,49,52</a:t>
            </a: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Гр.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it-IT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it-IT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514</a:t>
            </a:r>
            <a:r>
              <a:rPr lang="it-IT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512</a:t>
            </a:r>
            <a:r>
              <a:rPr lang="it-IT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509</a:t>
            </a:r>
            <a:r>
              <a:rPr lang="it-IT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it-IT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504</a:t>
            </a:r>
            <a:r>
              <a:rPr lang="it-IT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492</a:t>
            </a:r>
            <a:r>
              <a:rPr lang="it-IT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it-IT" sz="4000" b="1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it-IT" sz="4000" b="1" i="1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it-IT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0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0"/>
                            </p:stCondLst>
                            <p:childTnLst>
                              <p:par>
                                <p:cTn id="9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-4"/>
          <a:ext cx="9144000" cy="6593271"/>
        </p:xfrm>
        <a:graphic>
          <a:graphicData uri="http://schemas.openxmlformats.org/drawingml/2006/table">
            <a:tbl>
              <a:tblPr/>
              <a:tblGrid>
                <a:gridCol w="495474"/>
                <a:gridCol w="8077054"/>
                <a:gridCol w="571472"/>
              </a:tblGrid>
              <a:tr h="35009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1800" b="1" dirty="0">
                          <a:latin typeface="Times New Roman"/>
                          <a:ea typeface="Times New Roman"/>
                        </a:rPr>
                        <a:t>III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)     «Давление в жидкости и газе</a:t>
                      </a:r>
                      <a:r>
                        <a:rPr lang="ru-RU" sz="18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.   </a:t>
                      </a: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                          </a:t>
                      </a:r>
                      <a:r>
                        <a:rPr lang="ru-RU" sz="18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Урок - 6 (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л7(</a:t>
                      </a:r>
                      <a:r>
                        <a:rPr lang="en-US" sz="16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F</a:t>
                      </a:r>
                      <a:r>
                        <a:rPr lang="en-US" sz="1600" b="1" baseline="-250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a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)</a:t>
                      </a:r>
                      <a:r>
                        <a:rPr lang="ru-RU" sz="12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i="1" u="sng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) № 19-1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0094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ТЕМА: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л/</a:t>
                      </a:r>
                      <a:r>
                        <a:rPr lang="ru-RU" sz="1800" b="1" dirty="0" err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р</a:t>
                      </a: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№ 7 "Измерение выталкивающей силы" 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144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ЦЕЛИ:1.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 Создать условия для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развития умений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определять выталкивающую силу.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2</a:t>
                      </a: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. </a:t>
                      </a:r>
                      <a:r>
                        <a:rPr lang="ru-RU" sz="1800" dirty="0">
                          <a:latin typeface="Times New Roman"/>
                          <a:ea typeface="Times New Roman"/>
                        </a:rPr>
                        <a:t>Создать условия для выяснения </a:t>
                      </a:r>
                      <a:r>
                        <a:rPr lang="ru-RU" sz="18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функциональной зависимости архимедовой силы</a:t>
                      </a:r>
                      <a:r>
                        <a:rPr lang="ru-RU" sz="1800" b="1" i="1" dirty="0">
                          <a:latin typeface="Times New Roman"/>
                          <a:ea typeface="Times New Roman"/>
                        </a:rPr>
                        <a:t>.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00187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1800" b="1" cap="all">
                          <a:latin typeface="Times New Roman"/>
                          <a:ea typeface="Times New Roman"/>
                        </a:rPr>
                        <a:t>    1.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Определить </a:t>
                      </a:r>
                      <a:r>
                        <a:rPr lang="ru-RU" sz="18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определять выталкивающую силу.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/>
                          <a:ea typeface="Times New Roman"/>
                        </a:rPr>
                        <a:t>      2</a:t>
                      </a:r>
                      <a:r>
                        <a:rPr lang="ru-RU" sz="1800" b="1">
                          <a:latin typeface="Times New Roman"/>
                          <a:ea typeface="Times New Roman"/>
                        </a:rPr>
                        <a:t>. Выяснить</a:t>
                      </a:r>
                      <a:r>
                        <a:rPr lang="ru-RU" sz="1800" b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функциональную зависимость архимедовой силы.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009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>
                          <a:latin typeface="Times New Roman"/>
                          <a:ea typeface="Times New Roman"/>
                        </a:rPr>
                        <a:t>ТИп УРОКА:</a:t>
                      </a:r>
                      <a:r>
                        <a:rPr lang="ru-RU" sz="1800" i="1" cap="all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i="1">
                          <a:latin typeface="Times New Roman"/>
                          <a:ea typeface="Times New Roman"/>
                        </a:rPr>
                        <a:t>развития практических навыков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009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>
                          <a:latin typeface="Times New Roman"/>
                          <a:ea typeface="Times New Roman"/>
                        </a:rPr>
                        <a:t>ВИД УРО КА:</a:t>
                      </a:r>
                      <a:r>
                        <a:rPr lang="ru-RU" sz="1800" cap="all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>
                          <a:latin typeface="Times New Roman"/>
                          <a:ea typeface="Times New Roman"/>
                        </a:rPr>
                        <a:t>лабораторная работа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0094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ДЕМОНСТРАЦИИ:1.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00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ХОД УРОКА: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0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/>
                          <a:ea typeface="Times New Roman"/>
                        </a:rPr>
                        <a:t>Дз гр.3. 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2м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340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/>
                          <a:ea typeface="Times New Roman"/>
                        </a:rPr>
                        <a:t>Процесс усвоения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16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  -  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28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выталкивающая сила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None/>
                        <a:tabLst>
                          <a:tab pos="1231900" algn="l"/>
                        </a:tabLst>
                      </a:pPr>
                      <a:r>
                        <a:rPr lang="ru-RU" sz="2000" b="1" i="0" dirty="0" smtClean="0">
                          <a:solidFill>
                            <a:srgbClr val="220FB1"/>
                          </a:solidFill>
                          <a:latin typeface="Times New Roman"/>
                          <a:ea typeface="Times New Roman"/>
                        </a:rPr>
                        <a:t>- как </a:t>
                      </a:r>
                      <a:r>
                        <a:rPr lang="ru-RU" sz="2000" b="1" i="0" dirty="0">
                          <a:solidFill>
                            <a:srgbClr val="220FB1"/>
                          </a:solidFill>
                          <a:latin typeface="Times New Roman"/>
                          <a:ea typeface="Times New Roman"/>
                        </a:rPr>
                        <a:t>найти величину выталкивающей силы и от чего она зависит?</a:t>
                      </a:r>
                      <a:endParaRPr lang="ru-RU" sz="1600" b="1" i="0" dirty="0">
                        <a:solidFill>
                          <a:srgbClr val="220FB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0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latin typeface="Times New Roman"/>
                          <a:ea typeface="Times New Roman"/>
                        </a:rPr>
                        <a:t>Оформление лабораторной работы</a:t>
                      </a:r>
                      <a:endParaRPr lang="ru-RU" sz="1200" b="1" i="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8м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0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i="0" dirty="0">
                          <a:solidFill>
                            <a:srgbClr val="220FB1"/>
                          </a:solidFill>
                          <a:latin typeface="Times New Roman"/>
                          <a:ea typeface="Times New Roman"/>
                        </a:rPr>
                        <a:t>Выполнение л.р. №7</a:t>
                      </a:r>
                      <a:endParaRPr lang="ru-RU" sz="1400" b="1" i="0" dirty="0">
                        <a:solidFill>
                          <a:srgbClr val="220FB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0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/>
                          <a:ea typeface="Times New Roman"/>
                        </a:rPr>
                        <a:t>5.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 dirty="0">
                          <a:latin typeface="Times New Roman"/>
                          <a:ea typeface="Times New Roman"/>
                        </a:rPr>
                        <a:t>*  визуализация   -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09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cap="all">
                          <a:latin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 eaLnBrk="1" hangingPunct="1">
                        <a:lnSpc>
                          <a:spcPts val="4500"/>
                        </a:lnSpc>
                        <a:buFont typeface="Wingdings" pitchFamily="2" charset="2"/>
                        <a:buNone/>
                      </a:pPr>
                      <a:r>
                        <a:rPr lang="ru-RU" sz="18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§§гр№3 </a:t>
                      </a: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(</a:t>
                      </a:r>
                      <a:r>
                        <a:rPr lang="it-IT" sz="18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514</a:t>
                      </a:r>
                      <a:r>
                        <a:rPr lang="it-IT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8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512</a:t>
                      </a:r>
                      <a:r>
                        <a:rPr lang="it-IT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509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800" b="1" dirty="0" smtClean="0">
                          <a:solidFill>
                            <a:srgbClr val="220FB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504</a:t>
                      </a:r>
                      <a:r>
                        <a:rPr lang="it-IT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492</a:t>
                      </a:r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it-IT" sz="1800" b="1" i="1" dirty="0" smtClean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it-IT" sz="1800" b="1" i="1" baseline="-250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it-IT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8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ДЛР-</a:t>
                      </a:r>
                      <a:r>
                        <a:rPr lang="en-US" sz="1800" b="1" i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III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0" y="5534561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13-3   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ФотФстр.24/    для </a:t>
            </a: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диагн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стр20, </a:t>
            </a:r>
          </a:p>
          <a:p>
            <a:pPr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учебник, стр.149 упр.26 №1,2,3,4,5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071538" y="0"/>
            <a:ext cx="60721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Лабораторная работа № 8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857364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динамометр, груз по 1Н, сосуд с водой,  раствор соли.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28926" y="2691466"/>
            <a:ext cx="30003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работы:</a:t>
            </a:r>
            <a:endParaRPr kumimoji="0" lang="ru-RU" sz="3600" b="0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500042"/>
            <a:ext cx="90011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Измерение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выталкивающей силы. </a:t>
            </a:r>
            <a:r>
              <a:rPr lang="ru-RU" sz="2800" b="1" dirty="0" smtClean="0">
                <a:latin typeface="Times New Roman"/>
                <a:ea typeface="Times New Roman"/>
              </a:rPr>
              <a:t>От чего зависит и не зависит выталкивающая сила?</a:t>
            </a:r>
            <a:endParaRPr lang="ru-RU" sz="2800" i="1" dirty="0">
              <a:solidFill>
                <a:srgbClr val="000000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0" y="0"/>
            <a:ext cx="9144000" cy="6858000"/>
            <a:chOff x="3571868" y="-3429048"/>
            <a:chExt cx="9144000" cy="6858000"/>
          </a:xfrm>
        </p:grpSpPr>
        <p:grpSp>
          <p:nvGrpSpPr>
            <p:cNvPr id="8" name="Группа 125"/>
            <p:cNvGrpSpPr/>
            <p:nvPr/>
          </p:nvGrpSpPr>
          <p:grpSpPr>
            <a:xfrm>
              <a:off x="3571868" y="-3429048"/>
              <a:ext cx="9144000" cy="6858000"/>
              <a:chOff x="-3214742" y="1285860"/>
              <a:chExt cx="9144000" cy="6858000"/>
            </a:xfrm>
          </p:grpSpPr>
          <p:sp>
            <p:nvSpPr>
              <p:cNvPr id="19" name="Прямоугольник 18"/>
              <p:cNvSpPr/>
              <p:nvPr/>
            </p:nvSpPr>
            <p:spPr>
              <a:xfrm>
                <a:off x="-3214742" y="1285860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Line 43"/>
              <p:cNvSpPr>
                <a:spLocks noChangeShapeType="1"/>
              </p:cNvSpPr>
              <p:nvPr/>
            </p:nvSpPr>
            <p:spPr bwMode="auto">
              <a:xfrm>
                <a:off x="3636089" y="3062645"/>
                <a:ext cx="789364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14" name="Группа 17"/>
              <p:cNvGrpSpPr/>
              <p:nvPr/>
            </p:nvGrpSpPr>
            <p:grpSpPr>
              <a:xfrm>
                <a:off x="-3214742" y="3288100"/>
                <a:ext cx="9144000" cy="4641494"/>
                <a:chOff x="-928726" y="2889120"/>
                <a:chExt cx="9144000" cy="4641494"/>
              </a:xfrm>
            </p:grpSpPr>
            <p:sp>
              <p:nvSpPr>
                <p:cNvPr id="15" name="Прямоугольник 14"/>
                <p:cNvSpPr/>
                <p:nvPr/>
              </p:nvSpPr>
              <p:spPr>
                <a:xfrm>
                  <a:off x="-928726" y="6207175"/>
                  <a:ext cx="9144000" cy="1323439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ru-RU" sz="3600" b="1" dirty="0" smtClean="0"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… «</a:t>
                  </a:r>
                  <a:r>
                    <a:rPr lang="ru-RU" sz="4000" b="1" i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ВЕСУ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» </a:t>
                  </a:r>
                  <a:r>
                    <a:rPr lang="ru-RU" sz="4000" b="1" dirty="0" smtClean="0">
                      <a:solidFill>
                        <a:srgbClr val="220FB1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ЖИДКОСТИ 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( Г)</a:t>
                  </a:r>
                  <a:endParaRPr lang="ru-RU" sz="2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eaLnBrk="0" hangingPunct="0"/>
                  <a:r>
                    <a:rPr lang="ru-RU" sz="3600" b="1" dirty="0" smtClean="0"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в </a:t>
                  </a:r>
                  <a:r>
                    <a:rPr lang="en-US" sz="4000" b="1" dirty="0" smtClean="0"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4000" b="1" dirty="0" smtClean="0">
                      <a:solidFill>
                        <a:srgbClr val="0066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вытесненном телом.</a:t>
                  </a:r>
                  <a:endParaRPr lang="ru-RU" sz="40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6" name="Прямоугольник 15"/>
                <p:cNvSpPr/>
                <p:nvPr/>
              </p:nvSpPr>
              <p:spPr>
                <a:xfrm>
                  <a:off x="-928726" y="2889120"/>
                  <a:ext cx="9144000" cy="1569660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ru-RU" sz="4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Давление на </a:t>
                  </a:r>
                  <a:r>
                    <a:rPr lang="ru-RU" sz="4800" b="1" i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нижнюю</a:t>
                  </a:r>
                  <a:r>
                    <a:rPr lang="ru-RU" sz="4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грань </a:t>
                  </a:r>
                  <a:r>
                    <a:rPr lang="ru-RU" sz="4800" b="1" i="1" dirty="0" smtClean="0">
                      <a:latin typeface="Times New Roman" pitchFamily="18" charset="0"/>
                      <a:cs typeface="Times New Roman" pitchFamily="18" charset="0"/>
                    </a:rPr>
                    <a:t>больше</a:t>
                  </a:r>
                  <a:r>
                    <a:rPr lang="ru-RU" sz="4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чем на </a:t>
                  </a:r>
                  <a:r>
                    <a:rPr lang="ru-RU" sz="4800" b="1" i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верхнюю.</a:t>
                  </a:r>
                  <a:endParaRPr lang="ru-RU" sz="4800" b="1" i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1" name="Text Box 153"/>
            <p:cNvSpPr txBox="1">
              <a:spLocks noChangeArrowheads="1"/>
            </p:cNvSpPr>
            <p:nvPr/>
          </p:nvSpPr>
          <p:spPr bwMode="auto">
            <a:xfrm>
              <a:off x="5286348" y="500042"/>
              <a:ext cx="5572164" cy="100013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6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60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6000" b="1" cap="all" baseline="-2500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60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000" b="1" cap="all" baseline="-2500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ru-RU" sz="6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60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Ж</a:t>
              </a:r>
              <a:r>
                <a:rPr lang="ru-RU" sz="60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000" b="1" dirty="0" smtClean="0">
                  <a:latin typeface="Times New Roman" pitchFamily="18" charset="0"/>
                  <a:cs typeface="Times New Roman" pitchFamily="18" charset="0"/>
                </a:rPr>
                <a:t>g </a:t>
              </a:r>
              <a:r>
                <a:rPr lang="en-US" sz="6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6000" b="1" baseline="-25000" dirty="0" smtClean="0">
                  <a:latin typeface="Times New Roman" pitchFamily="18" charset="0"/>
                  <a:cs typeface="Times New Roman" pitchFamily="18" charset="0"/>
                </a:rPr>
                <a:t>ПОГР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-10000" contrast="30000"/>
          </a:blip>
          <a:srcRect l="22294" t="9693" r="25363" b="3380"/>
          <a:stretch>
            <a:fillRect/>
          </a:stretch>
        </p:blipFill>
        <p:spPr bwMode="auto">
          <a:xfrm>
            <a:off x="0" y="214290"/>
            <a:ext cx="6572264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2.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Определите цену деления и показания металлического барометра. (рис. 8)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Выразите показания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кПа с точностью до целых.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980728"/>
            <a:ext cx="3347864" cy="437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142844" y="4578502"/>
            <a:ext cx="3286148" cy="2279522"/>
            <a:chOff x="9360" y="2592"/>
            <a:chExt cx="864" cy="1296"/>
          </a:xfrm>
        </p:grpSpPr>
        <p:sp>
          <p:nvSpPr>
            <p:cNvPr id="3074" name="Line 2"/>
            <p:cNvSpPr>
              <a:spLocks noChangeShapeType="1"/>
            </p:cNvSpPr>
            <p:nvPr/>
          </p:nvSpPr>
          <p:spPr bwMode="auto">
            <a:xfrm flipH="1">
              <a:off x="9360" y="3888"/>
              <a:ext cx="864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9360" y="2592"/>
              <a:ext cx="864" cy="1296"/>
              <a:chOff x="9360" y="2592"/>
              <a:chExt cx="864" cy="1296"/>
            </a:xfrm>
          </p:grpSpPr>
          <p:sp>
            <p:nvSpPr>
              <p:cNvPr id="3076" name="Rectangle 4"/>
              <p:cNvSpPr>
                <a:spLocks noChangeArrowheads="1"/>
              </p:cNvSpPr>
              <p:nvPr/>
            </p:nvSpPr>
            <p:spPr bwMode="auto">
              <a:xfrm>
                <a:off x="9360" y="2880"/>
                <a:ext cx="864" cy="1008"/>
              </a:xfrm>
              <a:prstGeom prst="rect">
                <a:avLst/>
              </a:prstGeom>
              <a:solidFill>
                <a:srgbClr val="0000FF">
                  <a:alpha val="46000"/>
                </a:srgbClr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7" name="Line 5"/>
              <p:cNvSpPr>
                <a:spLocks noChangeShapeType="1"/>
              </p:cNvSpPr>
              <p:nvPr/>
            </p:nvSpPr>
            <p:spPr bwMode="auto">
              <a:xfrm>
                <a:off x="9360" y="2592"/>
                <a:ext cx="0" cy="129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78" name="Line 6"/>
              <p:cNvSpPr>
                <a:spLocks noChangeShapeType="1"/>
              </p:cNvSpPr>
              <p:nvPr/>
            </p:nvSpPr>
            <p:spPr bwMode="auto">
              <a:xfrm>
                <a:off x="10224" y="2592"/>
                <a:ext cx="0" cy="1296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4" name="Группа 25"/>
          <p:cNvGrpSpPr/>
          <p:nvPr/>
        </p:nvGrpSpPr>
        <p:grpSpPr>
          <a:xfrm>
            <a:off x="206642" y="1643142"/>
            <a:ext cx="1000132" cy="2286016"/>
            <a:chOff x="1357290" y="571480"/>
            <a:chExt cx="1000132" cy="2286016"/>
          </a:xfrm>
        </p:grpSpPr>
        <p:grpSp>
          <p:nvGrpSpPr>
            <p:cNvPr id="6" name="Группа 15"/>
            <p:cNvGrpSpPr/>
            <p:nvPr/>
          </p:nvGrpSpPr>
          <p:grpSpPr>
            <a:xfrm>
              <a:off x="1357290" y="571480"/>
              <a:ext cx="1000132" cy="2286016"/>
              <a:chOff x="2754306" y="1153383"/>
              <a:chExt cx="449790" cy="1704113"/>
            </a:xfrm>
          </p:grpSpPr>
          <p:sp>
            <p:nvSpPr>
              <p:cNvPr id="13" name="Rectangle 7"/>
              <p:cNvSpPr>
                <a:spLocks noChangeArrowheads="1"/>
              </p:cNvSpPr>
              <p:nvPr/>
            </p:nvSpPr>
            <p:spPr bwMode="auto">
              <a:xfrm>
                <a:off x="2754306" y="2291192"/>
                <a:ext cx="449790" cy="566304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" name="Line 8"/>
              <p:cNvSpPr>
                <a:spLocks noChangeShapeType="1"/>
              </p:cNvSpPr>
              <p:nvPr/>
            </p:nvSpPr>
            <p:spPr bwMode="auto">
              <a:xfrm>
                <a:off x="2979202" y="1153383"/>
                <a:ext cx="0" cy="113260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5" name="Line 9"/>
            <p:cNvSpPr>
              <a:spLocks noChangeShapeType="1"/>
            </p:cNvSpPr>
            <p:nvPr/>
          </p:nvSpPr>
          <p:spPr bwMode="auto">
            <a:xfrm>
              <a:off x="1857356" y="918723"/>
              <a:ext cx="449790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1000100" y="1925413"/>
            <a:ext cx="928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7"/>
          <p:cNvGrpSpPr/>
          <p:nvPr/>
        </p:nvGrpSpPr>
        <p:grpSpPr>
          <a:xfrm>
            <a:off x="-32" y="2214554"/>
            <a:ext cx="714380" cy="461665"/>
            <a:chOff x="3357554" y="2143116"/>
            <a:chExt cx="714380" cy="461665"/>
          </a:xfrm>
        </p:grpSpPr>
        <p:sp>
          <p:nvSpPr>
            <p:cNvPr id="29" name="TextBox 28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err="1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у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г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4"/>
          <p:cNvGrpSpPr/>
          <p:nvPr/>
        </p:nvGrpSpPr>
        <p:grpSpPr>
          <a:xfrm>
            <a:off x="71406" y="4181781"/>
            <a:ext cx="714380" cy="461665"/>
            <a:chOff x="2714612" y="4429132"/>
            <a:chExt cx="714380" cy="461665"/>
          </a:xfrm>
        </p:grpSpPr>
        <p:sp>
          <p:nvSpPr>
            <p:cNvPr id="32" name="TextBox 31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Прямая со стрелкой 33"/>
          <p:cNvCxnSpPr/>
          <p:nvPr/>
        </p:nvCxnSpPr>
        <p:spPr>
          <a:xfrm rot="16200000" flipV="1">
            <a:off x="214933" y="3981291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rot="16200000" flipV="1">
            <a:off x="182701" y="2915082"/>
            <a:ext cx="1044000" cy="17253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2857488" y="3058539"/>
            <a:ext cx="1143008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37"/>
          <p:cNvGrpSpPr/>
          <p:nvPr/>
        </p:nvGrpSpPr>
        <p:grpSpPr>
          <a:xfrm>
            <a:off x="1418095" y="3643313"/>
            <a:ext cx="1000132" cy="2286016"/>
            <a:chOff x="1357290" y="571480"/>
            <a:chExt cx="1000132" cy="2286016"/>
          </a:xfrm>
        </p:grpSpPr>
        <p:grpSp>
          <p:nvGrpSpPr>
            <p:cNvPr id="10" name="Группа 38"/>
            <p:cNvGrpSpPr/>
            <p:nvPr/>
          </p:nvGrpSpPr>
          <p:grpSpPr>
            <a:xfrm>
              <a:off x="1357290" y="571481"/>
              <a:ext cx="1000132" cy="2286017"/>
              <a:chOff x="2754306" y="1153383"/>
              <a:chExt cx="449790" cy="1704113"/>
            </a:xfrm>
          </p:grpSpPr>
          <p:sp>
            <p:nvSpPr>
              <p:cNvPr id="41" name="Rectangle 7"/>
              <p:cNvSpPr>
                <a:spLocks noChangeArrowheads="1"/>
              </p:cNvSpPr>
              <p:nvPr/>
            </p:nvSpPr>
            <p:spPr bwMode="auto">
              <a:xfrm>
                <a:off x="2754306" y="2291192"/>
                <a:ext cx="449790" cy="566304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Line 8"/>
              <p:cNvSpPr>
                <a:spLocks noChangeShapeType="1"/>
              </p:cNvSpPr>
              <p:nvPr/>
            </p:nvSpPr>
            <p:spPr bwMode="auto">
              <a:xfrm>
                <a:off x="2979202" y="1153383"/>
                <a:ext cx="0" cy="1132609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40" name="Line 9"/>
            <p:cNvSpPr>
              <a:spLocks noChangeShapeType="1"/>
            </p:cNvSpPr>
            <p:nvPr/>
          </p:nvSpPr>
          <p:spPr bwMode="auto">
            <a:xfrm>
              <a:off x="1857356" y="918723"/>
              <a:ext cx="449790" cy="0"/>
            </a:xfrm>
            <a:prstGeom prst="line">
              <a:avLst/>
            </a:prstGeom>
            <a:noFill/>
            <a:ln w="76200">
              <a:solidFill>
                <a:srgbClr val="0033CC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1" name="Группа 4"/>
          <p:cNvGrpSpPr/>
          <p:nvPr/>
        </p:nvGrpSpPr>
        <p:grpSpPr>
          <a:xfrm>
            <a:off x="2000232" y="6286519"/>
            <a:ext cx="714380" cy="461665"/>
            <a:chOff x="2714612" y="4429132"/>
            <a:chExt cx="714380" cy="461665"/>
          </a:xfrm>
        </p:grpSpPr>
        <p:sp>
          <p:nvSpPr>
            <p:cNvPr id="44" name="TextBox 43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5" name="Прямая со стрелкой 44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6" name="Прямая со стрелкой 45"/>
          <p:cNvCxnSpPr/>
          <p:nvPr/>
        </p:nvCxnSpPr>
        <p:spPr>
          <a:xfrm rot="16200000" flipV="1">
            <a:off x="1426956" y="6002727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16200000" flipV="1">
            <a:off x="1595148" y="5168074"/>
            <a:ext cx="648000" cy="17253"/>
          </a:xfrm>
          <a:prstGeom prst="straightConnector1">
            <a:avLst/>
          </a:prstGeom>
          <a:ln w="5715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7"/>
          <p:cNvGrpSpPr/>
          <p:nvPr/>
        </p:nvGrpSpPr>
        <p:grpSpPr>
          <a:xfrm>
            <a:off x="2071670" y="4572007"/>
            <a:ext cx="857256" cy="461665"/>
            <a:chOff x="3357554" y="2143116"/>
            <a:chExt cx="857256" cy="461665"/>
          </a:xfrm>
        </p:grpSpPr>
        <p:sp>
          <p:nvSpPr>
            <p:cNvPr id="48" name="TextBox 47"/>
            <p:cNvSpPr txBox="1"/>
            <p:nvPr/>
          </p:nvSpPr>
          <p:spPr>
            <a:xfrm>
              <a:off x="3357554" y="2143116"/>
              <a:ext cx="857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у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ж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Прямая со стрелкой 4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0" name="Прямая со стрелкой 49"/>
          <p:cNvCxnSpPr/>
          <p:nvPr/>
        </p:nvCxnSpPr>
        <p:spPr>
          <a:xfrm rot="16200000" flipV="1">
            <a:off x="1664154" y="5244008"/>
            <a:ext cx="504000" cy="17253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7"/>
          <p:cNvGrpSpPr/>
          <p:nvPr/>
        </p:nvGrpSpPr>
        <p:grpSpPr>
          <a:xfrm>
            <a:off x="928662" y="4477415"/>
            <a:ext cx="1071570" cy="523220"/>
            <a:chOff x="3214678" y="2143117"/>
            <a:chExt cx="857256" cy="523220"/>
          </a:xfrm>
        </p:grpSpPr>
        <p:sp>
          <p:nvSpPr>
            <p:cNvPr id="53" name="TextBox 52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4" name="Прямая со стрелкой 53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2285984" y="364331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0,8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786182" y="3058539"/>
            <a:ext cx="1428760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5143504" y="3058539"/>
            <a:ext cx="207170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ВЫТАЛК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7215206" y="3058539"/>
            <a:ext cx="15001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2714612" y="5288364"/>
            <a:ext cx="6429388" cy="15696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i="0" u="sng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Вывод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: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. . . . . . . . . . . . . . . .. . . . .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2.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. . . . . . . . . . . . . . . .. . . . . . . . . . . </a:t>
            </a:r>
          </a:p>
          <a:p>
            <a:pPr lvl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66A06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 . . . . . . . . . . . . . . . .. . . . . . . . . . .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1" name="Rectangle 1"/>
          <p:cNvSpPr>
            <a:spLocks noChangeArrowheads="1"/>
          </p:cNvSpPr>
          <p:nvPr/>
        </p:nvSpPr>
        <p:spPr bwMode="auto">
          <a:xfrm>
            <a:off x="975175" y="-46548"/>
            <a:ext cx="6168561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Лабораторная работа № 8</a:t>
            </a:r>
            <a:endParaRPr kumimoji="0" lang="ru-RU" sz="3600" b="0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Rectangle 1"/>
          <p:cNvSpPr>
            <a:spLocks noChangeArrowheads="1"/>
          </p:cNvSpPr>
          <p:nvPr/>
        </p:nvSpPr>
        <p:spPr bwMode="auto">
          <a:xfrm>
            <a:off x="1640871" y="1117571"/>
            <a:ext cx="7503129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ОБОРУДОВАНИЕ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динамометр, груз по 1Н, сосуд с водой,  раствор соли.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Rectangle 1"/>
          <p:cNvSpPr>
            <a:spLocks noChangeArrowheads="1"/>
          </p:cNvSpPr>
          <p:nvPr/>
        </p:nvSpPr>
        <p:spPr bwMode="auto">
          <a:xfrm>
            <a:off x="2071670" y="1928802"/>
            <a:ext cx="30480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работы:</a:t>
            </a:r>
            <a:endParaRPr kumimoji="0" lang="ru-RU" sz="3600" b="0" i="0" u="sng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-10633" y="314653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/>
                <a:ea typeface="Times New Roman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Измерение</a:t>
            </a:r>
            <a:r>
              <a:rPr lang="ru-RU" sz="28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выталкивающей силы. </a:t>
            </a:r>
            <a:r>
              <a:rPr lang="ru-RU" sz="2800" b="1" dirty="0" smtClean="0">
                <a:latin typeface="Times New Roman"/>
                <a:ea typeface="Times New Roman"/>
              </a:rPr>
              <a:t>От чего зависит  и не зависит  выталкивающая сила?</a:t>
            </a:r>
            <a:endParaRPr lang="ru-RU" sz="2800" i="1" dirty="0">
              <a:solidFill>
                <a:srgbClr val="000000"/>
              </a:solidFill>
            </a:endParaRPr>
          </a:p>
        </p:txBody>
      </p:sp>
      <p:sp>
        <p:nvSpPr>
          <p:cNvPr id="69" name="Rectangle 15"/>
          <p:cNvSpPr>
            <a:spLocks noChangeArrowheads="1"/>
          </p:cNvSpPr>
          <p:nvPr/>
        </p:nvSpPr>
        <p:spPr bwMode="auto">
          <a:xfrm>
            <a:off x="3286116" y="3786190"/>
            <a:ext cx="5294655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2.Опустим тело в солёную воду.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3071802" y="4214818"/>
            <a:ext cx="1143008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4000528" y="4214818"/>
            <a:ext cx="1857356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baseline="-25000" dirty="0" err="1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сол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5715008" y="4214818"/>
            <a:ext cx="207170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ВЫТАЛК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7643834" y="4214818"/>
            <a:ext cx="15001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Н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Rectangle 15"/>
          <p:cNvSpPr>
            <a:spLocks noChangeArrowheads="1"/>
          </p:cNvSpPr>
          <p:nvPr/>
        </p:nvSpPr>
        <p:spPr bwMode="auto">
          <a:xfrm>
            <a:off x="3500430" y="2477152"/>
            <a:ext cx="5132752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1.Опустим тело в чистую воду.</a:t>
            </a:r>
          </a:p>
        </p:txBody>
      </p:sp>
      <p:sp>
        <p:nvSpPr>
          <p:cNvPr id="75" name="Rectangle 15"/>
          <p:cNvSpPr>
            <a:spLocks noChangeArrowheads="1"/>
          </p:cNvSpPr>
          <p:nvPr/>
        </p:nvSpPr>
        <p:spPr bwMode="auto">
          <a:xfrm>
            <a:off x="3357554" y="4786322"/>
            <a:ext cx="5786446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3.Опустим тело на половину…</a:t>
            </a:r>
          </a:p>
        </p:txBody>
      </p:sp>
      <p:sp>
        <p:nvSpPr>
          <p:cNvPr id="76" name="Rectangle 15"/>
          <p:cNvSpPr>
            <a:spLocks noChangeArrowheads="1"/>
          </p:cNvSpPr>
          <p:nvPr/>
        </p:nvSpPr>
        <p:spPr bwMode="auto">
          <a:xfrm>
            <a:off x="5033339" y="1928802"/>
            <a:ext cx="3967817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0. Равновесие в воздухе</a:t>
            </a:r>
          </a:p>
        </p:txBody>
      </p:sp>
      <p:grpSp>
        <p:nvGrpSpPr>
          <p:cNvPr id="51" name="Группа 50"/>
          <p:cNvGrpSpPr/>
          <p:nvPr/>
        </p:nvGrpSpPr>
        <p:grpSpPr>
          <a:xfrm>
            <a:off x="0" y="0"/>
            <a:ext cx="9144000" cy="6858000"/>
            <a:chOff x="3571868" y="-3429048"/>
            <a:chExt cx="9144000" cy="6858000"/>
          </a:xfrm>
        </p:grpSpPr>
        <p:grpSp>
          <p:nvGrpSpPr>
            <p:cNvPr id="52" name="Группа 125"/>
            <p:cNvGrpSpPr/>
            <p:nvPr/>
          </p:nvGrpSpPr>
          <p:grpSpPr>
            <a:xfrm>
              <a:off x="3571868" y="-3429048"/>
              <a:ext cx="9144000" cy="6858000"/>
              <a:chOff x="-3214742" y="1285860"/>
              <a:chExt cx="9144000" cy="6858000"/>
            </a:xfrm>
          </p:grpSpPr>
          <p:sp>
            <p:nvSpPr>
              <p:cNvPr id="57" name="Прямоугольник 56"/>
              <p:cNvSpPr/>
              <p:nvPr/>
            </p:nvSpPr>
            <p:spPr>
              <a:xfrm>
                <a:off x="-3214742" y="1285860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5" name="Line 43"/>
              <p:cNvSpPr>
                <a:spLocks noChangeShapeType="1"/>
              </p:cNvSpPr>
              <p:nvPr/>
            </p:nvSpPr>
            <p:spPr bwMode="auto">
              <a:xfrm>
                <a:off x="3636089" y="3062645"/>
                <a:ext cx="789364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66" name="Группа 17"/>
              <p:cNvGrpSpPr/>
              <p:nvPr/>
            </p:nvGrpSpPr>
            <p:grpSpPr>
              <a:xfrm>
                <a:off x="-3214742" y="3288100"/>
                <a:ext cx="9144000" cy="4641494"/>
                <a:chOff x="-928726" y="2889120"/>
                <a:chExt cx="9144000" cy="4641494"/>
              </a:xfrm>
            </p:grpSpPr>
            <p:sp>
              <p:nvSpPr>
                <p:cNvPr id="67" name="Прямоугольник 66"/>
                <p:cNvSpPr/>
                <p:nvPr/>
              </p:nvSpPr>
              <p:spPr>
                <a:xfrm>
                  <a:off x="-928726" y="6207175"/>
                  <a:ext cx="9144000" cy="1323439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ru-RU" sz="3600" b="1" dirty="0" smtClean="0"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… «</a:t>
                  </a:r>
                  <a:r>
                    <a:rPr lang="ru-RU" sz="4000" b="1" i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ВЕСУ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» </a:t>
                  </a:r>
                  <a:r>
                    <a:rPr lang="ru-RU" sz="4000" b="1" dirty="0" smtClean="0">
                      <a:solidFill>
                        <a:srgbClr val="220FB1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ЖИДКОСТИ 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( Г)</a:t>
                  </a:r>
                  <a:endParaRPr lang="ru-RU" sz="2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eaLnBrk="0" hangingPunct="0"/>
                  <a:r>
                    <a:rPr lang="ru-RU" sz="3600" b="1" dirty="0" smtClean="0"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в </a:t>
                  </a:r>
                  <a:r>
                    <a:rPr lang="en-US" sz="4000" b="1" dirty="0" smtClean="0"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4000" b="1" dirty="0" smtClean="0">
                      <a:solidFill>
                        <a:srgbClr val="0066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вытесненном телом.</a:t>
                  </a:r>
                  <a:endParaRPr lang="ru-RU" sz="40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8" name="Прямоугольник 67"/>
                <p:cNvSpPr/>
                <p:nvPr/>
              </p:nvSpPr>
              <p:spPr>
                <a:xfrm>
                  <a:off x="-928726" y="2889120"/>
                  <a:ext cx="9144000" cy="1569660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ru-RU" sz="4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Давление на </a:t>
                  </a:r>
                  <a:r>
                    <a:rPr lang="ru-RU" sz="4800" b="1" i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нижнюю</a:t>
                  </a:r>
                  <a:r>
                    <a:rPr lang="ru-RU" sz="4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грань </a:t>
                  </a:r>
                  <a:r>
                    <a:rPr lang="ru-RU" sz="4800" b="1" i="1" dirty="0" smtClean="0">
                      <a:latin typeface="Times New Roman" pitchFamily="18" charset="0"/>
                      <a:cs typeface="Times New Roman" pitchFamily="18" charset="0"/>
                    </a:rPr>
                    <a:t>больше</a:t>
                  </a:r>
                  <a:r>
                    <a:rPr lang="ru-RU" sz="4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чем на </a:t>
                  </a:r>
                  <a:r>
                    <a:rPr lang="ru-RU" sz="4800" b="1" i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верхнюю.</a:t>
                  </a:r>
                  <a:endParaRPr lang="ru-RU" sz="4800" b="1" i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56" name="Text Box 153"/>
            <p:cNvSpPr txBox="1">
              <a:spLocks noChangeArrowheads="1"/>
            </p:cNvSpPr>
            <p:nvPr/>
          </p:nvSpPr>
          <p:spPr bwMode="auto">
            <a:xfrm>
              <a:off x="5286348" y="500042"/>
              <a:ext cx="5572164" cy="100013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6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60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6000" b="1" cap="all" baseline="-2500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60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000" b="1" cap="all" baseline="-2500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ru-RU" sz="6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60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Ж</a:t>
              </a:r>
              <a:r>
                <a:rPr lang="ru-RU" sz="60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000" b="1" dirty="0" smtClean="0">
                  <a:latin typeface="Times New Roman" pitchFamily="18" charset="0"/>
                  <a:cs typeface="Times New Roman" pitchFamily="18" charset="0"/>
                </a:rPr>
                <a:t>g </a:t>
              </a:r>
              <a:r>
                <a:rPr lang="en-US" sz="6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6000" b="1" baseline="-25000" dirty="0" smtClean="0">
                  <a:latin typeface="Times New Roman" pitchFamily="18" charset="0"/>
                  <a:cs typeface="Times New Roman" pitchFamily="18" charset="0"/>
                </a:rPr>
                <a:t>ПОГР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Rectangle 1"/>
          <p:cNvSpPr>
            <a:spLocks noChangeArrowheads="1"/>
          </p:cNvSpPr>
          <p:nvPr/>
        </p:nvSpPr>
        <p:spPr bwMode="auto">
          <a:xfrm>
            <a:off x="7358051" y="-523220"/>
            <a:ext cx="1785949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стр.23</a:t>
            </a:r>
            <a:endParaRPr kumimoji="0" lang="ru-RU" sz="3600" b="0" i="1" u="sng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5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2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9" dur="3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0" dur="3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3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7" grpId="0" animBg="1"/>
      <p:bldP spid="55" grpId="0"/>
      <p:bldP spid="58" grpId="0" animBg="1"/>
      <p:bldP spid="59" grpId="0" animBg="1"/>
      <p:bldP spid="60" grpId="0"/>
      <p:bldP spid="3087" grpId="0" animBg="1"/>
      <p:bldP spid="61" grpId="0" animBg="1"/>
      <p:bldP spid="62" grpId="0"/>
      <p:bldP spid="63" grpId="0"/>
      <p:bldP spid="64" grpId="0"/>
      <p:bldP spid="69" grpId="0" animBg="1"/>
      <p:bldP spid="70" grpId="0" animBg="1"/>
      <p:bldP spid="71" grpId="0" animBg="1"/>
      <p:bldP spid="72" grpId="0" animBg="1"/>
      <p:bldP spid="73" grpId="0"/>
      <p:bldP spid="74" grpId="0" animBg="1"/>
      <p:bldP spid="75" grpId="0" animBg="1"/>
      <p:bldP spid="76" grpId="0" animBg="1"/>
      <p:bldP spid="7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615011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13-3    </a:t>
            </a:r>
            <a:r>
              <a:rPr lang="ru-RU" sz="1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ФотФстр.24/    для </a:t>
            </a:r>
            <a:r>
              <a:rPr lang="ru-RU" sz="16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диагн</a:t>
            </a:r>
            <a:r>
              <a:rPr lang="ru-RU" sz="1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стр20, </a:t>
            </a:r>
          </a:p>
          <a:p>
            <a:pPr>
              <a:defRPr/>
            </a:pPr>
            <a:r>
              <a:rPr lang="ru-RU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учебник, стр.149 упр.26 №1,2,3,4,5</a:t>
            </a:r>
            <a:endParaRPr lang="ru-RU" sz="1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lum bright="-20000" contrast="30000"/>
          </a:blip>
          <a:srcRect l="19048" t="50391" r="6131" b="33333"/>
          <a:stretch>
            <a:fillRect/>
          </a:stretch>
        </p:blipFill>
        <p:spPr bwMode="auto">
          <a:xfrm>
            <a:off x="0" y="0"/>
            <a:ext cx="7072362" cy="1857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>
            <a:lum bright="-10000" contrast="30000"/>
          </a:blip>
          <a:srcRect l="10117" t="10228" r="63836" b="65384"/>
          <a:stretch>
            <a:fillRect/>
          </a:stretch>
        </p:blipFill>
        <p:spPr bwMode="auto">
          <a:xfrm>
            <a:off x="0" y="1916832"/>
            <a:ext cx="2843808" cy="2936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/>
          <p:cNvPicPr/>
          <p:nvPr/>
        </p:nvPicPr>
        <p:blipFill>
          <a:blip r:embed="rId3" cstate="print">
            <a:lum bright="-10000" contrast="30000"/>
          </a:blip>
          <a:srcRect l="41115" t="10228" r="35142" b="65384"/>
          <a:stretch>
            <a:fillRect/>
          </a:stretch>
        </p:blipFill>
        <p:spPr bwMode="auto">
          <a:xfrm>
            <a:off x="2771800" y="1772816"/>
            <a:ext cx="2592288" cy="2936368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9" name="Рисунок 8"/>
          <p:cNvPicPr/>
          <p:nvPr/>
        </p:nvPicPr>
        <p:blipFill>
          <a:blip r:embed="rId3" cstate="print">
            <a:lum bright="-10000" contrast="30000"/>
          </a:blip>
          <a:srcRect l="70135" t="10228" r="6131" b="65384"/>
          <a:stretch>
            <a:fillRect/>
          </a:stretch>
        </p:blipFill>
        <p:spPr bwMode="auto">
          <a:xfrm>
            <a:off x="5509120" y="1772816"/>
            <a:ext cx="2591272" cy="2936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5534561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13-3   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ФотФстр.24/    для </a:t>
            </a: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диагн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стр20, </a:t>
            </a:r>
          </a:p>
          <a:p>
            <a:pPr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учебник, стр.149 упр.26 №1,2,3,4,5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 l="19336" t="44678" r="20898" b="12841"/>
          <a:stretch>
            <a:fillRect/>
          </a:stretch>
        </p:blipFill>
        <p:spPr bwMode="auto">
          <a:xfrm>
            <a:off x="0" y="0"/>
            <a:ext cx="9144000" cy="4929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Скругленный прямоугольник 43"/>
          <p:cNvSpPr/>
          <p:nvPr/>
        </p:nvSpPr>
        <p:spPr>
          <a:xfrm>
            <a:off x="4429124" y="5643578"/>
            <a:ext cx="2786082" cy="92869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2357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Задача №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71802" y="71414"/>
            <a:ext cx="5929354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Какая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айсберга  над водой?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(«Титаник»)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286256"/>
            <a:ext cx="3571868" cy="1785950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1085745" y="527181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554694" y="561703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9198" y="6201811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2294" y="344654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58260" y="3255542"/>
            <a:ext cx="266624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16200000" flipV="1">
            <a:off x="1092010" y="417989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одержимое 36"/>
          <p:cNvSpPr txBox="1">
            <a:spLocks/>
          </p:cNvSpPr>
          <p:nvPr/>
        </p:nvSpPr>
        <p:spPr>
          <a:xfrm>
            <a:off x="898352" y="927168"/>
            <a:ext cx="7694996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Льдина   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178" y="1524748"/>
            <a:ext cx="871543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112294" y="2148884"/>
            <a:ext cx="4572000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14876" y="2214554"/>
            <a:ext cx="350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873926" y="2777286"/>
            <a:ext cx="250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НАДВОД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90100" y="3595188"/>
            <a:ext cx="19288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29026" y="4143380"/>
            <a:ext cx="5214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НАДВОД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00464" y="4701613"/>
            <a:ext cx="4572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НАДВОД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0"/>
          <p:cNvGrpSpPr/>
          <p:nvPr/>
        </p:nvGrpSpPr>
        <p:grpSpPr>
          <a:xfrm>
            <a:off x="4429124" y="5550488"/>
            <a:ext cx="1428760" cy="1021784"/>
            <a:chOff x="4429124" y="5563368"/>
            <a:chExt cx="1428760" cy="1021784"/>
          </a:xfrm>
        </p:grpSpPr>
        <p:sp>
          <p:nvSpPr>
            <p:cNvPr id="31" name="TextBox 30"/>
            <p:cNvSpPr txBox="1"/>
            <p:nvPr/>
          </p:nvSpPr>
          <p:spPr>
            <a:xfrm>
              <a:off x="5357818" y="5786454"/>
              <a:ext cx="50006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dirty="0" smtClean="0"/>
                <a:t>=</a:t>
              </a:r>
              <a:endParaRPr lang="ru-RU" sz="4000" dirty="0"/>
            </a:p>
          </p:txBody>
        </p:sp>
        <p:cxnSp>
          <p:nvCxnSpPr>
            <p:cNvPr id="33" name="Прямая соединительная линия 32"/>
            <p:cNvCxnSpPr>
              <a:endCxn id="31" idx="1"/>
            </p:cNvCxnSpPr>
            <p:nvPr/>
          </p:nvCxnSpPr>
          <p:spPr>
            <a:xfrm flipV="1">
              <a:off x="4429124" y="6140397"/>
              <a:ext cx="928694" cy="3247"/>
            </a:xfrm>
            <a:prstGeom prst="line">
              <a:avLst/>
            </a:prstGeom>
            <a:ln w="38100">
              <a:solidFill>
                <a:srgbClr val="001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4493265" y="5563368"/>
              <a:ext cx="96853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</a:rPr>
                <a:t>НАД</a:t>
              </a:r>
              <a:endParaRPr lang="ru-RU" sz="28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550190" y="6061932"/>
              <a:ext cx="785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endParaRPr lang="ru-RU" sz="2800" dirty="0"/>
            </a:p>
          </p:txBody>
        </p:sp>
      </p:grpSp>
      <p:grpSp>
        <p:nvGrpSpPr>
          <p:cNvPr id="3" name="Группа 39"/>
          <p:cNvGrpSpPr/>
          <p:nvPr/>
        </p:nvGrpSpPr>
        <p:grpSpPr>
          <a:xfrm>
            <a:off x="5731050" y="5554192"/>
            <a:ext cx="1714512" cy="986130"/>
            <a:chOff x="5731050" y="5567072"/>
            <a:chExt cx="1714512" cy="986130"/>
          </a:xfrm>
        </p:grpSpPr>
        <p:cxnSp>
          <p:nvCxnSpPr>
            <p:cNvPr id="34" name="Прямая соединительная линия 33"/>
            <p:cNvCxnSpPr/>
            <p:nvPr/>
          </p:nvCxnSpPr>
          <p:spPr>
            <a:xfrm flipV="1">
              <a:off x="5857884" y="6143644"/>
              <a:ext cx="928694" cy="3247"/>
            </a:xfrm>
            <a:prstGeom prst="line">
              <a:avLst/>
            </a:prstGeom>
            <a:ln w="38100">
              <a:solidFill>
                <a:srgbClr val="001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5731050" y="5567072"/>
              <a:ext cx="17145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Ж </a:t>
              </a:r>
              <a:r>
                <a:rPr lang="ru-RU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- 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л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)</a:t>
              </a:r>
              <a:endParaRPr lang="ru-RU" sz="28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019806" y="6029982"/>
              <a:ext cx="10715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Ж </a:t>
              </a:r>
              <a:endParaRPr lang="ru-RU" sz="2800" dirty="0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7174350" y="5783450"/>
            <a:ext cx="510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=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 rot="1203582">
            <a:off x="7411976" y="5747100"/>
            <a:ext cx="7617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0,1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3501932" y="2269950"/>
            <a:ext cx="285752" cy="428628"/>
          </a:xfrm>
          <a:prstGeom prst="ellipse">
            <a:avLst/>
          </a:prstGeom>
          <a:solidFill>
            <a:schemeClr val="bg1">
              <a:alpha val="7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739162" y="2205782"/>
            <a:ext cx="285752" cy="500066"/>
          </a:xfrm>
          <a:prstGeom prst="ellipse">
            <a:avLst/>
          </a:prstGeom>
          <a:solidFill>
            <a:schemeClr val="bg1">
              <a:alpha val="7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4286248" y="2857496"/>
            <a:ext cx="1785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/>
          </a:p>
        </p:txBody>
      </p:sp>
      <p:sp>
        <p:nvSpPr>
          <p:cNvPr id="55" name="TextBox 54"/>
          <p:cNvSpPr txBox="1"/>
          <p:nvPr/>
        </p:nvSpPr>
        <p:spPr>
          <a:xfrm>
            <a:off x="3857620" y="3571876"/>
            <a:ext cx="12858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2800" dirty="0"/>
          </a:p>
        </p:txBody>
      </p:sp>
      <p:sp>
        <p:nvSpPr>
          <p:cNvPr id="56" name="TextBox 55"/>
          <p:cNvSpPr txBox="1"/>
          <p:nvPr/>
        </p:nvSpPr>
        <p:spPr>
          <a:xfrm>
            <a:off x="4865022" y="3596690"/>
            <a:ext cx="23574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НАДВОД</a:t>
            </a:r>
            <a:endParaRPr lang="ru-RU" sz="2800" dirty="0"/>
          </a:p>
        </p:txBody>
      </p:sp>
      <p:cxnSp>
        <p:nvCxnSpPr>
          <p:cNvPr id="54" name="Прямая со стрелкой 53"/>
          <p:cNvCxnSpPr/>
          <p:nvPr/>
        </p:nvCxnSpPr>
        <p:spPr>
          <a:xfrm flipV="1">
            <a:off x="4643438" y="2571744"/>
            <a:ext cx="928694" cy="42862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Выгнутая вверх стрелка 57"/>
          <p:cNvSpPr/>
          <p:nvPr/>
        </p:nvSpPr>
        <p:spPr>
          <a:xfrm flipH="1" flipV="1">
            <a:off x="4857752" y="5214950"/>
            <a:ext cx="1785950" cy="35719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9" name="Выгнутая вверх стрелка 58"/>
          <p:cNvSpPr/>
          <p:nvPr/>
        </p:nvSpPr>
        <p:spPr>
          <a:xfrm flipV="1">
            <a:off x="4429124" y="5286388"/>
            <a:ext cx="2928958" cy="42862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214546" y="5786454"/>
            <a:ext cx="1643074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71406" y="71414"/>
            <a:ext cx="3500462" cy="5715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13-4,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, стр. 24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9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250"/>
                            </p:stCondLst>
                            <p:childTnLst>
                              <p:par>
                                <p:cTn id="6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00"/>
                            </p:stCondLst>
                            <p:childTnLst>
                              <p:par>
                                <p:cTn id="8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8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9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750"/>
                            </p:stCondLst>
                            <p:childTnLst>
                              <p:par>
                                <p:cTn id="11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4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5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500"/>
                            </p:stCondLst>
                            <p:childTnLst>
                              <p:par>
                                <p:cTn id="11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8" grpId="0" animBg="1"/>
      <p:bldP spid="10" grpId="0"/>
      <p:bldP spid="11" grpId="0"/>
      <p:bldP spid="12" grpId="0"/>
      <p:bldP spid="14" grpId="0" animBg="1"/>
      <p:bldP spid="16" grpId="0" animBg="1"/>
      <p:bldP spid="17" grpId="0" animBg="1"/>
      <p:bldP spid="18" grpId="0" animBg="1"/>
      <p:bldP spid="19" grpId="0"/>
      <p:bldP spid="20" grpId="0"/>
      <p:bldP spid="21" grpId="0"/>
      <p:bldP spid="22" grpId="0"/>
      <p:bldP spid="23" grpId="0"/>
      <p:bldP spid="43" grpId="0"/>
      <p:bldP spid="51" grpId="0" animBg="1"/>
      <p:bldP spid="52" grpId="0" animBg="1"/>
      <p:bldP spid="53" grpId="0"/>
      <p:bldP spid="55" grpId="0"/>
      <p:bldP spid="56" grpId="0"/>
      <p:bldP spid="58" grpId="0" animBg="1"/>
      <p:bldP spid="59" grpId="0" animBg="1"/>
      <p:bldP spid="6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Скругленный прямоугольник 43"/>
          <p:cNvSpPr/>
          <p:nvPr/>
        </p:nvSpPr>
        <p:spPr>
          <a:xfrm>
            <a:off x="4500562" y="3143248"/>
            <a:ext cx="2786082" cy="92869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2357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Задача №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71802" y="71414"/>
            <a:ext cx="5929354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Какая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айсберга  над водой?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(«Титаник»)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286256"/>
            <a:ext cx="3571868" cy="1785950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1085745" y="527181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554694" y="561703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9198" y="6201811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2294" y="344654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58260" y="3255542"/>
            <a:ext cx="266624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16200000" flipV="1">
            <a:off x="1092010" y="417989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одержимое 36"/>
          <p:cNvSpPr txBox="1">
            <a:spLocks/>
          </p:cNvSpPr>
          <p:nvPr/>
        </p:nvSpPr>
        <p:spPr>
          <a:xfrm>
            <a:off x="898352" y="927168"/>
            <a:ext cx="7694996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Льдина   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178" y="1524748"/>
            <a:ext cx="871543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112294" y="2148884"/>
            <a:ext cx="4572000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14876" y="2214554"/>
            <a:ext cx="350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0"/>
          <p:cNvGrpSpPr/>
          <p:nvPr/>
        </p:nvGrpSpPr>
        <p:grpSpPr>
          <a:xfrm>
            <a:off x="4643438" y="3000372"/>
            <a:ext cx="1428760" cy="1021784"/>
            <a:chOff x="4429124" y="5563368"/>
            <a:chExt cx="1428760" cy="1021784"/>
          </a:xfrm>
        </p:grpSpPr>
        <p:sp>
          <p:nvSpPr>
            <p:cNvPr id="31" name="TextBox 30"/>
            <p:cNvSpPr txBox="1"/>
            <p:nvPr/>
          </p:nvSpPr>
          <p:spPr>
            <a:xfrm>
              <a:off x="5357818" y="5786454"/>
              <a:ext cx="50006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dirty="0" smtClean="0"/>
                <a:t>=</a:t>
              </a:r>
              <a:endParaRPr lang="ru-RU" sz="4000" dirty="0"/>
            </a:p>
          </p:txBody>
        </p:sp>
        <p:cxnSp>
          <p:nvCxnSpPr>
            <p:cNvPr id="33" name="Прямая соединительная линия 32"/>
            <p:cNvCxnSpPr>
              <a:endCxn id="31" idx="1"/>
            </p:cNvCxnSpPr>
            <p:nvPr/>
          </p:nvCxnSpPr>
          <p:spPr>
            <a:xfrm flipV="1">
              <a:off x="4429124" y="6140397"/>
              <a:ext cx="928694" cy="3247"/>
            </a:xfrm>
            <a:prstGeom prst="line">
              <a:avLst/>
            </a:prstGeom>
            <a:ln w="38100">
              <a:solidFill>
                <a:srgbClr val="001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4493265" y="5563368"/>
              <a:ext cx="94448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err="1" smtClean="0">
                  <a:latin typeface="Times New Roman" pitchFamily="18" charset="0"/>
                  <a:cs typeface="Times New Roman" pitchFamily="18" charset="0"/>
                </a:rPr>
                <a:t>погр</a:t>
              </a:r>
              <a:endParaRPr lang="ru-RU" sz="28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550190" y="6061932"/>
              <a:ext cx="785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endParaRPr lang="ru-RU" sz="2800" dirty="0"/>
            </a:p>
          </p:txBody>
        </p:sp>
      </p:grpSp>
      <p:grpSp>
        <p:nvGrpSpPr>
          <p:cNvPr id="3" name="Группа 39"/>
          <p:cNvGrpSpPr/>
          <p:nvPr/>
        </p:nvGrpSpPr>
        <p:grpSpPr>
          <a:xfrm>
            <a:off x="6056156" y="3000372"/>
            <a:ext cx="928694" cy="986130"/>
            <a:chOff x="5857884" y="5567072"/>
            <a:chExt cx="928694" cy="986130"/>
          </a:xfrm>
        </p:grpSpPr>
        <p:cxnSp>
          <p:nvCxnSpPr>
            <p:cNvPr id="34" name="Прямая соединительная линия 33"/>
            <p:cNvCxnSpPr/>
            <p:nvPr/>
          </p:nvCxnSpPr>
          <p:spPr>
            <a:xfrm flipV="1">
              <a:off x="5857884" y="6143644"/>
              <a:ext cx="928694" cy="3247"/>
            </a:xfrm>
            <a:prstGeom prst="line">
              <a:avLst/>
            </a:prstGeom>
            <a:ln w="38100">
              <a:solidFill>
                <a:srgbClr val="001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6016802" y="5567072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л</a:t>
              </a:r>
              <a:endParaRPr lang="ru-RU" sz="28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019806" y="6029982"/>
              <a:ext cx="71137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Ж </a:t>
              </a:r>
              <a:endParaRPr lang="ru-RU" sz="2800" dirty="0"/>
            </a:p>
          </p:txBody>
        </p:sp>
      </p:grpSp>
      <p:sp>
        <p:nvSpPr>
          <p:cNvPr id="51" name="Овал 50"/>
          <p:cNvSpPr/>
          <p:nvPr/>
        </p:nvSpPr>
        <p:spPr>
          <a:xfrm>
            <a:off x="3501932" y="2269950"/>
            <a:ext cx="285752" cy="428628"/>
          </a:xfrm>
          <a:prstGeom prst="ellipse">
            <a:avLst/>
          </a:prstGeom>
          <a:solidFill>
            <a:schemeClr val="bg1">
              <a:alpha val="7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739162" y="2205782"/>
            <a:ext cx="285752" cy="500066"/>
          </a:xfrm>
          <a:prstGeom prst="ellipse">
            <a:avLst/>
          </a:prstGeom>
          <a:solidFill>
            <a:schemeClr val="bg1">
              <a:alpha val="7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2214546" y="5786454"/>
            <a:ext cx="1643074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71406" y="71414"/>
            <a:ext cx="3500462" cy="5715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13-4,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, стр. 24 </a:t>
            </a:r>
          </a:p>
        </p:txBody>
      </p:sp>
      <p:grpSp>
        <p:nvGrpSpPr>
          <p:cNvPr id="45" name="Группа 39"/>
          <p:cNvGrpSpPr/>
          <p:nvPr/>
        </p:nvGrpSpPr>
        <p:grpSpPr>
          <a:xfrm>
            <a:off x="7643834" y="3071810"/>
            <a:ext cx="1500166" cy="986130"/>
            <a:chOff x="5857884" y="5567072"/>
            <a:chExt cx="1500166" cy="986130"/>
          </a:xfrm>
        </p:grpSpPr>
        <p:cxnSp>
          <p:nvCxnSpPr>
            <p:cNvPr id="46" name="Прямая соединительная линия 45"/>
            <p:cNvCxnSpPr/>
            <p:nvPr/>
          </p:nvCxnSpPr>
          <p:spPr>
            <a:xfrm flipV="1">
              <a:off x="5857884" y="6143644"/>
              <a:ext cx="928694" cy="3247"/>
            </a:xfrm>
            <a:prstGeom prst="line">
              <a:avLst/>
            </a:prstGeom>
            <a:ln w="38100">
              <a:solidFill>
                <a:srgbClr val="001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/>
            <p:cNvSpPr txBox="1"/>
            <p:nvPr/>
          </p:nvSpPr>
          <p:spPr>
            <a:xfrm>
              <a:off x="6016802" y="5567072"/>
              <a:ext cx="13412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900</a:t>
              </a:r>
              <a:endParaRPr lang="ru-RU" sz="28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6019806" y="6029982"/>
              <a:ext cx="13382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1000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dirty="0"/>
            </a:p>
          </p:txBody>
        </p:sp>
      </p:grpSp>
      <p:sp>
        <p:nvSpPr>
          <p:cNvPr id="49" name="Овал 48"/>
          <p:cNvSpPr/>
          <p:nvPr/>
        </p:nvSpPr>
        <p:spPr>
          <a:xfrm>
            <a:off x="8143900" y="3143248"/>
            <a:ext cx="500066" cy="428628"/>
          </a:xfrm>
          <a:prstGeom prst="ellipse">
            <a:avLst/>
          </a:prstGeom>
          <a:solidFill>
            <a:schemeClr val="bg1">
              <a:alpha val="7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8215338" y="3571876"/>
            <a:ext cx="500066" cy="428628"/>
          </a:xfrm>
          <a:prstGeom prst="ellipse">
            <a:avLst/>
          </a:prstGeom>
          <a:solidFill>
            <a:schemeClr val="bg1">
              <a:alpha val="7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7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9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250"/>
                            </p:stCondLst>
                            <p:childTnLst>
                              <p:par>
                                <p:cTn id="6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9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0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8" grpId="0" animBg="1"/>
      <p:bldP spid="10" grpId="0"/>
      <p:bldP spid="11" grpId="0"/>
      <p:bldP spid="12" grpId="0"/>
      <p:bldP spid="14" grpId="0" animBg="1"/>
      <p:bldP spid="16" grpId="0" animBg="1"/>
      <p:bldP spid="17" grpId="0" animBg="1"/>
      <p:bldP spid="18" grpId="0" animBg="1"/>
      <p:bldP spid="19" grpId="0"/>
      <p:bldP spid="51" grpId="0" animBg="1"/>
      <p:bldP spid="52" grpId="0" animBg="1"/>
      <p:bldP spid="60" grpId="0" animBg="1"/>
      <p:bldP spid="49" grpId="0" animBg="1"/>
      <p:bldP spid="5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Скругленный прямоугольник 43"/>
          <p:cNvSpPr/>
          <p:nvPr/>
        </p:nvSpPr>
        <p:spPr>
          <a:xfrm>
            <a:off x="4572000" y="3143248"/>
            <a:ext cx="2786082" cy="92869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23574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Задача №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71802" y="71414"/>
            <a:ext cx="5929354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Какая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часть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айсберга  над водой? 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(«Титаник»)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286256"/>
            <a:ext cx="3571868" cy="1785950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1085745" y="5271815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554694" y="5617036"/>
            <a:ext cx="7312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9198" y="6201811"/>
            <a:ext cx="13573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2294" y="344654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58260" y="3255542"/>
            <a:ext cx="2666243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16200000" flipV="1">
            <a:off x="1092010" y="4179894"/>
            <a:ext cx="1068059" cy="192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Содержимое 36"/>
          <p:cNvSpPr txBox="1">
            <a:spLocks/>
          </p:cNvSpPr>
          <p:nvPr/>
        </p:nvSpPr>
        <p:spPr>
          <a:xfrm>
            <a:off x="898352" y="927168"/>
            <a:ext cx="7694996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Льдина в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0178" y="1524748"/>
            <a:ext cx="871543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112294" y="2148884"/>
            <a:ext cx="4572000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V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14876" y="2214554"/>
            <a:ext cx="35004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ПОГР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0"/>
          <p:cNvGrpSpPr/>
          <p:nvPr/>
        </p:nvGrpSpPr>
        <p:grpSpPr>
          <a:xfrm>
            <a:off x="4770272" y="3050158"/>
            <a:ext cx="1428760" cy="1021784"/>
            <a:chOff x="4429124" y="5563368"/>
            <a:chExt cx="1428760" cy="1021784"/>
          </a:xfrm>
        </p:grpSpPr>
        <p:sp>
          <p:nvSpPr>
            <p:cNvPr id="31" name="TextBox 30"/>
            <p:cNvSpPr txBox="1"/>
            <p:nvPr/>
          </p:nvSpPr>
          <p:spPr>
            <a:xfrm>
              <a:off x="5357818" y="5786454"/>
              <a:ext cx="50006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000" dirty="0" smtClean="0"/>
                <a:t>=</a:t>
              </a:r>
              <a:endParaRPr lang="ru-RU" sz="4000" dirty="0"/>
            </a:p>
          </p:txBody>
        </p:sp>
        <p:cxnSp>
          <p:nvCxnSpPr>
            <p:cNvPr id="33" name="Прямая соединительная линия 32"/>
            <p:cNvCxnSpPr>
              <a:endCxn id="31" idx="1"/>
            </p:cNvCxnSpPr>
            <p:nvPr/>
          </p:nvCxnSpPr>
          <p:spPr>
            <a:xfrm flipV="1">
              <a:off x="4429124" y="6140397"/>
              <a:ext cx="928694" cy="3247"/>
            </a:xfrm>
            <a:prstGeom prst="line">
              <a:avLst/>
            </a:prstGeom>
            <a:ln w="38100">
              <a:solidFill>
                <a:srgbClr val="001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4493265" y="5563368"/>
              <a:ext cx="944489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погр</a:t>
              </a:r>
              <a:endParaRPr lang="ru-RU" sz="2800" dirty="0">
                <a:solidFill>
                  <a:srgbClr val="C00000"/>
                </a:solidFill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550190" y="6061932"/>
              <a:ext cx="785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2800" b="1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endParaRPr lang="ru-RU" sz="2800" dirty="0"/>
            </a:p>
          </p:txBody>
        </p:sp>
      </p:grpSp>
      <p:grpSp>
        <p:nvGrpSpPr>
          <p:cNvPr id="3" name="Группа 39"/>
          <p:cNvGrpSpPr/>
          <p:nvPr/>
        </p:nvGrpSpPr>
        <p:grpSpPr>
          <a:xfrm>
            <a:off x="6199032" y="3053862"/>
            <a:ext cx="1233492" cy="986130"/>
            <a:chOff x="5857884" y="5567072"/>
            <a:chExt cx="1233492" cy="986130"/>
          </a:xfrm>
        </p:grpSpPr>
        <p:cxnSp>
          <p:nvCxnSpPr>
            <p:cNvPr id="34" name="Прямая соединительная линия 33"/>
            <p:cNvCxnSpPr/>
            <p:nvPr/>
          </p:nvCxnSpPr>
          <p:spPr>
            <a:xfrm flipV="1">
              <a:off x="5857884" y="6143644"/>
              <a:ext cx="928694" cy="3247"/>
            </a:xfrm>
            <a:prstGeom prst="line">
              <a:avLst/>
            </a:prstGeom>
            <a:ln w="38100">
              <a:solidFill>
                <a:srgbClr val="0014A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5945364" y="5567072"/>
              <a:ext cx="7858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800" b="1" baseline="-250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л</a:t>
              </a:r>
              <a:endParaRPr lang="ru-RU" sz="28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019806" y="6029982"/>
              <a:ext cx="10715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Ж </a:t>
              </a:r>
              <a:endParaRPr lang="ru-RU" sz="2800" dirty="0"/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7276370" y="3334408"/>
            <a:ext cx="5103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=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 rot="1203582">
            <a:off x="7723040" y="3243138"/>
            <a:ext cx="7617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0,9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Овал 50"/>
          <p:cNvSpPr/>
          <p:nvPr/>
        </p:nvSpPr>
        <p:spPr>
          <a:xfrm>
            <a:off x="3501932" y="2269950"/>
            <a:ext cx="285752" cy="428628"/>
          </a:xfrm>
          <a:prstGeom prst="ellipse">
            <a:avLst/>
          </a:prstGeom>
          <a:solidFill>
            <a:schemeClr val="bg1">
              <a:alpha val="7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739162" y="2205782"/>
            <a:ext cx="285752" cy="500066"/>
          </a:xfrm>
          <a:prstGeom prst="ellipse">
            <a:avLst/>
          </a:prstGeom>
          <a:solidFill>
            <a:schemeClr val="bg1">
              <a:alpha val="77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2214546" y="5786454"/>
            <a:ext cx="1643074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  <a:sym typeface="Symbol"/>
              </a:rPr>
              <a:t>Л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71406" y="71414"/>
            <a:ext cx="3500462" cy="5715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13-4,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, стр. 24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571868" y="4429132"/>
            <a:ext cx="5572132" cy="13234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под водой 9-я часть льдины!!!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6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9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8" grpId="0" animBg="1"/>
      <p:bldP spid="10" grpId="0"/>
      <p:bldP spid="11" grpId="0"/>
      <p:bldP spid="12" grpId="0"/>
      <p:bldP spid="14" grpId="0" animBg="1"/>
      <p:bldP spid="16" grpId="0" animBg="1"/>
      <p:bldP spid="17" grpId="0" animBg="1"/>
      <p:bldP spid="18" grpId="0" animBg="1"/>
      <p:bldP spid="19" grpId="0"/>
      <p:bldP spid="42" grpId="0"/>
      <p:bldP spid="43" grpId="0"/>
      <p:bldP spid="51" grpId="0" animBg="1"/>
      <p:bldP spid="52" grpId="0" animBg="1"/>
      <p:bldP spid="60" grpId="0" animBg="1"/>
      <p:bldP spid="4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068534" y="4787824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1110590" y="4366272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0" y="1543939"/>
            <a:ext cx="3131840" cy="1384995"/>
          </a:xfrm>
          <a:prstGeom prst="rect">
            <a:avLst/>
          </a:prstGeom>
          <a:solidFill>
            <a:srgbClr val="FFFF00">
              <a:alpha val="42000"/>
            </a:srgbClr>
          </a:solidFill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д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=?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2м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бет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=2200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cap="all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286256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913736" y="5853768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643042" y="6201811"/>
            <a:ext cx="7777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021288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67744" y="5013176"/>
            <a:ext cx="121444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47832" y="4191664"/>
            <a:ext cx="5968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 flipH="1" flipV="1">
            <a:off x="1242112" y="4742582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899592" y="3501008"/>
            <a:ext cx="12286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0" y="3743270"/>
            <a:ext cx="971600" cy="40011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20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36"/>
          <p:cNvSpPr txBox="1">
            <a:spLocks/>
          </p:cNvSpPr>
          <p:nvPr/>
        </p:nvSpPr>
        <p:spPr>
          <a:xfrm>
            <a:off x="2339752" y="1290126"/>
            <a:ext cx="6429388" cy="567238"/>
          </a:xfrm>
          <a:prstGeom prst="rect">
            <a:avLst/>
          </a:prstGeom>
          <a:gradFill>
            <a:gsLst>
              <a:gs pos="0">
                <a:schemeClr val="accent1">
                  <a:tint val="30000"/>
                  <a:satMod val="250000"/>
                </a:schemeClr>
              </a:gs>
              <a:gs pos="72000">
                <a:schemeClr val="accent1">
                  <a:tint val="75000"/>
                  <a:satMod val="210000"/>
                </a:schemeClr>
              </a:gs>
              <a:gs pos="100000">
                <a:schemeClr val="accent1">
                  <a:tint val="85000"/>
                  <a:satMod val="210000"/>
                </a:schemeClr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Что? груз  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Как? В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786182" y="2428868"/>
            <a:ext cx="4608512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Найду силу тяжести бетона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99218" y="1857364"/>
            <a:ext cx="6844782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дин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2357423" y="4286256"/>
            <a:ext cx="1143008" cy="523220"/>
          </a:xfrm>
          <a:prstGeom prst="rect">
            <a:avLst/>
          </a:prstGeom>
          <a:solidFill>
            <a:schemeClr val="bg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267744" y="5877272"/>
            <a:ext cx="1450190" cy="584775"/>
          </a:xfrm>
          <a:prstGeom prst="rect">
            <a:avLst/>
          </a:prstGeom>
          <a:solidFill>
            <a:schemeClr val="bg2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44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051720" y="3643314"/>
            <a:ext cx="1143008" cy="523220"/>
          </a:xfrm>
          <a:prstGeom prst="rect">
            <a:avLst/>
          </a:prstGeom>
          <a:solidFill>
            <a:schemeClr val="bg2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24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593296" y="2977218"/>
            <a:ext cx="6516216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бет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2200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9,8Н/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78398" y="4040238"/>
            <a:ext cx="273630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893488" y="2977218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44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кН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214810" y="3500438"/>
            <a:ext cx="4608512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Найду выталкивающую силу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114302" y="4616302"/>
            <a:ext cx="417646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9,8Н/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786710" y="5120358"/>
            <a:ext cx="1143008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20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кН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0" y="-24"/>
            <a:ext cx="1031394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13-5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9" cstate="print">
            <a:lum bright="-20000" contrast="40000"/>
          </a:blip>
          <a:srcRect l="18059" t="74893" r="10736" b="19149"/>
          <a:stretch>
            <a:fillRect/>
          </a:stretch>
        </p:blipFill>
        <p:spPr bwMode="auto">
          <a:xfrm>
            <a:off x="857224" y="0"/>
            <a:ext cx="8103844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7286644" y="6469063"/>
            <a:ext cx="1857388" cy="388937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13-5,ср.24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0"/>
                            </p:stCondLst>
                            <p:childTnLst>
                              <p:par>
                                <p:cTn id="9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animBg="1"/>
      <p:bldP spid="7" grpId="0"/>
      <p:bldP spid="8" grpId="0" animBg="1"/>
      <p:bldP spid="9" grpId="0" animBg="1"/>
      <p:bldP spid="10" grpId="0"/>
      <p:bldP spid="16" grpId="0"/>
      <p:bldP spid="17" grpId="0" animBg="1"/>
      <p:bldP spid="18" grpId="0" animBg="1"/>
      <p:bldP spid="19" grpId="0" animBg="1"/>
      <p:bldP spid="20" grpId="0" animBg="1"/>
      <p:bldP spid="22" grpId="0" animBg="1"/>
      <p:bldP spid="25" grpId="0" animBg="1"/>
      <p:bldP spid="33" grpId="0" animBg="1"/>
      <p:bldP spid="28" grpId="0" animBg="1"/>
      <p:bldP spid="29" grpId="0" animBg="1"/>
      <p:bldP spid="34" grpId="0" animBg="1"/>
      <p:bldP spid="30" grpId="0" animBg="1"/>
      <p:bldP spid="31" grpId="0" animBg="1"/>
      <p:bldP spid="3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1068534" y="4787824"/>
            <a:ext cx="1146012" cy="641440"/>
          </a:xfrm>
          <a:prstGeom prst="ellipse">
            <a:avLst/>
          </a:prstGeom>
          <a:solidFill>
            <a:schemeClr val="accent1">
              <a:lumMod val="75000"/>
              <a:alpha val="9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1110590" y="4366272"/>
            <a:ext cx="1041095" cy="23810"/>
          </a:xfrm>
          <a:prstGeom prst="straightConnector1">
            <a:avLst/>
          </a:prstGeom>
          <a:ln w="95250">
            <a:solidFill>
              <a:srgbClr val="0014AC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0" y="0"/>
            <a:ext cx="5286380" cy="156966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13-6.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Масса  камня объемом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15 дм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равна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20кг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Какую силу надо приложить, чтобы удержать камень в воде?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92112" y="0"/>
            <a:ext cx="3851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-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en-US" sz="28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cap="all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20кг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15дм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u="sng" cap="all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u="sng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u="sng" cap="all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u="sng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1000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4286256"/>
            <a:ext cx="3571868" cy="2571744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913736" y="5853768"/>
            <a:ext cx="1422101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266934" y="6044625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57356" y="5357826"/>
            <a:ext cx="121444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 flipH="1" flipV="1">
            <a:off x="1242112" y="4742582"/>
            <a:ext cx="785818" cy="16042"/>
          </a:xfrm>
          <a:prstGeom prst="straightConnector1">
            <a:avLst/>
          </a:prstGeom>
          <a:ln w="9525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76208" y="3558605"/>
            <a:ext cx="1214446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рука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одержимое 36"/>
          <p:cNvSpPr txBox="1">
            <a:spLocks/>
          </p:cNvSpPr>
          <p:nvPr/>
        </p:nvSpPr>
        <p:spPr>
          <a:xfrm>
            <a:off x="0" y="1504440"/>
            <a:ext cx="4214810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Камень  в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0" y="3096639"/>
            <a:ext cx="7286644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воды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1000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1000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2071678"/>
            <a:ext cx="8715404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Т.к   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466099" y="4334540"/>
            <a:ext cx="1462695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147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70846" y="3946289"/>
            <a:ext cx="350046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=20кг·9,8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2800" dirty="0"/>
          </a:p>
        </p:txBody>
      </p:sp>
      <p:sp>
        <p:nvSpPr>
          <p:cNvPr id="24" name="TextBox 23"/>
          <p:cNvSpPr txBox="1"/>
          <p:nvPr/>
        </p:nvSpPr>
        <p:spPr>
          <a:xfrm>
            <a:off x="7355728" y="3915795"/>
            <a:ext cx="1288238" cy="584775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64258" y="5986451"/>
            <a:ext cx="1626699" cy="58477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143372" y="4500570"/>
            <a:ext cx="400052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147Н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endParaRPr lang="ru-RU" sz="2800" dirty="0"/>
          </a:p>
        </p:txBody>
      </p:sp>
      <p:sp>
        <p:nvSpPr>
          <p:cNvPr id="27" name="TextBox 26"/>
          <p:cNvSpPr txBox="1"/>
          <p:nvPr/>
        </p:nvSpPr>
        <p:spPr>
          <a:xfrm>
            <a:off x="4143372" y="5143512"/>
            <a:ext cx="32147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147</a:t>
            </a:r>
            <a:r>
              <a:rPr lang="ru-RU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800" dirty="0"/>
          </a:p>
        </p:txBody>
      </p:sp>
      <p:sp>
        <p:nvSpPr>
          <p:cNvPr id="28" name="TextBox 27"/>
          <p:cNvSpPr txBox="1"/>
          <p:nvPr/>
        </p:nvSpPr>
        <p:spPr>
          <a:xfrm>
            <a:off x="4910136" y="5753116"/>
            <a:ext cx="2162194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cap="all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руки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49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7143768" y="3058539"/>
            <a:ext cx="1957732" cy="584775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147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215206" y="3071810"/>
            <a:ext cx="1029070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147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500958" y="3929066"/>
            <a:ext cx="1000132" cy="523220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196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86314" y="6334780"/>
            <a:ext cx="1000132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49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2800" dirty="0"/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6429388" y="6286520"/>
            <a:ext cx="2714612" cy="57148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13-6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стр.24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4"/>
          <p:cNvGrpSpPr/>
          <p:nvPr/>
        </p:nvGrpSpPr>
        <p:grpSpPr>
          <a:xfrm>
            <a:off x="1643074" y="6058935"/>
            <a:ext cx="1071538" cy="584775"/>
            <a:chOff x="2714612" y="4429132"/>
            <a:chExt cx="714380" cy="967202"/>
          </a:xfrm>
        </p:grpSpPr>
        <p:sp>
          <p:nvSpPr>
            <p:cNvPr id="34" name="TextBox 33"/>
            <p:cNvSpPr txBox="1"/>
            <p:nvPr/>
          </p:nvSpPr>
          <p:spPr>
            <a:xfrm>
              <a:off x="2714612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365D21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7"/>
          <p:cNvGrpSpPr/>
          <p:nvPr/>
        </p:nvGrpSpPr>
        <p:grpSpPr>
          <a:xfrm>
            <a:off x="1857356" y="4334540"/>
            <a:ext cx="1071570" cy="523220"/>
            <a:chOff x="3214678" y="2143117"/>
            <a:chExt cx="857256" cy="523220"/>
          </a:xfrm>
        </p:grpSpPr>
        <p:sp>
          <p:nvSpPr>
            <p:cNvPr id="37" name="TextBox 36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 стрелкой 37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7"/>
          <p:cNvGrpSpPr/>
          <p:nvPr/>
        </p:nvGrpSpPr>
        <p:grpSpPr>
          <a:xfrm>
            <a:off x="1785918" y="3691598"/>
            <a:ext cx="1071570" cy="523220"/>
            <a:chOff x="3151817" y="2143117"/>
            <a:chExt cx="942979" cy="523220"/>
          </a:xfrm>
        </p:grpSpPr>
        <p:sp>
          <p:nvSpPr>
            <p:cNvPr id="40" name="TextBox 39"/>
            <p:cNvSpPr txBox="1"/>
            <p:nvPr/>
          </p:nvSpPr>
          <p:spPr>
            <a:xfrm>
              <a:off x="3151817" y="2143117"/>
              <a:ext cx="9429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cap="all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400" b="1" cap="all" baseline="-25000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руки</a:t>
              </a:r>
              <a:endPara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1" name="Прямая со стрелкой 40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1.42461E-6 L -0.62882 -0.07007 " pathEditMode="relative" rAng="0" ptsTypes="AA">
                                      <p:cBhvr>
                                        <p:cTn id="10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00" y="-3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4.20907E-6 L -0.40642 -0.19496 " pathEditMode="relative" rAng="0" ptsTypes="AA">
                                      <p:cBhvr>
                                        <p:cTn id="1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300" y="-9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0"/>
                            </p:stCondLst>
                            <p:childTnLst>
                              <p:par>
                                <p:cTn id="135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6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8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9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40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0"/>
                            </p:stCondLst>
                            <p:childTnLst>
                              <p:par>
                                <p:cTn id="147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8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7000"/>
                            </p:stCondLst>
                            <p:childTnLst>
                              <p:par>
                                <p:cTn id="15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1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5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9 4.18131E-6 L -0.41337 -0.54533 " pathEditMode="relative" rAng="0" ptsTypes="AA">
                                      <p:cBhvr>
                                        <p:cTn id="1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200" y="-27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000"/>
                            </p:stCondLst>
                            <p:childTnLst>
                              <p:par>
                                <p:cTn id="169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0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  <p:bldP spid="8" grpId="0" animBg="1"/>
      <p:bldP spid="9" grpId="0" animBg="1"/>
      <p:bldP spid="17" grpId="0" animBg="1"/>
      <p:bldP spid="18" grpId="0" animBg="1"/>
      <p:bldP spid="19" grpId="0" animBg="1"/>
      <p:bldP spid="20" grpId="0" animBg="1"/>
      <p:bldP spid="20" grpId="1" animBg="1"/>
      <p:bldP spid="20" grpId="2" animBg="1"/>
      <p:bldP spid="22" grpId="0"/>
      <p:bldP spid="22" grpId="1"/>
      <p:bldP spid="23" grpId="0" animBg="1"/>
      <p:bldP spid="24" grpId="0" animBg="1"/>
      <p:bldP spid="25" grpId="0"/>
      <p:bldP spid="25" grpId="1"/>
      <p:bldP spid="26" grpId="0" animBg="1"/>
      <p:bldP spid="27" grpId="0" animBg="1"/>
      <p:bldP spid="28" grpId="0" animBg="1"/>
      <p:bldP spid="28" grpId="1" animBg="1"/>
      <p:bldP spid="21" grpId="0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2714200" y="3643314"/>
            <a:ext cx="317109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76,4Н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30Н=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29" name="TextBox 28"/>
          <p:cNvSpPr txBox="1"/>
          <p:nvPr/>
        </p:nvSpPr>
        <p:spPr>
          <a:xfrm>
            <a:off x="6715140" y="3714752"/>
            <a:ext cx="1253768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46,4Н</a:t>
            </a:r>
            <a:endParaRPr lang="ru-RU" sz="3200" dirty="0"/>
          </a:p>
        </p:txBody>
      </p:sp>
      <p:sp>
        <p:nvSpPr>
          <p:cNvPr id="27" name="TextBox 26"/>
          <p:cNvSpPr txBox="1"/>
          <p:nvPr/>
        </p:nvSpPr>
        <p:spPr>
          <a:xfrm rot="182569">
            <a:off x="6616196" y="2889922"/>
            <a:ext cx="1235603" cy="523220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76,4Н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535781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13-7.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Можно ли на воздушном шаре объемам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м</a:t>
            </a:r>
            <a:r>
              <a:rPr lang="ru-RU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поднять груз массой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5,5 кг?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Шар наполнен гелием. Масса   оболочки и приборов равна 3кг.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(Найдите максимальную массу такого груза.)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36"/>
          <p:cNvSpPr txBox="1">
            <a:spLocks/>
          </p:cNvSpPr>
          <p:nvPr/>
        </p:nvSpPr>
        <p:spPr>
          <a:xfrm>
            <a:off x="0" y="1147250"/>
            <a:ext cx="5572132" cy="5672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342900" lvl="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Воздушный шар   в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равновесии </a:t>
            </a: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57850" y="0"/>
            <a:ext cx="3857620" cy="13849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400" b="1" baseline="-25000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4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6м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=5,5кг,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=3кг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400" b="1" baseline="-250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гелия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0,18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(кг/м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400" b="1" baseline="-250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воздуха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1,3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(кг/м</a:t>
            </a:r>
            <a:r>
              <a:rPr lang="ru-RU" sz="24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0" y="2620028"/>
            <a:ext cx="6215074" cy="523220"/>
          </a:xfrm>
          <a:prstGeom prst="rect">
            <a:avLst/>
          </a:prstGeom>
          <a:noFill/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воздуха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cap="all" dirty="0" smtClean="0">
                <a:latin typeface="Times New Roman" pitchFamily="18" charset="0"/>
                <a:cs typeface="Times New Roman" pitchFamily="18" charset="0"/>
              </a:rPr>
              <a:t>1,3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кг/м</a:t>
            </a:r>
            <a:r>
              <a:rPr lang="ru-RU" sz="2800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6м</a:t>
            </a:r>
            <a:r>
              <a:rPr lang="ru-RU" sz="2800" b="1" baseline="30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109701" y="2571744"/>
            <a:ext cx="1957732" cy="584775"/>
          </a:xfrm>
          <a:prstGeom prst="rect">
            <a:avLst/>
          </a:prstGeom>
          <a:solidFill>
            <a:schemeClr val="bg1"/>
          </a:solidFill>
          <a:ln w="25400">
            <a:solidFill>
              <a:srgbClr val="365D21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76,4Н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39906" y="4073444"/>
            <a:ext cx="1928826" cy="1143008"/>
          </a:xfrm>
          <a:prstGeom prst="ellipse">
            <a:avLst/>
          </a:prstGeom>
          <a:solidFill>
            <a:schemeClr val="accent1">
              <a:alpha val="5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 стрелкой 18"/>
          <p:cNvCxnSpPr/>
          <p:nvPr/>
        </p:nvCxnSpPr>
        <p:spPr>
          <a:xfrm rot="5400000">
            <a:off x="1085745" y="5392751"/>
            <a:ext cx="1071570" cy="1588"/>
          </a:xfrm>
          <a:prstGeom prst="straightConnector1">
            <a:avLst/>
          </a:prstGeom>
          <a:ln w="57150">
            <a:solidFill>
              <a:srgbClr val="0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-32" y="5715016"/>
            <a:ext cx="1357322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Земля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0" y="3500438"/>
            <a:ext cx="131643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воздух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317936" y="5198908"/>
            <a:ext cx="642910" cy="500066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 rot="5400000" flipH="1" flipV="1">
            <a:off x="815239" y="3955011"/>
            <a:ext cx="1639562" cy="16040"/>
          </a:xfrm>
          <a:prstGeom prst="straightConnector1">
            <a:avLst/>
          </a:prstGeom>
          <a:ln w="63500">
            <a:solidFill>
              <a:srgbClr val="FF0000"/>
            </a:solidFill>
            <a:tailEnd type="triangle" w="lg" len="lg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5400000">
            <a:off x="1356496" y="5214156"/>
            <a:ext cx="714380" cy="1588"/>
          </a:xfrm>
          <a:prstGeom prst="straightConnector1">
            <a:avLst/>
          </a:prstGeom>
          <a:ln w="9842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0" y="4429132"/>
            <a:ext cx="1143008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груз</a:t>
            </a:r>
            <a:endParaRPr lang="ru-RU" sz="32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286116" y="3039726"/>
            <a:ext cx="250033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endParaRPr lang="ru-RU" sz="3200" dirty="0"/>
          </a:p>
        </p:txBody>
      </p:sp>
      <p:sp>
        <p:nvSpPr>
          <p:cNvPr id="33" name="TextBox 32"/>
          <p:cNvSpPr txBox="1"/>
          <p:nvPr/>
        </p:nvSpPr>
        <p:spPr>
          <a:xfrm rot="616148">
            <a:off x="5749770" y="3844144"/>
            <a:ext cx="1928826" cy="584775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46,4Н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en-US" sz="3200" b="1" cap="all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34" name="TextBox 33"/>
          <p:cNvSpPr txBox="1"/>
          <p:nvPr/>
        </p:nvSpPr>
        <p:spPr>
          <a:xfrm>
            <a:off x="2714612" y="4214818"/>
            <a:ext cx="3699768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46,4Н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lang="ru-RU" sz="3200" dirty="0"/>
          </a:p>
        </p:txBody>
      </p:sp>
      <p:sp>
        <p:nvSpPr>
          <p:cNvPr id="35" name="TextBox 34"/>
          <p:cNvSpPr txBox="1"/>
          <p:nvPr/>
        </p:nvSpPr>
        <p:spPr>
          <a:xfrm>
            <a:off x="2714612" y="4844489"/>
            <a:ext cx="4143404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46,4Н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·9,8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endParaRPr lang="ru-RU" sz="3200" dirty="0"/>
          </a:p>
        </p:txBody>
      </p:sp>
      <p:sp>
        <p:nvSpPr>
          <p:cNvPr id="36" name="TextBox 35"/>
          <p:cNvSpPr txBox="1"/>
          <p:nvPr/>
        </p:nvSpPr>
        <p:spPr>
          <a:xfrm>
            <a:off x="2753554" y="5500702"/>
            <a:ext cx="428628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4,73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макс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/>
              <a:t>&lt;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5,5 кг</a:t>
            </a:r>
            <a:r>
              <a:rPr lang="ru-RU" sz="3200" b="1" dirty="0" smtClean="0"/>
              <a:t> </a:t>
            </a:r>
            <a:endParaRPr lang="ru-RU" sz="3200" dirty="0"/>
          </a:p>
        </p:txBody>
      </p:sp>
      <p:sp>
        <p:nvSpPr>
          <p:cNvPr id="37" name="TextBox 36"/>
          <p:cNvSpPr txBox="1"/>
          <p:nvPr/>
        </p:nvSpPr>
        <p:spPr>
          <a:xfrm>
            <a:off x="2571736" y="6150114"/>
            <a:ext cx="3929058" cy="707886"/>
          </a:xfrm>
          <a:prstGeom prst="rect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Лишние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765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857884" y="3214686"/>
            <a:ext cx="2361616" cy="4616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(т.к. равновесие)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619896"/>
            <a:ext cx="8215338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–Р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0  </a:t>
            </a:r>
            <a:r>
              <a:rPr lang="ru-RU" sz="28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(условие равновесия)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39" name="TextBox 38"/>
          <p:cNvSpPr txBox="1"/>
          <p:nvPr/>
        </p:nvSpPr>
        <p:spPr>
          <a:xfrm>
            <a:off x="285720" y="6286520"/>
            <a:ext cx="1143008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30Н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2643174" y="5500702"/>
            <a:ext cx="1357322" cy="57150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 rot="21006216">
            <a:off x="6269543" y="5957533"/>
            <a:ext cx="2877797" cy="64291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13-7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ФотФ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стр.24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714480" y="5635230"/>
            <a:ext cx="1071538" cy="584775"/>
            <a:chOff x="2905120" y="4429132"/>
            <a:chExt cx="714380" cy="967202"/>
          </a:xfrm>
        </p:grpSpPr>
        <p:sp>
          <p:nvSpPr>
            <p:cNvPr id="43" name="TextBox 42"/>
            <p:cNvSpPr txBox="1"/>
            <p:nvPr/>
          </p:nvSpPr>
          <p:spPr>
            <a:xfrm>
              <a:off x="2905120" y="4429132"/>
              <a:ext cx="714380" cy="9672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32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4" name="Прямая со стрелкой 43"/>
            <p:cNvCxnSpPr/>
            <p:nvPr/>
          </p:nvCxnSpPr>
          <p:spPr>
            <a:xfrm>
              <a:off x="2952723" y="4605596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7"/>
          <p:cNvGrpSpPr/>
          <p:nvPr/>
        </p:nvGrpSpPr>
        <p:grpSpPr>
          <a:xfrm>
            <a:off x="571472" y="3143248"/>
            <a:ext cx="1071570" cy="523220"/>
            <a:chOff x="3214678" y="2143117"/>
            <a:chExt cx="857256" cy="523220"/>
          </a:xfrm>
        </p:grpSpPr>
        <p:sp>
          <p:nvSpPr>
            <p:cNvPr id="46" name="TextBox 45"/>
            <p:cNvSpPr txBox="1"/>
            <p:nvPr/>
          </p:nvSpPr>
          <p:spPr>
            <a:xfrm>
              <a:off x="3214678" y="2143117"/>
              <a:ext cx="8572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ВЫТ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7" name="Прямая со стрелкой 46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7"/>
          <p:cNvGrpSpPr/>
          <p:nvPr/>
        </p:nvGrpSpPr>
        <p:grpSpPr>
          <a:xfrm>
            <a:off x="1857356" y="4763168"/>
            <a:ext cx="714412" cy="523220"/>
            <a:chOff x="3214678" y="2143117"/>
            <a:chExt cx="628680" cy="523220"/>
          </a:xfrm>
        </p:grpSpPr>
        <p:sp>
          <p:nvSpPr>
            <p:cNvPr id="49" name="TextBox 48"/>
            <p:cNvSpPr txBox="1"/>
            <p:nvPr/>
          </p:nvSpPr>
          <p:spPr>
            <a:xfrm>
              <a:off x="3214678" y="2143117"/>
              <a:ext cx="6286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29239D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dirty="0">
                <a:solidFill>
                  <a:srgbClr val="29239D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0" name="Прямая со стрелкой 49"/>
            <p:cNvCxnSpPr/>
            <p:nvPr/>
          </p:nvCxnSpPr>
          <p:spPr>
            <a:xfrm>
              <a:off x="3214678" y="2182655"/>
              <a:ext cx="428628" cy="1588"/>
            </a:xfrm>
            <a:prstGeom prst="straightConnector1">
              <a:avLst/>
            </a:prstGeom>
            <a:ln w="25400">
              <a:solidFill>
                <a:srgbClr val="29239D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TextBox 50"/>
          <p:cNvSpPr txBox="1"/>
          <p:nvPr/>
        </p:nvSpPr>
        <p:spPr>
          <a:xfrm>
            <a:off x="0" y="2143116"/>
            <a:ext cx="5429256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Найду выталкивающую силу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7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4.32007E-6 L -0.53525 0.01942 " pathEditMode="relative" rAng="0" ptsTypes="AA">
                                      <p:cBhvr>
                                        <p:cTn id="9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800" y="1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16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8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9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0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1.22109E-6 L -0.72031 0.19912 " pathEditMode="relative" rAng="0" ptsTypes="AA">
                                      <p:cBhvr>
                                        <p:cTn id="1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00" y="99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7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3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8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5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86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87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8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89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1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2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3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7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201" dur="2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02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9" grpId="0" animBg="1"/>
      <p:bldP spid="29" grpId="1" animBg="1"/>
      <p:bldP spid="27" grpId="0"/>
      <p:bldP spid="27" grpId="1"/>
      <p:bldP spid="3" grpId="0" animBg="1"/>
      <p:bldP spid="3" grpId="1" animBg="1"/>
      <p:bldP spid="6" grpId="0" animBg="1"/>
      <p:bldP spid="16" grpId="0" animBg="1"/>
      <p:bldP spid="17" grpId="0" animBg="1"/>
      <p:bldP spid="18" grpId="0" animBg="1"/>
      <p:bldP spid="21" grpId="0" animBg="1"/>
      <p:bldP spid="22" grpId="0" animBg="1"/>
      <p:bldP spid="24" grpId="0" animBg="1"/>
      <p:bldP spid="30" grpId="0" animBg="1"/>
      <p:bldP spid="31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build="p" animBg="1"/>
      <p:bldP spid="4" grpId="0" build="allAtOnce" animBg="1"/>
      <p:bldP spid="4" grpId="1" build="allAtOnce" animBg="1"/>
      <p:bldP spid="4" grpId="2" build="allAtOnce" animBg="1"/>
      <p:bldP spid="39" grpId="0" animBg="1"/>
      <p:bldP spid="40" grpId="0" animBg="1"/>
      <p:bldP spid="51" grpId="0" build="allAtOnce" animBg="1"/>
      <p:bldP spid="51" grpId="1" build="allAtOnce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5534561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13-3   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ФотФстр.24/    для </a:t>
            </a: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диагн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стр20, </a:t>
            </a:r>
          </a:p>
          <a:p>
            <a:pPr>
              <a:defRPr/>
            </a:pPr>
            <a:r>
              <a:rPr lang="ru-RU" sz="4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учебник, стр.149 упр.26 №1,2,3,4,5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8750" t="10254" r="18554" b="4052"/>
          <a:stretch>
            <a:fillRect/>
          </a:stretch>
        </p:blipFill>
        <p:spPr bwMode="auto">
          <a:xfrm>
            <a:off x="0" y="0"/>
            <a:ext cx="7643866" cy="835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0" y="-49247"/>
            <a:ext cx="9144000" cy="147798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2.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Определите цену деления и показания металлического барометра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(рис. 8)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Выразите показания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кПа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19000"/>
              </a:lnSpc>
              <a:spcBef>
                <a:spcPts val="97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14942" y="1000107"/>
            <a:ext cx="3929058" cy="5084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928926" y="2143116"/>
            <a:ext cx="1857388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85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кПа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357298"/>
            <a:ext cx="27146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=8,5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339933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571768" y="1357298"/>
            <a:ext cx="2857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=85000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lang="ru-RU" sz="40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baseline="300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000" b="1" baseline="30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33993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9" grpId="1" animBg="1"/>
      <p:bldP spid="10" grpId="0"/>
      <p:bldP spid="1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429000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28604"/>
            <a:ext cx="7072330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№13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§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000" b="1" dirty="0" smtClean="0"/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48,49,52</a:t>
            </a: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Гр.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</a:t>
            </a:r>
            <a:r>
              <a:rPr lang="it-IT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it-IT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514</a:t>
            </a:r>
            <a:r>
              <a:rPr lang="it-IT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512</a:t>
            </a:r>
            <a:r>
              <a:rPr lang="it-IT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509</a:t>
            </a:r>
            <a:r>
              <a:rPr lang="it-IT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it-IT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504</a:t>
            </a:r>
            <a:r>
              <a:rPr lang="it-IT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492</a:t>
            </a:r>
            <a:r>
              <a:rPr lang="it-IT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it-IT" sz="4000" b="1" i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it-IT" sz="4000" b="1" i="1" baseline="-250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it-IT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solidFill>
                <a:srgbClr val="220FB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29520" y="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000"/>
                            </p:stCondLst>
                            <p:childTnLst>
                              <p:par>
                                <p:cTn id="5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6500"/>
                            </p:stCondLst>
                            <p:childTnLst>
                              <p:par>
                                <p:cTn id="66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0"/>
                            </p:stCondLst>
                            <p:childTnLst>
                              <p:par>
                                <p:cTn id="7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500"/>
                            </p:stCondLst>
                            <p:childTnLst>
                              <p:par>
                                <p:cTn id="83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9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0"/>
                            </p:stCondLst>
                            <p:childTnLst>
                              <p:par>
                                <p:cTn id="93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0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2" name="Группа 3"/>
          <p:cNvGrpSpPr/>
          <p:nvPr/>
        </p:nvGrpSpPr>
        <p:grpSpPr>
          <a:xfrm>
            <a:off x="-11744211" y="3071810"/>
            <a:ext cx="15081770" cy="2571768"/>
            <a:chOff x="-11710391" y="-7377831"/>
            <a:chExt cx="15081770" cy="2195495"/>
          </a:xfrm>
        </p:grpSpPr>
        <p:sp>
          <p:nvSpPr>
            <p:cNvPr id="6" name="Rectangle 16"/>
            <p:cNvSpPr>
              <a:spLocks noChangeArrowheads="1"/>
            </p:cNvSpPr>
            <p:nvPr/>
          </p:nvSpPr>
          <p:spPr bwMode="auto">
            <a:xfrm>
              <a:off x="33820" y="-7367754"/>
              <a:ext cx="3337559" cy="2160681"/>
            </a:xfrm>
            <a:prstGeom prst="rect">
              <a:avLst/>
            </a:prstGeom>
            <a:solidFill>
              <a:srgbClr val="0000FF">
                <a:alpha val="48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-11710391" y="-7377831"/>
              <a:ext cx="3312" cy="2195495"/>
              <a:chOff x="8928" y="-2092783"/>
              <a:chExt cx="3312" cy="2195495"/>
            </a:xfrm>
          </p:grpSpPr>
          <p:sp>
            <p:nvSpPr>
              <p:cNvPr id="8" name="Line 10"/>
              <p:cNvSpPr>
                <a:spLocks noChangeShapeType="1"/>
              </p:cNvSpPr>
              <p:nvPr/>
            </p:nvSpPr>
            <p:spPr bwMode="auto">
              <a:xfrm>
                <a:off x="9360" y="4176"/>
                <a:ext cx="0" cy="172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" name="Line 11"/>
              <p:cNvSpPr>
                <a:spLocks noChangeShapeType="1"/>
              </p:cNvSpPr>
              <p:nvPr/>
            </p:nvSpPr>
            <p:spPr bwMode="auto">
              <a:xfrm>
                <a:off x="11664" y="4176"/>
                <a:ext cx="0" cy="172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" name="Line 12"/>
              <p:cNvSpPr>
                <a:spLocks noChangeShapeType="1"/>
              </p:cNvSpPr>
              <p:nvPr/>
            </p:nvSpPr>
            <p:spPr bwMode="auto">
              <a:xfrm>
                <a:off x="9376" y="102712"/>
                <a:ext cx="2304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" name="Line 13"/>
              <p:cNvSpPr>
                <a:spLocks noChangeShapeType="1"/>
              </p:cNvSpPr>
              <p:nvPr/>
            </p:nvSpPr>
            <p:spPr bwMode="auto">
              <a:xfrm>
                <a:off x="9176" y="-2092783"/>
                <a:ext cx="273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" name="Line 14"/>
              <p:cNvSpPr>
                <a:spLocks noChangeShapeType="1"/>
              </p:cNvSpPr>
              <p:nvPr/>
            </p:nvSpPr>
            <p:spPr bwMode="auto">
              <a:xfrm>
                <a:off x="8928" y="-904006"/>
                <a:ext cx="331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3" name="Line 15"/>
              <p:cNvSpPr>
                <a:spLocks noChangeShapeType="1"/>
              </p:cNvSpPr>
              <p:nvPr/>
            </p:nvSpPr>
            <p:spPr bwMode="auto">
              <a:xfrm>
                <a:off x="11808" y="4464"/>
                <a:ext cx="0" cy="115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 type="arrow" w="med" len="med"/>
                <a:tailEnd type="arrow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4" name="Rectangle 2"/>
          <p:cNvSpPr>
            <a:spLocks noChangeArrowheads="1"/>
          </p:cNvSpPr>
          <p:nvPr/>
        </p:nvSpPr>
        <p:spPr bwMode="auto">
          <a:xfrm>
            <a:off x="1142976" y="1285860"/>
            <a:ext cx="1117781" cy="2512689"/>
          </a:xfrm>
          <a:prstGeom prst="rect">
            <a:avLst/>
          </a:prstGeom>
          <a:solidFill>
            <a:schemeClr val="bg2">
              <a:lumMod val="90000"/>
            </a:schemeClr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Line 3"/>
          <p:cNvSpPr>
            <a:spLocks noChangeShapeType="1"/>
          </p:cNvSpPr>
          <p:nvPr/>
        </p:nvSpPr>
        <p:spPr bwMode="auto">
          <a:xfrm flipV="1">
            <a:off x="1714480" y="3066072"/>
            <a:ext cx="0" cy="720118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Группа 7"/>
          <p:cNvGrpSpPr/>
          <p:nvPr/>
        </p:nvGrpSpPr>
        <p:grpSpPr>
          <a:xfrm>
            <a:off x="1898300" y="2385948"/>
            <a:ext cx="530560" cy="400110"/>
            <a:chOff x="3208127" y="2146109"/>
            <a:chExt cx="714380" cy="400110"/>
          </a:xfrm>
          <a:solidFill>
            <a:schemeClr val="bg2"/>
          </a:solidFill>
        </p:grpSpPr>
        <p:sp>
          <p:nvSpPr>
            <p:cNvPr id="17" name="TextBox 16"/>
            <p:cNvSpPr txBox="1"/>
            <p:nvPr/>
          </p:nvSpPr>
          <p:spPr>
            <a:xfrm>
              <a:off x="3208127" y="2146109"/>
              <a:ext cx="714380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8" name="Прямая со стрелкой 17"/>
            <p:cNvCxnSpPr/>
            <p:nvPr/>
          </p:nvCxnSpPr>
          <p:spPr>
            <a:xfrm>
              <a:off x="3344809" y="2184243"/>
              <a:ext cx="324000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214282" y="629647"/>
            <a:ext cx="601447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Rectangle 17"/>
          <p:cNvSpPr>
            <a:spLocks noChangeArrowheads="1"/>
          </p:cNvSpPr>
          <p:nvPr/>
        </p:nvSpPr>
        <p:spPr bwMode="auto">
          <a:xfrm>
            <a:off x="1936434" y="629647"/>
            <a:ext cx="1249060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1" name="Rectangle 17"/>
          <p:cNvSpPr>
            <a:spLocks noChangeArrowheads="1"/>
          </p:cNvSpPr>
          <p:nvPr/>
        </p:nvSpPr>
        <p:spPr bwMode="auto">
          <a:xfrm>
            <a:off x="785786" y="629647"/>
            <a:ext cx="1258678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cap="all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14282" y="5786454"/>
            <a:ext cx="373365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от  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ОБЪЁМА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погружённой части тела.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" name="Группа 22"/>
          <p:cNvGrpSpPr/>
          <p:nvPr/>
        </p:nvGrpSpPr>
        <p:grpSpPr>
          <a:xfrm>
            <a:off x="4649198" y="1336331"/>
            <a:ext cx="4280520" cy="2592735"/>
            <a:chOff x="-180528" y="980728"/>
            <a:chExt cx="4280520" cy="2592735"/>
          </a:xfrm>
        </p:grpSpPr>
        <p:sp>
          <p:nvSpPr>
            <p:cNvPr id="24" name="Rectangle 16"/>
            <p:cNvSpPr>
              <a:spLocks noChangeArrowheads="1"/>
            </p:cNvSpPr>
            <p:nvPr/>
          </p:nvSpPr>
          <p:spPr bwMode="auto">
            <a:xfrm>
              <a:off x="395536" y="1412329"/>
              <a:ext cx="2975843" cy="2160687"/>
            </a:xfrm>
            <a:prstGeom prst="rect">
              <a:avLst/>
            </a:prstGeom>
            <a:solidFill>
              <a:srgbClr val="0000FF">
                <a:alpha val="46000"/>
              </a:srgb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6" name="Group 7"/>
            <p:cNvGrpSpPr>
              <a:grpSpLocks/>
            </p:cNvGrpSpPr>
            <p:nvPr/>
          </p:nvGrpSpPr>
          <p:grpSpPr bwMode="auto">
            <a:xfrm>
              <a:off x="-180526" y="-5280872"/>
              <a:ext cx="4280520" cy="1728"/>
              <a:chOff x="8928" y="4176"/>
              <a:chExt cx="3312" cy="1728"/>
            </a:xfrm>
          </p:grpSpPr>
          <p:sp>
            <p:nvSpPr>
              <p:cNvPr id="26" name="Line 8"/>
              <p:cNvSpPr>
                <a:spLocks noChangeShapeType="1"/>
              </p:cNvSpPr>
              <p:nvPr/>
            </p:nvSpPr>
            <p:spPr bwMode="auto">
              <a:xfrm>
                <a:off x="8928" y="4752"/>
                <a:ext cx="172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23" name="Group 9"/>
              <p:cNvGrpSpPr>
                <a:grpSpLocks/>
              </p:cNvGrpSpPr>
              <p:nvPr/>
            </p:nvGrpSpPr>
            <p:grpSpPr bwMode="auto">
              <a:xfrm>
                <a:off x="8928" y="4176"/>
                <a:ext cx="3312" cy="1728"/>
                <a:chOff x="8928" y="4176"/>
                <a:chExt cx="3312" cy="1728"/>
              </a:xfrm>
            </p:grpSpPr>
            <p:sp>
              <p:nvSpPr>
                <p:cNvPr id="28" name="Line 10"/>
                <p:cNvSpPr>
                  <a:spLocks noChangeShapeType="1"/>
                </p:cNvSpPr>
                <p:nvPr/>
              </p:nvSpPr>
              <p:spPr bwMode="auto">
                <a:xfrm>
                  <a:off x="9360" y="4176"/>
                  <a:ext cx="0" cy="172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9" name="Line 11"/>
                <p:cNvSpPr>
                  <a:spLocks noChangeShapeType="1"/>
                </p:cNvSpPr>
                <p:nvPr/>
              </p:nvSpPr>
              <p:spPr bwMode="auto">
                <a:xfrm>
                  <a:off x="11664" y="4176"/>
                  <a:ext cx="0" cy="1728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0" name="Line 12"/>
                <p:cNvSpPr>
                  <a:spLocks noChangeShapeType="1"/>
                </p:cNvSpPr>
                <p:nvPr/>
              </p:nvSpPr>
              <p:spPr bwMode="auto">
                <a:xfrm>
                  <a:off x="9360" y="5904"/>
                  <a:ext cx="2304" cy="0"/>
                </a:xfrm>
                <a:prstGeom prst="line">
                  <a:avLst/>
                </a:prstGeom>
                <a:noFill/>
                <a:ln w="1905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1" name="Line 13"/>
                <p:cNvSpPr>
                  <a:spLocks noChangeShapeType="1"/>
                </p:cNvSpPr>
                <p:nvPr/>
              </p:nvSpPr>
              <p:spPr bwMode="auto">
                <a:xfrm>
                  <a:off x="9176" y="5616"/>
                  <a:ext cx="273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2" name="Line 14"/>
                <p:cNvSpPr>
                  <a:spLocks noChangeShapeType="1"/>
                </p:cNvSpPr>
                <p:nvPr/>
              </p:nvSpPr>
              <p:spPr bwMode="auto">
                <a:xfrm>
                  <a:off x="8928" y="4464"/>
                  <a:ext cx="331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33" name="Line 15"/>
                <p:cNvSpPr>
                  <a:spLocks noChangeShapeType="1"/>
                </p:cNvSpPr>
                <p:nvPr/>
              </p:nvSpPr>
              <p:spPr bwMode="auto">
                <a:xfrm>
                  <a:off x="11808" y="4464"/>
                  <a:ext cx="0" cy="1152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 type="arrow" w="med" len="med"/>
                  <a:tailEnd type="arrow" w="med" len="med"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40" name="Rectangle 16"/>
          <p:cNvSpPr>
            <a:spLocks noChangeArrowheads="1"/>
          </p:cNvSpPr>
          <p:nvPr/>
        </p:nvSpPr>
        <p:spPr bwMode="auto">
          <a:xfrm>
            <a:off x="5214942" y="1775293"/>
            <a:ext cx="2975843" cy="2160687"/>
          </a:xfrm>
          <a:prstGeom prst="rect">
            <a:avLst/>
          </a:prstGeom>
          <a:solidFill>
            <a:srgbClr val="0000FF">
              <a:alpha val="76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Rectangle 2"/>
          <p:cNvSpPr>
            <a:spLocks noChangeArrowheads="1"/>
          </p:cNvSpPr>
          <p:nvPr/>
        </p:nvSpPr>
        <p:spPr bwMode="auto">
          <a:xfrm>
            <a:off x="6215074" y="2108507"/>
            <a:ext cx="1117781" cy="1298243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Line 3"/>
          <p:cNvSpPr>
            <a:spLocks noChangeShapeType="1"/>
          </p:cNvSpPr>
          <p:nvPr/>
        </p:nvSpPr>
        <p:spPr bwMode="auto">
          <a:xfrm flipV="1">
            <a:off x="6773966" y="2373080"/>
            <a:ext cx="0" cy="86299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5" name="Группа 7"/>
          <p:cNvGrpSpPr/>
          <p:nvPr/>
        </p:nvGrpSpPr>
        <p:grpSpPr>
          <a:xfrm>
            <a:off x="6224057" y="2145970"/>
            <a:ext cx="530560" cy="425774"/>
            <a:chOff x="3208127" y="2120445"/>
            <a:chExt cx="714380" cy="425774"/>
          </a:xfrm>
        </p:grpSpPr>
        <p:sp>
          <p:nvSpPr>
            <p:cNvPr id="37" name="TextBox 36"/>
            <p:cNvSpPr txBox="1"/>
            <p:nvPr/>
          </p:nvSpPr>
          <p:spPr>
            <a:xfrm>
              <a:off x="3208127" y="2146109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8" name="Прямая со стрелкой 37"/>
            <p:cNvCxnSpPr/>
            <p:nvPr/>
          </p:nvCxnSpPr>
          <p:spPr>
            <a:xfrm>
              <a:off x="3445028" y="2120445"/>
              <a:ext cx="324000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Rectangle 17"/>
          <p:cNvSpPr>
            <a:spLocks noChangeArrowheads="1"/>
          </p:cNvSpPr>
          <p:nvPr/>
        </p:nvSpPr>
        <p:spPr bwMode="auto">
          <a:xfrm>
            <a:off x="5286380" y="826454"/>
            <a:ext cx="864339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2" name="Rectangle 17"/>
          <p:cNvSpPr>
            <a:spLocks noChangeArrowheads="1"/>
          </p:cNvSpPr>
          <p:nvPr/>
        </p:nvSpPr>
        <p:spPr bwMode="auto">
          <a:xfrm>
            <a:off x="6072198" y="857232"/>
            <a:ext cx="681597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ru-RU" sz="3200" b="1" baseline="-250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Ж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3" name="Rectangle 17"/>
          <p:cNvSpPr>
            <a:spLocks noChangeArrowheads="1"/>
          </p:cNvSpPr>
          <p:nvPr/>
        </p:nvSpPr>
        <p:spPr bwMode="auto">
          <a:xfrm>
            <a:off x="6741053" y="875505"/>
            <a:ext cx="1549399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ПОГР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9" name="Прямоугольник 38"/>
          <p:cNvSpPr/>
          <p:nvPr/>
        </p:nvSpPr>
        <p:spPr>
          <a:xfrm rot="20048691">
            <a:off x="4040085" y="1853938"/>
            <a:ext cx="1756635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посолим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143372" y="5715016"/>
            <a:ext cx="45031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4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ПЛОТНОСТИ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жидкости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0" y="-24"/>
            <a:ext cx="9144000" cy="6858000"/>
            <a:chOff x="3571868" y="-3429048"/>
            <a:chExt cx="9144000" cy="6858000"/>
          </a:xfrm>
        </p:grpSpPr>
        <p:grpSp>
          <p:nvGrpSpPr>
            <p:cNvPr id="46" name="Группа 125"/>
            <p:cNvGrpSpPr/>
            <p:nvPr/>
          </p:nvGrpSpPr>
          <p:grpSpPr>
            <a:xfrm>
              <a:off x="3571868" y="-3429048"/>
              <a:ext cx="9144000" cy="6858000"/>
              <a:chOff x="-3214742" y="1285860"/>
              <a:chExt cx="9144000" cy="6858000"/>
            </a:xfrm>
          </p:grpSpPr>
          <p:sp>
            <p:nvSpPr>
              <p:cNvPr id="48" name="Прямоугольник 47"/>
              <p:cNvSpPr/>
              <p:nvPr/>
            </p:nvSpPr>
            <p:spPr>
              <a:xfrm>
                <a:off x="-3214742" y="1285860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69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Line 43"/>
              <p:cNvSpPr>
                <a:spLocks noChangeShapeType="1"/>
              </p:cNvSpPr>
              <p:nvPr/>
            </p:nvSpPr>
            <p:spPr bwMode="auto">
              <a:xfrm>
                <a:off x="3636089" y="3062645"/>
                <a:ext cx="789364" cy="0"/>
              </a:xfrm>
              <a:prstGeom prst="line">
                <a:avLst/>
              </a:prstGeom>
              <a:solidFill>
                <a:schemeClr val="bg2">
                  <a:lumMod val="90000"/>
                </a:schemeClr>
              </a:solidFill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0" name="Группа 17"/>
              <p:cNvGrpSpPr/>
              <p:nvPr/>
            </p:nvGrpSpPr>
            <p:grpSpPr>
              <a:xfrm>
                <a:off x="-3214742" y="3288100"/>
                <a:ext cx="9144000" cy="4641494"/>
                <a:chOff x="-928726" y="2889120"/>
                <a:chExt cx="9144000" cy="4641494"/>
              </a:xfrm>
            </p:grpSpPr>
            <p:sp>
              <p:nvSpPr>
                <p:cNvPr id="51" name="Прямоугольник 50"/>
                <p:cNvSpPr/>
                <p:nvPr/>
              </p:nvSpPr>
              <p:spPr>
                <a:xfrm>
                  <a:off x="-928726" y="6207175"/>
                  <a:ext cx="9144000" cy="1323439"/>
                </a:xfrm>
                <a:prstGeom prst="rect">
                  <a:avLst/>
                </a:prstGeom>
                <a:solidFill>
                  <a:schemeClr val="accent4">
                    <a:lumMod val="60000"/>
                    <a:lumOff val="40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ru-RU" sz="3600" b="1" dirty="0" smtClean="0"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… «</a:t>
                  </a:r>
                  <a:r>
                    <a:rPr lang="ru-RU" sz="4000" b="1" i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ВЕСУ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» </a:t>
                  </a:r>
                  <a:r>
                    <a:rPr lang="ru-RU" sz="4000" b="1" dirty="0" smtClean="0">
                      <a:solidFill>
                        <a:srgbClr val="220FB1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ЖИДКОСТИ 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( Г)</a:t>
                  </a:r>
                  <a:endParaRPr lang="ru-RU" sz="2000" dirty="0" smtClean="0">
                    <a:latin typeface="Times New Roman" pitchFamily="18" charset="0"/>
                    <a:cs typeface="Times New Roman" pitchFamily="18" charset="0"/>
                  </a:endParaRPr>
                </a:p>
                <a:p>
                  <a:pPr lvl="0" eaLnBrk="0" hangingPunct="0"/>
                  <a:r>
                    <a:rPr lang="ru-RU" sz="3600" b="1" dirty="0" smtClean="0"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     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в </a:t>
                  </a:r>
                  <a:r>
                    <a:rPr lang="en-US" sz="4000" b="1" dirty="0" smtClean="0"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lang="ru-RU" sz="4000" b="1" dirty="0" smtClean="0">
                      <a:solidFill>
                        <a:srgbClr val="FF0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4000" b="1" dirty="0" smtClean="0">
                      <a:solidFill>
                        <a:srgbClr val="0066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</a:rPr>
                    <a:t>вытесненном телом.</a:t>
                  </a:r>
                  <a:endParaRPr lang="ru-RU" sz="4000" b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2" name="Прямоугольник 51"/>
                <p:cNvSpPr/>
                <p:nvPr/>
              </p:nvSpPr>
              <p:spPr>
                <a:xfrm>
                  <a:off x="-928726" y="2889120"/>
                  <a:ext cx="9144000" cy="1569660"/>
                </a:xfrm>
                <a:prstGeom prst="rect">
                  <a:avLst/>
                </a:prstGeom>
                <a:solidFill>
                  <a:schemeClr val="bg2">
                    <a:lumMod val="75000"/>
                  </a:schemeClr>
                </a:solidFill>
              </p:spPr>
              <p:txBody>
                <a:bodyPr wrap="square">
                  <a:spAutoFit/>
                </a:bodyPr>
                <a:lstStyle/>
                <a:p>
                  <a:pPr lvl="0" algn="ctr"/>
                  <a:r>
                    <a:rPr lang="ru-RU" sz="4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Давление на </a:t>
                  </a:r>
                  <a:r>
                    <a:rPr lang="ru-RU" sz="4800" b="1" i="1" dirty="0" smtClean="0">
                      <a:solidFill>
                        <a:srgbClr val="FF0000"/>
                      </a:solidFill>
                      <a:latin typeface="Times New Roman" pitchFamily="18" charset="0"/>
                      <a:cs typeface="Times New Roman" pitchFamily="18" charset="0"/>
                    </a:rPr>
                    <a:t>нижнюю</a:t>
                  </a:r>
                  <a:r>
                    <a:rPr lang="ru-RU" sz="4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грань </a:t>
                  </a:r>
                  <a:r>
                    <a:rPr lang="ru-RU" sz="4800" b="1" i="1" dirty="0" smtClean="0">
                      <a:latin typeface="Times New Roman" pitchFamily="18" charset="0"/>
                      <a:cs typeface="Times New Roman" pitchFamily="18" charset="0"/>
                    </a:rPr>
                    <a:t>больше</a:t>
                  </a:r>
                  <a:r>
                    <a:rPr lang="ru-RU" sz="4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чем на </a:t>
                  </a:r>
                  <a:r>
                    <a:rPr lang="ru-RU" sz="4800" b="1" i="1" dirty="0" smtClean="0">
                      <a:solidFill>
                        <a:srgbClr val="000099"/>
                      </a:solidFill>
                      <a:latin typeface="Times New Roman" pitchFamily="18" charset="0"/>
                      <a:cs typeface="Times New Roman" pitchFamily="18" charset="0"/>
                    </a:rPr>
                    <a:t>верхнюю.</a:t>
                  </a:r>
                  <a:endParaRPr lang="ru-RU" sz="4800" b="1" i="1" dirty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47" name="Text Box 153"/>
            <p:cNvSpPr txBox="1">
              <a:spLocks noChangeArrowheads="1"/>
            </p:cNvSpPr>
            <p:nvPr/>
          </p:nvSpPr>
          <p:spPr bwMode="auto">
            <a:xfrm>
              <a:off x="5286348" y="500042"/>
              <a:ext cx="5572164" cy="1000132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60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6000" b="1" cap="all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en-US" sz="6000" b="1" cap="all" baseline="-2500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en-US" sz="60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r>
                <a:rPr lang="en-US" sz="6000" b="1" cap="all" baseline="-25000" dirty="0" smtClean="0">
                  <a:latin typeface="Times New Roman" pitchFamily="18" charset="0"/>
                  <a:cs typeface="Times New Roman" pitchFamily="18" charset="0"/>
                </a:rPr>
                <a:t>  </a:t>
              </a:r>
              <a:r>
                <a:rPr lang="ru-RU" sz="6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</a:t>
              </a:r>
              <a:r>
                <a:rPr lang="ru-RU" sz="6000" b="1" baseline="-25000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Ж</a:t>
              </a:r>
              <a:r>
                <a:rPr lang="ru-RU" sz="6000" b="1" baseline="-25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6000" b="1" dirty="0" smtClean="0">
                  <a:latin typeface="Times New Roman" pitchFamily="18" charset="0"/>
                  <a:cs typeface="Times New Roman" pitchFamily="18" charset="0"/>
                </a:rPr>
                <a:t>g </a:t>
              </a:r>
              <a:r>
                <a:rPr lang="en-US" sz="60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ru-RU" sz="6000" b="1" baseline="-25000" dirty="0" smtClean="0">
                  <a:latin typeface="Times New Roman" pitchFamily="18" charset="0"/>
                  <a:cs typeface="Times New Roman" pitchFamily="18" charset="0"/>
                </a:rPr>
                <a:t>ПОГР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61 -1.85185E-6 L 0.00156 0.20301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10100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400000" y="400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2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20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4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4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4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000"/>
                            </p:stCondLst>
                            <p:childTnLst>
                              <p:par>
                                <p:cTn id="7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400"/>
                                        <p:tgtEl>
                                          <p:spTgt spid="3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400"/>
                                        <p:tgtEl>
                                          <p:spTgt spid="3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400"/>
                                        <p:tgtEl>
                                          <p:spTgt spid="3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2" dur="2000" fill="hold"/>
                                        <p:tgtEl>
                                          <p:spTgt spid="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4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8" dur="2000" fill="hold"/>
                                        <p:tgtEl>
                                          <p:spTgt spid="4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0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5" dur="4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6" dur="4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4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2" grpId="0"/>
      <p:bldP spid="40" grpId="0" animBg="1"/>
      <p:bldP spid="34" grpId="0" animBg="1"/>
      <p:bldP spid="35" grpId="0" animBg="1"/>
      <p:bldP spid="35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39" grpId="0" autoUpdateAnimBg="0"/>
      <p:bldP spid="4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615011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C0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13-3    </a:t>
            </a:r>
            <a:r>
              <a:rPr lang="ru-RU" sz="1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ФотФстр.24/    для </a:t>
            </a:r>
            <a:r>
              <a:rPr lang="ru-RU" sz="16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диагн</a:t>
            </a:r>
            <a:r>
              <a:rPr lang="ru-RU" sz="1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стр20, </a:t>
            </a:r>
          </a:p>
          <a:p>
            <a:pPr>
              <a:defRPr/>
            </a:pPr>
            <a:r>
              <a:rPr lang="ru-RU" sz="2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учебник, стр.149 упр.26 №1,2,3,4,5</a:t>
            </a:r>
            <a:endParaRPr lang="ru-RU" sz="1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0" y="0"/>
            <a:ext cx="9189182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Кусок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будет плавать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керосине,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бензине,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воде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В 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ртути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будут плавать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сталь,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золото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свинец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г)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платина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071802" y="2786058"/>
          <a:ext cx="5429288" cy="2791872"/>
        </p:xfrm>
        <a:graphic>
          <a:graphicData uri="http://schemas.openxmlformats.org/drawingml/2006/table">
            <a:tbl>
              <a:tblPr/>
              <a:tblGrid>
                <a:gridCol w="1464585"/>
                <a:gridCol w="775478"/>
                <a:gridCol w="531381"/>
                <a:gridCol w="1461767"/>
                <a:gridCol w="664696"/>
                <a:gridCol w="531381"/>
              </a:tblGrid>
              <a:tr h="222811">
                <a:tc>
                  <a:txBody>
                    <a:bodyPr/>
                    <a:lstStyle/>
                    <a:p>
                      <a:pPr algn="ctr">
                        <a:lnSpc>
                          <a:spcPts val="1175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вещество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 dirty="0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кг/м</a:t>
                      </a:r>
                      <a:r>
                        <a:rPr lang="ru-RU" sz="1100" b="1" baseline="30000" dirty="0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г/см</a:t>
                      </a:r>
                      <a:r>
                        <a:rPr lang="ru-RU" sz="1100" b="1" baseline="30000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0810" marR="125095">
                        <a:lnSpc>
                          <a:spcPts val="1175"/>
                        </a:lnSpc>
                        <a:spcAft>
                          <a:spcPts val="1000"/>
                        </a:spcAft>
                      </a:pPr>
                      <a:r>
                        <a:rPr lang="ru-RU" sz="105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вещество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кг/м</a:t>
                      </a:r>
                      <a:r>
                        <a:rPr lang="ru-RU" sz="1100" b="1" baseline="30000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г/см</a:t>
                      </a:r>
                      <a:r>
                        <a:rPr lang="ru-RU" sz="1100" b="1" baseline="30000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509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Алюминий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2700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2,7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золото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19300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5778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19,3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50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Береза</a:t>
                      </a: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 (сухая)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700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0,7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Свинец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spc="-65" dirty="0">
                          <a:latin typeface="Times New Roman"/>
                          <a:ea typeface="Calibri"/>
                          <a:cs typeface="Times New Roman"/>
                        </a:rPr>
                        <a:t>11300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11,3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6717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Calibri"/>
                          <a:cs typeface="Times New Roman"/>
                        </a:rPr>
                        <a:t>Бетон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2300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2,3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Серебро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spc="-65" dirty="0">
                          <a:latin typeface="Times New Roman"/>
                          <a:ea typeface="Calibri"/>
                          <a:cs typeface="Times New Roman"/>
                        </a:rPr>
                        <a:t>10500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0" dirty="0">
                          <a:latin typeface="Times New Roman"/>
                          <a:ea typeface="Calibri"/>
                          <a:cs typeface="Times New Roman"/>
                        </a:rPr>
                        <a:t>10,5</a:t>
                      </a:r>
                      <a:endParaRPr lang="ru-RU" sz="12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0515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Calibri"/>
                          <a:cs typeface="Times New Roman"/>
                        </a:rPr>
                        <a:t>Кирпич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1800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9779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1,8</a:t>
                      </a:r>
                      <a:endParaRPr lang="ru-RU" sz="14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платина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21500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21,5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509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220FB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Лед</a:t>
                      </a:r>
                      <a:endParaRPr lang="ru-RU" sz="1800" b="1" dirty="0">
                        <a:solidFill>
                          <a:srgbClr val="220FB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220FB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900</a:t>
                      </a:r>
                      <a:endParaRPr lang="ru-RU" sz="1800" b="1" dirty="0">
                        <a:solidFill>
                          <a:srgbClr val="220FB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220FB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0,9</a:t>
                      </a:r>
                      <a:endParaRPr lang="ru-RU" sz="1800" b="1" dirty="0">
                        <a:solidFill>
                          <a:srgbClr val="220FB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Сталь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7800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7,8</a:t>
                      </a:r>
                      <a:endParaRPr lang="ru-RU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509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Медь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8900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8,9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Стекло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2600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2,6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509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Мрамор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2700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2,7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Уран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spc="-60">
                          <a:latin typeface="Times New Roman"/>
                          <a:ea typeface="Calibri"/>
                          <a:cs typeface="Times New Roman"/>
                        </a:rPr>
                        <a:t>18700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18,7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509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Олово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7300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7,3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Цинк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7100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7,1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45092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Песок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1500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1,5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 dirty="0">
                          <a:latin typeface="Times New Roman"/>
                          <a:ea typeface="Calibri"/>
                          <a:cs typeface="Times New Roman"/>
                        </a:rPr>
                        <a:t>Чугун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7000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dirty="0">
                          <a:latin typeface="Times New Roman"/>
                          <a:ea typeface="Calibri"/>
                          <a:cs typeface="Times New Roman"/>
                        </a:rPr>
                        <a:t>7,0</a:t>
                      </a: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0" y="1357298"/>
          <a:ext cx="4857752" cy="1348359"/>
        </p:xfrm>
        <a:graphic>
          <a:graphicData uri="http://schemas.openxmlformats.org/drawingml/2006/table">
            <a:tbl>
              <a:tblPr/>
              <a:tblGrid>
                <a:gridCol w="1078108"/>
                <a:gridCol w="539054"/>
                <a:gridCol w="539054"/>
                <a:gridCol w="1415652"/>
                <a:gridCol w="742102"/>
                <a:gridCol w="543782"/>
              </a:tblGrid>
              <a:tr h="154305">
                <a:tc>
                  <a:txBody>
                    <a:bodyPr/>
                    <a:lstStyle/>
                    <a:p>
                      <a:pPr marL="130810" marR="125095" indent="-130810" algn="ctr">
                        <a:lnSpc>
                          <a:spcPts val="1175"/>
                        </a:lnSpc>
                        <a:spcAft>
                          <a:spcPts val="1000"/>
                        </a:spcAft>
                      </a:pPr>
                      <a:r>
                        <a:rPr lang="ru-RU" sz="1600" b="0" u="sng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вещество</a:t>
                      </a:r>
                      <a:endParaRPr lang="ru-RU" sz="1600" b="0" u="sng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кг/м</a:t>
                      </a:r>
                      <a:r>
                        <a:rPr lang="ru-RU" sz="1100" b="1" baseline="30000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b="1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г/см</a:t>
                      </a:r>
                      <a:r>
                        <a:rPr lang="ru-RU" sz="1050" b="1" baseline="30000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130810" marR="125095" algn="ctr">
                        <a:lnSpc>
                          <a:spcPts val="1175"/>
                        </a:lnSpc>
                        <a:spcAft>
                          <a:spcPts val="1000"/>
                        </a:spcAft>
                      </a:pPr>
                      <a:r>
                        <a:rPr lang="ru-RU" sz="1600" b="1" i="1" u="sng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вещество</a:t>
                      </a:r>
                      <a:endParaRPr lang="ru-RU" sz="2400" i="1" u="sng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b="1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кг/м</a:t>
                      </a:r>
                      <a:r>
                        <a:rPr lang="ru-RU" sz="1100" b="1" baseline="30000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200" b="1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г/см</a:t>
                      </a:r>
                      <a:r>
                        <a:rPr lang="ru-RU" sz="1200" b="1" baseline="30000">
                          <a:solidFill>
                            <a:srgbClr val="0000CC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8224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Эфир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710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0,71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spc="-10" dirty="0">
                          <a:latin typeface="Times New Roman"/>
                          <a:ea typeface="Calibri"/>
                          <a:cs typeface="Times New Roman"/>
                        </a:rPr>
                        <a:t>Керосин, нефть</a:t>
                      </a:r>
                      <a:endParaRPr lang="ru-RU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800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0,8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589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Бензин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710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0,71</a:t>
                      </a:r>
                      <a:endParaRPr lang="ru-RU" sz="24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spc="-15">
                          <a:latin typeface="Times New Roman"/>
                          <a:ea typeface="Calibri"/>
                          <a:cs typeface="Times New Roman"/>
                        </a:rPr>
                        <a:t>Масло подсолн.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930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0,93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17843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220FB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Вода</a:t>
                      </a:r>
                      <a:endParaRPr lang="ru-RU" sz="2800" b="1" dirty="0">
                        <a:solidFill>
                          <a:srgbClr val="220FB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220FB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1000</a:t>
                      </a:r>
                      <a:endParaRPr lang="ru-RU" sz="2800" b="1" dirty="0">
                        <a:solidFill>
                          <a:srgbClr val="220FB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rgbClr val="220FB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1,0</a:t>
                      </a:r>
                      <a:endParaRPr lang="ru-RU" sz="2800" b="1" dirty="0">
                        <a:solidFill>
                          <a:srgbClr val="220FB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Ртуть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spc="-60" dirty="0">
                          <a:latin typeface="Times New Roman"/>
                          <a:ea typeface="Calibri"/>
                          <a:cs typeface="Times New Roman"/>
                        </a:rPr>
                        <a:t>13600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5461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13,6</a:t>
                      </a: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26695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Вода (морская)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Times New Roman"/>
                          <a:ea typeface="Calibri"/>
                          <a:cs typeface="Times New Roman"/>
                        </a:rPr>
                        <a:t>1020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spc="-70">
                          <a:latin typeface="Times New Roman"/>
                          <a:ea typeface="Calibri"/>
                          <a:cs typeface="Times New Roman"/>
                        </a:rPr>
                        <a:t>1,02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Спирт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3175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800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Times New Roman"/>
                          <a:ea typeface="Calibri"/>
                          <a:cs typeface="Times New Roman"/>
                        </a:rPr>
                        <a:t>0,8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400" marR="2540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Скругленный прямоугольник 9"/>
          <p:cNvSpPr/>
          <p:nvPr/>
        </p:nvSpPr>
        <p:spPr>
          <a:xfrm>
            <a:off x="4071934" y="4143380"/>
            <a:ext cx="1714512" cy="357190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285984" y="1500174"/>
            <a:ext cx="2571768" cy="357190"/>
          </a:xfrm>
          <a:prstGeom prst="roundRect">
            <a:avLst/>
          </a:prstGeom>
          <a:noFill/>
          <a:ln w="571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220FB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42876" y="1857364"/>
            <a:ext cx="2000232" cy="285752"/>
          </a:xfrm>
          <a:prstGeom prst="roundRect">
            <a:avLst/>
          </a:prstGeom>
          <a:noFill/>
          <a:ln w="571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220FB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85720" y="2143116"/>
            <a:ext cx="1928826" cy="285752"/>
          </a:xfrm>
          <a:prstGeom prst="roundRect">
            <a:avLst/>
          </a:prstGeom>
          <a:noFill/>
          <a:ln w="571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220FB1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215174" y="0"/>
            <a:ext cx="1214478" cy="500042"/>
          </a:xfrm>
          <a:prstGeom prst="roundRect">
            <a:avLst/>
          </a:prstGeom>
          <a:noFill/>
          <a:ln w="571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220FB1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900790" y="2157184"/>
            <a:ext cx="1928826" cy="285752"/>
          </a:xfrm>
          <a:prstGeom prst="roundRect">
            <a:avLst/>
          </a:prstGeom>
          <a:noFill/>
          <a:ln w="57150"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220FB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429388" y="4214818"/>
            <a:ext cx="2000264" cy="285752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500826" y="3000372"/>
            <a:ext cx="2000264" cy="357190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500826" y="3357562"/>
            <a:ext cx="2000264" cy="285752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286512" y="3929066"/>
            <a:ext cx="2143140" cy="285752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072198" y="928670"/>
            <a:ext cx="1571636" cy="285752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643306" y="928670"/>
            <a:ext cx="1285884" cy="285752"/>
          </a:xfrm>
          <a:prstGeom prst="round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30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8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uiExpand="1" build="p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5"/>
          <p:cNvSpPr txBox="1">
            <a:spLocks noChangeArrowheads="1"/>
          </p:cNvSpPr>
          <p:nvPr/>
        </p:nvSpPr>
        <p:spPr bwMode="auto">
          <a:xfrm>
            <a:off x="0" y="0"/>
            <a:ext cx="9144000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	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У человека из левого сердечного желудочка кровь выталкивается в аорту под давлением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160 мм.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рт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ст.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Выразите это давление в паскалях.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Ответ запишите в кПа с точностью до целых.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Плотность ртути принять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13600 кг/ 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2420888"/>
            <a:ext cx="16754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36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3140968"/>
            <a:ext cx="5786478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13600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0,16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40152" y="3129977"/>
            <a:ext cx="2376264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21325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12160" y="3789040"/>
            <a:ext cx="1656184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221455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noProof="1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3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 человека из левого сердечного желудочка кровь выталкивается в аорту под давлением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39933"/>
                </a:solidFill>
                <a:effectLst/>
                <a:latin typeface="Times New Roman" pitchFamily="18" charset="0"/>
                <a:cs typeface="Times New Roman" pitchFamily="18" charset="0"/>
              </a:rPr>
              <a:t>150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мм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рт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. ст..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Выразите это давление в паскалях.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запишите 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кПа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с точностью до целых.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Плотность ртути принять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13600 кг/ м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lvl="1" indent="-457200" eaLnBrk="1" fontAlgn="base" latinLnBrk="0" hangingPunct="1">
              <a:lnSpc>
                <a:spcPct val="113000"/>
              </a:lnSpc>
              <a:spcBef>
                <a:spcPts val="813"/>
              </a:spcBef>
              <a:spcAft>
                <a:spcPts val="1000"/>
              </a:spcAft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928926" y="1714488"/>
            <a:ext cx="2500330" cy="923330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5400" b="1" dirty="0" err="1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р</a:t>
            </a:r>
            <a:r>
              <a:rPr lang="ru-RU" sz="5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</a:t>
            </a:r>
            <a:r>
              <a:rPr lang="en-US" sz="54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lang="en-US" sz="5400" b="1" dirty="0" err="1" smtClean="0">
                <a:solidFill>
                  <a:srgbClr val="3399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lang="ru-RU" sz="5400" dirty="0">
              <a:solidFill>
                <a:srgbClr val="339933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2714620"/>
            <a:ext cx="5929322" cy="76944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3600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кг/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</a:t>
            </a:r>
            <a:r>
              <a:rPr lang="en-US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,15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43636" y="2714620"/>
            <a:ext cx="2143140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20400</a:t>
            </a: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57950" y="3500438"/>
            <a:ext cx="1857388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sym typeface="Symbol" pitchFamily="18" charset="2"/>
              </a:rPr>
              <a:t>20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кПа</a:t>
            </a:r>
            <a:r>
              <a:rPr lang="ru-RU" sz="44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3" cstate="print">
            <a:lum bright="-30000" contrast="40000"/>
          </a:blip>
          <a:srcRect l="15653" t="36841" r="7995" b="56844"/>
          <a:stretch>
            <a:fillRect/>
          </a:stretch>
        </p:blipFill>
        <p:spPr bwMode="auto">
          <a:xfrm>
            <a:off x="0" y="0"/>
            <a:ext cx="9144000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0" y="2214554"/>
            <a:ext cx="91440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Он нагревается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б)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давление в нём увеличивается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в)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т.к. уменьшается давление атмосферного воздуха;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г)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резина шарика слабеет с высотой.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314" y="71414"/>
            <a:ext cx="57147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0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20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204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10443" t="31270" r="6962" b="56878"/>
          <a:stretch>
            <a:fillRect/>
          </a:stretch>
        </p:blipFill>
        <p:spPr bwMode="auto">
          <a:xfrm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10443" t="43969" r="6962" b="49258"/>
          <a:stretch>
            <a:fillRect/>
          </a:stretch>
        </p:blipFill>
        <p:spPr bwMode="auto">
          <a:xfrm>
            <a:off x="0" y="1785926"/>
            <a:ext cx="914400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10443" t="50742" r="6962" b="44179"/>
          <a:stretch>
            <a:fillRect/>
          </a:stretch>
        </p:blipFill>
        <p:spPr bwMode="auto">
          <a:xfrm>
            <a:off x="0" y="3429000"/>
            <a:ext cx="914400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10443" t="54975" r="6962" b="35713"/>
          <a:stretch>
            <a:fillRect/>
          </a:stretch>
        </p:blipFill>
        <p:spPr bwMode="auto">
          <a:xfrm>
            <a:off x="0" y="4500570"/>
            <a:ext cx="914400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6" cstate="print">
            <a:lum bright="-20000" contrast="40000"/>
          </a:blip>
          <a:srcRect l="10443" t="70213" r="6962" b="8623"/>
          <a:stretch>
            <a:fillRect/>
          </a:stretch>
        </p:blipFill>
        <p:spPr bwMode="auto">
          <a:xfrm>
            <a:off x="0" y="6429396"/>
            <a:ext cx="914400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0" y="785794"/>
            <a:ext cx="267252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6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6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6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2285992"/>
            <a:ext cx="3786182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мм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ст.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786182" y="2300993"/>
            <a:ext cx="3500462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760-722=38мм.рт.ст.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28794" y="2857496"/>
            <a:ext cx="1643074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38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474148" y="2831214"/>
            <a:ext cx="1097852" cy="523220"/>
          </a:xfrm>
          <a:prstGeom prst="rect">
            <a:avLst/>
          </a:prstGeom>
          <a:solidFill>
            <a:schemeClr val="bg2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456м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32" y="3786190"/>
            <a:ext cx="5786478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13600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0,76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15008" y="3772919"/>
            <a:ext cx="178595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500958" y="3786190"/>
            <a:ext cx="164304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286388"/>
            <a:ext cx="249812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6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p·</a:t>
            </a:r>
            <a:r>
              <a:rPr lang="en-US" sz="6000" b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285984" y="5286388"/>
            <a:ext cx="47863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4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ru-RU" sz="4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endParaRPr lang="ru-RU" sz="4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786578" y="5357826"/>
            <a:ext cx="2000264" cy="707886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160к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922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10443" t="31270" r="6962" b="56878"/>
          <a:stretch>
            <a:fillRect/>
          </a:stretch>
        </p:blipFill>
        <p:spPr bwMode="auto">
          <a:xfrm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10443" t="43969" r="6962" b="49258"/>
          <a:stretch>
            <a:fillRect/>
          </a:stretch>
        </p:blipFill>
        <p:spPr bwMode="auto">
          <a:xfrm>
            <a:off x="0" y="1500174"/>
            <a:ext cx="9144000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10443" t="50742" r="6962" b="44179"/>
          <a:stretch>
            <a:fillRect/>
          </a:stretch>
        </p:blipFill>
        <p:spPr bwMode="auto">
          <a:xfrm>
            <a:off x="0" y="3429000"/>
            <a:ext cx="914400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10443" t="54975" r="6962" b="35713"/>
          <a:stretch>
            <a:fillRect/>
          </a:stretch>
        </p:blipFill>
        <p:spPr bwMode="auto">
          <a:xfrm>
            <a:off x="0" y="4286256"/>
            <a:ext cx="9144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 l="10443" t="70213" r="6962" b="8623"/>
          <a:stretch>
            <a:fillRect/>
          </a:stretch>
        </p:blipFill>
        <p:spPr bwMode="auto">
          <a:xfrm>
            <a:off x="0" y="6429396"/>
            <a:ext cx="9144000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0" y="785794"/>
            <a:ext cx="217559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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4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2285992"/>
            <a:ext cx="3786182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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мм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ст.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3786182" y="2300993"/>
            <a:ext cx="3500462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760-750=10мм.рт.ст.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928794" y="2857496"/>
            <a:ext cx="1643074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ru-RU" sz="28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474148" y="2831214"/>
            <a:ext cx="1097852" cy="523220"/>
          </a:xfrm>
          <a:prstGeom prst="rect">
            <a:avLst/>
          </a:prstGeom>
          <a:solidFill>
            <a:schemeClr val="bg2"/>
          </a:solidFill>
          <a:ln w="9525">
            <a:solidFill>
              <a:srgbClr val="C00000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hangingPunct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120м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-32" y="3786190"/>
            <a:ext cx="5786478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13600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кг/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Н/кг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0,76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86446" y="3844357"/>
            <a:ext cx="178595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500958" y="3786190"/>
            <a:ext cx="1643042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0" y="5286388"/>
            <a:ext cx="249812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6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p·</a:t>
            </a:r>
            <a:r>
              <a:rPr lang="en-US" sz="6000" b="1" dirty="0" err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428860" y="5312647"/>
            <a:ext cx="44291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4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en-US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2 м</a:t>
            </a:r>
            <a:r>
              <a:rPr lang="ru-RU" sz="4800" b="1" baseline="30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endParaRPr lang="ru-RU" sz="48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572264" y="5357826"/>
            <a:ext cx="2000264" cy="707886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200к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Па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4380" y="353777"/>
            <a:ext cx="57147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57224" y="1428736"/>
            <a:ext cx="50006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000132" y="1857364"/>
            <a:ext cx="200023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750мм.рт.ст.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14678" y="4572008"/>
            <a:ext cx="78581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 м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85786" y="3357562"/>
            <a:ext cx="50006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57224" y="4357694"/>
            <a:ext cx="500066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7.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922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8120</TotalTime>
  <Words>2919</Words>
  <Application>Microsoft Office PowerPoint</Application>
  <PresentationFormat>Экран (4:3)</PresentationFormat>
  <Paragraphs>686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Домашнее задание.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Домашнее задание.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Домашнее задание.</vt:lpstr>
      <vt:lpstr>Слайд 41</vt:lpstr>
      <vt:lpstr>Слайд 42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983</cp:revision>
  <dcterms:created xsi:type="dcterms:W3CDTF">2009-11-04T14:29:22Z</dcterms:created>
  <dcterms:modified xsi:type="dcterms:W3CDTF">2020-02-12T15:21:44Z</dcterms:modified>
</cp:coreProperties>
</file>