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4"/>
  </p:notesMasterIdLst>
  <p:sldIdLst>
    <p:sldId id="362" r:id="rId2"/>
    <p:sldId id="391" r:id="rId3"/>
    <p:sldId id="380" r:id="rId4"/>
    <p:sldId id="392" r:id="rId5"/>
    <p:sldId id="381" r:id="rId6"/>
    <p:sldId id="393" r:id="rId7"/>
    <p:sldId id="394" r:id="rId8"/>
    <p:sldId id="396" r:id="rId9"/>
    <p:sldId id="395" r:id="rId10"/>
    <p:sldId id="378" r:id="rId11"/>
    <p:sldId id="379" r:id="rId12"/>
    <p:sldId id="357" r:id="rId13"/>
    <p:sldId id="316" r:id="rId14"/>
    <p:sldId id="365" r:id="rId15"/>
    <p:sldId id="366" r:id="rId16"/>
    <p:sldId id="368" r:id="rId17"/>
    <p:sldId id="384" r:id="rId18"/>
    <p:sldId id="385" r:id="rId19"/>
    <p:sldId id="386" r:id="rId20"/>
    <p:sldId id="400" r:id="rId21"/>
    <p:sldId id="399" r:id="rId22"/>
    <p:sldId id="403" r:id="rId23"/>
    <p:sldId id="404" r:id="rId24"/>
    <p:sldId id="408" r:id="rId25"/>
    <p:sldId id="367" r:id="rId26"/>
    <p:sldId id="374" r:id="rId27"/>
    <p:sldId id="369" r:id="rId28"/>
    <p:sldId id="371" r:id="rId29"/>
    <p:sldId id="376" r:id="rId30"/>
    <p:sldId id="372" r:id="rId31"/>
    <p:sldId id="406" r:id="rId32"/>
    <p:sldId id="383" r:id="rId33"/>
    <p:sldId id="387" r:id="rId34"/>
    <p:sldId id="402" r:id="rId35"/>
    <p:sldId id="388" r:id="rId36"/>
    <p:sldId id="409" r:id="rId37"/>
    <p:sldId id="389" r:id="rId38"/>
    <p:sldId id="390" r:id="rId39"/>
    <p:sldId id="397" r:id="rId40"/>
    <p:sldId id="375" r:id="rId41"/>
    <p:sldId id="373" r:id="rId42"/>
    <p:sldId id="40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220FB1"/>
    <a:srgbClr val="000099"/>
    <a:srgbClr val="365D21"/>
    <a:srgbClr val="066A06"/>
    <a:srgbClr val="006600"/>
    <a:srgbClr val="0033CC"/>
    <a:srgbClr val="003300"/>
    <a:srgbClr val="000000"/>
    <a:srgbClr val="0014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434" autoAdjust="0"/>
    <p:restoredTop sz="94660"/>
  </p:normalViewPr>
  <p:slideViewPr>
    <p:cSldViewPr>
      <p:cViewPr>
        <p:scale>
          <a:sx n="80" d="100"/>
          <a:sy n="80" d="100"/>
        </p:scale>
        <p:origin x="-14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880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1.wav"/><Relationship Id="rId10" Type="http://schemas.openxmlformats.org/officeDocument/2006/relationships/image" Target="../media/image10.jpeg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7&#1082;&#1083;/7-3%20&#1060;&#1048;&#1051;&#1068;&#1052;/&#1079;-&#1085;%20&#1040;&#1088;&#1093;&#1080;&#1084;&#1077;&#1076;&#1072;%201%20&#1084;&#1080;&#1085;.avi" TargetMode="External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hyperlink" Target="../../../../&#1082;&#1080;&#1085;&#1086;%207&#1082;&#1083;/7-3%20&#1060;&#1048;&#1051;&#1068;&#1052;/&#1087;&#1086;&#1076;&#1074;&#1086;&#1076;&#1085;%20&#1083;%20&#1092;&#1080;&#1083;&#1100;&#1084;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0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8.wav"/><Relationship Id="rId10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1.wav"/><Relationship Id="rId10" Type="http://schemas.openxmlformats.org/officeDocument/2006/relationships/image" Target="../media/image10.jpeg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1.wav"/><Relationship Id="rId10" Type="http://schemas.openxmlformats.org/officeDocument/2006/relationships/image" Target="../media/image10.jpeg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каком сосуде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7)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давление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минимальное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на сколько меньше атмосферного?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кПа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885" y="1268760"/>
            <a:ext cx="665311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4876" y="6334804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диагностики , стр.19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4000" cy="6276660"/>
        </p:xfrm>
        <a:graphic>
          <a:graphicData uri="http://schemas.openxmlformats.org/drawingml/2006/table">
            <a:tbl>
              <a:tblPr/>
              <a:tblGrid>
                <a:gridCol w="471913"/>
                <a:gridCol w="7516163"/>
                <a:gridCol w="1155924"/>
              </a:tblGrid>
              <a:tr h="2431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- 5 (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13(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600" b="1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18-2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10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Архимедова сила.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3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 1.Создать условия для  закрепления знаний по теме №12.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восприятия понятий "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выталкивающая сила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", 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ее причины и примеры проявления.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2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способствовать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изучению материала темы №12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и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                                               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восприятию материала темы №13.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1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2000" cap="all">
                          <a:latin typeface="Times New Roman"/>
                          <a:ea typeface="Times New Roman"/>
                        </a:rPr>
                        <a:t>:    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 комбинированный.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2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3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ДЕМОНСТРАЦИИ:1. Действие на тело архимедовой силы в жидкости и газе.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2.Равенство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архимедовой силы весу вытесненной жидкости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000" cap="all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cap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/к/</a:t>
                      </a:r>
                      <a:r>
                        <a:rPr lang="ru-RU" sz="2000" b="1" cap="none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фр</a:t>
                      </a:r>
                      <a:r>
                        <a:rPr lang="ru-RU" sz="2000" b="1" cap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/ БНП/</a:t>
                      </a:r>
                      <a:r>
                        <a:rPr lang="ru-RU" sz="2000" cap="none" dirty="0" smtClean="0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аудиализация         -   атмосферное давление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                                        -   опыт Торричелли.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*  визуализация по теме № 12.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Почему тело стало легче?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 13</a:t>
                      </a:r>
                      <a:r>
                        <a:rPr lang="ru-RU" sz="1600" i="1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3629" marR="6362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48,49,52, тема №13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3629" marR="6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1142984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/>
                <a:ea typeface="Times New Roman"/>
              </a:rPr>
              <a:t>Почему в </a:t>
            </a:r>
            <a:r>
              <a:rPr lang="ru-RU" sz="4400" b="1" i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воде</a:t>
            </a:r>
            <a:r>
              <a:rPr lang="ru-RU" sz="4400" b="1" i="1" dirty="0" smtClean="0">
                <a:latin typeface="Times New Roman"/>
                <a:ea typeface="Times New Roman"/>
              </a:rPr>
              <a:t>  тела становятся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«легче»?</a:t>
            </a:r>
            <a:endParaRPr lang="ru-RU" sz="4400" dirty="0">
              <a:solidFill>
                <a:srgbClr val="22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07233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№13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48,49,50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512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509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492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4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4000" b="1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5934670"/>
            <a:ext cx="6084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Гидростатика,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стр.23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415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№13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архимедова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857224" y="4786322"/>
            <a:ext cx="6988190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ВЫТАЛКИВАЮЩАЯ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316180" y="3280858"/>
            <a:ext cx="5263602" cy="1296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3571868" y="-3429048"/>
            <a:chExt cx="9144000" cy="6858000"/>
          </a:xfrm>
        </p:grpSpPr>
        <p:grpSp>
          <p:nvGrpSpPr>
            <p:cNvPr id="14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-3214742" y="2643158"/>
                <a:ext cx="9144000" cy="4867950"/>
                <a:chOff x="-928726" y="2244178"/>
                <a:chExt cx="9144000" cy="4867950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928726" y="5173136"/>
                  <a:ext cx="9144000" cy="193899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0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Вышележащие слои давят на нижележащие за счёт силы тяжести (т.е. Притяжения Земли)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-928726" y="2244178"/>
                  <a:ext cx="9144000" cy="156966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4800" b="1" i="1" dirty="0" smtClean="0">
                      <a:latin typeface="Times New Roman"/>
                      <a:ea typeface="Times New Roman"/>
                    </a:rPr>
                    <a:t>Почему в </a:t>
                  </a:r>
                  <a:r>
                    <a:rPr lang="ru-RU" sz="4800" b="1" i="1" dirty="0" smtClean="0">
                      <a:solidFill>
                        <a:srgbClr val="220FB1"/>
                      </a:solidFill>
                      <a:latin typeface="Times New Roman"/>
                      <a:ea typeface="Times New Roman"/>
                    </a:rPr>
                    <a:t>воде</a:t>
                  </a:r>
                  <a:r>
                    <a:rPr lang="ru-RU" sz="4800" b="1" i="1" dirty="0" smtClean="0">
                      <a:latin typeface="Times New Roman"/>
                      <a:ea typeface="Times New Roman"/>
                    </a:rPr>
                    <a:t>  тела становятся </a:t>
                  </a:r>
                  <a:r>
                    <a:rPr lang="ru-RU" sz="4800" b="1" i="1" dirty="0" smtClean="0">
                      <a:solidFill>
                        <a:srgbClr val="FF0000"/>
                      </a:solidFill>
                      <a:latin typeface="Times New Roman"/>
                      <a:ea typeface="Times New Roman"/>
                    </a:rPr>
                    <a:t>«легче»?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5" name="Text Box 153"/>
            <p:cNvSpPr txBox="1">
              <a:spLocks noChangeArrowheads="1"/>
            </p:cNvSpPr>
            <p:nvPr/>
          </p:nvSpPr>
          <p:spPr bwMode="auto">
            <a:xfrm>
              <a:off x="5286348" y="-428676"/>
              <a:ext cx="4214842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6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g h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142844" y="4078437"/>
            <a:ext cx="3286148" cy="2279522"/>
            <a:chOff x="9360" y="2592"/>
            <a:chExt cx="864" cy="1296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 flipH="1">
              <a:off x="9360" y="3888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9360" y="2592"/>
              <a:ext cx="864" cy="1296"/>
              <a:chOff x="9360" y="2592"/>
              <a:chExt cx="864" cy="1296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9360" y="2880"/>
                <a:ext cx="864" cy="1008"/>
              </a:xfrm>
              <a:prstGeom prst="rect">
                <a:avLst/>
              </a:prstGeom>
              <a:solidFill>
                <a:srgbClr val="0000FF">
                  <a:alpha val="46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9360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0224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1410455" y="291714"/>
            <a:ext cx="1000132" cy="2286016"/>
            <a:chOff x="1357290" y="571480"/>
            <a:chExt cx="1000132" cy="228601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357290" y="571480"/>
              <a:ext cx="1000132" cy="2286016"/>
              <a:chOff x="2754306" y="1153383"/>
              <a:chExt cx="449790" cy="1704113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00298" y="35716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7"/>
          <p:cNvGrpSpPr/>
          <p:nvPr/>
        </p:nvGrpSpPr>
        <p:grpSpPr>
          <a:xfrm>
            <a:off x="2071670" y="863218"/>
            <a:ext cx="714380" cy="461665"/>
            <a:chOff x="3357554" y="2143116"/>
            <a:chExt cx="7143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4"/>
          <p:cNvGrpSpPr/>
          <p:nvPr/>
        </p:nvGrpSpPr>
        <p:grpSpPr>
          <a:xfrm>
            <a:off x="1984382" y="2523428"/>
            <a:ext cx="714380" cy="461665"/>
            <a:chOff x="2714612" y="4429132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1411106" y="2590840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1386514" y="1563654"/>
            <a:ext cx="1044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357554" y="3487167"/>
            <a:ext cx="11430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18095" y="3143248"/>
            <a:ext cx="1000132" cy="2286016"/>
            <a:chOff x="1357290" y="571480"/>
            <a:chExt cx="1000132" cy="2286016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"/>
          <p:cNvGrpSpPr/>
          <p:nvPr/>
        </p:nvGrpSpPr>
        <p:grpSpPr>
          <a:xfrm>
            <a:off x="2000232" y="5786454"/>
            <a:ext cx="714380" cy="461665"/>
            <a:chOff x="2714612" y="4429132"/>
            <a:chExt cx="714380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 стрелкой 45"/>
          <p:cNvCxnSpPr/>
          <p:nvPr/>
        </p:nvCxnSpPr>
        <p:spPr>
          <a:xfrm rot="16200000" flipV="1">
            <a:off x="1426956" y="5502662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1595148" y="4668009"/>
            <a:ext cx="648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7"/>
          <p:cNvGrpSpPr/>
          <p:nvPr/>
        </p:nvGrpSpPr>
        <p:grpSpPr>
          <a:xfrm>
            <a:off x="2071670" y="4071942"/>
            <a:ext cx="857256" cy="461665"/>
            <a:chOff x="3357554" y="2143116"/>
            <a:chExt cx="85725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3357554" y="2143116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 стрелкой 49"/>
          <p:cNvCxnSpPr/>
          <p:nvPr/>
        </p:nvCxnSpPr>
        <p:spPr>
          <a:xfrm rot="16200000" flipV="1">
            <a:off x="1664154" y="4743943"/>
            <a:ext cx="50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7"/>
          <p:cNvGrpSpPr/>
          <p:nvPr/>
        </p:nvGrpSpPr>
        <p:grpSpPr>
          <a:xfrm>
            <a:off x="785786" y="3786190"/>
            <a:ext cx="1071570" cy="523220"/>
            <a:chOff x="3214678" y="2143117"/>
            <a:chExt cx="857256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357422" y="313985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86248" y="3487167"/>
            <a:ext cx="14287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43570" y="3487167"/>
            <a:ext cx="20717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ВЫТАЛК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3714744" y="449778"/>
            <a:ext cx="2643174" cy="2714643"/>
            <a:chOff x="8047038" y="1165225"/>
            <a:chExt cx="1096962" cy="1279525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8047038" y="1165225"/>
              <a:ext cx="1096962" cy="12795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8407400" y="1379538"/>
              <a:ext cx="457200" cy="3651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8589963" y="2111375"/>
              <a:ext cx="90487" cy="9048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H="1">
              <a:off x="8680450" y="1562100"/>
              <a:ext cx="184150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8407400" y="1562100"/>
              <a:ext cx="182563" cy="549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Группа 4"/>
          <p:cNvGrpSpPr/>
          <p:nvPr/>
        </p:nvGrpSpPr>
        <p:grpSpPr>
          <a:xfrm>
            <a:off x="5357818" y="1988376"/>
            <a:ext cx="714380" cy="461665"/>
            <a:chOff x="2714612" y="4429132"/>
            <a:chExt cx="714380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Прямая со стрелкой 69"/>
          <p:cNvCxnSpPr/>
          <p:nvPr/>
        </p:nvCxnSpPr>
        <p:spPr>
          <a:xfrm rot="16200000" flipV="1">
            <a:off x="4591494" y="1787886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6200000" flipV="1">
            <a:off x="4558693" y="799102"/>
            <a:ext cx="104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"/>
          <p:cNvGrpSpPr/>
          <p:nvPr/>
        </p:nvGrpSpPr>
        <p:grpSpPr>
          <a:xfrm>
            <a:off x="5429256" y="355185"/>
            <a:ext cx="1071570" cy="523220"/>
            <a:chOff x="3214678" y="2143117"/>
            <a:chExt cx="857256" cy="523220"/>
          </a:xfrm>
        </p:grpSpPr>
        <p:sp>
          <p:nvSpPr>
            <p:cNvPr id="73" name="TextBox 7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Прямая со стрелкой 7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558368" y="5280740"/>
            <a:ext cx="558563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«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ВЕСУ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ЖИДКОСТИ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Г)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вытесненном телом.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153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6643670" y="6429396"/>
            <a:ext cx="2500330" cy="4286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Архимеда 1 мин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500430" y="4058671"/>
            <a:ext cx="100013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286248" y="4045400"/>
            <a:ext cx="135732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0,8Н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00892" y="4058671"/>
            <a:ext cx="20717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ВЫТАЛК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72164" y="4058671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71538" y="2714620"/>
            <a:ext cx="7143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42976" y="5786454"/>
            <a:ext cx="7143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43108" y="4572008"/>
            <a:ext cx="8572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0089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0" y="0"/>
            <a:ext cx="9144000" cy="6858000"/>
            <a:chOff x="3571868" y="-3429048"/>
            <a:chExt cx="9144000" cy="6858000"/>
          </a:xfrm>
        </p:grpSpPr>
        <p:grpSp>
          <p:nvGrpSpPr>
            <p:cNvPr id="87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1" name="Группа 17"/>
              <p:cNvGrpSpPr/>
              <p:nvPr/>
            </p:nvGrpSpPr>
            <p:grpSpPr>
              <a:xfrm>
                <a:off x="-3214742" y="2643158"/>
                <a:ext cx="9144000" cy="4867950"/>
                <a:chOff x="-928726" y="2244178"/>
                <a:chExt cx="9144000" cy="4867950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>
                  <a:off x="-928726" y="5173136"/>
                  <a:ext cx="9144000" cy="193899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0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Вышележащие слои давят на нижележащие за счёт силы тяжести (т.е. Притяжения Земли)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>
                  <a:off x="-928726" y="2244178"/>
                  <a:ext cx="9144000" cy="156966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4800" b="1" i="1" dirty="0" smtClean="0">
                      <a:latin typeface="Times New Roman"/>
                      <a:ea typeface="Times New Roman"/>
                    </a:rPr>
                    <a:t>Почему в </a:t>
                  </a:r>
                  <a:r>
                    <a:rPr lang="ru-RU" sz="4800" b="1" i="1" dirty="0" smtClean="0">
                      <a:solidFill>
                        <a:srgbClr val="220FB1"/>
                      </a:solidFill>
                      <a:latin typeface="Times New Roman"/>
                      <a:ea typeface="Times New Roman"/>
                    </a:rPr>
                    <a:t>воде</a:t>
                  </a:r>
                  <a:r>
                    <a:rPr lang="ru-RU" sz="4800" b="1" i="1" dirty="0" smtClean="0">
                      <a:latin typeface="Times New Roman"/>
                      <a:ea typeface="Times New Roman"/>
                    </a:rPr>
                    <a:t>  тела становятся </a:t>
                  </a:r>
                  <a:r>
                    <a:rPr lang="ru-RU" sz="4800" b="1" i="1" dirty="0" smtClean="0">
                      <a:solidFill>
                        <a:srgbClr val="FF0000"/>
                      </a:solidFill>
                      <a:latin typeface="Times New Roman"/>
                      <a:ea typeface="Times New Roman"/>
                    </a:rPr>
                    <a:t>«легче»?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8" name="Text Box 153"/>
            <p:cNvSpPr txBox="1">
              <a:spLocks noChangeArrowheads="1"/>
            </p:cNvSpPr>
            <p:nvPr/>
          </p:nvSpPr>
          <p:spPr bwMode="auto">
            <a:xfrm>
              <a:off x="5286348" y="-428676"/>
              <a:ext cx="4214842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6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g h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30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animBg="1"/>
      <p:bldP spid="55" grpId="0"/>
      <p:bldP spid="58" grpId="0" animBg="1"/>
      <p:bldP spid="59" grpId="0" animBg="1"/>
      <p:bldP spid="3087" grpId="0" animBg="1"/>
      <p:bldP spid="3087" grpId="1" animBg="1"/>
      <p:bldP spid="79" grpId="0" animBg="1"/>
      <p:bldP spid="80" grpId="0" animBg="1"/>
      <p:bldP spid="81" grpId="0" animBg="1"/>
      <p:bldP spid="60" grpId="0"/>
      <p:bldP spid="60" grpId="1"/>
      <p:bldP spid="82" grpId="0" animBg="1"/>
      <p:bldP spid="83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8215338" y="1285860"/>
            <a:ext cx="28575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14282" y="1071546"/>
            <a:ext cx="4280520" cy="2592735"/>
            <a:chOff x="-180528" y="980728"/>
            <a:chExt cx="4280520" cy="2592735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95536" y="1412329"/>
              <a:ext cx="2975843" cy="21606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-180528" y="980728"/>
              <a:ext cx="4280520" cy="2592735"/>
              <a:chOff x="8928" y="4176"/>
              <a:chExt cx="3312" cy="172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8928" y="4752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8928" y="4176"/>
                <a:ext cx="3312" cy="1728"/>
                <a:chOff x="8928" y="4176"/>
                <a:chExt cx="3312" cy="1728"/>
              </a:xfrm>
            </p:grpSpPr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>
                  <a:off x="9360" y="4176"/>
                  <a:ext cx="0" cy="17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>
                  <a:off x="11664" y="4176"/>
                  <a:ext cx="0" cy="17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>
                  <a:off x="9360" y="5904"/>
                  <a:ext cx="230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9176" y="5616"/>
                  <a:ext cx="27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>
                  <a:off x="8928" y="4464"/>
                  <a:ext cx="33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11808" y="4464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08769" y="1843722"/>
            <a:ext cx="1117781" cy="129824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1867661" y="2278971"/>
            <a:ext cx="0" cy="8629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867661" y="1843722"/>
            <a:ext cx="0" cy="435249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308769" y="2492845"/>
            <a:ext cx="3715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2051803" y="2492845"/>
            <a:ext cx="37474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61555"/>
            <a:ext cx="48849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«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ВЕСУ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ЖИДКОСТИ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Г)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вытесненном телом.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076056" y="116632"/>
            <a:ext cx="28056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3" name="Группа 7"/>
          <p:cNvGrpSpPr/>
          <p:nvPr/>
        </p:nvGrpSpPr>
        <p:grpSpPr>
          <a:xfrm>
            <a:off x="1979712" y="2617392"/>
            <a:ext cx="520586" cy="369332"/>
            <a:chOff x="3357554" y="2195604"/>
            <a:chExt cx="520586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357554" y="2195604"/>
              <a:ext cx="52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357554" y="2214554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7"/>
          <p:cNvGrpSpPr/>
          <p:nvPr/>
        </p:nvGrpSpPr>
        <p:grpSpPr>
          <a:xfrm>
            <a:off x="1403078" y="2559602"/>
            <a:ext cx="525716" cy="369332"/>
            <a:chOff x="3357554" y="2143116"/>
            <a:chExt cx="714380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29372" y="220486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0" y="1402896"/>
            <a:ext cx="545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4429124" y="963844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929572" y="2132856"/>
            <a:ext cx="57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929190" y="2303499"/>
            <a:ext cx="3368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=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786314" y="2946441"/>
            <a:ext cx="3155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=</a:t>
            </a:r>
          </a:p>
        </p:txBody>
      </p:sp>
      <p:grpSp>
        <p:nvGrpSpPr>
          <p:cNvPr id="35" name="Группа 7"/>
          <p:cNvGrpSpPr/>
          <p:nvPr/>
        </p:nvGrpSpPr>
        <p:grpSpPr>
          <a:xfrm>
            <a:off x="1898300" y="2000240"/>
            <a:ext cx="530560" cy="369332"/>
            <a:chOff x="3357554" y="2143116"/>
            <a:chExt cx="714380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7"/>
          <p:cNvGrpSpPr/>
          <p:nvPr/>
        </p:nvGrpSpPr>
        <p:grpSpPr>
          <a:xfrm>
            <a:off x="1317752" y="1977569"/>
            <a:ext cx="530560" cy="425774"/>
            <a:chOff x="3208127" y="2120445"/>
            <a:chExt cx="714380" cy="425774"/>
          </a:xfrm>
        </p:grpSpPr>
        <p:sp>
          <p:nvSpPr>
            <p:cNvPr id="39" name="TextBox 38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445028" y="2120445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8358214" y="571480"/>
            <a:ext cx="0" cy="8629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8358214" y="1428736"/>
            <a:ext cx="0" cy="435249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7"/>
          <p:cNvGrpSpPr/>
          <p:nvPr/>
        </p:nvGrpSpPr>
        <p:grpSpPr>
          <a:xfrm>
            <a:off x="8399158" y="1643050"/>
            <a:ext cx="530560" cy="369332"/>
            <a:chOff x="3357554" y="2143116"/>
            <a:chExt cx="714380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7"/>
          <p:cNvGrpSpPr/>
          <p:nvPr/>
        </p:nvGrpSpPr>
        <p:grpSpPr>
          <a:xfrm>
            <a:off x="8327720" y="385684"/>
            <a:ext cx="530560" cy="400110"/>
            <a:chOff x="3357554" y="2143116"/>
            <a:chExt cx="714380" cy="400110"/>
          </a:xfrm>
        </p:grpSpPr>
        <p:sp>
          <p:nvSpPr>
            <p:cNvPr id="53" name="TextBox 52"/>
            <p:cNvSpPr txBox="1"/>
            <p:nvPr/>
          </p:nvSpPr>
          <p:spPr>
            <a:xfrm>
              <a:off x="3357554" y="2143116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5138020" y="1629779"/>
            <a:ext cx="2795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=</a:t>
            </a: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049029" y="3620160"/>
            <a:ext cx="26662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solidFill>
                  <a:srgbClr val="066A0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57158" y="5357826"/>
            <a:ext cx="4280520" cy="1378968"/>
            <a:chOff x="-180526" y="-7377831"/>
            <a:chExt cx="4280520" cy="2195495"/>
          </a:xfrm>
        </p:grpSpPr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395536" y="-7367754"/>
              <a:ext cx="2975843" cy="216068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6" name="Group 9"/>
            <p:cNvGrpSpPr>
              <a:grpSpLocks/>
            </p:cNvGrpSpPr>
            <p:nvPr/>
          </p:nvGrpSpPr>
          <p:grpSpPr bwMode="auto">
            <a:xfrm>
              <a:off x="-180526" y="-7377831"/>
              <a:ext cx="4280520" cy="2195495"/>
              <a:chOff x="8928" y="-2092783"/>
              <a:chExt cx="3312" cy="2195495"/>
            </a:xfrm>
          </p:grpSpPr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>
                <a:off x="9360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11664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12"/>
              <p:cNvSpPr>
                <a:spLocks noChangeShapeType="1"/>
              </p:cNvSpPr>
              <p:nvPr/>
            </p:nvSpPr>
            <p:spPr bwMode="auto">
              <a:xfrm>
                <a:off x="9376" y="102712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Line 13"/>
              <p:cNvSpPr>
                <a:spLocks noChangeShapeType="1"/>
              </p:cNvSpPr>
              <p:nvPr/>
            </p:nvSpPr>
            <p:spPr bwMode="auto">
              <a:xfrm>
                <a:off x="9176" y="-2092783"/>
                <a:ext cx="2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8928" y="-904006"/>
                <a:ext cx="3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Line 15"/>
              <p:cNvSpPr>
                <a:spLocks noChangeShapeType="1"/>
              </p:cNvSpPr>
              <p:nvPr/>
            </p:nvSpPr>
            <p:spPr bwMode="auto">
              <a:xfrm>
                <a:off x="11808" y="4464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1714480" y="4786322"/>
            <a:ext cx="1117781" cy="129824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1685826" y="5643578"/>
            <a:ext cx="3715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4088873" y="5357826"/>
            <a:ext cx="0" cy="720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Rectangle 17"/>
          <p:cNvSpPr>
            <a:spLocks noChangeArrowheads="1"/>
          </p:cNvSpPr>
          <p:nvPr/>
        </p:nvSpPr>
        <p:spPr bwMode="auto">
          <a:xfrm>
            <a:off x="4071934" y="5429264"/>
            <a:ext cx="57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3286116" y="4507064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" name="Rectangle 17"/>
          <p:cNvSpPr>
            <a:spLocks noChangeArrowheads="1"/>
          </p:cNvSpPr>
          <p:nvPr/>
        </p:nvSpPr>
        <p:spPr bwMode="auto">
          <a:xfrm>
            <a:off x="4999188" y="4535970"/>
            <a:ext cx="143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</a:p>
        </p:txBody>
      </p:sp>
      <p:sp>
        <p:nvSpPr>
          <p:cNvPr id="104" name="Rectangle 17"/>
          <p:cNvSpPr>
            <a:spLocks noChangeArrowheads="1"/>
          </p:cNvSpPr>
          <p:nvPr/>
        </p:nvSpPr>
        <p:spPr bwMode="auto">
          <a:xfrm>
            <a:off x="6143636" y="4586142"/>
            <a:ext cx="17235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</a:p>
        </p:txBody>
      </p:sp>
      <p:sp>
        <p:nvSpPr>
          <p:cNvPr id="105" name="Rectangle 17"/>
          <p:cNvSpPr>
            <a:spLocks noChangeArrowheads="1"/>
          </p:cNvSpPr>
          <p:nvPr/>
        </p:nvSpPr>
        <p:spPr bwMode="auto">
          <a:xfrm>
            <a:off x="5357818" y="5344555"/>
            <a:ext cx="302672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066A0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5786446" y="6072206"/>
            <a:ext cx="21431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1" name="Rectangle 2"/>
          <p:cNvSpPr>
            <a:spLocks noChangeArrowheads="1"/>
          </p:cNvSpPr>
          <p:nvPr/>
        </p:nvSpPr>
        <p:spPr bwMode="auto">
          <a:xfrm>
            <a:off x="1716390" y="5373216"/>
            <a:ext cx="1117781" cy="711629"/>
          </a:xfrm>
          <a:prstGeom prst="rect">
            <a:avLst/>
          </a:prstGeom>
          <a:solidFill>
            <a:srgbClr val="66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9" name="Группа 7"/>
          <p:cNvGrpSpPr/>
          <p:nvPr/>
        </p:nvGrpSpPr>
        <p:grpSpPr>
          <a:xfrm>
            <a:off x="1714480" y="5675477"/>
            <a:ext cx="525716" cy="369332"/>
            <a:chOff x="3357554" y="2143116"/>
            <a:chExt cx="714380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Line 3"/>
          <p:cNvSpPr>
            <a:spLocks noChangeShapeType="1"/>
          </p:cNvSpPr>
          <p:nvPr/>
        </p:nvSpPr>
        <p:spPr bwMode="auto">
          <a:xfrm flipV="1">
            <a:off x="2285984" y="5357826"/>
            <a:ext cx="0" cy="7201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6" name="Группа 7"/>
          <p:cNvGrpSpPr/>
          <p:nvPr/>
        </p:nvGrpSpPr>
        <p:grpSpPr>
          <a:xfrm>
            <a:off x="2291114" y="5733267"/>
            <a:ext cx="520586" cy="369332"/>
            <a:chOff x="3357554" y="2195604"/>
            <a:chExt cx="520586" cy="369332"/>
          </a:xfrm>
        </p:grpSpPr>
        <p:sp>
          <p:nvSpPr>
            <p:cNvPr id="87" name="TextBox 86"/>
            <p:cNvSpPr txBox="1"/>
            <p:nvPr/>
          </p:nvSpPr>
          <p:spPr>
            <a:xfrm>
              <a:off x="3357554" y="2195604"/>
              <a:ext cx="52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2428860" y="5661248"/>
            <a:ext cx="37474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6" name="Группа 7"/>
          <p:cNvGrpSpPr/>
          <p:nvPr/>
        </p:nvGrpSpPr>
        <p:grpSpPr>
          <a:xfrm>
            <a:off x="1826862" y="5029154"/>
            <a:ext cx="530560" cy="400110"/>
            <a:chOff x="3208127" y="2146109"/>
            <a:chExt cx="714380" cy="400110"/>
          </a:xfrm>
        </p:grpSpPr>
        <p:sp>
          <p:nvSpPr>
            <p:cNvPr id="97" name="TextBox 96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Прямая соединительная линия 112"/>
          <p:cNvCxnSpPr/>
          <p:nvPr/>
        </p:nvCxnSpPr>
        <p:spPr>
          <a:xfrm>
            <a:off x="5286380" y="2857496"/>
            <a:ext cx="500066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6215074" y="2857496"/>
            <a:ext cx="214314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715140" y="2857496"/>
            <a:ext cx="500066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7643834" y="2855908"/>
            <a:ext cx="214314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кругленный прямоугольник 117"/>
          <p:cNvSpPr/>
          <p:nvPr/>
        </p:nvSpPr>
        <p:spPr>
          <a:xfrm>
            <a:off x="5775813" y="3000372"/>
            <a:ext cx="1643074" cy="5715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990259" y="4661719"/>
            <a:ext cx="714380" cy="571504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>
            <a:off x="0" y="0"/>
            <a:ext cx="9144000" cy="6858000"/>
            <a:chOff x="3571868" y="-3429048"/>
            <a:chExt cx="9144000" cy="6858000"/>
          </a:xfrm>
        </p:grpSpPr>
        <p:grpSp>
          <p:nvGrpSpPr>
            <p:cNvPr id="95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106" name="Прямоугольник 105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8" name="Группа 17"/>
              <p:cNvGrpSpPr/>
              <p:nvPr/>
            </p:nvGrpSpPr>
            <p:grpSpPr>
              <a:xfrm>
                <a:off x="-3214742" y="3288100"/>
                <a:ext cx="9144000" cy="4641494"/>
                <a:chOff x="-928726" y="2889120"/>
                <a:chExt cx="9144000" cy="4641494"/>
              </a:xfrm>
            </p:grpSpPr>
            <p:sp>
              <p:nvSpPr>
                <p:cNvPr id="109" name="Прямоугольник 108"/>
                <p:cNvSpPr/>
                <p:nvPr/>
              </p:nvSpPr>
              <p:spPr>
                <a:xfrm>
                  <a:off x="-928726" y="6207175"/>
                  <a:ext cx="9144000" cy="132343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 «</a:t>
                  </a:r>
                  <a:r>
                    <a:rPr lang="ru-RU" sz="4000" b="1" i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ВЕСУ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» </a:t>
                  </a:r>
                  <a:r>
                    <a:rPr lang="ru-RU" sz="4000" b="1" dirty="0" smtClean="0">
                      <a:solidFill>
                        <a:srgbClr val="220FB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ЖИДКОСТИ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( Г)</a:t>
                  </a:r>
                  <a:endParaRPr lang="ru-RU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 </a:t>
                  </a:r>
                  <a:r>
                    <a:rPr lang="en-US" sz="4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0066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вытесненном телом.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-928726" y="2889120"/>
                  <a:ext cx="9144000" cy="156966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Давление на </a:t>
                  </a:r>
                  <a:r>
                    <a:rPr lang="ru-RU" sz="4800" b="1" i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нижнюю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грань </a:t>
                  </a:r>
                  <a:r>
                    <a:rPr lang="ru-RU" sz="4800" b="1" i="1" dirty="0" smtClean="0">
                      <a:latin typeface="Times New Roman" pitchFamily="18" charset="0"/>
                      <a:cs typeface="Times New Roman" pitchFamily="18" charset="0"/>
                    </a:rPr>
                    <a:t>больше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чем на </a:t>
                  </a:r>
                  <a:r>
                    <a:rPr lang="ru-RU" sz="4800" b="1" i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верхнюю.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9" name="Text Box 153"/>
            <p:cNvSpPr txBox="1">
              <a:spLocks noChangeArrowheads="1"/>
            </p:cNvSpPr>
            <p:nvPr/>
          </p:nvSpPr>
          <p:spPr bwMode="auto">
            <a:xfrm>
              <a:off x="5286348" y="500042"/>
              <a:ext cx="5572164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6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60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US" sz="6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20" grpId="0" animBg="1"/>
      <p:bldP spid="21" grpId="0" animBg="1"/>
      <p:bldP spid="1041" grpId="0"/>
      <p:bldP spid="31" grpId="0"/>
      <p:bldP spid="32" grpId="0"/>
      <p:bldP spid="33" grpId="0"/>
      <p:bldP spid="34" grpId="0"/>
      <p:bldP spid="47" grpId="0" animBg="1"/>
      <p:bldP spid="48" grpId="0" animBg="1"/>
      <p:bldP spid="56" grpId="0"/>
      <p:bldP spid="57" grpId="0" animBg="1"/>
      <p:bldP spid="57" grpId="1" animBg="1"/>
      <p:bldP spid="83" grpId="0" animBg="1"/>
      <p:bldP spid="84" grpId="0" animBg="1"/>
      <p:bldP spid="100" grpId="0" animBg="1"/>
      <p:bldP spid="101" grpId="0"/>
      <p:bldP spid="102" grpId="0"/>
      <p:bldP spid="103" grpId="0"/>
      <p:bldP spid="104" grpId="0"/>
      <p:bldP spid="105" grpId="0" animBg="1"/>
      <p:bldP spid="105" grpId="1" animBg="1"/>
      <p:bldP spid="94" grpId="0" animBg="1"/>
      <p:bldP spid="94" grpId="1" animBg="1"/>
      <p:bldP spid="111" grpId="0" animBg="1"/>
      <p:bldP spid="92" grpId="0" animBg="1"/>
      <p:bldP spid="85" grpId="0" animBg="1"/>
      <p:bldP spid="118" grpId="0" animBg="1"/>
      <p:bldP spid="1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1744211" y="3071810"/>
            <a:ext cx="15081770" cy="2571768"/>
            <a:chOff x="-11710391" y="-7377831"/>
            <a:chExt cx="15081770" cy="2195495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33820" y="-7367754"/>
              <a:ext cx="3337559" cy="2160681"/>
            </a:xfrm>
            <a:prstGeom prst="rect">
              <a:avLst/>
            </a:prstGeom>
            <a:solidFill>
              <a:srgbClr val="0000FF">
                <a:alpha val="4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-11710391" y="-7377831"/>
              <a:ext cx="3312" cy="2195495"/>
              <a:chOff x="8928" y="-2092783"/>
              <a:chExt cx="3312" cy="2195495"/>
            </a:xfrm>
          </p:grpSpPr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9360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11664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9376" y="102712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9176" y="-2092783"/>
                <a:ext cx="2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8928" y="-904006"/>
                <a:ext cx="3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1808" y="4464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42976" y="1285860"/>
            <a:ext cx="1117781" cy="251268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1714480" y="3066072"/>
            <a:ext cx="0" cy="7201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7"/>
          <p:cNvGrpSpPr/>
          <p:nvPr/>
        </p:nvGrpSpPr>
        <p:grpSpPr>
          <a:xfrm>
            <a:off x="1898300" y="2385948"/>
            <a:ext cx="530560" cy="400110"/>
            <a:chOff x="3208127" y="2146109"/>
            <a:chExt cx="714380" cy="400110"/>
          </a:xfrm>
          <a:solidFill>
            <a:schemeClr val="bg2"/>
          </a:solidFill>
        </p:grpSpPr>
        <p:sp>
          <p:nvSpPr>
            <p:cNvPr id="17" name="TextBox 16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14282" y="772523"/>
            <a:ext cx="60144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936434" y="772523"/>
            <a:ext cx="12490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85786" y="772523"/>
            <a:ext cx="125867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330" y="-69350"/>
            <a:ext cx="365266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ts val="25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погруженной части  тела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214942" y="1775293"/>
            <a:ext cx="2975843" cy="2160687"/>
          </a:xfrm>
          <a:prstGeom prst="rect">
            <a:avLst/>
          </a:prstGeom>
          <a:solidFill>
            <a:srgbClr val="0000FF">
              <a:alpha val="7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6215074" y="2108507"/>
            <a:ext cx="1117781" cy="129824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flipV="1">
            <a:off x="6773966" y="2373080"/>
            <a:ext cx="0" cy="8629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6" name="Группа 7"/>
          <p:cNvGrpSpPr/>
          <p:nvPr/>
        </p:nvGrpSpPr>
        <p:grpSpPr>
          <a:xfrm>
            <a:off x="6224057" y="2145970"/>
            <a:ext cx="530560" cy="425774"/>
            <a:chOff x="3208127" y="2120445"/>
            <a:chExt cx="714380" cy="425774"/>
          </a:xfrm>
        </p:grpSpPr>
        <p:sp>
          <p:nvSpPr>
            <p:cNvPr id="37" name="TextBox 36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3445028" y="2120445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5286380" y="826454"/>
            <a:ext cx="86433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6072198" y="857232"/>
            <a:ext cx="68159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6741053" y="875505"/>
            <a:ext cx="154939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20048691">
            <a:off x="4040085" y="1853938"/>
            <a:ext cx="17566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посолим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38377"/>
            <a:ext cx="4503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ПЛОТНОСТИ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жидкости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53">
            <a:hlinkClick r:id="rId9" action="ppaction://hlinkfile"/>
          </p:cNvPr>
          <p:cNvSpPr txBox="1">
            <a:spLocks noChangeArrowheads="1"/>
          </p:cNvSpPr>
          <p:nvPr/>
        </p:nvSpPr>
        <p:spPr bwMode="auto">
          <a:xfrm>
            <a:off x="6429388" y="6429420"/>
            <a:ext cx="2714644" cy="4286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Подводная лодка 3мин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1.85185E-6 L 0.00156 0.2030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4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4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4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40" grpId="0" animBg="1"/>
      <p:bldP spid="34" grpId="0" animBg="1"/>
      <p:bldP spid="35" grpId="0" animBg="1"/>
      <p:bldP spid="35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39" grpId="0" autoUpdateAnimBg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13-1,стр.22,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1.Как изменится уровень воды в стакане когда кусок  чистого льда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212461" y="178158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05716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857232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2" name="Группа 20"/>
          <p:cNvGrpSpPr/>
          <p:nvPr/>
        </p:nvGrpSpPr>
        <p:grpSpPr>
          <a:xfrm>
            <a:off x="4214810" y="1323606"/>
            <a:ext cx="3611194" cy="2391146"/>
            <a:chOff x="4179107" y="1326716"/>
            <a:chExt cx="3611194" cy="2391146"/>
          </a:xfrm>
        </p:grpSpPr>
        <p:grpSp>
          <p:nvGrpSpPr>
            <p:cNvPr id="21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1962494"/>
                <a:ext cx="3571868" cy="1785950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343650"/>
              <a:ext cx="235745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178" y="385762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429132"/>
            <a:ext cx="50006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endParaRPr lang="ru-RU" sz="32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24815" y="167605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322893" y="274954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000760" y="3129977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/>
      <p:bldP spid="10" grpId="0"/>
      <p:bldP spid="11" grpId="0"/>
      <p:bldP spid="13" grpId="0" animBg="1"/>
      <p:bldP spid="24" grpId="0" animBg="1"/>
      <p:bldP spid="25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2.Плавает камень во льду. Как изменится уровень воды в стакане когда    лёд 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098490" y="1667614"/>
            <a:ext cx="1296000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60308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772523"/>
            <a:ext cx="302672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6" name="Группа 20"/>
          <p:cNvGrpSpPr/>
          <p:nvPr/>
        </p:nvGrpSpPr>
        <p:grpSpPr>
          <a:xfrm>
            <a:off x="4214810" y="1313244"/>
            <a:ext cx="3611194" cy="2401508"/>
            <a:chOff x="4179107" y="1316354"/>
            <a:chExt cx="3611194" cy="240150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2176808"/>
                <a:ext cx="3571868" cy="1571636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316354"/>
              <a:ext cx="2357454" cy="80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071670" y="2143116"/>
            <a:ext cx="428628" cy="2143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43504" y="3500438"/>
            <a:ext cx="428628" cy="2143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398526" y="2589154"/>
            <a:ext cx="648000" cy="158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28794" y="257174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78" y="3857628"/>
            <a:ext cx="86352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–(М+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 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429132"/>
            <a:ext cx="50006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endParaRPr lang="ru-RU" sz="32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5394331" y="282098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5406886" y="1736859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143636" y="314324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1091" y="1171502"/>
            <a:ext cx="19613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13-1,стр.23,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/>
      <p:bldP spid="10" grpId="0"/>
      <p:bldP spid="11" grpId="0"/>
      <p:bldP spid="13" grpId="0" animBg="1"/>
      <p:bldP spid="22" grpId="0" animBg="1"/>
      <p:bldP spid="23" grpId="0" animBg="1"/>
      <p:bldP spid="25" grpId="0"/>
      <p:bldP spid="27" grpId="0" animBg="1"/>
      <p:bldP spid="28" grpId="0" animBg="1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3.Плавает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деревянный брусок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льду. Как изменится уровень воды в стакане когда    лёд 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212461" y="178158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60308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857232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6" name="Группа 20"/>
          <p:cNvGrpSpPr/>
          <p:nvPr/>
        </p:nvGrpSpPr>
        <p:grpSpPr>
          <a:xfrm>
            <a:off x="4214810" y="1054788"/>
            <a:ext cx="3611194" cy="2659964"/>
            <a:chOff x="4179107" y="1057898"/>
            <a:chExt cx="3611194" cy="265996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1891056"/>
                <a:ext cx="3571868" cy="1857388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057898"/>
              <a:ext cx="2357454" cy="80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071670" y="2143116"/>
            <a:ext cx="428628" cy="21431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418623" y="1754027"/>
            <a:ext cx="428628" cy="21431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398526" y="2589154"/>
            <a:ext cx="648000" cy="158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65397" y="257174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5309731" y="2291547"/>
            <a:ext cx="648000" cy="158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394331" y="282098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5396253" y="1747492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143636" y="314324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4876" y="2428868"/>
            <a:ext cx="777777" cy="5847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714356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78" y="3857628"/>
            <a:ext cx="86352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–(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 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4429132"/>
            <a:ext cx="60007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endParaRPr lang="ru-RU" sz="3200" dirty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13-1,стр.22,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/>
      <p:bldP spid="10" grpId="0"/>
      <p:bldP spid="11" grpId="0"/>
      <p:bldP spid="13" grpId="0" animBg="1"/>
      <p:bldP spid="22" grpId="0" animBg="1"/>
      <p:bldP spid="23" grpId="0" animBg="1"/>
      <p:bldP spid="25" grpId="0"/>
      <p:bldP spid="29" grpId="0"/>
      <p:bldP spid="30" grpId="0" animBg="1"/>
      <p:bldP spid="31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каком сосуде минимальное давление и на сколько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атмосферного?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кПа 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882" y="1357298"/>
            <a:ext cx="8090208" cy="20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25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65D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65D2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429132"/>
            <a:ext cx="5715040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,07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1470" y="3334408"/>
            <a:ext cx="2557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ОДИНАКОВО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4588" y="3357562"/>
            <a:ext cx="2433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Больше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4445509"/>
            <a:ext cx="1785918" cy="13849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9520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0670" y="3286124"/>
            <a:ext cx="2433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меньше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357826"/>
            <a:ext cx="607223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,05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674" y="5338390"/>
            <a:ext cx="1928826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6800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50" y="4445509"/>
            <a:ext cx="171454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3802" y="5286388"/>
            <a:ext cx="14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6334804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диагностики , стр.19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42205 -0.5192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2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15416 -0.6523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3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114" y="101996"/>
            <a:ext cx="2286016" cy="421484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857224" y="785794"/>
            <a:ext cx="428628" cy="2282504"/>
            <a:chOff x="1500166" y="1714488"/>
            <a:chExt cx="428628" cy="22825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00166" y="1714488"/>
              <a:ext cx="428628" cy="221457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00166" y="3854116"/>
              <a:ext cx="428628" cy="1428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57224" y="785794"/>
            <a:ext cx="428628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6547" y="2547130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5496" y="2844225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42900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1429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500063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2500298" y="1357298"/>
            <a:ext cx="6643734" cy="1646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 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ПИПЕТКИ С ВОДОЙ покоятся!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изменяется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0"/>
            <a:ext cx="55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Понизим давление в воде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9954" y="769752"/>
            <a:ext cx="428628" cy="128588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0" y="4429132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8471" y="1461740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79423" y="2320917"/>
            <a:ext cx="785818" cy="1588"/>
          </a:xfrm>
          <a:prstGeom prst="straightConnector1">
            <a:avLst/>
          </a:prstGeom>
          <a:ln w="76200">
            <a:solidFill>
              <a:srgbClr val="365D2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14414" y="714356"/>
            <a:ext cx="266624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214546" y="3071810"/>
            <a:ext cx="6929454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Воздух выталкивает воду из пипетки,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сила тяжести  системы уменьшается…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13-2,стр.23,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7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7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6.35838E-7 L -0.00174 -0.36717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3" grpId="1"/>
      <p:bldP spid="13" grpId="2"/>
      <p:bldP spid="13" grpId="3"/>
      <p:bldP spid="34" grpId="0"/>
      <p:bldP spid="35" grpId="0"/>
      <p:bldP spid="36" grpId="0"/>
      <p:bldP spid="39" grpId="0"/>
      <p:bldP spid="18" grpId="0" animBg="1"/>
      <p:bldP spid="18" grpId="1" animBg="1"/>
      <p:bldP spid="40" grpId="0"/>
      <p:bldP spid="14" grpId="0" animBg="1"/>
      <p:bldP spid="14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156" y="237602"/>
            <a:ext cx="2286016" cy="421484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857224" y="785794"/>
            <a:ext cx="428628" cy="2282504"/>
            <a:chOff x="1500166" y="1714488"/>
            <a:chExt cx="428628" cy="22825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00166" y="1714488"/>
              <a:ext cx="428628" cy="221457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00166" y="3854116"/>
              <a:ext cx="428628" cy="1428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57224" y="785794"/>
            <a:ext cx="428628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6547" y="2499004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5496" y="2844225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642918"/>
            <a:ext cx="266624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8471" y="1461740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342900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1429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521495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2500298" y="1285860"/>
            <a:ext cx="6643702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AutoNum type="arabicPeriod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 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СТЕКЛА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покоятся!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Значит сила тяжести не изменяется.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1802" y="0"/>
            <a:ext cx="55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Понизим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давление в воде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7224" y="749567"/>
            <a:ext cx="428628" cy="128588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78563" y="1178703"/>
            <a:ext cx="1786744" cy="7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4786322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500298" y="3000372"/>
            <a:ext cx="664370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 выталкивает воду из пипетки,  о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бъём погружённой части увеличивается, значит увеличится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выталкивания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 rot="20856985">
            <a:off x="6007562" y="5889338"/>
            <a:ext cx="300036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13-2,стр.23,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 animBg="1"/>
      <p:bldP spid="14" grpId="1" animBg="1"/>
      <p:bldP spid="14" grpId="2" animBg="1"/>
      <p:bldP spid="34" grpId="0"/>
      <p:bldP spid="35" grpId="0"/>
      <p:bldP spid="36" grpId="0"/>
      <p:bldP spid="39" grpId="0"/>
      <p:bldP spid="18" grpId="0" animBg="1"/>
      <p:bldP spid="18" grpId="1" animBg="1"/>
      <p:bldP spid="40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11043" t="9202" r="10736" b="72154"/>
          <a:stretch>
            <a:fillRect/>
          </a:stretch>
        </p:blipFill>
        <p:spPr bwMode="auto">
          <a:xfrm>
            <a:off x="0" y="0"/>
            <a:ext cx="778671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215206" y="6273225"/>
            <a:ext cx="19287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Стр.149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11043" t="33615" r="10736" b="46492"/>
          <a:stretch>
            <a:fillRect/>
          </a:stretch>
        </p:blipFill>
        <p:spPr bwMode="auto">
          <a:xfrm>
            <a:off x="0" y="1412776"/>
            <a:ext cx="778671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15016" t="55316" r="10736" b="33834"/>
          <a:stretch>
            <a:fillRect/>
          </a:stretch>
        </p:blipFill>
        <p:spPr bwMode="auto">
          <a:xfrm>
            <a:off x="-36512" y="2996952"/>
            <a:ext cx="739117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15740" t="67631" r="10736" b="26040"/>
          <a:stretch>
            <a:fillRect/>
          </a:stretch>
        </p:blipFill>
        <p:spPr bwMode="auto">
          <a:xfrm>
            <a:off x="35496" y="4005064"/>
            <a:ext cx="73191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15016" t="81755" r="10736" b="12260"/>
          <a:stretch>
            <a:fillRect/>
          </a:stretch>
        </p:blipFill>
        <p:spPr bwMode="auto">
          <a:xfrm>
            <a:off x="0" y="5733256"/>
            <a:ext cx="739117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68344" y="1844824"/>
            <a:ext cx="5760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3132257"/>
            <a:ext cx="5760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4149080"/>
            <a:ext cx="82758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09120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577266" y="4572416"/>
            <a:ext cx="160813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139952" y="4572045"/>
            <a:ext cx="164820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868144" y="4565922"/>
            <a:ext cx="84830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1Н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1268760"/>
            <a:ext cx="2666243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543939"/>
            <a:ext cx="3131840" cy="1384995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=2200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2339752" y="1290126"/>
            <a:ext cx="642938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груз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2428868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силу тяжести бетона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9218" y="1857364"/>
            <a:ext cx="684478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5877272"/>
            <a:ext cx="1450190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1720" y="3643314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3296" y="2977218"/>
            <a:ext cx="651621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2200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8398" y="4040238"/>
            <a:ext cx="273630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3488" y="297721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3500438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302" y="4616302"/>
            <a:ext cx="41764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6710" y="512035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-24"/>
            <a:ext cx="103139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13-6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 l="18059" t="74893" r="10736" b="19149"/>
          <a:stretch>
            <a:fillRect/>
          </a:stretch>
        </p:blipFill>
        <p:spPr bwMode="auto">
          <a:xfrm>
            <a:off x="857224" y="0"/>
            <a:ext cx="810384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429388" y="7143776"/>
            <a:ext cx="185738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13-6,ср.27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33" grpId="0" animBg="1"/>
      <p:bldP spid="28" grpId="0" animBg="1"/>
      <p:bldP spid="29" grpId="0" animBg="1"/>
      <p:bldP spid="34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7441771" y="4286256"/>
            <a:ext cx="487815" cy="53509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86710" y="4000504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2714620"/>
            <a:ext cx="70750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764704"/>
            <a:ext cx="392392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Корона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1905648"/>
            <a:ext cx="75723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.Зная силу тяжести короны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найду её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340768"/>
            <a:ext cx="73448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8574" y="5877272"/>
            <a:ext cx="936104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0232" y="3645024"/>
            <a:ext cx="1368152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18,75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0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3501008"/>
            <a:ext cx="5000660" cy="584775"/>
          </a:xfrm>
          <a:prstGeom prst="rect">
            <a:avLst/>
          </a:prstGeom>
          <a:solidFill>
            <a:srgbClr val="66CCFF">
              <a:alpha val="44000"/>
            </a:srgb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 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 l="15016" t="81755" r="10736" b="12260"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1428728" y="2500306"/>
            <a:ext cx="745802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короны, зная силу Архимеда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00496" y="4334540"/>
            <a:ext cx="86409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3555" y="3536659"/>
            <a:ext cx="1143008" cy="523220"/>
          </a:xfrm>
          <a:prstGeom prst="rect">
            <a:avLst/>
          </a:prstGeom>
          <a:solidFill>
            <a:srgbClr val="66CCFF">
              <a:alpha val="46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62564" y="3548722"/>
            <a:ext cx="3024146" cy="523220"/>
          </a:xfrm>
          <a:prstGeom prst="rect">
            <a:avLst/>
          </a:prstGeom>
          <a:solidFill>
            <a:srgbClr val="66CCFF">
              <a:alpha val="59000"/>
            </a:srgb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3888" y="5157192"/>
            <a:ext cx="465145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короны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35971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2071678"/>
            <a:ext cx="648072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42910" y="2647742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929190" y="4595758"/>
            <a:ext cx="2424332" cy="9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351912" y="1892989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500042"/>
            <a:ext cx="178595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у-к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0779818">
            <a:off x="6922492" y="739286"/>
            <a:ext cx="2139064" cy="954107"/>
          </a:xfrm>
          <a:prstGeom prst="rect">
            <a:avLst/>
          </a:prstGeom>
          <a:solidFill>
            <a:srgbClr val="FFFF00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золото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19300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571868" y="857232"/>
            <a:ext cx="27435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14-1,стр.25,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4286256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0" y="2000240"/>
            <a:ext cx="1500166" cy="121444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919294" y="4500570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858148" y="457200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71868" y="5929330"/>
            <a:ext cx="714348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786710" y="4083629"/>
            <a:ext cx="1071570" cy="91700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357686" y="5786454"/>
            <a:ext cx="792088" cy="5232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29124" y="6263366"/>
            <a:ext cx="121444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066" y="5691862"/>
            <a:ext cx="72467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412291" y="6212804"/>
            <a:ext cx="1088403" cy="2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39580" y="5929330"/>
            <a:ext cx="504056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5400000">
            <a:off x="4786314" y="2285992"/>
            <a:ext cx="3643338" cy="3643338"/>
          </a:xfrm>
          <a:prstGeom prst="straightConnector1">
            <a:avLst/>
          </a:prstGeom>
          <a:ln w="28575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 flipV="1">
            <a:off x="5143504" y="4357694"/>
            <a:ext cx="2857520" cy="20717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1" idx="1"/>
          </p:cNvCxnSpPr>
          <p:nvPr/>
        </p:nvCxnSpPr>
        <p:spPr>
          <a:xfrm rot="10800000" flipV="1">
            <a:off x="5715008" y="4762180"/>
            <a:ext cx="2204286" cy="10242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14942" y="2928934"/>
            <a:ext cx="2357454" cy="523220"/>
          </a:xfrm>
          <a:prstGeom prst="rect">
            <a:avLst/>
          </a:prstGeom>
          <a:solidFill>
            <a:srgbClr val="66CCFF">
              <a:alpha val="49000"/>
            </a:srgb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5929330"/>
            <a:ext cx="20002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16000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3571E-7 L 0.58906 -0.24699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936E-6 L 0.18733 0.07216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3 L -0.00503 0.15796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44" grpId="0" animBg="1"/>
      <p:bldP spid="5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5" grpId="0" animBg="1"/>
      <p:bldP spid="25" grpId="1" animBg="1"/>
      <p:bldP spid="33" grpId="0" animBg="1"/>
      <p:bldP spid="33" grpId="1" animBg="1"/>
      <p:bldP spid="30" grpId="0" animBg="1"/>
      <p:bldP spid="31" grpId="0" animBg="1"/>
      <p:bldP spid="36" grpId="0" animBg="1"/>
      <p:bldP spid="37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3" grpId="0" animBg="1"/>
      <p:bldP spid="45" grpId="0" animBg="1"/>
      <p:bldP spid="51" grpId="0" animBg="1"/>
      <p:bldP spid="47" grpId="0" animBg="1"/>
      <p:bldP spid="47" grpId="1" animBg="1"/>
      <p:bldP spid="54" grpId="0" animBg="1"/>
      <p:bldP spid="54" grpId="1" animBg="1"/>
      <p:bldP spid="57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29" grpId="0" animBg="1"/>
      <p:bldP spid="32" grpId="0" animBg="1"/>
      <p:bldP spid="3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001156" cy="6553200"/>
        </p:xfrm>
        <a:graphic>
          <a:graphicData uri="http://schemas.openxmlformats.org/drawingml/2006/table">
            <a:tbl>
              <a:tblPr/>
              <a:tblGrid>
                <a:gridCol w="487734"/>
                <a:gridCol w="7768120"/>
                <a:gridCol w="745302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- 6 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л7(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800" b="1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19-1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л/р № 7 "Измерение выталкивающей силы" 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ЦЕЛИ:1.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Создать условия для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развития умений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определять выталкивающую силу.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         2.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Создать условия для выяснения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функциональной зависимости архимедовой силы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   1.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Определить 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определять выталкивающую силу.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     2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. Выяснить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функциональную зависимость архимедовой силы.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2000" i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развития практических навыков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лабораторная работа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Дз гр.3.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8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2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выталкивающая сила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400" b="1" i="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как найти величину выталкивающей силы и от чего она зависит?</a:t>
                      </a:r>
                      <a:endParaRPr lang="ru-RU" sz="1800" i="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8м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Выполнение л.р. №7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*  визуализация   -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§§гр№3 ДЛР-</a:t>
                      </a:r>
                      <a:r>
                        <a:rPr lang="en-US" sz="20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07233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№13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48,49,52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512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509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492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4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4000" b="1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4"/>
          <a:ext cx="9144000" cy="6593271"/>
        </p:xfrm>
        <a:graphic>
          <a:graphicData uri="http://schemas.openxmlformats.org/drawingml/2006/table">
            <a:tbl>
              <a:tblPr/>
              <a:tblGrid>
                <a:gridCol w="495474"/>
                <a:gridCol w="8077054"/>
                <a:gridCol w="571472"/>
              </a:tblGrid>
              <a:tr h="35009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- 6 (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л7(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600" b="1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19-1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9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ТЕМА: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л/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№ 7 "Измерение выталкивающей силы" 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ЦЕЛИ:1.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Создать условия для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развития умений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определять выталкивающую силу.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Создать условия для выяснения 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функциональной зависимости архимедовой силы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18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   1.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Определить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определять выталкивающую силу.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     2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. Выяснить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функциональную зависимость архимедовой силы.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9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800" i="1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развития практических навыков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9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800" cap="all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лабораторная работа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9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ДЕМОНСТРАЦИИ:1.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Дз гр.3.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выталкивающая сила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231900" algn="l"/>
                        </a:tabLst>
                      </a:pPr>
                      <a:r>
                        <a:rPr lang="ru-RU" sz="2000" b="1" i="0" dirty="0" smtClean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</a:rPr>
                        <a:t>- как </a:t>
                      </a:r>
                      <a:r>
                        <a:rPr lang="ru-RU" sz="2000" b="1" i="0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</a:rPr>
                        <a:t>найти величину выталкивающей силы и от чего она зависит?</a:t>
                      </a:r>
                      <a:endParaRPr lang="ru-RU" sz="1600" b="1" i="0" dirty="0">
                        <a:solidFill>
                          <a:srgbClr val="220FB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Times New Roman"/>
                        </a:rPr>
                        <a:t>Оформление лабораторной работы</a:t>
                      </a:r>
                      <a:endParaRPr lang="ru-RU" sz="1200" b="1" i="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8м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20FB1"/>
                          </a:solidFill>
                          <a:latin typeface="Times New Roman"/>
                          <a:ea typeface="Times New Roman"/>
                        </a:rPr>
                        <a:t>Выполнение л.р. №7</a:t>
                      </a:r>
                      <a:endParaRPr lang="ru-RU" sz="1400" b="1" i="0" dirty="0">
                        <a:solidFill>
                          <a:srgbClr val="220FB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*  визуализация   -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ts val="4500"/>
                        </a:lnSpc>
                        <a:buFont typeface="Wingdings" pitchFamily="2" charset="2"/>
                        <a:buNone/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§§гр№3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it-IT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rgbClr val="22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t-IT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it-IT" sz="1800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it-I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ДЛР-</a:t>
                      </a:r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13-3 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ФотФстр.24/    для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стр20, </a:t>
            </a:r>
          </a:p>
          <a:p>
            <a:pPr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учебник, стр.149 упр.26 №1,2,3,4,5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0"/>
            <a:ext cx="6072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8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динамометр, груз по 1Н, сосуд с водой,  раствор соли.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8926" y="2691466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0042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выталкивающей силы. </a:t>
            </a:r>
            <a:r>
              <a:rPr lang="ru-RU" sz="2800" b="1" dirty="0" smtClean="0">
                <a:latin typeface="Times New Roman"/>
                <a:ea typeface="Times New Roman"/>
              </a:rPr>
              <a:t>От чего зависит и не зависит выталкивающая сила?</a:t>
            </a:r>
            <a:endParaRPr lang="ru-RU" sz="2800" i="1" dirty="0">
              <a:solidFill>
                <a:srgbClr val="0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3571868" y="-3429048"/>
            <a:chExt cx="9144000" cy="6858000"/>
          </a:xfrm>
        </p:grpSpPr>
        <p:grpSp>
          <p:nvGrpSpPr>
            <p:cNvPr id="8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Группа 17"/>
              <p:cNvGrpSpPr/>
              <p:nvPr/>
            </p:nvGrpSpPr>
            <p:grpSpPr>
              <a:xfrm>
                <a:off x="-3214742" y="3288100"/>
                <a:ext cx="9144000" cy="4641494"/>
                <a:chOff x="-928726" y="2889120"/>
                <a:chExt cx="9144000" cy="4641494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-928726" y="6207175"/>
                  <a:ext cx="9144000" cy="132343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 «</a:t>
                  </a:r>
                  <a:r>
                    <a:rPr lang="ru-RU" sz="4000" b="1" i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ВЕСУ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» </a:t>
                  </a:r>
                  <a:r>
                    <a:rPr lang="ru-RU" sz="4000" b="1" dirty="0" smtClean="0">
                      <a:solidFill>
                        <a:srgbClr val="220FB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ЖИДКОСТИ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( Г)</a:t>
                  </a:r>
                  <a:endParaRPr lang="ru-RU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 </a:t>
                  </a:r>
                  <a:r>
                    <a:rPr lang="en-US" sz="4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0066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вытесненном телом.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-928726" y="2889120"/>
                  <a:ext cx="9144000" cy="156966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Давление на </a:t>
                  </a:r>
                  <a:r>
                    <a:rPr lang="ru-RU" sz="4800" b="1" i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нижнюю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грань </a:t>
                  </a:r>
                  <a:r>
                    <a:rPr lang="ru-RU" sz="4800" b="1" i="1" dirty="0" smtClean="0">
                      <a:latin typeface="Times New Roman" pitchFamily="18" charset="0"/>
                      <a:cs typeface="Times New Roman" pitchFamily="18" charset="0"/>
                    </a:rPr>
                    <a:t>больше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чем на </a:t>
                  </a:r>
                  <a:r>
                    <a:rPr lang="ru-RU" sz="4800" b="1" i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верхнюю.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" name="Text Box 153"/>
            <p:cNvSpPr txBox="1">
              <a:spLocks noChangeArrowheads="1"/>
            </p:cNvSpPr>
            <p:nvPr/>
          </p:nvSpPr>
          <p:spPr bwMode="auto">
            <a:xfrm>
              <a:off x="5286348" y="500042"/>
              <a:ext cx="5572164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6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60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US" sz="6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22294" t="9693" r="25363" b="3380"/>
          <a:stretch>
            <a:fillRect/>
          </a:stretch>
        </p:blipFill>
        <p:spPr bwMode="auto">
          <a:xfrm>
            <a:off x="0" y="214290"/>
            <a:ext cx="657226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Определите цену деления и показания металлического барометра. (рис. 8)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Выразите показания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кПа с точностью до целых.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3347864" cy="43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2844" y="4578502"/>
            <a:ext cx="3286148" cy="2279522"/>
            <a:chOff x="9360" y="2592"/>
            <a:chExt cx="864" cy="1296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 flipH="1">
              <a:off x="9360" y="3888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360" y="2592"/>
              <a:ext cx="864" cy="1296"/>
              <a:chOff x="9360" y="2592"/>
              <a:chExt cx="864" cy="1296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9360" y="2880"/>
                <a:ext cx="864" cy="1008"/>
              </a:xfrm>
              <a:prstGeom prst="rect">
                <a:avLst/>
              </a:prstGeom>
              <a:solidFill>
                <a:srgbClr val="0000FF">
                  <a:alpha val="46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9360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0224" y="2592"/>
                <a:ext cx="0" cy="12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Группа 25"/>
          <p:cNvGrpSpPr/>
          <p:nvPr/>
        </p:nvGrpSpPr>
        <p:grpSpPr>
          <a:xfrm>
            <a:off x="206642" y="1643142"/>
            <a:ext cx="1000132" cy="2286016"/>
            <a:chOff x="1357290" y="571480"/>
            <a:chExt cx="1000132" cy="2286016"/>
          </a:xfrm>
        </p:grpSpPr>
        <p:grpSp>
          <p:nvGrpSpPr>
            <p:cNvPr id="6" name="Группа 15"/>
            <p:cNvGrpSpPr/>
            <p:nvPr/>
          </p:nvGrpSpPr>
          <p:grpSpPr>
            <a:xfrm>
              <a:off x="1357290" y="571480"/>
              <a:ext cx="1000132" cy="2286016"/>
              <a:chOff x="2754306" y="1153383"/>
              <a:chExt cx="449790" cy="1704113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00100" y="1925413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-32" y="2214554"/>
            <a:ext cx="714380" cy="461665"/>
            <a:chOff x="3357554" y="2143116"/>
            <a:chExt cx="7143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4"/>
          <p:cNvGrpSpPr/>
          <p:nvPr/>
        </p:nvGrpSpPr>
        <p:grpSpPr>
          <a:xfrm>
            <a:off x="71406" y="4181781"/>
            <a:ext cx="714380" cy="461665"/>
            <a:chOff x="2714612" y="4429132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214933" y="3981291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182701" y="2915082"/>
            <a:ext cx="1044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857488" y="3058539"/>
            <a:ext cx="11430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37"/>
          <p:cNvGrpSpPr/>
          <p:nvPr/>
        </p:nvGrpSpPr>
        <p:grpSpPr>
          <a:xfrm>
            <a:off x="1418095" y="3643313"/>
            <a:ext cx="1000132" cy="2286016"/>
            <a:chOff x="1357290" y="571480"/>
            <a:chExt cx="1000132" cy="2286016"/>
          </a:xfrm>
        </p:grpSpPr>
        <p:grpSp>
          <p:nvGrpSpPr>
            <p:cNvPr id="10" name="Группа 38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4"/>
          <p:cNvGrpSpPr/>
          <p:nvPr/>
        </p:nvGrpSpPr>
        <p:grpSpPr>
          <a:xfrm>
            <a:off x="2000232" y="6286519"/>
            <a:ext cx="714380" cy="461665"/>
            <a:chOff x="2714612" y="4429132"/>
            <a:chExt cx="714380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 стрелкой 45"/>
          <p:cNvCxnSpPr/>
          <p:nvPr/>
        </p:nvCxnSpPr>
        <p:spPr>
          <a:xfrm rot="16200000" flipV="1">
            <a:off x="1426956" y="600272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1595148" y="5168074"/>
            <a:ext cx="648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7"/>
          <p:cNvGrpSpPr/>
          <p:nvPr/>
        </p:nvGrpSpPr>
        <p:grpSpPr>
          <a:xfrm>
            <a:off x="2071670" y="4572007"/>
            <a:ext cx="857256" cy="461665"/>
            <a:chOff x="3357554" y="2143116"/>
            <a:chExt cx="85725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3357554" y="2143116"/>
              <a:ext cx="857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 стрелкой 49"/>
          <p:cNvCxnSpPr/>
          <p:nvPr/>
        </p:nvCxnSpPr>
        <p:spPr>
          <a:xfrm rot="16200000" flipV="1">
            <a:off x="1664154" y="5244008"/>
            <a:ext cx="504000" cy="17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7"/>
          <p:cNvGrpSpPr/>
          <p:nvPr/>
        </p:nvGrpSpPr>
        <p:grpSpPr>
          <a:xfrm>
            <a:off x="928662" y="4477415"/>
            <a:ext cx="1071570" cy="523220"/>
            <a:chOff x="3214678" y="2143117"/>
            <a:chExt cx="857256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285984" y="364331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86182" y="3058539"/>
            <a:ext cx="14287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143504" y="3058539"/>
            <a:ext cx="20717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ВЫТАЛК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15206" y="305853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714612" y="5288364"/>
            <a:ext cx="642938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. . . . . . . . . . . . . . . .. . . . .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. . . . . . . . . . . . . . . .. . . . . . . . . . . </a:t>
            </a:r>
          </a:p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66A06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. . . . . . . . . . . . . . . .. . . . . . . . . . .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975175" y="-46548"/>
            <a:ext cx="616856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8</a:t>
            </a:r>
            <a:endParaRPr kumimoji="0" lang="ru-RU" sz="36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640871" y="1117571"/>
            <a:ext cx="75031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динамометр, груз по 1Н, сосуд с водой,  раствор соли.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2071670" y="1928802"/>
            <a:ext cx="3048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10633" y="3146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выталкивающей силы. </a:t>
            </a:r>
            <a:r>
              <a:rPr lang="ru-RU" sz="2800" b="1" dirty="0" smtClean="0">
                <a:latin typeface="Times New Roman"/>
                <a:ea typeface="Times New Roman"/>
              </a:rPr>
              <a:t>От чего зависит  и не зависит  выталкивающая сила?</a:t>
            </a:r>
            <a:endParaRPr lang="ru-RU" sz="2800" i="1" dirty="0">
              <a:solidFill>
                <a:srgbClr val="000000"/>
              </a:solidFill>
            </a:endParaRP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3286116" y="3786190"/>
            <a:ext cx="529465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2.Опустим тело в солёную воду.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071802" y="4214818"/>
            <a:ext cx="11430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00528" y="4214818"/>
            <a:ext cx="185735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715008" y="4214818"/>
            <a:ext cx="20717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ВЫТАЛК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643834" y="4214818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3500430" y="2477152"/>
            <a:ext cx="51327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1.Опустим тело в чистую воду.</a:t>
            </a: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3357554" y="4786322"/>
            <a:ext cx="57864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3.Опустим тело на половину…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5033339" y="1928802"/>
            <a:ext cx="396781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0. Равновесие в воздухе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0" y="0"/>
            <a:ext cx="9144000" cy="6858000"/>
            <a:chOff x="3571868" y="-3429048"/>
            <a:chExt cx="9144000" cy="6858000"/>
          </a:xfrm>
        </p:grpSpPr>
        <p:grpSp>
          <p:nvGrpSpPr>
            <p:cNvPr id="52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6" name="Группа 17"/>
              <p:cNvGrpSpPr/>
              <p:nvPr/>
            </p:nvGrpSpPr>
            <p:grpSpPr>
              <a:xfrm>
                <a:off x="-3214742" y="3288100"/>
                <a:ext cx="9144000" cy="4641494"/>
                <a:chOff x="-928726" y="2889120"/>
                <a:chExt cx="9144000" cy="4641494"/>
              </a:xfrm>
            </p:grpSpPr>
            <p:sp>
              <p:nvSpPr>
                <p:cNvPr id="67" name="Прямоугольник 66"/>
                <p:cNvSpPr/>
                <p:nvPr/>
              </p:nvSpPr>
              <p:spPr>
                <a:xfrm>
                  <a:off x="-928726" y="6207175"/>
                  <a:ext cx="9144000" cy="132343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 «</a:t>
                  </a:r>
                  <a:r>
                    <a:rPr lang="ru-RU" sz="4000" b="1" i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ВЕСУ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» </a:t>
                  </a:r>
                  <a:r>
                    <a:rPr lang="ru-RU" sz="4000" b="1" dirty="0" smtClean="0">
                      <a:solidFill>
                        <a:srgbClr val="220FB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ЖИДКОСТИ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( Г)</a:t>
                  </a:r>
                  <a:endParaRPr lang="ru-RU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 </a:t>
                  </a:r>
                  <a:r>
                    <a:rPr lang="en-US" sz="4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0066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вытесненном телом.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-928726" y="2889120"/>
                  <a:ext cx="9144000" cy="156966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Давление на </a:t>
                  </a:r>
                  <a:r>
                    <a:rPr lang="ru-RU" sz="4800" b="1" i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нижнюю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грань </a:t>
                  </a:r>
                  <a:r>
                    <a:rPr lang="ru-RU" sz="4800" b="1" i="1" dirty="0" smtClean="0">
                      <a:latin typeface="Times New Roman" pitchFamily="18" charset="0"/>
                      <a:cs typeface="Times New Roman" pitchFamily="18" charset="0"/>
                    </a:rPr>
                    <a:t>больше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чем на </a:t>
                  </a:r>
                  <a:r>
                    <a:rPr lang="ru-RU" sz="4800" b="1" i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верхнюю.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6" name="Text Box 153"/>
            <p:cNvSpPr txBox="1">
              <a:spLocks noChangeArrowheads="1"/>
            </p:cNvSpPr>
            <p:nvPr/>
          </p:nvSpPr>
          <p:spPr bwMode="auto">
            <a:xfrm>
              <a:off x="5286348" y="500042"/>
              <a:ext cx="5572164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6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60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US" sz="6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7358051" y="-523220"/>
            <a:ext cx="178594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стр.23</a:t>
            </a:r>
            <a:endParaRPr kumimoji="0" lang="ru-RU" sz="36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animBg="1"/>
      <p:bldP spid="55" grpId="0"/>
      <p:bldP spid="58" grpId="0" animBg="1"/>
      <p:bldP spid="59" grpId="0" animBg="1"/>
      <p:bldP spid="60" grpId="0"/>
      <p:bldP spid="3087" grpId="0" animBg="1"/>
      <p:bldP spid="61" grpId="0" animBg="1"/>
      <p:bldP spid="62" grpId="0"/>
      <p:bldP spid="63" grpId="0"/>
      <p:bldP spid="64" grpId="0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13-3    </a:t>
            </a:r>
            <a:r>
              <a:rPr lang="ru-RU" sz="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ФотФстр.24/    для </a:t>
            </a:r>
            <a:r>
              <a:rPr lang="ru-RU" sz="1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стр20, </a:t>
            </a:r>
          </a:p>
          <a:p>
            <a:pPr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учебник, стр.149 упр.26 №1,2,3,4,5</a:t>
            </a:r>
            <a:endParaRPr lang="ru-RU" sz="1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lum bright="-20000" contrast="30000"/>
          </a:blip>
          <a:srcRect l="19048" t="50391" r="6131" b="33333"/>
          <a:stretch>
            <a:fillRect/>
          </a:stretch>
        </p:blipFill>
        <p:spPr bwMode="auto">
          <a:xfrm>
            <a:off x="0" y="0"/>
            <a:ext cx="7072362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10000" contrast="30000"/>
          </a:blip>
          <a:srcRect l="10117" t="10228" r="63836" b="65384"/>
          <a:stretch>
            <a:fillRect/>
          </a:stretch>
        </p:blipFill>
        <p:spPr bwMode="auto">
          <a:xfrm>
            <a:off x="0" y="1916832"/>
            <a:ext cx="2843808" cy="29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lum bright="-10000" contrast="30000"/>
          </a:blip>
          <a:srcRect l="41115" t="10228" r="35142" b="65384"/>
          <a:stretch>
            <a:fillRect/>
          </a:stretch>
        </p:blipFill>
        <p:spPr bwMode="auto">
          <a:xfrm>
            <a:off x="2771800" y="1772816"/>
            <a:ext cx="2592288" cy="293636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lum bright="-10000" contrast="30000"/>
          </a:blip>
          <a:srcRect l="70135" t="10228" r="6131" b="65384"/>
          <a:stretch>
            <a:fillRect/>
          </a:stretch>
        </p:blipFill>
        <p:spPr bwMode="auto">
          <a:xfrm>
            <a:off x="5509120" y="1772816"/>
            <a:ext cx="2591272" cy="29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13-3 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ФотФстр.24/    для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стр20, </a:t>
            </a:r>
          </a:p>
          <a:p>
            <a:pPr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учебник, стр.149 упр.26 №1,2,3,4,5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9336" t="44678" r="20898" b="12841"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429124" y="5643578"/>
            <a:ext cx="2786082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14"/>
            <a:ext cx="592935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98352" y="927168"/>
            <a:ext cx="769499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78" y="152474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14888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2145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3926" y="277728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0100" y="359518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26" y="4143380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64" y="4701613"/>
            <a:ext cx="45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429124" y="5550488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68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НАД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731050" y="5554192"/>
            <a:ext cx="1714512" cy="986130"/>
            <a:chOff x="5731050" y="5567072"/>
            <a:chExt cx="171451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31050" y="5567072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endParaRPr lang="ru-RU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74350" y="5783450"/>
            <a:ext cx="51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=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203582">
            <a:off x="7411976" y="57471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26995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20578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286248" y="285749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3857620" y="357187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865022" y="35966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endParaRPr lang="ru-RU" sz="2800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4643438" y="2571744"/>
            <a:ext cx="928694" cy="4286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Выгнутая вверх стрелка 57"/>
          <p:cNvSpPr/>
          <p:nvPr/>
        </p:nvSpPr>
        <p:spPr>
          <a:xfrm flipH="1" flipV="1">
            <a:off x="4857752" y="5214950"/>
            <a:ext cx="1785950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верх стрелка 58"/>
          <p:cNvSpPr/>
          <p:nvPr/>
        </p:nvSpPr>
        <p:spPr>
          <a:xfrm flipV="1">
            <a:off x="4429124" y="5286388"/>
            <a:ext cx="2928958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1406" y="71414"/>
            <a:ext cx="3500462" cy="5715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13-4,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 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43" grpId="0"/>
      <p:bldP spid="51" grpId="0" animBg="1"/>
      <p:bldP spid="52" grpId="0" animBg="1"/>
      <p:bldP spid="53" grpId="0"/>
      <p:bldP spid="55" grpId="0"/>
      <p:bldP spid="56" grpId="0"/>
      <p:bldP spid="58" grpId="0" animBg="1"/>
      <p:bldP spid="59" grpId="0" animBg="1"/>
      <p:bldP spid="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500562" y="3143248"/>
            <a:ext cx="2786082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14"/>
            <a:ext cx="592935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98352" y="927168"/>
            <a:ext cx="769499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78" y="152474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14888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2145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643438" y="3000372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6056156" y="3000372"/>
            <a:ext cx="928694" cy="986130"/>
            <a:chOff x="5857884" y="5567072"/>
            <a:chExt cx="928694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016802" y="556707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711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endParaRPr lang="ru-RU" sz="2800" dirty="0"/>
            </a:p>
          </p:txBody>
        </p:sp>
      </p:grpSp>
      <p:sp>
        <p:nvSpPr>
          <p:cNvPr id="51" name="Овал 50"/>
          <p:cNvSpPr/>
          <p:nvPr/>
        </p:nvSpPr>
        <p:spPr>
          <a:xfrm>
            <a:off x="3501932" y="226995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20578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1406" y="71414"/>
            <a:ext cx="3500462" cy="5715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13-4,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 24 </a:t>
            </a:r>
          </a:p>
        </p:txBody>
      </p:sp>
      <p:grpSp>
        <p:nvGrpSpPr>
          <p:cNvPr id="45" name="Группа 39"/>
          <p:cNvGrpSpPr/>
          <p:nvPr/>
        </p:nvGrpSpPr>
        <p:grpSpPr>
          <a:xfrm>
            <a:off x="7643834" y="3071810"/>
            <a:ext cx="1500166" cy="986130"/>
            <a:chOff x="5857884" y="5567072"/>
            <a:chExt cx="1500166" cy="98613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016802" y="5567072"/>
              <a:ext cx="1341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900</a:t>
              </a:r>
              <a:endParaRPr lang="ru-RU" sz="2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19806" y="6029982"/>
              <a:ext cx="1338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1000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/>
            </a:p>
          </p:txBody>
        </p:sp>
      </p:grpSp>
      <p:sp>
        <p:nvSpPr>
          <p:cNvPr id="49" name="Овал 48"/>
          <p:cNvSpPr/>
          <p:nvPr/>
        </p:nvSpPr>
        <p:spPr>
          <a:xfrm>
            <a:off x="8143900" y="3143248"/>
            <a:ext cx="500066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215338" y="3571876"/>
            <a:ext cx="500066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51" grpId="0" animBg="1"/>
      <p:bldP spid="52" grpId="0" animBg="1"/>
      <p:bldP spid="60" grpId="0" animBg="1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572000" y="3143248"/>
            <a:ext cx="2786082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14"/>
            <a:ext cx="592935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98352" y="927168"/>
            <a:ext cx="769499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Льдина 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78" y="152474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14888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2145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770272" y="3050158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погр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6199032" y="3053862"/>
            <a:ext cx="1233492" cy="986130"/>
            <a:chOff x="5857884" y="5567072"/>
            <a:chExt cx="123349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45364" y="556707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endParaRPr lang="ru-RU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276370" y="3334408"/>
            <a:ext cx="51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=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203582">
            <a:off x="7723040" y="3243138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26995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20578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1406" y="71414"/>
            <a:ext cx="3500462" cy="5715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13-4,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стр. 24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1868" y="4429132"/>
            <a:ext cx="557213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 водой 9-я часть льдины!!!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42" grpId="0"/>
      <p:bldP spid="43" grpId="0"/>
      <p:bldP spid="51" grpId="0" animBg="1"/>
      <p:bldP spid="52" grpId="0" animBg="1"/>
      <p:bldP spid="60" grpId="0" animBg="1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543939"/>
            <a:ext cx="3131840" cy="1384995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=2200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21288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01317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99592" y="3501008"/>
            <a:ext cx="122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9716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2339752" y="1290126"/>
            <a:ext cx="6429388" cy="567238"/>
          </a:xfrm>
          <a:prstGeom prst="rect">
            <a:avLst/>
          </a:prstGeom>
          <a:gradFill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груз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2428868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силу тяжести бетона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9218" y="1857364"/>
            <a:ext cx="684478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5877272"/>
            <a:ext cx="1450190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1720" y="3643314"/>
            <a:ext cx="1143008" cy="523220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3296" y="2977218"/>
            <a:ext cx="651621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2200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8398" y="4040238"/>
            <a:ext cx="273630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3488" y="297721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3500438"/>
            <a:ext cx="460851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Найду выталкивающую силу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302" y="4616302"/>
            <a:ext cx="41764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9,8Н/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86710" y="512035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-24"/>
            <a:ext cx="103139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13-5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 l="18059" t="74893" r="10736" b="19149"/>
          <a:stretch>
            <a:fillRect/>
          </a:stretch>
        </p:blipFill>
        <p:spPr bwMode="auto">
          <a:xfrm>
            <a:off x="857224" y="0"/>
            <a:ext cx="810384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286644" y="6469063"/>
            <a:ext cx="185738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13-5,ср.24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33" grpId="0" animBg="1"/>
      <p:bldP spid="28" grpId="0" animBg="1"/>
      <p:bldP spid="29" grpId="0" animBg="1"/>
      <p:bldP spid="34" grpId="0" animBg="1"/>
      <p:bldP spid="30" grpId="0" animBg="1"/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528638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Масса  камня объемом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дм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Какую силу надо приложить, чтобы удержать камень в воде?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112" y="0"/>
            <a:ext cx="385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6934" y="604462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6208" y="3558605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1504440"/>
            <a:ext cx="4214810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Камень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096639"/>
            <a:ext cx="728664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071678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Т.к  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099" y="4334540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0846" y="3946289"/>
            <a:ext cx="350046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=20кг·9,8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55728" y="3915795"/>
            <a:ext cx="128823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258" y="5986451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4500570"/>
            <a:ext cx="40005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72" y="5143512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910136" y="5753116"/>
            <a:ext cx="21621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3058539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5206" y="3071810"/>
            <a:ext cx="102907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0958" y="3929066"/>
            <a:ext cx="100013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6334780"/>
            <a:ext cx="1000132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429388" y="6286520"/>
            <a:ext cx="2714612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13-6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"/>
          <p:cNvGrpSpPr/>
          <p:nvPr/>
        </p:nvGrpSpPr>
        <p:grpSpPr>
          <a:xfrm>
            <a:off x="1643074" y="6058935"/>
            <a:ext cx="1071538" cy="584775"/>
            <a:chOff x="2714612" y="4429132"/>
            <a:chExt cx="714380" cy="967202"/>
          </a:xfrm>
        </p:grpSpPr>
        <p:sp>
          <p:nvSpPr>
            <p:cNvPr id="34" name="TextBox 33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7"/>
          <p:cNvGrpSpPr/>
          <p:nvPr/>
        </p:nvGrpSpPr>
        <p:grpSpPr>
          <a:xfrm>
            <a:off x="1857356" y="4334540"/>
            <a:ext cx="1071570" cy="523220"/>
            <a:chOff x="3214678" y="2143117"/>
            <a:chExt cx="857256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7"/>
          <p:cNvGrpSpPr/>
          <p:nvPr/>
        </p:nvGrpSpPr>
        <p:grpSpPr>
          <a:xfrm>
            <a:off x="1785918" y="3691598"/>
            <a:ext cx="1071570" cy="523220"/>
            <a:chOff x="3151817" y="2143117"/>
            <a:chExt cx="942979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3151817" y="2143117"/>
              <a:ext cx="942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руки</a:t>
              </a: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2461E-6 L -0.62882 -0.0700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3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20907E-6 L -0.40642 -0.1949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4.18131E-6 L -0.41337 -0.54533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/>
      <p:bldP spid="22" grpId="1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8" grpId="0" animBg="1"/>
      <p:bldP spid="28" grpId="1" animBg="1"/>
      <p:bldP spid="21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714200" y="3643314"/>
            <a:ext cx="317109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76,4Н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30Н=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15140" y="3714752"/>
            <a:ext cx="1253768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</a:t>
            </a:r>
            <a:endParaRPr lang="ru-RU" sz="3200" dirty="0"/>
          </a:p>
        </p:txBody>
      </p:sp>
      <p:sp>
        <p:nvSpPr>
          <p:cNvPr id="27" name="TextBox 26"/>
          <p:cNvSpPr txBox="1"/>
          <p:nvPr/>
        </p:nvSpPr>
        <p:spPr>
          <a:xfrm rot="182569">
            <a:off x="6616196" y="2889922"/>
            <a:ext cx="1235603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76,4Н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3578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13-7.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ли на воздушном шаре объемам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м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поднять груз массой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5,5 кг?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Шар наполнен гелием. Масса   оболочки и приборов равна 3кг.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(Найдите максимальную массу такого груза.)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1147250"/>
            <a:ext cx="5572132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Воздушный шар  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50" y="0"/>
            <a:ext cx="385762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=5,5кг,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=3кг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гелия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0,18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воздуха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1,3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620028"/>
            <a:ext cx="6215074" cy="523220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ru-RU" sz="28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9701" y="2571744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76,4Н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32" y="5715016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00438"/>
            <a:ext cx="131643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55011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429132"/>
            <a:ext cx="114300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3039726"/>
            <a:ext cx="250033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 rot="616148">
            <a:off x="5749770" y="3844144"/>
            <a:ext cx="192882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714612" y="4214818"/>
            <a:ext cx="369976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14612" y="4844489"/>
            <a:ext cx="414340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46,4Н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53554" y="5500702"/>
            <a:ext cx="428628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4,73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/>
              <a:t>&lt;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5,5 кг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571736" y="6150114"/>
            <a:ext cx="3929058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Лишние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765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57884" y="3214686"/>
            <a:ext cx="23616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(т.к. равновесие)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19896"/>
            <a:ext cx="821533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85720" y="6286520"/>
            <a:ext cx="114300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30Н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43174" y="5500702"/>
            <a:ext cx="1357322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 rot="21006216">
            <a:off x="6269543" y="5957533"/>
            <a:ext cx="2877797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13-7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ФотФ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стр.24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14480" y="5635230"/>
            <a:ext cx="1071538" cy="584775"/>
            <a:chOff x="2905120" y="4429132"/>
            <a:chExt cx="714380" cy="967202"/>
          </a:xfrm>
        </p:grpSpPr>
        <p:sp>
          <p:nvSpPr>
            <p:cNvPr id="43" name="TextBox 42"/>
            <p:cNvSpPr txBox="1"/>
            <p:nvPr/>
          </p:nvSpPr>
          <p:spPr>
            <a:xfrm>
              <a:off x="2905120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2952723" y="4605596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7"/>
          <p:cNvGrpSpPr/>
          <p:nvPr/>
        </p:nvGrpSpPr>
        <p:grpSpPr>
          <a:xfrm>
            <a:off x="571472" y="3143248"/>
            <a:ext cx="1071570" cy="523220"/>
            <a:chOff x="3214678" y="2143117"/>
            <a:chExt cx="857256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1857356" y="4763168"/>
            <a:ext cx="714412" cy="523220"/>
            <a:chOff x="3214678" y="2143117"/>
            <a:chExt cx="628680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239D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2923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0" y="2143116"/>
            <a:ext cx="5429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выталкивающую силу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07E-6 L -0.53525 0.0194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2109E-6 L -0.72031 0.19912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29" grpId="1" animBg="1"/>
      <p:bldP spid="27" grpId="0"/>
      <p:bldP spid="27" grpId="1"/>
      <p:bldP spid="3" grpId="0" animBg="1"/>
      <p:bldP spid="3" grpId="1" animBg="1"/>
      <p:bldP spid="6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 animBg="1"/>
      <p:bldP spid="4" grpId="0" build="allAtOnce" animBg="1"/>
      <p:bldP spid="4" grpId="1" build="allAtOnce" animBg="1"/>
      <p:bldP spid="4" grpId="2" build="allAtOnce" animBg="1"/>
      <p:bldP spid="39" grpId="0" animBg="1"/>
      <p:bldP spid="40" grpId="0" animBg="1"/>
      <p:bldP spid="51" grpId="0" build="allAtOnce" animBg="1"/>
      <p:bldP spid="51" grpId="1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13-3   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ФотФстр.24/    для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стр20, </a:t>
            </a:r>
          </a:p>
          <a:p>
            <a:pPr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учебник, стр.149 упр.26 №1,2,3,4,5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10254" r="18554" b="4052"/>
          <a:stretch>
            <a:fillRect/>
          </a:stretch>
        </p:blipFill>
        <p:spPr bwMode="auto">
          <a:xfrm>
            <a:off x="0" y="0"/>
            <a:ext cx="7643866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49247"/>
            <a:ext cx="9144000" cy="1477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цену деления и показания металлического барометра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(рис. 8)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Выразите показания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19000"/>
              </a:lnSpc>
              <a:spcBef>
                <a:spcPts val="97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000107"/>
            <a:ext cx="3929058" cy="508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28926" y="2143116"/>
            <a:ext cx="185738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85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57298"/>
            <a:ext cx="271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=8,5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3399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68" y="1357298"/>
            <a:ext cx="285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=85000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07233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№13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§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48,49,52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512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509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492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4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4000" b="1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-11744211" y="3071810"/>
            <a:ext cx="15081770" cy="2571768"/>
            <a:chOff x="-11710391" y="-7377831"/>
            <a:chExt cx="15081770" cy="2195495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33820" y="-7367754"/>
              <a:ext cx="3337559" cy="2160681"/>
            </a:xfrm>
            <a:prstGeom prst="rect">
              <a:avLst/>
            </a:prstGeom>
            <a:solidFill>
              <a:srgbClr val="0000FF">
                <a:alpha val="48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-11710391" y="-7377831"/>
              <a:ext cx="3312" cy="2195495"/>
              <a:chOff x="8928" y="-2092783"/>
              <a:chExt cx="3312" cy="2195495"/>
            </a:xfrm>
          </p:grpSpPr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9360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11664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9376" y="102712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9176" y="-2092783"/>
                <a:ext cx="2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8928" y="-904006"/>
                <a:ext cx="3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1808" y="4464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42976" y="1285860"/>
            <a:ext cx="1117781" cy="251268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1714480" y="3066072"/>
            <a:ext cx="0" cy="7201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7"/>
          <p:cNvGrpSpPr/>
          <p:nvPr/>
        </p:nvGrpSpPr>
        <p:grpSpPr>
          <a:xfrm>
            <a:off x="1898300" y="2385948"/>
            <a:ext cx="530560" cy="400110"/>
            <a:chOff x="3208127" y="2146109"/>
            <a:chExt cx="714380" cy="400110"/>
          </a:xfrm>
          <a:solidFill>
            <a:schemeClr val="bg2"/>
          </a:solidFill>
        </p:grpSpPr>
        <p:sp>
          <p:nvSpPr>
            <p:cNvPr id="17" name="TextBox 16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14282" y="629647"/>
            <a:ext cx="60144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936434" y="629647"/>
            <a:ext cx="12490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85786" y="629647"/>
            <a:ext cx="125867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786454"/>
            <a:ext cx="3733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погружённой части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2"/>
          <p:cNvGrpSpPr/>
          <p:nvPr/>
        </p:nvGrpSpPr>
        <p:grpSpPr>
          <a:xfrm>
            <a:off x="4649198" y="1336331"/>
            <a:ext cx="4280520" cy="2592735"/>
            <a:chOff x="-180528" y="980728"/>
            <a:chExt cx="4280520" cy="2592735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95536" y="1412329"/>
              <a:ext cx="2975843" cy="2160687"/>
            </a:xfrm>
            <a:prstGeom prst="rect">
              <a:avLst/>
            </a:prstGeom>
            <a:solidFill>
              <a:srgbClr val="0000FF">
                <a:alpha val="46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-180526" y="-5280872"/>
              <a:ext cx="4280520" cy="1728"/>
              <a:chOff x="8928" y="4176"/>
              <a:chExt cx="3312" cy="1728"/>
            </a:xfrm>
          </p:grpSpPr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8928" y="4752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8928" y="4176"/>
                <a:ext cx="3312" cy="1728"/>
                <a:chOff x="8928" y="4176"/>
                <a:chExt cx="3312" cy="1728"/>
              </a:xfrm>
            </p:grpSpPr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9360" y="4176"/>
                  <a:ext cx="0" cy="17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>
                  <a:off x="11664" y="4176"/>
                  <a:ext cx="0" cy="17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9360" y="5904"/>
                  <a:ext cx="230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9176" y="5616"/>
                  <a:ext cx="27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>
                  <a:off x="8928" y="4464"/>
                  <a:ext cx="33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>
                  <a:off x="11808" y="4464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214942" y="1775293"/>
            <a:ext cx="2975843" cy="2160687"/>
          </a:xfrm>
          <a:prstGeom prst="rect">
            <a:avLst/>
          </a:prstGeom>
          <a:solidFill>
            <a:srgbClr val="0000FF">
              <a:alpha val="7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6215074" y="2108507"/>
            <a:ext cx="1117781" cy="129824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 flipV="1">
            <a:off x="6773966" y="2373080"/>
            <a:ext cx="0" cy="8629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7"/>
          <p:cNvGrpSpPr/>
          <p:nvPr/>
        </p:nvGrpSpPr>
        <p:grpSpPr>
          <a:xfrm>
            <a:off x="6224057" y="2145970"/>
            <a:ext cx="530560" cy="425774"/>
            <a:chOff x="3208127" y="2120445"/>
            <a:chExt cx="714380" cy="425774"/>
          </a:xfrm>
        </p:grpSpPr>
        <p:sp>
          <p:nvSpPr>
            <p:cNvPr id="37" name="TextBox 36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3445028" y="2120445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5286380" y="826454"/>
            <a:ext cx="86433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6072198" y="857232"/>
            <a:ext cx="68159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6741053" y="875505"/>
            <a:ext cx="154939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20048691">
            <a:off x="4040085" y="1853938"/>
            <a:ext cx="17566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посолим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43372" y="5715016"/>
            <a:ext cx="4503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ПЛОТНОСТИ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жидкости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0" y="-24"/>
            <a:ext cx="9144000" cy="6858000"/>
            <a:chOff x="3571868" y="-3429048"/>
            <a:chExt cx="9144000" cy="6858000"/>
          </a:xfrm>
        </p:grpSpPr>
        <p:grpSp>
          <p:nvGrpSpPr>
            <p:cNvPr id="46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0" name="Группа 17"/>
              <p:cNvGrpSpPr/>
              <p:nvPr/>
            </p:nvGrpSpPr>
            <p:grpSpPr>
              <a:xfrm>
                <a:off x="-3214742" y="3288100"/>
                <a:ext cx="9144000" cy="4641494"/>
                <a:chOff x="-928726" y="2889120"/>
                <a:chExt cx="9144000" cy="4641494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-928726" y="6207175"/>
                  <a:ext cx="9144000" cy="132343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 «</a:t>
                  </a:r>
                  <a:r>
                    <a:rPr lang="ru-RU" sz="4000" b="1" i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ВЕСУ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» </a:t>
                  </a:r>
                  <a:r>
                    <a:rPr lang="ru-RU" sz="4000" b="1" dirty="0" smtClean="0">
                      <a:solidFill>
                        <a:srgbClr val="220FB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ЖИДКОСТИ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( Г)</a:t>
                  </a:r>
                  <a:endParaRPr lang="ru-RU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 </a:t>
                  </a:r>
                  <a:r>
                    <a:rPr lang="en-US" sz="4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0066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вытесненном телом.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-928726" y="2889120"/>
                  <a:ext cx="9144000" cy="156966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Давление на </a:t>
                  </a:r>
                  <a:r>
                    <a:rPr lang="ru-RU" sz="4800" b="1" i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нижнюю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грань </a:t>
                  </a:r>
                  <a:r>
                    <a:rPr lang="ru-RU" sz="4800" b="1" i="1" dirty="0" smtClean="0">
                      <a:latin typeface="Times New Roman" pitchFamily="18" charset="0"/>
                      <a:cs typeface="Times New Roman" pitchFamily="18" charset="0"/>
                    </a:rPr>
                    <a:t>больше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чем на </a:t>
                  </a:r>
                  <a:r>
                    <a:rPr lang="ru-RU" sz="4800" b="1" i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верхнюю.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7" name="Text Box 153"/>
            <p:cNvSpPr txBox="1">
              <a:spLocks noChangeArrowheads="1"/>
            </p:cNvSpPr>
            <p:nvPr/>
          </p:nvSpPr>
          <p:spPr bwMode="auto">
            <a:xfrm>
              <a:off x="5286348" y="500042"/>
              <a:ext cx="5572164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6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60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US" sz="6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1.85185E-6 L 0.00156 0.2030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4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4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4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4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40" grpId="0" animBg="1"/>
      <p:bldP spid="34" grpId="0" animBg="1"/>
      <p:bldP spid="35" grpId="0" animBg="1"/>
      <p:bldP spid="35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39" grpId="0" autoUpdateAnimBg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13-3    </a:t>
            </a:r>
            <a:r>
              <a:rPr lang="ru-RU" sz="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ФотФстр.24/    для </a:t>
            </a:r>
            <a:r>
              <a:rPr lang="ru-RU" sz="1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1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стр20, </a:t>
            </a:r>
          </a:p>
          <a:p>
            <a:pPr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учебник, стр.149 упр.26 №1,2,3,4,5</a:t>
            </a:r>
            <a:endParaRPr lang="ru-RU" sz="1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8918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будет плавать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керосине,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бензине,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будут плавать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свинец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платина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71802" y="2786058"/>
          <a:ext cx="5429288" cy="2791872"/>
        </p:xfrm>
        <a:graphic>
          <a:graphicData uri="http://schemas.openxmlformats.org/drawingml/2006/table">
            <a:tbl>
              <a:tblPr/>
              <a:tblGrid>
                <a:gridCol w="1464585"/>
                <a:gridCol w="775478"/>
                <a:gridCol w="531381"/>
                <a:gridCol w="1461767"/>
                <a:gridCol w="664696"/>
                <a:gridCol w="531381"/>
              </a:tblGrid>
              <a:tr h="222811"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вещество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25095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вещество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Алюминий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золото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19300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19,3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Береза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(сухая)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Свинец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pc="-65" dirty="0">
                          <a:latin typeface="Times New Roman"/>
                          <a:ea typeface="Calibri"/>
                          <a:cs typeface="Times New Roman"/>
                        </a:rPr>
                        <a:t>11300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7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Бетон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Серебро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spc="-65" dirty="0">
                          <a:latin typeface="Times New Roman"/>
                          <a:ea typeface="Calibri"/>
                          <a:cs typeface="Times New Roman"/>
                        </a:rPr>
                        <a:t>10500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1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Кирпич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77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платина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21500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Лед</a:t>
                      </a:r>
                      <a:endParaRPr lang="ru-RU" sz="1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ru-RU" sz="1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Сталь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7800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Медь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8900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Стекло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Мрамор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Уран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60">
                          <a:latin typeface="Times New Roman"/>
                          <a:ea typeface="Calibri"/>
                          <a:cs typeface="Times New Roman"/>
                        </a:rPr>
                        <a:t>18700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Олово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7300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Цинк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7100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Песок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Чугун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357298"/>
          <a:ext cx="4857752" cy="1348359"/>
        </p:xfrm>
        <a:graphic>
          <a:graphicData uri="http://schemas.openxmlformats.org/drawingml/2006/table">
            <a:tbl>
              <a:tblPr/>
              <a:tblGrid>
                <a:gridCol w="1078108"/>
                <a:gridCol w="539054"/>
                <a:gridCol w="539054"/>
                <a:gridCol w="1415652"/>
                <a:gridCol w="742102"/>
                <a:gridCol w="543782"/>
              </a:tblGrid>
              <a:tr h="154305">
                <a:tc>
                  <a:txBody>
                    <a:bodyPr/>
                    <a:lstStyle/>
                    <a:p>
                      <a:pPr marL="130810" marR="125095" indent="-130810" algn="ctr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600" b="0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вещество</a:t>
                      </a:r>
                      <a:endParaRPr lang="ru-RU" sz="1600" b="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05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25095" algn="ctr">
                        <a:lnSpc>
                          <a:spcPts val="1175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вещество</a:t>
                      </a:r>
                      <a:endParaRPr lang="ru-RU" sz="2400" i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ru-RU" sz="11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г/см</a:t>
                      </a:r>
                      <a:r>
                        <a:rPr lang="ru-RU" sz="1200" b="1" baseline="3000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Эфир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0,71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0" dirty="0">
                          <a:latin typeface="Times New Roman"/>
                          <a:ea typeface="Calibri"/>
                          <a:cs typeface="Times New Roman"/>
                        </a:rPr>
                        <a:t>Керосин, нефть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Бензин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710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0,71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15">
                          <a:latin typeface="Times New Roman"/>
                          <a:ea typeface="Calibri"/>
                          <a:cs typeface="Times New Roman"/>
                        </a:rPr>
                        <a:t>Масло подсолн.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0,93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2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2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220FB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2800" b="1" dirty="0">
                        <a:solidFill>
                          <a:srgbClr val="220FB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Ртуть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pc="-60" dirty="0">
                          <a:latin typeface="Times New Roman"/>
                          <a:ea typeface="Calibri"/>
                          <a:cs typeface="Times New Roman"/>
                        </a:rPr>
                        <a:t>13600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Вода (морская)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70">
                          <a:latin typeface="Times New Roman"/>
                          <a:ea typeface="Calibri"/>
                          <a:cs typeface="Times New Roman"/>
                        </a:rPr>
                        <a:t>1,02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Спирт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071934" y="4143380"/>
            <a:ext cx="1714512" cy="35719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1500174"/>
            <a:ext cx="2571768" cy="357190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6" y="1857364"/>
            <a:ext cx="2000232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2143116"/>
            <a:ext cx="1928826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15174" y="0"/>
            <a:ext cx="1214478" cy="50004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00790" y="2157184"/>
            <a:ext cx="1928826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214818"/>
            <a:ext cx="2000264" cy="2857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826" y="3000372"/>
            <a:ext cx="2000264" cy="35719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0826" y="3357562"/>
            <a:ext cx="2000264" cy="2857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3929066"/>
            <a:ext cx="2143140" cy="2857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2198" y="928670"/>
            <a:ext cx="1571636" cy="2857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3306" y="928670"/>
            <a:ext cx="1285884" cy="2857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человека из левого сердечного желудочка кровь выталкивается в аорту под давлением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160 мм.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ст.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Выразите это давление в паскалях.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 запишите в кПа с точностью до целых.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Плотность ртути принять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13600 кг/ 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20888"/>
            <a:ext cx="167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140968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129977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21325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789040"/>
            <a:ext cx="165618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человека из левого сердечного желудочка кровь выталкивается в аорту под давлением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150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ст..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Выразите это давление в паскалях.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 ртути принять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13600 кг/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-457200" eaLnBrk="1" fontAlgn="base" latinLnBrk="0" hangingPunct="1">
              <a:lnSpc>
                <a:spcPct val="113000"/>
              </a:lnSpc>
              <a:spcBef>
                <a:spcPts val="813"/>
              </a:spcBef>
              <a:spcAft>
                <a:spcPts val="1000"/>
              </a:spcAft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714488"/>
            <a:ext cx="2500330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592932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,15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714620"/>
            <a:ext cx="2143140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20400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500438"/>
            <a:ext cx="185738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>
            <a:lum bright="-30000" contrast="40000"/>
          </a:blip>
          <a:srcRect l="15653" t="36841" r="7995" b="56844"/>
          <a:stretch>
            <a:fillRect/>
          </a:stretch>
        </p:blipFill>
        <p:spPr bwMode="auto">
          <a:xfrm>
            <a:off x="0" y="0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нагревается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в нём увеличивается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т.к. уменьшается давление атмосферного воздуха;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резина шарика слабеет с высотой.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4" y="71414"/>
            <a:ext cx="571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31270" r="6962" b="56878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43969" r="6962" b="49258"/>
          <a:stretch>
            <a:fillRect/>
          </a:stretch>
        </p:blipFill>
        <p:spPr bwMode="auto">
          <a:xfrm>
            <a:off x="0" y="178592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50742" r="6962" b="44179"/>
          <a:stretch>
            <a:fillRect/>
          </a:stretch>
        </p:blipFill>
        <p:spPr bwMode="auto">
          <a:xfrm>
            <a:off x="0" y="3429000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54975" r="6962" b="35713"/>
          <a:stretch>
            <a:fillRect/>
          </a:stretch>
        </p:blipFill>
        <p:spPr bwMode="auto">
          <a:xfrm>
            <a:off x="0" y="450057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70213" r="6962" b="8623"/>
          <a:stretch>
            <a:fillRect/>
          </a:stretch>
        </p:blipFill>
        <p:spPr bwMode="auto">
          <a:xfrm>
            <a:off x="0" y="6429396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26725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285992"/>
            <a:ext cx="378618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6182" y="2300993"/>
            <a:ext cx="350046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760-722=38мм.рт.ст.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28794" y="2857496"/>
            <a:ext cx="164307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74148" y="2831214"/>
            <a:ext cx="1097852" cy="523220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456м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" y="3786190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3772919"/>
            <a:ext cx="17859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3786190"/>
            <a:ext cx="164304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286388"/>
            <a:ext cx="2498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p·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286388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4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5357826"/>
            <a:ext cx="2000264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160к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0443" t="31270" r="6962" b="56878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0443" t="43969" r="6962" b="49258"/>
          <a:stretch>
            <a:fillRect/>
          </a:stretch>
        </p:blipFill>
        <p:spPr bwMode="auto">
          <a:xfrm>
            <a:off x="0" y="1500174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0443" t="50742" r="6962" b="44179"/>
          <a:stretch>
            <a:fillRect/>
          </a:stretch>
        </p:blipFill>
        <p:spPr bwMode="auto">
          <a:xfrm>
            <a:off x="0" y="3429000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0443" t="54975" r="6962" b="35713"/>
          <a:stretch>
            <a:fillRect/>
          </a:stretch>
        </p:blipFill>
        <p:spPr bwMode="auto">
          <a:xfrm>
            <a:off x="0" y="428625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0443" t="70213" r="6962" b="8623"/>
          <a:stretch>
            <a:fillRect/>
          </a:stretch>
        </p:blipFill>
        <p:spPr bwMode="auto">
          <a:xfrm>
            <a:off x="0" y="6429396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2175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285992"/>
            <a:ext cx="378618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6182" y="2300993"/>
            <a:ext cx="350046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760-750=10мм.рт.ст.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28794" y="2857496"/>
            <a:ext cx="164307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74148" y="2831214"/>
            <a:ext cx="1097852" cy="523220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" y="3786190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3844357"/>
            <a:ext cx="17859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3786190"/>
            <a:ext cx="164304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286388"/>
            <a:ext cx="2498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p·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5312647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 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4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357826"/>
            <a:ext cx="2000264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200к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80" y="353777"/>
            <a:ext cx="571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1428736"/>
            <a:ext cx="5000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32" y="1857364"/>
            <a:ext cx="2000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750мм.рт.ст.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4572008"/>
            <a:ext cx="7858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3357562"/>
            <a:ext cx="5000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4357694"/>
            <a:ext cx="5000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8120</TotalTime>
  <Words>2919</Words>
  <Application>Microsoft Office PowerPoint</Application>
  <PresentationFormat>Экран (4:3)</PresentationFormat>
  <Paragraphs>686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Домашнее задание.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Домашнее задание.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983</cp:revision>
  <dcterms:created xsi:type="dcterms:W3CDTF">2009-11-04T14:29:22Z</dcterms:created>
  <dcterms:modified xsi:type="dcterms:W3CDTF">2020-02-12T15:21:44Z</dcterms:modified>
</cp:coreProperties>
</file>