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62"/>
  </p:notesMasterIdLst>
  <p:sldIdLst>
    <p:sldId id="418" r:id="rId2"/>
    <p:sldId id="419" r:id="rId3"/>
    <p:sldId id="420" r:id="rId4"/>
    <p:sldId id="421" r:id="rId5"/>
    <p:sldId id="422" r:id="rId6"/>
    <p:sldId id="423" r:id="rId7"/>
    <p:sldId id="435" r:id="rId8"/>
    <p:sldId id="392" r:id="rId9"/>
    <p:sldId id="436" r:id="rId10"/>
    <p:sldId id="437" r:id="rId11"/>
    <p:sldId id="438" r:id="rId12"/>
    <p:sldId id="311" r:id="rId13"/>
    <p:sldId id="386" r:id="rId14"/>
    <p:sldId id="379" r:id="rId15"/>
    <p:sldId id="387" r:id="rId16"/>
    <p:sldId id="388" r:id="rId17"/>
    <p:sldId id="372" r:id="rId18"/>
    <p:sldId id="406" r:id="rId19"/>
    <p:sldId id="411" r:id="rId20"/>
    <p:sldId id="446" r:id="rId21"/>
    <p:sldId id="439" r:id="rId22"/>
    <p:sldId id="449" r:id="rId23"/>
    <p:sldId id="441" r:id="rId24"/>
    <p:sldId id="442" r:id="rId25"/>
    <p:sldId id="443" r:id="rId26"/>
    <p:sldId id="444" r:id="rId27"/>
    <p:sldId id="445" r:id="rId28"/>
    <p:sldId id="447" r:id="rId29"/>
    <p:sldId id="391" r:id="rId30"/>
    <p:sldId id="448" r:id="rId31"/>
    <p:sldId id="417" r:id="rId32"/>
    <p:sldId id="424" r:id="rId33"/>
    <p:sldId id="393" r:id="rId34"/>
    <p:sldId id="394" r:id="rId35"/>
    <p:sldId id="395" r:id="rId36"/>
    <p:sldId id="396" r:id="rId37"/>
    <p:sldId id="397" r:id="rId38"/>
    <p:sldId id="415" r:id="rId39"/>
    <p:sldId id="416" r:id="rId40"/>
    <p:sldId id="430" r:id="rId41"/>
    <p:sldId id="427" r:id="rId42"/>
    <p:sldId id="410" r:id="rId43"/>
    <p:sldId id="425" r:id="rId44"/>
    <p:sldId id="428" r:id="rId45"/>
    <p:sldId id="426" r:id="rId46"/>
    <p:sldId id="429" r:id="rId47"/>
    <p:sldId id="399" r:id="rId48"/>
    <p:sldId id="400" r:id="rId49"/>
    <p:sldId id="401" r:id="rId50"/>
    <p:sldId id="402" r:id="rId51"/>
    <p:sldId id="403" r:id="rId52"/>
    <p:sldId id="431" r:id="rId53"/>
    <p:sldId id="404" r:id="rId54"/>
    <p:sldId id="432" r:id="rId55"/>
    <p:sldId id="405" r:id="rId56"/>
    <p:sldId id="413" r:id="rId57"/>
    <p:sldId id="383" r:id="rId58"/>
    <p:sldId id="409" r:id="rId59"/>
    <p:sldId id="433" r:id="rId60"/>
    <p:sldId id="434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06600"/>
    <a:srgbClr val="0033CC"/>
    <a:srgbClr val="66CCFF"/>
    <a:srgbClr val="003300"/>
    <a:srgbClr val="000099"/>
    <a:srgbClr val="220FB1"/>
    <a:srgbClr val="000000"/>
    <a:srgbClr val="365D21"/>
    <a:srgbClr val="0014AC"/>
    <a:srgbClr val="2706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81" autoAdjust="0"/>
  </p:normalViewPr>
  <p:slideViewPr>
    <p:cSldViewPr>
      <p:cViewPr>
        <p:scale>
          <a:sx n="51" d="100"/>
          <a:sy n="51" d="100"/>
        </p:scale>
        <p:origin x="-1956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audio" Target="../media/audio8.wav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10.wav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19.jpeg"/><Relationship Id="rId4" Type="http://schemas.openxmlformats.org/officeDocument/2006/relationships/audio" Target="../media/audio8.wav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0.wav"/><Relationship Id="rId7" Type="http://schemas.openxmlformats.org/officeDocument/2006/relationships/image" Target="../media/image9.png"/><Relationship Id="rId12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4.jpeg"/><Relationship Id="rId5" Type="http://schemas.openxmlformats.org/officeDocument/2006/relationships/audio" Target="../media/audio5.wav"/><Relationship Id="rId10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5.wav"/><Relationship Id="rId10" Type="http://schemas.openxmlformats.org/officeDocument/2006/relationships/image" Target="../media/image32.jpeg"/><Relationship Id="rId4" Type="http://schemas.openxmlformats.org/officeDocument/2006/relationships/audio" Target="../media/audio6.wav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8.wav"/><Relationship Id="rId9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42.jpeg"/><Relationship Id="rId5" Type="http://schemas.openxmlformats.org/officeDocument/2006/relationships/audio" Target="../media/audio5.wav"/><Relationship Id="rId10" Type="http://schemas.openxmlformats.org/officeDocument/2006/relationships/image" Target="../media/image41.jpeg"/><Relationship Id="rId4" Type="http://schemas.openxmlformats.org/officeDocument/2006/relationships/audio" Target="../media/audio6.wav"/><Relationship Id="rId9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8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42.jpeg"/><Relationship Id="rId5" Type="http://schemas.openxmlformats.org/officeDocument/2006/relationships/audio" Target="../media/audio5.wav"/><Relationship Id="rId10" Type="http://schemas.openxmlformats.org/officeDocument/2006/relationships/image" Target="../media/image41.jpeg"/><Relationship Id="rId4" Type="http://schemas.openxmlformats.org/officeDocument/2006/relationships/audio" Target="../media/audio6.wav"/><Relationship Id="rId9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42.jpeg"/><Relationship Id="rId5" Type="http://schemas.openxmlformats.org/officeDocument/2006/relationships/audio" Target="../media/audio5.wav"/><Relationship Id="rId10" Type="http://schemas.openxmlformats.org/officeDocument/2006/relationships/image" Target="../media/image41.jpeg"/><Relationship Id="rId4" Type="http://schemas.openxmlformats.org/officeDocument/2006/relationships/audio" Target="../media/audio6.wav"/><Relationship Id="rId9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4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audio" Target="../media/audio8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19.jpeg"/><Relationship Id="rId4" Type="http://schemas.openxmlformats.org/officeDocument/2006/relationships/audio" Target="../media/audio8.wav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>
            <a:off x="0" y="2857496"/>
            <a:ext cx="3429023" cy="500066"/>
            <a:chOff x="2028" y="8721"/>
            <a:chExt cx="2085" cy="311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028" y="8721"/>
              <a:ext cx="2085" cy="31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04" y="8870"/>
              <a:ext cx="1581" cy="13"/>
              <a:chOff x="2108" y="9308"/>
              <a:chExt cx="1581" cy="13"/>
            </a:xfrm>
          </p:grpSpPr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2108" y="9308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396" y="9309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2650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929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240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3539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4348" y="500066"/>
            <a:ext cx="1714512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-300000" flipV="1">
            <a:off x="1620717" y="1017"/>
            <a:ext cx="45719" cy="500066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6070" y="1357299"/>
            <a:ext cx="357188" cy="357187"/>
            <a:chOff x="1783" y="8526"/>
            <a:chExt cx="366" cy="388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56202" y="1357299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Блок-схема: ИЛИ 31"/>
          <p:cNvSpPr/>
          <p:nvPr/>
        </p:nvSpPr>
        <p:spPr>
          <a:xfrm>
            <a:off x="1741888" y="13572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ИЛИ 32"/>
          <p:cNvSpPr/>
          <p:nvPr/>
        </p:nvSpPr>
        <p:spPr>
          <a:xfrm>
            <a:off x="741756" y="13572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rot="-360000" flipH="1">
            <a:off x="1569335" y="1787324"/>
            <a:ext cx="72000" cy="864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857488" y="1142984"/>
            <a:ext cx="3001976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палочки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10986" r="10351" b="74707"/>
          <a:stretch>
            <a:fillRect/>
          </a:stretch>
        </p:blipFill>
        <p:spPr bwMode="auto">
          <a:xfrm>
            <a:off x="0" y="5462598"/>
            <a:ext cx="9144000" cy="139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Прямоугольник 70"/>
          <p:cNvSpPr/>
          <p:nvPr/>
        </p:nvSpPr>
        <p:spPr>
          <a:xfrm>
            <a:off x="6250259" y="0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№2(955,959,962,971,991)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0416 -0.106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382 -0.120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0255 L -0.00399 0.1733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8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2106 L -0.01788 0.1395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2.59259E-6 L 0.0184 0.139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91 0.129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00174 0.11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042 L -0.00139 0.18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243 L 0.00035 -0.005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7" grpId="1" animBg="1"/>
      <p:bldP spid="4108" grpId="0" animBg="1"/>
      <p:bldP spid="410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8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4572008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реальная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сила тока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лежит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 ….   ,  относительная погрешность составляет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….%.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357158" y="0"/>
          <a:ext cx="5214975" cy="1584960"/>
        </p:xfrm>
        <a:graphic>
          <a:graphicData uri="http://schemas.openxmlformats.org/drawingml/2006/table">
            <a:tbl>
              <a:tblPr/>
              <a:tblGrid>
                <a:gridCol w="1243144"/>
                <a:gridCol w="887960"/>
                <a:gridCol w="1226482"/>
                <a:gridCol w="857256"/>
                <a:gridCol w="1000133"/>
              </a:tblGrid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000" b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072198" y="0"/>
            <a:ext cx="3071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I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I</a:t>
            </a: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  <a:r>
              <a:rPr lang="en-US" sz="40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</a:t>
            </a:r>
            <a:r>
              <a:rPr lang="ru-RU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….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A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dirty="0" err="1" smtClean="0">
                <a:latin typeface="Times New Roman"/>
                <a:ea typeface="Times New Roman"/>
              </a:rPr>
              <a:t>n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I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</a:p>
        </p:txBody>
      </p:sp>
      <p:grpSp>
        <p:nvGrpSpPr>
          <p:cNvPr id="2" name="Группа 50"/>
          <p:cNvGrpSpPr/>
          <p:nvPr/>
        </p:nvGrpSpPr>
        <p:grpSpPr>
          <a:xfrm>
            <a:off x="642910" y="1500174"/>
            <a:ext cx="3822151" cy="642942"/>
            <a:chOff x="1214414" y="4714884"/>
            <a:chExt cx="3822151" cy="642942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1571604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2891152" y="4786322"/>
              <a:ext cx="7922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….А</a:t>
              </a:r>
              <a:endParaRPr lang="ru-RU" sz="24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214414" y="4722524"/>
              <a:ext cx="803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…А</a:t>
              </a:r>
              <a:endParaRPr lang="ru-RU" sz="12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43372" y="4714884"/>
              <a:ext cx="8931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….А</a:t>
              </a:r>
              <a:endParaRPr lang="ru-RU" sz="14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42845" y="2285992"/>
          <a:ext cx="5357849" cy="1402080"/>
        </p:xfrm>
        <a:graphic>
          <a:graphicData uri="http://schemas.openxmlformats.org/drawingml/2006/table">
            <a:tbl>
              <a:tblPr/>
              <a:tblGrid>
                <a:gridCol w="1000132"/>
                <a:gridCol w="857256"/>
                <a:gridCol w="1428760"/>
                <a:gridCol w="1000132"/>
                <a:gridCol w="1071569"/>
              </a:tblGrid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3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3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3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50"/>
          <p:cNvGrpSpPr/>
          <p:nvPr/>
        </p:nvGrpSpPr>
        <p:grpSpPr>
          <a:xfrm>
            <a:off x="569590" y="3763036"/>
            <a:ext cx="4126956" cy="594658"/>
            <a:chOff x="855342" y="4834606"/>
            <a:chExt cx="4126956" cy="594658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1643042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2770952" y="4906044"/>
              <a:ext cx="8723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….В</a:t>
              </a:r>
              <a:endParaRPr lang="ru-RU" sz="2800" b="1" dirty="0">
                <a:solidFill>
                  <a:srgbClr val="0033CC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55342" y="4857760"/>
              <a:ext cx="7825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…В</a:t>
              </a:r>
              <a:endParaRPr lang="ru-RU" sz="1200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199711" y="4834606"/>
              <a:ext cx="7825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…В</a:t>
              </a:r>
              <a:endParaRPr lang="ru-RU" sz="14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Реальное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лежит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  …    до  ….   ,  относительная погрешность составляет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…%.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43636" y="2214554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=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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2800" b="1" dirty="0" smtClean="0">
                <a:latin typeface="Times New Roman"/>
                <a:ea typeface="Times New Roman"/>
              </a:rPr>
              <a:t>/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U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  <a:sym typeface="Symbol"/>
              </a:rPr>
              <a:t>U</a:t>
            </a:r>
            <a:r>
              <a:rPr lang="en-US" sz="4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</a:t>
            </a:r>
            <a:r>
              <a:rPr lang="ru-RU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…..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U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U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build="p"/>
      <p:bldP spid="52" grpId="0"/>
      <p:bldP spid="5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4282" y="544183"/>
            <a:ext cx="5000660" cy="2428893"/>
            <a:chOff x="1490" y="3155"/>
            <a:chExt cx="2090" cy="969"/>
          </a:xfrm>
        </p:grpSpPr>
        <p:sp>
          <p:nvSpPr>
            <p:cNvPr id="3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5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3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30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1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9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571868" y="228599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500562" y="121442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3438371" y="1214422"/>
            <a:ext cx="347811" cy="371477"/>
            <a:chOff x="3018" y="5186"/>
            <a:chExt cx="202" cy="201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1428728" y="2143116"/>
            <a:ext cx="347811" cy="371477"/>
            <a:chOff x="3018" y="5186"/>
            <a:chExt cx="202" cy="201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000504"/>
            <a:ext cx="91440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цепь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(амперметр показывает ток)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56"/>
          <p:cNvGrpSpPr/>
          <p:nvPr/>
        </p:nvGrpSpPr>
        <p:grpSpPr>
          <a:xfrm>
            <a:off x="6929454" y="-24"/>
            <a:ext cx="1772302" cy="1231292"/>
            <a:chOff x="6929454" y="0"/>
            <a:chExt cx="1772302" cy="1231292"/>
          </a:xfrm>
        </p:grpSpPr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8143900" y="71414"/>
              <a:ext cx="285753" cy="285752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7072330" y="0"/>
              <a:ext cx="347811" cy="371477"/>
              <a:chOff x="3018" y="5186"/>
              <a:chExt cx="202" cy="201"/>
            </a:xfrm>
          </p:grpSpPr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>
                <a:off x="3079" y="5285"/>
                <a:ext cx="85" cy="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Oval 7"/>
              <p:cNvSpPr>
                <a:spLocks noChangeArrowheads="1"/>
              </p:cNvSpPr>
              <p:nvPr/>
            </p:nvSpPr>
            <p:spPr bwMode="auto">
              <a:xfrm>
                <a:off x="3018" y="5186"/>
                <a:ext cx="202" cy="20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" name="Группа 51"/>
            <p:cNvGrpSpPr/>
            <p:nvPr/>
          </p:nvGrpSpPr>
          <p:grpSpPr>
            <a:xfrm>
              <a:off x="6929454" y="0"/>
              <a:ext cx="1772302" cy="1231292"/>
              <a:chOff x="6902158" y="285728"/>
              <a:chExt cx="1772302" cy="1231292"/>
            </a:xfrm>
          </p:grpSpPr>
          <p:grpSp>
            <p:nvGrpSpPr>
              <p:cNvPr id="25" name="Group 34"/>
              <p:cNvGrpSpPr>
                <a:grpSpLocks/>
              </p:cNvGrpSpPr>
              <p:nvPr/>
            </p:nvGrpSpPr>
            <p:grpSpPr bwMode="auto">
              <a:xfrm>
                <a:off x="6929454" y="285728"/>
                <a:ext cx="1691426" cy="1201541"/>
                <a:chOff x="9385" y="4873"/>
                <a:chExt cx="1129" cy="760"/>
              </a:xfrm>
            </p:grpSpPr>
            <p:grpSp>
              <p:nvGrpSpPr>
                <p:cNvPr id="26" name="Group 35"/>
                <p:cNvGrpSpPr>
                  <a:grpSpLocks/>
                </p:cNvGrpSpPr>
                <p:nvPr/>
              </p:nvGrpSpPr>
              <p:grpSpPr bwMode="auto">
                <a:xfrm>
                  <a:off x="9779" y="4873"/>
                  <a:ext cx="602" cy="530"/>
                  <a:chOff x="9779" y="4873"/>
                  <a:chExt cx="602" cy="530"/>
                </a:xfrm>
              </p:grpSpPr>
              <p:sp>
                <p:nvSpPr>
                  <p:cNvPr id="4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82" y="4873"/>
                    <a:ext cx="599" cy="5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8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9779" y="4917"/>
                    <a:ext cx="346" cy="334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3" name="Line 38"/>
                <p:cNvSpPr>
                  <a:spLocks noChangeShapeType="1"/>
                </p:cNvSpPr>
                <p:nvPr/>
              </p:nvSpPr>
              <p:spPr bwMode="auto">
                <a:xfrm>
                  <a:off x="10127" y="5092"/>
                  <a:ext cx="38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Line 39"/>
                <p:cNvSpPr>
                  <a:spLocks noChangeShapeType="1"/>
                </p:cNvSpPr>
                <p:nvPr/>
              </p:nvSpPr>
              <p:spPr bwMode="auto">
                <a:xfrm>
                  <a:off x="9390" y="5093"/>
                  <a:ext cx="380" cy="0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Line 40"/>
                <p:cNvSpPr>
                  <a:spLocks noChangeShapeType="1"/>
                </p:cNvSpPr>
                <p:nvPr/>
              </p:nvSpPr>
              <p:spPr bwMode="auto">
                <a:xfrm>
                  <a:off x="9385" y="5091"/>
                  <a:ext cx="0" cy="542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Line 41"/>
                <p:cNvSpPr>
                  <a:spLocks noChangeShapeType="1"/>
                </p:cNvSpPr>
                <p:nvPr/>
              </p:nvSpPr>
              <p:spPr bwMode="auto">
                <a:xfrm>
                  <a:off x="10514" y="5091"/>
                  <a:ext cx="0" cy="54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Овал 48"/>
              <p:cNvSpPr/>
              <p:nvPr/>
            </p:nvSpPr>
            <p:spPr>
              <a:xfrm>
                <a:off x="6902158" y="1411890"/>
                <a:ext cx="71438" cy="71438"/>
              </a:xfrm>
              <a:prstGeom prst="ellipse">
                <a:avLst/>
              </a:prstGeom>
              <a:solidFill>
                <a:srgbClr val="0000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8603022" y="1445582"/>
                <a:ext cx="71438" cy="71438"/>
              </a:xfrm>
              <a:prstGeom prst="ellipse">
                <a:avLst/>
              </a:prstGeom>
              <a:solidFill>
                <a:srgbClr val="0000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0" y="3643314"/>
            <a:ext cx="3357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сборки цепей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928670"/>
            <a:ext cx="3000364" cy="20002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357554" y="2786058"/>
            <a:ext cx="578644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включения, на источнике недостаток и избыток электронов!!!</a:t>
            </a:r>
            <a:endParaRPr lang="ru-RU" sz="2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00034" y="3143248"/>
            <a:ext cx="571504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4.81481E-6 L -0.66962 0.000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0721" grpId="0" build="p"/>
      <p:bldP spid="68" grpId="0" build="p"/>
      <p:bldP spid="52" grpId="0" animBg="1"/>
      <p:bldP spid="52" grpId="1" animBg="1"/>
      <p:bldP spid="53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4"/>
            <a:ext cx="7215206" cy="206771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№11,12 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42-45,47,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44,46</a:t>
            </a:r>
          </a:p>
          <a:p>
            <a:pPr algn="ctr">
              <a:lnSpc>
                <a:spcPts val="4000"/>
              </a:lnSpc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Вместо проверки </a:t>
            </a:r>
            <a:r>
              <a:rPr lang="ru-RU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сборка цепи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657596" cy="16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3571876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75856" y="6177498"/>
            <a:ext cx="5868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17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0"/>
            <a:ext cx="44955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№11,12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1018960" y="1644849"/>
            <a:ext cx="7795418" cy="11032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Эл. Сопротивление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267574">
            <a:off x="594615" y="3910888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 </a:t>
            </a:r>
            <a:r>
              <a:rPr lang="ru-RU" sz="6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857364"/>
            <a:ext cx="1071570" cy="186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115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4929190" y="4056411"/>
            <a:ext cx="1857388" cy="2087233"/>
            <a:chOff x="4929190" y="4056411"/>
            <a:chExt cx="1857388" cy="208723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4282" y="550189"/>
            <a:ext cx="5000660" cy="2428893"/>
            <a:chOff x="1490" y="3155"/>
            <a:chExt cx="2090" cy="969"/>
          </a:xfrm>
        </p:grpSpPr>
        <p:sp>
          <p:nvSpPr>
            <p:cNvPr id="3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5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3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4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1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22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3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0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5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1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9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4" name="Группа 23"/>
          <p:cNvGrpSpPr/>
          <p:nvPr/>
        </p:nvGrpSpPr>
        <p:grpSpPr>
          <a:xfrm>
            <a:off x="846591" y="-16870"/>
            <a:ext cx="1772302" cy="1231292"/>
            <a:chOff x="6902158" y="285728"/>
            <a:chExt cx="1772302" cy="1231292"/>
          </a:xfrm>
        </p:grpSpPr>
        <p:grpSp>
          <p:nvGrpSpPr>
            <p:cNvPr id="25" name="Group 34"/>
            <p:cNvGrpSpPr>
              <a:grpSpLocks/>
            </p:cNvGrpSpPr>
            <p:nvPr/>
          </p:nvGrpSpPr>
          <p:grpSpPr bwMode="auto">
            <a:xfrm>
              <a:off x="6929474" y="285728"/>
              <a:ext cx="1691428" cy="1201541"/>
              <a:chOff x="9385" y="4873"/>
              <a:chExt cx="1129" cy="760"/>
            </a:xfrm>
          </p:grpSpPr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3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9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Овал 25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3571868" y="219328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1428728" y="2050412"/>
            <a:ext cx="347811" cy="371477"/>
            <a:chOff x="3018" y="5186"/>
            <a:chExt cx="202" cy="201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4572000" y="76452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2000232" y="7141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3428992" y="835966"/>
            <a:ext cx="347811" cy="371477"/>
            <a:chOff x="3018" y="5186"/>
            <a:chExt cx="202" cy="201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1142976" y="285728"/>
            <a:ext cx="347811" cy="371477"/>
            <a:chOff x="3018" y="5186"/>
            <a:chExt cx="202" cy="201"/>
          </a:xfrm>
        </p:grpSpPr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-32" y="2928934"/>
          <a:ext cx="2714644" cy="3282170"/>
        </p:xfrm>
        <a:graphic>
          <a:graphicData uri="http://schemas.openxmlformats.org/drawingml/2006/table">
            <a:tbl>
              <a:tblPr/>
              <a:tblGrid>
                <a:gridCol w="1281915"/>
                <a:gridCol w="1432729"/>
              </a:tblGrid>
              <a:tr h="770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3287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" name="Rectangle 88"/>
          <p:cNvSpPr>
            <a:spLocks noChangeArrowheads="1"/>
          </p:cNvSpPr>
          <p:nvPr/>
        </p:nvSpPr>
        <p:spPr bwMode="auto">
          <a:xfrm>
            <a:off x="1071538" y="1000108"/>
            <a:ext cx="1265717" cy="403562"/>
          </a:xfrm>
          <a:prstGeom prst="rect">
            <a:avLst/>
          </a:prstGeom>
          <a:solidFill>
            <a:srgbClr val="0033C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714612" y="2990864"/>
          <a:ext cx="2714644" cy="3152780"/>
        </p:xfrm>
        <a:graphic>
          <a:graphicData uri="http://schemas.openxmlformats.org/drawingml/2006/table">
            <a:tbl>
              <a:tblPr/>
              <a:tblGrid>
                <a:gridCol w="1281915"/>
                <a:gridCol w="1432729"/>
              </a:tblGrid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  <a:tr h="64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0,05</a:t>
                      </a: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  <a:tr h="24010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  <a:tr h="17540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0,15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 rot="782311">
            <a:off x="4776522" y="484022"/>
            <a:ext cx="4357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 по разному…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23643" y="1496785"/>
            <a:ext cx="5520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429520" y="2143116"/>
            <a:ext cx="857256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24708" y="3361218"/>
            <a:ext cx="619192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03199" y="2770527"/>
            <a:ext cx="1214446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6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7429520" y="3286124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5857884" y="5214950"/>
            <a:ext cx="150019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29520" y="4743136"/>
            <a:ext cx="85725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1в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429520" y="5572140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500958" y="5572140"/>
            <a:ext cx="71438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20539246">
            <a:off x="928662" y="5518479"/>
            <a:ext cx="69762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20</a:t>
            </a:r>
            <a:endParaRPr lang="ru-RU" sz="4000" b="1" dirty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20714794">
            <a:off x="3786182" y="5500702"/>
            <a:ext cx="7726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40</a:t>
            </a:r>
            <a:endParaRPr lang="ru-RU" sz="3200" b="1" dirty="0">
              <a:solidFill>
                <a:srgbClr val="000099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49" grpId="0" animBg="1"/>
      <p:bldP spid="19457" grpId="0"/>
      <p:bldP spid="52" grpId="0"/>
      <p:bldP spid="54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7407" r="11111"/>
          <a:stretch>
            <a:fillRect/>
          </a:stretch>
        </p:blipFill>
        <p:spPr bwMode="auto">
          <a:xfrm rot="5400000">
            <a:off x="1606702" y="1322201"/>
            <a:ext cx="3857629" cy="721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0" y="-1143033"/>
            <a:ext cx="2786082" cy="3714777"/>
            <a:chOff x="571472" y="-571529"/>
            <a:chExt cx="2786082" cy="3714777"/>
          </a:xfrm>
        </p:grpSpPr>
        <p:pic>
          <p:nvPicPr>
            <p:cNvPr id="18434" name="Picture 2" descr="D:\фото\ВСВ\для тем\2011-11-28 15.56.05.jpg"/>
            <p:cNvPicPr>
              <a:picLocks noChangeAspect="1" noChangeArrowheads="1"/>
            </p:cNvPicPr>
            <p:nvPr/>
          </p:nvPicPr>
          <p:blipFill>
            <a:blip r:embed="rId9" cstate="print">
              <a:lum bright="30000"/>
            </a:blip>
            <a:srcRect/>
            <a:stretch>
              <a:fillRect/>
            </a:stretch>
          </p:blipFill>
          <p:spPr bwMode="auto">
            <a:xfrm rot="5400000">
              <a:off x="107129" y="-107185"/>
              <a:ext cx="3714747" cy="27860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571472" y="2071678"/>
              <a:ext cx="2786082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-571528"/>
              <a:ext cx="2786082" cy="15001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786050" y="1214422"/>
            <a:ext cx="2786082" cy="121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838438" y="-1071595"/>
            <a:ext cx="2805132" cy="3643339"/>
            <a:chOff x="2838438" y="-1357346"/>
            <a:chExt cx="2805132" cy="364333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857488" y="-1357346"/>
              <a:ext cx="2786082" cy="3643339"/>
              <a:chOff x="2786050" y="-1357346"/>
              <a:chExt cx="2786082" cy="3643339"/>
            </a:xfrm>
          </p:grpSpPr>
          <p:pic>
            <p:nvPicPr>
              <p:cNvPr id="18435" name="Picture 3" descr="D:\фото\ВСВ\для тем\2011-11-28 15.56.5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20000"/>
              </a:blip>
              <a:srcRect/>
              <a:stretch>
                <a:fillRect/>
              </a:stretch>
            </p:blipFill>
            <p:spPr bwMode="auto">
              <a:xfrm rot="5400000">
                <a:off x="2330633" y="-901928"/>
                <a:ext cx="3643339" cy="2732504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786050" y="-1357346"/>
                <a:ext cx="2786082" cy="1352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838438" y="1109646"/>
              <a:ext cx="2786082" cy="1176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29388" y="-142900"/>
            <a:ext cx="936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-142900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4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642918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715140" y="428604"/>
            <a:ext cx="714380" cy="1296318"/>
            <a:chOff x="7429520" y="2711231"/>
            <a:chExt cx="714380" cy="129631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572396" y="2711231"/>
              <a:ext cx="5000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214282" y="1857364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071538" y="1571612"/>
            <a:ext cx="1143008" cy="1367756"/>
            <a:chOff x="7358082" y="2639793"/>
            <a:chExt cx="1143008" cy="13677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 rot="5400000">
            <a:off x="1594966" y="1376415"/>
            <a:ext cx="10715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4421" y="1166293"/>
            <a:ext cx="10715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295505" y="697754"/>
            <a:ext cx="50006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4393405" y="1326987"/>
            <a:ext cx="10715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952288" y="1112673"/>
            <a:ext cx="10715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795091" y="660683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1285860"/>
            <a:ext cx="8572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28794" y="1857364"/>
            <a:ext cx="2266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удельное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14810" y="1989806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5072066" y="1704054"/>
            <a:ext cx="1143008" cy="1367756"/>
            <a:chOff x="7358082" y="2639793"/>
            <a:chExt cx="1143008" cy="136775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6286512" y="2214554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Двойные круглые скобки 48"/>
          <p:cNvSpPr/>
          <p:nvPr/>
        </p:nvSpPr>
        <p:spPr>
          <a:xfrm>
            <a:off x="6286512" y="2357430"/>
            <a:ext cx="428628" cy="571504"/>
          </a:xfrm>
          <a:prstGeom prst="bracketPair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7072330" y="1928802"/>
            <a:ext cx="1500198" cy="1176362"/>
            <a:chOff x="7358082" y="2639793"/>
            <a:chExt cx="1500198" cy="117636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7358082" y="2639793"/>
              <a:ext cx="15001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мм</a:t>
              </a:r>
              <a:r>
                <a:rPr lang="ru-RU" sz="3600" b="1" baseline="30000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439644" y="3169824"/>
              <a:ext cx="8335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1м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42976" y="-24"/>
            <a:ext cx="3023456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реостаты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6858016" y="3643314"/>
            <a:ext cx="2000264" cy="857256"/>
            <a:chOff x="2074" y="6312"/>
            <a:chExt cx="1625" cy="45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477" y="6543"/>
              <a:ext cx="783" cy="21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2074" y="6670"/>
              <a:ext cx="3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857" y="6313"/>
              <a:ext cx="11" cy="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858" y="6312"/>
              <a:ext cx="8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7379348" y="4122114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7576056" y="4987737"/>
            <a:ext cx="1023988" cy="1298783"/>
            <a:chOff x="5805" y="5046"/>
            <a:chExt cx="820" cy="714"/>
          </a:xfrm>
          <a:solidFill>
            <a:srgbClr val="66CCFF"/>
          </a:solidFill>
        </p:grpSpPr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5806" y="5219"/>
              <a:ext cx="818" cy="541"/>
            </a:xfrm>
            <a:prstGeom prst="rect">
              <a:avLst/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5805" y="5046"/>
              <a:ext cx="0" cy="2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6625" y="5046"/>
              <a:ext cx="0" cy="2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858016" y="4924072"/>
            <a:ext cx="891619" cy="1131432"/>
            <a:chOff x="6858016" y="4924072"/>
            <a:chExt cx="891619" cy="1131432"/>
          </a:xfrm>
        </p:grpSpPr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7735898" y="4987737"/>
              <a:ext cx="0" cy="106776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 flipV="1">
              <a:off x="6858016" y="4924072"/>
              <a:ext cx="891619" cy="83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29586" y="4735783"/>
            <a:ext cx="719289" cy="1320611"/>
            <a:chOff x="8210429" y="4714884"/>
            <a:chExt cx="719289" cy="1320611"/>
          </a:xfrm>
        </p:grpSpPr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8210429" y="4967728"/>
              <a:ext cx="0" cy="1067767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V="1">
              <a:off x="8224165" y="4714884"/>
              <a:ext cx="705553" cy="2710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7965671" y="6099161"/>
            <a:ext cx="50325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358082" y="6211669"/>
            <a:ext cx="1478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шахты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14282" y="1571612"/>
            <a:ext cx="1714512" cy="1357322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218608" y="1886722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367960" y="2336882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459730" y="256099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05816 0.00138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3565 L 0.00053 -0.06551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493 L 0.0533 -0.06482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  <p:bldP spid="23" grpId="1"/>
      <p:bldP spid="32" grpId="0" animBg="1"/>
      <p:bldP spid="40" grpId="0" animBg="1"/>
      <p:bldP spid="41" grpId="0" animBg="1"/>
      <p:bldP spid="18436" grpId="0"/>
      <p:bldP spid="43" grpId="0"/>
      <p:bldP spid="48" grpId="0"/>
      <p:bldP spid="49" grpId="0" animBg="1"/>
      <p:bldP spid="18437" grpId="0" animBg="1"/>
      <p:bldP spid="60" grpId="0" animBg="1"/>
      <p:bldP spid="18452" grpId="0" animBg="1"/>
      <p:bldP spid="73" grpId="0"/>
      <p:bldP spid="74" grpId="0" animBg="1"/>
      <p:bldP spid="74" grpId="1" animBg="1"/>
      <p:bldP spid="64" grpId="0" animBg="1"/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Скругленный прямоугольник 91"/>
          <p:cNvSpPr/>
          <p:nvPr/>
        </p:nvSpPr>
        <p:spPr>
          <a:xfrm>
            <a:off x="1857356" y="4429132"/>
            <a:ext cx="1643074" cy="1214446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500926" y="1071546"/>
            <a:ext cx="1643074" cy="785818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14282" y="462654"/>
            <a:ext cx="3785671" cy="1966218"/>
            <a:chOff x="1490" y="3147"/>
            <a:chExt cx="2051" cy="977"/>
          </a:xfrm>
        </p:grpSpPr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261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1490" y="3147"/>
              <a:ext cx="2051" cy="977"/>
              <a:chOff x="1658" y="3147"/>
              <a:chExt cx="2051" cy="977"/>
            </a:xfrm>
          </p:grpSpPr>
          <p:sp>
            <p:nvSpPr>
              <p:cNvPr id="6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658" y="3147"/>
                <a:ext cx="2051" cy="839"/>
                <a:chOff x="1658" y="3147"/>
                <a:chExt cx="2051" cy="839"/>
              </a:xfrm>
            </p:grpSpPr>
            <p:sp>
              <p:nvSpPr>
                <p:cNvPr id="14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277" y="3414"/>
                  <a:ext cx="8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5" name="Group 80"/>
                <p:cNvGrpSpPr>
                  <a:grpSpLocks/>
                </p:cNvGrpSpPr>
                <p:nvPr/>
              </p:nvGrpSpPr>
              <p:grpSpPr bwMode="auto">
                <a:xfrm>
                  <a:off x="2913" y="3147"/>
                  <a:ext cx="794" cy="725"/>
                  <a:chOff x="5000" y="7571"/>
                  <a:chExt cx="794" cy="725"/>
                </a:xfrm>
              </p:grpSpPr>
              <p:grpSp>
                <p:nvGrpSpPr>
                  <p:cNvPr id="2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081" y="7571"/>
                    <a:ext cx="702" cy="725"/>
                    <a:chOff x="5081" y="7571"/>
                    <a:chExt cx="702" cy="725"/>
                  </a:xfrm>
                </p:grpSpPr>
                <p:sp>
                  <p:nvSpPr>
                    <p:cNvPr id="23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81" y="7571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4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1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2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0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5" name="Группа 24"/>
          <p:cNvGrpSpPr/>
          <p:nvPr/>
        </p:nvGrpSpPr>
        <p:grpSpPr>
          <a:xfrm>
            <a:off x="642910" y="-111359"/>
            <a:ext cx="1582269" cy="1111467"/>
            <a:chOff x="6902158" y="239886"/>
            <a:chExt cx="1772302" cy="1277134"/>
          </a:xfrm>
        </p:grpSpPr>
        <p:grpSp>
          <p:nvGrpSpPr>
            <p:cNvPr id="26" name="Group 34"/>
            <p:cNvGrpSpPr>
              <a:grpSpLocks/>
            </p:cNvGrpSpPr>
            <p:nvPr/>
          </p:nvGrpSpPr>
          <p:grpSpPr bwMode="auto">
            <a:xfrm>
              <a:off x="6929476" y="239886"/>
              <a:ext cx="1691428" cy="1247390"/>
              <a:chOff x="9385" y="4844"/>
              <a:chExt cx="1129" cy="789"/>
            </a:xfrm>
          </p:grpSpPr>
          <p:grpSp>
            <p:nvGrpSpPr>
              <p:cNvPr id="29" name="Group 35"/>
              <p:cNvGrpSpPr>
                <a:grpSpLocks/>
              </p:cNvGrpSpPr>
              <p:nvPr/>
            </p:nvGrpSpPr>
            <p:grpSpPr bwMode="auto">
              <a:xfrm>
                <a:off x="9740" y="4844"/>
                <a:ext cx="599" cy="530"/>
                <a:chOff x="9740" y="4844"/>
                <a:chExt cx="599" cy="530"/>
              </a:xfrm>
            </p:grpSpPr>
            <p:sp>
              <p:nvSpPr>
                <p:cNvPr id="3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40" y="4844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Овал 26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2428860" y="171448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1142976" y="1785926"/>
            <a:ext cx="347811" cy="371477"/>
            <a:chOff x="3018" y="5186"/>
            <a:chExt cx="202" cy="201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3571868" y="69309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1643042" y="28572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2723991" y="700069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5"/>
          <p:cNvGrpSpPr>
            <a:grpSpLocks/>
          </p:cNvGrpSpPr>
          <p:nvPr/>
        </p:nvGrpSpPr>
        <p:grpSpPr bwMode="auto">
          <a:xfrm>
            <a:off x="785786" y="264462"/>
            <a:ext cx="347811" cy="371477"/>
            <a:chOff x="3018" y="5186"/>
            <a:chExt cx="202" cy="201"/>
          </a:xfrm>
        </p:grpSpPr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4071934" y="214291"/>
          <a:ext cx="2071702" cy="2682240"/>
        </p:xfrm>
        <a:graphic>
          <a:graphicData uri="http://schemas.openxmlformats.org/drawingml/2006/table">
            <a:tbl>
              <a:tblPr/>
              <a:tblGrid>
                <a:gridCol w="978304"/>
                <a:gridCol w="1093398"/>
              </a:tblGrid>
              <a:tr h="59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213360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u="sng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 = const</a:t>
                      </a:r>
                      <a:endParaRPr kumimoji="0" lang="ru-RU" sz="4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6143636" y="571480"/>
            <a:ext cx="2857488" cy="2143140"/>
            <a:chOff x="8579" y="3937"/>
            <a:chExt cx="2160" cy="1670"/>
          </a:xfrm>
        </p:grpSpPr>
        <p:sp>
          <p:nvSpPr>
            <p:cNvPr id="17410" name="Line 2"/>
            <p:cNvSpPr>
              <a:spLocks noChangeShapeType="1"/>
            </p:cNvSpPr>
            <p:nvPr/>
          </p:nvSpPr>
          <p:spPr bwMode="auto">
            <a:xfrm flipV="1">
              <a:off x="8701" y="3937"/>
              <a:ext cx="0" cy="16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8579" y="5454"/>
              <a:ext cx="216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6302279" y="857231"/>
            <a:ext cx="1698746" cy="165734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41920" y="214290"/>
            <a:ext cx="730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/>
              <a:ea typeface="Times New Roman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274187" y="1925413"/>
            <a:ext cx="941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572396" y="1005472"/>
            <a:ext cx="16802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88"/>
          <p:cNvSpPr>
            <a:spLocks noChangeArrowheads="1"/>
          </p:cNvSpPr>
          <p:nvPr/>
        </p:nvSpPr>
        <p:spPr bwMode="auto">
          <a:xfrm>
            <a:off x="843576" y="849980"/>
            <a:ext cx="1143008" cy="336001"/>
          </a:xfrm>
          <a:prstGeom prst="rect">
            <a:avLst/>
          </a:pr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-40944" y="2116676"/>
          <a:ext cx="2428892" cy="2377440"/>
        </p:xfrm>
        <a:graphic>
          <a:graphicData uri="http://schemas.openxmlformats.org/drawingml/2006/table">
            <a:tbl>
              <a:tblPr/>
              <a:tblGrid>
                <a:gridCol w="928694"/>
                <a:gridCol w="1500198"/>
              </a:tblGrid>
              <a:tr h="59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133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sng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 =const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0" name="Group 1"/>
          <p:cNvGrpSpPr>
            <a:grpSpLocks/>
          </p:cNvGrpSpPr>
          <p:nvPr/>
        </p:nvGrpSpPr>
        <p:grpSpPr bwMode="auto">
          <a:xfrm>
            <a:off x="567347" y="4500570"/>
            <a:ext cx="2857488" cy="2143140"/>
            <a:chOff x="8579" y="3937"/>
            <a:chExt cx="2160" cy="1670"/>
          </a:xfrm>
        </p:grpSpPr>
        <p:sp>
          <p:nvSpPr>
            <p:cNvPr id="61" name="Line 2"/>
            <p:cNvSpPr>
              <a:spLocks noChangeShapeType="1"/>
            </p:cNvSpPr>
            <p:nvPr/>
          </p:nvSpPr>
          <p:spPr bwMode="auto">
            <a:xfrm flipV="1">
              <a:off x="8701" y="3937"/>
              <a:ext cx="0" cy="16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>
              <a:off x="8579" y="5454"/>
              <a:ext cx="216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71406" y="4405978"/>
            <a:ext cx="730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/>
              <a:ea typeface="Times New Roman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3397" y="6143644"/>
            <a:ext cx="121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lang="ru-RU" sz="1050" dirty="0">
              <a:latin typeface="Times New Roman"/>
              <a:ea typeface="Times New Roman"/>
            </a:endParaRPr>
          </a:p>
        </p:txBody>
      </p:sp>
      <p:sp>
        <p:nvSpPr>
          <p:cNvPr id="65" name="Дуга 64"/>
          <p:cNvSpPr/>
          <p:nvPr/>
        </p:nvSpPr>
        <p:spPr>
          <a:xfrm rot="10800000">
            <a:off x="1142977" y="3054964"/>
            <a:ext cx="3214710" cy="3071834"/>
          </a:xfrm>
          <a:prstGeom prst="arc">
            <a:avLst>
              <a:gd name="adj1" fmla="val 16200000"/>
              <a:gd name="adj2" fmla="val 21066879"/>
            </a:avLst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>
            <a:off x="535753" y="5750735"/>
            <a:ext cx="1357322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032877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2</a:t>
            </a:r>
            <a:endParaRPr lang="ru-RU" sz="2800" dirty="0">
              <a:solidFill>
                <a:srgbClr val="006600"/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14348" y="5072074"/>
            <a:ext cx="642942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77634" y="4786322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0,4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591286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4</a:t>
            </a:r>
            <a:endParaRPr lang="ru-RU" sz="2800" dirty="0">
              <a:solidFill>
                <a:srgbClr val="00660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1386185" y="6043311"/>
            <a:ext cx="79946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14348" y="5786454"/>
            <a:ext cx="107157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60382" y="546619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0,2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71736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8</a:t>
            </a:r>
            <a:endParaRPr lang="ru-RU" sz="2800" dirty="0">
              <a:solidFill>
                <a:srgbClr val="006600"/>
              </a:solidFill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5400000">
            <a:off x="2464579" y="6250801"/>
            <a:ext cx="50006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85786" y="6140446"/>
            <a:ext cx="192882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103512" y="587757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0,1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857356" y="4643446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2643174" y="4429132"/>
            <a:ext cx="714380" cy="1296318"/>
            <a:chOff x="7429520" y="2711231"/>
            <a:chExt cx="714380" cy="1296318"/>
          </a:xfrm>
          <a:noFill/>
        </p:grpSpPr>
        <p:sp>
          <p:nvSpPr>
            <p:cNvPr id="88" name="Прямоугольник 87"/>
            <p:cNvSpPr/>
            <p:nvPr/>
          </p:nvSpPr>
          <p:spPr>
            <a:xfrm>
              <a:off x="7572396" y="2711231"/>
              <a:ext cx="50006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17"/>
          <p:cNvGrpSpPr/>
          <p:nvPr/>
        </p:nvGrpSpPr>
        <p:grpSpPr>
          <a:xfrm>
            <a:off x="4214810" y="2928934"/>
            <a:ext cx="1857388" cy="2087233"/>
            <a:chOff x="4929190" y="4056411"/>
            <a:chExt cx="1857388" cy="2087233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>
            <a:off x="7929586" y="2639793"/>
            <a:ext cx="64294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001024" y="3354173"/>
            <a:ext cx="50006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143768" y="2854107"/>
            <a:ext cx="72625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8001024" y="3314091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6858016" y="4282867"/>
            <a:ext cx="857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5272" y="4282867"/>
            <a:ext cx="9286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286380" y="5214950"/>
            <a:ext cx="64294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357818" y="5929330"/>
            <a:ext cx="857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500562" y="5429264"/>
            <a:ext cx="72625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5357818" y="5889248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7143768" y="5143512"/>
            <a:ext cx="64294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215206" y="5857892"/>
            <a:ext cx="857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357950" y="5357826"/>
            <a:ext cx="72625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7215206" y="5817810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8215306" y="5143512"/>
            <a:ext cx="64294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286744" y="5857892"/>
            <a:ext cx="857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8286744" y="5817810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4214810" y="2500306"/>
            <a:ext cx="15716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 Ом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36" grpId="0" animBg="1"/>
      <p:bldP spid="40" grpId="0" animBg="1"/>
      <p:bldP spid="41" grpId="0" animBg="1"/>
      <p:bldP spid="17412" grpId="0" animBg="1"/>
      <p:bldP spid="53" grpId="0"/>
      <p:bldP spid="54" grpId="0"/>
      <p:bldP spid="17413" grpId="0"/>
      <p:bldP spid="56" grpId="0" animBg="1"/>
      <p:bldP spid="63" grpId="0"/>
      <p:bldP spid="64" grpId="0"/>
      <p:bldP spid="65" grpId="0" animBg="1"/>
      <p:bldP spid="70" grpId="0"/>
      <p:bldP spid="74" grpId="0"/>
      <p:bldP spid="75" grpId="0"/>
      <p:bldP spid="79" grpId="0"/>
      <p:bldP spid="80" grpId="0"/>
      <p:bldP spid="85" grpId="0"/>
      <p:bldP spid="86" grpId="0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10" grpId="0" animBg="1"/>
      <p:bldP spid="112" grpId="0" animBg="1"/>
      <p:bldP spid="113" grpId="0" animBg="1"/>
      <p:bldP spid="1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7611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сопротивления проводника.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7298"/>
            <a:ext cx="6122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сопротивлений,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857620" y="4429107"/>
            <a:ext cx="5000660" cy="2428893"/>
            <a:chOff x="1490" y="3155"/>
            <a:chExt cx="2090" cy="969"/>
          </a:xfrm>
        </p:grpSpPr>
        <p:sp>
          <p:nvSpPr>
            <p:cNvPr id="9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0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2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2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6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7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0" name="Группа 29"/>
          <p:cNvGrpSpPr/>
          <p:nvPr/>
        </p:nvGrpSpPr>
        <p:grpSpPr>
          <a:xfrm>
            <a:off x="4489929" y="3878894"/>
            <a:ext cx="1772302" cy="1231292"/>
            <a:chOff x="6902158" y="285728"/>
            <a:chExt cx="1772302" cy="1231292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6929472" y="285728"/>
              <a:ext cx="1691428" cy="1201541"/>
              <a:chOff x="9385" y="4873"/>
              <a:chExt cx="1129" cy="760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7215206" y="607220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5072066" y="5929330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8215338" y="46434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5643570" y="392906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7072330" y="4714884"/>
            <a:ext cx="347811" cy="371477"/>
            <a:chOff x="3018" y="5186"/>
            <a:chExt cx="202" cy="201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4786314" y="4214818"/>
            <a:ext cx="347811" cy="371477"/>
            <a:chOff x="3018" y="5186"/>
            <a:chExt cx="202" cy="201"/>
          </a:xfrm>
        </p:grpSpPr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1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500042"/>
            <a:ext cx="742955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№9,10</a:t>
            </a:r>
          </a:p>
          <a:p>
            <a:pPr algn="ctr">
              <a:lnSpc>
                <a:spcPts val="4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  <a:endParaRPr lang="ru-RU" sz="4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1020-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1036-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1066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1063- 1058-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9и10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I,U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7849384" y="3800315"/>
            <a:ext cx="1142944" cy="74730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проводника препятствовать прохождению тока, численно равное отношению напряжения к силе тока.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671700"/>
            <a:ext cx="6286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Функциональная зависимость сопротивлений: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3455259"/>
            <a:ext cx="8744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Удельное сопротивление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проводника длиной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площадью поперечного сечения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500098" y="4357694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Реостат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устройство с переменным сопротивлением.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74"/>
            <a:ext cx="8054613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сопротивление, на котором при напряжении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вольт,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тока равна 1А.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5" y="853719"/>
            <a:ext cx="1857356" cy="1360835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428660" y="4929198"/>
            <a:ext cx="785818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Ома.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тока на участке цепи прямо пропорциональна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напряжению и обратно пропорциональна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сопротивлению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7"/>
          <p:cNvGrpSpPr/>
          <p:nvPr/>
        </p:nvGrpSpPr>
        <p:grpSpPr>
          <a:xfrm>
            <a:off x="7533894" y="5078566"/>
            <a:ext cx="1467262" cy="1491730"/>
            <a:chOff x="5579273" y="4388293"/>
            <a:chExt cx="1271627" cy="11700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36490" y="4388293"/>
              <a:ext cx="619129" cy="5552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79273" y="4724484"/>
              <a:ext cx="619128" cy="5552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98432" y="5051372"/>
              <a:ext cx="619129" cy="5069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36520" y="4995341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5786446" y="2071678"/>
            <a:ext cx="1785950" cy="1403246"/>
            <a:chOff x="5786446" y="2071678"/>
            <a:chExt cx="1785950" cy="1403246"/>
          </a:xfrm>
        </p:grpSpPr>
        <p:pic>
          <p:nvPicPr>
            <p:cNvPr id="1026" name="Рисунок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6446" y="2071678"/>
              <a:ext cx="1785950" cy="1403246"/>
            </a:xfrm>
            <a:prstGeom prst="rect">
              <a:avLst/>
            </a:prstGeom>
            <a:noFill/>
          </p:spPr>
        </p:pic>
        <p:sp>
          <p:nvSpPr>
            <p:cNvPr id="18" name="Овал 17"/>
            <p:cNvSpPr/>
            <p:nvPr/>
          </p:nvSpPr>
          <p:spPr>
            <a:xfrm>
              <a:off x="6775365" y="2478143"/>
              <a:ext cx="144000" cy="144000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 19"/>
          <p:cNvSpPr/>
          <p:nvPr/>
        </p:nvSpPr>
        <p:spPr>
          <a:xfrm>
            <a:off x="6858016" y="4000504"/>
            <a:ext cx="144000" cy="1440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155564" y="363112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9961" t="9521" r="10937" b="72168"/>
          <a:stretch>
            <a:fillRect/>
          </a:stretch>
        </p:blipFill>
        <p:spPr bwMode="auto">
          <a:xfrm>
            <a:off x="0" y="428604"/>
            <a:ext cx="88582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250259" y="6488668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№2(955,959,962,971,991)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39844" t="59326" r="12109" b="35547"/>
          <a:stretch>
            <a:fillRect/>
          </a:stretch>
        </p:blipFill>
        <p:spPr bwMode="auto">
          <a:xfrm>
            <a:off x="0" y="0"/>
            <a:ext cx="58579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43504" y="2643182"/>
            <a:ext cx="40004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Эбонит, стекло…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Резина,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янтарь 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Пластмасса, песок, бетон, воск, бензин, шёлк, сахар, Воздух, вода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трением…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14554"/>
            <a:ext cx="3180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14620"/>
            <a:ext cx="398711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Растворы  </a:t>
            </a: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соли, медного купороса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Серебро, бронза,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Сталь, алюминий,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Медь,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857884" y="2191116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4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4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4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6" grpId="1"/>
      <p:bldP spid="7" grpId="0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2"/>
          <a:ext cx="9144000" cy="6858004"/>
        </p:xfrm>
        <a:graphic>
          <a:graphicData uri="http://schemas.openxmlformats.org/drawingml/2006/table">
            <a:tbl>
              <a:tblPr/>
              <a:tblGrid>
                <a:gridCol w="479703"/>
                <a:gridCol w="7640212"/>
                <a:gridCol w="1024085"/>
              </a:tblGrid>
              <a:tr h="25798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электрические явления –1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</a:t>
                      </a:r>
                      <a:r>
                        <a:rPr lang="ru-RU" sz="16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Урок - 7 (лр3,4) № 29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4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л/р №3,4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"сборка электрической цепи и измерение силы тока и напряжения на различных её участках" 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4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ЦЕЛИ:1.Создать условия для развития практических навыков обращения с 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амперметром, вольтметром, источником тока, соединительными проводами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             2. Закрепить знания по темам №9,10.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990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1. Создать условия для планирования и выполнения л/р со сборкой электрической цепи.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2. Убедить учащихся в справедливости з-на сохранения заряда и энергии.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3. Способствовать закреплению умений пользоваться правилами сборки электрической цепи 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98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 закрепления изученного материала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98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 </a:t>
                      </a: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лабораторная работа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96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ДЕМОНСТРАЦИИ:1. Сборка электрической цепи при иэмерении силы тока и напряжения.                 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теме №10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планирование лабораторной работы и инструктаж по ТБ.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оформление лабораторной работы и запись</a:t>
                      </a:r>
                      <a:r>
                        <a:rPr lang="ru-RU" sz="1400" b="1" i="1" u="sng">
                          <a:latin typeface="Times New Roman"/>
                          <a:ea typeface="Times New Roman"/>
                          <a:cs typeface="Times New Roman"/>
                        </a:rPr>
                        <a:t> правил сборки цепей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1.Включай источник тока только после разрешения учителя.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Два провода к вольтметру и в сторону (вкл. его в последнюю очередь).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 С (+)  источника  на  (+) амперметра.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 Последним в последовательной цепи вкл. ключ и на (-) ист. тока.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выполнение и  камеральные работы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Ок     по вариантам №9 и №10  или ??? после параграфов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Calibri"/>
                          <a:ea typeface="Times New Roman"/>
                          <a:cs typeface="Times New Roman"/>
                        </a:rPr>
                        <a:t>д.з</a:t>
                      </a: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гр.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87775" y="87777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3.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691157" y="691156"/>
            <a:ext cx="5529255" cy="4146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8" y="0"/>
            <a:ext cx="4857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Включай источник тока только после ПРОВЕРКИ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провода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вольтметру и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сторону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последнюю очередь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4546" y="235743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14480" y="2285992"/>
            <a:ext cx="347811" cy="371477"/>
            <a:chOff x="3018" y="5186"/>
            <a:chExt cx="202" cy="20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4.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428628" y="428628"/>
            <a:ext cx="4857752" cy="4000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639" y="4857760"/>
            <a:ext cx="7398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1-11-21 15.26.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4607699" y="392897"/>
            <a:ext cx="4929198" cy="4143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35782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проверить её.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500958" y="200024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715140" y="128586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143108" y="185736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85786" y="164305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-32" y="1714488"/>
            <a:ext cx="347811" cy="371477"/>
            <a:chOff x="3018" y="5186"/>
            <a:chExt cx="202" cy="201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857884" y="1214422"/>
            <a:ext cx="347811" cy="371477"/>
            <a:chOff x="3018" y="5186"/>
            <a:chExt cx="202" cy="201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8501090" y="2143116"/>
            <a:ext cx="347811" cy="371477"/>
            <a:chOff x="3018" y="5186"/>
            <a:chExt cx="202" cy="201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31"/>
          <p:cNvSpPr txBox="1">
            <a:spLocks noChangeArrowheads="1"/>
          </p:cNvSpPr>
          <p:nvPr/>
        </p:nvSpPr>
        <p:spPr bwMode="auto">
          <a:xfrm>
            <a:off x="5643570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8.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595312" y="595312"/>
            <a:ext cx="6762755" cy="5572132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214414" y="442913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428860" y="457200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857488" y="264318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86050" y="5000636"/>
            <a:ext cx="347811" cy="371477"/>
            <a:chOff x="3018" y="5186"/>
            <a:chExt cx="202" cy="201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285984" y="2143116"/>
            <a:ext cx="347811" cy="371477"/>
            <a:chOff x="3018" y="5186"/>
            <a:chExt cx="202" cy="201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85786" y="3214686"/>
            <a:ext cx="347811" cy="371477"/>
            <a:chOff x="3018" y="5186"/>
            <a:chExt cx="202" cy="201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5611505"/>
            <a:ext cx="9715536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 в цепь,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источнике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 означает-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недостаток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избыток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электронов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!!!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5643570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5643570" y="1071546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=3.4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079908">
            <a:off x="5430673" y="3123069"/>
            <a:ext cx="5497659" cy="873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>
              <a:lnSpc>
                <a:spcPts val="3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/последним/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8.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РАЗОМКНУТЬ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ЦЕПЬ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 rot="16376030">
            <a:off x="3728621" y="4100818"/>
            <a:ext cx="571504" cy="11430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3.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333372" y="333374"/>
            <a:ext cx="2666976" cy="2000232"/>
          </a:xfrm>
          <a:prstGeom prst="rect">
            <a:avLst/>
          </a:prstGeom>
        </p:spPr>
      </p:pic>
      <p:pic>
        <p:nvPicPr>
          <p:cNvPr id="3" name="Рисунок 2" descr="2011-11-21 15.24.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900728" y="313820"/>
            <a:ext cx="3556596" cy="2928959"/>
          </a:xfrm>
          <a:prstGeom prst="rect">
            <a:avLst/>
          </a:prstGeom>
        </p:spPr>
      </p:pic>
      <p:pic>
        <p:nvPicPr>
          <p:cNvPr id="5" name="Рисунок 4" descr="2011-11-21 15.28.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3071810"/>
            <a:ext cx="4190996" cy="3143248"/>
          </a:xfrm>
          <a:prstGeom prst="rect">
            <a:avLst/>
          </a:prstGeom>
        </p:spPr>
      </p:pic>
      <p:pic>
        <p:nvPicPr>
          <p:cNvPr id="6" name="Рисунок 5" descr="2011-11-21 15.28.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142880" y="2526222"/>
            <a:ext cx="4357695" cy="4071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7148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4572008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4786322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214810" y="128586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786050" y="10715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957568" y="531529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714480" y="5286388"/>
            <a:ext cx="285752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336156" y="419355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571472" y="4500570"/>
            <a:ext cx="347811" cy="371477"/>
            <a:chOff x="3018" y="5186"/>
            <a:chExt cx="202" cy="201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1285852" y="3714752"/>
            <a:ext cx="347811" cy="371477"/>
            <a:chOff x="3018" y="5186"/>
            <a:chExt cx="202" cy="201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2571736" y="5429264"/>
            <a:ext cx="347811" cy="371477"/>
            <a:chOff x="3018" y="5186"/>
            <a:chExt cx="202" cy="201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Рисунок 3" descr="2011-11-21 15.26.4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5253747" y="-253143"/>
            <a:ext cx="3994388" cy="335761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85786" y="5857892"/>
            <a:ext cx="8215370" cy="48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источника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368955"/>
            <a:ext cx="807246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с 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встречаем  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приборов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586" y="200024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572396" y="121442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8367593" y="1214422"/>
            <a:ext cx="347811" cy="371477"/>
            <a:chOff x="3018" y="5186"/>
            <a:chExt cx="202" cy="201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7000891" y="21429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6143636" y="357166"/>
            <a:ext cx="347811" cy="371477"/>
            <a:chOff x="3018" y="5186"/>
            <a:chExt cx="202" cy="201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9" grpId="0" animBg="1"/>
      <p:bldP spid="14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824699"/>
            <a:ext cx="1142944" cy="74730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способность…….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671700"/>
            <a:ext cx="6286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Функциональная зависимость сопротивлений: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3455259"/>
            <a:ext cx="8744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Удельное сопротивление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500098" y="4357694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Реостат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74"/>
            <a:ext cx="8054613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…..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5" y="853719"/>
            <a:ext cx="1857356" cy="1360835"/>
          </a:xfrm>
          <a:prstGeom prst="rect">
            <a:avLst/>
          </a:prstGeom>
          <a:noFill/>
        </p:spPr>
      </p:pic>
      <p:pic>
        <p:nvPicPr>
          <p:cNvPr id="1026" name="Рисунок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071678"/>
            <a:ext cx="1785950" cy="1403246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428660" y="4929198"/>
            <a:ext cx="785818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Ома.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……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7286643" y="5078566"/>
            <a:ext cx="1467262" cy="1491730"/>
            <a:chOff x="5579273" y="4388293"/>
            <a:chExt cx="1271627" cy="11700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36490" y="4388293"/>
              <a:ext cx="619129" cy="5552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79273" y="4724484"/>
              <a:ext cx="619128" cy="5552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98432" y="5051372"/>
              <a:ext cx="619129" cy="5069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36520" y="4995341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Скругленный прямоугольник 17"/>
          <p:cNvSpPr/>
          <p:nvPr/>
        </p:nvSpPr>
        <p:spPr>
          <a:xfrm>
            <a:off x="8143900" y="1071546"/>
            <a:ext cx="71438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43702" y="2285992"/>
            <a:ext cx="71438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29586" y="5072074"/>
            <a:ext cx="100013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43372" y="3620644"/>
            <a:ext cx="144000" cy="14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000892" y="362064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1860000">
            <a:off x="5286380" y="4214818"/>
            <a:ext cx="108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"/>
          <a:ext cx="9144000" cy="6857994"/>
        </p:xfrm>
        <a:graphic>
          <a:graphicData uri="http://schemas.openxmlformats.org/drawingml/2006/table">
            <a:tbl>
              <a:tblPr/>
              <a:tblGrid>
                <a:gridCol w="473425"/>
                <a:gridCol w="7791106"/>
                <a:gridCol w="879469"/>
              </a:tblGrid>
              <a:tr h="2530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6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электрические явления –1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Урок - 11 (лр6) № 33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12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л/</a:t>
                      </a:r>
                      <a:r>
                        <a:rPr lang="ru-RU" sz="1600" b="1" cap="all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cap="all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сопротивления проводника с помощью амперметра и вольтметра</a:t>
                      </a: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18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ЦЕЛИ:1.Создать условия для развития практических навыков обращения с 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амперметром, вольтметром, источником тока, соединительными проводами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             2. Закрепить знания по темам №12.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3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1. Создать условия для планирования и выполнения л/р со сборкой электрической цепи и определения величины сопротивления проводника.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2. Убедить учащихся в справедливости  изученных законов.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3. Способствовать закреплению умений пользоваться правилами сборки электрической цепи 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0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 закрепления изученного материала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0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 </a:t>
                      </a: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лабораторная работа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0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ДЕМОНСТРАЦИИ:1.                  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теме №12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Процесс усвоения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аудиализация  -     зависимость силы тока от сопротивления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-     зависимость силы тока от напряжения .Закон Ома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планирование лабораторной работы и инструктаж по ТБ.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оформление лабораторной работы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повторение      </a:t>
                      </a:r>
                      <a:r>
                        <a:rPr lang="ru-RU" sz="1400" b="1" i="1" u="sng">
                          <a:latin typeface="Times New Roman"/>
                          <a:ea typeface="Times New Roman"/>
                          <a:cs typeface="Times New Roman"/>
                        </a:rPr>
                        <a:t>правил сборки цепей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1.Включай источник тока только после разрешения учителя.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Два провода к вольтметру и в сторону (вкл. его в последнюю очередь).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 С (+)  источника  на  (+) амперметра.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 Последним в последовательной цепи вкл. ключ и на (-) ист. тока.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выполнение л/р №5,    камеральные работы    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(доп. стр.91     Упр 21 №6,7)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cap="all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гр.№5 (переписать вопросы к зачету №2)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04094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75574"/>
            <a:ext cx="7919604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 сопротивления проводника.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572039"/>
            <a:ext cx="6286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магазин сопротивлений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293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3420289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857620" y="4456491"/>
            <a:ext cx="5000660" cy="2428893"/>
            <a:chOff x="1490" y="3155"/>
            <a:chExt cx="2090" cy="969"/>
          </a:xfrm>
        </p:grpSpPr>
        <p:sp>
          <p:nvSpPr>
            <p:cNvPr id="9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1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2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6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7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0" name="Группа 29"/>
          <p:cNvGrpSpPr/>
          <p:nvPr/>
        </p:nvGrpSpPr>
        <p:grpSpPr>
          <a:xfrm>
            <a:off x="4489929" y="3898273"/>
            <a:ext cx="1772302" cy="1231292"/>
            <a:chOff x="6902158" y="285728"/>
            <a:chExt cx="1772302" cy="1231292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6929472" y="285728"/>
              <a:ext cx="1691428" cy="1201541"/>
              <a:chOff x="9385" y="4873"/>
              <a:chExt cx="1129" cy="760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7215206" y="6091585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5072066" y="5948709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8215338" y="4662825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5643570" y="3948445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7072330" y="4714884"/>
            <a:ext cx="347811" cy="371477"/>
            <a:chOff x="3018" y="5186"/>
            <a:chExt cx="202" cy="201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4786314" y="4234197"/>
            <a:ext cx="347811" cy="371477"/>
            <a:chOff x="3018" y="5186"/>
            <a:chExt cx="202" cy="201"/>
          </a:xfrm>
        </p:grpSpPr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rot="19955928">
            <a:off x="-294178" y="5287867"/>
            <a:ext cx="44246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ИНСТРУКТАЖ,стр.58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27784" y="0"/>
            <a:ext cx="65162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 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Для диагностики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41" grpId="0" animBg="1"/>
      <p:bldP spid="45" grpId="0" animBg="1"/>
      <p:bldP spid="46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50259" y="6488668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№2(955,959,962,971,991)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9521" r="10937" b="77295"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36289" y="3536474"/>
            <a:ext cx="1680948" cy="1201541"/>
            <a:chOff x="9384" y="4873"/>
            <a:chExt cx="1123" cy="7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767" y="4873"/>
              <a:ext cx="599" cy="530"/>
              <a:chOff x="9767" y="4873"/>
              <a:chExt cx="599" cy="530"/>
            </a:xfrm>
          </p:grpSpPr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9767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9384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577890" y="3555446"/>
            <a:ext cx="1686932" cy="1201541"/>
            <a:chOff x="9385" y="4873"/>
            <a:chExt cx="1126" cy="76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511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665946" y="5179548"/>
            <a:ext cx="1984854" cy="1201541"/>
            <a:chOff x="9388" y="4873"/>
            <a:chExt cx="1119" cy="760"/>
          </a:xfrm>
        </p:grpSpPr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8236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10500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Овал 97"/>
          <p:cNvSpPr/>
          <p:nvPr/>
        </p:nvSpPr>
        <p:spPr>
          <a:xfrm>
            <a:off x="3563888" y="4674646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244819" y="4676423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5810149" y="4658865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7469125" y="4658744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3647553" y="6316531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5584976" y="632448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808066" y="634785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831240" y="6328776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71"/>
          <p:cNvGrpSpPr/>
          <p:nvPr/>
        </p:nvGrpSpPr>
        <p:grpSpPr>
          <a:xfrm>
            <a:off x="3436237" y="4536606"/>
            <a:ext cx="5096203" cy="2060746"/>
            <a:chOff x="2428875" y="2357430"/>
            <a:chExt cx="5096203" cy="2060746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428875" y="2378609"/>
              <a:ext cx="5096203" cy="1848160"/>
              <a:chOff x="8801" y="5829"/>
              <a:chExt cx="3022" cy="1169"/>
            </a:xfrm>
          </p:grpSpPr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flipH="1">
                <a:off x="8801" y="5944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9055" y="5829"/>
                <a:ext cx="622" cy="21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9677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10829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 rot="-5400000">
                <a:off x="11096" y="6270"/>
                <a:ext cx="1074" cy="381"/>
                <a:chOff x="8548" y="6751"/>
                <a:chExt cx="1210" cy="517"/>
              </a:xfrm>
            </p:grpSpPr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>
                  <a:off x="8548" y="7004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4" name="Group 20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4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5" name="Group 23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8216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6" name="Group 2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2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auto">
                <a:xfrm>
                  <a:off x="9373" y="7010"/>
                  <a:ext cx="3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>
                <a:off x="9055" y="6981"/>
                <a:ext cx="25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 flipH="1">
                <a:off x="8802" y="6981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flipH="1">
                <a:off x="8802" y="5944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5143504" y="2357430"/>
              <a:ext cx="1048920" cy="346234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2"/>
            <p:cNvSpPr>
              <a:spLocks noChangeArrowheads="1"/>
            </p:cNvSpPr>
            <p:nvPr/>
          </p:nvSpPr>
          <p:spPr bwMode="auto">
            <a:xfrm>
              <a:off x="2928926" y="4071942"/>
              <a:ext cx="1048920" cy="3462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5357818" y="4000504"/>
              <a:ext cx="1048920" cy="34623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5865114" y="5179548"/>
            <a:ext cx="1984854" cy="1201541"/>
            <a:chOff x="9388" y="4873"/>
            <a:chExt cx="1119" cy="760"/>
          </a:xfrm>
        </p:grpSpPr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79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5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10500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80"/>
          <p:cNvGrpSpPr/>
          <p:nvPr/>
        </p:nvGrpSpPr>
        <p:grpSpPr>
          <a:xfrm>
            <a:off x="7353120" y="4283091"/>
            <a:ext cx="928694" cy="729197"/>
            <a:chOff x="3488743" y="3000560"/>
            <a:chExt cx="1143008" cy="1020876"/>
          </a:xfrm>
        </p:grpSpPr>
        <p:sp>
          <p:nvSpPr>
            <p:cNvPr id="82" name="Oval 84"/>
            <p:cNvSpPr>
              <a:spLocks noChangeArrowheads="1"/>
            </p:cNvSpPr>
            <p:nvPr/>
          </p:nvSpPr>
          <p:spPr bwMode="auto">
            <a:xfrm>
              <a:off x="3771349" y="3181724"/>
              <a:ext cx="717798" cy="8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-36512" y="-27384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544096"/>
            <a:ext cx="7919604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 сопротивления проводника.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1125314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57488" y="1140561"/>
            <a:ext cx="6286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магазин сопротивлений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5720" y="2421458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-32" y="2988811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3789040"/>
            <a:ext cx="3059832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стр. 18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диагностики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стр.14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81" grpId="0"/>
      <p:bldP spid="84" grpId="0" animBg="1"/>
      <p:bldP spid="85" grpId="0"/>
      <p:bldP spid="86" grpId="0"/>
      <p:bldP spid="87" grpId="0"/>
      <p:bldP spid="88" grpId="0"/>
      <p:bldP spid="8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27242"/>
          <a:ext cx="7572395" cy="2592313"/>
        </p:xfrm>
        <a:graphic>
          <a:graphicData uri="http://schemas.openxmlformats.org/drawingml/2006/table">
            <a:tbl>
              <a:tblPr/>
              <a:tblGrid>
                <a:gridCol w="500034"/>
                <a:gridCol w="2143140"/>
                <a:gridCol w="2643206"/>
                <a:gridCol w="2286015"/>
              </a:tblGrid>
              <a:tr h="5714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А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А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3=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 =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4506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4=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 =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11"/>
          <p:cNvGrpSpPr/>
          <p:nvPr/>
        </p:nvGrpSpPr>
        <p:grpSpPr>
          <a:xfrm>
            <a:off x="0" y="3000372"/>
            <a:ext cx="2000231" cy="1656417"/>
            <a:chOff x="7152817" y="516419"/>
            <a:chExt cx="2000231" cy="165641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394123" y="1341839"/>
              <a:ext cx="758925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152817" y="873609"/>
              <a:ext cx="1143008" cy="7694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8227213" y="1317768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8237976" y="516419"/>
              <a:ext cx="857256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4214810" y="2928934"/>
            <a:ext cx="2000231" cy="1656417"/>
            <a:chOff x="7152817" y="516419"/>
            <a:chExt cx="2000231" cy="16564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394123" y="1341839"/>
              <a:ext cx="758925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152817" y="873609"/>
              <a:ext cx="1143008" cy="7694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b="1" cap="all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227213" y="1317768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8237976" y="516419"/>
              <a:ext cx="857256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6929454" y="2928934"/>
            <a:ext cx="2000231" cy="1656417"/>
            <a:chOff x="7152817" y="516419"/>
            <a:chExt cx="2000231" cy="165641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394123" y="1341839"/>
              <a:ext cx="758925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152817" y="873609"/>
              <a:ext cx="1143008" cy="7694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b="1" cap="all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227213" y="1317768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8237976" y="516419"/>
              <a:ext cx="857256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7150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27242"/>
          <a:ext cx="7572395" cy="2592313"/>
        </p:xfrm>
        <a:graphic>
          <a:graphicData uri="http://schemas.openxmlformats.org/drawingml/2006/table">
            <a:tbl>
              <a:tblPr/>
              <a:tblGrid>
                <a:gridCol w="500034"/>
                <a:gridCol w="2143140"/>
                <a:gridCol w="2643206"/>
                <a:gridCol w="2286015"/>
              </a:tblGrid>
              <a:tr h="571480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     А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=       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    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3=         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06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4=         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11"/>
          <p:cNvGrpSpPr/>
          <p:nvPr/>
        </p:nvGrpSpPr>
        <p:grpSpPr>
          <a:xfrm>
            <a:off x="0" y="3000372"/>
            <a:ext cx="2000231" cy="1656417"/>
            <a:chOff x="7152817" y="516419"/>
            <a:chExt cx="2000231" cy="165641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394123" y="1341839"/>
              <a:ext cx="758925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152817" y="873609"/>
              <a:ext cx="1143008" cy="7694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8227213" y="1317768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8237976" y="516419"/>
              <a:ext cx="857256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2643174" y="3058467"/>
            <a:ext cx="2000231" cy="1656417"/>
            <a:chOff x="7152817" y="516419"/>
            <a:chExt cx="2000231" cy="16564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394123" y="1341839"/>
              <a:ext cx="758925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152817" y="873609"/>
              <a:ext cx="1143008" cy="7694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b="1" cap="all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227213" y="1317768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8237976" y="516419"/>
              <a:ext cx="857256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5715008" y="3000372"/>
            <a:ext cx="2000231" cy="1656417"/>
            <a:chOff x="7152817" y="516419"/>
            <a:chExt cx="2000231" cy="165641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394123" y="1341839"/>
              <a:ext cx="758925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152817" y="873609"/>
              <a:ext cx="1143008" cy="7694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b="1" cap="all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227213" y="1317768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8237976" y="516419"/>
              <a:ext cx="857256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7150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759025" y="202250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924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её.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включения, на источнике недостаток и избыток электронов!!!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3.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691157" y="691156"/>
            <a:ext cx="5529255" cy="4146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8" y="0"/>
            <a:ext cx="4857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Включай источник тока только после ПРОВЕРКИ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провода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вольтметру и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сторону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последнюю очередь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4546" y="235743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14480" y="2285992"/>
            <a:ext cx="347811" cy="371477"/>
            <a:chOff x="3018" y="5186"/>
            <a:chExt cx="202" cy="20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4.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428628" y="428628"/>
            <a:ext cx="4857752" cy="4000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639" y="4857760"/>
            <a:ext cx="7398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1-11-21 15.26.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4607699" y="392897"/>
            <a:ext cx="4929198" cy="4143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35782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проверить её.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500958" y="200024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715140" y="128586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143108" y="185736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85786" y="164305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-32" y="1714488"/>
            <a:ext cx="347811" cy="371477"/>
            <a:chOff x="3018" y="5186"/>
            <a:chExt cx="202" cy="201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857884" y="1214422"/>
            <a:ext cx="347811" cy="371477"/>
            <a:chOff x="3018" y="5186"/>
            <a:chExt cx="202" cy="201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8501090" y="2143116"/>
            <a:ext cx="347811" cy="371477"/>
            <a:chOff x="3018" y="5186"/>
            <a:chExt cx="202" cy="201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31"/>
          <p:cNvSpPr txBox="1">
            <a:spLocks noChangeArrowheads="1"/>
          </p:cNvSpPr>
          <p:nvPr/>
        </p:nvSpPr>
        <p:spPr bwMode="auto">
          <a:xfrm>
            <a:off x="5643570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8.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595312" y="595312"/>
            <a:ext cx="6762755" cy="5572132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214414" y="442913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428860" y="457200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857488" y="264318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86050" y="5000636"/>
            <a:ext cx="347811" cy="371477"/>
            <a:chOff x="3018" y="5186"/>
            <a:chExt cx="202" cy="201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285984" y="2143116"/>
            <a:ext cx="347811" cy="371477"/>
            <a:chOff x="3018" y="5186"/>
            <a:chExt cx="202" cy="201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85786" y="3214686"/>
            <a:ext cx="347811" cy="371477"/>
            <a:chOff x="3018" y="5186"/>
            <a:chExt cx="202" cy="201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5611505"/>
            <a:ext cx="9715536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 в цепь,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источнике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 означает-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недостаток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избыток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электронов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!!!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5643570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5643570" y="1071546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=3.4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079908">
            <a:off x="3561708" y="3756952"/>
            <a:ext cx="5497659" cy="873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>
              <a:lnSpc>
                <a:spcPts val="3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/последним/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8.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РАЗОМКНУТЬ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ЦЕПЬ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 rot="16376030">
            <a:off x="3728621" y="4100818"/>
            <a:ext cx="571504" cy="11430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7656" y="2782669"/>
            <a:ext cx="2143140" cy="207509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7143768" y="2857496"/>
            <a:ext cx="2000232" cy="2000264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28802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29652" y="2071678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люс 37"/>
          <p:cNvSpPr/>
          <p:nvPr/>
        </p:nvSpPr>
        <p:spPr>
          <a:xfrm>
            <a:off x="-130845" y="2643182"/>
            <a:ext cx="2500330" cy="2428892"/>
          </a:xfrm>
          <a:prstGeom prst="mathPlus">
            <a:avLst>
              <a:gd name="adj1" fmla="val 78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7286612" y="3357562"/>
            <a:ext cx="1857388" cy="1071570"/>
          </a:xfrm>
          <a:prstGeom prst="mathMinus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4143372" y="3429000"/>
            <a:ext cx="128588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928670"/>
            <a:ext cx="8035982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Гильза между электроскопами</a:t>
            </a:r>
            <a:endParaRPr lang="ru-RU" sz="4400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857356" y="3198920"/>
            <a:ext cx="128588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 l="9375" t="9521" r="10937" b="72901"/>
          <a:stretch>
            <a:fillRect/>
          </a:stretch>
        </p:blipFill>
        <p:spPr bwMode="auto">
          <a:xfrm>
            <a:off x="0" y="5143488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6250259" y="0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№2(955,959,962,971,991)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/>
      <p:bldP spid="17" grpId="0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824699"/>
            <a:ext cx="1142944" cy="74730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способность…….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671700"/>
            <a:ext cx="6286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Функциональная зависимость сопротивлений: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3455259"/>
            <a:ext cx="8744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Удельное сопротивление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500098" y="4357694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Реостат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74"/>
            <a:ext cx="8054613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…..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5" y="853719"/>
            <a:ext cx="1857356" cy="1360835"/>
          </a:xfrm>
          <a:prstGeom prst="rect">
            <a:avLst/>
          </a:prstGeom>
          <a:noFill/>
        </p:spPr>
      </p:pic>
      <p:pic>
        <p:nvPicPr>
          <p:cNvPr id="1026" name="Рисунок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071678"/>
            <a:ext cx="1785950" cy="1403246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428660" y="4929198"/>
            <a:ext cx="785818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Ома.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……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7286643" y="5078566"/>
            <a:ext cx="1467262" cy="1491730"/>
            <a:chOff x="5579273" y="4388293"/>
            <a:chExt cx="1271627" cy="11700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36490" y="4388293"/>
              <a:ext cx="619129" cy="5552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79273" y="4724484"/>
              <a:ext cx="619128" cy="5552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98432" y="5051372"/>
              <a:ext cx="619129" cy="5069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36520" y="4995341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Скругленный прямоугольник 17"/>
          <p:cNvSpPr/>
          <p:nvPr/>
        </p:nvSpPr>
        <p:spPr>
          <a:xfrm>
            <a:off x="8143900" y="1071546"/>
            <a:ext cx="71438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43702" y="2285992"/>
            <a:ext cx="71438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29586" y="5072074"/>
            <a:ext cx="100013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43372" y="3620644"/>
            <a:ext cx="144000" cy="14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000892" y="362064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1860000">
            <a:off x="5286380" y="4214818"/>
            <a:ext cx="108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48213" y="0"/>
          <a:ext cx="4295787" cy="213360"/>
        </p:xfrm>
        <a:graphic>
          <a:graphicData uri="http://schemas.openxmlformats.org/drawingml/2006/table">
            <a:tbl>
              <a:tblPr/>
              <a:tblGrid>
                <a:gridCol w="452664"/>
                <a:gridCol w="579411"/>
                <a:gridCol w="579411"/>
                <a:gridCol w="543198"/>
                <a:gridCol w="579411"/>
                <a:gridCol w="579411"/>
                <a:gridCol w="420978"/>
                <a:gridCol w="561303"/>
              </a:tblGrid>
              <a:tr h="20955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гр3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1020-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1063-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1058-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latin typeface="Times New Roman"/>
                        </a:rPr>
                        <a:t>9и10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latin typeface="Times New Roman"/>
                        </a:rPr>
                        <a:t>I,U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 l="9961" t="11719" r="11523" b="68506"/>
          <a:stretch>
            <a:fillRect/>
          </a:stretch>
        </p:blipFill>
        <p:spPr bwMode="auto">
          <a:xfrm>
            <a:off x="0" y="214290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 l="9375" t="18311" r="54882" b="59716"/>
          <a:stretch>
            <a:fillRect/>
          </a:stretch>
        </p:blipFill>
        <p:spPr bwMode="auto">
          <a:xfrm>
            <a:off x="3769481" y="1928802"/>
            <a:ext cx="537451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48213" y="0"/>
          <a:ext cx="4295787" cy="213360"/>
        </p:xfrm>
        <a:graphic>
          <a:graphicData uri="http://schemas.openxmlformats.org/drawingml/2006/table">
            <a:tbl>
              <a:tblPr/>
              <a:tblGrid>
                <a:gridCol w="452664"/>
                <a:gridCol w="579411"/>
                <a:gridCol w="579411"/>
                <a:gridCol w="543198"/>
                <a:gridCol w="579411"/>
                <a:gridCol w="579411"/>
                <a:gridCol w="420978"/>
                <a:gridCol w="561303"/>
              </a:tblGrid>
              <a:tr h="20955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гр3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1020-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1063-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1058-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latin typeface="Times New Roman"/>
                        </a:rPr>
                        <a:t>9и10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latin typeface="Times New Roman"/>
                        </a:rPr>
                        <a:t>I,U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l="9961" t="19043" r="11523" b="56055"/>
          <a:stretch>
            <a:fillRect/>
          </a:stretch>
        </p:blipFill>
        <p:spPr bwMode="auto">
          <a:xfrm>
            <a:off x="0" y="214290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48213" y="0"/>
          <a:ext cx="4295787" cy="213360"/>
        </p:xfrm>
        <a:graphic>
          <a:graphicData uri="http://schemas.openxmlformats.org/drawingml/2006/table">
            <a:tbl>
              <a:tblPr/>
              <a:tblGrid>
                <a:gridCol w="452664"/>
                <a:gridCol w="579411"/>
                <a:gridCol w="579411"/>
                <a:gridCol w="543198"/>
                <a:gridCol w="579411"/>
                <a:gridCol w="579411"/>
                <a:gridCol w="420978"/>
                <a:gridCol w="561303"/>
              </a:tblGrid>
              <a:tr h="20955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гр3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1020-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1063-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1058-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latin typeface="Times New Roman"/>
                        </a:rPr>
                        <a:t>9и10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latin typeface="Times New Roman"/>
                        </a:rPr>
                        <a:t>I,U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3183" r="11523" b="68506"/>
          <a:stretch>
            <a:fillRect/>
          </a:stretch>
        </p:blipFill>
        <p:spPr bwMode="auto">
          <a:xfrm>
            <a:off x="0" y="357166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48213" y="0"/>
          <a:ext cx="4295787" cy="213360"/>
        </p:xfrm>
        <a:graphic>
          <a:graphicData uri="http://schemas.openxmlformats.org/drawingml/2006/table">
            <a:tbl>
              <a:tblPr/>
              <a:tblGrid>
                <a:gridCol w="452664"/>
                <a:gridCol w="579411"/>
                <a:gridCol w="579411"/>
                <a:gridCol w="543198"/>
                <a:gridCol w="579411"/>
                <a:gridCol w="579411"/>
                <a:gridCol w="420978"/>
                <a:gridCol w="561303"/>
              </a:tblGrid>
              <a:tr h="20955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гр3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1020-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1063-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1058-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latin typeface="Times New Roman"/>
                        </a:rPr>
                        <a:t>9и10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latin typeface="Times New Roman"/>
                        </a:rPr>
                        <a:t>I,U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9521" r="11523" b="83887"/>
          <a:stretch>
            <a:fillRect/>
          </a:stretch>
        </p:blipFill>
        <p:spPr bwMode="auto">
          <a:xfrm>
            <a:off x="0" y="285728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48213" y="0"/>
          <a:ext cx="4295787" cy="213360"/>
        </p:xfrm>
        <a:graphic>
          <a:graphicData uri="http://schemas.openxmlformats.org/drawingml/2006/table">
            <a:tbl>
              <a:tblPr/>
              <a:tblGrid>
                <a:gridCol w="452664"/>
                <a:gridCol w="579411"/>
                <a:gridCol w="579411"/>
                <a:gridCol w="543198"/>
                <a:gridCol w="579411"/>
                <a:gridCol w="579411"/>
                <a:gridCol w="420978"/>
                <a:gridCol w="561303"/>
              </a:tblGrid>
              <a:tr h="20955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гр3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1020-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1063-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1058-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latin typeface="Times New Roman"/>
                        </a:rPr>
                        <a:t>9и10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latin typeface="Times New Roman"/>
                        </a:rPr>
                        <a:t>I,U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64453" r="11523" b="27490"/>
          <a:stretch>
            <a:fillRect/>
          </a:stretch>
        </p:blipFill>
        <p:spPr bwMode="auto">
          <a:xfrm>
            <a:off x="0" y="285728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№6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43961"/>
            <a:ext cx="9555501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удельного сопротивления проводника.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7298"/>
            <a:ext cx="6286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реостат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провода, штангенциркуль.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857620" y="4429107"/>
            <a:ext cx="5000660" cy="2428893"/>
            <a:chOff x="1490" y="3155"/>
            <a:chExt cx="2090" cy="969"/>
          </a:xfrm>
        </p:grpSpPr>
        <p:sp>
          <p:nvSpPr>
            <p:cNvPr id="9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1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2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6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7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0" name="Группа 29"/>
          <p:cNvGrpSpPr/>
          <p:nvPr/>
        </p:nvGrpSpPr>
        <p:grpSpPr>
          <a:xfrm>
            <a:off x="4489929" y="3878894"/>
            <a:ext cx="1772302" cy="1231292"/>
            <a:chOff x="6902158" y="285728"/>
            <a:chExt cx="1772302" cy="1231292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6929472" y="285728"/>
              <a:ext cx="1691428" cy="1201541"/>
              <a:chOff x="9385" y="4873"/>
              <a:chExt cx="1129" cy="760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7215206" y="607220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5072066" y="5929330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8215338" y="46434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5643570" y="392906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7072330" y="4714884"/>
            <a:ext cx="347811" cy="371477"/>
            <a:chOff x="3018" y="5186"/>
            <a:chExt cx="202" cy="201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4786314" y="4214818"/>
            <a:ext cx="347811" cy="371477"/>
            <a:chOff x="3018" y="5186"/>
            <a:chExt cx="202" cy="201"/>
          </a:xfrm>
        </p:grpSpPr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rot="19955928">
            <a:off x="-64921" y="4878490"/>
            <a:ext cx="4313553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4588" y="88943"/>
            <a:ext cx="2029145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 20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1" grpId="0" animBg="1"/>
      <p:bldP spid="45" grpId="0" animBg="1"/>
      <p:bldP spid="46" grpId="0" animBg="1"/>
      <p:bldP spid="53" grpId="0" animBg="1"/>
      <p:bldP spid="5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фото\ВСВ\для тем\2011-11-28 16.18.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-277972" y="-936499"/>
            <a:ext cx="4952995" cy="4397052"/>
          </a:xfrm>
          <a:prstGeom prst="rect">
            <a:avLst/>
          </a:prstGeom>
          <a:noFill/>
        </p:spPr>
      </p:pic>
      <p:pic>
        <p:nvPicPr>
          <p:cNvPr id="35843" name="Picture 3" descr="D:\фото\ВСВ\для тем\2011-11-28 15.59.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2893210" y="3107526"/>
            <a:ext cx="4286256" cy="3214691"/>
          </a:xfrm>
          <a:prstGeom prst="rect">
            <a:avLst/>
          </a:prstGeom>
          <a:noFill/>
        </p:spPr>
      </p:pic>
      <p:pic>
        <p:nvPicPr>
          <p:cNvPr id="35844" name="Picture 4" descr="D:\фото\ВСВ\для тем\2011-11-28 15.59.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-415249" y="2986994"/>
            <a:ext cx="4286257" cy="3455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57166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5429256" y="71414"/>
            <a:ext cx="1143008" cy="1249006"/>
            <a:chOff x="7358082" y="2639793"/>
            <a:chExt cx="1143008" cy="124900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4246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-71470" y="5429264"/>
            <a:ext cx="2540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 =L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928934"/>
            <a:ext cx="1000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934670"/>
            <a:ext cx="1882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S=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5143512"/>
            <a:ext cx="25250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2r= l/N</a:t>
            </a:r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3189972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4572008"/>
            <a:ext cx="965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endParaRPr lang="ru-RU" sz="6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6160021"/>
            <a:ext cx="1134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4400" dirty="0">
              <a:solidFill>
                <a:schemeClr val="bg1"/>
              </a:solidFill>
            </a:endParaRPr>
          </a:p>
        </p:txBody>
      </p:sp>
      <p:grpSp>
        <p:nvGrpSpPr>
          <p:cNvPr id="3" name="Группа 23"/>
          <p:cNvGrpSpPr/>
          <p:nvPr/>
        </p:nvGrpSpPr>
        <p:grpSpPr>
          <a:xfrm>
            <a:off x="6508078" y="71414"/>
            <a:ext cx="1421508" cy="1360711"/>
            <a:chOff x="7293896" y="3214686"/>
            <a:chExt cx="1421508" cy="13607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97826" y="3214686"/>
              <a:ext cx="64294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001024" y="3929066"/>
              <a:ext cx="500066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7715272" y="1785926"/>
            <a:ext cx="128588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71470" y="4874137"/>
            <a:ext cx="105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N=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72198" y="5929330"/>
            <a:ext cx="963725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571472" y="121442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785786" y="178592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3000364" y="157161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28662" y="557193"/>
            <a:ext cx="347811" cy="371477"/>
            <a:chOff x="3018" y="5186"/>
            <a:chExt cx="202" cy="201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714744" y="857232"/>
            <a:ext cx="347811" cy="371477"/>
            <a:chOff x="3018" y="5186"/>
            <a:chExt cx="202" cy="201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866603" y="2200267"/>
            <a:ext cx="347811" cy="371477"/>
            <a:chOff x="3018" y="5186"/>
            <a:chExt cx="202" cy="201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39"/>
          <p:cNvGrpSpPr/>
          <p:nvPr/>
        </p:nvGrpSpPr>
        <p:grpSpPr>
          <a:xfrm>
            <a:off x="6000760" y="1496785"/>
            <a:ext cx="1643074" cy="1360711"/>
            <a:chOff x="7293896" y="3214686"/>
            <a:chExt cx="1643074" cy="1360711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997826" y="3214686"/>
              <a:ext cx="939144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001024" y="3929066"/>
              <a:ext cx="793070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2071670" y="2915663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214942" y="3214686"/>
            <a:ext cx="157163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91,2мм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29058" y="3857628"/>
            <a:ext cx="1785950" cy="1588"/>
          </a:xfrm>
          <a:prstGeom prst="straightConnector1">
            <a:avLst/>
          </a:prstGeom>
          <a:ln w="571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95439" y="4987363"/>
            <a:ext cx="134766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150шт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16200000" flipV="1">
            <a:off x="3786182" y="2857496"/>
            <a:ext cx="5857916" cy="128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>
            <a:off x="5643570" y="571480"/>
            <a:ext cx="3000396" cy="135732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429388" y="3857628"/>
            <a:ext cx="107157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 flipH="1" flipV="1">
            <a:off x="928662" y="1714488"/>
            <a:ext cx="5357850" cy="4214842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286644" y="4214818"/>
            <a:ext cx="164307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572264" y="4929198"/>
            <a:ext cx="121444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65"/>
          <p:cNvGrpSpPr/>
          <p:nvPr/>
        </p:nvGrpSpPr>
        <p:grpSpPr>
          <a:xfrm>
            <a:off x="7643802" y="4714884"/>
            <a:ext cx="1643106" cy="1176362"/>
            <a:chOff x="7358082" y="2639793"/>
            <a:chExt cx="1643106" cy="117636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7358082" y="2639793"/>
              <a:ext cx="1643106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ru-RU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36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мм</a:t>
              </a:r>
              <a:r>
                <a:rPr lang="ru-RU" sz="3600" b="1" baseline="30000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439644" y="3169824"/>
              <a:ext cx="833506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7429520" y="3282735"/>
              <a:ext cx="1214478" cy="33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45" grpId="0" animBg="1"/>
      <p:bldP spid="46" grpId="0" animBg="1"/>
      <p:bldP spid="47" grpId="0" animBg="1"/>
      <p:bldP spid="56" grpId="0" animBg="1"/>
      <p:bldP spid="6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фото\ВСВ\для тем\2011-11-28 16.18.40.jpg"/>
          <p:cNvPicPr>
            <a:picLocks noChangeAspect="1" noChangeArrowheads="1"/>
          </p:cNvPicPr>
          <p:nvPr/>
        </p:nvPicPr>
        <p:blipFill>
          <a:blip r:embed="rId6" cstate="print">
            <a:lum bright="19000" contrast="24000"/>
          </a:blip>
          <a:srcRect/>
          <a:stretch>
            <a:fillRect/>
          </a:stretch>
        </p:blipFill>
        <p:spPr bwMode="auto">
          <a:xfrm rot="5400000">
            <a:off x="642923" y="-1643078"/>
            <a:ext cx="7858155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10715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1142976" y="214290"/>
            <a:ext cx="1143008" cy="1249006"/>
            <a:chOff x="7358082" y="2639793"/>
            <a:chExt cx="1143008" cy="1249006"/>
          </a:xfrm>
          <a:solidFill>
            <a:schemeClr val="bg1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42468"/>
              <a:ext cx="619192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3"/>
          <p:cNvGrpSpPr/>
          <p:nvPr/>
        </p:nvGrpSpPr>
        <p:grpSpPr>
          <a:xfrm>
            <a:off x="785786" y="5143512"/>
            <a:ext cx="1421508" cy="1360711"/>
            <a:chOff x="7293896" y="3214686"/>
            <a:chExt cx="1421508" cy="13607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97826" y="3214686"/>
              <a:ext cx="64294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001024" y="3929066"/>
              <a:ext cx="500066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1928794" y="364331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1571604" y="285749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858016" y="357187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357422" y="4714884"/>
            <a:ext cx="347811" cy="371477"/>
            <a:chOff x="3018" y="5186"/>
            <a:chExt cx="202" cy="201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143900" y="2571744"/>
            <a:ext cx="347811" cy="371477"/>
            <a:chOff x="3018" y="5186"/>
            <a:chExt cx="202" cy="201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928794" y="2071678"/>
            <a:ext cx="347811" cy="371477"/>
            <a:chOff x="3018" y="5186"/>
            <a:chExt cx="202" cy="201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39"/>
          <p:cNvGrpSpPr/>
          <p:nvPr/>
        </p:nvGrpSpPr>
        <p:grpSpPr>
          <a:xfrm>
            <a:off x="2357422" y="5143512"/>
            <a:ext cx="1643074" cy="1360711"/>
            <a:chOff x="7293896" y="3214686"/>
            <a:chExt cx="1643074" cy="1360711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997826" y="3214686"/>
              <a:ext cx="939144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4,6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001024" y="3929066"/>
              <a:ext cx="793070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0,5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4071934" y="5500702"/>
            <a:ext cx="228601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=9,2 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25" grpId="0" animBg="1"/>
      <p:bldP spid="2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:\фото\ВСВ\для тем\2011-11-28 15.59.11.jpg"/>
          <p:cNvPicPr>
            <a:picLocks noChangeAspect="1" noChangeArrowheads="1"/>
          </p:cNvPicPr>
          <p:nvPr/>
        </p:nvPicPr>
        <p:blipFill>
          <a:blip r:embed="rId8" cstate="print">
            <a:lum bright="7000" contrast="13000"/>
          </a:blip>
          <a:srcRect/>
          <a:stretch>
            <a:fillRect/>
          </a:stretch>
        </p:blipFill>
        <p:spPr bwMode="auto">
          <a:xfrm rot="5400000">
            <a:off x="1142999" y="-1142999"/>
            <a:ext cx="6858002" cy="914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16" y="357166"/>
            <a:ext cx="10715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715272" y="71414"/>
            <a:ext cx="1143008" cy="1249006"/>
            <a:chOff x="7358082" y="2639793"/>
            <a:chExt cx="1143008" cy="1249006"/>
          </a:xfrm>
          <a:solidFill>
            <a:schemeClr val="bg1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42468"/>
              <a:ext cx="619192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2500298" y="139463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786058"/>
            <a:ext cx="2871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9,7м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06" y="71414"/>
            <a:ext cx="105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N=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72000" y="1486903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3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285984" y="3929066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150шт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 flipH="1" flipV="1">
            <a:off x="3143240" y="3000372"/>
            <a:ext cx="4429156" cy="2571768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4036203" y="2607475"/>
            <a:ext cx="857280" cy="5000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0" y="2000240"/>
            <a:ext cx="2813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=L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714356"/>
            <a:ext cx="2036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1357298"/>
            <a:ext cx="27943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64,7мм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14653 -0.546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13334 -0.179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9" grpId="0"/>
      <p:bldP spid="26" grpId="0"/>
      <p:bldP spid="45" grpId="0" animBg="1"/>
      <p:bldP spid="45" grpId="1" animBg="1"/>
      <p:bldP spid="47" grpId="0" animBg="1"/>
      <p:bldP spid="47" grpId="1" animBg="1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67004" y="3396168"/>
            <a:ext cx="355416" cy="365658"/>
            <a:chOff x="1906484" y="5074176"/>
            <a:chExt cx="355416" cy="365658"/>
          </a:xfrm>
        </p:grpSpPr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571472" y="3143248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1571604" y="2500306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 rot="2584162">
            <a:off x="1583376" y="2483891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3571868" y="2571744"/>
            <a:ext cx="3571900" cy="717552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Электронов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//-3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71472" y="1428736"/>
            <a:ext cx="2071702" cy="92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3/7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23"/>
          <p:cNvSpPr>
            <a:spLocks noChangeArrowheads="1"/>
          </p:cNvSpPr>
          <p:nvPr/>
        </p:nvSpPr>
        <p:spPr bwMode="auto">
          <a:xfrm>
            <a:off x="2071670" y="3530780"/>
            <a:ext cx="180265" cy="183972"/>
          </a:xfrm>
          <a:prstGeom prst="flowChartOr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1714480" y="3643314"/>
            <a:ext cx="180265" cy="16111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25"/>
          <p:cNvSpPr>
            <a:spLocks noChangeArrowheads="1"/>
          </p:cNvSpPr>
          <p:nvPr/>
        </p:nvSpPr>
        <p:spPr bwMode="auto">
          <a:xfrm>
            <a:off x="2000232" y="3643314"/>
            <a:ext cx="180265" cy="16111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1857356" y="3714752"/>
            <a:ext cx="180265" cy="16111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 Box 1"/>
          <p:cNvSpPr txBox="1">
            <a:spLocks noChangeArrowheads="1"/>
          </p:cNvSpPr>
          <p:nvPr/>
        </p:nvSpPr>
        <p:spPr bwMode="auto">
          <a:xfrm>
            <a:off x="3929058" y="3857628"/>
            <a:ext cx="2786082" cy="71755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Протонов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+3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"/>
          <p:cNvSpPr txBox="1">
            <a:spLocks noChangeArrowheads="1"/>
          </p:cNvSpPr>
          <p:nvPr/>
        </p:nvSpPr>
        <p:spPr bwMode="auto">
          <a:xfrm>
            <a:off x="3929058" y="4786322"/>
            <a:ext cx="3571900" cy="71755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Нейтронов 4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9961" t="12451" r="10937" b="78760"/>
          <a:stretch>
            <a:fillRect/>
          </a:stretch>
        </p:blipFill>
        <p:spPr bwMode="auto">
          <a:xfrm>
            <a:off x="0" y="0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D:\фото\ВСВ\для тем\2011-11-28 15.59.52.jpg"/>
          <p:cNvPicPr>
            <a:picLocks noChangeAspect="1" noChangeArrowheads="1"/>
          </p:cNvPicPr>
          <p:nvPr/>
        </p:nvPicPr>
        <p:blipFill>
          <a:blip r:embed="rId8" cstate="print">
            <a:lum bright="9000" contrast="5000"/>
          </a:blip>
          <a:srcRect/>
          <a:stretch>
            <a:fillRect/>
          </a:stretch>
        </p:blipFill>
        <p:spPr bwMode="auto">
          <a:xfrm rot="5400000">
            <a:off x="500071" y="-500071"/>
            <a:ext cx="6858000" cy="78581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5572140"/>
            <a:ext cx="22605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S=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143380"/>
            <a:ext cx="2525050" cy="1015663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2r= l/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1857364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4000504"/>
            <a:ext cx="965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endParaRPr lang="ru-RU" sz="6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05025" y="0"/>
            <a:ext cx="105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N=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714612" y="5715016"/>
            <a:ext cx="963725" cy="92333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72198" y="2428868"/>
            <a:ext cx="157163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91,2мм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428728" y="1785926"/>
            <a:ext cx="4357718" cy="1588"/>
          </a:xfrm>
          <a:prstGeom prst="straightConnector1">
            <a:avLst/>
          </a:prstGeom>
          <a:ln w="571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071934" y="113226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150шт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58016" y="357166"/>
            <a:ext cx="10715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715272" y="71414"/>
            <a:ext cx="1143008" cy="1249006"/>
            <a:chOff x="7358082" y="2639793"/>
            <a:chExt cx="1143008" cy="1249006"/>
          </a:xfrm>
          <a:solidFill>
            <a:schemeClr val="bg1"/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524708" y="3242468"/>
              <a:ext cx="619192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 flipH="1" flipV="1">
            <a:off x="3679025" y="1178703"/>
            <a:ext cx="5143536" cy="39290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2285984" y="4000504"/>
            <a:ext cx="2194832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0,3мм</a:t>
            </a:r>
            <a:endParaRPr lang="ru-RU" sz="6000" dirty="0">
              <a:solidFill>
                <a:srgbClr val="C00000"/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rot="5400000">
            <a:off x="2035951" y="4893479"/>
            <a:ext cx="1143008" cy="10715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3643306" y="5643578"/>
            <a:ext cx="2836033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0,29мм</a:t>
            </a:r>
            <a:r>
              <a:rPr lang="ru-RU" sz="6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25781 -0.07523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/>
      <p:bldP spid="18" grpId="0"/>
      <p:bldP spid="18" grpId="1"/>
      <p:bldP spid="26" grpId="0"/>
      <p:bldP spid="27" grpId="0" animBg="1"/>
      <p:bldP spid="27" grpId="1" animBg="1"/>
      <p:bldP spid="46" grpId="0" animBg="1"/>
      <p:bldP spid="46" grpId="1" animBg="1"/>
      <p:bldP spid="47" grpId="0" animBg="1"/>
      <p:bldP spid="51" grpId="0" animBg="1"/>
      <p:bldP spid="61" grpId="0" animBg="1"/>
      <p:bldP spid="6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7072330" y="5945707"/>
            <a:ext cx="1172116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0,29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5842" name="Picture 2" descr="D:\фото\ВСВ\для тем\2011-11-28 16.18.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-277972" y="-936499"/>
            <a:ext cx="4952995" cy="4397052"/>
          </a:xfrm>
          <a:prstGeom prst="rect">
            <a:avLst/>
          </a:prstGeom>
          <a:noFill/>
        </p:spPr>
      </p:pic>
      <p:pic>
        <p:nvPicPr>
          <p:cNvPr id="35843" name="Picture 3" descr="D:\фото\ВСВ\для тем\2011-11-28 15.59.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2893210" y="3107526"/>
            <a:ext cx="4286256" cy="3214691"/>
          </a:xfrm>
          <a:prstGeom prst="rect">
            <a:avLst/>
          </a:prstGeom>
          <a:noFill/>
        </p:spPr>
      </p:pic>
      <p:pic>
        <p:nvPicPr>
          <p:cNvPr id="35844" name="Picture 4" descr="D:\фото\ВСВ\для тем\2011-11-28 15.59.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-415249" y="2986994"/>
            <a:ext cx="4286257" cy="3455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57166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5429256" y="71414"/>
            <a:ext cx="1143008" cy="1249006"/>
            <a:chOff x="7358082" y="2639793"/>
            <a:chExt cx="1143008" cy="124900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4246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-71470" y="5429264"/>
            <a:ext cx="2540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 =L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928934"/>
            <a:ext cx="1000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934670"/>
            <a:ext cx="1882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S=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5143512"/>
            <a:ext cx="25250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2r= l/N</a:t>
            </a:r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3189972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4572008"/>
            <a:ext cx="965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endParaRPr lang="ru-RU" sz="6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6160021"/>
            <a:ext cx="1134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4400" dirty="0">
              <a:solidFill>
                <a:schemeClr val="bg1"/>
              </a:solidFill>
            </a:endParaRPr>
          </a:p>
        </p:txBody>
      </p:sp>
      <p:grpSp>
        <p:nvGrpSpPr>
          <p:cNvPr id="3" name="Группа 23"/>
          <p:cNvGrpSpPr/>
          <p:nvPr/>
        </p:nvGrpSpPr>
        <p:grpSpPr>
          <a:xfrm>
            <a:off x="6508078" y="71414"/>
            <a:ext cx="1421508" cy="1360711"/>
            <a:chOff x="7293896" y="3214686"/>
            <a:chExt cx="1421508" cy="13607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97826" y="3214686"/>
              <a:ext cx="64294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001024" y="3929066"/>
              <a:ext cx="500066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7715272" y="1785926"/>
            <a:ext cx="128588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=9,2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71470" y="4874137"/>
            <a:ext cx="105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N=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72198" y="5929330"/>
            <a:ext cx="963725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571472" y="121442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785786" y="178592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3000364" y="157161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28662" y="557193"/>
            <a:ext cx="347811" cy="371477"/>
            <a:chOff x="3018" y="5186"/>
            <a:chExt cx="202" cy="201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714744" y="857232"/>
            <a:ext cx="347811" cy="371477"/>
            <a:chOff x="3018" y="5186"/>
            <a:chExt cx="202" cy="201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866603" y="2200267"/>
            <a:ext cx="347811" cy="371477"/>
            <a:chOff x="3018" y="5186"/>
            <a:chExt cx="202" cy="201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39"/>
          <p:cNvGrpSpPr/>
          <p:nvPr/>
        </p:nvGrpSpPr>
        <p:grpSpPr>
          <a:xfrm>
            <a:off x="6000760" y="1496785"/>
            <a:ext cx="1643074" cy="1360711"/>
            <a:chOff x="7293896" y="3214686"/>
            <a:chExt cx="1643074" cy="1360711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997826" y="3214686"/>
              <a:ext cx="939144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4,6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001024" y="3929066"/>
              <a:ext cx="793070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0,5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2071670" y="2915663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214942" y="3214686"/>
            <a:ext cx="157163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91,2мм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29058" y="3857628"/>
            <a:ext cx="1785950" cy="1588"/>
          </a:xfrm>
          <a:prstGeom prst="straightConnector1">
            <a:avLst/>
          </a:prstGeom>
          <a:ln w="571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95439" y="4987363"/>
            <a:ext cx="134766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150шт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16200000" flipV="1">
            <a:off x="4286248" y="2357430"/>
            <a:ext cx="5429288" cy="1857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>
            <a:off x="5643570" y="571480"/>
            <a:ext cx="3000396" cy="135732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071538" y="6072206"/>
            <a:ext cx="1415772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9,7м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929454" y="5957040"/>
            <a:ext cx="2307042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0,29мм</a:t>
            </a:r>
            <a:r>
              <a:rPr lang="ru-RU" sz="4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29388" y="3857628"/>
            <a:ext cx="107157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286776" y="1785926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9,2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 flipH="1" flipV="1">
            <a:off x="1321571" y="1893083"/>
            <a:ext cx="5143536" cy="3643338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071538" y="6086061"/>
            <a:ext cx="82586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9,7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7286644" y="4214818"/>
            <a:ext cx="164307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572264" y="4929198"/>
            <a:ext cx="121444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65"/>
          <p:cNvGrpSpPr/>
          <p:nvPr/>
        </p:nvGrpSpPr>
        <p:grpSpPr>
          <a:xfrm>
            <a:off x="7643802" y="4714884"/>
            <a:ext cx="1643106" cy="1176362"/>
            <a:chOff x="7358082" y="2639793"/>
            <a:chExt cx="1643106" cy="117636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7358082" y="2639793"/>
              <a:ext cx="1643106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ru-RU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36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мм</a:t>
              </a:r>
              <a:r>
                <a:rPr lang="ru-RU" sz="3600" b="1" baseline="30000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439644" y="3169824"/>
              <a:ext cx="833506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7429520" y="3282735"/>
              <a:ext cx="1214478" cy="33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3038 0.25995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9566 -0.35996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71562 -0.27106 " pathEditMode="relative" rAng="0" ptsTypes="AA">
                                      <p:cBhvr>
                                        <p:cTn id="2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-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5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45" grpId="0" animBg="1"/>
      <p:bldP spid="46" grpId="0" animBg="1"/>
      <p:bldP spid="47" grpId="0" animBg="1"/>
      <p:bldP spid="51" grpId="0" animBg="1"/>
      <p:bldP spid="53" grpId="0" animBg="1"/>
      <p:bldP spid="56" grpId="0" animBg="1"/>
      <p:bldP spid="60" grpId="0" animBg="1"/>
      <p:bldP spid="60" grpId="1" animBg="1"/>
      <p:bldP spid="64" grpId="0" animBg="1"/>
      <p:bldP spid="64" grpId="1" animBg="1"/>
      <p:bldP spid="6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7072330" y="5945707"/>
            <a:ext cx="1063112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…..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5842" name="Picture 2" descr="D:\фото\ВСВ\для тем\2011-11-28 16.18.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-277972" y="-936499"/>
            <a:ext cx="4952995" cy="4397052"/>
          </a:xfrm>
          <a:prstGeom prst="rect">
            <a:avLst/>
          </a:prstGeom>
          <a:noFill/>
        </p:spPr>
      </p:pic>
      <p:pic>
        <p:nvPicPr>
          <p:cNvPr id="35843" name="Picture 3" descr="D:\фото\ВСВ\для тем\2011-11-28 15.59.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2893210" y="3107526"/>
            <a:ext cx="4286256" cy="3214691"/>
          </a:xfrm>
          <a:prstGeom prst="rect">
            <a:avLst/>
          </a:prstGeom>
          <a:noFill/>
        </p:spPr>
      </p:pic>
      <p:pic>
        <p:nvPicPr>
          <p:cNvPr id="35844" name="Picture 4" descr="D:\фото\ВСВ\для тем\2011-11-28 15.59.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-415249" y="2986994"/>
            <a:ext cx="4286257" cy="3455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57166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5429256" y="71414"/>
            <a:ext cx="1143008" cy="1249006"/>
            <a:chOff x="7358082" y="2639793"/>
            <a:chExt cx="1143008" cy="124900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4246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-71470" y="5429264"/>
            <a:ext cx="2540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 =L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928934"/>
            <a:ext cx="1000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934670"/>
            <a:ext cx="1882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S=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5143512"/>
            <a:ext cx="25250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2r= l/N</a:t>
            </a:r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3189972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4572008"/>
            <a:ext cx="965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endParaRPr lang="ru-RU" sz="6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6160021"/>
            <a:ext cx="1134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4400" dirty="0">
              <a:solidFill>
                <a:schemeClr val="bg1"/>
              </a:solidFill>
            </a:endParaRPr>
          </a:p>
        </p:txBody>
      </p:sp>
      <p:grpSp>
        <p:nvGrpSpPr>
          <p:cNvPr id="3" name="Группа 23"/>
          <p:cNvGrpSpPr/>
          <p:nvPr/>
        </p:nvGrpSpPr>
        <p:grpSpPr>
          <a:xfrm>
            <a:off x="6508078" y="71414"/>
            <a:ext cx="1421508" cy="1360711"/>
            <a:chOff x="7293896" y="3214686"/>
            <a:chExt cx="1421508" cy="13607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97826" y="3214686"/>
              <a:ext cx="64294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001024" y="3929066"/>
              <a:ext cx="500066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7715272" y="1785926"/>
            <a:ext cx="128588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=….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71470" y="4874137"/>
            <a:ext cx="105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N=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72198" y="5929330"/>
            <a:ext cx="963725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571472" y="121442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785786" y="178592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3000364" y="157161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28662" y="557193"/>
            <a:ext cx="347811" cy="371477"/>
            <a:chOff x="3018" y="5186"/>
            <a:chExt cx="202" cy="201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714744" y="857232"/>
            <a:ext cx="347811" cy="371477"/>
            <a:chOff x="3018" y="5186"/>
            <a:chExt cx="202" cy="201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866603" y="2200267"/>
            <a:ext cx="347811" cy="371477"/>
            <a:chOff x="3018" y="5186"/>
            <a:chExt cx="202" cy="201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39"/>
          <p:cNvGrpSpPr/>
          <p:nvPr/>
        </p:nvGrpSpPr>
        <p:grpSpPr>
          <a:xfrm>
            <a:off x="6000760" y="1496785"/>
            <a:ext cx="1643074" cy="1237600"/>
            <a:chOff x="7293896" y="3214686"/>
            <a:chExt cx="1643074" cy="123760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997826" y="3214686"/>
              <a:ext cx="939144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001024" y="3929066"/>
              <a:ext cx="793070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293896" y="3538184"/>
              <a:ext cx="726255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8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2071670" y="2915663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…..мм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214942" y="3214686"/>
            <a:ext cx="157163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……мм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29058" y="3857628"/>
            <a:ext cx="1785950" cy="1588"/>
          </a:xfrm>
          <a:prstGeom prst="straightConnector1">
            <a:avLst/>
          </a:prstGeom>
          <a:ln w="571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95439" y="4987363"/>
            <a:ext cx="134766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16200000" flipV="1">
            <a:off x="4286248" y="2357430"/>
            <a:ext cx="5429288" cy="1857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>
            <a:off x="5643570" y="571480"/>
            <a:ext cx="3000396" cy="135732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071538" y="6072206"/>
            <a:ext cx="1415772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….м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72330" y="5941522"/>
            <a:ext cx="1999265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….мм</a:t>
            </a:r>
            <a:r>
              <a:rPr lang="ru-RU" sz="4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29388" y="3857628"/>
            <a:ext cx="107157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325066" y="1773734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 flipH="1" flipV="1">
            <a:off x="1321571" y="1893083"/>
            <a:ext cx="5143536" cy="3643338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022770" y="6101346"/>
            <a:ext cx="84029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….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7286644" y="4214818"/>
            <a:ext cx="164307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572264" y="4929198"/>
            <a:ext cx="121444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65"/>
          <p:cNvGrpSpPr/>
          <p:nvPr/>
        </p:nvGrpSpPr>
        <p:grpSpPr>
          <a:xfrm>
            <a:off x="7643802" y="4714884"/>
            <a:ext cx="1643106" cy="1176362"/>
            <a:chOff x="7358082" y="2639793"/>
            <a:chExt cx="1643106" cy="117636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7358082" y="2639793"/>
              <a:ext cx="1643106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ru-RU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36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мм</a:t>
              </a:r>
              <a:r>
                <a:rPr lang="ru-RU" sz="3600" b="1" baseline="30000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439644" y="3169824"/>
              <a:ext cx="833506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7429520" y="3282735"/>
              <a:ext cx="1214478" cy="33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3038 0.25995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9566 -0.35996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71562 -0.27106 " pathEditMode="relative" rAng="0" ptsTypes="AA">
                                      <p:cBhvr>
                                        <p:cTn id="2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-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5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45" grpId="0" animBg="1"/>
      <p:bldP spid="46" grpId="0" animBg="1"/>
      <p:bldP spid="47" grpId="0" animBg="1"/>
      <p:bldP spid="51" grpId="0" animBg="1"/>
      <p:bldP spid="53" grpId="0" animBg="1"/>
      <p:bldP spid="56" grpId="0" animBg="1"/>
      <p:bldP spid="60" grpId="0" animBg="1"/>
      <p:bldP spid="60" grpId="1" animBg="1"/>
      <p:bldP spid="64" grpId="0" animBg="1"/>
      <p:bldP spid="64" grpId="1" animBg="1"/>
      <p:bldP spid="6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334637" y="-1906040"/>
            <a:ext cx="4903324" cy="871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214818"/>
            <a:ext cx="9144000" cy="111825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удельное сопротивление данного проводника составляет примерно (      )  Ом·мм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/м, вероятно он сделан из ….. 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72140"/>
            <a:ext cx="9144000" cy="111825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значит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проводник из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нихрома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длиной 1м и сечением 1мм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имеет сопротивление  1,1 Ома. 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5272" y="4214818"/>
            <a:ext cx="1428728" cy="5491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нихрома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334637" y="-1906040"/>
            <a:ext cx="4903324" cy="871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214818"/>
            <a:ext cx="9144000" cy="11182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удельное сопротивление данного проводника составляет примерно (      )  Ом·мм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/м, вероятно он сделан из ….. 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72140"/>
            <a:ext cx="9144000" cy="11182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значит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проводник из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.……..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длиной 1м и сечением 1мм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имеет сопротивление  ….. Ома. 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фото\ВСВ\для тем\2011-11-28 16.08.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884210" y="-44672"/>
            <a:ext cx="8786876" cy="6590156"/>
          </a:xfrm>
          <a:prstGeom prst="rect">
            <a:avLst/>
          </a:prstGeom>
          <a:noFill/>
        </p:spPr>
      </p:pic>
      <p:pic>
        <p:nvPicPr>
          <p:cNvPr id="36867" name="Picture 3" descr="D:\фото\ВСВ\для тем\2011-11-28 16.07.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643179" y="-28"/>
            <a:ext cx="7429512" cy="55721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28572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15.4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мм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207167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мм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824699"/>
            <a:ext cx="1142944" cy="74730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способность…….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671700"/>
            <a:ext cx="6286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Функциональная зависимость сопротивлений: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3455259"/>
            <a:ext cx="8744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Удельное сопротивление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500098" y="4357694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Реостат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74"/>
            <a:ext cx="8054613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…..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5" y="853719"/>
            <a:ext cx="1857356" cy="1360835"/>
          </a:xfrm>
          <a:prstGeom prst="rect">
            <a:avLst/>
          </a:prstGeom>
          <a:noFill/>
        </p:spPr>
      </p:pic>
      <p:pic>
        <p:nvPicPr>
          <p:cNvPr id="1026" name="Рисунок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071678"/>
            <a:ext cx="1785950" cy="1403246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428660" y="4929198"/>
            <a:ext cx="785818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Ома.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……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7286643" y="5078566"/>
            <a:ext cx="1467262" cy="1491730"/>
            <a:chOff x="5579273" y="4388293"/>
            <a:chExt cx="1271627" cy="11700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36490" y="4388293"/>
              <a:ext cx="619129" cy="5552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79273" y="4724484"/>
              <a:ext cx="619128" cy="5552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98432" y="5051372"/>
              <a:ext cx="619129" cy="5069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36520" y="4995341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Скругленный прямоугольник 17"/>
          <p:cNvSpPr/>
          <p:nvPr/>
        </p:nvSpPr>
        <p:spPr>
          <a:xfrm>
            <a:off x="8143900" y="1071546"/>
            <a:ext cx="71438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43702" y="2285992"/>
            <a:ext cx="71438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29586" y="5072074"/>
            <a:ext cx="100013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357159" y="714354"/>
            <a:ext cx="4286280" cy="4461186"/>
            <a:chOff x="5393538" y="4056411"/>
            <a:chExt cx="1857388" cy="212920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393670" y="4056411"/>
              <a:ext cx="857256" cy="12632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1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393538" y="4643447"/>
              <a:ext cx="1000132" cy="12632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1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393670" y="5127982"/>
              <a:ext cx="785818" cy="10576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38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13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6415101" y="524816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6215074" y="371283"/>
            <a:ext cx="100013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7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7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657167"/>
            <a:ext cx="64294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7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7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1071546"/>
            <a:ext cx="1357321" cy="110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66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6989" y="3714752"/>
            <a:ext cx="197828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7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7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3714752"/>
            <a:ext cx="214314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7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endParaRPr lang="ru-RU" sz="7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38141" y="1639723"/>
            <a:ext cx="1648569" cy="33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43109" y="-36450"/>
            <a:ext cx="6929486" cy="5394276"/>
            <a:chOff x="2880" y="11808"/>
            <a:chExt cx="2160" cy="1152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280762" y="3071810"/>
            <a:ext cx="143411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166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975757" y="571480"/>
            <a:ext cx="2096573" cy="245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1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786578" y="3249698"/>
            <a:ext cx="1428760" cy="196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1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4643438" y="3000372"/>
            <a:ext cx="190762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99218" y="3429000"/>
            <a:ext cx="14730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1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0"/>
            <a:ext cx="471490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Напряжение (В)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714620"/>
            <a:ext cx="414337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тока (А)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5357826"/>
            <a:ext cx="4500562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Сопротивление</a:t>
            </a:r>
          </a:p>
          <a:p>
            <a:pPr algn="ctr"/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(Ом)</a:t>
            </a:r>
            <a:endParaRPr lang="ru-RU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9" grpId="1" animBg="1"/>
      <p:bldP spid="9" grpId="2" animBg="1"/>
      <p:bldP spid="10" grpId="0"/>
      <p:bldP spid="10" grpId="1"/>
      <p:bldP spid="20" grpId="0" animBg="1"/>
      <p:bldP spid="21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7611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сопротивления проводника.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7298"/>
            <a:ext cx="6122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сопротивлений,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857620" y="4429107"/>
            <a:ext cx="5000660" cy="2428893"/>
            <a:chOff x="1490" y="3155"/>
            <a:chExt cx="2090" cy="969"/>
          </a:xfrm>
        </p:grpSpPr>
        <p:sp>
          <p:nvSpPr>
            <p:cNvPr id="9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1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2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6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7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0" name="Группа 29"/>
          <p:cNvGrpSpPr/>
          <p:nvPr/>
        </p:nvGrpSpPr>
        <p:grpSpPr>
          <a:xfrm>
            <a:off x="4489929" y="3878894"/>
            <a:ext cx="1772302" cy="1231292"/>
            <a:chOff x="6902158" y="285728"/>
            <a:chExt cx="1772302" cy="1231292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6929472" y="285728"/>
              <a:ext cx="1691428" cy="1201541"/>
              <a:chOff x="9385" y="4873"/>
              <a:chExt cx="1129" cy="760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7215206" y="607220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5072066" y="5929330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8215338" y="46434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5643570" y="392906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7072330" y="4714884"/>
            <a:ext cx="347811" cy="371477"/>
            <a:chOff x="3018" y="5186"/>
            <a:chExt cx="202" cy="201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4786314" y="4214818"/>
            <a:ext cx="347811" cy="371477"/>
            <a:chOff x="3018" y="5186"/>
            <a:chExt cx="202" cy="201"/>
          </a:xfrm>
        </p:grpSpPr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1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3929058" y="4786322"/>
            <a:ext cx="400052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00430" y="1857364"/>
            <a:ext cx="51435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714356"/>
            <a:ext cx="222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недостаток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1787692" y="1002210"/>
            <a:ext cx="355416" cy="365658"/>
            <a:chOff x="1906484" y="5074176"/>
            <a:chExt cx="355416" cy="365658"/>
          </a:xfrm>
        </p:grpSpPr>
        <p:sp>
          <p:nvSpPr>
            <p:cNvPr id="5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714348" y="789671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9"/>
          <p:cNvGrpSpPr/>
          <p:nvPr/>
        </p:nvGrpSpPr>
        <p:grpSpPr>
          <a:xfrm>
            <a:off x="1767004" y="3396168"/>
            <a:ext cx="355416" cy="365658"/>
            <a:chOff x="1906484" y="5074176"/>
            <a:chExt cx="355416" cy="365658"/>
          </a:xfrm>
        </p:grpSpPr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693660" y="3183629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1571604" y="2500306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 rot="2584162">
            <a:off x="1528512" y="2443641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17"/>
          <p:cNvGrpSpPr/>
          <p:nvPr/>
        </p:nvGrpSpPr>
        <p:grpSpPr>
          <a:xfrm>
            <a:off x="3929058" y="642918"/>
            <a:ext cx="1604950" cy="717552"/>
            <a:chOff x="3929058" y="642918"/>
            <a:chExt cx="1604950" cy="717552"/>
          </a:xfrm>
        </p:grpSpPr>
        <p:sp>
          <p:nvSpPr>
            <p:cNvPr id="5121" name="Text Box 1"/>
            <p:cNvSpPr txBox="1">
              <a:spLocks noChangeArrowheads="1"/>
            </p:cNvSpPr>
            <p:nvPr/>
          </p:nvSpPr>
          <p:spPr bwMode="auto">
            <a:xfrm>
              <a:off x="3929058" y="642918"/>
              <a:ext cx="1604950" cy="7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Ион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люс 16"/>
            <p:cNvSpPr/>
            <p:nvPr/>
          </p:nvSpPr>
          <p:spPr>
            <a:xfrm>
              <a:off x="4857752" y="714356"/>
              <a:ext cx="642942" cy="64294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3571868" y="3286124"/>
            <a:ext cx="1604950" cy="717552"/>
            <a:chOff x="3571868" y="3286124"/>
            <a:chExt cx="1604950" cy="717552"/>
          </a:xfrm>
        </p:grpSpPr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3571868" y="3286124"/>
              <a:ext cx="1604950" cy="7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Ион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Минус 21"/>
            <p:cNvSpPr/>
            <p:nvPr/>
          </p:nvSpPr>
          <p:spPr>
            <a:xfrm>
              <a:off x="4532094" y="3500438"/>
              <a:ext cx="428628" cy="285752"/>
            </a:xfrm>
            <a:prstGeom prst="mathMinus">
              <a:avLst/>
            </a:prstGeom>
            <a:solidFill>
              <a:srgbClr val="220FB1"/>
            </a:solidFill>
            <a:ln>
              <a:solidFill>
                <a:srgbClr val="220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220FB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214942" y="3286124"/>
            <a:ext cx="1730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избыток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5008" y="4857760"/>
            <a:ext cx="1733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избыток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28"/>
          <p:cNvGrpSpPr/>
          <p:nvPr/>
        </p:nvGrpSpPr>
        <p:grpSpPr>
          <a:xfrm>
            <a:off x="3539354" y="1888896"/>
            <a:ext cx="2104216" cy="642942"/>
            <a:chOff x="3539354" y="1888896"/>
            <a:chExt cx="2104216" cy="642942"/>
          </a:xfrm>
        </p:grpSpPr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3539354" y="1944568"/>
              <a:ext cx="15716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ЗАРЯД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люс 25"/>
            <p:cNvSpPr/>
            <p:nvPr/>
          </p:nvSpPr>
          <p:spPr>
            <a:xfrm>
              <a:off x="5000628" y="1888896"/>
              <a:ext cx="642942" cy="64294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857884" y="1928802"/>
            <a:ext cx="2063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недостаток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33"/>
          <p:cNvGrpSpPr/>
          <p:nvPr/>
        </p:nvGrpSpPr>
        <p:grpSpPr>
          <a:xfrm>
            <a:off x="7929586" y="1857364"/>
            <a:ext cx="428628" cy="646331"/>
            <a:chOff x="6026160" y="2657470"/>
            <a:chExt cx="428628" cy="646331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39"/>
          <p:cNvGrpSpPr/>
          <p:nvPr/>
        </p:nvGrpSpPr>
        <p:grpSpPr>
          <a:xfrm>
            <a:off x="3929058" y="4857760"/>
            <a:ext cx="1643074" cy="523220"/>
            <a:chOff x="3929058" y="4857760"/>
            <a:chExt cx="1643074" cy="523220"/>
          </a:xfrm>
        </p:grpSpPr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3929058" y="4857760"/>
              <a:ext cx="12858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заряд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5143504" y="5000636"/>
              <a:ext cx="428628" cy="285752"/>
            </a:xfrm>
            <a:prstGeom prst="mathMinus">
              <a:avLst/>
            </a:prstGeom>
            <a:solidFill>
              <a:srgbClr val="220FB1"/>
            </a:solidFill>
            <a:ln>
              <a:solidFill>
                <a:srgbClr val="220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220FB1"/>
                </a:solidFill>
              </a:endParaRPr>
            </a:p>
          </p:txBody>
        </p:sp>
      </p:grpSp>
      <p:grpSp>
        <p:nvGrpSpPr>
          <p:cNvPr id="23" name="Группа 40"/>
          <p:cNvGrpSpPr/>
          <p:nvPr/>
        </p:nvGrpSpPr>
        <p:grpSpPr>
          <a:xfrm>
            <a:off x="7358082" y="4857760"/>
            <a:ext cx="428628" cy="646331"/>
            <a:chOff x="6026160" y="2657470"/>
            <a:chExt cx="428628" cy="646331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46"/>
          <p:cNvGrpSpPr/>
          <p:nvPr/>
        </p:nvGrpSpPr>
        <p:grpSpPr>
          <a:xfrm>
            <a:off x="7858148" y="714356"/>
            <a:ext cx="428628" cy="646331"/>
            <a:chOff x="6026160" y="2657470"/>
            <a:chExt cx="428628" cy="646331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50"/>
          <p:cNvGrpSpPr/>
          <p:nvPr/>
        </p:nvGrpSpPr>
        <p:grpSpPr>
          <a:xfrm>
            <a:off x="6858016" y="3286124"/>
            <a:ext cx="428628" cy="646331"/>
            <a:chOff x="6026160" y="2657470"/>
            <a:chExt cx="428628" cy="646331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AutoShape 23"/>
          <p:cNvSpPr>
            <a:spLocks noChangeArrowheads="1"/>
          </p:cNvSpPr>
          <p:nvPr/>
        </p:nvSpPr>
        <p:spPr bwMode="auto">
          <a:xfrm>
            <a:off x="2071670" y="3530780"/>
            <a:ext cx="180265" cy="183972"/>
          </a:xfrm>
          <a:prstGeom prst="flowChartOr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716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5" grpId="0" animBg="1"/>
      <p:bldP spid="55" grpId="1" animBg="1"/>
      <p:bldP spid="3" grpId="0"/>
      <p:bldP spid="8" grpId="0" animBg="1"/>
      <p:bldP spid="14" grpId="0" animBg="1"/>
      <p:bldP spid="15" grpId="0" animBg="1"/>
      <p:bldP spid="16" grpId="0" animBg="1"/>
      <p:bldP spid="24" grpId="0"/>
      <p:bldP spid="7169" grpId="0"/>
      <p:bldP spid="7169" grpId="1"/>
      <p:bldP spid="27" grpId="0"/>
      <p:bldP spid="27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500798" y="1429368"/>
            <a:ext cx="3857654" cy="68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/>
          <p:nvPr/>
        </p:nvGrpSpPr>
        <p:grpSpPr>
          <a:xfrm>
            <a:off x="0" y="-1357346"/>
            <a:ext cx="2786082" cy="3714777"/>
            <a:chOff x="571472" y="-571529"/>
            <a:chExt cx="2786082" cy="3714777"/>
          </a:xfrm>
        </p:grpSpPr>
        <p:pic>
          <p:nvPicPr>
            <p:cNvPr id="18434" name="Picture 2" descr="D:\фото\ВСВ\для тем\2011-11-28 15.56.05.jpg"/>
            <p:cNvPicPr>
              <a:picLocks noChangeAspect="1" noChangeArrowheads="1"/>
            </p:cNvPicPr>
            <p:nvPr/>
          </p:nvPicPr>
          <p:blipFill>
            <a:blip r:embed="rId9" cstate="print">
              <a:lum bright="30000"/>
            </a:blip>
            <a:srcRect/>
            <a:stretch>
              <a:fillRect/>
            </a:stretch>
          </p:blipFill>
          <p:spPr bwMode="auto">
            <a:xfrm rot="5400000">
              <a:off x="107129" y="-107185"/>
              <a:ext cx="3714747" cy="27860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571472" y="2071678"/>
              <a:ext cx="2786082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-571528"/>
              <a:ext cx="2786082" cy="15001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786050" y="1214422"/>
            <a:ext cx="2786082" cy="121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4"/>
          <p:cNvGrpSpPr/>
          <p:nvPr/>
        </p:nvGrpSpPr>
        <p:grpSpPr>
          <a:xfrm>
            <a:off x="2838438" y="-1208484"/>
            <a:ext cx="2805132" cy="3643339"/>
            <a:chOff x="2838438" y="-1357346"/>
            <a:chExt cx="2805132" cy="3643339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2857488" y="-1357346"/>
              <a:ext cx="2786082" cy="3643339"/>
              <a:chOff x="2786050" y="-1357346"/>
              <a:chExt cx="2786082" cy="3643339"/>
            </a:xfrm>
          </p:grpSpPr>
          <p:pic>
            <p:nvPicPr>
              <p:cNvPr id="18435" name="Picture 3" descr="D:\фото\ВСВ\для тем\2011-11-28 15.56.5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20000"/>
              </a:blip>
              <a:srcRect/>
              <a:stretch>
                <a:fillRect/>
              </a:stretch>
            </p:blipFill>
            <p:spPr bwMode="auto">
              <a:xfrm rot="5400000">
                <a:off x="2330633" y="-901928"/>
                <a:ext cx="3643339" cy="2732504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786050" y="-1357346"/>
                <a:ext cx="2786082" cy="1352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838438" y="1109646"/>
              <a:ext cx="2786082" cy="1176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29388" y="-142900"/>
            <a:ext cx="936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-142900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4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642918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1"/>
          <p:cNvGrpSpPr/>
          <p:nvPr/>
        </p:nvGrpSpPr>
        <p:grpSpPr>
          <a:xfrm>
            <a:off x="6715140" y="428604"/>
            <a:ext cx="714380" cy="1296318"/>
            <a:chOff x="7429520" y="2711231"/>
            <a:chExt cx="714380" cy="129631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572396" y="2711231"/>
              <a:ext cx="5000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214282" y="1857364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23"/>
          <p:cNvGrpSpPr/>
          <p:nvPr/>
        </p:nvGrpSpPr>
        <p:grpSpPr>
          <a:xfrm>
            <a:off x="928662" y="1639661"/>
            <a:ext cx="1714512" cy="1221224"/>
            <a:chOff x="7215206" y="2707842"/>
            <a:chExt cx="1714512" cy="122122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215206" y="2707842"/>
              <a:ext cx="17145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ал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ал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286644" y="3282735"/>
              <a:ext cx="11192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ал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7358082" y="3282735"/>
              <a:ext cx="1071570" cy="33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 rot="5400000">
            <a:off x="1607323" y="1178703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4421" y="993295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357290" y="500042"/>
            <a:ext cx="50006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4393405" y="1178703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964645" y="985655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807448" y="500042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1285860"/>
            <a:ext cx="8572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214810" y="1989806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3"/>
          <p:cNvGrpSpPr/>
          <p:nvPr/>
        </p:nvGrpSpPr>
        <p:grpSpPr>
          <a:xfrm>
            <a:off x="5072066" y="1704054"/>
            <a:ext cx="1143008" cy="1367756"/>
            <a:chOff x="7358082" y="2639793"/>
            <a:chExt cx="1143008" cy="136775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6286512" y="2214554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Двойные круглые скобки 48"/>
          <p:cNvSpPr/>
          <p:nvPr/>
        </p:nvSpPr>
        <p:spPr>
          <a:xfrm>
            <a:off x="6286512" y="2357430"/>
            <a:ext cx="428628" cy="571504"/>
          </a:xfrm>
          <a:prstGeom prst="bracketPair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49"/>
          <p:cNvGrpSpPr/>
          <p:nvPr/>
        </p:nvGrpSpPr>
        <p:grpSpPr>
          <a:xfrm>
            <a:off x="7072330" y="1928802"/>
            <a:ext cx="1500198" cy="1176362"/>
            <a:chOff x="7358082" y="2639793"/>
            <a:chExt cx="1500198" cy="117636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7358082" y="2639793"/>
              <a:ext cx="15001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мм</a:t>
              </a:r>
              <a:r>
                <a:rPr lang="ru-RU" sz="3600" b="1" baseline="30000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439644" y="3169824"/>
              <a:ext cx="8335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1м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42976" y="13602"/>
            <a:ext cx="3023456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реостаты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6858016" y="3643314"/>
            <a:ext cx="2000264" cy="857256"/>
            <a:chOff x="2074" y="6312"/>
            <a:chExt cx="1625" cy="45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477" y="6543"/>
              <a:ext cx="783" cy="21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2074" y="6670"/>
              <a:ext cx="3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857" y="6313"/>
              <a:ext cx="11" cy="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858" y="6312"/>
              <a:ext cx="8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7379348" y="4122114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576056" y="4987737"/>
            <a:ext cx="1023988" cy="1298783"/>
            <a:chOff x="5805" y="5046"/>
            <a:chExt cx="820" cy="714"/>
          </a:xfrm>
          <a:solidFill>
            <a:srgbClr val="66CCFF"/>
          </a:solidFill>
        </p:grpSpPr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5806" y="5219"/>
              <a:ext cx="818" cy="541"/>
            </a:xfrm>
            <a:prstGeom prst="rect">
              <a:avLst/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5805" y="5046"/>
              <a:ext cx="0" cy="2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6625" y="5046"/>
              <a:ext cx="0" cy="2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Группа 71"/>
          <p:cNvGrpSpPr/>
          <p:nvPr/>
        </p:nvGrpSpPr>
        <p:grpSpPr>
          <a:xfrm>
            <a:off x="6858016" y="4924072"/>
            <a:ext cx="891619" cy="1131432"/>
            <a:chOff x="6858016" y="4924072"/>
            <a:chExt cx="891619" cy="1131432"/>
          </a:xfrm>
        </p:grpSpPr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7735898" y="4987737"/>
              <a:ext cx="0" cy="106776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 flipV="1">
              <a:off x="6858016" y="4924072"/>
              <a:ext cx="891619" cy="83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" name="Группа 70"/>
          <p:cNvGrpSpPr/>
          <p:nvPr/>
        </p:nvGrpSpPr>
        <p:grpSpPr>
          <a:xfrm>
            <a:off x="7929586" y="4735783"/>
            <a:ext cx="719289" cy="1320611"/>
            <a:chOff x="8210429" y="4714884"/>
            <a:chExt cx="719289" cy="1320611"/>
          </a:xfrm>
        </p:grpSpPr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8210429" y="4967728"/>
              <a:ext cx="0" cy="1067767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V="1">
              <a:off x="8224165" y="4714884"/>
              <a:ext cx="705553" cy="2710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7965671" y="6099161"/>
            <a:ext cx="50325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358082" y="6211669"/>
            <a:ext cx="1478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шахты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075348" y="195452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367960" y="2336882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459730" y="256099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05816 0.00138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3565 L 0.00053 -0.0655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493 L 0.0533 -0.0648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  <p:bldP spid="23" grpId="1"/>
      <p:bldP spid="32" grpId="0" animBg="1"/>
      <p:bldP spid="40" grpId="0" animBg="1"/>
      <p:bldP spid="41" grpId="0" animBg="1"/>
      <p:bldP spid="43" grpId="0"/>
      <p:bldP spid="48" grpId="0"/>
      <p:bldP spid="49" grpId="0" animBg="1"/>
      <p:bldP spid="18437" grpId="0" animBg="1"/>
      <p:bldP spid="60" grpId="0" animBg="1"/>
      <p:bldP spid="18452" grpId="0" animBg="1"/>
      <p:bldP spid="73" grpId="0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585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№3,4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00042"/>
            <a:ext cx="8472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силы тока и напряжения в цепи.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69" y="928670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92267"/>
            <a:ext cx="9144000" cy="15081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магазин сопротивлений,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красных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синих)</a:t>
            </a:r>
            <a:endParaRPr lang="ru-RU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857620" y="4429107"/>
            <a:ext cx="5000660" cy="2428893"/>
            <a:chOff x="1490" y="3155"/>
            <a:chExt cx="2090" cy="969"/>
          </a:xfrm>
        </p:grpSpPr>
        <p:sp>
          <p:nvSpPr>
            <p:cNvPr id="9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1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2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6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7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0" name="Группа 29"/>
          <p:cNvGrpSpPr/>
          <p:nvPr/>
        </p:nvGrpSpPr>
        <p:grpSpPr>
          <a:xfrm>
            <a:off x="4489929" y="3878894"/>
            <a:ext cx="1772302" cy="1231292"/>
            <a:chOff x="6902158" y="285728"/>
            <a:chExt cx="1772302" cy="1231292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6929472" y="285728"/>
              <a:ext cx="1691428" cy="1201541"/>
              <a:chOff x="9385" y="4873"/>
              <a:chExt cx="1129" cy="760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7215206" y="607220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5072066" y="5929330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8215338" y="46434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5643570" y="392906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7072330" y="4714884"/>
            <a:ext cx="347811" cy="371477"/>
            <a:chOff x="3018" y="5186"/>
            <a:chExt cx="202" cy="201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4786314" y="4214818"/>
            <a:ext cx="347811" cy="371477"/>
            <a:chOff x="3018" y="5186"/>
            <a:chExt cx="202" cy="201"/>
          </a:xfrm>
        </p:grpSpPr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4437112"/>
            <a:ext cx="3059832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стр. 18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диагностики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стр.12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41" grpId="0" animBg="1"/>
      <p:bldP spid="45" grpId="0" animBg="1"/>
      <p:bldP spid="46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759025" y="202250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27853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её.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786058"/>
            <a:ext cx="5143504" cy="29238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их включения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(–)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источнике означают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недостаток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избыток </a:t>
            </a: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электронов!!!</a:t>
            </a:r>
            <a:endParaRPr lang="ru-RU" sz="2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4429132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реальная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сила тока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лежит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относительная погрешность 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%.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357158" y="0"/>
          <a:ext cx="5214975" cy="1584960"/>
        </p:xfrm>
        <a:graphic>
          <a:graphicData uri="http://schemas.openxmlformats.org/drawingml/2006/table">
            <a:tbl>
              <a:tblPr/>
              <a:tblGrid>
                <a:gridCol w="1243144"/>
                <a:gridCol w="887960"/>
                <a:gridCol w="1226482"/>
                <a:gridCol w="857256"/>
                <a:gridCol w="1000133"/>
              </a:tblGrid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000" b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0,6А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0,1А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0,1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0,6=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0.5A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0.7A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072198" y="0"/>
            <a:ext cx="3071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I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I</a:t>
            </a: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  <a:r>
              <a:rPr lang="en-US" sz="40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0,1A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dirty="0" err="1" smtClean="0">
                <a:latin typeface="Times New Roman"/>
                <a:ea typeface="Times New Roman"/>
              </a:rPr>
              <a:t>n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I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</a:p>
        </p:txBody>
      </p:sp>
      <p:grpSp>
        <p:nvGrpSpPr>
          <p:cNvPr id="2" name="Группа 50"/>
          <p:cNvGrpSpPr/>
          <p:nvPr/>
        </p:nvGrpSpPr>
        <p:grpSpPr>
          <a:xfrm>
            <a:off x="642910" y="1500174"/>
            <a:ext cx="3711545" cy="715526"/>
            <a:chOff x="1214414" y="4714884"/>
            <a:chExt cx="3711545" cy="715526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1571604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2891152" y="4786322"/>
              <a:ext cx="3449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214414" y="4722524"/>
              <a:ext cx="74411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mi</a:t>
              </a:r>
              <a:r>
                <a:rPr lang="en-US" dirty="0" err="1" smtClean="0">
                  <a:latin typeface="Times New Roman"/>
                  <a:ea typeface="Times New Roman"/>
                </a:rPr>
                <a:t>n</a:t>
              </a:r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43372" y="4714884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max</a:t>
              </a:r>
              <a:endParaRPr lang="ru-RU" sz="2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42845" y="2285992"/>
          <a:ext cx="5357849" cy="1402080"/>
        </p:xfrm>
        <a:graphic>
          <a:graphicData uri="http://schemas.openxmlformats.org/drawingml/2006/table">
            <a:tbl>
              <a:tblPr/>
              <a:tblGrid>
                <a:gridCol w="1000132"/>
                <a:gridCol w="857256"/>
                <a:gridCol w="1428760"/>
                <a:gridCol w="1000132"/>
                <a:gridCol w="1071569"/>
              </a:tblGrid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3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3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3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3.4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0,2В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0,2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3,4=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3,2В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3,6В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Группа 50"/>
          <p:cNvGrpSpPr/>
          <p:nvPr/>
        </p:nvGrpSpPr>
        <p:grpSpPr>
          <a:xfrm>
            <a:off x="928662" y="3763036"/>
            <a:ext cx="3857652" cy="594658"/>
            <a:chOff x="1214414" y="4834606"/>
            <a:chExt cx="3857652" cy="594658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1643042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2770952" y="4906044"/>
              <a:ext cx="8723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3.4</a:t>
              </a:r>
              <a:r>
                <a:rPr lang="ru-RU" sz="28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В</a:t>
              </a:r>
              <a:endParaRPr lang="ru-RU" sz="2800" b="1" dirty="0">
                <a:solidFill>
                  <a:srgbClr val="0033CC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214414" y="4857760"/>
              <a:ext cx="8723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3,2В</a:t>
              </a:r>
              <a:endParaRPr lang="ru-RU" sz="1200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199711" y="4834606"/>
              <a:ext cx="8723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3,6В</a:t>
              </a:r>
              <a:endParaRPr lang="ru-RU" sz="14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Реальное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лежит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относительная погрешность 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%.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43636" y="2214554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=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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2800" b="1" dirty="0" smtClean="0">
                <a:latin typeface="Times New Roman"/>
                <a:ea typeface="Times New Roman"/>
              </a:rPr>
              <a:t>/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U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  <a:sym typeface="Symbol"/>
              </a:rPr>
              <a:t>U</a:t>
            </a:r>
            <a:r>
              <a:rPr lang="en-US" sz="4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0,2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U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U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build="p"/>
      <p:bldP spid="52" grpId="0"/>
      <p:bldP spid="5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7673</TotalTime>
  <Words>2534</Words>
  <Application>Microsoft Office PowerPoint</Application>
  <PresentationFormat>Экран (4:3)</PresentationFormat>
  <Paragraphs>721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задание.</vt:lpstr>
      <vt:lpstr>Слайд 13</vt:lpstr>
      <vt:lpstr>Слайд 14</vt:lpstr>
      <vt:lpstr>Слайд 15</vt:lpstr>
      <vt:lpstr>Слайд 16</vt:lpstr>
      <vt:lpstr>Слайд 17</vt:lpstr>
      <vt:lpstr>Домашнее задание.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1021</cp:revision>
  <dcterms:created xsi:type="dcterms:W3CDTF">2009-11-04T14:29:22Z</dcterms:created>
  <dcterms:modified xsi:type="dcterms:W3CDTF">2021-07-04T12:47:28Z</dcterms:modified>
</cp:coreProperties>
</file>