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62"/>
  </p:notesMasterIdLst>
  <p:sldIdLst>
    <p:sldId id="418" r:id="rId2"/>
    <p:sldId id="419" r:id="rId3"/>
    <p:sldId id="420" r:id="rId4"/>
    <p:sldId id="421" r:id="rId5"/>
    <p:sldId id="422" r:id="rId6"/>
    <p:sldId id="423" r:id="rId7"/>
    <p:sldId id="435" r:id="rId8"/>
    <p:sldId id="392" r:id="rId9"/>
    <p:sldId id="436" r:id="rId10"/>
    <p:sldId id="437" r:id="rId11"/>
    <p:sldId id="438" r:id="rId12"/>
    <p:sldId id="311" r:id="rId13"/>
    <p:sldId id="386" r:id="rId14"/>
    <p:sldId id="379" r:id="rId15"/>
    <p:sldId id="387" r:id="rId16"/>
    <p:sldId id="388" r:id="rId17"/>
    <p:sldId id="372" r:id="rId18"/>
    <p:sldId id="406" r:id="rId19"/>
    <p:sldId id="411" r:id="rId20"/>
    <p:sldId id="446" r:id="rId21"/>
    <p:sldId id="439" r:id="rId22"/>
    <p:sldId id="449" r:id="rId23"/>
    <p:sldId id="441" r:id="rId24"/>
    <p:sldId id="442" r:id="rId25"/>
    <p:sldId id="443" r:id="rId26"/>
    <p:sldId id="444" r:id="rId27"/>
    <p:sldId id="445" r:id="rId28"/>
    <p:sldId id="447" r:id="rId29"/>
    <p:sldId id="391" r:id="rId30"/>
    <p:sldId id="448" r:id="rId31"/>
    <p:sldId id="417" r:id="rId32"/>
    <p:sldId id="424" r:id="rId33"/>
    <p:sldId id="393" r:id="rId34"/>
    <p:sldId id="394" r:id="rId35"/>
    <p:sldId id="395" r:id="rId36"/>
    <p:sldId id="396" r:id="rId37"/>
    <p:sldId id="397" r:id="rId38"/>
    <p:sldId id="415" r:id="rId39"/>
    <p:sldId id="416" r:id="rId40"/>
    <p:sldId id="430" r:id="rId41"/>
    <p:sldId id="427" r:id="rId42"/>
    <p:sldId id="410" r:id="rId43"/>
    <p:sldId id="425" r:id="rId44"/>
    <p:sldId id="428" r:id="rId45"/>
    <p:sldId id="426" r:id="rId46"/>
    <p:sldId id="429" r:id="rId47"/>
    <p:sldId id="399" r:id="rId48"/>
    <p:sldId id="400" r:id="rId49"/>
    <p:sldId id="401" r:id="rId50"/>
    <p:sldId id="402" r:id="rId51"/>
    <p:sldId id="403" r:id="rId52"/>
    <p:sldId id="431" r:id="rId53"/>
    <p:sldId id="404" r:id="rId54"/>
    <p:sldId id="432" r:id="rId55"/>
    <p:sldId id="405" r:id="rId56"/>
    <p:sldId id="413" r:id="rId57"/>
    <p:sldId id="383" r:id="rId58"/>
    <p:sldId id="409" r:id="rId59"/>
    <p:sldId id="433" r:id="rId60"/>
    <p:sldId id="434" r:id="rId6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</p:showPr>
  <p:clrMru>
    <a:srgbClr val="006600"/>
    <a:srgbClr val="0033CC"/>
    <a:srgbClr val="66CCFF"/>
    <a:srgbClr val="003300"/>
    <a:srgbClr val="000099"/>
    <a:srgbClr val="220FB1"/>
    <a:srgbClr val="000000"/>
    <a:srgbClr val="365D21"/>
    <a:srgbClr val="0014AC"/>
    <a:srgbClr val="2706E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5" autoAdjust="0"/>
    <p:restoredTop sz="94681" autoAdjust="0"/>
  </p:normalViewPr>
  <p:slideViewPr>
    <p:cSldViewPr>
      <p:cViewPr>
        <p:scale>
          <a:sx n="51" d="100"/>
          <a:sy n="51" d="100"/>
        </p:scale>
        <p:origin x="-1956" y="-8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04.07.2021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8.wav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jpeg"/><Relationship Id="rId3" Type="http://schemas.openxmlformats.org/officeDocument/2006/relationships/audio" Target="../media/audio8.wav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13.jpeg"/><Relationship Id="rId5" Type="http://schemas.openxmlformats.org/officeDocument/2006/relationships/audio" Target="../media/audio2.wav"/><Relationship Id="rId10" Type="http://schemas.openxmlformats.org/officeDocument/2006/relationships/image" Target="../media/image12.jpeg"/><Relationship Id="rId4" Type="http://schemas.openxmlformats.org/officeDocument/2006/relationships/audio" Target="../media/audio10.wav"/><Relationship Id="rId9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10" Type="http://schemas.openxmlformats.org/officeDocument/2006/relationships/image" Target="../media/image19.jpeg"/><Relationship Id="rId4" Type="http://schemas.openxmlformats.org/officeDocument/2006/relationships/audio" Target="../media/audio8.wav"/><Relationship Id="rId9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10.wav"/><Relationship Id="rId7" Type="http://schemas.openxmlformats.org/officeDocument/2006/relationships/image" Target="../media/image9.png"/><Relationship Id="rId12" Type="http://schemas.openxmlformats.org/officeDocument/2006/relationships/image" Target="../media/image15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14.jpeg"/><Relationship Id="rId5" Type="http://schemas.openxmlformats.org/officeDocument/2006/relationships/audio" Target="../media/audio5.wav"/><Relationship Id="rId10" Type="http://schemas.openxmlformats.org/officeDocument/2006/relationships/image" Target="../media/image13.jpeg"/><Relationship Id="rId4" Type="http://schemas.openxmlformats.org/officeDocument/2006/relationships/audio" Target="../media/audio2.wav"/><Relationship Id="rId9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3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audio" Target="../media/audio2.wav"/><Relationship Id="rId7" Type="http://schemas.openxmlformats.org/officeDocument/2006/relationships/image" Target="../media/image24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audio" Target="../media/audio1.wav"/><Relationship Id="rId7" Type="http://schemas.openxmlformats.org/officeDocument/2006/relationships/image" Target="../media/image2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audio" Target="../media/audio5.wav"/><Relationship Id="rId10" Type="http://schemas.openxmlformats.org/officeDocument/2006/relationships/image" Target="../media/image32.jpeg"/><Relationship Id="rId4" Type="http://schemas.openxmlformats.org/officeDocument/2006/relationships/audio" Target="../media/audio6.wav"/><Relationship Id="rId9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8.wav"/><Relationship Id="rId9" Type="http://schemas.openxmlformats.org/officeDocument/2006/relationships/audio" Target="../media/audio3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audio" Target="../media/audio2.wav"/><Relationship Id="rId7" Type="http://schemas.openxmlformats.org/officeDocument/2006/relationships/image" Target="../media/image24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audio" Target="../media/audio1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6.wav"/><Relationship Id="rId4" Type="http://schemas.openxmlformats.org/officeDocument/2006/relationships/audio" Target="../media/audio7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image" Target="../media/image42.jpeg"/><Relationship Id="rId5" Type="http://schemas.openxmlformats.org/officeDocument/2006/relationships/audio" Target="../media/audio5.wav"/><Relationship Id="rId10" Type="http://schemas.openxmlformats.org/officeDocument/2006/relationships/image" Target="../media/image41.jpeg"/><Relationship Id="rId4" Type="http://schemas.openxmlformats.org/officeDocument/2006/relationships/audio" Target="../media/audio6.wav"/><Relationship Id="rId9" Type="http://schemas.openxmlformats.org/officeDocument/2006/relationships/image" Target="../media/image40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audio" Target="../media/audio8.wav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9.wav"/><Relationship Id="rId4" Type="http://schemas.openxmlformats.org/officeDocument/2006/relationships/audio" Target="../media/audio8.wav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image" Target="../media/image42.jpeg"/><Relationship Id="rId5" Type="http://schemas.openxmlformats.org/officeDocument/2006/relationships/audio" Target="../media/audio5.wav"/><Relationship Id="rId10" Type="http://schemas.openxmlformats.org/officeDocument/2006/relationships/image" Target="../media/image41.jpeg"/><Relationship Id="rId4" Type="http://schemas.openxmlformats.org/officeDocument/2006/relationships/audio" Target="../media/audio6.wav"/><Relationship Id="rId9" Type="http://schemas.openxmlformats.org/officeDocument/2006/relationships/image" Target="../media/image40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image" Target="../media/image42.jpeg"/><Relationship Id="rId5" Type="http://schemas.openxmlformats.org/officeDocument/2006/relationships/audio" Target="../media/audio5.wav"/><Relationship Id="rId10" Type="http://schemas.openxmlformats.org/officeDocument/2006/relationships/image" Target="../media/image41.jpeg"/><Relationship Id="rId4" Type="http://schemas.openxmlformats.org/officeDocument/2006/relationships/audio" Target="../media/audio6.wav"/><Relationship Id="rId9" Type="http://schemas.openxmlformats.org/officeDocument/2006/relationships/image" Target="../media/image40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audio" Target="../media/audio4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audio" Target="../media/audio8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10" Type="http://schemas.openxmlformats.org/officeDocument/2006/relationships/image" Target="../media/image19.jpeg"/><Relationship Id="rId4" Type="http://schemas.openxmlformats.org/officeDocument/2006/relationships/audio" Target="../media/audio8.wav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3.wav"/><Relationship Id="rId7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2.wav"/><Relationship Id="rId9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rot="10800000">
            <a:off x="0" y="2857496"/>
            <a:ext cx="3429023" cy="500066"/>
            <a:chOff x="2028" y="8721"/>
            <a:chExt cx="2085" cy="311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2028" y="8721"/>
              <a:ext cx="2085" cy="311"/>
            </a:xfrm>
            <a:prstGeom prst="rect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304" y="8870"/>
              <a:ext cx="1581" cy="13"/>
              <a:chOff x="2108" y="9308"/>
              <a:chExt cx="1581" cy="13"/>
            </a:xfrm>
          </p:grpSpPr>
          <p:sp>
            <p:nvSpPr>
              <p:cNvPr id="4101" name="Line 5"/>
              <p:cNvSpPr>
                <a:spLocks noChangeShapeType="1"/>
              </p:cNvSpPr>
              <p:nvPr/>
            </p:nvSpPr>
            <p:spPr bwMode="auto">
              <a:xfrm>
                <a:off x="2108" y="9308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2396" y="9309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3" name="Line 7"/>
              <p:cNvSpPr>
                <a:spLocks noChangeShapeType="1"/>
              </p:cNvSpPr>
              <p:nvPr/>
            </p:nvSpPr>
            <p:spPr bwMode="auto">
              <a:xfrm>
                <a:off x="2650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4" name="Line 8"/>
              <p:cNvSpPr>
                <a:spLocks noChangeShapeType="1"/>
              </p:cNvSpPr>
              <p:nvPr/>
            </p:nvSpPr>
            <p:spPr bwMode="auto">
              <a:xfrm>
                <a:off x="2929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5" name="Line 9"/>
              <p:cNvSpPr>
                <a:spLocks noChangeShapeType="1"/>
              </p:cNvSpPr>
              <p:nvPr/>
            </p:nvSpPr>
            <p:spPr bwMode="auto">
              <a:xfrm>
                <a:off x="3240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6" name="Line 10"/>
              <p:cNvSpPr>
                <a:spLocks noChangeShapeType="1"/>
              </p:cNvSpPr>
              <p:nvPr/>
            </p:nvSpPr>
            <p:spPr bwMode="auto">
              <a:xfrm>
                <a:off x="3539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714348" y="500066"/>
            <a:ext cx="1714512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rot="-300000" flipV="1">
            <a:off x="1620717" y="1017"/>
            <a:ext cx="45719" cy="500066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956070" y="1357299"/>
            <a:ext cx="357188" cy="357187"/>
            <a:chOff x="1783" y="8526"/>
            <a:chExt cx="366" cy="388"/>
          </a:xfrm>
        </p:grpSpPr>
        <p:sp>
          <p:nvSpPr>
            <p:cNvPr id="2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1956202" y="1357299"/>
            <a:ext cx="357188" cy="357187"/>
            <a:chOff x="1783" y="8526"/>
            <a:chExt cx="366" cy="38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2" name="Блок-схема: ИЛИ 31"/>
          <p:cNvSpPr/>
          <p:nvPr/>
        </p:nvSpPr>
        <p:spPr>
          <a:xfrm>
            <a:off x="1741888" y="13572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Блок-схема: ИЛИ 32"/>
          <p:cNvSpPr/>
          <p:nvPr/>
        </p:nvSpPr>
        <p:spPr>
          <a:xfrm>
            <a:off x="741756" y="13572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Line 12"/>
          <p:cNvSpPr>
            <a:spLocks noChangeShapeType="1"/>
          </p:cNvSpPr>
          <p:nvPr/>
        </p:nvSpPr>
        <p:spPr bwMode="auto">
          <a:xfrm rot="-360000" flipH="1">
            <a:off x="1569335" y="1787324"/>
            <a:ext cx="72000" cy="86400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2857488" y="1142984"/>
            <a:ext cx="3001976" cy="15696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палочки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6" cstate="print"/>
          <a:srcRect l="8789" t="10986" r="10351" b="74707"/>
          <a:stretch>
            <a:fillRect/>
          </a:stretch>
        </p:blipFill>
        <p:spPr bwMode="auto">
          <a:xfrm>
            <a:off x="0" y="5462598"/>
            <a:ext cx="9144000" cy="1395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" name="Прямоугольник 70"/>
          <p:cNvSpPr/>
          <p:nvPr/>
        </p:nvSpPr>
        <p:spPr>
          <a:xfrm>
            <a:off x="6250259" y="0"/>
            <a:ext cx="2893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№2(955,959,962,971,991)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400"/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400"/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400"/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0.00416 -0.1067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5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40741E-7 L 0.00382 -0.1208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2 -0.00255 L -0.00399 0.1733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88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84 -0.02106 L -0.01788 0.13959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8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2.59259E-6 L 0.0184 0.13959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7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91 0.12917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65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59259E-6 L 0.00174 0.11875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9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0.01042 L -0.00139 0.18889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0.0243 L 0.00035 -0.00532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 animBg="1"/>
      <p:bldP spid="4107" grpId="1" animBg="1"/>
      <p:bldP spid="4108" grpId="0" animBg="1"/>
      <p:bldP spid="4108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82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4572008"/>
            <a:ext cx="9144000" cy="111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000"/>
              </a:lnSpc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реальная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сила тока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лежит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интервале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от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 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 ….   ,  относительная погрешность составляет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….%.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" name="Таблица 39"/>
          <p:cNvGraphicFramePr>
            <a:graphicFrameLocks noGrp="1"/>
          </p:cNvGraphicFramePr>
          <p:nvPr/>
        </p:nvGraphicFramePr>
        <p:xfrm>
          <a:off x="357158" y="0"/>
          <a:ext cx="5214975" cy="1584960"/>
        </p:xfrm>
        <a:graphic>
          <a:graphicData uri="http://schemas.openxmlformats.org/drawingml/2006/table">
            <a:tbl>
              <a:tblPr/>
              <a:tblGrid>
                <a:gridCol w="1243144"/>
                <a:gridCol w="887960"/>
                <a:gridCol w="1226482"/>
                <a:gridCol w="857256"/>
                <a:gridCol w="1000133"/>
              </a:tblGrid>
              <a:tr h="5175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40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4000" b="1" dirty="0" smtClean="0">
                        <a:solidFill>
                          <a:srgbClr val="008000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1800" dirty="0" err="1" smtClean="0">
                          <a:latin typeface="Times New Roman"/>
                          <a:ea typeface="Times New Roman"/>
                        </a:rPr>
                        <a:t>min</a:t>
                      </a:r>
                      <a:r>
                        <a:rPr lang="en-US" sz="40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А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A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A</a:t>
                      </a: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1" name="Прямоугольник 40"/>
          <p:cNvSpPr/>
          <p:nvPr/>
        </p:nvSpPr>
        <p:spPr>
          <a:xfrm>
            <a:off x="6072198" y="0"/>
            <a:ext cx="30718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I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I</a:t>
            </a:r>
            <a:r>
              <a:rPr lang="en-US" sz="3200" b="1" dirty="0" smtClean="0">
                <a:latin typeface="Times New Roman"/>
                <a:ea typeface="Times New Roman"/>
              </a:rPr>
              <a:t>/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I</a:t>
            </a:r>
            <a:r>
              <a:rPr lang="en-US" sz="3200" b="1" dirty="0" smtClean="0">
                <a:latin typeface="Times New Roman"/>
                <a:ea typeface="Times New Roman"/>
              </a:rPr>
              <a:t>  </a:t>
            </a:r>
            <a:endParaRPr lang="ru-RU" sz="3200" b="1" dirty="0" smtClean="0">
              <a:latin typeface="Times New Roman"/>
              <a:ea typeface="Times New Roman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latin typeface="Times New Roman"/>
                <a:ea typeface="Times New Roman"/>
              </a:rPr>
              <a:t> 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I</a:t>
            </a:r>
            <a:r>
              <a:rPr lang="en-US" sz="40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= </a:t>
            </a:r>
            <a:r>
              <a:rPr lang="ru-RU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….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A</a:t>
            </a:r>
            <a:endParaRPr lang="ru-RU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dirty="0" err="1" smtClean="0">
                <a:latin typeface="Times New Roman"/>
                <a:ea typeface="Times New Roman"/>
              </a:rPr>
              <a:t>n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I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I</a:t>
            </a:r>
          </a:p>
        </p:txBody>
      </p:sp>
      <p:grpSp>
        <p:nvGrpSpPr>
          <p:cNvPr id="2" name="Группа 50"/>
          <p:cNvGrpSpPr/>
          <p:nvPr/>
        </p:nvGrpSpPr>
        <p:grpSpPr>
          <a:xfrm>
            <a:off x="642910" y="1500174"/>
            <a:ext cx="3822151" cy="642942"/>
            <a:chOff x="1214414" y="4714884"/>
            <a:chExt cx="3822151" cy="642942"/>
          </a:xfrm>
        </p:grpSpPr>
        <p:cxnSp>
          <p:nvCxnSpPr>
            <p:cNvPr id="43" name="Прямая соединительная линия 42"/>
            <p:cNvCxnSpPr/>
            <p:nvPr/>
          </p:nvCxnSpPr>
          <p:spPr>
            <a:xfrm>
              <a:off x="1571604" y="5357826"/>
              <a:ext cx="2928958" cy="0"/>
            </a:xfrm>
            <a:prstGeom prst="line">
              <a:avLst/>
            </a:prstGeom>
            <a:ln w="57150">
              <a:solidFill>
                <a:srgbClr val="0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Прямоугольник 43"/>
            <p:cNvSpPr/>
            <p:nvPr/>
          </p:nvSpPr>
          <p:spPr>
            <a:xfrm>
              <a:off x="2891152" y="4786322"/>
              <a:ext cx="79220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….А</a:t>
              </a:r>
              <a:endParaRPr lang="ru-RU" sz="2400" dirty="0">
                <a:solidFill>
                  <a:srgbClr val="FF0000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1214414" y="4722524"/>
              <a:ext cx="80342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…А</a:t>
              </a:r>
              <a:endParaRPr lang="ru-RU" sz="1200" dirty="0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143372" y="4714884"/>
              <a:ext cx="89319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….А</a:t>
              </a:r>
              <a:endParaRPr lang="ru-RU" sz="14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</p:grpSp>
      <p:graphicFrame>
        <p:nvGraphicFramePr>
          <p:cNvPr id="39" name="Таблица 38"/>
          <p:cNvGraphicFramePr>
            <a:graphicFrameLocks noGrp="1"/>
          </p:cNvGraphicFramePr>
          <p:nvPr/>
        </p:nvGraphicFramePr>
        <p:xfrm>
          <a:off x="142845" y="2285992"/>
          <a:ext cx="5357849" cy="1402080"/>
        </p:xfrm>
        <a:graphic>
          <a:graphicData uri="http://schemas.openxmlformats.org/drawingml/2006/table">
            <a:tbl>
              <a:tblPr/>
              <a:tblGrid>
                <a:gridCol w="1000132"/>
                <a:gridCol w="857256"/>
                <a:gridCol w="1428760"/>
                <a:gridCol w="1000132"/>
                <a:gridCol w="1071569"/>
              </a:tblGrid>
              <a:tr h="5175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3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36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U</a:t>
                      </a:r>
                      <a:endParaRPr lang="ru-RU" sz="3600" b="1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</a:rPr>
                        <a:t>min</a:t>
                      </a:r>
                      <a:r>
                        <a:rPr lang="en-US" sz="36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В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В</a:t>
                      </a:r>
                      <a:endParaRPr lang="ru-RU" sz="24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В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3" name="Группа 50"/>
          <p:cNvGrpSpPr/>
          <p:nvPr/>
        </p:nvGrpSpPr>
        <p:grpSpPr>
          <a:xfrm>
            <a:off x="569590" y="3763036"/>
            <a:ext cx="4126956" cy="594658"/>
            <a:chOff x="855342" y="4834606"/>
            <a:chExt cx="4126956" cy="594658"/>
          </a:xfrm>
        </p:grpSpPr>
        <p:cxnSp>
          <p:nvCxnSpPr>
            <p:cNvPr id="47" name="Прямая соединительная линия 46"/>
            <p:cNvCxnSpPr/>
            <p:nvPr/>
          </p:nvCxnSpPr>
          <p:spPr>
            <a:xfrm>
              <a:off x="1643042" y="5357826"/>
              <a:ext cx="2928958" cy="0"/>
            </a:xfrm>
            <a:prstGeom prst="line">
              <a:avLst/>
            </a:prstGeom>
            <a:ln w="57150">
              <a:solidFill>
                <a:srgbClr val="0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Прямоугольник 48"/>
            <p:cNvSpPr/>
            <p:nvPr/>
          </p:nvSpPr>
          <p:spPr>
            <a:xfrm>
              <a:off x="2770952" y="4906044"/>
              <a:ext cx="87235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 smtClean="0">
                  <a:solidFill>
                    <a:srgbClr val="0033CC"/>
                  </a:solidFill>
                  <a:latin typeface="Times New Roman"/>
                  <a:ea typeface="Times New Roman"/>
                </a:rPr>
                <a:t>….В</a:t>
              </a:r>
              <a:endParaRPr lang="ru-RU" sz="2800" b="1" dirty="0">
                <a:solidFill>
                  <a:srgbClr val="0033CC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855342" y="4857760"/>
              <a:ext cx="78258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ru-RU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…В</a:t>
              </a:r>
              <a:endParaRPr lang="ru-RU" sz="1200" dirty="0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4199711" y="4834606"/>
              <a:ext cx="78258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ru-RU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…В</a:t>
              </a:r>
              <a:endParaRPr lang="ru-RU" sz="14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</p:grpSp>
      <p:sp>
        <p:nvSpPr>
          <p:cNvPr id="52" name="Rectangle 1"/>
          <p:cNvSpPr>
            <a:spLocks noChangeArrowheads="1"/>
          </p:cNvSpPr>
          <p:nvPr/>
        </p:nvSpPr>
        <p:spPr bwMode="auto">
          <a:xfrm>
            <a:off x="0" y="5500702"/>
            <a:ext cx="9144000" cy="111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Реальное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напряжение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лежит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интервале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от  …    до  ….   ,  относительная погрешность составляет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…%.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143636" y="2214554"/>
            <a:ext cx="28575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4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latin typeface="Times New Roman"/>
                <a:ea typeface="Times New Roman"/>
              </a:rPr>
              <a:t>=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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U</a:t>
            </a:r>
            <a:r>
              <a:rPr lang="en-US" sz="2800" b="1" dirty="0" smtClean="0">
                <a:latin typeface="Times New Roman"/>
                <a:ea typeface="Times New Roman"/>
              </a:rPr>
              <a:t>/</a:t>
            </a: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U</a:t>
            </a: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  <a:sym typeface="Symbol"/>
              </a:rPr>
              <a:t>U</a:t>
            </a:r>
            <a:r>
              <a:rPr lang="en-US" sz="4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= </a:t>
            </a:r>
            <a:r>
              <a:rPr lang="ru-RU" sz="28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…..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</a:t>
            </a: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sz="1600" dirty="0" err="1" smtClean="0">
                <a:latin typeface="Times New Roman"/>
                <a:ea typeface="Times New Roman"/>
              </a:rPr>
              <a:t>n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U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U</a:t>
            </a:r>
            <a:r>
              <a:rPr lang="en-US" sz="1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2800" b="1" dirty="0">
              <a:solidFill>
                <a:srgbClr val="0000FF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4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4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4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4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4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4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4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4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4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4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4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4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4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4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4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400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400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400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400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400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400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1" grpId="0" build="p"/>
      <p:bldP spid="52" grpId="0"/>
      <p:bldP spid="5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214282" y="544183"/>
            <a:ext cx="5000660" cy="2428893"/>
            <a:chOff x="1490" y="3155"/>
            <a:chExt cx="2090" cy="969"/>
          </a:xfrm>
        </p:grpSpPr>
        <p:sp>
          <p:nvSpPr>
            <p:cNvPr id="3" name="Rectangle 88"/>
            <p:cNvSpPr>
              <a:spLocks noChangeArrowheads="1"/>
            </p:cNvSpPr>
            <p:nvPr/>
          </p:nvSpPr>
          <p:spPr bwMode="auto">
            <a:xfrm>
              <a:off x="1848" y="3341"/>
              <a:ext cx="529" cy="161"/>
            </a:xfrm>
            <a:prstGeom prst="rect">
              <a:avLst/>
            </a:prstGeom>
            <a:solidFill>
              <a:srgbClr val="006600"/>
            </a:solidFill>
            <a:ln w="127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60"/>
            <p:cNvGrpSpPr>
              <a:grpSpLocks/>
            </p:cNvGrpSpPr>
            <p:nvPr/>
          </p:nvGrpSpPr>
          <p:grpSpPr bwMode="auto">
            <a:xfrm>
              <a:off x="1490" y="3155"/>
              <a:ext cx="2090" cy="969"/>
              <a:chOff x="1658" y="3155"/>
              <a:chExt cx="2090" cy="969"/>
            </a:xfrm>
          </p:grpSpPr>
          <p:sp>
            <p:nvSpPr>
              <p:cNvPr id="5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" name="Group 67"/>
              <p:cNvGrpSpPr>
                <a:grpSpLocks/>
              </p:cNvGrpSpPr>
              <p:nvPr/>
            </p:nvGrpSpPr>
            <p:grpSpPr bwMode="auto">
              <a:xfrm>
                <a:off x="1658" y="3155"/>
                <a:ext cx="2090" cy="831"/>
                <a:chOff x="1658" y="3155"/>
                <a:chExt cx="2090" cy="831"/>
              </a:xfrm>
            </p:grpSpPr>
            <p:sp>
              <p:nvSpPr>
                <p:cNvPr id="13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555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7" name="Group 80"/>
                <p:cNvGrpSpPr>
                  <a:grpSpLocks/>
                </p:cNvGrpSpPr>
                <p:nvPr/>
              </p:nvGrpSpPr>
              <p:grpSpPr bwMode="auto">
                <a:xfrm>
                  <a:off x="2913" y="3155"/>
                  <a:ext cx="835" cy="725"/>
                  <a:chOff x="5000" y="7579"/>
                  <a:chExt cx="835" cy="725"/>
                </a:xfrm>
              </p:grpSpPr>
              <p:grpSp>
                <p:nvGrpSpPr>
                  <p:cNvPr id="8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5133" y="7579"/>
                    <a:ext cx="702" cy="725"/>
                    <a:chOff x="5133" y="7579"/>
                    <a:chExt cx="702" cy="725"/>
                  </a:xfrm>
                </p:grpSpPr>
                <p:sp>
                  <p:nvSpPr>
                    <p:cNvPr id="30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33" y="7579"/>
                      <a:ext cx="702" cy="7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5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7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1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1" y="7664"/>
                      <a:ext cx="300" cy="335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8" name="Line 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40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6" name="Line 71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Line 70"/>
                <p:cNvSpPr>
                  <a:spLocks noChangeShapeType="1"/>
                </p:cNvSpPr>
                <p:nvPr/>
              </p:nvSpPr>
              <p:spPr bwMode="auto">
                <a:xfrm>
                  <a:off x="1658" y="3409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2972" y="3985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1659" y="3984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4" name="Group 64"/>
              <p:cNvGrpSpPr>
                <a:grpSpLocks/>
              </p:cNvGrpSpPr>
              <p:nvPr/>
            </p:nvGrpSpPr>
            <p:grpSpPr bwMode="auto">
              <a:xfrm>
                <a:off x="2881" y="3848"/>
                <a:ext cx="184" cy="276"/>
                <a:chOff x="3503" y="4378"/>
                <a:chExt cx="184" cy="276"/>
              </a:xfrm>
            </p:grpSpPr>
            <p:sp>
              <p:nvSpPr>
                <p:cNvPr id="11" name="Oval 6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5" name="Group 61"/>
              <p:cNvGrpSpPr>
                <a:grpSpLocks/>
              </p:cNvGrpSpPr>
              <p:nvPr/>
            </p:nvGrpSpPr>
            <p:grpSpPr bwMode="auto">
              <a:xfrm>
                <a:off x="2294" y="3825"/>
                <a:ext cx="184" cy="276"/>
                <a:chOff x="3503" y="4378"/>
                <a:chExt cx="184" cy="276"/>
              </a:xfrm>
            </p:grpSpPr>
            <p:sp>
              <p:nvSpPr>
                <p:cNvPr id="9" name="Oval 6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33" name="AutoShape 4"/>
          <p:cNvSpPr>
            <a:spLocks noChangeArrowheads="1"/>
          </p:cNvSpPr>
          <p:nvPr/>
        </p:nvSpPr>
        <p:spPr bwMode="auto">
          <a:xfrm>
            <a:off x="3571868" y="228599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AutoShape 4"/>
          <p:cNvSpPr>
            <a:spLocks noChangeArrowheads="1"/>
          </p:cNvSpPr>
          <p:nvPr/>
        </p:nvSpPr>
        <p:spPr bwMode="auto">
          <a:xfrm>
            <a:off x="4500562" y="121442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5"/>
          <p:cNvGrpSpPr>
            <a:grpSpLocks/>
          </p:cNvGrpSpPr>
          <p:nvPr/>
        </p:nvGrpSpPr>
        <p:grpSpPr bwMode="auto">
          <a:xfrm>
            <a:off x="3438371" y="1214422"/>
            <a:ext cx="347811" cy="371477"/>
            <a:chOff x="3018" y="5186"/>
            <a:chExt cx="202" cy="201"/>
          </a:xfrm>
        </p:grpSpPr>
        <p:sp>
          <p:nvSpPr>
            <p:cNvPr id="36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Group 5"/>
          <p:cNvGrpSpPr>
            <a:grpSpLocks/>
          </p:cNvGrpSpPr>
          <p:nvPr/>
        </p:nvGrpSpPr>
        <p:grpSpPr bwMode="auto">
          <a:xfrm>
            <a:off x="1428728" y="2143116"/>
            <a:ext cx="347811" cy="371477"/>
            <a:chOff x="3018" y="5186"/>
            <a:chExt cx="202" cy="201"/>
          </a:xfrm>
        </p:grpSpPr>
        <p:sp>
          <p:nvSpPr>
            <p:cNvPr id="39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4000504"/>
            <a:ext cx="9144000" cy="2785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1.Включай источник тока только после ПРОВЕРКИ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Два провода к вольтметру и в сторону. 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(+)  источника  на  (+) амперметра.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lnSpc>
                <a:spcPts val="3000"/>
              </a:lnSpc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Собрать последовательную цепь,  включив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ключ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(-)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тока и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проверить цепь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(амперметр показывает ток)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hangingPunct="0">
              <a:lnSpc>
                <a:spcPts val="3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Включить в цепь вольтметр</a:t>
            </a:r>
          </a:p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СНЯВ ПОКАЗАНИЯ ПРИБОРОВ РАЗОМКНУТЬ ЦЕПЬ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56"/>
          <p:cNvGrpSpPr/>
          <p:nvPr/>
        </p:nvGrpSpPr>
        <p:grpSpPr>
          <a:xfrm>
            <a:off x="6929454" y="-24"/>
            <a:ext cx="1772302" cy="1231292"/>
            <a:chOff x="6929454" y="0"/>
            <a:chExt cx="1772302" cy="1231292"/>
          </a:xfrm>
        </p:grpSpPr>
        <p:sp>
          <p:nvSpPr>
            <p:cNvPr id="50" name="AutoShape 4"/>
            <p:cNvSpPr>
              <a:spLocks noChangeArrowheads="1"/>
            </p:cNvSpPr>
            <p:nvPr/>
          </p:nvSpPr>
          <p:spPr bwMode="auto">
            <a:xfrm>
              <a:off x="8143900" y="71414"/>
              <a:ext cx="285753" cy="285752"/>
            </a:xfrm>
            <a:prstGeom prst="flowChartOr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" name="Group 5"/>
            <p:cNvGrpSpPr>
              <a:grpSpLocks/>
            </p:cNvGrpSpPr>
            <p:nvPr/>
          </p:nvGrpSpPr>
          <p:grpSpPr bwMode="auto">
            <a:xfrm>
              <a:off x="7072330" y="0"/>
              <a:ext cx="347811" cy="371477"/>
              <a:chOff x="3018" y="5186"/>
              <a:chExt cx="202" cy="201"/>
            </a:xfrm>
          </p:grpSpPr>
          <p:sp>
            <p:nvSpPr>
              <p:cNvPr id="54" name="Line 6"/>
              <p:cNvSpPr>
                <a:spLocks noChangeShapeType="1"/>
              </p:cNvSpPr>
              <p:nvPr/>
            </p:nvSpPr>
            <p:spPr bwMode="auto">
              <a:xfrm>
                <a:off x="3079" y="5285"/>
                <a:ext cx="85" cy="0"/>
              </a:xfrm>
              <a:prstGeom prst="line">
                <a:avLst/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Oval 7"/>
              <p:cNvSpPr>
                <a:spLocks noChangeArrowheads="1"/>
              </p:cNvSpPr>
              <p:nvPr/>
            </p:nvSpPr>
            <p:spPr bwMode="auto">
              <a:xfrm>
                <a:off x="3018" y="5186"/>
                <a:ext cx="202" cy="201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4" name="Группа 51"/>
            <p:cNvGrpSpPr/>
            <p:nvPr/>
          </p:nvGrpSpPr>
          <p:grpSpPr>
            <a:xfrm>
              <a:off x="6929454" y="0"/>
              <a:ext cx="1772302" cy="1231292"/>
              <a:chOff x="6902158" y="285728"/>
              <a:chExt cx="1772302" cy="1231292"/>
            </a:xfrm>
          </p:grpSpPr>
          <p:grpSp>
            <p:nvGrpSpPr>
              <p:cNvPr id="25" name="Group 34"/>
              <p:cNvGrpSpPr>
                <a:grpSpLocks/>
              </p:cNvGrpSpPr>
              <p:nvPr/>
            </p:nvGrpSpPr>
            <p:grpSpPr bwMode="auto">
              <a:xfrm>
                <a:off x="6929454" y="285728"/>
                <a:ext cx="1691426" cy="1201541"/>
                <a:chOff x="9385" y="4873"/>
                <a:chExt cx="1129" cy="760"/>
              </a:xfrm>
            </p:grpSpPr>
            <p:grpSp>
              <p:nvGrpSpPr>
                <p:cNvPr id="26" name="Group 35"/>
                <p:cNvGrpSpPr>
                  <a:grpSpLocks/>
                </p:cNvGrpSpPr>
                <p:nvPr/>
              </p:nvGrpSpPr>
              <p:grpSpPr bwMode="auto">
                <a:xfrm>
                  <a:off x="9779" y="4873"/>
                  <a:ext cx="602" cy="530"/>
                  <a:chOff x="9779" y="4873"/>
                  <a:chExt cx="602" cy="530"/>
                </a:xfrm>
              </p:grpSpPr>
              <p:sp>
                <p:nvSpPr>
                  <p:cNvPr id="47" name="Text Box 3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82" y="4873"/>
                    <a:ext cx="599" cy="53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8" name="Oval 37"/>
                  <p:cNvSpPr>
                    <a:spLocks noChangeArrowheads="1"/>
                  </p:cNvSpPr>
                  <p:nvPr/>
                </p:nvSpPr>
                <p:spPr bwMode="auto">
                  <a:xfrm>
                    <a:off x="9779" y="4917"/>
                    <a:ext cx="346" cy="334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43" name="Line 38"/>
                <p:cNvSpPr>
                  <a:spLocks noChangeShapeType="1"/>
                </p:cNvSpPr>
                <p:nvPr/>
              </p:nvSpPr>
              <p:spPr bwMode="auto">
                <a:xfrm>
                  <a:off x="10127" y="5092"/>
                  <a:ext cx="380" cy="0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4" name="Line 39"/>
                <p:cNvSpPr>
                  <a:spLocks noChangeShapeType="1"/>
                </p:cNvSpPr>
                <p:nvPr/>
              </p:nvSpPr>
              <p:spPr bwMode="auto">
                <a:xfrm>
                  <a:off x="9390" y="5093"/>
                  <a:ext cx="380" cy="0"/>
                </a:xfrm>
                <a:prstGeom prst="lin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5" name="Line 40"/>
                <p:cNvSpPr>
                  <a:spLocks noChangeShapeType="1"/>
                </p:cNvSpPr>
                <p:nvPr/>
              </p:nvSpPr>
              <p:spPr bwMode="auto">
                <a:xfrm>
                  <a:off x="9385" y="5091"/>
                  <a:ext cx="0" cy="542"/>
                </a:xfrm>
                <a:prstGeom prst="lin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6" name="Line 41"/>
                <p:cNvSpPr>
                  <a:spLocks noChangeShapeType="1"/>
                </p:cNvSpPr>
                <p:nvPr/>
              </p:nvSpPr>
              <p:spPr bwMode="auto">
                <a:xfrm>
                  <a:off x="10514" y="5091"/>
                  <a:ext cx="0" cy="542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9" name="Овал 48"/>
              <p:cNvSpPr/>
              <p:nvPr/>
            </p:nvSpPr>
            <p:spPr>
              <a:xfrm>
                <a:off x="6902158" y="1411890"/>
                <a:ext cx="71438" cy="71438"/>
              </a:xfrm>
              <a:prstGeom prst="ellipse">
                <a:avLst/>
              </a:prstGeom>
              <a:solidFill>
                <a:srgbClr val="000099"/>
              </a:solidFill>
              <a:ln>
                <a:solidFill>
                  <a:srgbClr val="0000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1" name="Овал 50"/>
              <p:cNvSpPr/>
              <p:nvPr/>
            </p:nvSpPr>
            <p:spPr>
              <a:xfrm>
                <a:off x="8603022" y="1445582"/>
                <a:ext cx="71438" cy="71438"/>
              </a:xfrm>
              <a:prstGeom prst="ellipse">
                <a:avLst/>
              </a:prstGeom>
              <a:solidFill>
                <a:srgbClr val="000099"/>
              </a:solidFill>
              <a:ln>
                <a:solidFill>
                  <a:srgbClr val="0000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0" y="3643314"/>
            <a:ext cx="33575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правила сборки цепей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42844" y="928670"/>
            <a:ext cx="3000364" cy="200026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3357554" y="2786058"/>
            <a:ext cx="5786446" cy="132343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приборах означают лишь правило их включения, на источнике недостаток и избыток электронов!!!</a:t>
            </a:r>
            <a:endParaRPr lang="ru-RU" sz="24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500034" y="3143248"/>
            <a:ext cx="571504" cy="42862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0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07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7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07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07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07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07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07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07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63 -4.81481E-6 L -0.66962 0.0007 " pathEditMode="relative" rAng="0" ptsTypes="AA">
                                      <p:cBhvr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07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07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0721" grpId="0" build="p"/>
      <p:bldP spid="68" grpId="0" build="p"/>
      <p:bldP spid="52" grpId="0" animBg="1"/>
      <p:bldP spid="52" grpId="1" animBg="1"/>
      <p:bldP spid="53" grpId="0" animBg="1"/>
      <p:bldP spid="5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85794"/>
            <a:ext cx="7215206" cy="206771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№11,12 </a:t>
            </a:r>
          </a:p>
          <a:p>
            <a:pPr algn="ctr">
              <a:lnSpc>
                <a:spcPts val="40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42-45,47,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44,46</a:t>
            </a:r>
          </a:p>
          <a:p>
            <a:pPr algn="ctr">
              <a:lnSpc>
                <a:spcPts val="4000"/>
              </a:lnSpc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Вместо проверки </a:t>
            </a:r>
            <a:r>
              <a:rPr lang="ru-RU" sz="4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сборка цепи 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657596" cy="1630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14480" y="3571876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000"/>
                            </p:stCondLst>
                            <p:childTnLst>
                              <p:par>
                                <p:cTn id="87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275856" y="6177498"/>
            <a:ext cx="58681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 17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28794" y="0"/>
            <a:ext cx="449559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№11,12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843712">
            <a:off x="1018960" y="1644849"/>
            <a:ext cx="7795418" cy="110327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Эл. Сопротивление</a:t>
            </a:r>
            <a:endParaRPr lang="ru-RU" sz="6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267574">
            <a:off x="594615" y="3910888"/>
            <a:ext cx="5429288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 </a:t>
            </a:r>
            <a:r>
              <a:rPr lang="ru-RU" sz="6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ома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4348" y="1857364"/>
            <a:ext cx="1071570" cy="186204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15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115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7"/>
          <p:cNvGrpSpPr/>
          <p:nvPr/>
        </p:nvGrpSpPr>
        <p:grpSpPr>
          <a:xfrm>
            <a:off x="4929190" y="4056411"/>
            <a:ext cx="1857388" cy="2087233"/>
            <a:chOff x="4929190" y="4056411"/>
            <a:chExt cx="1857388" cy="2087233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5929322" y="4056411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929322" y="5127981"/>
              <a:ext cx="785818" cy="101566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5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214282" y="550189"/>
            <a:ext cx="5000660" cy="2428893"/>
            <a:chOff x="1490" y="3155"/>
            <a:chExt cx="2090" cy="969"/>
          </a:xfrm>
        </p:grpSpPr>
        <p:sp>
          <p:nvSpPr>
            <p:cNvPr id="3" name="Rectangle 88"/>
            <p:cNvSpPr>
              <a:spLocks noChangeArrowheads="1"/>
            </p:cNvSpPr>
            <p:nvPr/>
          </p:nvSpPr>
          <p:spPr bwMode="auto">
            <a:xfrm>
              <a:off x="1848" y="3341"/>
              <a:ext cx="529" cy="161"/>
            </a:xfrm>
            <a:prstGeom prst="rect">
              <a:avLst/>
            </a:prstGeom>
            <a:solidFill>
              <a:srgbClr val="006600"/>
            </a:solidFill>
            <a:ln w="127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60"/>
            <p:cNvGrpSpPr>
              <a:grpSpLocks/>
            </p:cNvGrpSpPr>
            <p:nvPr/>
          </p:nvGrpSpPr>
          <p:grpSpPr bwMode="auto">
            <a:xfrm>
              <a:off x="1490" y="3155"/>
              <a:ext cx="2090" cy="969"/>
              <a:chOff x="1658" y="3155"/>
              <a:chExt cx="2090" cy="969"/>
            </a:xfrm>
          </p:grpSpPr>
          <p:sp>
            <p:nvSpPr>
              <p:cNvPr id="5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" name="Group 67"/>
              <p:cNvGrpSpPr>
                <a:grpSpLocks/>
              </p:cNvGrpSpPr>
              <p:nvPr/>
            </p:nvGrpSpPr>
            <p:grpSpPr bwMode="auto">
              <a:xfrm>
                <a:off x="1658" y="3155"/>
                <a:ext cx="2090" cy="831"/>
                <a:chOff x="1658" y="3155"/>
                <a:chExt cx="2090" cy="831"/>
              </a:xfrm>
            </p:grpSpPr>
            <p:sp>
              <p:nvSpPr>
                <p:cNvPr id="13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555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4" name="Group 80"/>
                <p:cNvGrpSpPr>
                  <a:grpSpLocks/>
                </p:cNvGrpSpPr>
                <p:nvPr/>
              </p:nvGrpSpPr>
              <p:grpSpPr bwMode="auto">
                <a:xfrm>
                  <a:off x="2913" y="3155"/>
                  <a:ext cx="835" cy="725"/>
                  <a:chOff x="5000" y="7579"/>
                  <a:chExt cx="835" cy="725"/>
                </a:xfrm>
              </p:grpSpPr>
              <p:grpSp>
                <p:nvGrpSpPr>
                  <p:cNvPr id="19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5133" y="7579"/>
                    <a:ext cx="702" cy="725"/>
                    <a:chOff x="5133" y="7579"/>
                    <a:chExt cx="702" cy="725"/>
                  </a:xfrm>
                </p:grpSpPr>
                <p:sp>
                  <p:nvSpPr>
                    <p:cNvPr id="22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33" y="7579"/>
                      <a:ext cx="702" cy="7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5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7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3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1" y="7664"/>
                      <a:ext cx="300" cy="335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0" name="Line 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40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1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5" name="Line 71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70"/>
                <p:cNvSpPr>
                  <a:spLocks noChangeShapeType="1"/>
                </p:cNvSpPr>
                <p:nvPr/>
              </p:nvSpPr>
              <p:spPr bwMode="auto">
                <a:xfrm>
                  <a:off x="1658" y="3409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2972" y="3985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1659" y="3984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7" name="Group 64"/>
              <p:cNvGrpSpPr>
                <a:grpSpLocks/>
              </p:cNvGrpSpPr>
              <p:nvPr/>
            </p:nvGrpSpPr>
            <p:grpSpPr bwMode="auto">
              <a:xfrm>
                <a:off x="2881" y="3848"/>
                <a:ext cx="184" cy="276"/>
                <a:chOff x="3503" y="4378"/>
                <a:chExt cx="184" cy="276"/>
              </a:xfrm>
            </p:grpSpPr>
            <p:sp>
              <p:nvSpPr>
                <p:cNvPr id="11" name="Oval 6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" name="Group 61"/>
              <p:cNvGrpSpPr>
                <a:grpSpLocks/>
              </p:cNvGrpSpPr>
              <p:nvPr/>
            </p:nvGrpSpPr>
            <p:grpSpPr bwMode="auto">
              <a:xfrm>
                <a:off x="2294" y="3825"/>
                <a:ext cx="184" cy="276"/>
                <a:chOff x="3503" y="4378"/>
                <a:chExt cx="184" cy="276"/>
              </a:xfrm>
            </p:grpSpPr>
            <p:sp>
              <p:nvSpPr>
                <p:cNvPr id="9" name="Oval 6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24" name="Группа 23"/>
          <p:cNvGrpSpPr/>
          <p:nvPr/>
        </p:nvGrpSpPr>
        <p:grpSpPr>
          <a:xfrm>
            <a:off x="846591" y="-16870"/>
            <a:ext cx="1772302" cy="1231292"/>
            <a:chOff x="6902158" y="285728"/>
            <a:chExt cx="1772302" cy="1231292"/>
          </a:xfrm>
        </p:grpSpPr>
        <p:grpSp>
          <p:nvGrpSpPr>
            <p:cNvPr id="25" name="Group 34"/>
            <p:cNvGrpSpPr>
              <a:grpSpLocks/>
            </p:cNvGrpSpPr>
            <p:nvPr/>
          </p:nvGrpSpPr>
          <p:grpSpPr bwMode="auto">
            <a:xfrm>
              <a:off x="6929474" y="285728"/>
              <a:ext cx="1691428" cy="1201541"/>
              <a:chOff x="9385" y="4873"/>
              <a:chExt cx="1129" cy="760"/>
            </a:xfrm>
          </p:grpSpPr>
          <p:grpSp>
            <p:nvGrpSpPr>
              <p:cNvPr id="28" name="Group 35"/>
              <p:cNvGrpSpPr>
                <a:grpSpLocks/>
              </p:cNvGrpSpPr>
              <p:nvPr/>
            </p:nvGrpSpPr>
            <p:grpSpPr bwMode="auto">
              <a:xfrm>
                <a:off x="9779" y="4873"/>
                <a:ext cx="602" cy="530"/>
                <a:chOff x="9779" y="4873"/>
                <a:chExt cx="602" cy="530"/>
              </a:xfrm>
            </p:grpSpPr>
            <p:sp>
              <p:nvSpPr>
                <p:cNvPr id="33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82" y="4873"/>
                  <a:ext cx="599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Oval 37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9" name="Line 38"/>
              <p:cNvSpPr>
                <a:spLocks noChangeShapeType="1"/>
              </p:cNvSpPr>
              <p:nvPr/>
            </p:nvSpPr>
            <p:spPr bwMode="auto">
              <a:xfrm>
                <a:off x="10127" y="5092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Line 39"/>
              <p:cNvSpPr>
                <a:spLocks noChangeShapeType="1"/>
              </p:cNvSpPr>
              <p:nvPr/>
            </p:nvSpPr>
            <p:spPr bwMode="auto">
              <a:xfrm>
                <a:off x="9390" y="5093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Line 40"/>
              <p:cNvSpPr>
                <a:spLocks noChangeShapeType="1"/>
              </p:cNvSpPr>
              <p:nvPr/>
            </p:nvSpPr>
            <p:spPr bwMode="auto">
              <a:xfrm>
                <a:off x="9385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Line 41"/>
              <p:cNvSpPr>
                <a:spLocks noChangeShapeType="1"/>
              </p:cNvSpPr>
              <p:nvPr/>
            </p:nvSpPr>
            <p:spPr bwMode="auto">
              <a:xfrm>
                <a:off x="10514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6" name="Овал 25"/>
            <p:cNvSpPr/>
            <p:nvPr/>
          </p:nvSpPr>
          <p:spPr>
            <a:xfrm>
              <a:off x="6902158" y="1411890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8603022" y="1445582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5" name="AutoShape 4"/>
          <p:cNvSpPr>
            <a:spLocks noChangeArrowheads="1"/>
          </p:cNvSpPr>
          <p:nvPr/>
        </p:nvSpPr>
        <p:spPr bwMode="auto">
          <a:xfrm>
            <a:off x="3571868" y="219328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Group 5"/>
          <p:cNvGrpSpPr>
            <a:grpSpLocks/>
          </p:cNvGrpSpPr>
          <p:nvPr/>
        </p:nvGrpSpPr>
        <p:grpSpPr bwMode="auto">
          <a:xfrm>
            <a:off x="1428728" y="2050412"/>
            <a:ext cx="347811" cy="371477"/>
            <a:chOff x="3018" y="5186"/>
            <a:chExt cx="202" cy="201"/>
          </a:xfrm>
        </p:grpSpPr>
        <p:sp>
          <p:nvSpPr>
            <p:cNvPr id="37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AutoShape 4"/>
          <p:cNvSpPr>
            <a:spLocks noChangeArrowheads="1"/>
          </p:cNvSpPr>
          <p:nvPr/>
        </p:nvSpPr>
        <p:spPr bwMode="auto">
          <a:xfrm>
            <a:off x="4572000" y="76452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AutoShape 4"/>
          <p:cNvSpPr>
            <a:spLocks noChangeArrowheads="1"/>
          </p:cNvSpPr>
          <p:nvPr/>
        </p:nvSpPr>
        <p:spPr bwMode="auto">
          <a:xfrm>
            <a:off x="2000232" y="71414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Group 5"/>
          <p:cNvGrpSpPr>
            <a:grpSpLocks/>
          </p:cNvGrpSpPr>
          <p:nvPr/>
        </p:nvGrpSpPr>
        <p:grpSpPr bwMode="auto">
          <a:xfrm>
            <a:off x="3428992" y="835966"/>
            <a:ext cx="347811" cy="371477"/>
            <a:chOff x="3018" y="5186"/>
            <a:chExt cx="202" cy="201"/>
          </a:xfrm>
        </p:grpSpPr>
        <p:sp>
          <p:nvSpPr>
            <p:cNvPr id="42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4" name="Group 5"/>
          <p:cNvGrpSpPr>
            <a:grpSpLocks/>
          </p:cNvGrpSpPr>
          <p:nvPr/>
        </p:nvGrpSpPr>
        <p:grpSpPr bwMode="auto">
          <a:xfrm>
            <a:off x="1142976" y="285728"/>
            <a:ext cx="347811" cy="371477"/>
            <a:chOff x="3018" y="5186"/>
            <a:chExt cx="202" cy="201"/>
          </a:xfrm>
        </p:grpSpPr>
        <p:sp>
          <p:nvSpPr>
            <p:cNvPr id="45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47" name="Таблица 46"/>
          <p:cNvGraphicFramePr>
            <a:graphicFrameLocks noGrp="1"/>
          </p:cNvGraphicFramePr>
          <p:nvPr/>
        </p:nvGraphicFramePr>
        <p:xfrm>
          <a:off x="-32" y="2928934"/>
          <a:ext cx="2714644" cy="3282170"/>
        </p:xfrm>
        <a:graphic>
          <a:graphicData uri="http://schemas.openxmlformats.org/drawingml/2006/table">
            <a:tbl>
              <a:tblPr/>
              <a:tblGrid>
                <a:gridCol w="1281915"/>
                <a:gridCol w="1432729"/>
              </a:tblGrid>
              <a:tr h="7705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4602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0,1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460267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0,2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4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460267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0,3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6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460267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0,4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8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32876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4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9" name="Rectangle 88"/>
          <p:cNvSpPr>
            <a:spLocks noChangeArrowheads="1"/>
          </p:cNvSpPr>
          <p:nvPr/>
        </p:nvSpPr>
        <p:spPr bwMode="auto">
          <a:xfrm>
            <a:off x="1071538" y="1000108"/>
            <a:ext cx="1265717" cy="403562"/>
          </a:xfrm>
          <a:prstGeom prst="rect">
            <a:avLst/>
          </a:prstGeom>
          <a:solidFill>
            <a:srgbClr val="0033CC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0" name="Таблица 49"/>
          <p:cNvGraphicFramePr>
            <a:graphicFrameLocks noGrp="1"/>
          </p:cNvGraphicFramePr>
          <p:nvPr/>
        </p:nvGraphicFramePr>
        <p:xfrm>
          <a:off x="2714612" y="2990864"/>
          <a:ext cx="2714644" cy="3152780"/>
        </p:xfrm>
        <a:graphic>
          <a:graphicData uri="http://schemas.openxmlformats.org/drawingml/2006/table">
            <a:tbl>
              <a:tblPr/>
              <a:tblGrid>
                <a:gridCol w="1281915"/>
                <a:gridCol w="1432729"/>
              </a:tblGrid>
              <a:tr h="714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</a:tr>
              <a:tr h="646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0,05</a:t>
                      </a:r>
                      <a:r>
                        <a:rPr kumimoji="0" lang="ru-RU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0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kumimoji="0" lang="ru-RU" sz="3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3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</a:tr>
              <a:tr h="240103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3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0,1</a:t>
                      </a:r>
                      <a:r>
                        <a:rPr kumimoji="0" lang="ru-RU" sz="3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3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30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4</a:t>
                      </a:r>
                      <a:r>
                        <a:rPr kumimoji="0" lang="ru-RU" sz="3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3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</a:tr>
              <a:tr h="175406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3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0,15</a:t>
                      </a:r>
                      <a:r>
                        <a:rPr kumimoji="0" lang="ru-RU" sz="3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3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30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6</a:t>
                      </a:r>
                      <a:r>
                        <a:rPr kumimoji="0" lang="ru-RU" sz="3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3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3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0,2</a:t>
                      </a:r>
                      <a:r>
                        <a:rPr kumimoji="0" lang="ru-RU" sz="3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3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30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8</a:t>
                      </a:r>
                      <a:r>
                        <a:rPr kumimoji="0" lang="ru-RU" sz="3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3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4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>
                        <a:alpha val="32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9457" name="Rectangle 1"/>
          <p:cNvSpPr>
            <a:spLocks noChangeArrowheads="1"/>
          </p:cNvSpPr>
          <p:nvPr/>
        </p:nvSpPr>
        <p:spPr bwMode="auto">
          <a:xfrm rot="782311">
            <a:off x="4776522" y="484022"/>
            <a:ext cx="43576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проводят по разному…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623643" y="1496785"/>
            <a:ext cx="55203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СОПРОТИВЛЕНИЕ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это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7429520" y="2143116"/>
            <a:ext cx="857256" cy="11079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6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6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524708" y="3361218"/>
            <a:ext cx="619192" cy="11079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6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6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203199" y="2770527"/>
            <a:ext cx="1214446" cy="101566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6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6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6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7429520" y="3286124"/>
            <a:ext cx="71438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/>
          <p:cNvSpPr/>
          <p:nvPr/>
        </p:nvSpPr>
        <p:spPr>
          <a:xfrm>
            <a:off x="5857884" y="5214950"/>
            <a:ext cx="1500198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429520" y="4743136"/>
            <a:ext cx="857256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1в</a:t>
            </a:r>
            <a:endParaRPr lang="ru-RU" sz="4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7429520" y="5572140"/>
            <a:ext cx="71438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/>
          <p:cNvSpPr/>
          <p:nvPr/>
        </p:nvSpPr>
        <p:spPr>
          <a:xfrm>
            <a:off x="7500958" y="5572140"/>
            <a:ext cx="714380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1А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 rot="20539246">
            <a:off x="928662" y="5518479"/>
            <a:ext cx="697627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20</a:t>
            </a:r>
            <a:endParaRPr lang="ru-RU" sz="4000" b="1" dirty="0">
              <a:solidFill>
                <a:srgbClr val="006600"/>
              </a:solidFill>
              <a:latin typeface="Times New Roman"/>
              <a:ea typeface="Times New Roman"/>
            </a:endParaRPr>
          </a:p>
        </p:txBody>
      </p:sp>
      <p:sp>
        <p:nvSpPr>
          <p:cNvPr id="63" name="Прямоугольник 62"/>
          <p:cNvSpPr/>
          <p:nvPr/>
        </p:nvSpPr>
        <p:spPr>
          <a:xfrm rot="20714794">
            <a:off x="3786182" y="5500702"/>
            <a:ext cx="772688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40</a:t>
            </a:r>
            <a:endParaRPr lang="ru-RU" sz="3200" b="1" dirty="0">
              <a:solidFill>
                <a:srgbClr val="000099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9" grpId="0" animBg="1"/>
      <p:bldP spid="40" grpId="0" animBg="1"/>
      <p:bldP spid="49" grpId="0" animBg="1"/>
      <p:bldP spid="19457" grpId="0"/>
      <p:bldP spid="52" grpId="0"/>
      <p:bldP spid="54" grpId="0" animBg="1"/>
      <p:bldP spid="55" grpId="0" animBg="1"/>
      <p:bldP spid="56" grpId="0" animBg="1"/>
      <p:bldP spid="58" grpId="0" animBg="1"/>
      <p:bldP spid="59" grpId="0" animBg="1"/>
      <p:bldP spid="61" grpId="0" animBg="1"/>
      <p:bldP spid="62" grpId="0" animBg="1"/>
      <p:bldP spid="6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8" cstate="print">
            <a:lum bright="-10000" contrast="30000"/>
          </a:blip>
          <a:srcRect l="7407" r="11111"/>
          <a:stretch>
            <a:fillRect/>
          </a:stretch>
        </p:blipFill>
        <p:spPr bwMode="auto">
          <a:xfrm rot="5400000">
            <a:off x="1606702" y="1322201"/>
            <a:ext cx="3857629" cy="7213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5"/>
          <p:cNvGrpSpPr/>
          <p:nvPr/>
        </p:nvGrpSpPr>
        <p:grpSpPr>
          <a:xfrm>
            <a:off x="0" y="-1143033"/>
            <a:ext cx="2786082" cy="3714777"/>
            <a:chOff x="571472" y="-571529"/>
            <a:chExt cx="2786082" cy="3714777"/>
          </a:xfrm>
        </p:grpSpPr>
        <p:pic>
          <p:nvPicPr>
            <p:cNvPr id="18434" name="Picture 2" descr="D:\фото\ВСВ\для тем\2011-11-28 15.56.05.jpg"/>
            <p:cNvPicPr>
              <a:picLocks noChangeAspect="1" noChangeArrowheads="1"/>
            </p:cNvPicPr>
            <p:nvPr/>
          </p:nvPicPr>
          <p:blipFill>
            <a:blip r:embed="rId9" cstate="print">
              <a:lum bright="30000"/>
            </a:blip>
            <a:srcRect/>
            <a:stretch>
              <a:fillRect/>
            </a:stretch>
          </p:blipFill>
          <p:spPr bwMode="auto">
            <a:xfrm rot="5400000">
              <a:off x="107129" y="-107185"/>
              <a:ext cx="3714747" cy="278606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sp>
          <p:nvSpPr>
            <p:cNvPr id="4" name="Прямоугольник 3"/>
            <p:cNvSpPr/>
            <p:nvPr/>
          </p:nvSpPr>
          <p:spPr>
            <a:xfrm>
              <a:off x="571472" y="2071678"/>
              <a:ext cx="2786082" cy="10715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571472" y="-571528"/>
              <a:ext cx="2786082" cy="15001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786050" y="1214422"/>
            <a:ext cx="2786082" cy="1214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2838438" y="-1071595"/>
            <a:ext cx="2805132" cy="3643339"/>
            <a:chOff x="2838438" y="-1357346"/>
            <a:chExt cx="2805132" cy="3643339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2857488" y="-1357346"/>
              <a:ext cx="2786082" cy="3643339"/>
              <a:chOff x="2786050" y="-1357346"/>
              <a:chExt cx="2786082" cy="3643339"/>
            </a:xfrm>
          </p:grpSpPr>
          <p:pic>
            <p:nvPicPr>
              <p:cNvPr id="18435" name="Picture 3" descr="D:\фото\ВСВ\для тем\2011-11-28 15.56.51.jpg"/>
              <p:cNvPicPr>
                <a:picLocks noChangeAspect="1" noChangeArrowheads="1"/>
              </p:cNvPicPr>
              <p:nvPr/>
            </p:nvPicPr>
            <p:blipFill>
              <a:blip r:embed="rId10" cstate="print">
                <a:lum bright="20000"/>
              </a:blip>
              <a:srcRect/>
              <a:stretch>
                <a:fillRect/>
              </a:stretch>
            </p:blipFill>
            <p:spPr bwMode="auto">
              <a:xfrm rot="5400000">
                <a:off x="2330633" y="-901928"/>
                <a:ext cx="3643339" cy="2732504"/>
              </a:xfrm>
              <a:prstGeom prst="rect">
                <a:avLst/>
              </a:prstGeom>
              <a:noFill/>
            </p:spPr>
          </p:pic>
          <p:sp>
            <p:nvSpPr>
              <p:cNvPr id="9" name="Прямоугольник 8"/>
              <p:cNvSpPr/>
              <p:nvPr/>
            </p:nvSpPr>
            <p:spPr>
              <a:xfrm>
                <a:off x="2786050" y="-1357346"/>
                <a:ext cx="2786082" cy="135255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4" name="Прямоугольник 13"/>
            <p:cNvSpPr/>
            <p:nvPr/>
          </p:nvSpPr>
          <p:spPr>
            <a:xfrm>
              <a:off x="2838438" y="1109646"/>
              <a:ext cx="2786082" cy="11763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6429388" y="-142900"/>
            <a:ext cx="9364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L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57884" y="-142900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44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929322" y="642918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6715140" y="428604"/>
            <a:ext cx="714380" cy="1296318"/>
            <a:chOff x="7429520" y="2711231"/>
            <a:chExt cx="714380" cy="1296318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572396" y="2711231"/>
              <a:ext cx="50006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524708" y="336121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Прямоугольник 22"/>
          <p:cNvSpPr/>
          <p:nvPr/>
        </p:nvSpPr>
        <p:spPr>
          <a:xfrm>
            <a:off x="214282" y="1857364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1071538" y="1571612"/>
            <a:ext cx="1143008" cy="1367756"/>
            <a:chOff x="7358082" y="2639793"/>
            <a:chExt cx="1143008" cy="1367756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358082" y="2639793"/>
              <a:ext cx="11430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7524708" y="336121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Прямая соединительная линия 28"/>
          <p:cNvCxnSpPr/>
          <p:nvPr/>
        </p:nvCxnSpPr>
        <p:spPr>
          <a:xfrm rot="5400000">
            <a:off x="1594966" y="1376415"/>
            <a:ext cx="10715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14421" y="1166293"/>
            <a:ext cx="10715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1295505" y="697754"/>
            <a:ext cx="500066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rot="5400000">
            <a:off x="4393405" y="1326987"/>
            <a:ext cx="10715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2952288" y="1112673"/>
            <a:ext cx="10715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3795091" y="660683"/>
            <a:ext cx="857256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786182" y="1285860"/>
            <a:ext cx="857256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1928794" y="1857364"/>
            <a:ext cx="226690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удельное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сопротивление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214810" y="1989806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5072066" y="1704054"/>
            <a:ext cx="1143008" cy="1367756"/>
            <a:chOff x="7358082" y="2639793"/>
            <a:chExt cx="1143008" cy="1367756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7358082" y="2639793"/>
              <a:ext cx="11430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7524708" y="336121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единительная линия 46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Прямоугольник 47"/>
          <p:cNvSpPr/>
          <p:nvPr/>
        </p:nvSpPr>
        <p:spPr>
          <a:xfrm>
            <a:off x="6286512" y="2214554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Двойные круглые скобки 48"/>
          <p:cNvSpPr/>
          <p:nvPr/>
        </p:nvSpPr>
        <p:spPr>
          <a:xfrm>
            <a:off x="6286512" y="2357430"/>
            <a:ext cx="428628" cy="571504"/>
          </a:xfrm>
          <a:prstGeom prst="bracketPair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0" name="Группа 49"/>
          <p:cNvGrpSpPr/>
          <p:nvPr/>
        </p:nvGrpSpPr>
        <p:grpSpPr>
          <a:xfrm>
            <a:off x="7072330" y="1928802"/>
            <a:ext cx="1500198" cy="1176362"/>
            <a:chOff x="7358082" y="2639793"/>
            <a:chExt cx="1500198" cy="1176362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7358082" y="2639793"/>
              <a:ext cx="150019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мм</a:t>
              </a:r>
              <a:r>
                <a:rPr lang="ru-RU" sz="3600" b="1" baseline="30000" dirty="0" smtClean="0">
                  <a:latin typeface="Times New Roman" pitchFamily="18" charset="0"/>
                  <a:cs typeface="Times New Roman" pitchFamily="18" charset="0"/>
                </a:rPr>
                <a:t> 2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7439644" y="3169824"/>
              <a:ext cx="83350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1м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3" name="Прямая соединительная линия 52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1142976" y="-24"/>
            <a:ext cx="3023456" cy="5232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реостаты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438" name="Group 6"/>
          <p:cNvGrpSpPr>
            <a:grpSpLocks/>
          </p:cNvGrpSpPr>
          <p:nvPr/>
        </p:nvGrpSpPr>
        <p:grpSpPr bwMode="auto">
          <a:xfrm>
            <a:off x="6858016" y="3643314"/>
            <a:ext cx="2000264" cy="857256"/>
            <a:chOff x="2074" y="6312"/>
            <a:chExt cx="1625" cy="450"/>
          </a:xfrm>
        </p:grpSpPr>
        <p:sp>
          <p:nvSpPr>
            <p:cNvPr id="18439" name="Rectangle 7"/>
            <p:cNvSpPr>
              <a:spLocks noChangeArrowheads="1"/>
            </p:cNvSpPr>
            <p:nvPr/>
          </p:nvSpPr>
          <p:spPr bwMode="auto">
            <a:xfrm>
              <a:off x="2477" y="6543"/>
              <a:ext cx="783" cy="219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40" name="Line 8"/>
            <p:cNvSpPr>
              <a:spLocks noChangeShapeType="1"/>
            </p:cNvSpPr>
            <p:nvPr/>
          </p:nvSpPr>
          <p:spPr bwMode="auto">
            <a:xfrm>
              <a:off x="2074" y="6670"/>
              <a:ext cx="39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41" name="Line 9"/>
            <p:cNvSpPr>
              <a:spLocks noChangeShapeType="1"/>
            </p:cNvSpPr>
            <p:nvPr/>
          </p:nvSpPr>
          <p:spPr bwMode="auto">
            <a:xfrm>
              <a:off x="2857" y="6313"/>
              <a:ext cx="11" cy="23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42" name="Line 10"/>
            <p:cNvSpPr>
              <a:spLocks noChangeShapeType="1"/>
            </p:cNvSpPr>
            <p:nvPr/>
          </p:nvSpPr>
          <p:spPr bwMode="auto">
            <a:xfrm>
              <a:off x="2858" y="6312"/>
              <a:ext cx="84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0" name="Прямоугольник 59"/>
          <p:cNvSpPr/>
          <p:nvPr/>
        </p:nvSpPr>
        <p:spPr>
          <a:xfrm>
            <a:off x="7379348" y="4122114"/>
            <a:ext cx="42862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446" name="Group 14"/>
          <p:cNvGrpSpPr>
            <a:grpSpLocks/>
          </p:cNvGrpSpPr>
          <p:nvPr/>
        </p:nvGrpSpPr>
        <p:grpSpPr bwMode="auto">
          <a:xfrm>
            <a:off x="7576056" y="4987737"/>
            <a:ext cx="1023988" cy="1298783"/>
            <a:chOff x="5805" y="5046"/>
            <a:chExt cx="820" cy="714"/>
          </a:xfrm>
          <a:solidFill>
            <a:srgbClr val="66CCFF"/>
          </a:solidFill>
        </p:grpSpPr>
        <p:sp>
          <p:nvSpPr>
            <p:cNvPr id="18447" name="Rectangle 15"/>
            <p:cNvSpPr>
              <a:spLocks noChangeArrowheads="1"/>
            </p:cNvSpPr>
            <p:nvPr/>
          </p:nvSpPr>
          <p:spPr bwMode="auto">
            <a:xfrm>
              <a:off x="5806" y="5219"/>
              <a:ext cx="818" cy="541"/>
            </a:xfrm>
            <a:prstGeom prst="rect">
              <a:avLst/>
            </a:prstGeom>
            <a:grp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48" name="Line 16"/>
            <p:cNvSpPr>
              <a:spLocks noChangeShapeType="1"/>
            </p:cNvSpPr>
            <p:nvPr/>
          </p:nvSpPr>
          <p:spPr bwMode="auto">
            <a:xfrm>
              <a:off x="5805" y="5046"/>
              <a:ext cx="0" cy="276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49" name="Line 17"/>
            <p:cNvSpPr>
              <a:spLocks noChangeShapeType="1"/>
            </p:cNvSpPr>
            <p:nvPr/>
          </p:nvSpPr>
          <p:spPr bwMode="auto">
            <a:xfrm>
              <a:off x="6625" y="5046"/>
              <a:ext cx="0" cy="276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2" name="Группа 71"/>
          <p:cNvGrpSpPr/>
          <p:nvPr/>
        </p:nvGrpSpPr>
        <p:grpSpPr>
          <a:xfrm>
            <a:off x="6858016" y="4924072"/>
            <a:ext cx="891619" cy="1131432"/>
            <a:chOff x="6858016" y="4924072"/>
            <a:chExt cx="891619" cy="1131432"/>
          </a:xfrm>
        </p:grpSpPr>
        <p:sp>
          <p:nvSpPr>
            <p:cNvPr id="18444" name="Line 12"/>
            <p:cNvSpPr>
              <a:spLocks noChangeShapeType="1"/>
            </p:cNvSpPr>
            <p:nvPr/>
          </p:nvSpPr>
          <p:spPr bwMode="auto">
            <a:xfrm>
              <a:off x="7735898" y="4987737"/>
              <a:ext cx="0" cy="106776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50" name="Line 18"/>
            <p:cNvSpPr>
              <a:spLocks noChangeShapeType="1"/>
            </p:cNvSpPr>
            <p:nvPr/>
          </p:nvSpPr>
          <p:spPr bwMode="auto">
            <a:xfrm flipH="1" flipV="1">
              <a:off x="6858016" y="4924072"/>
              <a:ext cx="891619" cy="836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7929586" y="4735783"/>
            <a:ext cx="719289" cy="1320611"/>
            <a:chOff x="8210429" y="4714884"/>
            <a:chExt cx="719289" cy="1320611"/>
          </a:xfrm>
        </p:grpSpPr>
        <p:sp>
          <p:nvSpPr>
            <p:cNvPr id="18445" name="Line 13"/>
            <p:cNvSpPr>
              <a:spLocks noChangeShapeType="1"/>
            </p:cNvSpPr>
            <p:nvPr/>
          </p:nvSpPr>
          <p:spPr bwMode="auto">
            <a:xfrm>
              <a:off x="8210429" y="4967728"/>
              <a:ext cx="0" cy="1067767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51" name="Line 19"/>
            <p:cNvSpPr>
              <a:spLocks noChangeShapeType="1"/>
            </p:cNvSpPr>
            <p:nvPr/>
          </p:nvSpPr>
          <p:spPr bwMode="auto">
            <a:xfrm flipV="1">
              <a:off x="8224165" y="4714884"/>
              <a:ext cx="705553" cy="27103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8452" name="Line 20"/>
          <p:cNvSpPr>
            <a:spLocks noChangeShapeType="1"/>
          </p:cNvSpPr>
          <p:nvPr/>
        </p:nvSpPr>
        <p:spPr bwMode="auto">
          <a:xfrm>
            <a:off x="7965671" y="6099161"/>
            <a:ext cx="503253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7358082" y="6211669"/>
            <a:ext cx="14780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шахты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214282" y="1571612"/>
            <a:ext cx="1714512" cy="1357322"/>
          </a:xfrm>
          <a:prstGeom prst="roundRect">
            <a:avLst/>
          </a:pr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1218608" y="1886722"/>
            <a:ext cx="142876" cy="142876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4367960" y="2336882"/>
            <a:ext cx="142876" cy="142876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6459730" y="2560990"/>
            <a:ext cx="142876" cy="142876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07407E-6 L 0.05816 0.00138 " pathEditMode="relative" rAng="0" ptsTypes="AA">
                                      <p:cBhvr>
                                        <p:cTn id="14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" y="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0.03565 L 0.00053 -0.06551 " pathEditMode="relative" rAng="0" ptsTypes="AA">
                                      <p:cBhvr>
                                        <p:cTn id="15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"/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16 0.0493 L 0.0533 -0.06482 " pathEditMode="relative" rAng="0" ptsTypes="AA">
                                      <p:cBhvr>
                                        <p:cTn id="15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1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0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2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4" dur="2000" fill="hold"/>
                                        <p:tgtEl>
                                          <p:spTgt spid="7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0" grpId="0"/>
      <p:bldP spid="23" grpId="0"/>
      <p:bldP spid="23" grpId="1"/>
      <p:bldP spid="32" grpId="0" animBg="1"/>
      <p:bldP spid="40" grpId="0" animBg="1"/>
      <p:bldP spid="41" grpId="0" animBg="1"/>
      <p:bldP spid="18436" grpId="0"/>
      <p:bldP spid="43" grpId="0"/>
      <p:bldP spid="48" grpId="0"/>
      <p:bldP spid="49" grpId="0" animBg="1"/>
      <p:bldP spid="18437" grpId="0" animBg="1"/>
      <p:bldP spid="60" grpId="0" animBg="1"/>
      <p:bldP spid="18452" grpId="0" animBg="1"/>
      <p:bldP spid="73" grpId="0"/>
      <p:bldP spid="74" grpId="0" animBg="1"/>
      <p:bldP spid="74" grpId="1" animBg="1"/>
      <p:bldP spid="64" grpId="0" animBg="1"/>
      <p:bldP spid="65" grpId="0" animBg="1"/>
      <p:bldP spid="6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Скругленный прямоугольник 91"/>
          <p:cNvSpPr/>
          <p:nvPr/>
        </p:nvSpPr>
        <p:spPr>
          <a:xfrm>
            <a:off x="1857356" y="4429132"/>
            <a:ext cx="1643074" cy="1214446"/>
          </a:xfrm>
          <a:prstGeom prst="roundRect">
            <a:avLst/>
          </a:prstGeom>
          <a:solidFill>
            <a:schemeClr val="accent1">
              <a:alpha val="7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7500926" y="1071546"/>
            <a:ext cx="1643074" cy="785818"/>
          </a:xfrm>
          <a:prstGeom prst="roundRect">
            <a:avLst/>
          </a:prstGeom>
          <a:solidFill>
            <a:schemeClr val="accent1">
              <a:alpha val="7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Group 59"/>
          <p:cNvGrpSpPr>
            <a:grpSpLocks/>
          </p:cNvGrpSpPr>
          <p:nvPr/>
        </p:nvGrpSpPr>
        <p:grpSpPr bwMode="auto">
          <a:xfrm>
            <a:off x="214282" y="462654"/>
            <a:ext cx="3785671" cy="1966218"/>
            <a:chOff x="1490" y="3147"/>
            <a:chExt cx="2051" cy="977"/>
          </a:xfrm>
        </p:grpSpPr>
        <p:sp>
          <p:nvSpPr>
            <p:cNvPr id="4" name="Rectangle 88"/>
            <p:cNvSpPr>
              <a:spLocks noChangeArrowheads="1"/>
            </p:cNvSpPr>
            <p:nvPr/>
          </p:nvSpPr>
          <p:spPr bwMode="auto">
            <a:xfrm>
              <a:off x="1848" y="3341"/>
              <a:ext cx="261" cy="161"/>
            </a:xfrm>
            <a:prstGeom prst="rect">
              <a:avLst/>
            </a:prstGeom>
            <a:solidFill>
              <a:srgbClr val="006600"/>
            </a:solidFill>
            <a:ln w="127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60"/>
            <p:cNvGrpSpPr>
              <a:grpSpLocks/>
            </p:cNvGrpSpPr>
            <p:nvPr/>
          </p:nvGrpSpPr>
          <p:grpSpPr bwMode="auto">
            <a:xfrm>
              <a:off x="1490" y="3147"/>
              <a:ext cx="2051" cy="977"/>
              <a:chOff x="1658" y="3147"/>
              <a:chExt cx="2051" cy="977"/>
            </a:xfrm>
          </p:grpSpPr>
          <p:sp>
            <p:nvSpPr>
              <p:cNvPr id="6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7" name="Group 67"/>
              <p:cNvGrpSpPr>
                <a:grpSpLocks/>
              </p:cNvGrpSpPr>
              <p:nvPr/>
            </p:nvGrpSpPr>
            <p:grpSpPr bwMode="auto">
              <a:xfrm>
                <a:off x="1658" y="3147"/>
                <a:ext cx="2051" cy="839"/>
                <a:chOff x="1658" y="3147"/>
                <a:chExt cx="2051" cy="839"/>
              </a:xfrm>
            </p:grpSpPr>
            <p:sp>
              <p:nvSpPr>
                <p:cNvPr id="14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277" y="3414"/>
                  <a:ext cx="89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5" name="Group 80"/>
                <p:cNvGrpSpPr>
                  <a:grpSpLocks/>
                </p:cNvGrpSpPr>
                <p:nvPr/>
              </p:nvGrpSpPr>
              <p:grpSpPr bwMode="auto">
                <a:xfrm>
                  <a:off x="2913" y="3147"/>
                  <a:ext cx="794" cy="725"/>
                  <a:chOff x="5000" y="7571"/>
                  <a:chExt cx="794" cy="725"/>
                </a:xfrm>
              </p:grpSpPr>
              <p:grpSp>
                <p:nvGrpSpPr>
                  <p:cNvPr id="20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5081" y="7571"/>
                    <a:ext cx="702" cy="725"/>
                    <a:chOff x="5081" y="7571"/>
                    <a:chExt cx="702" cy="725"/>
                  </a:xfrm>
                </p:grpSpPr>
                <p:sp>
                  <p:nvSpPr>
                    <p:cNvPr id="23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081" y="7571"/>
                      <a:ext cx="702" cy="7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5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7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4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1" y="7664"/>
                      <a:ext cx="300" cy="335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1" name="Line 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40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2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6" name="Line 71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Line 70"/>
                <p:cNvSpPr>
                  <a:spLocks noChangeShapeType="1"/>
                </p:cNvSpPr>
                <p:nvPr/>
              </p:nvSpPr>
              <p:spPr bwMode="auto">
                <a:xfrm>
                  <a:off x="1658" y="3409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2972" y="3985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1659" y="3984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" name="Group 64"/>
              <p:cNvGrpSpPr>
                <a:grpSpLocks/>
              </p:cNvGrpSpPr>
              <p:nvPr/>
            </p:nvGrpSpPr>
            <p:grpSpPr bwMode="auto">
              <a:xfrm>
                <a:off x="2881" y="3848"/>
                <a:ext cx="184" cy="276"/>
                <a:chOff x="3503" y="4378"/>
                <a:chExt cx="184" cy="276"/>
              </a:xfrm>
            </p:grpSpPr>
            <p:sp>
              <p:nvSpPr>
                <p:cNvPr id="12" name="Oval 6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9" name="Group 61"/>
              <p:cNvGrpSpPr>
                <a:grpSpLocks/>
              </p:cNvGrpSpPr>
              <p:nvPr/>
            </p:nvGrpSpPr>
            <p:grpSpPr bwMode="auto">
              <a:xfrm>
                <a:off x="2294" y="3825"/>
                <a:ext cx="184" cy="276"/>
                <a:chOff x="3503" y="4378"/>
                <a:chExt cx="184" cy="276"/>
              </a:xfrm>
            </p:grpSpPr>
            <p:sp>
              <p:nvSpPr>
                <p:cNvPr id="10" name="Oval 6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25" name="Группа 24"/>
          <p:cNvGrpSpPr/>
          <p:nvPr/>
        </p:nvGrpSpPr>
        <p:grpSpPr>
          <a:xfrm>
            <a:off x="642910" y="-111359"/>
            <a:ext cx="1582269" cy="1111467"/>
            <a:chOff x="6902158" y="239886"/>
            <a:chExt cx="1772302" cy="1277134"/>
          </a:xfrm>
        </p:grpSpPr>
        <p:grpSp>
          <p:nvGrpSpPr>
            <p:cNvPr id="26" name="Group 34"/>
            <p:cNvGrpSpPr>
              <a:grpSpLocks/>
            </p:cNvGrpSpPr>
            <p:nvPr/>
          </p:nvGrpSpPr>
          <p:grpSpPr bwMode="auto">
            <a:xfrm>
              <a:off x="6929476" y="239886"/>
              <a:ext cx="1691428" cy="1247390"/>
              <a:chOff x="9385" y="4844"/>
              <a:chExt cx="1129" cy="789"/>
            </a:xfrm>
          </p:grpSpPr>
          <p:grpSp>
            <p:nvGrpSpPr>
              <p:cNvPr id="29" name="Group 35"/>
              <p:cNvGrpSpPr>
                <a:grpSpLocks/>
              </p:cNvGrpSpPr>
              <p:nvPr/>
            </p:nvGrpSpPr>
            <p:grpSpPr bwMode="auto">
              <a:xfrm>
                <a:off x="9740" y="4844"/>
                <a:ext cx="599" cy="530"/>
                <a:chOff x="9740" y="4844"/>
                <a:chExt cx="599" cy="530"/>
              </a:xfrm>
            </p:grpSpPr>
            <p:sp>
              <p:nvSpPr>
                <p:cNvPr id="34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40" y="4844"/>
                  <a:ext cx="599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Oval 37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0" name="Line 38"/>
              <p:cNvSpPr>
                <a:spLocks noChangeShapeType="1"/>
              </p:cNvSpPr>
              <p:nvPr/>
            </p:nvSpPr>
            <p:spPr bwMode="auto">
              <a:xfrm>
                <a:off x="10127" y="5092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Line 39"/>
              <p:cNvSpPr>
                <a:spLocks noChangeShapeType="1"/>
              </p:cNvSpPr>
              <p:nvPr/>
            </p:nvSpPr>
            <p:spPr bwMode="auto">
              <a:xfrm>
                <a:off x="9390" y="5093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Line 40"/>
              <p:cNvSpPr>
                <a:spLocks noChangeShapeType="1"/>
              </p:cNvSpPr>
              <p:nvPr/>
            </p:nvSpPr>
            <p:spPr bwMode="auto">
              <a:xfrm>
                <a:off x="9385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Line 41"/>
              <p:cNvSpPr>
                <a:spLocks noChangeShapeType="1"/>
              </p:cNvSpPr>
              <p:nvPr/>
            </p:nvSpPr>
            <p:spPr bwMode="auto">
              <a:xfrm>
                <a:off x="10514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7" name="Овал 26"/>
            <p:cNvSpPr/>
            <p:nvPr/>
          </p:nvSpPr>
          <p:spPr>
            <a:xfrm>
              <a:off x="6902158" y="1411890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8603022" y="1445582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AutoShape 4"/>
          <p:cNvSpPr>
            <a:spLocks noChangeArrowheads="1"/>
          </p:cNvSpPr>
          <p:nvPr/>
        </p:nvSpPr>
        <p:spPr bwMode="auto">
          <a:xfrm>
            <a:off x="2428860" y="171448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7" name="Group 5"/>
          <p:cNvGrpSpPr>
            <a:grpSpLocks/>
          </p:cNvGrpSpPr>
          <p:nvPr/>
        </p:nvGrpSpPr>
        <p:grpSpPr bwMode="auto">
          <a:xfrm>
            <a:off x="1142976" y="1785926"/>
            <a:ext cx="347811" cy="371477"/>
            <a:chOff x="3018" y="5186"/>
            <a:chExt cx="202" cy="201"/>
          </a:xfrm>
        </p:grpSpPr>
        <p:sp>
          <p:nvSpPr>
            <p:cNvPr id="38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AutoShape 4"/>
          <p:cNvSpPr>
            <a:spLocks noChangeArrowheads="1"/>
          </p:cNvSpPr>
          <p:nvPr/>
        </p:nvSpPr>
        <p:spPr bwMode="auto">
          <a:xfrm>
            <a:off x="3571868" y="69309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AutoShape 4"/>
          <p:cNvSpPr>
            <a:spLocks noChangeArrowheads="1"/>
          </p:cNvSpPr>
          <p:nvPr/>
        </p:nvSpPr>
        <p:spPr bwMode="auto">
          <a:xfrm>
            <a:off x="1643042" y="28572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Group 5"/>
          <p:cNvGrpSpPr>
            <a:grpSpLocks/>
          </p:cNvGrpSpPr>
          <p:nvPr/>
        </p:nvGrpSpPr>
        <p:grpSpPr bwMode="auto">
          <a:xfrm>
            <a:off x="2723991" y="700069"/>
            <a:ext cx="347811" cy="371477"/>
            <a:chOff x="3018" y="5186"/>
            <a:chExt cx="202" cy="201"/>
          </a:xfrm>
        </p:grpSpPr>
        <p:sp>
          <p:nvSpPr>
            <p:cNvPr id="43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5" name="Group 5"/>
          <p:cNvGrpSpPr>
            <a:grpSpLocks/>
          </p:cNvGrpSpPr>
          <p:nvPr/>
        </p:nvGrpSpPr>
        <p:grpSpPr bwMode="auto">
          <a:xfrm>
            <a:off x="785786" y="264462"/>
            <a:ext cx="347811" cy="371477"/>
            <a:chOff x="3018" y="5186"/>
            <a:chExt cx="202" cy="201"/>
          </a:xfrm>
        </p:grpSpPr>
        <p:sp>
          <p:nvSpPr>
            <p:cNvPr id="46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48" name="Таблица 47"/>
          <p:cNvGraphicFramePr>
            <a:graphicFrameLocks noGrp="1"/>
          </p:cNvGraphicFramePr>
          <p:nvPr/>
        </p:nvGraphicFramePr>
        <p:xfrm>
          <a:off x="4071934" y="214291"/>
          <a:ext cx="2071702" cy="2682240"/>
        </p:xfrm>
        <a:graphic>
          <a:graphicData uri="http://schemas.openxmlformats.org/drawingml/2006/table">
            <a:tbl>
              <a:tblPr/>
              <a:tblGrid>
                <a:gridCol w="978304"/>
                <a:gridCol w="1093398"/>
              </a:tblGrid>
              <a:tr h="5987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3808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0,1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380853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0,2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4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380853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0,3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6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0,4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8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213360">
                <a:tc gridSpan="2"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400" b="1" u="sng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 = const</a:t>
                      </a:r>
                      <a:endParaRPr kumimoji="0" lang="ru-RU" sz="4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17409" name="Group 1"/>
          <p:cNvGrpSpPr>
            <a:grpSpLocks/>
          </p:cNvGrpSpPr>
          <p:nvPr/>
        </p:nvGrpSpPr>
        <p:grpSpPr bwMode="auto">
          <a:xfrm>
            <a:off x="6143636" y="571480"/>
            <a:ext cx="2857488" cy="2143140"/>
            <a:chOff x="8579" y="3937"/>
            <a:chExt cx="2160" cy="1670"/>
          </a:xfrm>
        </p:grpSpPr>
        <p:sp>
          <p:nvSpPr>
            <p:cNvPr id="17410" name="Line 2"/>
            <p:cNvSpPr>
              <a:spLocks noChangeShapeType="1"/>
            </p:cNvSpPr>
            <p:nvPr/>
          </p:nvSpPr>
          <p:spPr bwMode="auto">
            <a:xfrm flipV="1">
              <a:off x="8701" y="3937"/>
              <a:ext cx="0" cy="167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11" name="Line 3"/>
            <p:cNvSpPr>
              <a:spLocks noChangeShapeType="1"/>
            </p:cNvSpPr>
            <p:nvPr/>
          </p:nvSpPr>
          <p:spPr bwMode="auto">
            <a:xfrm>
              <a:off x="8579" y="5454"/>
              <a:ext cx="2160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7412" name="Line 4"/>
          <p:cNvSpPr>
            <a:spLocks noChangeShapeType="1"/>
          </p:cNvSpPr>
          <p:nvPr/>
        </p:nvSpPr>
        <p:spPr bwMode="auto">
          <a:xfrm flipV="1">
            <a:off x="6302279" y="857231"/>
            <a:ext cx="1698746" cy="165734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6341920" y="214290"/>
            <a:ext cx="7304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endParaRPr lang="ru-RU" sz="2800" dirty="0">
              <a:latin typeface="Times New Roman"/>
              <a:ea typeface="Times New Roman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8274187" y="1925413"/>
            <a:ext cx="9412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lang="ru-RU" sz="2000" dirty="0">
              <a:latin typeface="Times New Roman"/>
              <a:ea typeface="Times New Roman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7572396" y="1005472"/>
            <a:ext cx="168026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U</a:t>
            </a:r>
            <a:endParaRPr kumimoji="0" lang="en-US" sz="5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6" name="Rectangle 88"/>
          <p:cNvSpPr>
            <a:spLocks noChangeArrowheads="1"/>
          </p:cNvSpPr>
          <p:nvPr/>
        </p:nvSpPr>
        <p:spPr bwMode="auto">
          <a:xfrm>
            <a:off x="843576" y="849980"/>
            <a:ext cx="1143008" cy="336001"/>
          </a:xfrm>
          <a:prstGeom prst="rect">
            <a:avLst/>
          </a:prstGeom>
          <a:solidFill>
            <a:srgbClr val="006600"/>
          </a:solidFill>
          <a:ln w="12700">
            <a:solidFill>
              <a:srgbClr val="0066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7" name="Таблица 56"/>
          <p:cNvGraphicFramePr>
            <a:graphicFrameLocks noGrp="1"/>
          </p:cNvGraphicFramePr>
          <p:nvPr/>
        </p:nvGraphicFramePr>
        <p:xfrm>
          <a:off x="-40944" y="2116676"/>
          <a:ext cx="2428892" cy="2377440"/>
        </p:xfrm>
        <a:graphic>
          <a:graphicData uri="http://schemas.openxmlformats.org/drawingml/2006/table">
            <a:tbl>
              <a:tblPr/>
              <a:tblGrid>
                <a:gridCol w="928694"/>
                <a:gridCol w="1500198"/>
              </a:tblGrid>
              <a:tr h="5987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3808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0,4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380853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0,2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4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0,1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8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21336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u="sng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U =const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60" name="Group 1"/>
          <p:cNvGrpSpPr>
            <a:grpSpLocks/>
          </p:cNvGrpSpPr>
          <p:nvPr/>
        </p:nvGrpSpPr>
        <p:grpSpPr bwMode="auto">
          <a:xfrm>
            <a:off x="567347" y="4500570"/>
            <a:ext cx="2857488" cy="2143140"/>
            <a:chOff x="8579" y="3937"/>
            <a:chExt cx="2160" cy="1670"/>
          </a:xfrm>
        </p:grpSpPr>
        <p:sp>
          <p:nvSpPr>
            <p:cNvPr id="61" name="Line 2"/>
            <p:cNvSpPr>
              <a:spLocks noChangeShapeType="1"/>
            </p:cNvSpPr>
            <p:nvPr/>
          </p:nvSpPr>
          <p:spPr bwMode="auto">
            <a:xfrm flipV="1">
              <a:off x="8701" y="3937"/>
              <a:ext cx="0" cy="167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3"/>
            <p:cNvSpPr>
              <a:spLocks noChangeShapeType="1"/>
            </p:cNvSpPr>
            <p:nvPr/>
          </p:nvSpPr>
          <p:spPr bwMode="auto">
            <a:xfrm>
              <a:off x="8579" y="5454"/>
              <a:ext cx="2160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3" name="Прямоугольник 62"/>
          <p:cNvSpPr/>
          <p:nvPr/>
        </p:nvSpPr>
        <p:spPr>
          <a:xfrm>
            <a:off x="71406" y="4405978"/>
            <a:ext cx="7304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endParaRPr lang="ru-RU" sz="2800" dirty="0">
              <a:latin typeface="Times New Roman"/>
              <a:ea typeface="Times New Roman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353397" y="6143644"/>
            <a:ext cx="12186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endParaRPr lang="ru-RU" sz="1050" dirty="0">
              <a:latin typeface="Times New Roman"/>
              <a:ea typeface="Times New Roman"/>
            </a:endParaRPr>
          </a:p>
        </p:txBody>
      </p:sp>
      <p:sp>
        <p:nvSpPr>
          <p:cNvPr id="65" name="Дуга 64"/>
          <p:cNvSpPr/>
          <p:nvPr/>
        </p:nvSpPr>
        <p:spPr>
          <a:xfrm rot="10800000">
            <a:off x="1142977" y="3054964"/>
            <a:ext cx="3214710" cy="3071834"/>
          </a:xfrm>
          <a:prstGeom prst="arc">
            <a:avLst>
              <a:gd name="adj1" fmla="val 16200000"/>
              <a:gd name="adj2" fmla="val 21066879"/>
            </a:avLst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 rot="5400000">
            <a:off x="535753" y="5750735"/>
            <a:ext cx="1357322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Прямоугольник 69"/>
          <p:cNvSpPr/>
          <p:nvPr/>
        </p:nvSpPr>
        <p:spPr>
          <a:xfrm>
            <a:off x="1032877" y="633478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2</a:t>
            </a:r>
            <a:endParaRPr lang="ru-RU" sz="2800" dirty="0">
              <a:solidFill>
                <a:srgbClr val="006600"/>
              </a:solidFill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714348" y="5072074"/>
            <a:ext cx="642942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рямоугольник 73"/>
          <p:cNvSpPr/>
          <p:nvPr/>
        </p:nvSpPr>
        <p:spPr>
          <a:xfrm>
            <a:off x="77634" y="4786322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0,4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1591286" y="633478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4</a:t>
            </a:r>
            <a:endParaRPr lang="ru-RU" sz="2800" dirty="0">
              <a:solidFill>
                <a:srgbClr val="006600"/>
              </a:solidFill>
            </a:endParaRPr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rot="5400000">
            <a:off x="1386185" y="6043311"/>
            <a:ext cx="799466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714348" y="5786454"/>
            <a:ext cx="1071570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/>
          <p:cNvSpPr/>
          <p:nvPr/>
        </p:nvSpPr>
        <p:spPr>
          <a:xfrm>
            <a:off x="60382" y="5466198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0,2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2571736" y="633478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8</a:t>
            </a:r>
            <a:endParaRPr lang="ru-RU" sz="2800" dirty="0">
              <a:solidFill>
                <a:srgbClr val="006600"/>
              </a:solidFill>
            </a:endParaRPr>
          </a:p>
        </p:txBody>
      </p:sp>
      <p:cxnSp>
        <p:nvCxnSpPr>
          <p:cNvPr id="81" name="Прямая соединительная линия 80"/>
          <p:cNvCxnSpPr/>
          <p:nvPr/>
        </p:nvCxnSpPr>
        <p:spPr>
          <a:xfrm rot="5400000">
            <a:off x="2464579" y="6250801"/>
            <a:ext cx="500066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785786" y="6140446"/>
            <a:ext cx="1928826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Прямоугольник 84"/>
          <p:cNvSpPr/>
          <p:nvPr/>
        </p:nvSpPr>
        <p:spPr>
          <a:xfrm>
            <a:off x="103512" y="5877574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0,1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1857356" y="4643446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7" name="Группа 86"/>
          <p:cNvGrpSpPr/>
          <p:nvPr/>
        </p:nvGrpSpPr>
        <p:grpSpPr>
          <a:xfrm>
            <a:off x="2643174" y="4429132"/>
            <a:ext cx="714380" cy="1296318"/>
            <a:chOff x="7429520" y="2711231"/>
            <a:chExt cx="714380" cy="1296318"/>
          </a:xfrm>
          <a:noFill/>
        </p:grpSpPr>
        <p:sp>
          <p:nvSpPr>
            <p:cNvPr id="88" name="Прямоугольник 87"/>
            <p:cNvSpPr/>
            <p:nvPr/>
          </p:nvSpPr>
          <p:spPr>
            <a:xfrm>
              <a:off x="7572396" y="2711231"/>
              <a:ext cx="500066" cy="64633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7524708" y="3361218"/>
              <a:ext cx="619192" cy="64633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0" name="Прямая соединительная линия 89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Группа 17"/>
          <p:cNvGrpSpPr/>
          <p:nvPr/>
        </p:nvGrpSpPr>
        <p:grpSpPr>
          <a:xfrm>
            <a:off x="4214810" y="2928934"/>
            <a:ext cx="1857388" cy="2087233"/>
            <a:chOff x="4929190" y="4056411"/>
            <a:chExt cx="1857388" cy="2087233"/>
          </a:xfrm>
        </p:grpSpPr>
        <p:sp>
          <p:nvSpPr>
            <p:cNvPr id="94" name="Прямоугольник 93"/>
            <p:cNvSpPr/>
            <p:nvPr/>
          </p:nvSpPr>
          <p:spPr>
            <a:xfrm>
              <a:off x="5929322" y="4056411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Прямоугольник 94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5929322" y="5127981"/>
              <a:ext cx="785818" cy="101566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7" name="Прямая соединительная линия 9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Прямоугольник 97"/>
          <p:cNvSpPr/>
          <p:nvPr/>
        </p:nvSpPr>
        <p:spPr>
          <a:xfrm>
            <a:off x="7929586" y="2639793"/>
            <a:ext cx="642942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8001024" y="3354173"/>
            <a:ext cx="500066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7143768" y="2854107"/>
            <a:ext cx="726255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1" name="Прямая соединительная линия 100"/>
          <p:cNvCxnSpPr/>
          <p:nvPr/>
        </p:nvCxnSpPr>
        <p:spPr>
          <a:xfrm>
            <a:off x="8001024" y="3314091"/>
            <a:ext cx="71438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ик 101"/>
          <p:cNvSpPr/>
          <p:nvPr/>
        </p:nvSpPr>
        <p:spPr>
          <a:xfrm>
            <a:off x="6858016" y="4282867"/>
            <a:ext cx="857256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7715272" y="4282867"/>
            <a:ext cx="92869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5286380" y="5214950"/>
            <a:ext cx="642942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5357818" y="5929330"/>
            <a:ext cx="857256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4500562" y="5429264"/>
            <a:ext cx="726255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7" name="Прямая соединительная линия 106"/>
          <p:cNvCxnSpPr/>
          <p:nvPr/>
        </p:nvCxnSpPr>
        <p:spPr>
          <a:xfrm>
            <a:off x="5357818" y="5889248"/>
            <a:ext cx="71438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Прямоугольник 107"/>
          <p:cNvSpPr/>
          <p:nvPr/>
        </p:nvSpPr>
        <p:spPr>
          <a:xfrm>
            <a:off x="7143768" y="5143512"/>
            <a:ext cx="642942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7215206" y="5857892"/>
            <a:ext cx="857256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6357950" y="5357826"/>
            <a:ext cx="726255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7215206" y="5817810"/>
            <a:ext cx="71438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Прямоугольник 111"/>
          <p:cNvSpPr/>
          <p:nvPr/>
        </p:nvSpPr>
        <p:spPr>
          <a:xfrm>
            <a:off x="8215306" y="5143512"/>
            <a:ext cx="642942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Прямоугольник 112"/>
          <p:cNvSpPr/>
          <p:nvPr/>
        </p:nvSpPr>
        <p:spPr>
          <a:xfrm>
            <a:off x="8286744" y="5857892"/>
            <a:ext cx="857256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4" name="Прямая соединительная линия 113"/>
          <p:cNvCxnSpPr/>
          <p:nvPr/>
        </p:nvCxnSpPr>
        <p:spPr>
          <a:xfrm>
            <a:off x="8286744" y="5817810"/>
            <a:ext cx="71438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Прямоугольник 114"/>
          <p:cNvSpPr/>
          <p:nvPr/>
        </p:nvSpPr>
        <p:spPr>
          <a:xfrm>
            <a:off x="4214810" y="2500306"/>
            <a:ext cx="1571636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 Ом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50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500"/>
                            </p:stCondLst>
                            <p:childTnLst>
                              <p:par>
                                <p:cTn id="1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"/>
                            </p:stCondLst>
                            <p:childTnLst>
                              <p:par>
                                <p:cTn id="1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000"/>
                            </p:stCondLst>
                            <p:childTnLst>
                              <p:par>
                                <p:cTn id="1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4000"/>
                            </p:stCondLst>
                            <p:childTnLst>
                              <p:par>
                                <p:cTn id="1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2000"/>
                            </p:stCondLst>
                            <p:childTnLst>
                              <p:par>
                                <p:cTn id="20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1" dur="2000" fill="hold"/>
                                        <p:tgtEl>
                                          <p:spTgt spid="9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9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000"/>
                            </p:stCondLst>
                            <p:childTnLst>
                              <p:par>
                                <p:cTn id="2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3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1000"/>
                            </p:stCondLst>
                            <p:childTnLst>
                              <p:par>
                                <p:cTn id="28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5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1" grpId="0" animBg="1"/>
      <p:bldP spid="36" grpId="0" animBg="1"/>
      <p:bldP spid="40" grpId="0" animBg="1"/>
      <p:bldP spid="41" grpId="0" animBg="1"/>
      <p:bldP spid="17412" grpId="0" animBg="1"/>
      <p:bldP spid="53" grpId="0"/>
      <p:bldP spid="54" grpId="0"/>
      <p:bldP spid="17413" grpId="0"/>
      <p:bldP spid="56" grpId="0" animBg="1"/>
      <p:bldP spid="63" grpId="0"/>
      <p:bldP spid="64" grpId="0"/>
      <p:bldP spid="65" grpId="0" animBg="1"/>
      <p:bldP spid="70" grpId="0"/>
      <p:bldP spid="74" grpId="0"/>
      <p:bldP spid="75" grpId="0"/>
      <p:bldP spid="79" grpId="0"/>
      <p:bldP spid="80" grpId="0"/>
      <p:bldP spid="85" grpId="0"/>
      <p:bldP spid="86" grpId="0"/>
      <p:bldP spid="98" grpId="0" animBg="1"/>
      <p:bldP spid="99" grpId="0" animBg="1"/>
      <p:bldP spid="100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8" grpId="0" animBg="1"/>
      <p:bldP spid="109" grpId="0" animBg="1"/>
      <p:bldP spid="110" grpId="0" animBg="1"/>
      <p:bldP spid="112" grpId="0" animBg="1"/>
      <p:bldP spid="113" grpId="0" animBg="1"/>
      <p:bldP spid="1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0"/>
            <a:ext cx="6098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№5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714356"/>
            <a:ext cx="76118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сопротивления проводника.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57298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357298"/>
            <a:ext cx="612225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амперметр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вольтметр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магазин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сопротивлений,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источник тока,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соединительные провода.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2857496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3429000"/>
            <a:ext cx="4945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цепь по схеме: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59"/>
          <p:cNvGrpSpPr>
            <a:grpSpLocks/>
          </p:cNvGrpSpPr>
          <p:nvPr/>
        </p:nvGrpSpPr>
        <p:grpSpPr bwMode="auto">
          <a:xfrm>
            <a:off x="3857620" y="4429107"/>
            <a:ext cx="5000660" cy="2428893"/>
            <a:chOff x="1490" y="3155"/>
            <a:chExt cx="2090" cy="969"/>
          </a:xfrm>
        </p:grpSpPr>
        <p:sp>
          <p:nvSpPr>
            <p:cNvPr id="9" name="Rectangle 88"/>
            <p:cNvSpPr>
              <a:spLocks noChangeArrowheads="1"/>
            </p:cNvSpPr>
            <p:nvPr/>
          </p:nvSpPr>
          <p:spPr bwMode="auto">
            <a:xfrm>
              <a:off x="1848" y="3341"/>
              <a:ext cx="529" cy="161"/>
            </a:xfrm>
            <a:prstGeom prst="rect">
              <a:avLst/>
            </a:prstGeom>
            <a:solidFill>
              <a:srgbClr val="006600"/>
            </a:solidFill>
            <a:ln w="127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60"/>
            <p:cNvGrpSpPr>
              <a:grpSpLocks/>
            </p:cNvGrpSpPr>
            <p:nvPr/>
          </p:nvGrpSpPr>
          <p:grpSpPr bwMode="auto">
            <a:xfrm>
              <a:off x="1490" y="3155"/>
              <a:ext cx="2090" cy="969"/>
              <a:chOff x="1658" y="3155"/>
              <a:chExt cx="2090" cy="969"/>
            </a:xfrm>
          </p:grpSpPr>
          <p:sp>
            <p:nvSpPr>
              <p:cNvPr id="11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67"/>
              <p:cNvGrpSpPr>
                <a:grpSpLocks/>
              </p:cNvGrpSpPr>
              <p:nvPr/>
            </p:nvGrpSpPr>
            <p:grpSpPr bwMode="auto">
              <a:xfrm>
                <a:off x="1658" y="3155"/>
                <a:ext cx="2090" cy="831"/>
                <a:chOff x="1658" y="3155"/>
                <a:chExt cx="2090" cy="831"/>
              </a:xfrm>
            </p:grpSpPr>
            <p:sp>
              <p:nvSpPr>
                <p:cNvPr id="19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555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0" name="Group 80"/>
                <p:cNvGrpSpPr>
                  <a:grpSpLocks/>
                </p:cNvGrpSpPr>
                <p:nvPr/>
              </p:nvGrpSpPr>
              <p:grpSpPr bwMode="auto">
                <a:xfrm>
                  <a:off x="2913" y="3155"/>
                  <a:ext cx="835" cy="725"/>
                  <a:chOff x="5000" y="7579"/>
                  <a:chExt cx="835" cy="725"/>
                </a:xfrm>
              </p:grpSpPr>
              <p:grpSp>
                <p:nvGrpSpPr>
                  <p:cNvPr id="25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5133" y="7579"/>
                    <a:ext cx="702" cy="725"/>
                    <a:chOff x="5133" y="7579"/>
                    <a:chExt cx="702" cy="725"/>
                  </a:xfrm>
                </p:grpSpPr>
                <p:sp>
                  <p:nvSpPr>
                    <p:cNvPr id="28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33" y="7579"/>
                      <a:ext cx="702" cy="7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5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7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9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1" y="7664"/>
                      <a:ext cx="300" cy="335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6" name="Line 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40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7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1" name="Line 71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" name="Line 70"/>
                <p:cNvSpPr>
                  <a:spLocks noChangeShapeType="1"/>
                </p:cNvSpPr>
                <p:nvPr/>
              </p:nvSpPr>
              <p:spPr bwMode="auto">
                <a:xfrm>
                  <a:off x="1658" y="3409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2972" y="3985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1659" y="3984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3" name="Group 64"/>
              <p:cNvGrpSpPr>
                <a:grpSpLocks/>
              </p:cNvGrpSpPr>
              <p:nvPr/>
            </p:nvGrpSpPr>
            <p:grpSpPr bwMode="auto">
              <a:xfrm>
                <a:off x="2881" y="3848"/>
                <a:ext cx="184" cy="276"/>
                <a:chOff x="3503" y="4378"/>
                <a:chExt cx="184" cy="276"/>
              </a:xfrm>
            </p:grpSpPr>
            <p:sp>
              <p:nvSpPr>
                <p:cNvPr id="17" name="Oval 6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4" name="Group 61"/>
              <p:cNvGrpSpPr>
                <a:grpSpLocks/>
              </p:cNvGrpSpPr>
              <p:nvPr/>
            </p:nvGrpSpPr>
            <p:grpSpPr bwMode="auto">
              <a:xfrm>
                <a:off x="2294" y="3825"/>
                <a:ext cx="184" cy="276"/>
                <a:chOff x="3503" y="4378"/>
                <a:chExt cx="184" cy="276"/>
              </a:xfrm>
            </p:grpSpPr>
            <p:sp>
              <p:nvSpPr>
                <p:cNvPr id="15" name="Oval 6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30" name="Группа 29"/>
          <p:cNvGrpSpPr/>
          <p:nvPr/>
        </p:nvGrpSpPr>
        <p:grpSpPr>
          <a:xfrm>
            <a:off x="4489929" y="3878894"/>
            <a:ext cx="1772302" cy="1231292"/>
            <a:chOff x="6902158" y="285728"/>
            <a:chExt cx="1772302" cy="1231292"/>
          </a:xfrm>
        </p:grpSpPr>
        <p:grpSp>
          <p:nvGrpSpPr>
            <p:cNvPr id="31" name="Group 34"/>
            <p:cNvGrpSpPr>
              <a:grpSpLocks/>
            </p:cNvGrpSpPr>
            <p:nvPr/>
          </p:nvGrpSpPr>
          <p:grpSpPr bwMode="auto">
            <a:xfrm>
              <a:off x="6929472" y="285728"/>
              <a:ext cx="1691428" cy="1201541"/>
              <a:chOff x="9385" y="4873"/>
              <a:chExt cx="1129" cy="760"/>
            </a:xfrm>
          </p:grpSpPr>
          <p:grpSp>
            <p:nvGrpSpPr>
              <p:cNvPr id="34" name="Group 35"/>
              <p:cNvGrpSpPr>
                <a:grpSpLocks/>
              </p:cNvGrpSpPr>
              <p:nvPr/>
            </p:nvGrpSpPr>
            <p:grpSpPr bwMode="auto">
              <a:xfrm>
                <a:off x="9779" y="4873"/>
                <a:ext cx="602" cy="530"/>
                <a:chOff x="9779" y="4873"/>
                <a:chExt cx="602" cy="530"/>
              </a:xfrm>
            </p:grpSpPr>
            <p:sp>
              <p:nvSpPr>
                <p:cNvPr id="39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82" y="4873"/>
                  <a:ext cx="599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Oval 37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" name="Line 38"/>
              <p:cNvSpPr>
                <a:spLocks noChangeShapeType="1"/>
              </p:cNvSpPr>
              <p:nvPr/>
            </p:nvSpPr>
            <p:spPr bwMode="auto">
              <a:xfrm>
                <a:off x="10127" y="5092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Line 39"/>
              <p:cNvSpPr>
                <a:spLocks noChangeShapeType="1"/>
              </p:cNvSpPr>
              <p:nvPr/>
            </p:nvSpPr>
            <p:spPr bwMode="auto">
              <a:xfrm>
                <a:off x="9390" y="5093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Line 40"/>
              <p:cNvSpPr>
                <a:spLocks noChangeShapeType="1"/>
              </p:cNvSpPr>
              <p:nvPr/>
            </p:nvSpPr>
            <p:spPr bwMode="auto">
              <a:xfrm>
                <a:off x="9385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Line 41"/>
              <p:cNvSpPr>
                <a:spLocks noChangeShapeType="1"/>
              </p:cNvSpPr>
              <p:nvPr/>
            </p:nvSpPr>
            <p:spPr bwMode="auto">
              <a:xfrm>
                <a:off x="10514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2" name="Овал 31"/>
            <p:cNvSpPr/>
            <p:nvPr/>
          </p:nvSpPr>
          <p:spPr>
            <a:xfrm>
              <a:off x="6902158" y="1411890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8603022" y="1445582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AutoShape 4"/>
          <p:cNvSpPr>
            <a:spLocks noChangeArrowheads="1"/>
          </p:cNvSpPr>
          <p:nvPr/>
        </p:nvSpPr>
        <p:spPr bwMode="auto">
          <a:xfrm>
            <a:off x="7215206" y="607220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Group 5"/>
          <p:cNvGrpSpPr>
            <a:grpSpLocks/>
          </p:cNvGrpSpPr>
          <p:nvPr/>
        </p:nvGrpSpPr>
        <p:grpSpPr bwMode="auto">
          <a:xfrm>
            <a:off x="5072066" y="5929330"/>
            <a:ext cx="347811" cy="371477"/>
            <a:chOff x="3018" y="5186"/>
            <a:chExt cx="202" cy="201"/>
          </a:xfrm>
        </p:grpSpPr>
        <p:sp>
          <p:nvSpPr>
            <p:cNvPr id="43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AutoShape 4"/>
          <p:cNvSpPr>
            <a:spLocks noChangeArrowheads="1"/>
          </p:cNvSpPr>
          <p:nvPr/>
        </p:nvSpPr>
        <p:spPr bwMode="auto">
          <a:xfrm>
            <a:off x="8215338" y="464344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AutoShape 4"/>
          <p:cNvSpPr>
            <a:spLocks noChangeArrowheads="1"/>
          </p:cNvSpPr>
          <p:nvPr/>
        </p:nvSpPr>
        <p:spPr bwMode="auto">
          <a:xfrm>
            <a:off x="5643570" y="392906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7" name="Group 5"/>
          <p:cNvGrpSpPr>
            <a:grpSpLocks/>
          </p:cNvGrpSpPr>
          <p:nvPr/>
        </p:nvGrpSpPr>
        <p:grpSpPr bwMode="auto">
          <a:xfrm>
            <a:off x="7072330" y="4714884"/>
            <a:ext cx="347811" cy="371477"/>
            <a:chOff x="3018" y="5186"/>
            <a:chExt cx="202" cy="201"/>
          </a:xfrm>
        </p:grpSpPr>
        <p:sp>
          <p:nvSpPr>
            <p:cNvPr id="48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0" name="Group 5"/>
          <p:cNvGrpSpPr>
            <a:grpSpLocks/>
          </p:cNvGrpSpPr>
          <p:nvPr/>
        </p:nvGrpSpPr>
        <p:grpSpPr bwMode="auto">
          <a:xfrm>
            <a:off x="4786314" y="4214818"/>
            <a:ext cx="347811" cy="371477"/>
            <a:chOff x="3018" y="5186"/>
            <a:chExt cx="202" cy="201"/>
          </a:xfrm>
        </p:grpSpPr>
        <p:sp>
          <p:nvSpPr>
            <p:cNvPr id="51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41" grpId="0" animBg="1"/>
      <p:bldP spid="45" grpId="0" animBg="1"/>
      <p:bldP spid="4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2844" y="500042"/>
            <a:ext cx="7429552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000"/>
              </a:lnSpc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40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№9,10</a:t>
            </a:r>
          </a:p>
          <a:p>
            <a:pPr algn="ctr">
              <a:lnSpc>
                <a:spcPts val="4000"/>
              </a:lnSpc>
            </a:pPr>
            <a:r>
              <a:rPr lang="ru-RU" sz="4000" b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Гр3</a:t>
            </a:r>
            <a:endParaRPr lang="ru-RU" sz="40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000"/>
              </a:lnSpc>
            </a:pPr>
            <a:r>
              <a:rPr lang="pl-PL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3600" b="1" dirty="0" smtClean="0">
                <a:latin typeface="Times New Roman" pitchFamily="18" charset="0"/>
                <a:cs typeface="Times New Roman" pitchFamily="18" charset="0"/>
              </a:rPr>
              <a:t>1020-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l-PL" sz="3600" b="1" dirty="0" smtClean="0">
                <a:latin typeface="Times New Roman" pitchFamily="18" charset="0"/>
                <a:cs typeface="Times New Roman" pitchFamily="18" charset="0"/>
              </a:rPr>
              <a:t>1036-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3600" b="1" dirty="0" smtClean="0">
                <a:latin typeface="Times New Roman" pitchFamily="18" charset="0"/>
                <a:cs typeface="Times New Roman" pitchFamily="18" charset="0"/>
              </a:rPr>
              <a:t>1066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1063- 1058-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000"/>
              </a:lnSpc>
            </a:pP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9и10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I,U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500"/>
                            </p:stCondLst>
                            <p:childTnLst>
                              <p:par>
                                <p:cTn id="8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30000"/>
          </a:blip>
          <a:srcRect/>
          <a:stretch>
            <a:fillRect/>
          </a:stretch>
        </p:blipFill>
        <p:spPr bwMode="auto">
          <a:xfrm>
            <a:off x="7849384" y="3800315"/>
            <a:ext cx="1142944" cy="747309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Сопротивление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способность проводника препятствовать прохождению тока, численно равное отношению напряжения к силе тока.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2671700"/>
            <a:ext cx="62865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Функциональная зависимость сопротивлений: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" y="3455259"/>
            <a:ext cx="87443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Удельное сопротивление (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сопротивление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проводника длиной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м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площадью поперечного сечения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мм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ρ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-500098" y="4357694"/>
            <a:ext cx="77867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Реостат –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устройство с переменным сопротивлением.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0" y="1500174"/>
            <a:ext cx="8054613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сопротивление, на котором при напряжении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вольт,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сила тока равна 1А.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Рисунок 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6645" y="853719"/>
            <a:ext cx="1857356" cy="1360835"/>
          </a:xfrm>
          <a:prstGeom prst="rect">
            <a:avLst/>
          </a:prstGeom>
          <a:noFill/>
        </p:spPr>
      </p:pic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-428660" y="4929198"/>
            <a:ext cx="7858180" cy="156966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 Ома.</a:t>
            </a: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тока на участке цепи прямо пропорциональна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напряжению и обратно пропорциональна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сопротивлению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                                                                                                                                            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7"/>
          <p:cNvGrpSpPr/>
          <p:nvPr/>
        </p:nvGrpSpPr>
        <p:grpSpPr>
          <a:xfrm>
            <a:off x="7533894" y="5078566"/>
            <a:ext cx="1467262" cy="1491730"/>
            <a:chOff x="5579273" y="4388293"/>
            <a:chExt cx="1271627" cy="117002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136490" y="4388293"/>
              <a:ext cx="619129" cy="55522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579273" y="4724484"/>
              <a:ext cx="619128" cy="55522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40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198432" y="5051372"/>
              <a:ext cx="619129" cy="50694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6136520" y="4995341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Группа 20"/>
          <p:cNvGrpSpPr/>
          <p:nvPr/>
        </p:nvGrpSpPr>
        <p:grpSpPr>
          <a:xfrm>
            <a:off x="5786446" y="2071678"/>
            <a:ext cx="1785950" cy="1403246"/>
            <a:chOff x="5786446" y="2071678"/>
            <a:chExt cx="1785950" cy="1403246"/>
          </a:xfrm>
        </p:grpSpPr>
        <p:pic>
          <p:nvPicPr>
            <p:cNvPr id="1026" name="Рисунок 2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86446" y="2071678"/>
              <a:ext cx="1785950" cy="1403246"/>
            </a:xfrm>
            <a:prstGeom prst="rect">
              <a:avLst/>
            </a:prstGeom>
            <a:noFill/>
          </p:spPr>
        </p:pic>
        <p:sp>
          <p:nvSpPr>
            <p:cNvPr id="18" name="Овал 17"/>
            <p:cNvSpPr/>
            <p:nvPr/>
          </p:nvSpPr>
          <p:spPr>
            <a:xfrm>
              <a:off x="6775365" y="2478143"/>
              <a:ext cx="144000" cy="144000"/>
            </a:xfrm>
            <a:prstGeom prst="ellipse">
              <a:avLst/>
            </a:prstGeom>
            <a:solidFill>
              <a:srgbClr val="0033CC"/>
            </a:solidFill>
            <a:ln>
              <a:solidFill>
                <a:srgbClr val="00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Овал 19"/>
          <p:cNvSpPr/>
          <p:nvPr/>
        </p:nvSpPr>
        <p:spPr>
          <a:xfrm>
            <a:off x="6858016" y="4000504"/>
            <a:ext cx="144000" cy="144000"/>
          </a:xfrm>
          <a:prstGeom prst="ellipse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4155564" y="3631122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 l="9961" t="9521" r="10937" b="72168"/>
          <a:stretch>
            <a:fillRect/>
          </a:stretch>
        </p:blipFill>
        <p:spPr bwMode="auto">
          <a:xfrm>
            <a:off x="0" y="428604"/>
            <a:ext cx="885828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6250259" y="6488668"/>
            <a:ext cx="2893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№2(955,959,962,971,991)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/>
          <a:srcRect l="39844" t="59326" r="12109" b="35547"/>
          <a:stretch>
            <a:fillRect/>
          </a:stretch>
        </p:blipFill>
        <p:spPr bwMode="auto">
          <a:xfrm>
            <a:off x="0" y="0"/>
            <a:ext cx="585791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143504" y="2643182"/>
            <a:ext cx="400049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Эбонит, стекло…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Резина,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янтарь 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Пластмасса, песок, бетон, воск, бензин, шёлк, сахар, Воздух, вода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трением…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2214554"/>
            <a:ext cx="3180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ПРОВОДНИКИ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714620"/>
            <a:ext cx="3987117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Растворы  </a:t>
            </a:r>
          </a:p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соли, медного купороса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Серебро, бронза,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Сталь, алюминий,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Медь,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857884" y="2191116"/>
            <a:ext cx="30003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ДИЭЛЕКТРИКИ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4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4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4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4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4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4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4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4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4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4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4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4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6" grpId="1"/>
      <p:bldP spid="7" grpId="0"/>
      <p:bldP spid="8" grpId="0"/>
      <p:bldP spid="8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2"/>
          <a:ext cx="9144000" cy="6858004"/>
        </p:xfrm>
        <a:graphic>
          <a:graphicData uri="http://schemas.openxmlformats.org/drawingml/2006/table">
            <a:tbl>
              <a:tblPr/>
              <a:tblGrid>
                <a:gridCol w="479703"/>
                <a:gridCol w="7640212"/>
                <a:gridCol w="1024085"/>
              </a:tblGrid>
              <a:tr h="25798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раздел (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ru-RU" sz="16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электрические явления –1</a:t>
                      </a:r>
                      <a:r>
                        <a:rPr lang="ru-RU" sz="16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</a:t>
                      </a:r>
                      <a:r>
                        <a:rPr lang="ru-RU" sz="16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Урок - 7 (лр3,4) № 29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3943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ТЕМА: л/р №3,4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"сборка электрической цепи и измерение силы тока и напряжения на различных её участках" 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3943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ЦЕЛИ:1.Создать условия для развития практических навыков обращения с </a:t>
                      </a:r>
                      <a:r>
                        <a:rPr lang="ru-RU" sz="16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амперметром, вольтметром, источником тока, соединительными проводами</a:t>
                      </a: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              2. Закрепить знания по темам №9,10.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8990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  <a:cs typeface="Times New Roman"/>
                        </a:rPr>
                        <a:t>Задачи:</a:t>
                      </a: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 1. Создать условия для планирования и выполнения л/р со сборкой электрической цепи.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2. Убедить учащихся в справедливости з-на сохранения заряда и энергии.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3. Способствовать закреплению умений пользоваться правилами сборки электрической цепи 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98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u="sng" cap="all">
                          <a:latin typeface="Times New Roman"/>
                          <a:ea typeface="Times New Roman"/>
                          <a:cs typeface="Times New Roman"/>
                        </a:rPr>
                        <a:t>ТИп УРОКА:</a:t>
                      </a:r>
                      <a:r>
                        <a:rPr lang="ru-RU" sz="1600" b="1" i="1">
                          <a:latin typeface="Times New Roman"/>
                          <a:ea typeface="Times New Roman"/>
                          <a:cs typeface="Times New Roman"/>
                        </a:rPr>
                        <a:t> закрепления изученного материала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98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u="sng" cap="all">
                          <a:latin typeface="Times New Roman"/>
                          <a:ea typeface="Times New Roman"/>
                          <a:cs typeface="Times New Roman"/>
                        </a:rPr>
                        <a:t>ВИД УРО КА: </a:t>
                      </a: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лабораторная работа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596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ДЕМОНСТРАЦИИ:1. Сборка электрической цепи при иэмерении силы тока и напряжения.                                    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9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ХОД УРОКА: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теме №10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планирование лабораторной работы и инструктаж по ТБ.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24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оформление лабораторной работы и запись</a:t>
                      </a:r>
                      <a:r>
                        <a:rPr lang="ru-RU" sz="1400" b="1" i="1" u="sng">
                          <a:latin typeface="Times New Roman"/>
                          <a:ea typeface="Times New Roman"/>
                          <a:cs typeface="Times New Roman"/>
                        </a:rPr>
                        <a:t> правил сборки цепей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1.Включай источник тока только после разрешения учителя.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2. Два провода к вольтметру и в сторону (вкл. его в последнюю очередь).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3. С (+)  источника  на  (+) амперметра.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4. Последним в последовательной цепи вкл. ключ и на (-) ист. тока.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выполнение и  камеральные работы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Ок     по вариантам №9 и №10  или ??? после параграфов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Calibri"/>
                          <a:ea typeface="Times New Roman"/>
                          <a:cs typeface="Times New Roman"/>
                        </a:rPr>
                        <a:t>д.з</a:t>
                      </a: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гр.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№2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0.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687775" y="877776"/>
            <a:ext cx="6072198" cy="45541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903893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выключении источника,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ДЕРЖАТЬ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вилку и розетку!!!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3.3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-691157" y="691156"/>
            <a:ext cx="5529255" cy="414694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6248" y="0"/>
            <a:ext cx="48577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Включай источник тока только после ПРОВЕРКИ </a:t>
            </a:r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учителя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провода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вольтметру и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сторону 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его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последнюю очередь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lang="ru-RU" sz="1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2214546" y="235743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1714480" y="2285992"/>
            <a:ext cx="347811" cy="371477"/>
            <a:chOff x="3018" y="5186"/>
            <a:chExt cx="202" cy="201"/>
          </a:xfrm>
        </p:grpSpPr>
        <p:sp>
          <p:nvSpPr>
            <p:cNvPr id="6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4.1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-428628" y="428628"/>
            <a:ext cx="4857752" cy="400049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3639" y="4857760"/>
            <a:ext cx="73987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(+)  источника  на  (+) амперметра.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11-11-21 15.26.4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4607699" y="392897"/>
            <a:ext cx="4929198" cy="41434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535782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Собрать последовательную цепь,  включив  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ключ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на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(-)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тока и проверить её.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7500958" y="200024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6715140" y="128586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2143108" y="1857364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785786" y="164305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-32" y="1714488"/>
            <a:ext cx="347811" cy="371477"/>
            <a:chOff x="3018" y="5186"/>
            <a:chExt cx="202" cy="201"/>
          </a:xfrm>
        </p:grpSpPr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5"/>
          <p:cNvGrpSpPr>
            <a:grpSpLocks/>
          </p:cNvGrpSpPr>
          <p:nvPr/>
        </p:nvGrpSpPr>
        <p:grpSpPr bwMode="auto">
          <a:xfrm>
            <a:off x="5857884" y="1214422"/>
            <a:ext cx="347811" cy="371477"/>
            <a:chOff x="3018" y="5186"/>
            <a:chExt cx="202" cy="201"/>
          </a:xfrm>
        </p:grpSpPr>
        <p:sp>
          <p:nvSpPr>
            <p:cNvPr id="14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Group 5"/>
          <p:cNvGrpSpPr>
            <a:grpSpLocks/>
          </p:cNvGrpSpPr>
          <p:nvPr/>
        </p:nvGrpSpPr>
        <p:grpSpPr bwMode="auto">
          <a:xfrm>
            <a:off x="8501090" y="2143116"/>
            <a:ext cx="347811" cy="371477"/>
            <a:chOff x="3018" y="5186"/>
            <a:chExt cx="202" cy="201"/>
          </a:xfrm>
        </p:grpSpPr>
        <p:sp>
          <p:nvSpPr>
            <p:cNvPr id="17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 Box 131"/>
          <p:cNvSpPr txBox="1">
            <a:spLocks noChangeArrowheads="1"/>
          </p:cNvSpPr>
          <p:nvPr/>
        </p:nvSpPr>
        <p:spPr bwMode="auto">
          <a:xfrm>
            <a:off x="5643570" y="285728"/>
            <a:ext cx="1857388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0,6А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 animBg="1"/>
      <p:bldP spid="7" grpId="0" animBg="1"/>
      <p:bldP spid="8" grpId="0" animBg="1"/>
      <p:bldP spid="9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8.3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-595312" y="595312"/>
            <a:ext cx="6762755" cy="5572132"/>
          </a:xfrm>
          <a:prstGeom prst="rect">
            <a:avLst/>
          </a:prstGeom>
        </p:spPr>
      </p:pic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1214414" y="442913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2428860" y="457200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2857488" y="264318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786050" y="5000636"/>
            <a:ext cx="347811" cy="371477"/>
            <a:chOff x="3018" y="5186"/>
            <a:chExt cx="202" cy="201"/>
          </a:xfrm>
        </p:grpSpPr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2285984" y="2143116"/>
            <a:ext cx="347811" cy="371477"/>
            <a:chOff x="3018" y="5186"/>
            <a:chExt cx="202" cy="201"/>
          </a:xfrm>
        </p:grpSpPr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Group 5"/>
          <p:cNvGrpSpPr>
            <a:grpSpLocks/>
          </p:cNvGrpSpPr>
          <p:nvPr/>
        </p:nvGrpSpPr>
        <p:grpSpPr bwMode="auto">
          <a:xfrm>
            <a:off x="785786" y="3214686"/>
            <a:ext cx="347811" cy="371477"/>
            <a:chOff x="3018" y="5186"/>
            <a:chExt cx="202" cy="201"/>
          </a:xfrm>
        </p:grpSpPr>
        <p:sp>
          <p:nvSpPr>
            <p:cNvPr id="13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0" y="5611505"/>
            <a:ext cx="9715536" cy="12464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eaLnBrk="0" hangingPunct="0">
              <a:lnSpc>
                <a:spcPts val="3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приборах означают лишь правило их включения в цепь,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источнике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 означает-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недостаток 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избыток </a:t>
            </a:r>
            <a:r>
              <a:rPr lang="ru-RU" sz="3600" b="1" i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электронов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!!!</a:t>
            </a:r>
            <a:endParaRPr lang="ru-RU" sz="28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31"/>
          <p:cNvSpPr txBox="1">
            <a:spLocks noChangeArrowheads="1"/>
          </p:cNvSpPr>
          <p:nvPr/>
        </p:nvSpPr>
        <p:spPr bwMode="auto">
          <a:xfrm>
            <a:off x="5643570" y="285728"/>
            <a:ext cx="1857388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0,6А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31"/>
          <p:cNvSpPr txBox="1">
            <a:spLocks noChangeArrowheads="1"/>
          </p:cNvSpPr>
          <p:nvPr/>
        </p:nvSpPr>
        <p:spPr bwMode="auto">
          <a:xfrm>
            <a:off x="5643570" y="1071546"/>
            <a:ext cx="1857388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=3.4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20079908">
            <a:off x="5430673" y="3123069"/>
            <a:ext cx="5497659" cy="8737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eaLnBrk="0" hangingPunct="0">
              <a:lnSpc>
                <a:spcPts val="30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Включить в цепь вольтметр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 /последним/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8.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903893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СНЯВ ПОКАЗАНИЯ ПРИБОРОВ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РАЗОМКНУТЬ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ЦЕПЬ</a:t>
            </a:r>
            <a:endParaRPr lang="ru-RU" sz="2800" dirty="0"/>
          </a:p>
        </p:txBody>
      </p:sp>
      <p:sp>
        <p:nvSpPr>
          <p:cNvPr id="4" name="Стрелка вниз 3"/>
          <p:cNvSpPr/>
          <p:nvPr/>
        </p:nvSpPr>
        <p:spPr>
          <a:xfrm rot="16376030">
            <a:off x="3728621" y="4100818"/>
            <a:ext cx="571504" cy="114300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3.3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-333372" y="333374"/>
            <a:ext cx="2666976" cy="2000232"/>
          </a:xfrm>
          <a:prstGeom prst="rect">
            <a:avLst/>
          </a:prstGeom>
        </p:spPr>
      </p:pic>
      <p:pic>
        <p:nvPicPr>
          <p:cNvPr id="3" name="Рисунок 2" descr="2011-11-21 15.24.1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1900728" y="313820"/>
            <a:ext cx="3556596" cy="2928959"/>
          </a:xfrm>
          <a:prstGeom prst="rect">
            <a:avLst/>
          </a:prstGeom>
        </p:spPr>
      </p:pic>
      <p:pic>
        <p:nvPicPr>
          <p:cNvPr id="5" name="Рисунок 4" descr="2011-11-21 15.28.5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72066" y="3071810"/>
            <a:ext cx="4190996" cy="3143248"/>
          </a:xfrm>
          <a:prstGeom prst="rect">
            <a:avLst/>
          </a:prstGeom>
        </p:spPr>
      </p:pic>
      <p:pic>
        <p:nvPicPr>
          <p:cNvPr id="6" name="Рисунок 5" descr="2011-11-21 15.28.3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400000">
            <a:off x="-142880" y="2526222"/>
            <a:ext cx="4357695" cy="40719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7554" y="571480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85852" y="4572008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43702" y="4786322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4214810" y="128586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2786050" y="107154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AutoShape 4"/>
          <p:cNvSpPr>
            <a:spLocks noChangeArrowheads="1"/>
          </p:cNvSpPr>
          <p:nvPr/>
        </p:nvSpPr>
        <p:spPr bwMode="auto">
          <a:xfrm>
            <a:off x="957568" y="5315294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4"/>
          <p:cNvSpPr>
            <a:spLocks noChangeArrowheads="1"/>
          </p:cNvSpPr>
          <p:nvPr/>
        </p:nvSpPr>
        <p:spPr bwMode="auto">
          <a:xfrm>
            <a:off x="1714480" y="5286388"/>
            <a:ext cx="285752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2336156" y="419355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5"/>
          <p:cNvGrpSpPr>
            <a:grpSpLocks/>
          </p:cNvGrpSpPr>
          <p:nvPr/>
        </p:nvGrpSpPr>
        <p:grpSpPr bwMode="auto">
          <a:xfrm>
            <a:off x="571472" y="4500570"/>
            <a:ext cx="347811" cy="371477"/>
            <a:chOff x="3018" y="5186"/>
            <a:chExt cx="202" cy="201"/>
          </a:xfrm>
        </p:grpSpPr>
        <p:sp>
          <p:nvSpPr>
            <p:cNvPr id="22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Group 5"/>
          <p:cNvGrpSpPr>
            <a:grpSpLocks/>
          </p:cNvGrpSpPr>
          <p:nvPr/>
        </p:nvGrpSpPr>
        <p:grpSpPr bwMode="auto">
          <a:xfrm>
            <a:off x="1285852" y="3714752"/>
            <a:ext cx="347811" cy="371477"/>
            <a:chOff x="3018" y="5186"/>
            <a:chExt cx="202" cy="201"/>
          </a:xfrm>
        </p:grpSpPr>
        <p:sp>
          <p:nvSpPr>
            <p:cNvPr id="25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Group 5"/>
          <p:cNvGrpSpPr>
            <a:grpSpLocks/>
          </p:cNvGrpSpPr>
          <p:nvPr/>
        </p:nvGrpSpPr>
        <p:grpSpPr bwMode="auto">
          <a:xfrm>
            <a:off x="2571736" y="5429264"/>
            <a:ext cx="347811" cy="371477"/>
            <a:chOff x="3018" y="5186"/>
            <a:chExt cx="202" cy="201"/>
          </a:xfrm>
        </p:grpSpPr>
        <p:sp>
          <p:nvSpPr>
            <p:cNvPr id="28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Рисунок 3" descr="2011-11-21 15.26.4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5253747" y="-253143"/>
            <a:ext cx="3994388" cy="3357618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785786" y="5857892"/>
            <a:ext cx="8215370" cy="4890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Идем с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источника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встречаем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приборов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endParaRPr lang="ru-RU" sz="28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0" y="6368955"/>
            <a:ext cx="8072462" cy="4770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Идем с (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–)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встречаем  (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–)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приборов</a:t>
            </a:r>
            <a:endParaRPr lang="ru-RU" sz="28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29586" y="2000240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auto">
          <a:xfrm>
            <a:off x="7572396" y="121442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5"/>
          <p:cNvGrpSpPr>
            <a:grpSpLocks/>
          </p:cNvGrpSpPr>
          <p:nvPr/>
        </p:nvGrpSpPr>
        <p:grpSpPr bwMode="auto">
          <a:xfrm>
            <a:off x="8367593" y="1214422"/>
            <a:ext cx="347811" cy="371477"/>
            <a:chOff x="3018" y="5186"/>
            <a:chExt cx="202" cy="201"/>
          </a:xfrm>
        </p:grpSpPr>
        <p:sp>
          <p:nvSpPr>
            <p:cNvPr id="16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" name="AutoShape 4"/>
          <p:cNvSpPr>
            <a:spLocks noChangeArrowheads="1"/>
          </p:cNvSpPr>
          <p:nvPr/>
        </p:nvSpPr>
        <p:spPr bwMode="auto">
          <a:xfrm>
            <a:off x="7000891" y="21429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Group 5"/>
          <p:cNvGrpSpPr>
            <a:grpSpLocks/>
          </p:cNvGrpSpPr>
          <p:nvPr/>
        </p:nvGrpSpPr>
        <p:grpSpPr bwMode="auto">
          <a:xfrm>
            <a:off x="6143636" y="357166"/>
            <a:ext cx="347811" cy="371477"/>
            <a:chOff x="3018" y="5186"/>
            <a:chExt cx="202" cy="201"/>
          </a:xfrm>
        </p:grpSpPr>
        <p:sp>
          <p:nvSpPr>
            <p:cNvPr id="34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00"/>
                            </p:stCondLst>
                            <p:childTnLst>
                              <p:par>
                                <p:cTn id="9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000"/>
                            </p:stCondLst>
                            <p:childTnLst>
                              <p:par>
                                <p:cTn id="10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8" grpId="0" animBg="1"/>
      <p:bldP spid="19" grpId="0" animBg="1"/>
      <p:bldP spid="20" grpId="0" animBg="1"/>
      <p:bldP spid="30" grpId="0" animBg="1"/>
      <p:bldP spid="31" grpId="0" animBg="1"/>
      <p:bldP spid="9" grpId="0" animBg="1"/>
      <p:bldP spid="14" grpId="0" animBg="1"/>
      <p:bldP spid="3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3824699"/>
            <a:ext cx="1142944" cy="747309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Сопротивление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способность…….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2671700"/>
            <a:ext cx="62865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Функциональная зависимость сопротивлений: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" y="3455259"/>
            <a:ext cx="87443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Удельное сопротивление (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                        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ρ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-500098" y="4357694"/>
            <a:ext cx="77867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Реостат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0" y="1500174"/>
            <a:ext cx="8054613" cy="46166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…..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Рисунок 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6645" y="853719"/>
            <a:ext cx="1857356" cy="1360835"/>
          </a:xfrm>
          <a:prstGeom prst="rect">
            <a:avLst/>
          </a:prstGeom>
          <a:noFill/>
        </p:spPr>
      </p:pic>
      <p:pic>
        <p:nvPicPr>
          <p:cNvPr id="1026" name="Рисунок 2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2071678"/>
            <a:ext cx="1785950" cy="1403246"/>
          </a:xfrm>
          <a:prstGeom prst="rect">
            <a:avLst/>
          </a:prstGeom>
          <a:noFill/>
        </p:spPr>
      </p:pic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-428660" y="4929198"/>
            <a:ext cx="7858180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 Ома.</a:t>
            </a: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……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7"/>
          <p:cNvGrpSpPr/>
          <p:nvPr/>
        </p:nvGrpSpPr>
        <p:grpSpPr>
          <a:xfrm>
            <a:off x="7286643" y="5078566"/>
            <a:ext cx="1467262" cy="1491730"/>
            <a:chOff x="5579273" y="4388293"/>
            <a:chExt cx="1271627" cy="117002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136490" y="4388293"/>
              <a:ext cx="619129" cy="55522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579273" y="4724484"/>
              <a:ext cx="619128" cy="55522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40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198432" y="5051372"/>
              <a:ext cx="619129" cy="50694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6136520" y="4995341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Скругленный прямоугольник 17"/>
          <p:cNvSpPr/>
          <p:nvPr/>
        </p:nvSpPr>
        <p:spPr>
          <a:xfrm>
            <a:off x="8143900" y="1071546"/>
            <a:ext cx="71438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643702" y="2285992"/>
            <a:ext cx="71438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929586" y="5072074"/>
            <a:ext cx="1000132" cy="1500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4143372" y="3620644"/>
            <a:ext cx="144000" cy="144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000892" y="3620644"/>
            <a:ext cx="144000" cy="144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 rot="1860000">
            <a:off x="5286380" y="4214818"/>
            <a:ext cx="108000" cy="144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3"/>
          <a:ext cx="9144000" cy="6857994"/>
        </p:xfrm>
        <a:graphic>
          <a:graphicData uri="http://schemas.openxmlformats.org/drawingml/2006/table">
            <a:tbl>
              <a:tblPr/>
              <a:tblGrid>
                <a:gridCol w="473425"/>
                <a:gridCol w="7791106"/>
                <a:gridCol w="879469"/>
              </a:tblGrid>
              <a:tr h="25306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раздел (</a:t>
                      </a: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ru-RU" sz="16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электрические явления –1</a:t>
                      </a: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Урок - 11 (лр6) № 33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6126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ТЕМА: л/</a:t>
                      </a:r>
                      <a:r>
                        <a:rPr lang="ru-RU" sz="1600" b="1" cap="all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r>
                        <a:rPr lang="ru-RU" sz="16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cap="all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Определение сопротивления проводника с помощью амперметра и вольтметра</a:t>
                      </a:r>
                      <a:r>
                        <a:rPr lang="ru-RU" sz="16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918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ЦЕЛИ:1.Создать условия для развития практических навыков обращения с </a:t>
                      </a:r>
                      <a:r>
                        <a:rPr lang="ru-RU" sz="16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амперметром, вольтметром, источником тока, соединительными проводами</a:t>
                      </a: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              2. Закрепить знания по темам №12.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6531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  <a:cs typeface="Times New Roman"/>
                        </a:rPr>
                        <a:t>Задачи:</a:t>
                      </a: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 1. Создать условия для планирования и выполнения л/р со сборкой электрической цепи и определения величины сопротивления проводника.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2. Убедить учащихся в справедливости  изученных законов.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3. Способствовать закреплению умений пользоваться правилами сборки электрической цепи 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306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u="sng" cap="all">
                          <a:latin typeface="Times New Roman"/>
                          <a:ea typeface="Times New Roman"/>
                          <a:cs typeface="Times New Roman"/>
                        </a:rPr>
                        <a:t>ТИп УРОКА:</a:t>
                      </a:r>
                      <a:r>
                        <a:rPr lang="ru-RU" sz="1600" b="1" i="1">
                          <a:latin typeface="Times New Roman"/>
                          <a:ea typeface="Times New Roman"/>
                          <a:cs typeface="Times New Roman"/>
                        </a:rPr>
                        <a:t> закрепления изученного материала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306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u="sng" cap="all">
                          <a:latin typeface="Times New Roman"/>
                          <a:ea typeface="Times New Roman"/>
                          <a:cs typeface="Times New Roman"/>
                        </a:rPr>
                        <a:t>ВИД УРО КА: </a:t>
                      </a: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лабораторная работа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306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ДЕМОНСТРАЦИИ:1.                                     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30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ХОД УРОКА: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0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теме №12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2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Процесс усвоения            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аудиализация  -     зависимость силы тока от сопротивления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                          -     зависимость силы тока от напряжения .Закон Ома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0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планирование лабораторной работы и инструктаж по ТБ.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65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оформление лабораторной работы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повторение      </a:t>
                      </a:r>
                      <a:r>
                        <a:rPr lang="ru-RU" sz="1400" b="1" i="1" u="sng">
                          <a:latin typeface="Times New Roman"/>
                          <a:ea typeface="Times New Roman"/>
                          <a:cs typeface="Times New Roman"/>
                        </a:rPr>
                        <a:t>правил сборки цепей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1.Включай источник тока только после разрешения учителя.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2. Два провода к вольтметру и в сторону (вкл. его в последнюю очередь).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3. С (+)  источника  на  (+) амперметра.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4. Последним в последовательной цепи вкл. ключ и на (-) ист. тока.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0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выполнение л/р №5,    камеральные работы    </a:t>
                      </a: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(доп. стр.91     Упр 21 №6,7)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0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cap="all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гр.№5 (переписать вопросы к зачету №2)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927" marR="559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404094"/>
            <a:ext cx="6098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№5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975574"/>
            <a:ext cx="7919604" cy="584775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 сопротивления проводника.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556792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572039"/>
            <a:ext cx="6286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амперметр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вольтметр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магазин сопротивлений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источник тока,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соединительные провода.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2852936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32" y="3420289"/>
            <a:ext cx="4945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цепь по схеме: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59"/>
          <p:cNvGrpSpPr>
            <a:grpSpLocks/>
          </p:cNvGrpSpPr>
          <p:nvPr/>
        </p:nvGrpSpPr>
        <p:grpSpPr bwMode="auto">
          <a:xfrm>
            <a:off x="3857620" y="4456491"/>
            <a:ext cx="5000660" cy="2428893"/>
            <a:chOff x="1490" y="3155"/>
            <a:chExt cx="2090" cy="969"/>
          </a:xfrm>
        </p:grpSpPr>
        <p:sp>
          <p:nvSpPr>
            <p:cNvPr id="9" name="Rectangle 88"/>
            <p:cNvSpPr>
              <a:spLocks noChangeArrowheads="1"/>
            </p:cNvSpPr>
            <p:nvPr/>
          </p:nvSpPr>
          <p:spPr bwMode="auto">
            <a:xfrm>
              <a:off x="1848" y="3341"/>
              <a:ext cx="529" cy="161"/>
            </a:xfrm>
            <a:prstGeom prst="rect">
              <a:avLst/>
            </a:prstGeom>
            <a:solidFill>
              <a:srgbClr val="006600"/>
            </a:solidFill>
            <a:ln w="127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60"/>
            <p:cNvGrpSpPr>
              <a:grpSpLocks/>
            </p:cNvGrpSpPr>
            <p:nvPr/>
          </p:nvGrpSpPr>
          <p:grpSpPr bwMode="auto">
            <a:xfrm>
              <a:off x="1490" y="3155"/>
              <a:ext cx="2090" cy="969"/>
              <a:chOff x="1658" y="3155"/>
              <a:chExt cx="2090" cy="969"/>
            </a:xfrm>
          </p:grpSpPr>
          <p:sp>
            <p:nvSpPr>
              <p:cNvPr id="11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67"/>
              <p:cNvGrpSpPr>
                <a:grpSpLocks/>
              </p:cNvGrpSpPr>
              <p:nvPr/>
            </p:nvGrpSpPr>
            <p:grpSpPr bwMode="auto">
              <a:xfrm>
                <a:off x="1658" y="3155"/>
                <a:ext cx="2090" cy="831"/>
                <a:chOff x="1658" y="3155"/>
                <a:chExt cx="2090" cy="831"/>
              </a:xfrm>
            </p:grpSpPr>
            <p:sp>
              <p:nvSpPr>
                <p:cNvPr id="19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555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3" name="Group 80"/>
                <p:cNvGrpSpPr>
                  <a:grpSpLocks/>
                </p:cNvGrpSpPr>
                <p:nvPr/>
              </p:nvGrpSpPr>
              <p:grpSpPr bwMode="auto">
                <a:xfrm>
                  <a:off x="2913" y="3155"/>
                  <a:ext cx="835" cy="725"/>
                  <a:chOff x="5000" y="7579"/>
                  <a:chExt cx="835" cy="725"/>
                </a:xfrm>
              </p:grpSpPr>
              <p:grpSp>
                <p:nvGrpSpPr>
                  <p:cNvPr id="14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5133" y="7579"/>
                    <a:ext cx="702" cy="725"/>
                    <a:chOff x="5133" y="7579"/>
                    <a:chExt cx="702" cy="725"/>
                  </a:xfrm>
                </p:grpSpPr>
                <p:sp>
                  <p:nvSpPr>
                    <p:cNvPr id="28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33" y="7579"/>
                      <a:ext cx="702" cy="7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5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7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9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1" y="7664"/>
                      <a:ext cx="300" cy="335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6" name="Line 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40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7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1" name="Line 71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" name="Line 70"/>
                <p:cNvSpPr>
                  <a:spLocks noChangeShapeType="1"/>
                </p:cNvSpPr>
                <p:nvPr/>
              </p:nvSpPr>
              <p:spPr bwMode="auto">
                <a:xfrm>
                  <a:off x="1658" y="3409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2972" y="3985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1659" y="3984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0" name="Group 64"/>
              <p:cNvGrpSpPr>
                <a:grpSpLocks/>
              </p:cNvGrpSpPr>
              <p:nvPr/>
            </p:nvGrpSpPr>
            <p:grpSpPr bwMode="auto">
              <a:xfrm>
                <a:off x="2881" y="3848"/>
                <a:ext cx="184" cy="276"/>
                <a:chOff x="3503" y="4378"/>
                <a:chExt cx="184" cy="276"/>
              </a:xfrm>
            </p:grpSpPr>
            <p:sp>
              <p:nvSpPr>
                <p:cNvPr id="17" name="Oval 6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5" name="Group 61"/>
              <p:cNvGrpSpPr>
                <a:grpSpLocks/>
              </p:cNvGrpSpPr>
              <p:nvPr/>
            </p:nvGrpSpPr>
            <p:grpSpPr bwMode="auto">
              <a:xfrm>
                <a:off x="2294" y="3825"/>
                <a:ext cx="184" cy="276"/>
                <a:chOff x="3503" y="4378"/>
                <a:chExt cx="184" cy="276"/>
              </a:xfrm>
            </p:grpSpPr>
            <p:sp>
              <p:nvSpPr>
                <p:cNvPr id="15" name="Oval 6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30" name="Группа 29"/>
          <p:cNvGrpSpPr/>
          <p:nvPr/>
        </p:nvGrpSpPr>
        <p:grpSpPr>
          <a:xfrm>
            <a:off x="4489929" y="3898273"/>
            <a:ext cx="1772302" cy="1231292"/>
            <a:chOff x="6902158" y="285728"/>
            <a:chExt cx="1772302" cy="1231292"/>
          </a:xfrm>
        </p:grpSpPr>
        <p:grpSp>
          <p:nvGrpSpPr>
            <p:cNvPr id="31" name="Group 34"/>
            <p:cNvGrpSpPr>
              <a:grpSpLocks/>
            </p:cNvGrpSpPr>
            <p:nvPr/>
          </p:nvGrpSpPr>
          <p:grpSpPr bwMode="auto">
            <a:xfrm>
              <a:off x="6929472" y="285728"/>
              <a:ext cx="1691428" cy="1201541"/>
              <a:chOff x="9385" y="4873"/>
              <a:chExt cx="1129" cy="760"/>
            </a:xfrm>
          </p:grpSpPr>
          <p:grpSp>
            <p:nvGrpSpPr>
              <p:cNvPr id="34" name="Group 35"/>
              <p:cNvGrpSpPr>
                <a:grpSpLocks/>
              </p:cNvGrpSpPr>
              <p:nvPr/>
            </p:nvGrpSpPr>
            <p:grpSpPr bwMode="auto">
              <a:xfrm>
                <a:off x="9779" y="4873"/>
                <a:ext cx="602" cy="530"/>
                <a:chOff x="9779" y="4873"/>
                <a:chExt cx="602" cy="530"/>
              </a:xfrm>
            </p:grpSpPr>
            <p:sp>
              <p:nvSpPr>
                <p:cNvPr id="39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82" y="4873"/>
                  <a:ext cx="599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Oval 37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" name="Line 38"/>
              <p:cNvSpPr>
                <a:spLocks noChangeShapeType="1"/>
              </p:cNvSpPr>
              <p:nvPr/>
            </p:nvSpPr>
            <p:spPr bwMode="auto">
              <a:xfrm>
                <a:off x="10127" y="5092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Line 39"/>
              <p:cNvSpPr>
                <a:spLocks noChangeShapeType="1"/>
              </p:cNvSpPr>
              <p:nvPr/>
            </p:nvSpPr>
            <p:spPr bwMode="auto">
              <a:xfrm>
                <a:off x="9390" y="5093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Line 40"/>
              <p:cNvSpPr>
                <a:spLocks noChangeShapeType="1"/>
              </p:cNvSpPr>
              <p:nvPr/>
            </p:nvSpPr>
            <p:spPr bwMode="auto">
              <a:xfrm>
                <a:off x="9385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Line 41"/>
              <p:cNvSpPr>
                <a:spLocks noChangeShapeType="1"/>
              </p:cNvSpPr>
              <p:nvPr/>
            </p:nvSpPr>
            <p:spPr bwMode="auto">
              <a:xfrm>
                <a:off x="10514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2" name="Овал 31"/>
            <p:cNvSpPr/>
            <p:nvPr/>
          </p:nvSpPr>
          <p:spPr>
            <a:xfrm>
              <a:off x="6902158" y="1411890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8603022" y="1445582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AutoShape 4"/>
          <p:cNvSpPr>
            <a:spLocks noChangeArrowheads="1"/>
          </p:cNvSpPr>
          <p:nvPr/>
        </p:nvSpPr>
        <p:spPr bwMode="auto">
          <a:xfrm>
            <a:off x="7215206" y="6091585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Group 5"/>
          <p:cNvGrpSpPr>
            <a:grpSpLocks/>
          </p:cNvGrpSpPr>
          <p:nvPr/>
        </p:nvGrpSpPr>
        <p:grpSpPr bwMode="auto">
          <a:xfrm>
            <a:off x="5072066" y="5948709"/>
            <a:ext cx="347811" cy="371477"/>
            <a:chOff x="3018" y="5186"/>
            <a:chExt cx="202" cy="201"/>
          </a:xfrm>
        </p:grpSpPr>
        <p:sp>
          <p:nvSpPr>
            <p:cNvPr id="43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AutoShape 4"/>
          <p:cNvSpPr>
            <a:spLocks noChangeArrowheads="1"/>
          </p:cNvSpPr>
          <p:nvPr/>
        </p:nvSpPr>
        <p:spPr bwMode="auto">
          <a:xfrm>
            <a:off x="8215338" y="4662825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AutoShape 4"/>
          <p:cNvSpPr>
            <a:spLocks noChangeArrowheads="1"/>
          </p:cNvSpPr>
          <p:nvPr/>
        </p:nvSpPr>
        <p:spPr bwMode="auto">
          <a:xfrm>
            <a:off x="5643570" y="3948445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7" name="Group 5"/>
          <p:cNvGrpSpPr>
            <a:grpSpLocks/>
          </p:cNvGrpSpPr>
          <p:nvPr/>
        </p:nvGrpSpPr>
        <p:grpSpPr bwMode="auto">
          <a:xfrm>
            <a:off x="7072330" y="4714884"/>
            <a:ext cx="347811" cy="371477"/>
            <a:chOff x="3018" y="5186"/>
            <a:chExt cx="202" cy="201"/>
          </a:xfrm>
        </p:grpSpPr>
        <p:sp>
          <p:nvSpPr>
            <p:cNvPr id="48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0" name="Group 5"/>
          <p:cNvGrpSpPr>
            <a:grpSpLocks/>
          </p:cNvGrpSpPr>
          <p:nvPr/>
        </p:nvGrpSpPr>
        <p:grpSpPr bwMode="auto">
          <a:xfrm>
            <a:off x="4786314" y="4234197"/>
            <a:ext cx="347811" cy="371477"/>
            <a:chOff x="3018" y="5186"/>
            <a:chExt cx="202" cy="201"/>
          </a:xfrm>
        </p:grpSpPr>
        <p:sp>
          <p:nvSpPr>
            <p:cNvPr id="51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 rot="19955928">
            <a:off x="-294178" y="5287867"/>
            <a:ext cx="4424691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ИНСТРУКТАЖ,стр.58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627784" y="0"/>
            <a:ext cx="651621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стр. 10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Для диагностики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стр.15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  <p:bldP spid="6" grpId="0"/>
      <p:bldP spid="7" grpId="0"/>
      <p:bldP spid="41" grpId="0" animBg="1"/>
      <p:bldP spid="45" grpId="0" animBg="1"/>
      <p:bldP spid="46" grpId="0" animBg="1"/>
      <p:bldP spid="53" grpId="0" animBg="1"/>
      <p:bldP spid="5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250259" y="6488668"/>
            <a:ext cx="2893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№2(955,959,962,971,991)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9961" t="9521" r="10937" b="77295"/>
          <a:stretch>
            <a:fillRect/>
          </a:stretch>
        </p:blipFill>
        <p:spPr bwMode="auto">
          <a:xfrm>
            <a:off x="0" y="0"/>
            <a:ext cx="9144000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836289" y="3536474"/>
            <a:ext cx="1680948" cy="1201541"/>
            <a:chOff x="9384" y="4873"/>
            <a:chExt cx="1123" cy="76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9767" y="4873"/>
              <a:ext cx="599" cy="530"/>
              <a:chOff x="9767" y="4873"/>
              <a:chExt cx="599" cy="530"/>
            </a:xfrm>
          </p:grpSpPr>
          <p:sp>
            <p:nvSpPr>
              <p:cNvPr id="8196" name="Text Box 4"/>
              <p:cNvSpPr txBox="1">
                <a:spLocks noChangeArrowheads="1"/>
              </p:cNvSpPr>
              <p:nvPr/>
            </p:nvSpPr>
            <p:spPr bwMode="auto">
              <a:xfrm>
                <a:off x="9767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97" name="Oval 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198" name="Line 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99" name="Line 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0" name="Line 8"/>
            <p:cNvSpPr>
              <a:spLocks noChangeShapeType="1"/>
            </p:cNvSpPr>
            <p:nvPr/>
          </p:nvSpPr>
          <p:spPr bwMode="auto">
            <a:xfrm>
              <a:off x="9384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3577890" y="3555446"/>
            <a:ext cx="1686932" cy="1201541"/>
            <a:chOff x="9385" y="4873"/>
            <a:chExt cx="1126" cy="760"/>
          </a:xfrm>
        </p:grpSpPr>
        <p:grpSp>
          <p:nvGrpSpPr>
            <p:cNvPr id="5" name="Group 35"/>
            <p:cNvGrpSpPr>
              <a:grpSpLocks/>
            </p:cNvGrpSpPr>
            <p:nvPr/>
          </p:nvGrpSpPr>
          <p:grpSpPr bwMode="auto">
            <a:xfrm>
              <a:off x="9779" y="4873"/>
              <a:ext cx="602" cy="530"/>
              <a:chOff x="9779" y="4873"/>
              <a:chExt cx="602" cy="530"/>
            </a:xfrm>
          </p:grpSpPr>
          <p:sp>
            <p:nvSpPr>
              <p:cNvPr id="8228" name="Text Box 36"/>
              <p:cNvSpPr txBox="1">
                <a:spLocks noChangeArrowheads="1"/>
              </p:cNvSpPr>
              <p:nvPr/>
            </p:nvSpPr>
            <p:spPr bwMode="auto">
              <a:xfrm>
                <a:off x="9782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9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30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1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2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3" name="Line 41"/>
            <p:cNvSpPr>
              <a:spLocks noChangeShapeType="1"/>
            </p:cNvSpPr>
            <p:nvPr/>
          </p:nvSpPr>
          <p:spPr bwMode="auto">
            <a:xfrm>
              <a:off x="10511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42"/>
          <p:cNvGrpSpPr>
            <a:grpSpLocks/>
          </p:cNvGrpSpPr>
          <p:nvPr/>
        </p:nvGrpSpPr>
        <p:grpSpPr bwMode="auto">
          <a:xfrm>
            <a:off x="3665946" y="5179548"/>
            <a:ext cx="1984854" cy="1201541"/>
            <a:chOff x="9388" y="4873"/>
            <a:chExt cx="1119" cy="760"/>
          </a:xfrm>
        </p:grpSpPr>
        <p:grpSp>
          <p:nvGrpSpPr>
            <p:cNvPr id="7" name="Group 43"/>
            <p:cNvGrpSpPr>
              <a:grpSpLocks/>
            </p:cNvGrpSpPr>
            <p:nvPr/>
          </p:nvGrpSpPr>
          <p:grpSpPr bwMode="auto">
            <a:xfrm>
              <a:off x="9779" y="4873"/>
              <a:ext cx="625" cy="530"/>
              <a:chOff x="9779" y="4873"/>
              <a:chExt cx="625" cy="530"/>
            </a:xfrm>
          </p:grpSpPr>
          <p:sp>
            <p:nvSpPr>
              <p:cNvPr id="8236" name="Text Box 44"/>
              <p:cNvSpPr txBox="1">
                <a:spLocks noChangeArrowheads="1"/>
              </p:cNvSpPr>
              <p:nvPr/>
            </p:nvSpPr>
            <p:spPr bwMode="auto">
              <a:xfrm>
                <a:off x="9805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37" name="Oval 4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38" name="Line 4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9" name="Line 4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40" name="Line 48"/>
            <p:cNvSpPr>
              <a:spLocks noChangeShapeType="1"/>
            </p:cNvSpPr>
            <p:nvPr/>
          </p:nvSpPr>
          <p:spPr bwMode="auto">
            <a:xfrm>
              <a:off x="9388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41" name="Line 49"/>
            <p:cNvSpPr>
              <a:spLocks noChangeShapeType="1"/>
            </p:cNvSpPr>
            <p:nvPr/>
          </p:nvSpPr>
          <p:spPr bwMode="auto">
            <a:xfrm>
              <a:off x="10500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8" name="Овал 97"/>
          <p:cNvSpPr/>
          <p:nvPr/>
        </p:nvSpPr>
        <p:spPr>
          <a:xfrm>
            <a:off x="3563888" y="4674646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5244819" y="4676423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5810149" y="4658865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7469125" y="4658744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/>
          <p:cNvSpPr/>
          <p:nvPr/>
        </p:nvSpPr>
        <p:spPr>
          <a:xfrm>
            <a:off x="3647553" y="6316531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Овал 102"/>
          <p:cNvSpPr/>
          <p:nvPr/>
        </p:nvSpPr>
        <p:spPr>
          <a:xfrm>
            <a:off x="5584976" y="6324482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Овал 103"/>
          <p:cNvSpPr/>
          <p:nvPr/>
        </p:nvSpPr>
        <p:spPr>
          <a:xfrm>
            <a:off x="7808066" y="634785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Овал 104"/>
          <p:cNvSpPr/>
          <p:nvPr/>
        </p:nvSpPr>
        <p:spPr>
          <a:xfrm>
            <a:off x="5831240" y="632877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71"/>
          <p:cNvGrpSpPr/>
          <p:nvPr/>
        </p:nvGrpSpPr>
        <p:grpSpPr>
          <a:xfrm>
            <a:off x="3436237" y="4536606"/>
            <a:ext cx="5096203" cy="2060746"/>
            <a:chOff x="2428875" y="2357430"/>
            <a:chExt cx="5096203" cy="2060746"/>
          </a:xfrm>
        </p:grpSpPr>
        <p:grpSp>
          <p:nvGrpSpPr>
            <p:cNvPr id="12" name="Group 10"/>
            <p:cNvGrpSpPr>
              <a:grpSpLocks/>
            </p:cNvGrpSpPr>
            <p:nvPr/>
          </p:nvGrpSpPr>
          <p:grpSpPr bwMode="auto">
            <a:xfrm>
              <a:off x="2428875" y="2378609"/>
              <a:ext cx="5096203" cy="1848160"/>
              <a:chOff x="8801" y="5829"/>
              <a:chExt cx="3022" cy="1169"/>
            </a:xfrm>
          </p:grpSpPr>
          <p:sp>
            <p:nvSpPr>
              <p:cNvPr id="8203" name="Line 11"/>
              <p:cNvSpPr>
                <a:spLocks noChangeShapeType="1"/>
              </p:cNvSpPr>
              <p:nvPr/>
            </p:nvSpPr>
            <p:spPr bwMode="auto">
              <a:xfrm flipH="1">
                <a:off x="8801" y="5944"/>
                <a:ext cx="0" cy="10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4" name="Rectangle 12"/>
              <p:cNvSpPr>
                <a:spLocks noChangeArrowheads="1"/>
              </p:cNvSpPr>
              <p:nvPr/>
            </p:nvSpPr>
            <p:spPr bwMode="auto">
              <a:xfrm>
                <a:off x="9055" y="5829"/>
                <a:ext cx="622" cy="219"/>
              </a:xfrm>
              <a:prstGeom prst="rect">
                <a:avLst/>
              </a:prstGeom>
              <a:solidFill>
                <a:srgbClr val="00B0F0"/>
              </a:solidFill>
              <a:ln w="38100">
                <a:solidFill>
                  <a:srgbClr val="000099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5" name="Line 13"/>
              <p:cNvSpPr>
                <a:spLocks noChangeShapeType="1"/>
              </p:cNvSpPr>
              <p:nvPr/>
            </p:nvSpPr>
            <p:spPr bwMode="auto">
              <a:xfrm>
                <a:off x="9677" y="5933"/>
                <a:ext cx="80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7" name="Line 15"/>
              <p:cNvSpPr>
                <a:spLocks noChangeShapeType="1"/>
              </p:cNvSpPr>
              <p:nvPr/>
            </p:nvSpPr>
            <p:spPr bwMode="auto">
              <a:xfrm>
                <a:off x="10829" y="5933"/>
                <a:ext cx="80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3" name="Group 18"/>
              <p:cNvGrpSpPr>
                <a:grpSpLocks/>
              </p:cNvGrpSpPr>
              <p:nvPr/>
            </p:nvGrpSpPr>
            <p:grpSpPr bwMode="auto">
              <a:xfrm rot="-5400000">
                <a:off x="11096" y="6270"/>
                <a:ext cx="1074" cy="381"/>
                <a:chOff x="8548" y="6751"/>
                <a:chExt cx="1210" cy="517"/>
              </a:xfrm>
            </p:grpSpPr>
            <p:sp>
              <p:nvSpPr>
                <p:cNvPr id="8211" name="Line 19"/>
                <p:cNvSpPr>
                  <a:spLocks noChangeShapeType="1"/>
                </p:cNvSpPr>
                <p:nvPr/>
              </p:nvSpPr>
              <p:spPr bwMode="auto">
                <a:xfrm>
                  <a:off x="8548" y="7004"/>
                  <a:ext cx="33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4" name="Group 20"/>
                <p:cNvGrpSpPr>
                  <a:grpSpLocks/>
                </p:cNvGrpSpPr>
                <p:nvPr/>
              </p:nvGrpSpPr>
              <p:grpSpPr bwMode="auto">
                <a:xfrm>
                  <a:off x="8905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8213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14" name="Line 2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5" name="Group 23"/>
                <p:cNvGrpSpPr>
                  <a:grpSpLocks/>
                </p:cNvGrpSpPr>
                <p:nvPr/>
              </p:nvGrpSpPr>
              <p:grpSpPr bwMode="auto">
                <a:xfrm>
                  <a:off x="9101" y="6762"/>
                  <a:ext cx="81" cy="506"/>
                  <a:chOff x="8905" y="6751"/>
                  <a:chExt cx="81" cy="506"/>
                </a:xfrm>
              </p:grpSpPr>
              <p:sp>
                <p:nvSpPr>
                  <p:cNvPr id="8216" name="Line 2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17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6" name="Group 26"/>
                <p:cNvGrpSpPr>
                  <a:grpSpLocks/>
                </p:cNvGrpSpPr>
                <p:nvPr/>
              </p:nvGrpSpPr>
              <p:grpSpPr bwMode="auto">
                <a:xfrm>
                  <a:off x="9297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8219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20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221" name="Line 29"/>
                <p:cNvSpPr>
                  <a:spLocks noChangeShapeType="1"/>
                </p:cNvSpPr>
                <p:nvPr/>
              </p:nvSpPr>
              <p:spPr bwMode="auto">
                <a:xfrm>
                  <a:off x="9373" y="7010"/>
                  <a:ext cx="385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22" name="Line 30"/>
              <p:cNvSpPr>
                <a:spLocks noChangeShapeType="1"/>
              </p:cNvSpPr>
              <p:nvPr/>
            </p:nvSpPr>
            <p:spPr bwMode="auto">
              <a:xfrm>
                <a:off x="9055" y="6981"/>
                <a:ext cx="258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4" name="Line 32"/>
              <p:cNvSpPr>
                <a:spLocks noChangeShapeType="1"/>
              </p:cNvSpPr>
              <p:nvPr/>
            </p:nvSpPr>
            <p:spPr bwMode="auto">
              <a:xfrm flipH="1">
                <a:off x="8802" y="6981"/>
                <a:ext cx="2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5" name="Line 33"/>
              <p:cNvSpPr>
                <a:spLocks noChangeShapeType="1"/>
              </p:cNvSpPr>
              <p:nvPr/>
            </p:nvSpPr>
            <p:spPr bwMode="auto">
              <a:xfrm flipH="1">
                <a:off x="8802" y="5944"/>
                <a:ext cx="2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9" name="Rectangle 12"/>
            <p:cNvSpPr>
              <a:spLocks noChangeArrowheads="1"/>
            </p:cNvSpPr>
            <p:nvPr/>
          </p:nvSpPr>
          <p:spPr bwMode="auto">
            <a:xfrm>
              <a:off x="5143504" y="2357430"/>
              <a:ext cx="1048920" cy="346234"/>
            </a:xfrm>
            <a:prstGeom prst="rect">
              <a:avLst/>
            </a:prstGeom>
            <a:solidFill>
              <a:srgbClr val="92D050"/>
            </a:solidFill>
            <a:ln w="381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Rectangle 12"/>
            <p:cNvSpPr>
              <a:spLocks noChangeArrowheads="1"/>
            </p:cNvSpPr>
            <p:nvPr/>
          </p:nvSpPr>
          <p:spPr bwMode="auto">
            <a:xfrm>
              <a:off x="2928926" y="4071942"/>
              <a:ext cx="1048920" cy="34623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Rectangle 12"/>
            <p:cNvSpPr>
              <a:spLocks noChangeArrowheads="1"/>
            </p:cNvSpPr>
            <p:nvPr/>
          </p:nvSpPr>
          <p:spPr bwMode="auto">
            <a:xfrm>
              <a:off x="5357818" y="4000504"/>
              <a:ext cx="1048920" cy="346234"/>
            </a:xfrm>
            <a:prstGeom prst="rect">
              <a:avLst/>
            </a:prstGeom>
            <a:solidFill>
              <a:schemeClr val="bg2"/>
            </a:solidFill>
            <a:ln w="38100">
              <a:solidFill>
                <a:srgbClr val="7030A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Group 42"/>
          <p:cNvGrpSpPr>
            <a:grpSpLocks/>
          </p:cNvGrpSpPr>
          <p:nvPr/>
        </p:nvGrpSpPr>
        <p:grpSpPr bwMode="auto">
          <a:xfrm>
            <a:off x="5865114" y="5179548"/>
            <a:ext cx="1984854" cy="1201541"/>
            <a:chOff x="9388" y="4873"/>
            <a:chExt cx="1119" cy="760"/>
          </a:xfrm>
        </p:grpSpPr>
        <p:grpSp>
          <p:nvGrpSpPr>
            <p:cNvPr id="18" name="Group 43"/>
            <p:cNvGrpSpPr>
              <a:grpSpLocks/>
            </p:cNvGrpSpPr>
            <p:nvPr/>
          </p:nvGrpSpPr>
          <p:grpSpPr bwMode="auto">
            <a:xfrm>
              <a:off x="9779" y="4873"/>
              <a:ext cx="625" cy="530"/>
              <a:chOff x="9779" y="4873"/>
              <a:chExt cx="625" cy="530"/>
            </a:xfrm>
          </p:grpSpPr>
          <p:sp>
            <p:nvSpPr>
              <p:cNvPr id="79" name="Text Box 44"/>
              <p:cNvSpPr txBox="1">
                <a:spLocks noChangeArrowheads="1"/>
              </p:cNvSpPr>
              <p:nvPr/>
            </p:nvSpPr>
            <p:spPr bwMode="auto">
              <a:xfrm>
                <a:off x="9805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Oval 4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5" name="Line 4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Line 4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Line 48"/>
            <p:cNvSpPr>
              <a:spLocks noChangeShapeType="1"/>
            </p:cNvSpPr>
            <p:nvPr/>
          </p:nvSpPr>
          <p:spPr bwMode="auto">
            <a:xfrm>
              <a:off x="9388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Line 49"/>
            <p:cNvSpPr>
              <a:spLocks noChangeShapeType="1"/>
            </p:cNvSpPr>
            <p:nvPr/>
          </p:nvSpPr>
          <p:spPr bwMode="auto">
            <a:xfrm>
              <a:off x="10500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Группа 80"/>
          <p:cNvGrpSpPr/>
          <p:nvPr/>
        </p:nvGrpSpPr>
        <p:grpSpPr>
          <a:xfrm>
            <a:off x="7353120" y="4283091"/>
            <a:ext cx="928694" cy="729197"/>
            <a:chOff x="3488743" y="3000560"/>
            <a:chExt cx="1143008" cy="1020876"/>
          </a:xfrm>
        </p:grpSpPr>
        <p:sp>
          <p:nvSpPr>
            <p:cNvPr id="82" name="Oval 84"/>
            <p:cNvSpPr>
              <a:spLocks noChangeArrowheads="1"/>
            </p:cNvSpPr>
            <p:nvPr/>
          </p:nvSpPr>
          <p:spPr bwMode="auto">
            <a:xfrm>
              <a:off x="3771349" y="3181724"/>
              <a:ext cx="717798" cy="83971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1" name="TextBox 80"/>
          <p:cNvSpPr txBox="1"/>
          <p:nvPr/>
        </p:nvSpPr>
        <p:spPr>
          <a:xfrm>
            <a:off x="-36512" y="-27384"/>
            <a:ext cx="6098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№5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0" y="544096"/>
            <a:ext cx="7919604" cy="584775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 сопротивления проводника.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0" y="1125314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2857488" y="1140561"/>
            <a:ext cx="6286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амперметр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вольтметр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магазин сопротивлений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источник тока,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соединительные провода.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285720" y="2421458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-32" y="2988811"/>
            <a:ext cx="4945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цепь по схеме: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0" y="3789040"/>
            <a:ext cx="3059832" cy="13849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Рабочая стр. 18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Для диагностики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стр.14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3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3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3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3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3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3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81" grpId="0"/>
      <p:bldP spid="84" grpId="0" animBg="1"/>
      <p:bldP spid="85" grpId="0"/>
      <p:bldP spid="86" grpId="0"/>
      <p:bldP spid="87" grpId="0"/>
      <p:bldP spid="88" grpId="0"/>
      <p:bldP spid="8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327242"/>
          <a:ext cx="7572395" cy="2592313"/>
        </p:xfrm>
        <a:graphic>
          <a:graphicData uri="http://schemas.openxmlformats.org/drawingml/2006/table">
            <a:tbl>
              <a:tblPr/>
              <a:tblGrid>
                <a:gridCol w="500034"/>
                <a:gridCol w="2143140"/>
                <a:gridCol w="2643206"/>
                <a:gridCol w="2286015"/>
              </a:tblGrid>
              <a:tr h="57148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=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    А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1=       </a:t>
                      </a: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1=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    А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2=       </a:t>
                      </a: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2=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259837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3=       </a:t>
                      </a: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3 =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445061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4=       </a:t>
                      </a: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 =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2" name="Группа 11"/>
          <p:cNvGrpSpPr/>
          <p:nvPr/>
        </p:nvGrpSpPr>
        <p:grpSpPr>
          <a:xfrm>
            <a:off x="0" y="3000372"/>
            <a:ext cx="2000231" cy="1656417"/>
            <a:chOff x="7152817" y="516419"/>
            <a:chExt cx="2000231" cy="1656417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8394123" y="1341839"/>
              <a:ext cx="758925" cy="83099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32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7152817" y="873609"/>
              <a:ext cx="1143008" cy="76944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4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>
              <a:off x="8227213" y="1317768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Прямоугольник 7"/>
            <p:cNvSpPr/>
            <p:nvPr/>
          </p:nvSpPr>
          <p:spPr>
            <a:xfrm>
              <a:off x="8237976" y="516419"/>
              <a:ext cx="857256" cy="76944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1"/>
          <p:cNvGrpSpPr/>
          <p:nvPr/>
        </p:nvGrpSpPr>
        <p:grpSpPr>
          <a:xfrm>
            <a:off x="4214810" y="2928934"/>
            <a:ext cx="2000231" cy="1656417"/>
            <a:chOff x="7152817" y="516419"/>
            <a:chExt cx="2000231" cy="1656417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8394123" y="1341839"/>
              <a:ext cx="758925" cy="83099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3200" b="1" cap="all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152817" y="873609"/>
              <a:ext cx="1143008" cy="76944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b="1" cap="all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4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8227213" y="1317768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Прямоугольник 12"/>
            <p:cNvSpPr/>
            <p:nvPr/>
          </p:nvSpPr>
          <p:spPr>
            <a:xfrm>
              <a:off x="8237976" y="516419"/>
              <a:ext cx="857256" cy="76944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6929454" y="2928934"/>
            <a:ext cx="2000231" cy="1656417"/>
            <a:chOff x="7152817" y="516419"/>
            <a:chExt cx="2000231" cy="1656417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8394123" y="1341839"/>
              <a:ext cx="758925" cy="83099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3200" b="1" cap="all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4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7152817" y="873609"/>
              <a:ext cx="1143008" cy="76944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b="1" cap="all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ru-RU" sz="4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8227213" y="1317768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Прямоугольник 17"/>
            <p:cNvSpPr/>
            <p:nvPr/>
          </p:nvSpPr>
          <p:spPr>
            <a:xfrm>
              <a:off x="8237976" y="516419"/>
              <a:ext cx="857256" cy="76944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0" y="571501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Вывод: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327242"/>
          <a:ext cx="7572395" cy="2592313"/>
        </p:xfrm>
        <a:graphic>
          <a:graphicData uri="http://schemas.openxmlformats.org/drawingml/2006/table">
            <a:tbl>
              <a:tblPr/>
              <a:tblGrid>
                <a:gridCol w="500034"/>
                <a:gridCol w="2143140"/>
                <a:gridCol w="2643206"/>
                <a:gridCol w="2286015"/>
              </a:tblGrid>
              <a:tr h="571480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         А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1=         </a:t>
                      </a: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1=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=       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2=         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2=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9837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3=         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5061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4=         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2" name="Группа 11"/>
          <p:cNvGrpSpPr/>
          <p:nvPr/>
        </p:nvGrpSpPr>
        <p:grpSpPr>
          <a:xfrm>
            <a:off x="0" y="3000372"/>
            <a:ext cx="2000231" cy="1656417"/>
            <a:chOff x="7152817" y="516419"/>
            <a:chExt cx="2000231" cy="1656417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8394123" y="1341839"/>
              <a:ext cx="758925" cy="83099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32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7152817" y="873609"/>
              <a:ext cx="1143008" cy="76944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4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>
              <a:off x="8227213" y="1317768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Прямоугольник 7"/>
            <p:cNvSpPr/>
            <p:nvPr/>
          </p:nvSpPr>
          <p:spPr>
            <a:xfrm>
              <a:off x="8237976" y="516419"/>
              <a:ext cx="857256" cy="76944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1"/>
          <p:cNvGrpSpPr/>
          <p:nvPr/>
        </p:nvGrpSpPr>
        <p:grpSpPr>
          <a:xfrm>
            <a:off x="2643174" y="3058467"/>
            <a:ext cx="2000231" cy="1656417"/>
            <a:chOff x="7152817" y="516419"/>
            <a:chExt cx="2000231" cy="1656417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8394123" y="1341839"/>
              <a:ext cx="758925" cy="83099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3200" b="1" cap="all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152817" y="873609"/>
              <a:ext cx="1143008" cy="76944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b="1" cap="all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4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8227213" y="1317768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Прямоугольник 12"/>
            <p:cNvSpPr/>
            <p:nvPr/>
          </p:nvSpPr>
          <p:spPr>
            <a:xfrm>
              <a:off x="8237976" y="516419"/>
              <a:ext cx="857256" cy="76944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5715008" y="3000372"/>
            <a:ext cx="2000231" cy="1656417"/>
            <a:chOff x="7152817" y="516419"/>
            <a:chExt cx="2000231" cy="1656417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8394123" y="1341839"/>
              <a:ext cx="758925" cy="83099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3200" b="1" cap="all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4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7152817" y="873609"/>
              <a:ext cx="1143008" cy="76944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b="1" cap="all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ru-RU" sz="4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8227213" y="1317768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Прямоугольник 17"/>
            <p:cNvSpPr/>
            <p:nvPr/>
          </p:nvSpPr>
          <p:spPr>
            <a:xfrm>
              <a:off x="8237976" y="516419"/>
              <a:ext cx="857256" cy="76944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0" y="571501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Вывод: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0.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-759025" y="2022506"/>
            <a:ext cx="6072198" cy="45541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903893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выключении источника,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ДЕРЖАТЬ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вилку и розетку!!!</a:t>
            </a:r>
            <a:endParaRPr lang="ru-RU" sz="28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9144000" cy="392415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1.Включай источник тока только после ПРОВЕРКИ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Два провода к вольтметру и в сторону. 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(+)  источника  на  (+) амперметра.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lnSpc>
                <a:spcPts val="3000"/>
              </a:lnSpc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Собрать последовательную цепь,  включив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ключ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(-)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тока и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проверить её.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hangingPunct="0">
              <a:lnSpc>
                <a:spcPts val="3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Включить в цепь вольтметр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приборах означают лишь правило их включения, на источнике недостаток и избыток электронов!!!</a:t>
            </a:r>
            <a:endParaRPr lang="ru-RU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СНЯВ ПОКАЗАНИЯ ПРИБОРОВ РАЗОМКНУТЬ ЦЕПЬ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1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1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1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1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1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1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1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1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1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1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1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1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1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1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3.3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-691157" y="691156"/>
            <a:ext cx="5529255" cy="414694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6248" y="0"/>
            <a:ext cx="48577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Включай источник тока только после ПРОВЕРКИ </a:t>
            </a:r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учителя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провода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вольтметру и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сторону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его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последнюю очередь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lang="ru-RU" sz="1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2214546" y="235743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1714480" y="2285992"/>
            <a:ext cx="347811" cy="371477"/>
            <a:chOff x="3018" y="5186"/>
            <a:chExt cx="202" cy="201"/>
          </a:xfrm>
        </p:grpSpPr>
        <p:sp>
          <p:nvSpPr>
            <p:cNvPr id="6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4.1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-428628" y="428628"/>
            <a:ext cx="4857752" cy="400049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3639" y="4857760"/>
            <a:ext cx="73987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(+)  источника  на  (+) амперметра.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11-11-21 15.26.4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4607699" y="392897"/>
            <a:ext cx="4929198" cy="41434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535782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Собрать последовательную цепь,  включив  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ключ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на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(-)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тока и проверить её.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7500958" y="200024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6715140" y="128586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2143108" y="1857364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785786" y="164305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-32" y="1714488"/>
            <a:ext cx="347811" cy="371477"/>
            <a:chOff x="3018" y="5186"/>
            <a:chExt cx="202" cy="201"/>
          </a:xfrm>
        </p:grpSpPr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5"/>
          <p:cNvGrpSpPr>
            <a:grpSpLocks/>
          </p:cNvGrpSpPr>
          <p:nvPr/>
        </p:nvGrpSpPr>
        <p:grpSpPr bwMode="auto">
          <a:xfrm>
            <a:off x="5857884" y="1214422"/>
            <a:ext cx="347811" cy="371477"/>
            <a:chOff x="3018" y="5186"/>
            <a:chExt cx="202" cy="201"/>
          </a:xfrm>
        </p:grpSpPr>
        <p:sp>
          <p:nvSpPr>
            <p:cNvPr id="14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Group 5"/>
          <p:cNvGrpSpPr>
            <a:grpSpLocks/>
          </p:cNvGrpSpPr>
          <p:nvPr/>
        </p:nvGrpSpPr>
        <p:grpSpPr bwMode="auto">
          <a:xfrm>
            <a:off x="8501090" y="2143116"/>
            <a:ext cx="347811" cy="371477"/>
            <a:chOff x="3018" y="5186"/>
            <a:chExt cx="202" cy="201"/>
          </a:xfrm>
        </p:grpSpPr>
        <p:sp>
          <p:nvSpPr>
            <p:cNvPr id="17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 Box 131"/>
          <p:cNvSpPr txBox="1">
            <a:spLocks noChangeArrowheads="1"/>
          </p:cNvSpPr>
          <p:nvPr/>
        </p:nvSpPr>
        <p:spPr bwMode="auto">
          <a:xfrm>
            <a:off x="5643570" y="285728"/>
            <a:ext cx="1857388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0,6А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 animBg="1"/>
      <p:bldP spid="7" grpId="0" animBg="1"/>
      <p:bldP spid="8" grpId="0" animBg="1"/>
      <p:bldP spid="9" grpId="0" animBg="1"/>
      <p:bldP spid="1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8.3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-595312" y="595312"/>
            <a:ext cx="6762755" cy="5572132"/>
          </a:xfrm>
          <a:prstGeom prst="rect">
            <a:avLst/>
          </a:prstGeom>
        </p:spPr>
      </p:pic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1214414" y="442913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2428860" y="457200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2857488" y="264318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786050" y="5000636"/>
            <a:ext cx="347811" cy="371477"/>
            <a:chOff x="3018" y="5186"/>
            <a:chExt cx="202" cy="201"/>
          </a:xfrm>
        </p:grpSpPr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2285984" y="2143116"/>
            <a:ext cx="347811" cy="371477"/>
            <a:chOff x="3018" y="5186"/>
            <a:chExt cx="202" cy="201"/>
          </a:xfrm>
        </p:grpSpPr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Group 5"/>
          <p:cNvGrpSpPr>
            <a:grpSpLocks/>
          </p:cNvGrpSpPr>
          <p:nvPr/>
        </p:nvGrpSpPr>
        <p:grpSpPr bwMode="auto">
          <a:xfrm>
            <a:off x="785786" y="3214686"/>
            <a:ext cx="347811" cy="371477"/>
            <a:chOff x="3018" y="5186"/>
            <a:chExt cx="202" cy="201"/>
          </a:xfrm>
        </p:grpSpPr>
        <p:sp>
          <p:nvSpPr>
            <p:cNvPr id="13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0" y="5611505"/>
            <a:ext cx="9715536" cy="12464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eaLnBrk="0" hangingPunct="0">
              <a:lnSpc>
                <a:spcPts val="3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приборах означают лишь правило их включения в цепь,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источнике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 означает-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недостаток 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избыток </a:t>
            </a:r>
            <a:r>
              <a:rPr lang="ru-RU" sz="3600" b="1" i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электронов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!!!</a:t>
            </a:r>
            <a:endParaRPr lang="ru-RU" sz="28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31"/>
          <p:cNvSpPr txBox="1">
            <a:spLocks noChangeArrowheads="1"/>
          </p:cNvSpPr>
          <p:nvPr/>
        </p:nvSpPr>
        <p:spPr bwMode="auto">
          <a:xfrm>
            <a:off x="5643570" y="285728"/>
            <a:ext cx="1857388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0,6А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31"/>
          <p:cNvSpPr txBox="1">
            <a:spLocks noChangeArrowheads="1"/>
          </p:cNvSpPr>
          <p:nvPr/>
        </p:nvSpPr>
        <p:spPr bwMode="auto">
          <a:xfrm>
            <a:off x="5643570" y="1071546"/>
            <a:ext cx="1857388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=3.4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20079908">
            <a:off x="3561708" y="3756952"/>
            <a:ext cx="5497659" cy="8737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eaLnBrk="0" hangingPunct="0">
              <a:lnSpc>
                <a:spcPts val="30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Включить в цепь вольтметр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 /последним/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8.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903893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СНЯВ ПОКАЗАНИЯ ПРИБОРОВ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РАЗОМКНУТЬ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ЦЕПЬ</a:t>
            </a:r>
            <a:endParaRPr lang="ru-RU" sz="2800" dirty="0"/>
          </a:p>
        </p:txBody>
      </p:sp>
      <p:sp>
        <p:nvSpPr>
          <p:cNvPr id="4" name="Стрелка вниз 3"/>
          <p:cNvSpPr/>
          <p:nvPr/>
        </p:nvSpPr>
        <p:spPr>
          <a:xfrm rot="16376030">
            <a:off x="3728621" y="4100818"/>
            <a:ext cx="571504" cy="114300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5.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5.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47656" y="2782669"/>
            <a:ext cx="2143140" cy="2075091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Oval 11"/>
          <p:cNvSpPr>
            <a:spLocks noChangeArrowheads="1"/>
          </p:cNvSpPr>
          <p:nvPr/>
        </p:nvSpPr>
        <p:spPr bwMode="auto">
          <a:xfrm>
            <a:off x="7143768" y="2857496"/>
            <a:ext cx="2000232" cy="2000264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1928802"/>
            <a:ext cx="8002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29652" y="2071678"/>
            <a:ext cx="8002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люс 37"/>
          <p:cNvSpPr/>
          <p:nvPr/>
        </p:nvSpPr>
        <p:spPr>
          <a:xfrm>
            <a:off x="-130845" y="2643182"/>
            <a:ext cx="2500330" cy="2428892"/>
          </a:xfrm>
          <a:prstGeom prst="mathPlus">
            <a:avLst>
              <a:gd name="adj1" fmla="val 787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Минус 38"/>
          <p:cNvSpPr/>
          <p:nvPr/>
        </p:nvSpPr>
        <p:spPr>
          <a:xfrm>
            <a:off x="7286612" y="3357562"/>
            <a:ext cx="1857388" cy="1071570"/>
          </a:xfrm>
          <a:prstGeom prst="mathMinus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Равнобедренный треугольник 39"/>
          <p:cNvSpPr/>
          <p:nvPr/>
        </p:nvSpPr>
        <p:spPr>
          <a:xfrm>
            <a:off x="4143372" y="3429000"/>
            <a:ext cx="1285884" cy="128588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Равнобедренный треугольник 40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Равнобедренный треугольник 44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Равнобедренный треугольник 46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Равнобедренный треугольник 48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авнобедренный треугольник 51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Равнобедренный треугольник 52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0" y="928670"/>
            <a:ext cx="8035982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Гильза между электроскопами</a:t>
            </a:r>
            <a:endParaRPr lang="ru-RU" sz="4400" dirty="0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1857356" y="3198920"/>
            <a:ext cx="1285884" cy="128588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8" cstate="print"/>
          <a:srcRect l="9375" t="9521" r="10937" b="72901"/>
          <a:stretch>
            <a:fillRect/>
          </a:stretch>
        </p:blipFill>
        <p:spPr bwMode="auto">
          <a:xfrm>
            <a:off x="0" y="5143488"/>
            <a:ext cx="91440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Прямоугольник 22"/>
          <p:cNvSpPr/>
          <p:nvPr/>
        </p:nvSpPr>
        <p:spPr>
          <a:xfrm>
            <a:off x="6250259" y="0"/>
            <a:ext cx="2893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№2(955,959,962,971,991)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3125 L 0.52396 0.03102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500" fill="hold"/>
                                        <p:tgtEl>
                                          <p:spTgt spid="38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1000" fill="hold"/>
                                        <p:tgtEl>
                                          <p:spTgt spid="39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1000" fill="hold"/>
                                        <p:tgtEl>
                                          <p:spTgt spid="38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3125 L 0.52396 0.03102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000"/>
                            </p:stCondLst>
                            <p:childTnLst>
                              <p:par>
                                <p:cTn id="9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500"/>
                            </p:stCondLst>
                            <p:childTnLst>
                              <p:par>
                                <p:cTn id="106" presetID="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6500"/>
                            </p:stCondLst>
                            <p:childTnLst>
                              <p:par>
                                <p:cTn id="109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11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7500"/>
                            </p:stCondLst>
                            <p:childTnLst>
                              <p:par>
                                <p:cTn id="11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1000" fill="hold"/>
                                        <p:tgtEl>
                                          <p:spTgt spid="38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8500"/>
                            </p:stCondLst>
                            <p:childTnLst>
                              <p:par>
                                <p:cTn id="12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3125 L 0.52396 0.03102 " pathEditMode="relative" rAng="0" ptsTypes="AA">
                                      <p:cBhvr>
                                        <p:cTn id="1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9500"/>
                            </p:stCondLst>
                            <p:childTnLst>
                              <p:par>
                                <p:cTn id="12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6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13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6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6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4500"/>
                            </p:stCondLst>
                            <p:childTnLst>
                              <p:par>
                                <p:cTn id="14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3125 L 0.52396 0.03102 " pathEditMode="relative" rAng="0" ptsTypes="AA">
                                      <p:cBhvr>
                                        <p:cTn id="14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5500"/>
                            </p:stCondLst>
                            <p:childTnLst>
                              <p:par>
                                <p:cTn id="15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9" presetID="9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6500"/>
                            </p:stCondLst>
                            <p:childTnLst>
                              <p:par>
                                <p:cTn id="163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16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7500"/>
                            </p:stCondLst>
                            <p:childTnLst>
                              <p:par>
                                <p:cTn id="16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4" presetID="9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6" grpId="0"/>
      <p:bldP spid="17" grpId="0"/>
      <p:bldP spid="38" grpId="0" animBg="1"/>
      <p:bldP spid="38" grpId="1" animBg="1"/>
      <p:bldP spid="38" grpId="2" animBg="1"/>
      <p:bldP spid="38" grpId="3" animBg="1"/>
      <p:bldP spid="38" grpId="4" animBg="1"/>
      <p:bldP spid="38" grpId="5" animBg="1"/>
      <p:bldP spid="39" grpId="0" animBg="1"/>
      <p:bldP spid="39" grpId="1" animBg="1"/>
      <p:bldP spid="39" grpId="2" animBg="1"/>
      <p:bldP spid="39" grpId="3" animBg="1"/>
      <p:bldP spid="39" grpId="4" animBg="1"/>
      <p:bldP spid="39" grpId="5" animBg="1"/>
      <p:bldP spid="40" grpId="0" animBg="1"/>
      <p:bldP spid="40" grpId="1" animBg="1"/>
      <p:bldP spid="40" grpId="2" animBg="1"/>
      <p:bldP spid="41" grpId="0" animBg="1"/>
      <p:bldP spid="41" grpId="1" animBg="1"/>
      <p:bldP spid="41" grpId="2" animBg="1"/>
      <p:bldP spid="42" grpId="0" animBg="1"/>
      <p:bldP spid="42" grpId="1" animBg="1"/>
      <p:bldP spid="42" grpId="2" animBg="1"/>
      <p:bldP spid="45" grpId="0" animBg="1"/>
      <p:bldP spid="45" grpId="1" animBg="1"/>
      <p:bldP spid="45" grpId="2" animBg="1"/>
      <p:bldP spid="46" grpId="0" animBg="1"/>
      <p:bldP spid="46" grpId="1" animBg="1"/>
      <p:bldP spid="46" grpId="2" animBg="1"/>
      <p:bldP spid="47" grpId="0" animBg="1"/>
      <p:bldP spid="47" grpId="1" animBg="1"/>
      <p:bldP spid="47" grpId="2" animBg="1"/>
      <p:bldP spid="49" grpId="0" animBg="1"/>
      <p:bldP spid="49" grpId="1" animBg="1"/>
      <p:bldP spid="49" grpId="2" animBg="1"/>
      <p:bldP spid="50" grpId="0" animBg="1"/>
      <p:bldP spid="50" grpId="1" animBg="1"/>
      <p:bldP spid="50" grpId="2" animBg="1"/>
      <p:bldP spid="51" grpId="0" animBg="1"/>
      <p:bldP spid="51" grpId="1" animBg="1"/>
      <p:bldP spid="51" grpId="2" animBg="1"/>
      <p:bldP spid="52" grpId="0" animBg="1"/>
      <p:bldP spid="52" grpId="1" animBg="1"/>
      <p:bldP spid="52" grpId="2" animBg="1"/>
      <p:bldP spid="53" grpId="0" animBg="1"/>
      <p:bldP spid="53" grpId="1" animBg="1"/>
      <p:bldP spid="2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3824699"/>
            <a:ext cx="1142944" cy="747309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Сопротивление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способность…….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2671700"/>
            <a:ext cx="62865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Функциональная зависимость сопротивлений: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" y="3455259"/>
            <a:ext cx="87443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Удельное сопротивление (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                        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ρ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-500098" y="4357694"/>
            <a:ext cx="77867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Реостат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0" y="1500174"/>
            <a:ext cx="8054613" cy="46166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…..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Рисунок 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6645" y="853719"/>
            <a:ext cx="1857356" cy="1360835"/>
          </a:xfrm>
          <a:prstGeom prst="rect">
            <a:avLst/>
          </a:prstGeom>
          <a:noFill/>
        </p:spPr>
      </p:pic>
      <p:pic>
        <p:nvPicPr>
          <p:cNvPr id="1026" name="Рисунок 2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2071678"/>
            <a:ext cx="1785950" cy="1403246"/>
          </a:xfrm>
          <a:prstGeom prst="rect">
            <a:avLst/>
          </a:prstGeom>
          <a:noFill/>
        </p:spPr>
      </p:pic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-428660" y="4929198"/>
            <a:ext cx="7858180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 Ома.</a:t>
            </a: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……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7"/>
          <p:cNvGrpSpPr/>
          <p:nvPr/>
        </p:nvGrpSpPr>
        <p:grpSpPr>
          <a:xfrm>
            <a:off x="7286643" y="5078566"/>
            <a:ext cx="1467262" cy="1491730"/>
            <a:chOff x="5579273" y="4388293"/>
            <a:chExt cx="1271627" cy="117002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136490" y="4388293"/>
              <a:ext cx="619129" cy="55522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579273" y="4724484"/>
              <a:ext cx="619128" cy="55522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40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198432" y="5051372"/>
              <a:ext cx="619129" cy="50694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6136520" y="4995341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Скругленный прямоугольник 17"/>
          <p:cNvSpPr/>
          <p:nvPr/>
        </p:nvSpPr>
        <p:spPr>
          <a:xfrm>
            <a:off x="8143900" y="1071546"/>
            <a:ext cx="71438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643702" y="2285992"/>
            <a:ext cx="71438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929586" y="5072074"/>
            <a:ext cx="1000132" cy="1500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4143372" y="3620644"/>
            <a:ext cx="144000" cy="144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000892" y="3620644"/>
            <a:ext cx="144000" cy="144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 rot="1860000">
            <a:off x="5286380" y="4214818"/>
            <a:ext cx="108000" cy="144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848213" y="0"/>
          <a:ext cx="4295787" cy="213360"/>
        </p:xfrm>
        <a:graphic>
          <a:graphicData uri="http://schemas.openxmlformats.org/drawingml/2006/table">
            <a:tbl>
              <a:tblPr/>
              <a:tblGrid>
                <a:gridCol w="452664"/>
                <a:gridCol w="579411"/>
                <a:gridCol w="579411"/>
                <a:gridCol w="543198"/>
                <a:gridCol w="579411"/>
                <a:gridCol w="579411"/>
                <a:gridCol w="420978"/>
                <a:gridCol w="561303"/>
              </a:tblGrid>
              <a:tr h="209550"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гр3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1020-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1036-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1066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1063-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1058-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>
                          <a:latin typeface="Times New Roman"/>
                        </a:rPr>
                        <a:t>9и10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 i="0" u="none" strike="noStrike" dirty="0">
                          <a:latin typeface="Times New Roman"/>
                        </a:rPr>
                        <a:t>I,U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2" cstate="print"/>
          <a:srcRect l="9961" t="11719" r="11523" b="68506"/>
          <a:stretch>
            <a:fillRect/>
          </a:stretch>
        </p:blipFill>
        <p:spPr bwMode="auto">
          <a:xfrm>
            <a:off x="0" y="214290"/>
            <a:ext cx="914400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 cstate="print"/>
          <a:srcRect l="9375" t="18311" r="54882" b="59716"/>
          <a:stretch>
            <a:fillRect/>
          </a:stretch>
        </p:blipFill>
        <p:spPr bwMode="auto">
          <a:xfrm>
            <a:off x="3769481" y="1928802"/>
            <a:ext cx="5374519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848213" y="0"/>
          <a:ext cx="4295787" cy="213360"/>
        </p:xfrm>
        <a:graphic>
          <a:graphicData uri="http://schemas.openxmlformats.org/drawingml/2006/table">
            <a:tbl>
              <a:tblPr/>
              <a:tblGrid>
                <a:gridCol w="452664"/>
                <a:gridCol w="579411"/>
                <a:gridCol w="579411"/>
                <a:gridCol w="543198"/>
                <a:gridCol w="579411"/>
                <a:gridCol w="579411"/>
                <a:gridCol w="420978"/>
                <a:gridCol w="561303"/>
              </a:tblGrid>
              <a:tr h="209550"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гр3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1020-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1036-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1066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1063-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1058-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>
                          <a:latin typeface="Times New Roman"/>
                        </a:rPr>
                        <a:t>9и10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 i="0" u="none" strike="noStrike" dirty="0">
                          <a:latin typeface="Times New Roman"/>
                        </a:rPr>
                        <a:t>I,U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 l="9961" t="19043" r="11523" b="56055"/>
          <a:stretch>
            <a:fillRect/>
          </a:stretch>
        </p:blipFill>
        <p:spPr bwMode="auto">
          <a:xfrm>
            <a:off x="0" y="214290"/>
            <a:ext cx="914400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848213" y="0"/>
          <a:ext cx="4295787" cy="213360"/>
        </p:xfrm>
        <a:graphic>
          <a:graphicData uri="http://schemas.openxmlformats.org/drawingml/2006/table">
            <a:tbl>
              <a:tblPr/>
              <a:tblGrid>
                <a:gridCol w="452664"/>
                <a:gridCol w="579411"/>
                <a:gridCol w="579411"/>
                <a:gridCol w="543198"/>
                <a:gridCol w="579411"/>
                <a:gridCol w="579411"/>
                <a:gridCol w="420978"/>
                <a:gridCol w="561303"/>
              </a:tblGrid>
              <a:tr h="209550"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гр3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1020-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1036-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1066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1063-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1058-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>
                          <a:latin typeface="Times New Roman"/>
                        </a:rPr>
                        <a:t>9и10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 i="0" u="none" strike="noStrike" dirty="0">
                          <a:latin typeface="Times New Roman"/>
                        </a:rPr>
                        <a:t>I,U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 l="9375" t="13183" r="11523" b="68506"/>
          <a:stretch>
            <a:fillRect/>
          </a:stretch>
        </p:blipFill>
        <p:spPr bwMode="auto">
          <a:xfrm>
            <a:off x="0" y="357166"/>
            <a:ext cx="914400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848213" y="0"/>
          <a:ext cx="4295787" cy="213360"/>
        </p:xfrm>
        <a:graphic>
          <a:graphicData uri="http://schemas.openxmlformats.org/drawingml/2006/table">
            <a:tbl>
              <a:tblPr/>
              <a:tblGrid>
                <a:gridCol w="452664"/>
                <a:gridCol w="579411"/>
                <a:gridCol w="579411"/>
                <a:gridCol w="543198"/>
                <a:gridCol w="579411"/>
                <a:gridCol w="579411"/>
                <a:gridCol w="420978"/>
                <a:gridCol w="561303"/>
              </a:tblGrid>
              <a:tr h="209550"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гр3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1020-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1036-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1066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1063-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1058-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>
                          <a:latin typeface="Times New Roman"/>
                        </a:rPr>
                        <a:t>9и10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 i="0" u="none" strike="noStrike" dirty="0">
                          <a:latin typeface="Times New Roman"/>
                        </a:rPr>
                        <a:t>I,U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 cstate="print"/>
          <a:srcRect l="8789" t="9521" r="11523" b="83887"/>
          <a:stretch>
            <a:fillRect/>
          </a:stretch>
        </p:blipFill>
        <p:spPr bwMode="auto">
          <a:xfrm>
            <a:off x="0" y="285728"/>
            <a:ext cx="914400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848213" y="0"/>
          <a:ext cx="4295787" cy="213360"/>
        </p:xfrm>
        <a:graphic>
          <a:graphicData uri="http://schemas.openxmlformats.org/drawingml/2006/table">
            <a:tbl>
              <a:tblPr/>
              <a:tblGrid>
                <a:gridCol w="452664"/>
                <a:gridCol w="579411"/>
                <a:gridCol w="579411"/>
                <a:gridCol w="543198"/>
                <a:gridCol w="579411"/>
                <a:gridCol w="579411"/>
                <a:gridCol w="420978"/>
                <a:gridCol w="561303"/>
              </a:tblGrid>
              <a:tr h="209550"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гр3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1020-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1036-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1066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1063-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Times New Roman"/>
                        </a:rPr>
                        <a:t>1058-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>
                          <a:latin typeface="Times New Roman"/>
                        </a:rPr>
                        <a:t>9и10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b="1" i="0" u="none" strike="noStrike" dirty="0">
                          <a:latin typeface="Times New Roman"/>
                        </a:rPr>
                        <a:t>I,U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 cstate="print"/>
          <a:srcRect l="8789" t="64453" r="11523" b="27490"/>
          <a:stretch>
            <a:fillRect/>
          </a:stretch>
        </p:blipFill>
        <p:spPr bwMode="auto">
          <a:xfrm>
            <a:off x="0" y="285728"/>
            <a:ext cx="9144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0"/>
            <a:ext cx="6098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№6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843961"/>
            <a:ext cx="9555501" cy="584775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удельного сопротивления проводника.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57298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357298"/>
            <a:ext cx="6286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амперметр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вольтметр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реостат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источник тока,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соединительные провода, штангенциркуль.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2857496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3429000"/>
            <a:ext cx="4945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цепь по схеме: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59"/>
          <p:cNvGrpSpPr>
            <a:grpSpLocks/>
          </p:cNvGrpSpPr>
          <p:nvPr/>
        </p:nvGrpSpPr>
        <p:grpSpPr bwMode="auto">
          <a:xfrm>
            <a:off x="3857620" y="4429107"/>
            <a:ext cx="5000660" cy="2428893"/>
            <a:chOff x="1490" y="3155"/>
            <a:chExt cx="2090" cy="969"/>
          </a:xfrm>
        </p:grpSpPr>
        <p:sp>
          <p:nvSpPr>
            <p:cNvPr id="9" name="Rectangle 88"/>
            <p:cNvSpPr>
              <a:spLocks noChangeArrowheads="1"/>
            </p:cNvSpPr>
            <p:nvPr/>
          </p:nvSpPr>
          <p:spPr bwMode="auto">
            <a:xfrm>
              <a:off x="1848" y="3341"/>
              <a:ext cx="529" cy="161"/>
            </a:xfrm>
            <a:prstGeom prst="rect">
              <a:avLst/>
            </a:prstGeom>
            <a:solidFill>
              <a:srgbClr val="006600"/>
            </a:solidFill>
            <a:ln w="127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60"/>
            <p:cNvGrpSpPr>
              <a:grpSpLocks/>
            </p:cNvGrpSpPr>
            <p:nvPr/>
          </p:nvGrpSpPr>
          <p:grpSpPr bwMode="auto">
            <a:xfrm>
              <a:off x="1490" y="3155"/>
              <a:ext cx="2090" cy="969"/>
              <a:chOff x="1658" y="3155"/>
              <a:chExt cx="2090" cy="969"/>
            </a:xfrm>
          </p:grpSpPr>
          <p:sp>
            <p:nvSpPr>
              <p:cNvPr id="11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67"/>
              <p:cNvGrpSpPr>
                <a:grpSpLocks/>
              </p:cNvGrpSpPr>
              <p:nvPr/>
            </p:nvGrpSpPr>
            <p:grpSpPr bwMode="auto">
              <a:xfrm>
                <a:off x="1658" y="3155"/>
                <a:ext cx="2090" cy="831"/>
                <a:chOff x="1658" y="3155"/>
                <a:chExt cx="2090" cy="831"/>
              </a:xfrm>
            </p:grpSpPr>
            <p:sp>
              <p:nvSpPr>
                <p:cNvPr id="19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555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3" name="Group 80"/>
                <p:cNvGrpSpPr>
                  <a:grpSpLocks/>
                </p:cNvGrpSpPr>
                <p:nvPr/>
              </p:nvGrpSpPr>
              <p:grpSpPr bwMode="auto">
                <a:xfrm>
                  <a:off x="2913" y="3155"/>
                  <a:ext cx="835" cy="725"/>
                  <a:chOff x="5000" y="7579"/>
                  <a:chExt cx="835" cy="725"/>
                </a:xfrm>
              </p:grpSpPr>
              <p:grpSp>
                <p:nvGrpSpPr>
                  <p:cNvPr id="14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5133" y="7579"/>
                    <a:ext cx="702" cy="725"/>
                    <a:chOff x="5133" y="7579"/>
                    <a:chExt cx="702" cy="725"/>
                  </a:xfrm>
                </p:grpSpPr>
                <p:sp>
                  <p:nvSpPr>
                    <p:cNvPr id="28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33" y="7579"/>
                      <a:ext cx="702" cy="7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5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7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9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1" y="7664"/>
                      <a:ext cx="300" cy="335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6" name="Line 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40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7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1" name="Line 71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" name="Line 70"/>
                <p:cNvSpPr>
                  <a:spLocks noChangeShapeType="1"/>
                </p:cNvSpPr>
                <p:nvPr/>
              </p:nvSpPr>
              <p:spPr bwMode="auto">
                <a:xfrm>
                  <a:off x="1658" y="3409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2972" y="3985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1659" y="3984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0" name="Group 64"/>
              <p:cNvGrpSpPr>
                <a:grpSpLocks/>
              </p:cNvGrpSpPr>
              <p:nvPr/>
            </p:nvGrpSpPr>
            <p:grpSpPr bwMode="auto">
              <a:xfrm>
                <a:off x="2881" y="3848"/>
                <a:ext cx="184" cy="276"/>
                <a:chOff x="3503" y="4378"/>
                <a:chExt cx="184" cy="276"/>
              </a:xfrm>
            </p:grpSpPr>
            <p:sp>
              <p:nvSpPr>
                <p:cNvPr id="17" name="Oval 6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5" name="Group 61"/>
              <p:cNvGrpSpPr>
                <a:grpSpLocks/>
              </p:cNvGrpSpPr>
              <p:nvPr/>
            </p:nvGrpSpPr>
            <p:grpSpPr bwMode="auto">
              <a:xfrm>
                <a:off x="2294" y="3825"/>
                <a:ext cx="184" cy="276"/>
                <a:chOff x="3503" y="4378"/>
                <a:chExt cx="184" cy="276"/>
              </a:xfrm>
            </p:grpSpPr>
            <p:sp>
              <p:nvSpPr>
                <p:cNvPr id="15" name="Oval 6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30" name="Группа 29"/>
          <p:cNvGrpSpPr/>
          <p:nvPr/>
        </p:nvGrpSpPr>
        <p:grpSpPr>
          <a:xfrm>
            <a:off x="4489929" y="3878894"/>
            <a:ext cx="1772302" cy="1231292"/>
            <a:chOff x="6902158" y="285728"/>
            <a:chExt cx="1772302" cy="1231292"/>
          </a:xfrm>
        </p:grpSpPr>
        <p:grpSp>
          <p:nvGrpSpPr>
            <p:cNvPr id="31" name="Group 34"/>
            <p:cNvGrpSpPr>
              <a:grpSpLocks/>
            </p:cNvGrpSpPr>
            <p:nvPr/>
          </p:nvGrpSpPr>
          <p:grpSpPr bwMode="auto">
            <a:xfrm>
              <a:off x="6929472" y="285728"/>
              <a:ext cx="1691428" cy="1201541"/>
              <a:chOff x="9385" y="4873"/>
              <a:chExt cx="1129" cy="760"/>
            </a:xfrm>
          </p:grpSpPr>
          <p:grpSp>
            <p:nvGrpSpPr>
              <p:cNvPr id="34" name="Group 35"/>
              <p:cNvGrpSpPr>
                <a:grpSpLocks/>
              </p:cNvGrpSpPr>
              <p:nvPr/>
            </p:nvGrpSpPr>
            <p:grpSpPr bwMode="auto">
              <a:xfrm>
                <a:off x="9779" y="4873"/>
                <a:ext cx="602" cy="530"/>
                <a:chOff x="9779" y="4873"/>
                <a:chExt cx="602" cy="530"/>
              </a:xfrm>
            </p:grpSpPr>
            <p:sp>
              <p:nvSpPr>
                <p:cNvPr id="39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82" y="4873"/>
                  <a:ext cx="599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Oval 37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" name="Line 38"/>
              <p:cNvSpPr>
                <a:spLocks noChangeShapeType="1"/>
              </p:cNvSpPr>
              <p:nvPr/>
            </p:nvSpPr>
            <p:spPr bwMode="auto">
              <a:xfrm>
                <a:off x="10127" y="5092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Line 39"/>
              <p:cNvSpPr>
                <a:spLocks noChangeShapeType="1"/>
              </p:cNvSpPr>
              <p:nvPr/>
            </p:nvSpPr>
            <p:spPr bwMode="auto">
              <a:xfrm>
                <a:off x="9390" y="5093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Line 40"/>
              <p:cNvSpPr>
                <a:spLocks noChangeShapeType="1"/>
              </p:cNvSpPr>
              <p:nvPr/>
            </p:nvSpPr>
            <p:spPr bwMode="auto">
              <a:xfrm>
                <a:off x="9385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Line 41"/>
              <p:cNvSpPr>
                <a:spLocks noChangeShapeType="1"/>
              </p:cNvSpPr>
              <p:nvPr/>
            </p:nvSpPr>
            <p:spPr bwMode="auto">
              <a:xfrm>
                <a:off x="10514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2" name="Овал 31"/>
            <p:cNvSpPr/>
            <p:nvPr/>
          </p:nvSpPr>
          <p:spPr>
            <a:xfrm>
              <a:off x="6902158" y="1411890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8603022" y="1445582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AutoShape 4"/>
          <p:cNvSpPr>
            <a:spLocks noChangeArrowheads="1"/>
          </p:cNvSpPr>
          <p:nvPr/>
        </p:nvSpPr>
        <p:spPr bwMode="auto">
          <a:xfrm>
            <a:off x="7215206" y="607220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Group 5"/>
          <p:cNvGrpSpPr>
            <a:grpSpLocks/>
          </p:cNvGrpSpPr>
          <p:nvPr/>
        </p:nvGrpSpPr>
        <p:grpSpPr bwMode="auto">
          <a:xfrm>
            <a:off x="5072066" y="5929330"/>
            <a:ext cx="347811" cy="371477"/>
            <a:chOff x="3018" y="5186"/>
            <a:chExt cx="202" cy="201"/>
          </a:xfrm>
        </p:grpSpPr>
        <p:sp>
          <p:nvSpPr>
            <p:cNvPr id="43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AutoShape 4"/>
          <p:cNvSpPr>
            <a:spLocks noChangeArrowheads="1"/>
          </p:cNvSpPr>
          <p:nvPr/>
        </p:nvSpPr>
        <p:spPr bwMode="auto">
          <a:xfrm>
            <a:off x="8215338" y="464344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AutoShape 4"/>
          <p:cNvSpPr>
            <a:spLocks noChangeArrowheads="1"/>
          </p:cNvSpPr>
          <p:nvPr/>
        </p:nvSpPr>
        <p:spPr bwMode="auto">
          <a:xfrm>
            <a:off x="5643570" y="392906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7" name="Group 5"/>
          <p:cNvGrpSpPr>
            <a:grpSpLocks/>
          </p:cNvGrpSpPr>
          <p:nvPr/>
        </p:nvGrpSpPr>
        <p:grpSpPr bwMode="auto">
          <a:xfrm>
            <a:off x="7072330" y="4714884"/>
            <a:ext cx="347811" cy="371477"/>
            <a:chOff x="3018" y="5186"/>
            <a:chExt cx="202" cy="201"/>
          </a:xfrm>
        </p:grpSpPr>
        <p:sp>
          <p:nvSpPr>
            <p:cNvPr id="48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0" name="Group 5"/>
          <p:cNvGrpSpPr>
            <a:grpSpLocks/>
          </p:cNvGrpSpPr>
          <p:nvPr/>
        </p:nvGrpSpPr>
        <p:grpSpPr bwMode="auto">
          <a:xfrm>
            <a:off x="4786314" y="4214818"/>
            <a:ext cx="347811" cy="371477"/>
            <a:chOff x="3018" y="5186"/>
            <a:chExt cx="202" cy="201"/>
          </a:xfrm>
        </p:grpSpPr>
        <p:sp>
          <p:nvSpPr>
            <p:cNvPr id="51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 rot="19955928">
            <a:off x="-64921" y="4878490"/>
            <a:ext cx="4313553" cy="76944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ИНСТРУКТАЖ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084588" y="88943"/>
            <a:ext cx="2029145" cy="76944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 20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41" grpId="0" animBg="1"/>
      <p:bldP spid="45" grpId="0" animBg="1"/>
      <p:bldP spid="46" grpId="0" animBg="1"/>
      <p:bldP spid="53" grpId="0" animBg="1"/>
      <p:bldP spid="5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D:\фото\ВСВ\для тем\2011-11-28 16.18.4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-277972" y="-936499"/>
            <a:ext cx="4952995" cy="4397052"/>
          </a:xfrm>
          <a:prstGeom prst="rect">
            <a:avLst/>
          </a:prstGeom>
          <a:noFill/>
        </p:spPr>
      </p:pic>
      <p:pic>
        <p:nvPicPr>
          <p:cNvPr id="35843" name="Picture 3" descr="D:\фото\ВСВ\для тем\2011-11-28 15.59.5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2893210" y="3107526"/>
            <a:ext cx="4286256" cy="3214691"/>
          </a:xfrm>
          <a:prstGeom prst="rect">
            <a:avLst/>
          </a:prstGeom>
          <a:noFill/>
        </p:spPr>
      </p:pic>
      <p:pic>
        <p:nvPicPr>
          <p:cNvPr id="35844" name="Picture 4" descr="D:\фото\ВСВ\для тем\2011-11-28 15.59.1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5400000">
            <a:off x="-415249" y="2986994"/>
            <a:ext cx="4286257" cy="34557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2000" y="357166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"/>
          <p:cNvGrpSpPr/>
          <p:nvPr/>
        </p:nvGrpSpPr>
        <p:grpSpPr>
          <a:xfrm>
            <a:off x="5429256" y="71414"/>
            <a:ext cx="1143008" cy="1249006"/>
            <a:chOff x="7358082" y="2639793"/>
            <a:chExt cx="1143008" cy="124900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7358082" y="2639793"/>
              <a:ext cx="11430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524708" y="324246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Прямоугольник 9"/>
          <p:cNvSpPr/>
          <p:nvPr/>
        </p:nvSpPr>
        <p:spPr>
          <a:xfrm>
            <a:off x="-71470" y="5429264"/>
            <a:ext cx="25403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RN =L 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14414" y="2928934"/>
            <a:ext cx="10001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2R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14810" y="5934670"/>
            <a:ext cx="18822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S=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54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00496" y="5143512"/>
            <a:ext cx="25250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2r= l/N</a:t>
            </a:r>
            <a:endParaRPr lang="ru-RU" sz="6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643438" y="3189972"/>
            <a:ext cx="857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000496" y="4572008"/>
            <a:ext cx="9653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r=</a:t>
            </a:r>
            <a:endParaRPr lang="ru-RU" sz="6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14282" y="6160021"/>
            <a:ext cx="11345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ru-RU" sz="4400" dirty="0">
              <a:solidFill>
                <a:schemeClr val="bg1"/>
              </a:solidFill>
            </a:endParaRPr>
          </a:p>
        </p:txBody>
      </p:sp>
      <p:grpSp>
        <p:nvGrpSpPr>
          <p:cNvPr id="3" name="Группа 23"/>
          <p:cNvGrpSpPr/>
          <p:nvPr/>
        </p:nvGrpSpPr>
        <p:grpSpPr>
          <a:xfrm>
            <a:off x="6508078" y="71414"/>
            <a:ext cx="1421508" cy="1360711"/>
            <a:chOff x="7293896" y="3214686"/>
            <a:chExt cx="1421508" cy="1360711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997826" y="3214686"/>
              <a:ext cx="642942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8001024" y="3929066"/>
              <a:ext cx="500066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7293896" y="3538184"/>
              <a:ext cx="726255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2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>
              <a:off x="8001024" y="388898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Прямоугольник 24"/>
          <p:cNvSpPr/>
          <p:nvPr/>
        </p:nvSpPr>
        <p:spPr>
          <a:xfrm>
            <a:off x="7715272" y="1785926"/>
            <a:ext cx="1285884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-71470" y="4874137"/>
            <a:ext cx="10550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N= 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072198" y="5929330"/>
            <a:ext cx="963725" cy="92333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S=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28" name="AutoShape 4"/>
          <p:cNvSpPr>
            <a:spLocks noChangeArrowheads="1"/>
          </p:cNvSpPr>
          <p:nvPr/>
        </p:nvSpPr>
        <p:spPr bwMode="auto">
          <a:xfrm>
            <a:off x="571472" y="121442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AutoShape 4"/>
          <p:cNvSpPr>
            <a:spLocks noChangeArrowheads="1"/>
          </p:cNvSpPr>
          <p:nvPr/>
        </p:nvSpPr>
        <p:spPr bwMode="auto">
          <a:xfrm>
            <a:off x="785786" y="178592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3000364" y="157161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928662" y="557193"/>
            <a:ext cx="347811" cy="371477"/>
            <a:chOff x="3018" y="5186"/>
            <a:chExt cx="202" cy="201"/>
          </a:xfrm>
        </p:grpSpPr>
        <p:sp>
          <p:nvSpPr>
            <p:cNvPr id="32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714744" y="857232"/>
            <a:ext cx="347811" cy="371477"/>
            <a:chOff x="3018" y="5186"/>
            <a:chExt cx="202" cy="201"/>
          </a:xfrm>
        </p:grpSpPr>
        <p:sp>
          <p:nvSpPr>
            <p:cNvPr id="35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Group 5"/>
          <p:cNvGrpSpPr>
            <a:grpSpLocks/>
          </p:cNvGrpSpPr>
          <p:nvPr/>
        </p:nvGrpSpPr>
        <p:grpSpPr bwMode="auto">
          <a:xfrm>
            <a:off x="866603" y="2200267"/>
            <a:ext cx="347811" cy="371477"/>
            <a:chOff x="3018" y="5186"/>
            <a:chExt cx="202" cy="201"/>
          </a:xfrm>
        </p:grpSpPr>
        <p:sp>
          <p:nvSpPr>
            <p:cNvPr id="38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39"/>
          <p:cNvGrpSpPr/>
          <p:nvPr/>
        </p:nvGrpSpPr>
        <p:grpSpPr>
          <a:xfrm>
            <a:off x="6000760" y="1496785"/>
            <a:ext cx="1643074" cy="1360711"/>
            <a:chOff x="7293896" y="3214686"/>
            <a:chExt cx="1643074" cy="1360711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7997826" y="3214686"/>
              <a:ext cx="939144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8001024" y="3929066"/>
              <a:ext cx="793070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7293896" y="3538184"/>
              <a:ext cx="726255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2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единительная линия 43"/>
            <p:cNvCxnSpPr/>
            <p:nvPr/>
          </p:nvCxnSpPr>
          <p:spPr>
            <a:xfrm>
              <a:off x="8001024" y="388898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Прямоугольник 44"/>
          <p:cNvSpPr/>
          <p:nvPr/>
        </p:nvSpPr>
        <p:spPr>
          <a:xfrm>
            <a:off x="2071670" y="2915663"/>
            <a:ext cx="142876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мм</a:t>
            </a:r>
            <a:endParaRPr lang="ru-RU" sz="32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5214942" y="3214686"/>
            <a:ext cx="1571636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91,2мм</a:t>
            </a:r>
            <a:endParaRPr lang="ru-RU" sz="3200" dirty="0">
              <a:solidFill>
                <a:srgbClr val="FF0000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3929058" y="3857628"/>
            <a:ext cx="1785950" cy="1588"/>
          </a:xfrm>
          <a:prstGeom prst="straightConnector1">
            <a:avLst/>
          </a:prstGeom>
          <a:ln w="57150">
            <a:solidFill>
              <a:schemeClr val="bg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795439" y="4987363"/>
            <a:ext cx="1347669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150шт</a:t>
            </a:r>
            <a:endParaRPr lang="ru-RU" sz="3200" dirty="0">
              <a:solidFill>
                <a:srgbClr val="FF0000"/>
              </a:solidFill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 rot="16200000" flipV="1">
            <a:off x="3786182" y="2857496"/>
            <a:ext cx="5857916" cy="128588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10800000">
            <a:off x="5643570" y="571480"/>
            <a:ext cx="3000396" cy="135732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6429388" y="3857628"/>
            <a:ext cx="107157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 rot="5400000" flipH="1" flipV="1">
            <a:off x="928662" y="1714488"/>
            <a:ext cx="5357850" cy="4214842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7286644" y="4214818"/>
            <a:ext cx="164307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6572264" y="4929198"/>
            <a:ext cx="121444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Группа 65"/>
          <p:cNvGrpSpPr/>
          <p:nvPr/>
        </p:nvGrpSpPr>
        <p:grpSpPr>
          <a:xfrm>
            <a:off x="7643802" y="4714884"/>
            <a:ext cx="1643106" cy="1176362"/>
            <a:chOff x="7358082" y="2639793"/>
            <a:chExt cx="1643106" cy="1176362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7358082" y="2639793"/>
              <a:ext cx="1643106" cy="646331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>
              <a:spAutoFit/>
            </a:bodyPr>
            <a:lstStyle/>
            <a:p>
              <a:r>
                <a:rPr lang="ru-RU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36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ru-RU" sz="3600" dirty="0" smtClean="0"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мм</a:t>
              </a:r>
              <a:r>
                <a:rPr lang="ru-RU" sz="3600" b="1" baseline="30000" dirty="0" smtClean="0">
                  <a:latin typeface="Times New Roman" pitchFamily="18" charset="0"/>
                  <a:cs typeface="Times New Roman" pitchFamily="18" charset="0"/>
                </a:rPr>
                <a:t> 2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7439644" y="3169824"/>
              <a:ext cx="833506" cy="646331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единительная линия 68"/>
            <p:cNvCxnSpPr/>
            <p:nvPr/>
          </p:nvCxnSpPr>
          <p:spPr>
            <a:xfrm flipV="1">
              <a:off x="7429520" y="3282735"/>
              <a:ext cx="1214478" cy="3389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1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  <p:bldP spid="13" grpId="0"/>
      <p:bldP spid="17" grpId="0"/>
      <p:bldP spid="18" grpId="0"/>
      <p:bldP spid="19" grpId="0"/>
      <p:bldP spid="25" grpId="0" animBg="1"/>
      <p:bldP spid="26" grpId="0"/>
      <p:bldP spid="27" grpId="0" animBg="1"/>
      <p:bldP spid="28" grpId="0" animBg="1"/>
      <p:bldP spid="29" grpId="0" animBg="1"/>
      <p:bldP spid="30" grpId="0" animBg="1"/>
      <p:bldP spid="45" grpId="0" animBg="1"/>
      <p:bldP spid="46" grpId="0" animBg="1"/>
      <p:bldP spid="47" grpId="0" animBg="1"/>
      <p:bldP spid="56" grpId="0" animBg="1"/>
      <p:bldP spid="6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D:\фото\ВСВ\для тем\2011-11-28 16.18.40.jpg"/>
          <p:cNvPicPr>
            <a:picLocks noChangeAspect="1" noChangeArrowheads="1"/>
          </p:cNvPicPr>
          <p:nvPr/>
        </p:nvPicPr>
        <p:blipFill>
          <a:blip r:embed="rId6" cstate="print">
            <a:lum bright="19000" contrast="24000"/>
          </a:blip>
          <a:srcRect/>
          <a:stretch>
            <a:fillRect/>
          </a:stretch>
        </p:blipFill>
        <p:spPr bwMode="auto">
          <a:xfrm rot="5400000">
            <a:off x="642923" y="-1643078"/>
            <a:ext cx="7858155" cy="9144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500042"/>
            <a:ext cx="107157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"/>
          <p:cNvGrpSpPr/>
          <p:nvPr/>
        </p:nvGrpSpPr>
        <p:grpSpPr>
          <a:xfrm>
            <a:off x="1142976" y="214290"/>
            <a:ext cx="1143008" cy="1249006"/>
            <a:chOff x="7358082" y="2639793"/>
            <a:chExt cx="1143008" cy="1249006"/>
          </a:xfrm>
          <a:solidFill>
            <a:schemeClr val="bg1"/>
          </a:solidFill>
        </p:grpSpPr>
        <p:sp>
          <p:nvSpPr>
            <p:cNvPr id="7" name="Прямоугольник 6"/>
            <p:cNvSpPr/>
            <p:nvPr/>
          </p:nvSpPr>
          <p:spPr>
            <a:xfrm>
              <a:off x="7358082" y="2639793"/>
              <a:ext cx="1143008" cy="64633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524708" y="3242468"/>
              <a:ext cx="619192" cy="64633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3"/>
          <p:cNvGrpSpPr/>
          <p:nvPr/>
        </p:nvGrpSpPr>
        <p:grpSpPr>
          <a:xfrm>
            <a:off x="785786" y="5143512"/>
            <a:ext cx="1421508" cy="1360711"/>
            <a:chOff x="7293896" y="3214686"/>
            <a:chExt cx="1421508" cy="1360711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997826" y="3214686"/>
              <a:ext cx="642942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8001024" y="3929066"/>
              <a:ext cx="500066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7293896" y="3538184"/>
              <a:ext cx="726255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2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>
              <a:off x="8001024" y="388898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AutoShape 4"/>
          <p:cNvSpPr>
            <a:spLocks noChangeArrowheads="1"/>
          </p:cNvSpPr>
          <p:nvPr/>
        </p:nvSpPr>
        <p:spPr bwMode="auto">
          <a:xfrm>
            <a:off x="1928794" y="3643314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AutoShape 4"/>
          <p:cNvSpPr>
            <a:spLocks noChangeArrowheads="1"/>
          </p:cNvSpPr>
          <p:nvPr/>
        </p:nvSpPr>
        <p:spPr bwMode="auto">
          <a:xfrm>
            <a:off x="1571604" y="285749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6858016" y="357187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2357422" y="4714884"/>
            <a:ext cx="347811" cy="371477"/>
            <a:chOff x="3018" y="5186"/>
            <a:chExt cx="202" cy="201"/>
          </a:xfrm>
        </p:grpSpPr>
        <p:sp>
          <p:nvSpPr>
            <p:cNvPr id="32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8143900" y="2571744"/>
            <a:ext cx="347811" cy="371477"/>
            <a:chOff x="3018" y="5186"/>
            <a:chExt cx="202" cy="201"/>
          </a:xfrm>
        </p:grpSpPr>
        <p:sp>
          <p:nvSpPr>
            <p:cNvPr id="35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1928794" y="2071678"/>
            <a:ext cx="347811" cy="371477"/>
            <a:chOff x="3018" y="5186"/>
            <a:chExt cx="202" cy="201"/>
          </a:xfrm>
        </p:grpSpPr>
        <p:sp>
          <p:nvSpPr>
            <p:cNvPr id="38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Группа 39"/>
          <p:cNvGrpSpPr/>
          <p:nvPr/>
        </p:nvGrpSpPr>
        <p:grpSpPr>
          <a:xfrm>
            <a:off x="2357422" y="5143512"/>
            <a:ext cx="1643074" cy="1360711"/>
            <a:chOff x="7293896" y="3214686"/>
            <a:chExt cx="1643074" cy="1360711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7997826" y="3214686"/>
              <a:ext cx="939144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4,6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8001024" y="3929066"/>
              <a:ext cx="793070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0,5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7293896" y="3538184"/>
              <a:ext cx="726255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2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единительная линия 43"/>
            <p:cNvCxnSpPr/>
            <p:nvPr/>
          </p:nvCxnSpPr>
          <p:spPr>
            <a:xfrm>
              <a:off x="8001024" y="388898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Прямоугольник 24"/>
          <p:cNvSpPr/>
          <p:nvPr/>
        </p:nvSpPr>
        <p:spPr>
          <a:xfrm>
            <a:off x="4071934" y="5500702"/>
            <a:ext cx="2286016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=9,2 </a:t>
            </a:r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8" grpId="0" animBg="1"/>
      <p:bldP spid="29" grpId="0" animBg="1"/>
      <p:bldP spid="30" grpId="0" animBg="1"/>
      <p:bldP spid="25" grpId="0" animBg="1"/>
      <p:bldP spid="25" grpId="1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D:\фото\ВСВ\для тем\2011-11-28 15.59.11.jpg"/>
          <p:cNvPicPr>
            <a:picLocks noChangeAspect="1" noChangeArrowheads="1"/>
          </p:cNvPicPr>
          <p:nvPr/>
        </p:nvPicPr>
        <p:blipFill>
          <a:blip r:embed="rId8" cstate="print">
            <a:lum bright="7000" contrast="13000"/>
          </a:blip>
          <a:srcRect/>
          <a:stretch>
            <a:fillRect/>
          </a:stretch>
        </p:blipFill>
        <p:spPr bwMode="auto">
          <a:xfrm rot="5400000">
            <a:off x="1142999" y="-1142999"/>
            <a:ext cx="6858002" cy="9144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58016" y="357166"/>
            <a:ext cx="107157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"/>
          <p:cNvGrpSpPr/>
          <p:nvPr/>
        </p:nvGrpSpPr>
        <p:grpSpPr>
          <a:xfrm>
            <a:off x="7715272" y="71414"/>
            <a:ext cx="1143008" cy="1249006"/>
            <a:chOff x="7358082" y="2639793"/>
            <a:chExt cx="1143008" cy="1249006"/>
          </a:xfrm>
          <a:solidFill>
            <a:schemeClr val="bg1"/>
          </a:solidFill>
        </p:grpSpPr>
        <p:sp>
          <p:nvSpPr>
            <p:cNvPr id="7" name="Прямоугольник 6"/>
            <p:cNvSpPr/>
            <p:nvPr/>
          </p:nvSpPr>
          <p:spPr>
            <a:xfrm>
              <a:off x="7358082" y="2639793"/>
              <a:ext cx="1143008" cy="64633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524708" y="3242468"/>
              <a:ext cx="619192" cy="64633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Прямоугольник 10"/>
          <p:cNvSpPr/>
          <p:nvPr/>
        </p:nvSpPr>
        <p:spPr>
          <a:xfrm>
            <a:off x="2500298" y="139463"/>
            <a:ext cx="1071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2R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2786058"/>
            <a:ext cx="287129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9,7м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1406" y="71414"/>
            <a:ext cx="10550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N= 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572000" y="1486903"/>
            <a:ext cx="142876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мм</a:t>
            </a:r>
            <a:endParaRPr lang="ru-RU" sz="32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2285984" y="3929066"/>
            <a:ext cx="142876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150шт</a:t>
            </a:r>
            <a:endParaRPr lang="ru-RU" sz="32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 rot="5400000" flipH="1" flipV="1">
            <a:off x="3143240" y="3000372"/>
            <a:ext cx="4429156" cy="2571768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rot="5400000" flipH="1" flipV="1">
            <a:off x="4036203" y="2607475"/>
            <a:ext cx="857280" cy="500066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0" y="2000240"/>
            <a:ext cx="28135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=L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714356"/>
            <a:ext cx="20361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1357298"/>
            <a:ext cx="27943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64,7мм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7.40741E-7 L -0.14653 -0.54607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" y="-2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40741E-7 L -0.13334 -0.1794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" y="-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  <p:bldP spid="19" grpId="0"/>
      <p:bldP spid="26" grpId="0"/>
      <p:bldP spid="45" grpId="0" animBg="1"/>
      <p:bldP spid="45" grpId="1" animBg="1"/>
      <p:bldP spid="47" grpId="0" animBg="1"/>
      <p:bldP spid="47" grpId="1" animBg="1"/>
      <p:bldP spid="54" grpId="0"/>
      <p:bldP spid="55" grpId="0"/>
      <p:bldP spid="5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1767004" y="3396168"/>
            <a:ext cx="355416" cy="365658"/>
            <a:chOff x="1906484" y="5074176"/>
            <a:chExt cx="355416" cy="365658"/>
          </a:xfrm>
        </p:grpSpPr>
        <p:sp>
          <p:nvSpPr>
            <p:cNvPr id="11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Oval 26"/>
          <p:cNvSpPr>
            <a:spLocks noChangeArrowheads="1"/>
          </p:cNvSpPr>
          <p:nvPr/>
        </p:nvSpPr>
        <p:spPr bwMode="auto">
          <a:xfrm>
            <a:off x="571472" y="3143248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Oval 27"/>
          <p:cNvSpPr>
            <a:spLocks noChangeArrowheads="1"/>
          </p:cNvSpPr>
          <p:nvPr/>
        </p:nvSpPr>
        <p:spPr bwMode="auto">
          <a:xfrm>
            <a:off x="1571604" y="2500306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Oval 27"/>
          <p:cNvSpPr>
            <a:spLocks noChangeArrowheads="1"/>
          </p:cNvSpPr>
          <p:nvPr/>
        </p:nvSpPr>
        <p:spPr bwMode="auto">
          <a:xfrm rot="2584162">
            <a:off x="1583376" y="2483891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Text Box 1"/>
          <p:cNvSpPr txBox="1">
            <a:spLocks noChangeArrowheads="1"/>
          </p:cNvSpPr>
          <p:nvPr/>
        </p:nvSpPr>
        <p:spPr bwMode="auto">
          <a:xfrm>
            <a:off x="3571868" y="2571744"/>
            <a:ext cx="3571900" cy="717552"/>
          </a:xfrm>
          <a:prstGeom prst="rect">
            <a:avLst/>
          </a:prstGeom>
          <a:noFill/>
          <a:ln w="57150">
            <a:solidFill>
              <a:srgbClr val="C000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Электронов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//-3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571472" y="1428736"/>
            <a:ext cx="2071702" cy="92333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3/7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AutoShape 23"/>
          <p:cNvSpPr>
            <a:spLocks noChangeArrowheads="1"/>
          </p:cNvSpPr>
          <p:nvPr/>
        </p:nvSpPr>
        <p:spPr bwMode="auto">
          <a:xfrm>
            <a:off x="2071670" y="3530780"/>
            <a:ext cx="180265" cy="183972"/>
          </a:xfrm>
          <a:prstGeom prst="flowChartOr">
            <a:avLst/>
          </a:prstGeom>
          <a:solidFill>
            <a:srgbClr val="FFFFFF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Oval 25"/>
          <p:cNvSpPr>
            <a:spLocks noChangeArrowheads="1"/>
          </p:cNvSpPr>
          <p:nvPr/>
        </p:nvSpPr>
        <p:spPr bwMode="auto">
          <a:xfrm>
            <a:off x="1714480" y="3643314"/>
            <a:ext cx="180265" cy="161118"/>
          </a:xfrm>
          <a:prstGeom prst="ellipse">
            <a:avLst/>
          </a:prstGeom>
          <a:solidFill>
            <a:srgbClr val="FFFFFF"/>
          </a:solidFill>
          <a:ln w="57150">
            <a:solidFill>
              <a:srgbClr val="220FB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Oval 25"/>
          <p:cNvSpPr>
            <a:spLocks noChangeArrowheads="1"/>
          </p:cNvSpPr>
          <p:nvPr/>
        </p:nvSpPr>
        <p:spPr bwMode="auto">
          <a:xfrm>
            <a:off x="2000232" y="3643314"/>
            <a:ext cx="180265" cy="161118"/>
          </a:xfrm>
          <a:prstGeom prst="ellipse">
            <a:avLst/>
          </a:prstGeom>
          <a:solidFill>
            <a:srgbClr val="FFFFFF"/>
          </a:solidFill>
          <a:ln w="57150">
            <a:solidFill>
              <a:srgbClr val="220FB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Oval 25"/>
          <p:cNvSpPr>
            <a:spLocks noChangeArrowheads="1"/>
          </p:cNvSpPr>
          <p:nvPr/>
        </p:nvSpPr>
        <p:spPr bwMode="auto">
          <a:xfrm>
            <a:off x="1857356" y="3714752"/>
            <a:ext cx="180265" cy="161118"/>
          </a:xfrm>
          <a:prstGeom prst="ellipse">
            <a:avLst/>
          </a:prstGeom>
          <a:solidFill>
            <a:srgbClr val="FFFFFF"/>
          </a:solidFill>
          <a:ln w="57150">
            <a:solidFill>
              <a:srgbClr val="220FB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" name="Text Box 1"/>
          <p:cNvSpPr txBox="1">
            <a:spLocks noChangeArrowheads="1"/>
          </p:cNvSpPr>
          <p:nvPr/>
        </p:nvSpPr>
        <p:spPr bwMode="auto">
          <a:xfrm>
            <a:off x="3929058" y="3857628"/>
            <a:ext cx="2786082" cy="717552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Протонов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+3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1"/>
          <p:cNvSpPr txBox="1">
            <a:spLocks noChangeArrowheads="1"/>
          </p:cNvSpPr>
          <p:nvPr/>
        </p:nvSpPr>
        <p:spPr bwMode="auto">
          <a:xfrm>
            <a:off x="3929058" y="4786322"/>
            <a:ext cx="3571900" cy="717552"/>
          </a:xfrm>
          <a:prstGeom prst="rect">
            <a:avLst/>
          </a:prstGeom>
          <a:noFill/>
          <a:ln w="57150">
            <a:solidFill>
              <a:srgbClr val="000099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Нейтронов 4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/>
          <a:srcRect l="9961" t="12451" r="10937" b="78760"/>
          <a:stretch>
            <a:fillRect/>
          </a:stretch>
        </p:blipFill>
        <p:spPr bwMode="auto">
          <a:xfrm>
            <a:off x="0" y="0"/>
            <a:ext cx="91440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 descr="D:\фото\ВСВ\для тем\2011-11-28 15.59.52.jpg"/>
          <p:cNvPicPr>
            <a:picLocks noChangeAspect="1" noChangeArrowheads="1"/>
          </p:cNvPicPr>
          <p:nvPr/>
        </p:nvPicPr>
        <p:blipFill>
          <a:blip r:embed="rId8" cstate="print">
            <a:lum bright="9000" contrast="5000"/>
          </a:blip>
          <a:srcRect/>
          <a:stretch>
            <a:fillRect/>
          </a:stretch>
        </p:blipFill>
        <p:spPr bwMode="auto">
          <a:xfrm rot="5400000">
            <a:off x="500071" y="-500071"/>
            <a:ext cx="6858000" cy="785814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428596" y="5572140"/>
            <a:ext cx="226055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S=</a:t>
            </a:r>
            <a:r>
              <a:rPr lang="en-US" sz="6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66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29190" y="4143380"/>
            <a:ext cx="2525050" cy="1015663"/>
          </a:xfrm>
          <a:prstGeom prst="rect">
            <a:avLst/>
          </a:prstGeom>
          <a:ln w="5715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2r= l/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6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214678" y="1857364"/>
            <a:ext cx="857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357290" y="4000504"/>
            <a:ext cx="9653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r=</a:t>
            </a:r>
            <a:endParaRPr lang="ru-RU" sz="6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205025" y="0"/>
            <a:ext cx="10550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N= </a:t>
            </a:r>
            <a:endParaRPr lang="ru-RU" sz="4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714612" y="5715016"/>
            <a:ext cx="963725" cy="923330"/>
          </a:xfrm>
          <a:prstGeom prst="rect">
            <a:avLst/>
          </a:prstGeom>
          <a:ln w="5715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S=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072198" y="2428868"/>
            <a:ext cx="1571636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91,2мм</a:t>
            </a:r>
            <a:endParaRPr lang="ru-RU" sz="3200" dirty="0">
              <a:solidFill>
                <a:srgbClr val="FF0000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1428728" y="1785926"/>
            <a:ext cx="4357718" cy="1588"/>
          </a:xfrm>
          <a:prstGeom prst="straightConnector1">
            <a:avLst/>
          </a:prstGeom>
          <a:ln w="57150">
            <a:solidFill>
              <a:schemeClr val="bg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4071934" y="113226"/>
            <a:ext cx="142876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150шт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858016" y="357166"/>
            <a:ext cx="107157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"/>
          <p:cNvGrpSpPr/>
          <p:nvPr/>
        </p:nvGrpSpPr>
        <p:grpSpPr>
          <a:xfrm>
            <a:off x="7715272" y="71414"/>
            <a:ext cx="1143008" cy="1249006"/>
            <a:chOff x="7358082" y="2639793"/>
            <a:chExt cx="1143008" cy="1249006"/>
          </a:xfrm>
          <a:solidFill>
            <a:schemeClr val="bg1"/>
          </a:solidFill>
        </p:grpSpPr>
        <p:sp>
          <p:nvSpPr>
            <p:cNvPr id="54" name="Прямоугольник 53"/>
            <p:cNvSpPr/>
            <p:nvPr/>
          </p:nvSpPr>
          <p:spPr>
            <a:xfrm>
              <a:off x="7358082" y="2639793"/>
              <a:ext cx="1143008" cy="64633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7524708" y="3242468"/>
              <a:ext cx="619192" cy="64633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6" name="Прямая соединительная линия 55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5400000" flipH="1" flipV="1">
            <a:off x="3679025" y="1178703"/>
            <a:ext cx="5143536" cy="392909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/>
          <p:cNvSpPr/>
          <p:nvPr/>
        </p:nvSpPr>
        <p:spPr>
          <a:xfrm>
            <a:off x="2285984" y="4000504"/>
            <a:ext cx="2194832" cy="101566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0,3мм</a:t>
            </a:r>
            <a:endParaRPr lang="ru-RU" sz="6000" dirty="0">
              <a:solidFill>
                <a:srgbClr val="C00000"/>
              </a:solidFill>
            </a:endParaRPr>
          </a:p>
        </p:txBody>
      </p:sp>
      <p:cxnSp>
        <p:nvCxnSpPr>
          <p:cNvPr id="62" name="Прямая со стрелкой 61"/>
          <p:cNvCxnSpPr/>
          <p:nvPr/>
        </p:nvCxnSpPr>
        <p:spPr>
          <a:xfrm rot="5400000">
            <a:off x="2035951" y="4893479"/>
            <a:ext cx="1143008" cy="107157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3643306" y="5643578"/>
            <a:ext cx="2836033" cy="101566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0,29мм</a:t>
            </a:r>
            <a:r>
              <a:rPr lang="ru-RU" sz="6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6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7.40741E-7 L -0.25781 -0.07523 " pathEditMode="relative" rAng="0" ptsTypes="AA">
                                      <p:cBhvr>
                                        <p:cTn id="7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" y="-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7" grpId="0"/>
      <p:bldP spid="18" grpId="0"/>
      <p:bldP spid="18" grpId="1"/>
      <p:bldP spid="26" grpId="0"/>
      <p:bldP spid="27" grpId="0" animBg="1"/>
      <p:bldP spid="27" grpId="1" animBg="1"/>
      <p:bldP spid="46" grpId="0" animBg="1"/>
      <p:bldP spid="46" grpId="1" animBg="1"/>
      <p:bldP spid="47" grpId="0" animBg="1"/>
      <p:bldP spid="51" grpId="0" animBg="1"/>
      <p:bldP spid="61" grpId="0" animBg="1"/>
      <p:bldP spid="6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Прямоугольник 62"/>
          <p:cNvSpPr/>
          <p:nvPr/>
        </p:nvSpPr>
        <p:spPr>
          <a:xfrm>
            <a:off x="7072330" y="5945707"/>
            <a:ext cx="1172116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0,29</a:t>
            </a:r>
            <a:endParaRPr lang="ru-RU" sz="4400" dirty="0">
              <a:solidFill>
                <a:srgbClr val="C00000"/>
              </a:solidFill>
            </a:endParaRPr>
          </a:p>
        </p:txBody>
      </p:sp>
      <p:pic>
        <p:nvPicPr>
          <p:cNvPr id="35842" name="Picture 2" descr="D:\фото\ВСВ\для тем\2011-11-28 16.18.4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-277972" y="-936499"/>
            <a:ext cx="4952995" cy="4397052"/>
          </a:xfrm>
          <a:prstGeom prst="rect">
            <a:avLst/>
          </a:prstGeom>
          <a:noFill/>
        </p:spPr>
      </p:pic>
      <p:pic>
        <p:nvPicPr>
          <p:cNvPr id="35843" name="Picture 3" descr="D:\фото\ВСВ\для тем\2011-11-28 15.59.5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2893210" y="3107526"/>
            <a:ext cx="4286256" cy="3214691"/>
          </a:xfrm>
          <a:prstGeom prst="rect">
            <a:avLst/>
          </a:prstGeom>
          <a:noFill/>
        </p:spPr>
      </p:pic>
      <p:pic>
        <p:nvPicPr>
          <p:cNvPr id="35844" name="Picture 4" descr="D:\фото\ВСВ\для тем\2011-11-28 15.59.1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5400000">
            <a:off x="-415249" y="2986994"/>
            <a:ext cx="4286257" cy="34557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2000" y="357166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"/>
          <p:cNvGrpSpPr/>
          <p:nvPr/>
        </p:nvGrpSpPr>
        <p:grpSpPr>
          <a:xfrm>
            <a:off x="5429256" y="71414"/>
            <a:ext cx="1143008" cy="1249006"/>
            <a:chOff x="7358082" y="2639793"/>
            <a:chExt cx="1143008" cy="124900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7358082" y="2639793"/>
              <a:ext cx="11430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524708" y="324246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Прямоугольник 9"/>
          <p:cNvSpPr/>
          <p:nvPr/>
        </p:nvSpPr>
        <p:spPr>
          <a:xfrm>
            <a:off x="-71470" y="5429264"/>
            <a:ext cx="25403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RN =L 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14414" y="2928934"/>
            <a:ext cx="10001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2R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14810" y="5934670"/>
            <a:ext cx="18822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S=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54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00496" y="5143512"/>
            <a:ext cx="25250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2r= l/N</a:t>
            </a:r>
            <a:endParaRPr lang="ru-RU" sz="6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643438" y="3189972"/>
            <a:ext cx="857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000496" y="4572008"/>
            <a:ext cx="9653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r=</a:t>
            </a:r>
            <a:endParaRPr lang="ru-RU" sz="6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14282" y="6160021"/>
            <a:ext cx="11345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ru-RU" sz="4400" dirty="0">
              <a:solidFill>
                <a:schemeClr val="bg1"/>
              </a:solidFill>
            </a:endParaRPr>
          </a:p>
        </p:txBody>
      </p:sp>
      <p:grpSp>
        <p:nvGrpSpPr>
          <p:cNvPr id="3" name="Группа 23"/>
          <p:cNvGrpSpPr/>
          <p:nvPr/>
        </p:nvGrpSpPr>
        <p:grpSpPr>
          <a:xfrm>
            <a:off x="6508078" y="71414"/>
            <a:ext cx="1421508" cy="1360711"/>
            <a:chOff x="7293896" y="3214686"/>
            <a:chExt cx="1421508" cy="1360711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997826" y="3214686"/>
              <a:ext cx="642942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8001024" y="3929066"/>
              <a:ext cx="500066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7293896" y="3538184"/>
              <a:ext cx="726255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2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>
              <a:off x="8001024" y="388898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Прямоугольник 24"/>
          <p:cNvSpPr/>
          <p:nvPr/>
        </p:nvSpPr>
        <p:spPr>
          <a:xfrm>
            <a:off x="7715272" y="1785926"/>
            <a:ext cx="1285884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=9,2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-71470" y="4874137"/>
            <a:ext cx="10550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N= 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072198" y="5929330"/>
            <a:ext cx="963725" cy="92333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S=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28" name="AutoShape 4"/>
          <p:cNvSpPr>
            <a:spLocks noChangeArrowheads="1"/>
          </p:cNvSpPr>
          <p:nvPr/>
        </p:nvSpPr>
        <p:spPr bwMode="auto">
          <a:xfrm>
            <a:off x="571472" y="121442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AutoShape 4"/>
          <p:cNvSpPr>
            <a:spLocks noChangeArrowheads="1"/>
          </p:cNvSpPr>
          <p:nvPr/>
        </p:nvSpPr>
        <p:spPr bwMode="auto">
          <a:xfrm>
            <a:off x="785786" y="178592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3000364" y="157161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928662" y="557193"/>
            <a:ext cx="347811" cy="371477"/>
            <a:chOff x="3018" y="5186"/>
            <a:chExt cx="202" cy="201"/>
          </a:xfrm>
        </p:grpSpPr>
        <p:sp>
          <p:nvSpPr>
            <p:cNvPr id="32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714744" y="857232"/>
            <a:ext cx="347811" cy="371477"/>
            <a:chOff x="3018" y="5186"/>
            <a:chExt cx="202" cy="201"/>
          </a:xfrm>
        </p:grpSpPr>
        <p:sp>
          <p:nvSpPr>
            <p:cNvPr id="35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Group 5"/>
          <p:cNvGrpSpPr>
            <a:grpSpLocks/>
          </p:cNvGrpSpPr>
          <p:nvPr/>
        </p:nvGrpSpPr>
        <p:grpSpPr bwMode="auto">
          <a:xfrm>
            <a:off x="866603" y="2200267"/>
            <a:ext cx="347811" cy="371477"/>
            <a:chOff x="3018" y="5186"/>
            <a:chExt cx="202" cy="201"/>
          </a:xfrm>
        </p:grpSpPr>
        <p:sp>
          <p:nvSpPr>
            <p:cNvPr id="38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39"/>
          <p:cNvGrpSpPr/>
          <p:nvPr/>
        </p:nvGrpSpPr>
        <p:grpSpPr>
          <a:xfrm>
            <a:off x="6000760" y="1496785"/>
            <a:ext cx="1643074" cy="1360711"/>
            <a:chOff x="7293896" y="3214686"/>
            <a:chExt cx="1643074" cy="1360711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7997826" y="3214686"/>
              <a:ext cx="939144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4,6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8001024" y="3929066"/>
              <a:ext cx="793070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0,5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7293896" y="3538184"/>
              <a:ext cx="726255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2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единительная линия 43"/>
            <p:cNvCxnSpPr/>
            <p:nvPr/>
          </p:nvCxnSpPr>
          <p:spPr>
            <a:xfrm>
              <a:off x="8001024" y="388898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Прямоугольник 44"/>
          <p:cNvSpPr/>
          <p:nvPr/>
        </p:nvSpPr>
        <p:spPr>
          <a:xfrm>
            <a:off x="2071670" y="2915663"/>
            <a:ext cx="142876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мм</a:t>
            </a:r>
            <a:endParaRPr lang="ru-RU" sz="32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5214942" y="3214686"/>
            <a:ext cx="1571636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91,2мм</a:t>
            </a:r>
            <a:endParaRPr lang="ru-RU" sz="3200" dirty="0">
              <a:solidFill>
                <a:srgbClr val="FF0000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3929058" y="3857628"/>
            <a:ext cx="1785950" cy="1588"/>
          </a:xfrm>
          <a:prstGeom prst="straightConnector1">
            <a:avLst/>
          </a:prstGeom>
          <a:ln w="57150">
            <a:solidFill>
              <a:schemeClr val="bg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795439" y="4987363"/>
            <a:ext cx="1347669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150шт</a:t>
            </a:r>
            <a:endParaRPr lang="ru-RU" sz="3200" dirty="0">
              <a:solidFill>
                <a:srgbClr val="FF0000"/>
              </a:solidFill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 rot="16200000" flipV="1">
            <a:off x="4286248" y="2357430"/>
            <a:ext cx="5429288" cy="18573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10800000">
            <a:off x="5643570" y="571480"/>
            <a:ext cx="3000396" cy="135732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1071538" y="6072206"/>
            <a:ext cx="1415772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9,7м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929454" y="5957040"/>
            <a:ext cx="2307042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0,29мм</a:t>
            </a:r>
            <a:r>
              <a:rPr lang="ru-RU" sz="4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429388" y="3857628"/>
            <a:ext cx="107157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8286776" y="1785926"/>
            <a:ext cx="714380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9,2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 rot="5400000" flipH="1" flipV="1">
            <a:off x="1321571" y="1893083"/>
            <a:ext cx="5143536" cy="3643338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63"/>
          <p:cNvSpPr/>
          <p:nvPr/>
        </p:nvSpPr>
        <p:spPr>
          <a:xfrm>
            <a:off x="1071538" y="6086061"/>
            <a:ext cx="825867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9,7</a:t>
            </a:r>
            <a:endParaRPr lang="ru-RU" sz="4000" dirty="0">
              <a:solidFill>
                <a:srgbClr val="C00000"/>
              </a:solidFill>
            </a:endParaRP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7286644" y="4214818"/>
            <a:ext cx="164307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6572264" y="4929198"/>
            <a:ext cx="121444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1,1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Группа 65"/>
          <p:cNvGrpSpPr/>
          <p:nvPr/>
        </p:nvGrpSpPr>
        <p:grpSpPr>
          <a:xfrm>
            <a:off x="7643802" y="4714884"/>
            <a:ext cx="1643106" cy="1176362"/>
            <a:chOff x="7358082" y="2639793"/>
            <a:chExt cx="1643106" cy="1176362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7358082" y="2639793"/>
              <a:ext cx="1643106" cy="646331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>
              <a:spAutoFit/>
            </a:bodyPr>
            <a:lstStyle/>
            <a:p>
              <a:r>
                <a:rPr lang="ru-RU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36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ru-RU" sz="3600" dirty="0" smtClean="0"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мм</a:t>
              </a:r>
              <a:r>
                <a:rPr lang="ru-RU" sz="3600" b="1" baseline="30000" dirty="0" smtClean="0">
                  <a:latin typeface="Times New Roman" pitchFamily="18" charset="0"/>
                  <a:cs typeface="Times New Roman" pitchFamily="18" charset="0"/>
                </a:rPr>
                <a:t> 2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7439644" y="3169824"/>
              <a:ext cx="833506" cy="646331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единительная линия 68"/>
            <p:cNvCxnSpPr/>
            <p:nvPr/>
          </p:nvCxnSpPr>
          <p:spPr>
            <a:xfrm flipV="1">
              <a:off x="7429520" y="3282735"/>
              <a:ext cx="1214478" cy="3389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1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-0.13038 0.25995 " pathEditMode="relative" rAng="0" ptsTypes="AA">
                                      <p:cBhvr>
                                        <p:cTn id="19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09566 -0.35996 " pathEditMode="relative" rAng="0" ptsTypes="AA">
                                      <p:cBhvr>
                                        <p:cTn id="20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-1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7 L 0.71562 -0.27106 " pathEditMode="relative" rAng="0" ptsTypes="AA">
                                      <p:cBhvr>
                                        <p:cTn id="20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8" y="-1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3" grpId="1" animBg="1"/>
      <p:bldP spid="5" grpId="0"/>
      <p:bldP spid="10" grpId="0"/>
      <p:bldP spid="11" grpId="0"/>
      <p:bldP spid="12" grpId="0"/>
      <p:bldP spid="13" grpId="0"/>
      <p:bldP spid="17" grpId="0"/>
      <p:bldP spid="18" grpId="0"/>
      <p:bldP spid="19" grpId="0"/>
      <p:bldP spid="25" grpId="0" animBg="1"/>
      <p:bldP spid="26" grpId="0"/>
      <p:bldP spid="27" grpId="0" animBg="1"/>
      <p:bldP spid="28" grpId="0" animBg="1"/>
      <p:bldP spid="29" grpId="0" animBg="1"/>
      <p:bldP spid="30" grpId="0" animBg="1"/>
      <p:bldP spid="45" grpId="0" animBg="1"/>
      <p:bldP spid="46" grpId="0" animBg="1"/>
      <p:bldP spid="47" grpId="0" animBg="1"/>
      <p:bldP spid="51" grpId="0" animBg="1"/>
      <p:bldP spid="53" grpId="0" animBg="1"/>
      <p:bldP spid="56" grpId="0" animBg="1"/>
      <p:bldP spid="60" grpId="0" animBg="1"/>
      <p:bldP spid="60" grpId="1" animBg="1"/>
      <p:bldP spid="64" grpId="0" animBg="1"/>
      <p:bldP spid="64" grpId="1" animBg="1"/>
      <p:bldP spid="6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Прямоугольник 62"/>
          <p:cNvSpPr/>
          <p:nvPr/>
        </p:nvSpPr>
        <p:spPr>
          <a:xfrm>
            <a:off x="7072330" y="5945707"/>
            <a:ext cx="1063112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…..</a:t>
            </a:r>
            <a:endParaRPr lang="ru-RU" sz="4400" dirty="0">
              <a:solidFill>
                <a:srgbClr val="C00000"/>
              </a:solidFill>
            </a:endParaRPr>
          </a:p>
        </p:txBody>
      </p:sp>
      <p:pic>
        <p:nvPicPr>
          <p:cNvPr id="35842" name="Picture 2" descr="D:\фото\ВСВ\для тем\2011-11-28 16.18.4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-277972" y="-936499"/>
            <a:ext cx="4952995" cy="4397052"/>
          </a:xfrm>
          <a:prstGeom prst="rect">
            <a:avLst/>
          </a:prstGeom>
          <a:noFill/>
        </p:spPr>
      </p:pic>
      <p:pic>
        <p:nvPicPr>
          <p:cNvPr id="35843" name="Picture 3" descr="D:\фото\ВСВ\для тем\2011-11-28 15.59.5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2893210" y="3107526"/>
            <a:ext cx="4286256" cy="3214691"/>
          </a:xfrm>
          <a:prstGeom prst="rect">
            <a:avLst/>
          </a:prstGeom>
          <a:noFill/>
        </p:spPr>
      </p:pic>
      <p:pic>
        <p:nvPicPr>
          <p:cNvPr id="35844" name="Picture 4" descr="D:\фото\ВСВ\для тем\2011-11-28 15.59.1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5400000">
            <a:off x="-415249" y="2986994"/>
            <a:ext cx="4286257" cy="34557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2000" y="357166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"/>
          <p:cNvGrpSpPr/>
          <p:nvPr/>
        </p:nvGrpSpPr>
        <p:grpSpPr>
          <a:xfrm>
            <a:off x="5429256" y="71414"/>
            <a:ext cx="1143008" cy="1249006"/>
            <a:chOff x="7358082" y="2639793"/>
            <a:chExt cx="1143008" cy="124900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7358082" y="2639793"/>
              <a:ext cx="11430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524708" y="324246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Прямоугольник 9"/>
          <p:cNvSpPr/>
          <p:nvPr/>
        </p:nvSpPr>
        <p:spPr>
          <a:xfrm>
            <a:off x="-71470" y="5429264"/>
            <a:ext cx="25403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RN =L 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14414" y="2928934"/>
            <a:ext cx="10001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2R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14810" y="5934670"/>
            <a:ext cx="18822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S=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54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00496" y="5143512"/>
            <a:ext cx="25250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2r= l/N</a:t>
            </a:r>
            <a:endParaRPr lang="ru-RU" sz="6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643438" y="3189972"/>
            <a:ext cx="857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000496" y="4572008"/>
            <a:ext cx="9653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r=</a:t>
            </a:r>
            <a:endParaRPr lang="ru-RU" sz="6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14282" y="6160021"/>
            <a:ext cx="11345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ru-RU" sz="4400" dirty="0">
              <a:solidFill>
                <a:schemeClr val="bg1"/>
              </a:solidFill>
            </a:endParaRPr>
          </a:p>
        </p:txBody>
      </p:sp>
      <p:grpSp>
        <p:nvGrpSpPr>
          <p:cNvPr id="3" name="Группа 23"/>
          <p:cNvGrpSpPr/>
          <p:nvPr/>
        </p:nvGrpSpPr>
        <p:grpSpPr>
          <a:xfrm>
            <a:off x="6508078" y="71414"/>
            <a:ext cx="1421508" cy="1360711"/>
            <a:chOff x="7293896" y="3214686"/>
            <a:chExt cx="1421508" cy="1360711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997826" y="3214686"/>
              <a:ext cx="642942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8001024" y="3929066"/>
              <a:ext cx="500066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7293896" y="3538184"/>
              <a:ext cx="726255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2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>
              <a:off x="8001024" y="388898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Прямоугольник 24"/>
          <p:cNvSpPr/>
          <p:nvPr/>
        </p:nvSpPr>
        <p:spPr>
          <a:xfrm>
            <a:off x="7715272" y="1785926"/>
            <a:ext cx="1285884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=….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-71470" y="4874137"/>
            <a:ext cx="10550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N= 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072198" y="5929330"/>
            <a:ext cx="963725" cy="92333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S=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28" name="AutoShape 4"/>
          <p:cNvSpPr>
            <a:spLocks noChangeArrowheads="1"/>
          </p:cNvSpPr>
          <p:nvPr/>
        </p:nvSpPr>
        <p:spPr bwMode="auto">
          <a:xfrm>
            <a:off x="571472" y="121442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AutoShape 4"/>
          <p:cNvSpPr>
            <a:spLocks noChangeArrowheads="1"/>
          </p:cNvSpPr>
          <p:nvPr/>
        </p:nvSpPr>
        <p:spPr bwMode="auto">
          <a:xfrm>
            <a:off x="785786" y="178592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3000364" y="157161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928662" y="557193"/>
            <a:ext cx="347811" cy="371477"/>
            <a:chOff x="3018" y="5186"/>
            <a:chExt cx="202" cy="201"/>
          </a:xfrm>
        </p:grpSpPr>
        <p:sp>
          <p:nvSpPr>
            <p:cNvPr id="32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714744" y="857232"/>
            <a:ext cx="347811" cy="371477"/>
            <a:chOff x="3018" y="5186"/>
            <a:chExt cx="202" cy="201"/>
          </a:xfrm>
        </p:grpSpPr>
        <p:sp>
          <p:nvSpPr>
            <p:cNvPr id="35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Group 5"/>
          <p:cNvGrpSpPr>
            <a:grpSpLocks/>
          </p:cNvGrpSpPr>
          <p:nvPr/>
        </p:nvGrpSpPr>
        <p:grpSpPr bwMode="auto">
          <a:xfrm>
            <a:off x="866603" y="2200267"/>
            <a:ext cx="347811" cy="371477"/>
            <a:chOff x="3018" y="5186"/>
            <a:chExt cx="202" cy="201"/>
          </a:xfrm>
        </p:grpSpPr>
        <p:sp>
          <p:nvSpPr>
            <p:cNvPr id="38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39"/>
          <p:cNvGrpSpPr/>
          <p:nvPr/>
        </p:nvGrpSpPr>
        <p:grpSpPr>
          <a:xfrm>
            <a:off x="6000760" y="1496785"/>
            <a:ext cx="1643074" cy="1237600"/>
            <a:chOff x="7293896" y="3214686"/>
            <a:chExt cx="1643074" cy="1237600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7997826" y="3214686"/>
              <a:ext cx="939144" cy="52322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ru-RU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8001024" y="3929066"/>
              <a:ext cx="793070" cy="52322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ru-RU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7293896" y="3538184"/>
              <a:ext cx="726255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8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единительная линия 43"/>
            <p:cNvCxnSpPr/>
            <p:nvPr/>
          </p:nvCxnSpPr>
          <p:spPr>
            <a:xfrm>
              <a:off x="8001024" y="388898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Прямоугольник 44"/>
          <p:cNvSpPr/>
          <p:nvPr/>
        </p:nvSpPr>
        <p:spPr>
          <a:xfrm>
            <a:off x="2071670" y="2915663"/>
            <a:ext cx="142876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…..мм</a:t>
            </a:r>
            <a:endParaRPr lang="ru-RU" sz="32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5214942" y="3214686"/>
            <a:ext cx="1571636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……мм</a:t>
            </a:r>
            <a:endParaRPr lang="ru-RU" sz="3200" dirty="0">
              <a:solidFill>
                <a:srgbClr val="FF0000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3929058" y="3857628"/>
            <a:ext cx="1785950" cy="1588"/>
          </a:xfrm>
          <a:prstGeom prst="straightConnector1">
            <a:avLst/>
          </a:prstGeom>
          <a:ln w="57150">
            <a:solidFill>
              <a:schemeClr val="bg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795439" y="4987363"/>
            <a:ext cx="1347669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шт</a:t>
            </a:r>
            <a:endParaRPr lang="ru-RU" sz="3200" dirty="0">
              <a:solidFill>
                <a:srgbClr val="FF0000"/>
              </a:solidFill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 rot="16200000" flipV="1">
            <a:off x="4286248" y="2357430"/>
            <a:ext cx="5429288" cy="18573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10800000">
            <a:off x="5643570" y="571480"/>
            <a:ext cx="3000396" cy="135732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1071538" y="6072206"/>
            <a:ext cx="1415772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….м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072330" y="5941522"/>
            <a:ext cx="1999265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….мм</a:t>
            </a:r>
            <a:r>
              <a:rPr lang="ru-RU" sz="4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429388" y="3857628"/>
            <a:ext cx="107157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8325066" y="1773734"/>
            <a:ext cx="714380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r"/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 rot="5400000" flipH="1" flipV="1">
            <a:off x="1321571" y="1893083"/>
            <a:ext cx="5143536" cy="3643338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63"/>
          <p:cNvSpPr/>
          <p:nvPr/>
        </p:nvSpPr>
        <p:spPr>
          <a:xfrm>
            <a:off x="1022770" y="6101346"/>
            <a:ext cx="840295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….</a:t>
            </a:r>
            <a:endParaRPr lang="ru-RU" sz="4000" dirty="0">
              <a:solidFill>
                <a:srgbClr val="C00000"/>
              </a:solidFill>
            </a:endParaRP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7286644" y="4214818"/>
            <a:ext cx="164307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6572264" y="4929198"/>
            <a:ext cx="121444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Группа 65"/>
          <p:cNvGrpSpPr/>
          <p:nvPr/>
        </p:nvGrpSpPr>
        <p:grpSpPr>
          <a:xfrm>
            <a:off x="7643802" y="4714884"/>
            <a:ext cx="1643106" cy="1176362"/>
            <a:chOff x="7358082" y="2639793"/>
            <a:chExt cx="1643106" cy="1176362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7358082" y="2639793"/>
              <a:ext cx="1643106" cy="646331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>
              <a:spAutoFit/>
            </a:bodyPr>
            <a:lstStyle/>
            <a:p>
              <a:r>
                <a:rPr lang="ru-RU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36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ru-RU" sz="3600" dirty="0" smtClean="0"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мм</a:t>
              </a:r>
              <a:r>
                <a:rPr lang="ru-RU" sz="3600" b="1" baseline="30000" dirty="0" smtClean="0">
                  <a:latin typeface="Times New Roman" pitchFamily="18" charset="0"/>
                  <a:cs typeface="Times New Roman" pitchFamily="18" charset="0"/>
                </a:rPr>
                <a:t> 2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7439644" y="3169824"/>
              <a:ext cx="833506" cy="646331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единительная линия 68"/>
            <p:cNvCxnSpPr/>
            <p:nvPr/>
          </p:nvCxnSpPr>
          <p:spPr>
            <a:xfrm flipV="1">
              <a:off x="7429520" y="3282735"/>
              <a:ext cx="1214478" cy="3389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1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-0.13038 0.25995 " pathEditMode="relative" rAng="0" ptsTypes="AA">
                                      <p:cBhvr>
                                        <p:cTn id="19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09566 -0.35996 " pathEditMode="relative" rAng="0" ptsTypes="AA">
                                      <p:cBhvr>
                                        <p:cTn id="20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-1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7 L 0.71562 -0.27106 " pathEditMode="relative" rAng="0" ptsTypes="AA">
                                      <p:cBhvr>
                                        <p:cTn id="20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8" y="-1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3" grpId="1" animBg="1"/>
      <p:bldP spid="5" grpId="0"/>
      <p:bldP spid="10" grpId="0"/>
      <p:bldP spid="11" grpId="0"/>
      <p:bldP spid="12" grpId="0"/>
      <p:bldP spid="13" grpId="0"/>
      <p:bldP spid="17" grpId="0"/>
      <p:bldP spid="18" grpId="0"/>
      <p:bldP spid="19" grpId="0"/>
      <p:bldP spid="25" grpId="0" animBg="1"/>
      <p:bldP spid="26" grpId="0"/>
      <p:bldP spid="27" grpId="0" animBg="1"/>
      <p:bldP spid="28" grpId="0" animBg="1"/>
      <p:bldP spid="29" grpId="0" animBg="1"/>
      <p:bldP spid="30" grpId="0" animBg="1"/>
      <p:bldP spid="45" grpId="0" animBg="1"/>
      <p:bldP spid="46" grpId="0" animBg="1"/>
      <p:bldP spid="47" grpId="0" animBg="1"/>
      <p:bldP spid="51" grpId="0" animBg="1"/>
      <p:bldP spid="53" grpId="0" animBg="1"/>
      <p:bldP spid="56" grpId="0" animBg="1"/>
      <p:bldP spid="60" grpId="0" animBg="1"/>
      <p:bldP spid="60" grpId="1" animBg="1"/>
      <p:bldP spid="64" grpId="0" animBg="1"/>
      <p:bldP spid="64" grpId="1" animBg="1"/>
      <p:bldP spid="6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2334637" y="-1906040"/>
            <a:ext cx="4903324" cy="8715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4214818"/>
            <a:ext cx="9144000" cy="111825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удельное сопротивление данного проводника составляет примерно (      )  Ом·мм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/м, вероятно он сделан из ….. 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572140"/>
            <a:ext cx="9144000" cy="111825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значит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 проводник из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нихрома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длиной 1м и сечением 1мм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имеет сопротивление  1,1 Ома. 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15272" y="4214818"/>
            <a:ext cx="1428728" cy="5491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нихрома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2334637" y="-1906040"/>
            <a:ext cx="4903324" cy="8715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4214818"/>
            <a:ext cx="9144000" cy="111825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удельное сопротивление данного проводника составляет примерно (      )  Ом·мм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/м, вероятно он сделан из ….. 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572140"/>
            <a:ext cx="9144000" cy="111825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значит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 проводник из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.……..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длиной 1м и сечением 1мм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имеет сопротивление  ….. Ома. 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D:\фото\ВСВ\для тем\2011-11-28 16.08.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-1884210" y="-44672"/>
            <a:ext cx="8786876" cy="6590156"/>
          </a:xfrm>
          <a:prstGeom prst="rect">
            <a:avLst/>
          </a:prstGeom>
          <a:noFill/>
        </p:spPr>
      </p:pic>
      <p:pic>
        <p:nvPicPr>
          <p:cNvPr id="36867" name="Picture 3" descr="D:\фото\ВСВ\для тем\2011-11-28 16.07.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2643179" y="-28"/>
            <a:ext cx="7429512" cy="557213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357290" y="285728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15.4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мм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0562" y="2071678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мм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3824699"/>
            <a:ext cx="1142944" cy="747309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Сопротивление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способность…….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2671700"/>
            <a:ext cx="62865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Функциональная зависимость сопротивлений: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" y="3455259"/>
            <a:ext cx="87443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Удельное сопротивление (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ρ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-500098" y="4357694"/>
            <a:ext cx="77867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Реостат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0" y="1500174"/>
            <a:ext cx="8054613" cy="46166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…..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Рисунок 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6645" y="853719"/>
            <a:ext cx="1857356" cy="1360835"/>
          </a:xfrm>
          <a:prstGeom prst="rect">
            <a:avLst/>
          </a:prstGeom>
          <a:noFill/>
        </p:spPr>
      </p:pic>
      <p:pic>
        <p:nvPicPr>
          <p:cNvPr id="1026" name="Рисунок 2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2071678"/>
            <a:ext cx="1785950" cy="1403246"/>
          </a:xfrm>
          <a:prstGeom prst="rect">
            <a:avLst/>
          </a:prstGeom>
          <a:noFill/>
        </p:spPr>
      </p:pic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-428660" y="4929198"/>
            <a:ext cx="7858180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 Ома.</a:t>
            </a: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……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7"/>
          <p:cNvGrpSpPr/>
          <p:nvPr/>
        </p:nvGrpSpPr>
        <p:grpSpPr>
          <a:xfrm>
            <a:off x="7286643" y="5078566"/>
            <a:ext cx="1467262" cy="1491730"/>
            <a:chOff x="5579273" y="4388293"/>
            <a:chExt cx="1271627" cy="117002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136490" y="4388293"/>
              <a:ext cx="619129" cy="55522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579273" y="4724484"/>
              <a:ext cx="619128" cy="55522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40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198432" y="5051372"/>
              <a:ext cx="619129" cy="50694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6136520" y="4995341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Скругленный прямоугольник 17"/>
          <p:cNvSpPr/>
          <p:nvPr/>
        </p:nvSpPr>
        <p:spPr>
          <a:xfrm>
            <a:off x="8143900" y="1071546"/>
            <a:ext cx="71438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643702" y="2285992"/>
            <a:ext cx="71438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929586" y="5072074"/>
            <a:ext cx="1000132" cy="1500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7"/>
          <p:cNvGrpSpPr/>
          <p:nvPr/>
        </p:nvGrpSpPr>
        <p:grpSpPr>
          <a:xfrm>
            <a:off x="357159" y="714354"/>
            <a:ext cx="4286280" cy="4461186"/>
            <a:chOff x="5393538" y="4056411"/>
            <a:chExt cx="1857388" cy="2129203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6393670" y="4056411"/>
              <a:ext cx="857256" cy="126328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1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5393538" y="4643447"/>
              <a:ext cx="1000132" cy="126328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1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1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6393670" y="5127982"/>
              <a:ext cx="785818" cy="1057632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38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13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единительная линия 5"/>
            <p:cNvCxnSpPr/>
            <p:nvPr/>
          </p:nvCxnSpPr>
          <p:spPr>
            <a:xfrm>
              <a:off x="6415101" y="524816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6215074" y="371283"/>
            <a:ext cx="1000132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7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7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57950" y="1657167"/>
            <a:ext cx="642942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7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7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57752" y="1071546"/>
            <a:ext cx="1357321" cy="110799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66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66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36989" y="3714752"/>
            <a:ext cx="1978283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7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7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7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00892" y="3714752"/>
            <a:ext cx="2143140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7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72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endParaRPr lang="ru-RU" sz="7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138141" y="1639723"/>
            <a:ext cx="1648569" cy="332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143109" y="-36450"/>
            <a:ext cx="6929486" cy="5394276"/>
            <a:chOff x="2880" y="11808"/>
            <a:chExt cx="2160" cy="1152"/>
          </a:xfrm>
        </p:grpSpPr>
        <p:sp>
          <p:nvSpPr>
            <p:cNvPr id="3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3280762" y="3071810"/>
            <a:ext cx="143411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16600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975757" y="571480"/>
            <a:ext cx="2096573" cy="245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3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1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6786578" y="3249698"/>
            <a:ext cx="1428760" cy="1965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3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1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 flipH="1">
            <a:off x="4643438" y="3000372"/>
            <a:ext cx="1907628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99218" y="3429000"/>
            <a:ext cx="147304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5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115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71868" y="0"/>
            <a:ext cx="4714908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Напряжение (В)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2714620"/>
            <a:ext cx="4143372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 тока (А)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643438" y="5357826"/>
            <a:ext cx="4500562" cy="15696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Сопротивление</a:t>
            </a:r>
          </a:p>
          <a:p>
            <a:pPr algn="ctr"/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(Ом)</a:t>
            </a:r>
            <a:endParaRPr lang="ru-RU" sz="4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6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4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6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6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6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9" grpId="0" animBg="1"/>
      <p:bldP spid="9" grpId="1" animBg="1"/>
      <p:bldP spid="9" grpId="2" animBg="1"/>
      <p:bldP spid="10" grpId="0"/>
      <p:bldP spid="10" grpId="1"/>
      <p:bldP spid="20" grpId="0" animBg="1"/>
      <p:bldP spid="21" grpId="0" animBg="1"/>
      <p:bldP spid="22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0"/>
            <a:ext cx="6098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№5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714356"/>
            <a:ext cx="76118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сопротивления проводника.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57298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357298"/>
            <a:ext cx="612225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амперметр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вольтметр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магазин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сопротивлений,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источник тока,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соединительные провода.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2857496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3429000"/>
            <a:ext cx="4945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цепь по схеме: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59"/>
          <p:cNvGrpSpPr>
            <a:grpSpLocks/>
          </p:cNvGrpSpPr>
          <p:nvPr/>
        </p:nvGrpSpPr>
        <p:grpSpPr bwMode="auto">
          <a:xfrm>
            <a:off x="3857620" y="4429107"/>
            <a:ext cx="5000660" cy="2428893"/>
            <a:chOff x="1490" y="3155"/>
            <a:chExt cx="2090" cy="969"/>
          </a:xfrm>
        </p:grpSpPr>
        <p:sp>
          <p:nvSpPr>
            <p:cNvPr id="9" name="Rectangle 88"/>
            <p:cNvSpPr>
              <a:spLocks noChangeArrowheads="1"/>
            </p:cNvSpPr>
            <p:nvPr/>
          </p:nvSpPr>
          <p:spPr bwMode="auto">
            <a:xfrm>
              <a:off x="1848" y="3341"/>
              <a:ext cx="529" cy="161"/>
            </a:xfrm>
            <a:prstGeom prst="rect">
              <a:avLst/>
            </a:prstGeom>
            <a:solidFill>
              <a:srgbClr val="006600"/>
            </a:solidFill>
            <a:ln w="127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60"/>
            <p:cNvGrpSpPr>
              <a:grpSpLocks/>
            </p:cNvGrpSpPr>
            <p:nvPr/>
          </p:nvGrpSpPr>
          <p:grpSpPr bwMode="auto">
            <a:xfrm>
              <a:off x="1490" y="3155"/>
              <a:ext cx="2090" cy="969"/>
              <a:chOff x="1658" y="3155"/>
              <a:chExt cx="2090" cy="969"/>
            </a:xfrm>
          </p:grpSpPr>
          <p:sp>
            <p:nvSpPr>
              <p:cNvPr id="11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67"/>
              <p:cNvGrpSpPr>
                <a:grpSpLocks/>
              </p:cNvGrpSpPr>
              <p:nvPr/>
            </p:nvGrpSpPr>
            <p:grpSpPr bwMode="auto">
              <a:xfrm>
                <a:off x="1658" y="3155"/>
                <a:ext cx="2090" cy="831"/>
                <a:chOff x="1658" y="3155"/>
                <a:chExt cx="2090" cy="831"/>
              </a:xfrm>
            </p:grpSpPr>
            <p:sp>
              <p:nvSpPr>
                <p:cNvPr id="19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555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3" name="Group 80"/>
                <p:cNvGrpSpPr>
                  <a:grpSpLocks/>
                </p:cNvGrpSpPr>
                <p:nvPr/>
              </p:nvGrpSpPr>
              <p:grpSpPr bwMode="auto">
                <a:xfrm>
                  <a:off x="2913" y="3155"/>
                  <a:ext cx="835" cy="725"/>
                  <a:chOff x="5000" y="7579"/>
                  <a:chExt cx="835" cy="725"/>
                </a:xfrm>
              </p:grpSpPr>
              <p:grpSp>
                <p:nvGrpSpPr>
                  <p:cNvPr id="14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5133" y="7579"/>
                    <a:ext cx="702" cy="725"/>
                    <a:chOff x="5133" y="7579"/>
                    <a:chExt cx="702" cy="725"/>
                  </a:xfrm>
                </p:grpSpPr>
                <p:sp>
                  <p:nvSpPr>
                    <p:cNvPr id="28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33" y="7579"/>
                      <a:ext cx="702" cy="7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kumimoji="0" lang="ru-RU" sz="7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9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1" y="7664"/>
                      <a:ext cx="300" cy="335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6" name="Line 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40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7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1" name="Line 71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" name="Line 70"/>
                <p:cNvSpPr>
                  <a:spLocks noChangeShapeType="1"/>
                </p:cNvSpPr>
                <p:nvPr/>
              </p:nvSpPr>
              <p:spPr bwMode="auto">
                <a:xfrm>
                  <a:off x="1658" y="3409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2972" y="3985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1659" y="3984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0" name="Group 64"/>
              <p:cNvGrpSpPr>
                <a:grpSpLocks/>
              </p:cNvGrpSpPr>
              <p:nvPr/>
            </p:nvGrpSpPr>
            <p:grpSpPr bwMode="auto">
              <a:xfrm>
                <a:off x="2881" y="3848"/>
                <a:ext cx="184" cy="276"/>
                <a:chOff x="3503" y="4378"/>
                <a:chExt cx="184" cy="276"/>
              </a:xfrm>
            </p:grpSpPr>
            <p:sp>
              <p:nvSpPr>
                <p:cNvPr id="17" name="Oval 6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5" name="Group 61"/>
              <p:cNvGrpSpPr>
                <a:grpSpLocks/>
              </p:cNvGrpSpPr>
              <p:nvPr/>
            </p:nvGrpSpPr>
            <p:grpSpPr bwMode="auto">
              <a:xfrm>
                <a:off x="2294" y="3825"/>
                <a:ext cx="184" cy="276"/>
                <a:chOff x="3503" y="4378"/>
                <a:chExt cx="184" cy="276"/>
              </a:xfrm>
            </p:grpSpPr>
            <p:sp>
              <p:nvSpPr>
                <p:cNvPr id="15" name="Oval 6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30" name="Группа 29"/>
          <p:cNvGrpSpPr/>
          <p:nvPr/>
        </p:nvGrpSpPr>
        <p:grpSpPr>
          <a:xfrm>
            <a:off x="4489929" y="3878894"/>
            <a:ext cx="1772302" cy="1231292"/>
            <a:chOff x="6902158" y="285728"/>
            <a:chExt cx="1772302" cy="1231292"/>
          </a:xfrm>
        </p:grpSpPr>
        <p:grpSp>
          <p:nvGrpSpPr>
            <p:cNvPr id="31" name="Group 34"/>
            <p:cNvGrpSpPr>
              <a:grpSpLocks/>
            </p:cNvGrpSpPr>
            <p:nvPr/>
          </p:nvGrpSpPr>
          <p:grpSpPr bwMode="auto">
            <a:xfrm>
              <a:off x="6929472" y="285728"/>
              <a:ext cx="1691428" cy="1201541"/>
              <a:chOff x="9385" y="4873"/>
              <a:chExt cx="1129" cy="760"/>
            </a:xfrm>
          </p:grpSpPr>
          <p:grpSp>
            <p:nvGrpSpPr>
              <p:cNvPr id="34" name="Group 35"/>
              <p:cNvGrpSpPr>
                <a:grpSpLocks/>
              </p:cNvGrpSpPr>
              <p:nvPr/>
            </p:nvGrpSpPr>
            <p:grpSpPr bwMode="auto">
              <a:xfrm>
                <a:off x="9779" y="4873"/>
                <a:ext cx="602" cy="530"/>
                <a:chOff x="9779" y="4873"/>
                <a:chExt cx="602" cy="530"/>
              </a:xfrm>
            </p:grpSpPr>
            <p:sp>
              <p:nvSpPr>
                <p:cNvPr id="39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82" y="4873"/>
                  <a:ext cx="599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Oval 37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" name="Line 38"/>
              <p:cNvSpPr>
                <a:spLocks noChangeShapeType="1"/>
              </p:cNvSpPr>
              <p:nvPr/>
            </p:nvSpPr>
            <p:spPr bwMode="auto">
              <a:xfrm>
                <a:off x="10127" y="5092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Line 39"/>
              <p:cNvSpPr>
                <a:spLocks noChangeShapeType="1"/>
              </p:cNvSpPr>
              <p:nvPr/>
            </p:nvSpPr>
            <p:spPr bwMode="auto">
              <a:xfrm>
                <a:off x="9390" y="5093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Line 40"/>
              <p:cNvSpPr>
                <a:spLocks noChangeShapeType="1"/>
              </p:cNvSpPr>
              <p:nvPr/>
            </p:nvSpPr>
            <p:spPr bwMode="auto">
              <a:xfrm>
                <a:off x="9385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Line 41"/>
              <p:cNvSpPr>
                <a:spLocks noChangeShapeType="1"/>
              </p:cNvSpPr>
              <p:nvPr/>
            </p:nvSpPr>
            <p:spPr bwMode="auto">
              <a:xfrm>
                <a:off x="10514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2" name="Овал 31"/>
            <p:cNvSpPr/>
            <p:nvPr/>
          </p:nvSpPr>
          <p:spPr>
            <a:xfrm>
              <a:off x="6902158" y="1411890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8603022" y="1445582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AutoShape 4"/>
          <p:cNvSpPr>
            <a:spLocks noChangeArrowheads="1"/>
          </p:cNvSpPr>
          <p:nvPr/>
        </p:nvSpPr>
        <p:spPr bwMode="auto">
          <a:xfrm>
            <a:off x="7215206" y="607220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Group 5"/>
          <p:cNvGrpSpPr>
            <a:grpSpLocks/>
          </p:cNvGrpSpPr>
          <p:nvPr/>
        </p:nvGrpSpPr>
        <p:grpSpPr bwMode="auto">
          <a:xfrm>
            <a:off x="5072066" y="5929330"/>
            <a:ext cx="347811" cy="371477"/>
            <a:chOff x="3018" y="5186"/>
            <a:chExt cx="202" cy="201"/>
          </a:xfrm>
        </p:grpSpPr>
        <p:sp>
          <p:nvSpPr>
            <p:cNvPr id="43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AutoShape 4"/>
          <p:cNvSpPr>
            <a:spLocks noChangeArrowheads="1"/>
          </p:cNvSpPr>
          <p:nvPr/>
        </p:nvSpPr>
        <p:spPr bwMode="auto">
          <a:xfrm>
            <a:off x="8215338" y="464344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AutoShape 4"/>
          <p:cNvSpPr>
            <a:spLocks noChangeArrowheads="1"/>
          </p:cNvSpPr>
          <p:nvPr/>
        </p:nvSpPr>
        <p:spPr bwMode="auto">
          <a:xfrm>
            <a:off x="5643570" y="392906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7" name="Group 5"/>
          <p:cNvGrpSpPr>
            <a:grpSpLocks/>
          </p:cNvGrpSpPr>
          <p:nvPr/>
        </p:nvGrpSpPr>
        <p:grpSpPr bwMode="auto">
          <a:xfrm>
            <a:off x="7072330" y="4714884"/>
            <a:ext cx="347811" cy="371477"/>
            <a:chOff x="3018" y="5186"/>
            <a:chExt cx="202" cy="201"/>
          </a:xfrm>
        </p:grpSpPr>
        <p:sp>
          <p:nvSpPr>
            <p:cNvPr id="48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0" name="Group 5"/>
          <p:cNvGrpSpPr>
            <a:grpSpLocks/>
          </p:cNvGrpSpPr>
          <p:nvPr/>
        </p:nvGrpSpPr>
        <p:grpSpPr bwMode="auto">
          <a:xfrm>
            <a:off x="4786314" y="4214818"/>
            <a:ext cx="347811" cy="371477"/>
            <a:chOff x="3018" y="5186"/>
            <a:chExt cx="202" cy="201"/>
          </a:xfrm>
        </p:grpSpPr>
        <p:sp>
          <p:nvSpPr>
            <p:cNvPr id="51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41" grpId="0" animBg="1"/>
      <p:bldP spid="45" grpId="0" animBg="1"/>
      <p:bldP spid="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Скругленный прямоугольник 55"/>
          <p:cNvSpPr/>
          <p:nvPr/>
        </p:nvSpPr>
        <p:spPr>
          <a:xfrm>
            <a:off x="3929058" y="4786322"/>
            <a:ext cx="400052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500430" y="1857364"/>
            <a:ext cx="5143536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715008" y="714356"/>
            <a:ext cx="22254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недостаток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"/>
          <p:cNvGrpSpPr/>
          <p:nvPr/>
        </p:nvGrpSpPr>
        <p:grpSpPr>
          <a:xfrm>
            <a:off x="1787692" y="1002210"/>
            <a:ext cx="355416" cy="365658"/>
            <a:chOff x="1906484" y="5074176"/>
            <a:chExt cx="355416" cy="365658"/>
          </a:xfrm>
        </p:grpSpPr>
        <p:sp>
          <p:nvSpPr>
            <p:cNvPr id="5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" name="Oval 26"/>
          <p:cNvSpPr>
            <a:spLocks noChangeArrowheads="1"/>
          </p:cNvSpPr>
          <p:nvPr/>
        </p:nvSpPr>
        <p:spPr bwMode="auto">
          <a:xfrm>
            <a:off x="714348" y="789671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Группа 9"/>
          <p:cNvGrpSpPr/>
          <p:nvPr/>
        </p:nvGrpSpPr>
        <p:grpSpPr>
          <a:xfrm>
            <a:off x="1767004" y="3396168"/>
            <a:ext cx="355416" cy="365658"/>
            <a:chOff x="1906484" y="5074176"/>
            <a:chExt cx="355416" cy="365658"/>
          </a:xfrm>
        </p:grpSpPr>
        <p:sp>
          <p:nvSpPr>
            <p:cNvPr id="11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Oval 26"/>
          <p:cNvSpPr>
            <a:spLocks noChangeArrowheads="1"/>
          </p:cNvSpPr>
          <p:nvPr/>
        </p:nvSpPr>
        <p:spPr bwMode="auto">
          <a:xfrm>
            <a:off x="693660" y="3183629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Oval 27"/>
          <p:cNvSpPr>
            <a:spLocks noChangeArrowheads="1"/>
          </p:cNvSpPr>
          <p:nvPr/>
        </p:nvSpPr>
        <p:spPr bwMode="auto">
          <a:xfrm>
            <a:off x="1571604" y="2500306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Oval 27"/>
          <p:cNvSpPr>
            <a:spLocks noChangeArrowheads="1"/>
          </p:cNvSpPr>
          <p:nvPr/>
        </p:nvSpPr>
        <p:spPr bwMode="auto">
          <a:xfrm rot="2584162">
            <a:off x="1528512" y="2443641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17"/>
          <p:cNvGrpSpPr/>
          <p:nvPr/>
        </p:nvGrpSpPr>
        <p:grpSpPr>
          <a:xfrm>
            <a:off x="3929058" y="642918"/>
            <a:ext cx="1604950" cy="717552"/>
            <a:chOff x="3929058" y="642918"/>
            <a:chExt cx="1604950" cy="717552"/>
          </a:xfrm>
        </p:grpSpPr>
        <p:sp>
          <p:nvSpPr>
            <p:cNvPr id="5121" name="Text Box 1"/>
            <p:cNvSpPr txBox="1">
              <a:spLocks noChangeArrowheads="1"/>
            </p:cNvSpPr>
            <p:nvPr/>
          </p:nvSpPr>
          <p:spPr bwMode="auto">
            <a:xfrm>
              <a:off x="3929058" y="642918"/>
              <a:ext cx="1604950" cy="717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Ион</a:t>
              </a:r>
              <a:r>
                <a:rPr kumimoji="0" lang="en-U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люс 16"/>
            <p:cNvSpPr/>
            <p:nvPr/>
          </p:nvSpPr>
          <p:spPr>
            <a:xfrm>
              <a:off x="4857752" y="714356"/>
              <a:ext cx="642942" cy="642942"/>
            </a:xfrm>
            <a:prstGeom prst="mathPl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" name="Группа 22"/>
          <p:cNvGrpSpPr/>
          <p:nvPr/>
        </p:nvGrpSpPr>
        <p:grpSpPr>
          <a:xfrm>
            <a:off x="3571868" y="3286124"/>
            <a:ext cx="1604950" cy="717552"/>
            <a:chOff x="3571868" y="3286124"/>
            <a:chExt cx="1604950" cy="717552"/>
          </a:xfrm>
        </p:grpSpPr>
        <p:sp>
          <p:nvSpPr>
            <p:cNvPr id="20" name="Text Box 1"/>
            <p:cNvSpPr txBox="1">
              <a:spLocks noChangeArrowheads="1"/>
            </p:cNvSpPr>
            <p:nvPr/>
          </p:nvSpPr>
          <p:spPr bwMode="auto">
            <a:xfrm>
              <a:off x="3571868" y="3286124"/>
              <a:ext cx="1604950" cy="717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Ион</a:t>
              </a:r>
              <a:r>
                <a:rPr kumimoji="0" lang="en-U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Минус 21"/>
            <p:cNvSpPr/>
            <p:nvPr/>
          </p:nvSpPr>
          <p:spPr>
            <a:xfrm>
              <a:off x="4532094" y="3500438"/>
              <a:ext cx="428628" cy="285752"/>
            </a:xfrm>
            <a:prstGeom prst="mathMinus">
              <a:avLst/>
            </a:prstGeom>
            <a:solidFill>
              <a:srgbClr val="220FB1"/>
            </a:solidFill>
            <a:ln>
              <a:solidFill>
                <a:srgbClr val="220F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220FB1"/>
                </a:solidFill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5214942" y="3286124"/>
            <a:ext cx="17309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избыток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5715008" y="4857760"/>
            <a:ext cx="17332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избыток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28"/>
          <p:cNvGrpSpPr/>
          <p:nvPr/>
        </p:nvGrpSpPr>
        <p:grpSpPr>
          <a:xfrm>
            <a:off x="3539354" y="1888896"/>
            <a:ext cx="2104216" cy="642942"/>
            <a:chOff x="3539354" y="1888896"/>
            <a:chExt cx="2104216" cy="642942"/>
          </a:xfrm>
        </p:grpSpPr>
        <p:sp>
          <p:nvSpPr>
            <p:cNvPr id="25" name="Rectangle 1"/>
            <p:cNvSpPr>
              <a:spLocks noChangeArrowheads="1"/>
            </p:cNvSpPr>
            <p:nvPr/>
          </p:nvSpPr>
          <p:spPr bwMode="auto">
            <a:xfrm>
              <a:off x="3539354" y="1944568"/>
              <a:ext cx="157163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ЗАРЯД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люс 25"/>
            <p:cNvSpPr/>
            <p:nvPr/>
          </p:nvSpPr>
          <p:spPr>
            <a:xfrm>
              <a:off x="5000628" y="1888896"/>
              <a:ext cx="642942" cy="642942"/>
            </a:xfrm>
            <a:prstGeom prst="mathPl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5857884" y="1928802"/>
            <a:ext cx="20633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недостаток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33"/>
          <p:cNvGrpSpPr/>
          <p:nvPr/>
        </p:nvGrpSpPr>
        <p:grpSpPr>
          <a:xfrm>
            <a:off x="7929586" y="1857364"/>
            <a:ext cx="428628" cy="646331"/>
            <a:chOff x="6026160" y="2657470"/>
            <a:chExt cx="428628" cy="646331"/>
          </a:xfrm>
        </p:grpSpPr>
        <p:cxnSp>
          <p:nvCxnSpPr>
            <p:cNvPr id="31" name="Прямая соединительная линия 30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Группа 39"/>
          <p:cNvGrpSpPr/>
          <p:nvPr/>
        </p:nvGrpSpPr>
        <p:grpSpPr>
          <a:xfrm>
            <a:off x="3929058" y="4857760"/>
            <a:ext cx="1643074" cy="523220"/>
            <a:chOff x="3929058" y="4857760"/>
            <a:chExt cx="1643074" cy="523220"/>
          </a:xfrm>
        </p:grpSpPr>
        <p:sp>
          <p:nvSpPr>
            <p:cNvPr id="28" name="Rectangle 1"/>
            <p:cNvSpPr>
              <a:spLocks noChangeArrowheads="1"/>
            </p:cNvSpPr>
            <p:nvPr/>
          </p:nvSpPr>
          <p:spPr bwMode="auto">
            <a:xfrm>
              <a:off x="3929058" y="4857760"/>
              <a:ext cx="12858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заряд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Минус 38"/>
            <p:cNvSpPr/>
            <p:nvPr/>
          </p:nvSpPr>
          <p:spPr>
            <a:xfrm>
              <a:off x="5143504" y="5000636"/>
              <a:ext cx="428628" cy="285752"/>
            </a:xfrm>
            <a:prstGeom prst="mathMinus">
              <a:avLst/>
            </a:prstGeom>
            <a:solidFill>
              <a:srgbClr val="220FB1"/>
            </a:solidFill>
            <a:ln>
              <a:solidFill>
                <a:srgbClr val="220F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220FB1"/>
                </a:solidFill>
              </a:endParaRPr>
            </a:p>
          </p:txBody>
        </p:sp>
      </p:grpSp>
      <p:grpSp>
        <p:nvGrpSpPr>
          <p:cNvPr id="23" name="Группа 40"/>
          <p:cNvGrpSpPr/>
          <p:nvPr/>
        </p:nvGrpSpPr>
        <p:grpSpPr>
          <a:xfrm>
            <a:off x="7358082" y="4857760"/>
            <a:ext cx="428628" cy="646331"/>
            <a:chOff x="6026160" y="2657470"/>
            <a:chExt cx="428628" cy="646331"/>
          </a:xfrm>
        </p:grpSpPr>
        <p:cxnSp>
          <p:nvCxnSpPr>
            <p:cNvPr id="42" name="Прямая соединительная линия 41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9" name="Группа 46"/>
          <p:cNvGrpSpPr/>
          <p:nvPr/>
        </p:nvGrpSpPr>
        <p:grpSpPr>
          <a:xfrm>
            <a:off x="7858148" y="714356"/>
            <a:ext cx="428628" cy="646331"/>
            <a:chOff x="6026160" y="2657470"/>
            <a:chExt cx="428628" cy="646331"/>
          </a:xfrm>
        </p:grpSpPr>
        <p:cxnSp>
          <p:nvCxnSpPr>
            <p:cNvPr id="48" name="Прямая соединительная линия 47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Группа 50"/>
          <p:cNvGrpSpPr/>
          <p:nvPr/>
        </p:nvGrpSpPr>
        <p:grpSpPr>
          <a:xfrm>
            <a:off x="6858016" y="3286124"/>
            <a:ext cx="428628" cy="646331"/>
            <a:chOff x="6026160" y="2657470"/>
            <a:chExt cx="428628" cy="646331"/>
          </a:xfrm>
        </p:grpSpPr>
        <p:cxnSp>
          <p:nvCxnSpPr>
            <p:cNvPr id="52" name="Прямая соединительная линия 51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" name="AutoShape 23"/>
          <p:cNvSpPr>
            <a:spLocks noChangeArrowheads="1"/>
          </p:cNvSpPr>
          <p:nvPr/>
        </p:nvSpPr>
        <p:spPr bwMode="auto">
          <a:xfrm>
            <a:off x="2071670" y="3530780"/>
            <a:ext cx="180265" cy="183972"/>
          </a:xfrm>
          <a:prstGeom prst="flowChartOr">
            <a:avLst/>
          </a:prstGeom>
          <a:solidFill>
            <a:srgbClr val="FFFFFF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1" presetClass="entr" presetSubtype="1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2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716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8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5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6" grpId="1" animBg="1"/>
      <p:bldP spid="55" grpId="0" animBg="1"/>
      <p:bldP spid="55" grpId="1" animBg="1"/>
      <p:bldP spid="3" grpId="0"/>
      <p:bldP spid="8" grpId="0" animBg="1"/>
      <p:bldP spid="14" grpId="0" animBg="1"/>
      <p:bldP spid="15" grpId="0" animBg="1"/>
      <p:bldP spid="16" grpId="0" animBg="1"/>
      <p:bldP spid="24" grpId="0"/>
      <p:bldP spid="7169" grpId="0"/>
      <p:bldP spid="7169" grpId="1"/>
      <p:bldP spid="27" grpId="0"/>
      <p:bldP spid="27" grpId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1500798" y="1429368"/>
            <a:ext cx="3857654" cy="6856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5"/>
          <p:cNvGrpSpPr/>
          <p:nvPr/>
        </p:nvGrpSpPr>
        <p:grpSpPr>
          <a:xfrm>
            <a:off x="0" y="-1357346"/>
            <a:ext cx="2786082" cy="3714777"/>
            <a:chOff x="571472" y="-571529"/>
            <a:chExt cx="2786082" cy="3714777"/>
          </a:xfrm>
        </p:grpSpPr>
        <p:pic>
          <p:nvPicPr>
            <p:cNvPr id="18434" name="Picture 2" descr="D:\фото\ВСВ\для тем\2011-11-28 15.56.05.jpg"/>
            <p:cNvPicPr>
              <a:picLocks noChangeAspect="1" noChangeArrowheads="1"/>
            </p:cNvPicPr>
            <p:nvPr/>
          </p:nvPicPr>
          <p:blipFill>
            <a:blip r:embed="rId9" cstate="print">
              <a:lum bright="30000"/>
            </a:blip>
            <a:srcRect/>
            <a:stretch>
              <a:fillRect/>
            </a:stretch>
          </p:blipFill>
          <p:spPr bwMode="auto">
            <a:xfrm rot="5400000">
              <a:off x="107129" y="-107185"/>
              <a:ext cx="3714747" cy="278606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sp>
          <p:nvSpPr>
            <p:cNvPr id="4" name="Прямоугольник 3"/>
            <p:cNvSpPr/>
            <p:nvPr/>
          </p:nvSpPr>
          <p:spPr>
            <a:xfrm>
              <a:off x="571472" y="2071678"/>
              <a:ext cx="2786082" cy="10715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571472" y="-571528"/>
              <a:ext cx="2786082" cy="15001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786050" y="1214422"/>
            <a:ext cx="2786082" cy="1214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14"/>
          <p:cNvGrpSpPr/>
          <p:nvPr/>
        </p:nvGrpSpPr>
        <p:grpSpPr>
          <a:xfrm>
            <a:off x="2838438" y="-1208484"/>
            <a:ext cx="2805132" cy="3643339"/>
            <a:chOff x="2838438" y="-1357346"/>
            <a:chExt cx="2805132" cy="3643339"/>
          </a:xfrm>
        </p:grpSpPr>
        <p:grpSp>
          <p:nvGrpSpPr>
            <p:cNvPr id="6" name="Группа 9"/>
            <p:cNvGrpSpPr/>
            <p:nvPr/>
          </p:nvGrpSpPr>
          <p:grpSpPr>
            <a:xfrm>
              <a:off x="2857488" y="-1357346"/>
              <a:ext cx="2786082" cy="3643339"/>
              <a:chOff x="2786050" y="-1357346"/>
              <a:chExt cx="2786082" cy="3643339"/>
            </a:xfrm>
          </p:grpSpPr>
          <p:pic>
            <p:nvPicPr>
              <p:cNvPr id="18435" name="Picture 3" descr="D:\фото\ВСВ\для тем\2011-11-28 15.56.51.jpg"/>
              <p:cNvPicPr>
                <a:picLocks noChangeAspect="1" noChangeArrowheads="1"/>
              </p:cNvPicPr>
              <p:nvPr/>
            </p:nvPicPr>
            <p:blipFill>
              <a:blip r:embed="rId10" cstate="print">
                <a:lum bright="20000"/>
              </a:blip>
              <a:srcRect/>
              <a:stretch>
                <a:fillRect/>
              </a:stretch>
            </p:blipFill>
            <p:spPr bwMode="auto">
              <a:xfrm rot="5400000">
                <a:off x="2330633" y="-901928"/>
                <a:ext cx="3643339" cy="2732504"/>
              </a:xfrm>
              <a:prstGeom prst="rect">
                <a:avLst/>
              </a:prstGeom>
              <a:noFill/>
            </p:spPr>
          </p:pic>
          <p:sp>
            <p:nvSpPr>
              <p:cNvPr id="9" name="Прямоугольник 8"/>
              <p:cNvSpPr/>
              <p:nvPr/>
            </p:nvSpPr>
            <p:spPr>
              <a:xfrm>
                <a:off x="2786050" y="-1357346"/>
                <a:ext cx="2786082" cy="135255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4" name="Прямоугольник 13"/>
            <p:cNvSpPr/>
            <p:nvPr/>
          </p:nvSpPr>
          <p:spPr>
            <a:xfrm>
              <a:off x="2838438" y="1109646"/>
              <a:ext cx="2786082" cy="11763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6429388" y="-142900"/>
            <a:ext cx="9364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L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57884" y="-142900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44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929322" y="642918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21"/>
          <p:cNvGrpSpPr/>
          <p:nvPr/>
        </p:nvGrpSpPr>
        <p:grpSpPr>
          <a:xfrm>
            <a:off x="6715140" y="428604"/>
            <a:ext cx="714380" cy="1296318"/>
            <a:chOff x="7429520" y="2711231"/>
            <a:chExt cx="714380" cy="1296318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572396" y="2711231"/>
              <a:ext cx="50006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524708" y="336121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Прямоугольник 22"/>
          <p:cNvSpPr/>
          <p:nvPr/>
        </p:nvSpPr>
        <p:spPr>
          <a:xfrm>
            <a:off x="214282" y="1857364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23"/>
          <p:cNvGrpSpPr/>
          <p:nvPr/>
        </p:nvGrpSpPr>
        <p:grpSpPr>
          <a:xfrm>
            <a:off x="928662" y="1639661"/>
            <a:ext cx="1714512" cy="1221224"/>
            <a:chOff x="7215206" y="2707842"/>
            <a:chExt cx="1714512" cy="1221224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215206" y="2707842"/>
              <a:ext cx="171451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ал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ru-RU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ал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7286644" y="3282735"/>
              <a:ext cx="11192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ал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 flipV="1">
              <a:off x="7358082" y="3282735"/>
              <a:ext cx="1071570" cy="3389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Прямая соединительная линия 28"/>
          <p:cNvCxnSpPr/>
          <p:nvPr/>
        </p:nvCxnSpPr>
        <p:spPr>
          <a:xfrm rot="5400000">
            <a:off x="1607323" y="1178703"/>
            <a:ext cx="1071570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14421" y="993295"/>
            <a:ext cx="1071570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1357290" y="500042"/>
            <a:ext cx="500066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rot="5400000">
            <a:off x="4393405" y="1178703"/>
            <a:ext cx="1071570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2964645" y="985655"/>
            <a:ext cx="1071570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3807448" y="500042"/>
            <a:ext cx="857256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786182" y="1285860"/>
            <a:ext cx="857256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4214810" y="1989806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43"/>
          <p:cNvGrpSpPr/>
          <p:nvPr/>
        </p:nvGrpSpPr>
        <p:grpSpPr>
          <a:xfrm>
            <a:off x="5072066" y="1704054"/>
            <a:ext cx="1143008" cy="1367756"/>
            <a:chOff x="7358082" y="2639793"/>
            <a:chExt cx="1143008" cy="1367756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7358082" y="2639793"/>
              <a:ext cx="11430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7524708" y="336121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единительная линия 46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Прямоугольник 47"/>
          <p:cNvSpPr/>
          <p:nvPr/>
        </p:nvSpPr>
        <p:spPr>
          <a:xfrm>
            <a:off x="6286512" y="2214554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Двойные круглые скобки 48"/>
          <p:cNvSpPr/>
          <p:nvPr/>
        </p:nvSpPr>
        <p:spPr>
          <a:xfrm>
            <a:off x="6286512" y="2357430"/>
            <a:ext cx="428628" cy="571504"/>
          </a:xfrm>
          <a:prstGeom prst="bracketPair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49"/>
          <p:cNvGrpSpPr/>
          <p:nvPr/>
        </p:nvGrpSpPr>
        <p:grpSpPr>
          <a:xfrm>
            <a:off x="7072330" y="1928802"/>
            <a:ext cx="1500198" cy="1176362"/>
            <a:chOff x="7358082" y="2639793"/>
            <a:chExt cx="1500198" cy="1176362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7358082" y="2639793"/>
              <a:ext cx="150019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мм</a:t>
              </a:r>
              <a:r>
                <a:rPr lang="ru-RU" sz="3600" b="1" baseline="30000" dirty="0" smtClean="0">
                  <a:latin typeface="Times New Roman" pitchFamily="18" charset="0"/>
                  <a:cs typeface="Times New Roman" pitchFamily="18" charset="0"/>
                </a:rPr>
                <a:t> 2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7439644" y="3169824"/>
              <a:ext cx="83350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1м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3" name="Прямая соединительная линия 52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1142976" y="13602"/>
            <a:ext cx="3023456" cy="5232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реостаты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6"/>
          <p:cNvGrpSpPr>
            <a:grpSpLocks/>
          </p:cNvGrpSpPr>
          <p:nvPr/>
        </p:nvGrpSpPr>
        <p:grpSpPr bwMode="auto">
          <a:xfrm>
            <a:off x="6858016" y="3643314"/>
            <a:ext cx="2000264" cy="857256"/>
            <a:chOff x="2074" y="6312"/>
            <a:chExt cx="1625" cy="450"/>
          </a:xfrm>
        </p:grpSpPr>
        <p:sp>
          <p:nvSpPr>
            <p:cNvPr id="18439" name="Rectangle 7"/>
            <p:cNvSpPr>
              <a:spLocks noChangeArrowheads="1"/>
            </p:cNvSpPr>
            <p:nvPr/>
          </p:nvSpPr>
          <p:spPr bwMode="auto">
            <a:xfrm>
              <a:off x="2477" y="6543"/>
              <a:ext cx="783" cy="219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40" name="Line 8"/>
            <p:cNvSpPr>
              <a:spLocks noChangeShapeType="1"/>
            </p:cNvSpPr>
            <p:nvPr/>
          </p:nvSpPr>
          <p:spPr bwMode="auto">
            <a:xfrm>
              <a:off x="2074" y="6670"/>
              <a:ext cx="39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41" name="Line 9"/>
            <p:cNvSpPr>
              <a:spLocks noChangeShapeType="1"/>
            </p:cNvSpPr>
            <p:nvPr/>
          </p:nvSpPr>
          <p:spPr bwMode="auto">
            <a:xfrm>
              <a:off x="2857" y="6313"/>
              <a:ext cx="11" cy="23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42" name="Line 10"/>
            <p:cNvSpPr>
              <a:spLocks noChangeShapeType="1"/>
            </p:cNvSpPr>
            <p:nvPr/>
          </p:nvSpPr>
          <p:spPr bwMode="auto">
            <a:xfrm>
              <a:off x="2858" y="6312"/>
              <a:ext cx="84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0" name="Прямоугольник 59"/>
          <p:cNvSpPr/>
          <p:nvPr/>
        </p:nvSpPr>
        <p:spPr>
          <a:xfrm>
            <a:off x="7379348" y="4122114"/>
            <a:ext cx="42862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7576056" y="4987737"/>
            <a:ext cx="1023988" cy="1298783"/>
            <a:chOff x="5805" y="5046"/>
            <a:chExt cx="820" cy="714"/>
          </a:xfrm>
          <a:solidFill>
            <a:srgbClr val="66CCFF"/>
          </a:solidFill>
        </p:grpSpPr>
        <p:sp>
          <p:nvSpPr>
            <p:cNvPr id="18447" name="Rectangle 15"/>
            <p:cNvSpPr>
              <a:spLocks noChangeArrowheads="1"/>
            </p:cNvSpPr>
            <p:nvPr/>
          </p:nvSpPr>
          <p:spPr bwMode="auto">
            <a:xfrm>
              <a:off x="5806" y="5219"/>
              <a:ext cx="818" cy="541"/>
            </a:xfrm>
            <a:prstGeom prst="rect">
              <a:avLst/>
            </a:prstGeom>
            <a:grp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48" name="Line 16"/>
            <p:cNvSpPr>
              <a:spLocks noChangeShapeType="1"/>
            </p:cNvSpPr>
            <p:nvPr/>
          </p:nvSpPr>
          <p:spPr bwMode="auto">
            <a:xfrm>
              <a:off x="5805" y="5046"/>
              <a:ext cx="0" cy="276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49" name="Line 17"/>
            <p:cNvSpPr>
              <a:spLocks noChangeShapeType="1"/>
            </p:cNvSpPr>
            <p:nvPr/>
          </p:nvSpPr>
          <p:spPr bwMode="auto">
            <a:xfrm>
              <a:off x="6625" y="5046"/>
              <a:ext cx="0" cy="276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2" name="Группа 71"/>
          <p:cNvGrpSpPr/>
          <p:nvPr/>
        </p:nvGrpSpPr>
        <p:grpSpPr>
          <a:xfrm>
            <a:off x="6858016" y="4924072"/>
            <a:ext cx="891619" cy="1131432"/>
            <a:chOff x="6858016" y="4924072"/>
            <a:chExt cx="891619" cy="1131432"/>
          </a:xfrm>
        </p:grpSpPr>
        <p:sp>
          <p:nvSpPr>
            <p:cNvPr id="18444" name="Line 12"/>
            <p:cNvSpPr>
              <a:spLocks noChangeShapeType="1"/>
            </p:cNvSpPr>
            <p:nvPr/>
          </p:nvSpPr>
          <p:spPr bwMode="auto">
            <a:xfrm>
              <a:off x="7735898" y="4987737"/>
              <a:ext cx="0" cy="106776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50" name="Line 18"/>
            <p:cNvSpPr>
              <a:spLocks noChangeShapeType="1"/>
            </p:cNvSpPr>
            <p:nvPr/>
          </p:nvSpPr>
          <p:spPr bwMode="auto">
            <a:xfrm flipH="1" flipV="1">
              <a:off x="6858016" y="4924072"/>
              <a:ext cx="891619" cy="836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4" name="Группа 70"/>
          <p:cNvGrpSpPr/>
          <p:nvPr/>
        </p:nvGrpSpPr>
        <p:grpSpPr>
          <a:xfrm>
            <a:off x="7929586" y="4735783"/>
            <a:ext cx="719289" cy="1320611"/>
            <a:chOff x="8210429" y="4714884"/>
            <a:chExt cx="719289" cy="1320611"/>
          </a:xfrm>
        </p:grpSpPr>
        <p:sp>
          <p:nvSpPr>
            <p:cNvPr id="18445" name="Line 13"/>
            <p:cNvSpPr>
              <a:spLocks noChangeShapeType="1"/>
            </p:cNvSpPr>
            <p:nvPr/>
          </p:nvSpPr>
          <p:spPr bwMode="auto">
            <a:xfrm>
              <a:off x="8210429" y="4967728"/>
              <a:ext cx="0" cy="1067767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51" name="Line 19"/>
            <p:cNvSpPr>
              <a:spLocks noChangeShapeType="1"/>
            </p:cNvSpPr>
            <p:nvPr/>
          </p:nvSpPr>
          <p:spPr bwMode="auto">
            <a:xfrm flipV="1">
              <a:off x="8224165" y="4714884"/>
              <a:ext cx="705553" cy="27103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8452" name="Line 20"/>
          <p:cNvSpPr>
            <a:spLocks noChangeShapeType="1"/>
          </p:cNvSpPr>
          <p:nvPr/>
        </p:nvSpPr>
        <p:spPr bwMode="auto">
          <a:xfrm>
            <a:off x="7965671" y="6099161"/>
            <a:ext cx="503253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7358082" y="6211669"/>
            <a:ext cx="14780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шахты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Овал 63"/>
          <p:cNvSpPr/>
          <p:nvPr/>
        </p:nvSpPr>
        <p:spPr>
          <a:xfrm>
            <a:off x="1075348" y="1954520"/>
            <a:ext cx="142876" cy="142876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4367960" y="2336882"/>
            <a:ext cx="142876" cy="142876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6459730" y="2560990"/>
            <a:ext cx="142876" cy="142876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07407E-6 L 0.05816 0.00138 " pathEditMode="relative" rAng="0" ptsTypes="AA">
                                      <p:cBhvr>
                                        <p:cTn id="1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" y="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0.03565 L 0.00053 -0.06551 " pathEditMode="relative" rAng="0" ptsTypes="AA">
                                      <p:cBhvr>
                                        <p:cTn id="1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16 0.0493 L 0.0533 -0.06482 " pathEditMode="relative" rAng="0" ptsTypes="AA">
                                      <p:cBhvr>
                                        <p:cTn id="1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1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8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0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0" grpId="0"/>
      <p:bldP spid="23" grpId="0"/>
      <p:bldP spid="23" grpId="1"/>
      <p:bldP spid="32" grpId="0" animBg="1"/>
      <p:bldP spid="40" grpId="0" animBg="1"/>
      <p:bldP spid="41" grpId="0" animBg="1"/>
      <p:bldP spid="43" grpId="0"/>
      <p:bldP spid="48" grpId="0"/>
      <p:bldP spid="49" grpId="0" animBg="1"/>
      <p:bldP spid="18437" grpId="0" animBg="1"/>
      <p:bldP spid="60" grpId="0" animBg="1"/>
      <p:bldP spid="18452" grpId="0" animBg="1"/>
      <p:bldP spid="73" grpId="0"/>
      <p:bldP spid="64" grpId="0" animBg="1"/>
      <p:bldP spid="65" grpId="0" animBg="1"/>
      <p:bldP spid="6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0"/>
            <a:ext cx="58543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№3,4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500042"/>
            <a:ext cx="84728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силы тока и напряжения в цепи.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869" y="928670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492267"/>
            <a:ext cx="9144000" cy="150810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амперметр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вольтметр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магазин сопротивлений,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источник тока,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соединительные провода. 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красных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 синих)</a:t>
            </a:r>
            <a:endParaRPr lang="ru-RU" sz="28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2857496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3429000"/>
            <a:ext cx="4945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цепь по схеме: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59"/>
          <p:cNvGrpSpPr>
            <a:grpSpLocks/>
          </p:cNvGrpSpPr>
          <p:nvPr/>
        </p:nvGrpSpPr>
        <p:grpSpPr bwMode="auto">
          <a:xfrm>
            <a:off x="3857620" y="4429107"/>
            <a:ext cx="5000660" cy="2428893"/>
            <a:chOff x="1490" y="3155"/>
            <a:chExt cx="2090" cy="969"/>
          </a:xfrm>
        </p:grpSpPr>
        <p:sp>
          <p:nvSpPr>
            <p:cNvPr id="9" name="Rectangle 88"/>
            <p:cNvSpPr>
              <a:spLocks noChangeArrowheads="1"/>
            </p:cNvSpPr>
            <p:nvPr/>
          </p:nvSpPr>
          <p:spPr bwMode="auto">
            <a:xfrm>
              <a:off x="1848" y="3341"/>
              <a:ext cx="529" cy="161"/>
            </a:xfrm>
            <a:prstGeom prst="rect">
              <a:avLst/>
            </a:prstGeom>
            <a:solidFill>
              <a:srgbClr val="006600"/>
            </a:solidFill>
            <a:ln w="127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60"/>
            <p:cNvGrpSpPr>
              <a:grpSpLocks/>
            </p:cNvGrpSpPr>
            <p:nvPr/>
          </p:nvGrpSpPr>
          <p:grpSpPr bwMode="auto">
            <a:xfrm>
              <a:off x="1490" y="3155"/>
              <a:ext cx="2090" cy="969"/>
              <a:chOff x="1658" y="3155"/>
              <a:chExt cx="2090" cy="969"/>
            </a:xfrm>
          </p:grpSpPr>
          <p:sp>
            <p:nvSpPr>
              <p:cNvPr id="11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67"/>
              <p:cNvGrpSpPr>
                <a:grpSpLocks/>
              </p:cNvGrpSpPr>
              <p:nvPr/>
            </p:nvGrpSpPr>
            <p:grpSpPr bwMode="auto">
              <a:xfrm>
                <a:off x="1658" y="3155"/>
                <a:ext cx="2090" cy="831"/>
                <a:chOff x="1658" y="3155"/>
                <a:chExt cx="2090" cy="831"/>
              </a:xfrm>
            </p:grpSpPr>
            <p:sp>
              <p:nvSpPr>
                <p:cNvPr id="19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555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3" name="Group 80"/>
                <p:cNvGrpSpPr>
                  <a:grpSpLocks/>
                </p:cNvGrpSpPr>
                <p:nvPr/>
              </p:nvGrpSpPr>
              <p:grpSpPr bwMode="auto">
                <a:xfrm>
                  <a:off x="2913" y="3155"/>
                  <a:ext cx="835" cy="725"/>
                  <a:chOff x="5000" y="7579"/>
                  <a:chExt cx="835" cy="725"/>
                </a:xfrm>
              </p:grpSpPr>
              <p:grpSp>
                <p:nvGrpSpPr>
                  <p:cNvPr id="14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5133" y="7579"/>
                    <a:ext cx="702" cy="725"/>
                    <a:chOff x="5133" y="7579"/>
                    <a:chExt cx="702" cy="725"/>
                  </a:xfrm>
                </p:grpSpPr>
                <p:sp>
                  <p:nvSpPr>
                    <p:cNvPr id="28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33" y="7579"/>
                      <a:ext cx="702" cy="7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5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7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9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1" y="7664"/>
                      <a:ext cx="300" cy="335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6" name="Line 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40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7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C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1" name="Line 71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" name="Line 70"/>
                <p:cNvSpPr>
                  <a:spLocks noChangeShapeType="1"/>
                </p:cNvSpPr>
                <p:nvPr/>
              </p:nvSpPr>
              <p:spPr bwMode="auto">
                <a:xfrm>
                  <a:off x="1658" y="3409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2972" y="3985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1659" y="3984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0" name="Group 64"/>
              <p:cNvGrpSpPr>
                <a:grpSpLocks/>
              </p:cNvGrpSpPr>
              <p:nvPr/>
            </p:nvGrpSpPr>
            <p:grpSpPr bwMode="auto">
              <a:xfrm>
                <a:off x="2881" y="3848"/>
                <a:ext cx="184" cy="276"/>
                <a:chOff x="3503" y="4378"/>
                <a:chExt cx="184" cy="276"/>
              </a:xfrm>
            </p:grpSpPr>
            <p:sp>
              <p:nvSpPr>
                <p:cNvPr id="17" name="Oval 6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5" name="Group 61"/>
              <p:cNvGrpSpPr>
                <a:grpSpLocks/>
              </p:cNvGrpSpPr>
              <p:nvPr/>
            </p:nvGrpSpPr>
            <p:grpSpPr bwMode="auto">
              <a:xfrm>
                <a:off x="2294" y="3825"/>
                <a:ext cx="184" cy="276"/>
                <a:chOff x="3503" y="4378"/>
                <a:chExt cx="184" cy="276"/>
              </a:xfrm>
            </p:grpSpPr>
            <p:sp>
              <p:nvSpPr>
                <p:cNvPr id="15" name="Oval 6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30" name="Группа 29"/>
          <p:cNvGrpSpPr/>
          <p:nvPr/>
        </p:nvGrpSpPr>
        <p:grpSpPr>
          <a:xfrm>
            <a:off x="4489929" y="3878894"/>
            <a:ext cx="1772302" cy="1231292"/>
            <a:chOff x="6902158" y="285728"/>
            <a:chExt cx="1772302" cy="1231292"/>
          </a:xfrm>
        </p:grpSpPr>
        <p:grpSp>
          <p:nvGrpSpPr>
            <p:cNvPr id="31" name="Group 34"/>
            <p:cNvGrpSpPr>
              <a:grpSpLocks/>
            </p:cNvGrpSpPr>
            <p:nvPr/>
          </p:nvGrpSpPr>
          <p:grpSpPr bwMode="auto">
            <a:xfrm>
              <a:off x="6929472" y="285728"/>
              <a:ext cx="1691428" cy="1201541"/>
              <a:chOff x="9385" y="4873"/>
              <a:chExt cx="1129" cy="760"/>
            </a:xfrm>
          </p:grpSpPr>
          <p:grpSp>
            <p:nvGrpSpPr>
              <p:cNvPr id="34" name="Group 35"/>
              <p:cNvGrpSpPr>
                <a:grpSpLocks/>
              </p:cNvGrpSpPr>
              <p:nvPr/>
            </p:nvGrpSpPr>
            <p:grpSpPr bwMode="auto">
              <a:xfrm>
                <a:off x="9779" y="4873"/>
                <a:ext cx="602" cy="530"/>
                <a:chOff x="9779" y="4873"/>
                <a:chExt cx="602" cy="530"/>
              </a:xfrm>
            </p:grpSpPr>
            <p:sp>
              <p:nvSpPr>
                <p:cNvPr id="39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82" y="4873"/>
                  <a:ext cx="599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Oval 37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" name="Line 38"/>
              <p:cNvSpPr>
                <a:spLocks noChangeShapeType="1"/>
              </p:cNvSpPr>
              <p:nvPr/>
            </p:nvSpPr>
            <p:spPr bwMode="auto">
              <a:xfrm>
                <a:off x="10127" y="5092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Line 39"/>
              <p:cNvSpPr>
                <a:spLocks noChangeShapeType="1"/>
              </p:cNvSpPr>
              <p:nvPr/>
            </p:nvSpPr>
            <p:spPr bwMode="auto">
              <a:xfrm>
                <a:off x="9390" y="5093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Line 40"/>
              <p:cNvSpPr>
                <a:spLocks noChangeShapeType="1"/>
              </p:cNvSpPr>
              <p:nvPr/>
            </p:nvSpPr>
            <p:spPr bwMode="auto">
              <a:xfrm>
                <a:off x="9385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Line 41"/>
              <p:cNvSpPr>
                <a:spLocks noChangeShapeType="1"/>
              </p:cNvSpPr>
              <p:nvPr/>
            </p:nvSpPr>
            <p:spPr bwMode="auto">
              <a:xfrm>
                <a:off x="10514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2" name="Овал 31"/>
            <p:cNvSpPr/>
            <p:nvPr/>
          </p:nvSpPr>
          <p:spPr>
            <a:xfrm>
              <a:off x="6902158" y="1411890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8603022" y="1445582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AutoShape 4"/>
          <p:cNvSpPr>
            <a:spLocks noChangeArrowheads="1"/>
          </p:cNvSpPr>
          <p:nvPr/>
        </p:nvSpPr>
        <p:spPr bwMode="auto">
          <a:xfrm>
            <a:off x="7215206" y="607220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Group 5"/>
          <p:cNvGrpSpPr>
            <a:grpSpLocks/>
          </p:cNvGrpSpPr>
          <p:nvPr/>
        </p:nvGrpSpPr>
        <p:grpSpPr bwMode="auto">
          <a:xfrm>
            <a:off x="5072066" y="5929330"/>
            <a:ext cx="347811" cy="371477"/>
            <a:chOff x="3018" y="5186"/>
            <a:chExt cx="202" cy="201"/>
          </a:xfrm>
        </p:grpSpPr>
        <p:sp>
          <p:nvSpPr>
            <p:cNvPr id="43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AutoShape 4"/>
          <p:cNvSpPr>
            <a:spLocks noChangeArrowheads="1"/>
          </p:cNvSpPr>
          <p:nvPr/>
        </p:nvSpPr>
        <p:spPr bwMode="auto">
          <a:xfrm>
            <a:off x="8215338" y="464344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AutoShape 4"/>
          <p:cNvSpPr>
            <a:spLocks noChangeArrowheads="1"/>
          </p:cNvSpPr>
          <p:nvPr/>
        </p:nvSpPr>
        <p:spPr bwMode="auto">
          <a:xfrm>
            <a:off x="5643570" y="392906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7" name="Group 5"/>
          <p:cNvGrpSpPr>
            <a:grpSpLocks/>
          </p:cNvGrpSpPr>
          <p:nvPr/>
        </p:nvGrpSpPr>
        <p:grpSpPr bwMode="auto">
          <a:xfrm>
            <a:off x="7072330" y="4714884"/>
            <a:ext cx="347811" cy="371477"/>
            <a:chOff x="3018" y="5186"/>
            <a:chExt cx="202" cy="201"/>
          </a:xfrm>
        </p:grpSpPr>
        <p:sp>
          <p:nvSpPr>
            <p:cNvPr id="48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0" name="Group 5"/>
          <p:cNvGrpSpPr>
            <a:grpSpLocks/>
          </p:cNvGrpSpPr>
          <p:nvPr/>
        </p:nvGrpSpPr>
        <p:grpSpPr bwMode="auto">
          <a:xfrm>
            <a:off x="4786314" y="4214818"/>
            <a:ext cx="347811" cy="371477"/>
            <a:chOff x="3018" y="5186"/>
            <a:chExt cx="202" cy="201"/>
          </a:xfrm>
        </p:grpSpPr>
        <p:sp>
          <p:nvSpPr>
            <p:cNvPr id="51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0" y="4437112"/>
            <a:ext cx="3059832" cy="13849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Рабочая стр. 18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Для диагностики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стр.12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animBg="1"/>
      <p:bldP spid="6" grpId="0"/>
      <p:bldP spid="7" grpId="0"/>
      <p:bldP spid="41" grpId="0" animBg="1"/>
      <p:bldP spid="45" grpId="0" animBg="1"/>
      <p:bldP spid="46" grpId="0" animBg="1"/>
      <p:bldP spid="5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0.4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400000">
            <a:off x="-759025" y="2022506"/>
            <a:ext cx="6072198" cy="45541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903893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выключении источника,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ДЕРЖАТЬ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вилку и розетку!!!</a:t>
            </a:r>
            <a:endParaRPr lang="ru-RU" sz="28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9144000" cy="278537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1.Включай источник тока только после ПРОВЕРКИ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Два провода к вольтметру и в сторону. 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(+)  источника  на  (+) амперметра.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lnSpc>
                <a:spcPts val="3000"/>
              </a:lnSpc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Собрать последовательную цепь,  включив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ключ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(-)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тока и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проверить её.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hangingPunct="0">
              <a:lnSpc>
                <a:spcPts val="3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Включить в цепь вольтметр</a:t>
            </a:r>
          </a:p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СНЯВ ПОКАЗАНИЯ ПРИБОРОВ РАЗОМКНУТЬ ЦЕПЬ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2786058"/>
            <a:ext cx="5143504" cy="292387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приборах означают лишь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правило их включения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(–)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источнике означают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недостаток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избыток </a:t>
            </a:r>
            <a:r>
              <a:rPr lang="ru-RU" sz="2800" b="1" dirty="0" smtClean="0">
                <a:solidFill>
                  <a:srgbClr val="0099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электронов!!!</a:t>
            </a:r>
            <a:endParaRPr lang="ru-RU" sz="2800" dirty="0">
              <a:solidFill>
                <a:srgbClr val="00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4429132"/>
            <a:ext cx="9144000" cy="111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000"/>
              </a:lnSpc>
            </a:pP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реальная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сила тока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лежит 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интервале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от</a:t>
            </a:r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sz="1600" dirty="0" err="1" smtClean="0">
                <a:latin typeface="Times New Roman"/>
                <a:ea typeface="Times New Roman"/>
              </a:rPr>
              <a:t>n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 относительная погрешность составляет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%.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" name="Таблица 39"/>
          <p:cNvGraphicFramePr>
            <a:graphicFrameLocks noGrp="1"/>
          </p:cNvGraphicFramePr>
          <p:nvPr/>
        </p:nvGraphicFramePr>
        <p:xfrm>
          <a:off x="357158" y="0"/>
          <a:ext cx="5214975" cy="1584960"/>
        </p:xfrm>
        <a:graphic>
          <a:graphicData uri="http://schemas.openxmlformats.org/drawingml/2006/table">
            <a:tbl>
              <a:tblPr/>
              <a:tblGrid>
                <a:gridCol w="1243144"/>
                <a:gridCol w="887960"/>
                <a:gridCol w="1226482"/>
                <a:gridCol w="857256"/>
                <a:gridCol w="1000133"/>
              </a:tblGrid>
              <a:tr h="5175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40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4000" b="1" dirty="0" smtClean="0">
                        <a:solidFill>
                          <a:srgbClr val="008000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1800" dirty="0" err="1" smtClean="0">
                          <a:latin typeface="Times New Roman"/>
                          <a:ea typeface="Times New Roman"/>
                        </a:rPr>
                        <a:t>min</a:t>
                      </a:r>
                      <a:r>
                        <a:rPr lang="en-US" sz="40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0,6А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0,1А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0,1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0,6=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0.5A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0.7A</a:t>
                      </a: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1" name="Прямоугольник 40"/>
          <p:cNvSpPr/>
          <p:nvPr/>
        </p:nvSpPr>
        <p:spPr>
          <a:xfrm>
            <a:off x="6072198" y="0"/>
            <a:ext cx="30718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I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I</a:t>
            </a:r>
            <a:r>
              <a:rPr lang="en-US" sz="3200" b="1" dirty="0" smtClean="0">
                <a:latin typeface="Times New Roman"/>
                <a:ea typeface="Times New Roman"/>
              </a:rPr>
              <a:t>/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I</a:t>
            </a:r>
            <a:r>
              <a:rPr lang="en-US" sz="3200" b="1" dirty="0" smtClean="0">
                <a:latin typeface="Times New Roman"/>
                <a:ea typeface="Times New Roman"/>
              </a:rPr>
              <a:t>  </a:t>
            </a:r>
            <a:endParaRPr lang="ru-RU" sz="3200" b="1" dirty="0" smtClean="0">
              <a:latin typeface="Times New Roman"/>
              <a:ea typeface="Times New Roman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latin typeface="Times New Roman"/>
                <a:ea typeface="Times New Roman"/>
              </a:rPr>
              <a:t> 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I</a:t>
            </a:r>
            <a:r>
              <a:rPr lang="en-US" sz="40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= 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0,1A</a:t>
            </a:r>
            <a:endParaRPr lang="ru-RU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dirty="0" err="1" smtClean="0">
                <a:latin typeface="Times New Roman"/>
                <a:ea typeface="Times New Roman"/>
              </a:rPr>
              <a:t>n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I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I</a:t>
            </a:r>
          </a:p>
        </p:txBody>
      </p:sp>
      <p:grpSp>
        <p:nvGrpSpPr>
          <p:cNvPr id="2" name="Группа 50"/>
          <p:cNvGrpSpPr/>
          <p:nvPr/>
        </p:nvGrpSpPr>
        <p:grpSpPr>
          <a:xfrm>
            <a:off x="642910" y="1500174"/>
            <a:ext cx="3711545" cy="715526"/>
            <a:chOff x="1214414" y="4714884"/>
            <a:chExt cx="3711545" cy="715526"/>
          </a:xfrm>
        </p:grpSpPr>
        <p:cxnSp>
          <p:nvCxnSpPr>
            <p:cNvPr id="43" name="Прямая соединительная линия 42"/>
            <p:cNvCxnSpPr/>
            <p:nvPr/>
          </p:nvCxnSpPr>
          <p:spPr>
            <a:xfrm>
              <a:off x="1571604" y="5357826"/>
              <a:ext cx="2928958" cy="0"/>
            </a:xfrm>
            <a:prstGeom prst="line">
              <a:avLst/>
            </a:prstGeom>
            <a:ln w="57150">
              <a:solidFill>
                <a:srgbClr val="0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Прямоугольник 43"/>
            <p:cNvSpPr/>
            <p:nvPr/>
          </p:nvSpPr>
          <p:spPr>
            <a:xfrm>
              <a:off x="2891152" y="4786322"/>
              <a:ext cx="34496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3200" dirty="0">
                <a:solidFill>
                  <a:srgbClr val="FF0000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1214414" y="4722524"/>
              <a:ext cx="74411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dirty="0" err="1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mi</a:t>
              </a:r>
              <a:r>
                <a:rPr lang="en-US" dirty="0" err="1" smtClean="0">
                  <a:latin typeface="Times New Roman"/>
                  <a:ea typeface="Times New Roman"/>
                </a:rPr>
                <a:t>n</a:t>
              </a:r>
              <a:endParaRPr lang="ru-RU" dirty="0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143372" y="4714884"/>
              <a:ext cx="78258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dirty="0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max</a:t>
              </a:r>
              <a:endParaRPr lang="ru-RU" sz="20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</p:grpSp>
      <p:graphicFrame>
        <p:nvGraphicFramePr>
          <p:cNvPr id="39" name="Таблица 38"/>
          <p:cNvGraphicFramePr>
            <a:graphicFrameLocks noGrp="1"/>
          </p:cNvGraphicFramePr>
          <p:nvPr/>
        </p:nvGraphicFramePr>
        <p:xfrm>
          <a:off x="142845" y="2285992"/>
          <a:ext cx="5357849" cy="1402080"/>
        </p:xfrm>
        <a:graphic>
          <a:graphicData uri="http://schemas.openxmlformats.org/drawingml/2006/table">
            <a:tbl>
              <a:tblPr/>
              <a:tblGrid>
                <a:gridCol w="1000132"/>
                <a:gridCol w="857256"/>
                <a:gridCol w="1428760"/>
                <a:gridCol w="1000132"/>
                <a:gridCol w="1071569"/>
              </a:tblGrid>
              <a:tr h="5175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3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36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U</a:t>
                      </a:r>
                      <a:endParaRPr lang="ru-RU" sz="3600" b="1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</a:rPr>
                        <a:t>min</a:t>
                      </a:r>
                      <a:r>
                        <a:rPr lang="en-US" sz="36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3.4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0,2В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0,2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3,4=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3,2В</a:t>
                      </a:r>
                      <a:endParaRPr lang="ru-RU" sz="24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3,6В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Группа 50"/>
          <p:cNvGrpSpPr/>
          <p:nvPr/>
        </p:nvGrpSpPr>
        <p:grpSpPr>
          <a:xfrm>
            <a:off x="928662" y="3763036"/>
            <a:ext cx="3857652" cy="594658"/>
            <a:chOff x="1214414" y="4834606"/>
            <a:chExt cx="3857652" cy="594658"/>
          </a:xfrm>
        </p:grpSpPr>
        <p:cxnSp>
          <p:nvCxnSpPr>
            <p:cNvPr id="47" name="Прямая соединительная линия 46"/>
            <p:cNvCxnSpPr/>
            <p:nvPr/>
          </p:nvCxnSpPr>
          <p:spPr>
            <a:xfrm>
              <a:off x="1643042" y="5357826"/>
              <a:ext cx="2928958" cy="0"/>
            </a:xfrm>
            <a:prstGeom prst="line">
              <a:avLst/>
            </a:prstGeom>
            <a:ln w="57150">
              <a:solidFill>
                <a:srgbClr val="0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Прямоугольник 48"/>
            <p:cNvSpPr/>
            <p:nvPr/>
          </p:nvSpPr>
          <p:spPr>
            <a:xfrm>
              <a:off x="2770952" y="4906044"/>
              <a:ext cx="87235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solidFill>
                    <a:srgbClr val="0033CC"/>
                  </a:solidFill>
                  <a:latin typeface="Times New Roman"/>
                  <a:ea typeface="Times New Roman"/>
                </a:rPr>
                <a:t>3.4</a:t>
              </a:r>
              <a:r>
                <a:rPr lang="ru-RU" sz="2800" b="1" dirty="0" smtClean="0">
                  <a:solidFill>
                    <a:srgbClr val="0033CC"/>
                  </a:solidFill>
                  <a:latin typeface="Times New Roman"/>
                  <a:ea typeface="Times New Roman"/>
                </a:rPr>
                <a:t>В</a:t>
              </a:r>
              <a:endParaRPr lang="ru-RU" sz="2800" b="1" dirty="0">
                <a:solidFill>
                  <a:srgbClr val="0033CC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1214414" y="4857760"/>
              <a:ext cx="87235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3,2В</a:t>
              </a:r>
              <a:endParaRPr lang="ru-RU" sz="1200" dirty="0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4199711" y="4834606"/>
              <a:ext cx="87235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ru-RU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3,6В</a:t>
              </a:r>
              <a:endParaRPr lang="ru-RU" sz="14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</p:grpSp>
      <p:sp>
        <p:nvSpPr>
          <p:cNvPr id="52" name="Rectangle 1"/>
          <p:cNvSpPr>
            <a:spLocks noChangeArrowheads="1"/>
          </p:cNvSpPr>
          <p:nvPr/>
        </p:nvSpPr>
        <p:spPr bwMode="auto">
          <a:xfrm>
            <a:off x="0" y="5500702"/>
            <a:ext cx="9144000" cy="111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Реальное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напряжение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лежит 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интервале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от</a:t>
            </a:r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sz="1600" dirty="0" err="1" smtClean="0">
                <a:latin typeface="Times New Roman"/>
                <a:ea typeface="Times New Roman"/>
              </a:rPr>
              <a:t>n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 относительная погрешность составляет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%.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143636" y="2214554"/>
            <a:ext cx="28575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4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latin typeface="Times New Roman"/>
                <a:ea typeface="Times New Roman"/>
              </a:rPr>
              <a:t>=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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U</a:t>
            </a:r>
            <a:r>
              <a:rPr lang="en-US" sz="2800" b="1" dirty="0" smtClean="0">
                <a:latin typeface="Times New Roman"/>
                <a:ea typeface="Times New Roman"/>
              </a:rPr>
              <a:t>/</a:t>
            </a: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U</a:t>
            </a: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  <a:sym typeface="Symbol"/>
              </a:rPr>
              <a:t>U</a:t>
            </a:r>
            <a:r>
              <a:rPr lang="en-US" sz="4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= </a:t>
            </a: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0,2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</a:t>
            </a: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sz="1600" dirty="0" err="1" smtClean="0">
                <a:latin typeface="Times New Roman"/>
                <a:ea typeface="Times New Roman"/>
              </a:rPr>
              <a:t>n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U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U</a:t>
            </a:r>
            <a:r>
              <a:rPr lang="en-US" sz="1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2800" b="1" dirty="0">
              <a:solidFill>
                <a:srgbClr val="0000FF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4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4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4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4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4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4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4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4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4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4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4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4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4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4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4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400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400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400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400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400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400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1" grpId="0" build="p"/>
      <p:bldP spid="52" grpId="0"/>
      <p:bldP spid="5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7673</TotalTime>
  <Words>2534</Words>
  <Application>Microsoft Office PowerPoint</Application>
  <PresentationFormat>Экран (4:3)</PresentationFormat>
  <Paragraphs>721</Paragraphs>
  <Slides>60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60</vt:i4>
      </vt:variant>
    </vt:vector>
  </HeadingPairs>
  <TitlesOfParts>
    <vt:vector size="61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Домашнее задание.</vt:lpstr>
      <vt:lpstr>Слайд 13</vt:lpstr>
      <vt:lpstr>Слайд 14</vt:lpstr>
      <vt:lpstr>Слайд 15</vt:lpstr>
      <vt:lpstr>Слайд 16</vt:lpstr>
      <vt:lpstr>Слайд 17</vt:lpstr>
      <vt:lpstr>Домашнее задание.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1021</cp:revision>
  <dcterms:created xsi:type="dcterms:W3CDTF">2009-11-04T14:29:22Z</dcterms:created>
  <dcterms:modified xsi:type="dcterms:W3CDTF">2021-07-04T12:47:28Z</dcterms:modified>
</cp:coreProperties>
</file>