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356" r:id="rId2"/>
    <p:sldId id="289" r:id="rId3"/>
    <p:sldId id="355" r:id="rId4"/>
    <p:sldId id="353" r:id="rId5"/>
    <p:sldId id="316" r:id="rId6"/>
    <p:sldId id="345" r:id="rId7"/>
    <p:sldId id="351" r:id="rId8"/>
    <p:sldId id="344" r:id="rId9"/>
    <p:sldId id="346" r:id="rId10"/>
    <p:sldId id="347" r:id="rId11"/>
    <p:sldId id="361" r:id="rId12"/>
    <p:sldId id="362" r:id="rId13"/>
    <p:sldId id="357" r:id="rId14"/>
    <p:sldId id="358" r:id="rId15"/>
    <p:sldId id="359" r:id="rId16"/>
    <p:sldId id="360" r:id="rId17"/>
    <p:sldId id="311" r:id="rId18"/>
    <p:sldId id="354" r:id="rId19"/>
    <p:sldId id="348" r:id="rId20"/>
    <p:sldId id="352" r:id="rId21"/>
    <p:sldId id="34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99"/>
    <a:srgbClr val="336600"/>
    <a:srgbClr val="006600"/>
    <a:srgbClr val="000099"/>
    <a:srgbClr val="66CCFF"/>
    <a:srgbClr val="003300"/>
    <a:srgbClr val="000000"/>
    <a:srgbClr val="220FB1"/>
    <a:srgbClr val="365D21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1" autoAdjust="0"/>
  </p:normalViewPr>
  <p:slideViewPr>
    <p:cSldViewPr>
      <p:cViewPr>
        <p:scale>
          <a:sx n="80" d="100"/>
          <a:sy n="80" d="100"/>
        </p:scale>
        <p:origin x="-16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7107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&#1082;&#1080;&#1085;&#1086;%2010%20&#1082;&#1083;/&#1090;&#1091;&#1088;&#1073;&#1080;&#1085;&#1072;.avi" TargetMode="Externa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9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9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1.wav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1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1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0.wav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1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10%20&#1082;&#1083;/&#1044;&#1042;&#1057;2.avi" TargetMode="External"/><Relationship Id="rId3" Type="http://schemas.openxmlformats.org/officeDocument/2006/relationships/audio" Target="../media/audio3.wav"/><Relationship Id="rId7" Type="http://schemas.openxmlformats.org/officeDocument/2006/relationships/hyperlink" Target="../../../../&#1082;&#1080;&#1085;&#1086;%2010%20&#1082;&#1083;/&#1089;&#1078;&#1072;&#1090;&#1099;&#1081;.avi" TargetMode="Externa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7.wav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9.wav"/><Relationship Id="rId4" Type="http://schemas.openxmlformats.org/officeDocument/2006/relationships/audio" Target="../media/audio8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1096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изменится внутренняя энергия идеального газа, если его давление и объем увеличатся в 2 раза?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8 раз.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4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изме­нится.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Среди ответов А—Г нет пра­вильного.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Как изменится внутренняя энергия идеального газа, если его давление  и  абсолютная  температура  увеличатся  в  2  раза?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Увеличится в 8 раз.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4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изменится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  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Среди   ответов  А-Г нет  правильного.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изменится внутренняя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энергия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идеального газа, если его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увели­чится в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раза,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 температура останется неизменной?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4 раза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Уменьшится в 2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Оста­нется неизменной.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Среди ответов А — Г нет правильного.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изменится внутренняя   энергия идеального газа, если его давление увели­чится в 2 раза, а объем уменьшится в 2 раза?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Увеличится в 4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Увеличится в 2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Останется неизменной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Уменьшится в 2 раза.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Среди ответов А —Г нет правильного.</a:t>
            </a:r>
          </a:p>
          <a:p>
            <a:pPr algn="ctr">
              <a:spcAft>
                <a:spcPts val="0"/>
              </a:spcAft>
            </a:pP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Скругленный прямоугольник 32"/>
          <p:cNvSpPr/>
          <p:nvPr/>
        </p:nvSpPr>
        <p:spPr>
          <a:xfrm>
            <a:off x="0" y="2214554"/>
            <a:ext cx="3929058" cy="2786082"/>
          </a:xfrm>
          <a:prstGeom prst="roundRect">
            <a:avLst/>
          </a:prstGeom>
          <a:solidFill>
            <a:srgbClr val="FFC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000760" y="2935409"/>
            <a:ext cx="2928958" cy="2786082"/>
          </a:xfrm>
          <a:prstGeom prst="roundRect">
            <a:avLst/>
          </a:prstGeom>
          <a:solidFill>
            <a:schemeClr val="bg1">
              <a:lumMod val="85000"/>
              <a:alpha val="3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-71470" y="71414"/>
            <a:ext cx="6929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КАРНО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(ИДЕАЛЬНАЯ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2"/>
          <p:cNvSpPr>
            <a:spLocks noChangeArrowheads="1"/>
          </p:cNvSpPr>
          <p:nvPr/>
        </p:nvSpPr>
        <p:spPr bwMode="auto">
          <a:xfrm>
            <a:off x="500002" y="532257"/>
            <a:ext cx="46434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идеальный  газ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нет трения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нагреваются детали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29322" y="1363694"/>
            <a:ext cx="2000264" cy="142876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508315" y="428604"/>
            <a:ext cx="92869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15443" y="71414"/>
            <a:ext cx="851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3387" y="91556"/>
            <a:ext cx="1116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22761" y="720752"/>
            <a:ext cx="851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841038" y="1687192"/>
            <a:ext cx="92869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6408488" y="1704038"/>
            <a:ext cx="141288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1 -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28188" y="1492922"/>
            <a:ext cx="86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30120" y="2060446"/>
            <a:ext cx="785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7987376" y="1686336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1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7171064" y="2121484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294133" y="809892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00066" y="2214554"/>
            <a:ext cx="27146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    КПД?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142844" y="2857496"/>
            <a:ext cx="3514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… к идеальной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5400000" flipH="1" flipV="1">
            <a:off x="1393009" y="2321711"/>
            <a:ext cx="357190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85720" y="4003702"/>
            <a:ext cx="398897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(…топливо)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190184" y="3343914"/>
            <a:ext cx="36535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(…зимой)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 rot="520500">
            <a:off x="-17951" y="5241371"/>
            <a:ext cx="68895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авто… само… ракеты,   ГРЭС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 action="ppaction://hlinkfile"/>
              </a:rPr>
              <a:t>…!!!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429388" y="2792533"/>
            <a:ext cx="2433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загрязнение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215074" y="3578351"/>
            <a:ext cx="1772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пылевое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072198" y="3292599"/>
            <a:ext cx="18388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тепловое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6211329" y="3935541"/>
            <a:ext cx="25755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токсичн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газы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6286512" y="4572008"/>
            <a:ext cx="18133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шумовое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6340248" y="4779149"/>
            <a:ext cx="2160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магнитное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rot="16200000" flipH="1">
            <a:off x="1192343" y="3536157"/>
            <a:ext cx="357190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1250133" y="4151803"/>
            <a:ext cx="357190" cy="2857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-714348" y="6150138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Уч-к,стр.234, </a:t>
            </a:r>
            <a:r>
              <a:rPr lang="ru-RU" sz="40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конспект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стр.12</a:t>
            </a:r>
            <a:endParaRPr lang="ru-RU" sz="32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3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3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3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250"/>
                            </p:stCondLst>
                            <p:childTnLst>
                              <p:par>
                                <p:cTn id="1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4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36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4" grpId="0"/>
      <p:bldP spid="5" grpId="0" build="p"/>
      <p:bldP spid="6" grpId="0" animBg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/>
      <p:bldP spid="14" grpId="0"/>
      <p:bldP spid="15" grpId="0"/>
      <p:bldP spid="25601" grpId="0"/>
      <p:bldP spid="19" grpId="0"/>
      <p:bldP spid="23" grpId="0"/>
      <p:bldP spid="24" grpId="0"/>
      <p:bldP spid="25" grpId="0"/>
      <p:bldP spid="25602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Тепловая машина за цикл получает от нагревателя количество теплоты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Дж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отдает холодильнику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 Дж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равен КПД машины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%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2714620"/>
            <a:ext cx="9144000" cy="13849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Оцените максимальное значение КПД, которое может иметь тепловая машина, с температурой нагревателя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327°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 температурой холодильника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27°С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%.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428727" y="1813442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1500272"/>
            <a:ext cx="865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40" y="1534722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1864" y="2149610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3929058" y="1843814"/>
            <a:ext cx="5000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357422" y="2202516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00562" y="2212966"/>
            <a:ext cx="300039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4568749" y="1571612"/>
            <a:ext cx="143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100Дж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857884" y="1500174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- 80Дж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43504" y="2272721"/>
            <a:ext cx="143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100Дж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7643834" y="1785926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72463" y="1857364"/>
            <a:ext cx="1071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20%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14282" y="4500570"/>
            <a:ext cx="92869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21410" y="4143380"/>
            <a:ext cx="851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519354" y="4163522"/>
            <a:ext cx="1116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8728" y="4792718"/>
            <a:ext cx="851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000100" y="4881858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2571737" y="4572008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3071802" y="4929198"/>
            <a:ext cx="307183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3143240" y="4214818"/>
            <a:ext cx="1714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327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°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-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41553" y="4272985"/>
            <a:ext cx="1279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27°С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787586" y="4000504"/>
            <a:ext cx="235641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t</a:t>
            </a:r>
            <a:r>
              <a:rPr lang="en-US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273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143240" y="4259117"/>
            <a:ext cx="13573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26751" y="4262506"/>
            <a:ext cx="1327608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929058" y="4964823"/>
            <a:ext cx="1357322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r>
              <a:rPr lang="ru-RU" sz="3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19"/>
          <p:cNvSpPr txBox="1">
            <a:spLocks noChangeArrowheads="1"/>
          </p:cNvSpPr>
          <p:nvPr/>
        </p:nvSpPr>
        <p:spPr bwMode="auto">
          <a:xfrm>
            <a:off x="6500825" y="4572008"/>
            <a:ext cx="57150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929454" y="4643446"/>
            <a:ext cx="10715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50%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3" grpId="0" animBg="1"/>
      <p:bldP spid="4" grpId="0"/>
      <p:bldP spid="6" grpId="0"/>
      <p:bldP spid="7" grpId="0"/>
      <p:bldP spid="8" grpId="0"/>
      <p:bldP spid="9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7" grpId="0"/>
      <p:bldP spid="28" grpId="0"/>
      <p:bldP spid="29" grpId="0" animBg="1"/>
      <p:bldP spid="30" grpId="0" animBg="1"/>
      <p:bldP spid="31" grpId="0" animBg="1"/>
      <p:bldP spid="32" grpId="0" animBg="1"/>
      <p:bldP spid="33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Тепловая машина за цикл от  нагревателя    получает    количество теплоты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 Дж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отдает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55 Дж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Чему равен КПД машины?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в % с точностью до целых.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3143248"/>
            <a:ext cx="9144000" cy="181588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Оцените максимальное значение КПД, которое может иметь тепловая машина с температурой нагревателя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727° С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температурой холодильника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37° С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 введите  в  % с точностью до целых.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1428727" y="1813442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4546" y="1500272"/>
            <a:ext cx="865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40" y="1534722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21864" y="2149610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3929058" y="1843814"/>
            <a:ext cx="5000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357422" y="2202516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9"/>
          <p:cNvSpPr txBox="1">
            <a:spLocks noChangeArrowheads="1"/>
          </p:cNvSpPr>
          <p:nvPr/>
        </p:nvSpPr>
        <p:spPr bwMode="auto">
          <a:xfrm>
            <a:off x="4429123" y="5072172"/>
            <a:ext cx="92869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36251" y="4714982"/>
            <a:ext cx="851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34195" y="4735124"/>
            <a:ext cx="11163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3569" y="5364320"/>
            <a:ext cx="8515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214941" y="5453460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19"/>
          <p:cNvSpPr txBox="1">
            <a:spLocks noChangeArrowheads="1"/>
          </p:cNvSpPr>
          <p:nvPr/>
        </p:nvSpPr>
        <p:spPr bwMode="auto">
          <a:xfrm>
            <a:off x="6786578" y="5143610"/>
            <a:ext cx="57150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  <p:bldP spid="3" grpId="0" animBg="1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4" y="1500174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21455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22497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85786" y="3639925"/>
            <a:ext cx="217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14612" y="3655489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63438" y="3663863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90508" y="4238568"/>
            <a:ext cx="20002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1391716" y="459685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15232" y="4610128"/>
            <a:ext cx="140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73845" y="457200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14866" y="4179193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/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08677" y="426231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536263" y="4187679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4678" y="5205194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3834058" y="5240819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262686" y="5292492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400667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33"/>
          <p:cNvGrpSpPr/>
          <p:nvPr/>
        </p:nvGrpSpPr>
        <p:grpSpPr>
          <a:xfrm>
            <a:off x="214314" y="2071678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=57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57158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расплавилась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41985" y="628151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613589" y="485275"/>
            <a:ext cx="1458213" cy="872023"/>
            <a:chOff x="1237454" y="4995752"/>
            <a:chExt cx="179119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150879"/>
              <a:ext cx="7939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25</a:t>
              </a:r>
              <a:endParaRPr lang="ru-RU" sz="14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160163" cy="872023"/>
              <a:chOff x="2469885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5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417569" y="361956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07615" y="361617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096192" y="4187679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024866" y="462768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5720" y="530019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89131" y="5252694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1690730" y="531294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33912" y="5285695"/>
            <a:ext cx="1323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1214422"/>
            <a:ext cx="150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=0,3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250030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786314" y="2484540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285010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206336" y="3214686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451232" y="3214686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0737351">
            <a:off x="6835688" y="5082542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14282" y="5857892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расплавиться после удара пуля должна лететь со скоростью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633м/с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376" y="2907238"/>
            <a:ext cx="9143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4-5.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лететь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пуля, чтобы при ударе о преграду 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температура пули до удара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 °С?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ударе в тепло превращается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0 % 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85918" y="4250819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988433" y="43578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298387" y="4357694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0790543">
            <a:off x="6143636" y="528638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57356" y="200024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286776" y="0"/>
            <a:ext cx="857224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4-5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300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"/>
                            </p:stCondLst>
                            <p:childTnLst>
                              <p:par>
                                <p:cTn id="3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89" grpId="0"/>
      <p:bldP spid="93" grpId="0"/>
      <p:bldP spid="110" grpId="0"/>
      <p:bldP spid="114" grpId="0"/>
      <p:bldP spid="116" grpId="0"/>
      <p:bldP spid="117" grpId="0"/>
      <p:bldP spid="117" grpId="1"/>
      <p:bldP spid="118" grpId="0"/>
      <p:bldP spid="118" grpId="1"/>
      <p:bldP spid="74" grpId="0"/>
      <p:bldP spid="74" grpId="1"/>
      <p:bldP spid="75" grpId="0" animBg="1"/>
      <p:bldP spid="76" grpId="0" animBg="1"/>
      <p:bldP spid="77" grpId="0" animBg="1"/>
      <p:bldP spid="78" grpId="0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8" cstate="print"/>
          <a:srcRect l="13737" t="21101" r="55605" b="71847"/>
          <a:stretch>
            <a:fillRect/>
          </a:stretch>
        </p:blipFill>
        <p:spPr bwMode="auto">
          <a:xfrm>
            <a:off x="0" y="0"/>
            <a:ext cx="9144000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8" cstate="print"/>
          <a:srcRect l="13810" t="76636" r="55056" b="6616"/>
          <a:stretch>
            <a:fillRect/>
          </a:stretch>
        </p:blipFill>
        <p:spPr bwMode="auto">
          <a:xfrm>
            <a:off x="3786182" y="4929198"/>
            <a:ext cx="5381568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-32" y="996719"/>
            <a:ext cx="1714512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2кг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786058"/>
            <a:ext cx="214314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m</a:t>
            </a:r>
            <a:r>
              <a:rPr lang="ru-RU" sz="20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л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ru-RU" sz="32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en-US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220FB1"/>
              </a:solidFill>
            </a:endParaRPr>
          </a:p>
        </p:txBody>
      </p:sp>
      <p:grpSp>
        <p:nvGrpSpPr>
          <p:cNvPr id="2" name="Группа 133"/>
          <p:cNvGrpSpPr/>
          <p:nvPr/>
        </p:nvGrpSpPr>
        <p:grpSpPr>
          <a:xfrm>
            <a:off x="0" y="1571612"/>
            <a:ext cx="1714480" cy="658708"/>
            <a:chOff x="71406" y="2461905"/>
            <a:chExt cx="1350372" cy="65870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=30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grpSp>
        <p:nvGrpSpPr>
          <p:cNvPr id="3" name="Группа 133"/>
          <p:cNvGrpSpPr/>
          <p:nvPr/>
        </p:nvGrpSpPr>
        <p:grpSpPr>
          <a:xfrm>
            <a:off x="0" y="2143116"/>
            <a:ext cx="1714480" cy="658708"/>
            <a:chOff x="71406" y="2461905"/>
            <a:chExt cx="1350372" cy="65870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=12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4282" y="2658948"/>
              <a:ext cx="2855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</a:t>
              </a:r>
              <a:endParaRPr lang="ru-RU" sz="2000" b="1" dirty="0"/>
            </a:p>
          </p:txBody>
        </p:sp>
      </p:grpSp>
      <p:cxnSp>
        <p:nvCxnSpPr>
          <p:cNvPr id="16" name="Прямая со стрелкой 15"/>
          <p:cNvCxnSpPr/>
          <p:nvPr/>
        </p:nvCxnSpPr>
        <p:spPr>
          <a:xfrm rot="5400000" flipH="1" flipV="1">
            <a:off x="5290549" y="2106603"/>
            <a:ext cx="2786876" cy="79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6398632" y="3285330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753918" y="60988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914176" y="278526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06516" y="318164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7215206" y="2285198"/>
            <a:ext cx="1326566" cy="1000926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657350" y="2271550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140176" y="214232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12880" y="92787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684384" y="1158709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6643702" y="3286124"/>
            <a:ext cx="571504" cy="79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000232" y="2071678"/>
            <a:ext cx="3994427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548834" y="3586949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(12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0" y="3286124"/>
            <a:ext cx="25002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319676" y="3470976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(30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)=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345811" y="3536251"/>
            <a:ext cx="1440635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λ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85694" y="3421627"/>
            <a:ext cx="2191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4167318"/>
            <a:ext cx="25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•18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214546" y="4095880"/>
            <a:ext cx="2286016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340000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441187" y="4071942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льда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4877525"/>
            <a:ext cx="100010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928662" y="4714884"/>
            <a:ext cx="2500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•18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1071538" y="5238104"/>
            <a:ext cx="185738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928662" y="5306153"/>
            <a:ext cx="2857520" cy="646331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340000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708239">
            <a:off x="3139956" y="1156752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0"/>
            <a:ext cx="587349" cy="357166"/>
          </a:xfrm>
          <a:prstGeom prst="rect">
            <a:avLst/>
          </a:prstGeom>
          <a:solidFill>
            <a:srgbClr val="FFFFFF"/>
          </a:solidFill>
          <a:ln w="9525">
            <a:solidFill>
              <a:srgbClr val="1F5F1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4-6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0" y="6334780"/>
            <a:ext cx="2357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Стр.13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8" grpId="0"/>
      <p:bldP spid="19" grpId="0"/>
      <p:bldP spid="20" grpId="0"/>
      <p:bldP spid="23" grpId="0"/>
      <p:bldP spid="24" grpId="0"/>
      <p:bldP spid="41" grpId="0" animBg="1"/>
      <p:bldP spid="43" grpId="0"/>
      <p:bldP spid="44" grpId="0"/>
      <p:bldP spid="45" grpId="0"/>
      <p:bldP spid="46" grpId="0" animBg="1"/>
      <p:bldP spid="42" grpId="0"/>
      <p:bldP spid="47" grpId="0"/>
      <p:bldP spid="48" grpId="0" animBg="1"/>
      <p:bldP spid="49" grpId="0"/>
      <p:bldP spid="50" grpId="0" animBg="1"/>
      <p:bldP spid="51" grpId="0"/>
      <p:bldP spid="54" grpId="0" animBg="1"/>
      <p:bldP spid="55" grpId="0"/>
      <p:bldP spid="5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643050"/>
            <a:ext cx="828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6(14)</a:t>
            </a:r>
            <a:r>
              <a:rPr lang="ru-RU" sz="28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10*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),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/>
                <a:ea typeface="Times New Roman"/>
              </a:rPr>
              <a:t>стр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237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</a:t>
            </a:r>
            <a:r>
              <a:rPr lang="ru-RU" sz="2400" b="1" u="sng" dirty="0" smtClean="0">
                <a:latin typeface="Times New Roman"/>
                <a:ea typeface="Times New Roman"/>
              </a:rPr>
              <a:t>исследование.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/>
            </a:pPr>
            <a:r>
              <a:rPr lang="ru-RU" sz="2400" b="1" dirty="0" smtClean="0">
                <a:latin typeface="Times New Roman"/>
                <a:ea typeface="Times New Roman"/>
              </a:rPr>
              <a:t>Выделится при охлаждении воды до 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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Q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1</a:t>
            </a:r>
            <a:r>
              <a:rPr lang="ru-RU" sz="2400" b="1" dirty="0" smtClean="0">
                <a:latin typeface="Times New Roman"/>
                <a:ea typeface="Times New Roman"/>
              </a:rPr>
              <a:t> = 4200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</a:t>
            </a:r>
            <a:r>
              <a:rPr lang="ru-RU" sz="2400" b="1" dirty="0" smtClean="0">
                <a:latin typeface="Times New Roman"/>
                <a:ea typeface="Times New Roman"/>
              </a:rPr>
              <a:t>0,4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</a:t>
            </a:r>
            <a:r>
              <a:rPr lang="ru-RU" sz="2400" b="1" dirty="0" smtClean="0">
                <a:latin typeface="Times New Roman"/>
                <a:ea typeface="Times New Roman"/>
              </a:rPr>
              <a:t>10 = 16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800 </a:t>
            </a:r>
            <a:r>
              <a:rPr lang="ru-RU" sz="2400" b="1" dirty="0" smtClean="0">
                <a:latin typeface="Times New Roman"/>
                <a:ea typeface="Times New Roman"/>
              </a:rPr>
              <a:t>(Дж)</a:t>
            </a: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 startAt="2"/>
            </a:pPr>
            <a:r>
              <a:rPr lang="ru-RU" sz="2400" b="1" dirty="0" smtClean="0">
                <a:latin typeface="Times New Roman"/>
                <a:ea typeface="Times New Roman"/>
              </a:rPr>
              <a:t>Необходимо для нагревания льда от -40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</a:t>
            </a:r>
            <a:r>
              <a:rPr lang="ru-RU" sz="2400" b="1" dirty="0" smtClean="0">
                <a:latin typeface="Times New Roman"/>
                <a:ea typeface="Times New Roman"/>
              </a:rPr>
              <a:t> до 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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Q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2</a:t>
            </a:r>
            <a:r>
              <a:rPr lang="ru-RU" sz="2400" b="1" dirty="0" smtClean="0">
                <a:latin typeface="Times New Roman"/>
                <a:ea typeface="Times New Roman"/>
              </a:rPr>
              <a:t> = 2100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</a:t>
            </a:r>
            <a:r>
              <a:rPr lang="ru-RU" sz="2400" b="1" dirty="0" smtClean="0">
                <a:latin typeface="Times New Roman"/>
                <a:ea typeface="Times New Roman"/>
              </a:rPr>
              <a:t>0,6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</a:t>
            </a:r>
            <a:r>
              <a:rPr lang="ru-RU" sz="2400" b="1" dirty="0" smtClean="0">
                <a:latin typeface="Times New Roman"/>
                <a:ea typeface="Times New Roman"/>
              </a:rPr>
              <a:t>40 = </a:t>
            </a:r>
            <a:r>
              <a:rPr lang="ru-RU" sz="3200" b="1" u="sng" dirty="0" smtClean="0">
                <a:latin typeface="Times New Roman"/>
                <a:ea typeface="Times New Roman"/>
              </a:rPr>
              <a:t>50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400</a:t>
            </a:r>
            <a:r>
              <a:rPr lang="ru-RU" sz="3200" b="1" u="sng" dirty="0" smtClean="0">
                <a:latin typeface="Times New Roman"/>
                <a:ea typeface="Times New Roman"/>
              </a:rPr>
              <a:t> (Дж)</a:t>
            </a:r>
            <a:endParaRPr lang="ru-RU" sz="2400" b="1" u="sng" dirty="0" smtClean="0">
              <a:latin typeface="Times New Roman"/>
              <a:ea typeface="Times New Roman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 startAt="3"/>
            </a:pPr>
            <a:r>
              <a:rPr lang="ru-RU" sz="2400" b="1" dirty="0" smtClean="0">
                <a:latin typeface="Times New Roman"/>
                <a:ea typeface="Times New Roman"/>
              </a:rPr>
              <a:t>Выделится при отвердевании 0,4 кг воды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</a:t>
            </a:r>
            <a:r>
              <a:rPr lang="en-US" sz="2400" b="1" dirty="0" smtClean="0">
                <a:latin typeface="Times New Roman"/>
                <a:ea typeface="Times New Roman"/>
              </a:rPr>
              <a:t>Q</a:t>
            </a:r>
            <a:r>
              <a:rPr lang="ru-RU" sz="2400" b="1" baseline="-25000" dirty="0" smtClean="0">
                <a:latin typeface="Times New Roman"/>
                <a:ea typeface="Times New Roman"/>
              </a:rPr>
              <a:t>3</a:t>
            </a:r>
            <a:r>
              <a:rPr lang="ru-RU" sz="2400" b="1" dirty="0" smtClean="0">
                <a:latin typeface="Times New Roman"/>
                <a:ea typeface="Times New Roman"/>
              </a:rPr>
              <a:t> = 330000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</a:t>
            </a:r>
            <a:r>
              <a:rPr lang="ru-RU" sz="2400" b="1" dirty="0" smtClean="0">
                <a:latin typeface="Times New Roman"/>
                <a:ea typeface="Times New Roman"/>
              </a:rPr>
              <a:t>0,4= 132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000</a:t>
            </a:r>
            <a:r>
              <a:rPr lang="ru-RU" sz="2400" b="1" dirty="0" smtClean="0">
                <a:latin typeface="Times New Roman"/>
                <a:ea typeface="Times New Roman"/>
              </a:rPr>
              <a:t> (Дж) ????</a:t>
            </a:r>
          </a:p>
          <a:p>
            <a:pPr marL="342900" lvl="0" indent="-342900">
              <a:spcAft>
                <a:spcPts val="0"/>
              </a:spcAft>
              <a:buSzPts val="1000"/>
              <a:buFont typeface="Times New Roman"/>
              <a:buAutoNum type="arabicPeriod" startAt="4"/>
            </a:pPr>
            <a:r>
              <a:rPr lang="ru-RU" sz="2400" b="1" dirty="0" smtClean="0">
                <a:latin typeface="Times New Roman"/>
                <a:ea typeface="Times New Roman"/>
              </a:rPr>
              <a:t>Сколько же замерзнет ?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     </a:t>
            </a:r>
            <a:r>
              <a:rPr lang="en-US" sz="2400" b="1" dirty="0" err="1" smtClean="0">
                <a:latin typeface="Times New Roman"/>
                <a:ea typeface="Times New Roman"/>
              </a:rPr>
              <a:t>m</a:t>
            </a:r>
            <a:r>
              <a:rPr lang="en-US" sz="2400" b="1" baseline="-25000" dirty="0" err="1" smtClean="0">
                <a:latin typeface="Times New Roman"/>
                <a:ea typeface="Times New Roman"/>
              </a:rPr>
              <a:t>x</a:t>
            </a:r>
            <a:r>
              <a:rPr lang="en-US" sz="2400" b="1" dirty="0" smtClean="0">
                <a:latin typeface="Times New Roman"/>
                <a:ea typeface="Times New Roman"/>
              </a:rPr>
              <a:t> = (Q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2</a:t>
            </a:r>
            <a:r>
              <a:rPr lang="en-US" sz="2400" b="1" dirty="0" smtClean="0">
                <a:latin typeface="Times New Roman"/>
                <a:ea typeface="Times New Roman"/>
              </a:rPr>
              <a:t> - Q</a:t>
            </a:r>
            <a:r>
              <a:rPr lang="en-US" sz="2400" b="1" baseline="-25000" dirty="0" smtClean="0">
                <a:latin typeface="Times New Roman"/>
                <a:ea typeface="Times New Roman"/>
              </a:rPr>
              <a:t>1</a:t>
            </a:r>
            <a:r>
              <a:rPr lang="en-US" sz="2400" b="1" dirty="0" smtClean="0">
                <a:latin typeface="Times New Roman"/>
                <a:ea typeface="Times New Roman"/>
              </a:rPr>
              <a:t>)/</a:t>
            </a:r>
            <a:r>
              <a:rPr lang="en-US" sz="2400" b="1" dirty="0" smtClean="0">
                <a:latin typeface="Times New Roman"/>
                <a:ea typeface="Times New Roman"/>
                <a:sym typeface="Symbol"/>
              </a:rPr>
              <a:t></a:t>
            </a:r>
            <a:r>
              <a:rPr lang="en-US" sz="2400" b="1" dirty="0" smtClean="0">
                <a:latin typeface="Times New Roman"/>
                <a:ea typeface="Times New Roman"/>
              </a:rPr>
              <a:t>                  </a:t>
            </a:r>
            <a:r>
              <a:rPr lang="ru-RU" sz="2400" b="1" dirty="0" smtClean="0">
                <a:latin typeface="Times New Roman"/>
                <a:ea typeface="Times New Roman"/>
              </a:rPr>
              <a:t>/ 0,1кг /</a:t>
            </a:r>
          </a:p>
          <a:p>
            <a:pPr algn="ctr"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 ведре лед и вода, температура 0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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...</a:t>
            </a:r>
          </a:p>
          <a:p>
            <a:pPr>
              <a:spcAft>
                <a:spcPts val="0"/>
              </a:spcAft>
            </a:pPr>
            <a:r>
              <a:rPr lang="ru-RU" sz="2400" b="1" i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latin typeface="Times New Roman"/>
                <a:ea typeface="Times New Roman"/>
              </a:rPr>
              <a:t>Какой процесс надо ожидать, плавление или отвердевание?</a:t>
            </a:r>
            <a:endParaRPr lang="ru-RU" sz="2400" b="1" dirty="0"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14942" y="857232"/>
            <a:ext cx="1500198" cy="1631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=0.4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t=10</a:t>
            </a:r>
            <a:r>
              <a:rPr lang="ru-RU" sz="2000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 </a:t>
            </a:r>
            <a:endPara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=0.6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t=  -40</a:t>
            </a: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 </a:t>
            </a:r>
            <a:endParaRPr lang="en-US" sz="2000" dirty="0" smtClean="0">
              <a:solidFill>
                <a:srgbClr val="000099"/>
              </a:solidFill>
              <a:latin typeface="Times New Roman"/>
              <a:ea typeface="Times New Roman"/>
              <a:sym typeface="Symbol"/>
            </a:endParaRPr>
          </a:p>
          <a:p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6726250" y="928670"/>
            <a:ext cx="2081460" cy="2357454"/>
            <a:chOff x="4723561" y="286522"/>
            <a:chExt cx="2043407" cy="2357454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3964777" y="1464455"/>
              <a:ext cx="2357454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flipV="1">
              <a:off x="4929191" y="1357298"/>
              <a:ext cx="1837777" cy="24"/>
            </a:xfrm>
            <a:prstGeom prst="straightConnector1">
              <a:avLst/>
            </a:prstGeom>
            <a:ln w="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5400000" flipH="1" flipV="1">
              <a:off x="5143504" y="1357298"/>
              <a:ext cx="1071570" cy="1071570"/>
            </a:xfrm>
            <a:prstGeom prst="line">
              <a:avLst/>
            </a:prstGeom>
            <a:ln w="5715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5143504" y="1000108"/>
              <a:ext cx="642942" cy="35719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5786446" y="1355710"/>
              <a:ext cx="642942" cy="1588"/>
            </a:xfrm>
            <a:prstGeom prst="line">
              <a:avLst/>
            </a:prstGeom>
            <a:ln w="571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Прямоугольник 12"/>
            <p:cNvSpPr/>
            <p:nvPr/>
          </p:nvSpPr>
          <p:spPr>
            <a:xfrm>
              <a:off x="4723561" y="2214554"/>
              <a:ext cx="5501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-40</a:t>
              </a:r>
              <a:r>
                <a:rPr lang="ru-RU" dirty="0" smtClean="0">
                  <a:solidFill>
                    <a:srgbClr val="000099"/>
                  </a:solidFill>
                  <a:latin typeface="Times New Roman"/>
                  <a:ea typeface="Times New Roman"/>
                  <a:sym typeface="Symbol"/>
                </a:rPr>
                <a:t> 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777661" y="714356"/>
              <a:ext cx="56618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ru-RU" dirty="0" smtClean="0">
                  <a:solidFill>
                    <a:srgbClr val="FF0000"/>
                  </a:solidFill>
                  <a:latin typeface="Times New Roman"/>
                  <a:ea typeface="Times New Roman"/>
                  <a:sym typeface="Symbol"/>
                </a:rPr>
                <a:t> </a:t>
              </a:r>
              <a:endParaRPr lang="ru-RU" dirty="0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7215206" y="785794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t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</a:t>
            </a:r>
            <a:endParaRPr lang="ru-RU" b="1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8129499" y="207167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t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, мин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2071702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4-7 //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Стр.12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  <p:bldP spid="38" grpId="0"/>
      <p:bldP spid="39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5528" y="1"/>
            <a:ext cx="109847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2907" y="-24"/>
            <a:ext cx="13072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500042"/>
            <a:ext cx="6383062" cy="164307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3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 </a:t>
            </a:r>
          </a:p>
          <a:p>
            <a:pPr>
              <a:lnSpc>
                <a:spcPts val="3500"/>
              </a:lnSpc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76,82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упр15(3,5,11,12)</a:t>
            </a:r>
            <a:endParaRPr lang="ru-RU" sz="4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394464" y="428604"/>
          <a:ext cx="1035056" cy="2514612"/>
        </p:xfrm>
        <a:graphic>
          <a:graphicData uri="http://schemas.openxmlformats.org/drawingml/2006/table">
            <a:tbl>
              <a:tblPr/>
              <a:tblGrid>
                <a:gridCol w="1035056"/>
              </a:tblGrid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662**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4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т4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5528" y="1"/>
            <a:ext cx="109847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2907" y="-24"/>
            <a:ext cx="13072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500042"/>
            <a:ext cx="6383062" cy="164307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3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 </a:t>
            </a:r>
          </a:p>
          <a:p>
            <a:pPr>
              <a:lnSpc>
                <a:spcPts val="3500"/>
              </a:lnSpc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76,82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упр15(3,5,11,12)</a:t>
            </a:r>
            <a:endParaRPr lang="ru-RU" sz="4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394464" y="428604"/>
          <a:ext cx="1035056" cy="2514612"/>
        </p:xfrm>
        <a:graphic>
          <a:graphicData uri="http://schemas.openxmlformats.org/drawingml/2006/table">
            <a:tbl>
              <a:tblPr/>
              <a:tblGrid>
                <a:gridCol w="1035056"/>
              </a:tblGrid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662**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4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т4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Тепловые двигатели-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устройства, превращающие внутреннюю энергию топлива в механическую           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Карно: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любая реальная тепловая машина, работающая с нагревателем, имеющим температуру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и холодильником с температурой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может иметь КПД , превышающий КПД  идеальной тепловой машины.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КПД  реальной                                КПД  идеальной</a:t>
            </a:r>
          </a:p>
          <a:p>
            <a:pPr algn="ctr">
              <a:spcAft>
                <a:spcPts val="0"/>
              </a:spcAft>
            </a:pPr>
            <a:endParaRPr lang="ru-RU" sz="24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Идеальная тепловая машина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это машина,  у которой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рабочее тело  идеальный газ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трения нет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тепловых потерь        нет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Пути повышения КПД: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реальную тепловую машину приблизить к идеальной,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уменьшить          температуру холодильника,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увеличить температуру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5. Работа газа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2000240"/>
          <a:ext cx="9144000" cy="3840480"/>
        </p:xfrm>
        <a:graphic>
          <a:graphicData uri="http://schemas.openxmlformats.org/drawingml/2006/table">
            <a:tbl>
              <a:tblPr/>
              <a:tblGrid>
                <a:gridCol w="8365784"/>
                <a:gridCol w="778216"/>
              </a:tblGrid>
              <a:tr h="350046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200" b="1" u="none" strike="noStrike" dirty="0" err="1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1200" b="1" u="none" strike="noStrike" dirty="0">
                          <a:latin typeface="Times New Roman"/>
                          <a:ea typeface="Times New Roman"/>
                        </a:rPr>
                        <a:t>. №6 (бр.1)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200" b="1" u="none" strike="noStrike" dirty="0">
                          <a:latin typeface="Times New Roman"/>
                          <a:ea typeface="Times New Roman"/>
                        </a:rPr>
                        <a:t>Консультация по теме 5.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1200" b="1" u="none" strike="noStrike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Работа газа. Использование сжатого газа.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2. Идеальный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тепловой двигатель, его КПД. Пути 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совершенствования тепловых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двигателей.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4. Применение знаний в измененных условиях  по вопросам: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Мпа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2      2            3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1      1            4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  0       1         2      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, м</a:t>
                      </a:r>
                      <a:r>
                        <a:rPr lang="ru-RU" sz="1200" b="1" baseline="30000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В каком случае  работа газа и 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sym typeface="Symbol"/>
                        </a:rPr>
                        <a:t>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U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больше при переходе 1-2-3 или 1-4-3?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Какое количество теплоты нужно передать двум молям одноатомного идеального газа, чтобы изобарно увеличить его объём .эжхз-0в 3 раза? Начальная температура газа </a:t>
                      </a:r>
                      <a:r>
                        <a:rPr lang="en-US" sz="1200" b="1" dirty="0">
                          <a:latin typeface="Times New Roman"/>
                          <a:ea typeface="Times New Roman"/>
                        </a:rPr>
                        <a:t>T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5. Применение знаний темы для решения задач Упр.6 (8,7,6) стр.86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№ 8 (вместе на доске) / ввести понятие с</a:t>
                      </a:r>
                      <a:r>
                        <a:rPr lang="ru-RU" sz="1200" b="1" baseline="-25000" dirty="0">
                          <a:latin typeface="Times New Roman"/>
                          <a:ea typeface="Times New Roman"/>
                        </a:rPr>
                        <a:t>р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и с</a:t>
                      </a:r>
                      <a:r>
                        <a:rPr lang="en-US" sz="1200" b="1" baseline="-25000" dirty="0">
                          <a:latin typeface="Times New Roman"/>
                          <a:ea typeface="Times New Roman"/>
                        </a:rPr>
                        <a:t>v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  и связь между ними/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№ 7 и 6 (самостоятельно</a:t>
                      </a:r>
                      <a:r>
                        <a:rPr lang="ru-RU" sz="1200" b="1" dirty="0" smtClean="0">
                          <a:latin typeface="Times New Roman"/>
                          <a:ea typeface="Times New Roman"/>
                        </a:rPr>
                        <a:t>)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2м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</a:rPr>
                        <a:t>15м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Д.З. гр№6 (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2071670" y="3357562"/>
            <a:ext cx="1022350" cy="769938"/>
            <a:chOff x="1658" y="6913"/>
            <a:chExt cx="1609" cy="1213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1658" y="6913"/>
              <a:ext cx="1609" cy="1213"/>
              <a:chOff x="1658" y="6937"/>
              <a:chExt cx="1609" cy="1213"/>
            </a:xfrm>
          </p:grpSpPr>
          <p:sp>
            <p:nvSpPr>
              <p:cNvPr id="2054" name="Line 6"/>
              <p:cNvSpPr>
                <a:spLocks noChangeShapeType="1"/>
              </p:cNvSpPr>
              <p:nvPr/>
            </p:nvSpPr>
            <p:spPr bwMode="auto">
              <a:xfrm flipV="1">
                <a:off x="1766" y="6937"/>
                <a:ext cx="1" cy="121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3" name="Line 5"/>
              <p:cNvSpPr>
                <a:spLocks noChangeShapeType="1"/>
              </p:cNvSpPr>
              <p:nvPr/>
            </p:nvSpPr>
            <p:spPr bwMode="auto">
              <a:xfrm>
                <a:off x="1658" y="8065"/>
                <a:ext cx="160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2126" y="7321"/>
              <a:ext cx="601" cy="469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182563" y="2432050"/>
            <a:ext cx="31750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 flipV="1">
            <a:off x="182563" y="2141538"/>
            <a:ext cx="31750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465138" y="2606675"/>
            <a:ext cx="0" cy="23813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H="1">
            <a:off x="815975" y="2598738"/>
            <a:ext cx="7938" cy="3175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428992" y="3571876"/>
            <a:ext cx="823912" cy="1762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251249" y="0"/>
            <a:ext cx="873059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- 11 (МКТ и ТД )         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ТЕМА:/ЗТ5/  НАПРАВЛЕНИЯ СОВЕРШЕНСТВОВАНИЯ ТЕПЛОВЫХ ДВИГАТЕЛЕЙ И ПОВЫШЕНИЯ ИХ КПД.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2.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визуальные навыки.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3000372"/>
          <a:ext cx="8715404" cy="3657600"/>
        </p:xfrm>
        <a:graphic>
          <a:graphicData uri="http://schemas.openxmlformats.org/drawingml/2006/table">
            <a:tbl>
              <a:tblPr/>
              <a:tblGrid>
                <a:gridCol w="7933719"/>
                <a:gridCol w="781685"/>
              </a:tblGrid>
              <a:tr h="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 Консультация по гр.5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Постановка проблемы: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«Что общего в ДВС, паровой турбине, паровозе, ружье, самолете?»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выкладкам на доске, демонстрациями и заполнением справочника №1.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0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5.  Первичная обратная связь по вопросам из учебника стр.69,81,83.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6. Применение знаний при решении задач. ПРЗ № 2,3  (стр. 84).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Упр.6 ( 1,2,4 )  стр.85 с записью в тетради.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20м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Д.З. т.№5 $$ 24,29,30. ПРЗ стр. 83.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283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- 10 (МКТ и ТД )    раздел (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/Т5/  ПРИНЦИП ДЕЙСТВИЯ ТЕПЛОВЫХ ДВИГАТЕЛЕЙ.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КПД ТЕПЛОВЫХ   ДВИГАТЕЛЕЙ.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Повторить  принцип действия тепловых двигателей, работу двигателя внутреннего сгорания.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блок-схему построения теплового двигателя.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Ввести понятие «идеальная тепловая машина».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теорему Карно и пути совершенствования тепловых двигателей.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Научить учащихся выводить формулу работы газа.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к.ф. «Тепловые двигатели».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Модель ДВС и газовой турбины.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24"/>
            <a:ext cx="9144000" cy="674030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b="1" u="sng" dirty="0" smtClean="0">
                <a:latin typeface="Times New Roman"/>
                <a:ea typeface="Times New Roman"/>
              </a:rPr>
              <a:t>4. Применение знаний в измененных условиях  по вопросам: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  <a:sym typeface="Symbol"/>
              </a:rPr>
              <a:t>  </a:t>
            </a:r>
            <a:r>
              <a:rPr lang="ru-RU" b="1" dirty="0" smtClean="0">
                <a:latin typeface="Times New Roman"/>
                <a:ea typeface="Times New Roman"/>
              </a:rPr>
              <a:t>        </a:t>
            </a:r>
            <a:r>
              <a:rPr lang="en-US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P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, </a:t>
            </a:r>
            <a:r>
              <a:rPr lang="ru-RU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Мпа</a:t>
            </a:r>
            <a:endParaRPr lang="ru-RU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    </a:t>
            </a: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2</a:t>
            </a:r>
            <a:r>
              <a:rPr lang="ru-RU" b="1" dirty="0" smtClean="0">
                <a:latin typeface="Times New Roman"/>
                <a:ea typeface="Times New Roman"/>
              </a:rPr>
              <a:t>      2               3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    1</a:t>
            </a:r>
            <a:r>
              <a:rPr lang="ru-RU" b="1" dirty="0" smtClean="0">
                <a:latin typeface="Times New Roman"/>
                <a:ea typeface="Times New Roman"/>
              </a:rPr>
              <a:t>      1               4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Times New Roman"/>
              </a:rPr>
              <a:t>      </a:t>
            </a:r>
            <a:r>
              <a:rPr lang="ru-RU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0       1         2        </a:t>
            </a:r>
            <a:r>
              <a:rPr lang="en-US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V</a:t>
            </a:r>
            <a:r>
              <a:rPr lang="ru-RU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, м</a:t>
            </a:r>
            <a:r>
              <a:rPr lang="ru-RU" b="1" baseline="30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3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В каком случае  работа газа и </a:t>
            </a:r>
            <a:r>
              <a:rPr lang="ru-RU" sz="2400" b="1" dirty="0" smtClean="0">
                <a:latin typeface="Times New Roman"/>
                <a:ea typeface="Times New Roman"/>
                <a:sym typeface="Symbol"/>
              </a:rPr>
              <a:t></a:t>
            </a:r>
            <a:r>
              <a:rPr lang="en-US" sz="2400" b="1" dirty="0" smtClean="0">
                <a:latin typeface="Times New Roman"/>
                <a:ea typeface="Times New Roman"/>
              </a:rPr>
              <a:t>U</a:t>
            </a:r>
            <a:r>
              <a:rPr lang="ru-RU" sz="2400" b="1" dirty="0" smtClean="0">
                <a:latin typeface="Times New Roman"/>
                <a:ea typeface="Times New Roman"/>
              </a:rPr>
              <a:t> больше при переходе 1-2-3 или 1-4-3?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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Какое количество теплоты нужно передать двум молям одноатомного идеального газа, чтобы изобарно увеличить его объём  3 раза? Начальная температура газа </a:t>
            </a:r>
            <a:r>
              <a:rPr lang="en-US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T</a:t>
            </a:r>
            <a:r>
              <a:rPr lang="ru-RU" sz="24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0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b="1" u="sng" dirty="0" smtClean="0">
                <a:latin typeface="Times New Roman"/>
                <a:ea typeface="Times New Roman"/>
              </a:rPr>
              <a:t>5. Применение знаний темы для решения задач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1.  ввести понятие с</a:t>
            </a:r>
            <a:r>
              <a:rPr lang="ru-RU" sz="24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и с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v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и связь между ними/ </a:t>
            </a:r>
            <a:r>
              <a:rPr lang="ru-RU" sz="2400" b="1" i="1" dirty="0" smtClean="0">
                <a:latin typeface="Times New Roman"/>
                <a:ea typeface="Times New Roman"/>
              </a:rPr>
              <a:t>следующий слайд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Упр.13 (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 /график вместе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6) стр.191</a:t>
            </a:r>
          </a:p>
          <a:p>
            <a:pPr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№ 7 и 6 (самостоятельно)</a:t>
            </a:r>
            <a:endParaRPr lang="ru-RU" sz="2400" b="1" dirty="0">
              <a:latin typeface="Times New Roman"/>
              <a:ea typeface="Times New Roman"/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8596" y="357166"/>
            <a:ext cx="1785950" cy="1428760"/>
            <a:chOff x="1658" y="6913"/>
            <a:chExt cx="1609" cy="1213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1658" y="6913"/>
              <a:ext cx="1609" cy="1213"/>
              <a:chOff x="1658" y="6937"/>
              <a:chExt cx="1609" cy="1213"/>
            </a:xfrm>
          </p:grpSpPr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 flipV="1">
                <a:off x="1766" y="6937"/>
                <a:ext cx="1" cy="1213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658" y="8065"/>
                <a:ext cx="1609" cy="1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2179" y="7195"/>
              <a:ext cx="702" cy="469"/>
            </a:xfrm>
            <a:prstGeom prst="rect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9249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spcAft>
                <a:spcPts val="0"/>
              </a:spcAft>
              <a:buSzPts val="1000"/>
            </a:pPr>
            <a:r>
              <a:rPr lang="ru-RU" sz="32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Теплоёмкости </a:t>
            </a: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</a:t>
            </a:r>
            <a:r>
              <a:rPr lang="en-US" sz="3200" b="1" baseline="-25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p</a:t>
            </a: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ru-RU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и</a:t>
            </a:r>
            <a:r>
              <a:rPr lang="en-US" sz="32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</a:t>
            </a:r>
            <a:r>
              <a:rPr lang="en-US" sz="32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c</a:t>
            </a:r>
            <a:r>
              <a:rPr lang="en-US" sz="3200" b="1" baseline="-25000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v</a:t>
            </a:r>
            <a:endParaRPr lang="ru-RU" sz="32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а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)</a:t>
            </a:r>
            <a:r>
              <a:rPr lang="ru-RU" sz="3600" b="1" i="1" dirty="0" smtClean="0">
                <a:latin typeface="Times New Roman"/>
                <a:ea typeface="Times New Roman"/>
              </a:rPr>
              <a:t> ( при изобарном) 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Q=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A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+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U, </a:t>
            </a:r>
            <a:endParaRPr lang="ru-RU" sz="36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</a:t>
            </a:r>
            <a:r>
              <a:rPr lang="en-US" sz="3600" b="1" baseline="-25000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p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m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T</a:t>
            </a:r>
            <a:r>
              <a:rPr lang="en-US" sz="3600" b="1" dirty="0" smtClean="0">
                <a:latin typeface="Times New Roman"/>
                <a:ea typeface="Times New Roman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m/M(R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T)+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3/2m/M(R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T)= </a:t>
            </a:r>
            <a:endParaRPr lang="ru-RU" sz="36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3600" b="1" dirty="0" smtClean="0">
                <a:latin typeface="Times New Roman"/>
                <a:ea typeface="Times New Roman"/>
              </a:rPr>
              <a:t>  </a:t>
            </a: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</a:t>
            </a:r>
            <a:r>
              <a:rPr lang="en-US" sz="3600" b="1" baseline="-25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p</a:t>
            </a:r>
            <a:r>
              <a:rPr lang="ru-RU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 </a:t>
            </a:r>
            <a:r>
              <a:rPr lang="ru-RU" sz="3600" b="1" dirty="0" smtClean="0">
                <a:latin typeface="Times New Roman"/>
                <a:ea typeface="Times New Roman"/>
              </a:rPr>
              <a:t>=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R</a:t>
            </a:r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/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M</a:t>
            </a:r>
            <a:r>
              <a:rPr lang="ru-RU" sz="3600" b="1" dirty="0" smtClean="0">
                <a:latin typeface="Times New Roman"/>
                <a:ea typeface="Times New Roman"/>
              </a:rPr>
              <a:t>+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3/2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R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/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M</a:t>
            </a:r>
            <a:endParaRPr lang="ru-RU" sz="3600" b="1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latin typeface="Times New Roman"/>
                <a:ea typeface="Times New Roman"/>
              </a:rPr>
              <a:t>б) </a:t>
            </a:r>
            <a:r>
              <a:rPr lang="ru-RU" sz="3600" b="1" i="1" dirty="0" smtClean="0">
                <a:latin typeface="Times New Roman"/>
                <a:ea typeface="Times New Roman"/>
              </a:rPr>
              <a:t>(при изохорном) </a:t>
            </a:r>
            <a:r>
              <a:rPr lang="en-US" sz="36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Q</a:t>
            </a:r>
            <a:r>
              <a:rPr lang="ru-RU" sz="3600" b="1" dirty="0" smtClean="0">
                <a:latin typeface="Times New Roman"/>
                <a:ea typeface="Times New Roman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U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,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                          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c</a:t>
            </a:r>
            <a:r>
              <a:rPr lang="en-US" sz="3600" b="1" baseline="-25000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v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m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/>
                <a:ea typeface="Times New Roman"/>
              </a:rPr>
              <a:t>T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=3/2(</a:t>
            </a:r>
            <a:r>
              <a:rPr lang="ru-RU" sz="36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m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/M)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R</a:t>
            </a:r>
            <a:r>
              <a:rPr lang="en-US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</a:t>
            </a:r>
            <a:r>
              <a:rPr lang="ru-RU" sz="3600" b="1" dirty="0" smtClean="0">
                <a:solidFill>
                  <a:srgbClr val="006600"/>
                </a:solidFill>
                <a:latin typeface="Times New Roman"/>
                <a:ea typeface="Times New Roman"/>
                <a:sym typeface="Symbol"/>
              </a:rPr>
              <a:t>       </a:t>
            </a:r>
            <a:r>
              <a:rPr lang="ru-RU" sz="3600" b="1" dirty="0" smtClean="0">
                <a:latin typeface="Times New Roman"/>
                <a:ea typeface="Times New Roman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</a:t>
            </a:r>
            <a:r>
              <a:rPr lang="ru-RU" sz="40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с</a:t>
            </a:r>
            <a:r>
              <a:rPr lang="en-US" sz="4000" b="1" baseline="-25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p</a:t>
            </a:r>
            <a:r>
              <a:rPr lang="en-US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= R/M + </a:t>
            </a:r>
            <a:r>
              <a:rPr lang="en-US" sz="4000" b="1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c</a:t>
            </a:r>
            <a:r>
              <a:rPr lang="en-US" sz="4000" b="1" baseline="-25000" dirty="0" err="1" smtClean="0">
                <a:solidFill>
                  <a:srgbClr val="006600"/>
                </a:solidFill>
                <a:latin typeface="Times New Roman"/>
                <a:ea typeface="Times New Roman"/>
              </a:rPr>
              <a:t>v</a:t>
            </a:r>
            <a:r>
              <a:rPr lang="ru-RU" sz="4000" b="1" baseline="-25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       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                           Нет работы</a:t>
            </a:r>
            <a:endParaRPr lang="ru-RU" sz="3600" b="1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357554" y="5214950"/>
            <a:ext cx="3071834" cy="785818"/>
          </a:xfrm>
          <a:prstGeom prst="round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0" y="24"/>
            <a:ext cx="9144000" cy="6858000"/>
            <a:chOff x="0" y="0"/>
            <a:chExt cx="9144000" cy="6858000"/>
          </a:xfrm>
        </p:grpSpPr>
        <p:grpSp>
          <p:nvGrpSpPr>
            <p:cNvPr id="24" name="Группа 3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Группа 125"/>
              <p:cNvGrpSpPr/>
              <p:nvPr/>
            </p:nvGrpSpPr>
            <p:grpSpPr>
              <a:xfrm>
                <a:off x="0" y="0"/>
                <a:ext cx="9144000" cy="6858000"/>
                <a:chOff x="-3214742" y="1285908"/>
                <a:chExt cx="9144000" cy="6858000"/>
              </a:xfrm>
            </p:grpSpPr>
            <p:sp>
              <p:nvSpPr>
                <p:cNvPr id="36" name="Прямоугольник 35"/>
                <p:cNvSpPr/>
                <p:nvPr/>
              </p:nvSpPr>
              <p:spPr>
                <a:xfrm>
                  <a:off x="-3214742" y="1285908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69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Line 43"/>
                <p:cNvSpPr>
                  <a:spLocks noChangeShapeType="1"/>
                </p:cNvSpPr>
                <p:nvPr/>
              </p:nvSpPr>
              <p:spPr bwMode="auto">
                <a:xfrm>
                  <a:off x="3636089" y="3062645"/>
                  <a:ext cx="789364" cy="0"/>
                </a:xfrm>
                <a:prstGeom prst="line">
                  <a:avLst/>
                </a:prstGeom>
                <a:solidFill>
                  <a:schemeClr val="bg2">
                    <a:lumMod val="90000"/>
                  </a:schemeClr>
                </a:solidFill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29" name="Group 19"/>
              <p:cNvGrpSpPr>
                <a:grpSpLocks/>
              </p:cNvGrpSpPr>
              <p:nvPr/>
            </p:nvGrpSpPr>
            <p:grpSpPr bwMode="auto">
              <a:xfrm>
                <a:off x="2643684" y="3500994"/>
                <a:ext cx="4714402" cy="1930876"/>
                <a:chOff x="9997" y="2113"/>
                <a:chExt cx="2103" cy="1294"/>
              </a:xfrm>
              <a:solidFill>
                <a:schemeClr val="bg2"/>
              </a:solidFill>
            </p:grpSpPr>
            <p:sp>
              <p:nvSpPr>
                <p:cNvPr id="30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9997" y="2448"/>
                  <a:ext cx="691" cy="642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U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=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31" name="Group 21"/>
                <p:cNvGrpSpPr>
                  <a:grpSpLocks/>
                </p:cNvGrpSpPr>
                <p:nvPr/>
              </p:nvGrpSpPr>
              <p:grpSpPr bwMode="auto">
                <a:xfrm>
                  <a:off x="10656" y="2113"/>
                  <a:ext cx="783" cy="1294"/>
                  <a:chOff x="9719" y="2964"/>
                  <a:chExt cx="719" cy="1120"/>
                </a:xfrm>
                <a:grpFill/>
              </p:grpSpPr>
              <p:sp>
                <p:nvSpPr>
                  <p:cNvPr id="33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7" y="3467"/>
                    <a:ext cx="680" cy="61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M</a:t>
                    </a:r>
                    <a:endParaRPr kumimoji="0" lang="ru-RU" sz="8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4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8" y="2964"/>
                    <a:ext cx="680" cy="497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kumimoji="0" lang="en-US" sz="6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m</a:t>
                    </a:r>
                    <a:endParaRPr kumimoji="0" lang="ru-RU" sz="8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3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719" y="3505"/>
                    <a:ext cx="529" cy="0"/>
                  </a:xfrm>
                  <a:prstGeom prst="line">
                    <a:avLst/>
                  </a:prstGeom>
                  <a:grpFill/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800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  <p:sp>
              <p:nvSpPr>
                <p:cNvPr id="32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330" y="2588"/>
                  <a:ext cx="770" cy="67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R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kumimoji="0" lang="ru-RU" sz="60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T</a:t>
                  </a:r>
                  <a:endParaRPr kumimoji="0" lang="ru-RU" sz="8000" b="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  <p:sp>
          <p:nvSpPr>
            <p:cNvPr id="25" name="Text Box 3"/>
            <p:cNvSpPr txBox="1">
              <a:spLocks noChangeArrowheads="1"/>
            </p:cNvSpPr>
            <p:nvPr/>
          </p:nvSpPr>
          <p:spPr bwMode="auto">
            <a:xfrm>
              <a:off x="1142976" y="445450"/>
              <a:ext cx="1626732" cy="91184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33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3"/>
            <p:cNvSpPr txBox="1">
              <a:spLocks noChangeArrowheads="1"/>
            </p:cNvSpPr>
            <p:nvPr/>
          </p:nvSpPr>
          <p:spPr bwMode="auto">
            <a:xfrm>
              <a:off x="3857620" y="454322"/>
              <a:ext cx="1500198" cy="85725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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U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 Box 3"/>
            <p:cNvSpPr txBox="1">
              <a:spLocks noChangeArrowheads="1"/>
            </p:cNvSpPr>
            <p:nvPr/>
          </p:nvSpPr>
          <p:spPr bwMode="auto">
            <a:xfrm>
              <a:off x="2357422" y="428604"/>
              <a:ext cx="1500197" cy="92869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kumimoji="0" lang="ru-RU" sz="5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kumimoji="0" lang="en-US" sz="5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 </a:t>
              </a:r>
              <a:endPara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45528" y="1"/>
            <a:ext cx="109847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42907" y="-24"/>
            <a:ext cx="13072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348" y="500042"/>
            <a:ext cx="6383062" cy="1643074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3500"/>
              </a:lnSpc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№5 </a:t>
            </a:r>
          </a:p>
          <a:p>
            <a:pPr>
              <a:lnSpc>
                <a:spcPts val="3500"/>
              </a:lnSpc>
              <a:buNone/>
            </a:pPr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/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76,82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упр15(3,5,11,12)</a:t>
            </a:r>
            <a:endParaRPr lang="ru-RU" sz="4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394464" y="428604"/>
          <a:ext cx="1035056" cy="2514612"/>
        </p:xfrm>
        <a:graphic>
          <a:graphicData uri="http://schemas.openxmlformats.org/drawingml/2006/table">
            <a:tbl>
              <a:tblPr/>
              <a:tblGrid>
                <a:gridCol w="1035056"/>
              </a:tblGrid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662**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935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94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668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>
                          <a:latin typeface="Times New Roman"/>
                        </a:rPr>
                        <a:t>т4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92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1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42918"/>
            <a:ext cx="9144000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latin typeface="Times New Roman"/>
                <a:ea typeface="Times New Roman"/>
              </a:rPr>
              <a:t>«Что общего в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ДВС</a:t>
            </a:r>
            <a:r>
              <a:rPr lang="ru-RU" sz="4000" dirty="0" smtClean="0">
                <a:latin typeface="Times New Roman"/>
                <a:ea typeface="Times New Roman"/>
              </a:rPr>
              <a:t>, паровой турбине, </a:t>
            </a:r>
            <a:r>
              <a:rPr lang="ru-RU" sz="4000" b="1" dirty="0" smtClean="0">
                <a:solidFill>
                  <a:srgbClr val="00B0F0"/>
                </a:solidFill>
                <a:latin typeface="Times New Roman"/>
                <a:ea typeface="Times New Roman"/>
              </a:rPr>
              <a:t>паровозе, </a:t>
            </a:r>
            <a:r>
              <a:rPr lang="ru-RU" sz="4000" dirty="0" smtClean="0">
                <a:latin typeface="Times New Roman"/>
                <a:ea typeface="Times New Roman"/>
              </a:rPr>
              <a:t>ружье, </a:t>
            </a:r>
            <a:r>
              <a:rPr lang="ru-RU" sz="4000" b="1" dirty="0" smtClean="0">
                <a:solidFill>
                  <a:srgbClr val="336600"/>
                </a:solidFill>
                <a:latin typeface="Times New Roman"/>
                <a:ea typeface="Times New Roman"/>
              </a:rPr>
              <a:t>самолете</a:t>
            </a:r>
            <a:r>
              <a:rPr lang="ru-RU" sz="4000" dirty="0" smtClean="0">
                <a:latin typeface="Times New Roman"/>
                <a:ea typeface="Times New Roman"/>
              </a:rPr>
              <a:t>?»</a:t>
            </a:r>
            <a:endParaRPr lang="ru-RU" sz="4000" dirty="0">
              <a:latin typeface="Times New Roman"/>
              <a:ea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1071546"/>
            <a:ext cx="7000924" cy="187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газа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6027027"/>
            <a:ext cx="7358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70027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№5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§76,82, упр.15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843712">
            <a:off x="1785918" y="3214686"/>
            <a:ext cx="6988190" cy="140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Тепловые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857224" y="4786322"/>
            <a:ext cx="6988190" cy="118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330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двигатели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0"/>
            <a:ext cx="71281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Использование  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сжатого</a:t>
            </a:r>
            <a:r>
              <a:rPr lang="ru-RU" sz="40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газа </a:t>
            </a:r>
            <a:endParaRPr lang="ru-RU" sz="4000" u="sng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71480"/>
            <a:ext cx="35718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амортизатор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9312" y="1330002"/>
            <a:ext cx="70009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рабочее тело в  двигателе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14348" y="2357431"/>
            <a:ext cx="228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тормоза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42910" y="1925413"/>
            <a:ext cx="59293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Пневматические   двери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7" action="ppaction://hlinkfile"/>
              </a:rPr>
              <a:t> 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714348" y="2786058"/>
            <a:ext cx="43577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отбойный молоток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57224" y="3357562"/>
            <a:ext cx="2000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спутник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500298" y="4071942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(4 такта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8" action="ppaction://hlinkfile"/>
              </a:rPr>
              <a:t>!!!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643042" y="4857760"/>
            <a:ext cx="39290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огнестрельное …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7156471" y="500042"/>
            <a:ext cx="987429" cy="836603"/>
            <a:chOff x="9757" y="3167"/>
            <a:chExt cx="681" cy="662"/>
          </a:xfrm>
        </p:grpSpPr>
        <p:sp>
          <p:nvSpPr>
            <p:cNvPr id="2051" name="Text Box 3"/>
            <p:cNvSpPr txBox="1">
              <a:spLocks noChangeArrowheads="1"/>
            </p:cNvSpPr>
            <p:nvPr/>
          </p:nvSpPr>
          <p:spPr bwMode="auto">
            <a:xfrm>
              <a:off x="9757" y="3461"/>
              <a:ext cx="68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S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9758" y="3167"/>
              <a:ext cx="680" cy="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F</a:t>
              </a:r>
              <a:endPara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9757" y="3537"/>
              <a:ext cx="53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483488" y="656566"/>
            <a:ext cx="803156" cy="481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=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4007748" y="577876"/>
            <a:ext cx="2064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колесо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72" name="Group 24"/>
          <p:cNvGrpSpPr>
            <a:grpSpLocks/>
          </p:cNvGrpSpPr>
          <p:nvPr/>
        </p:nvGrpSpPr>
        <p:grpSpPr bwMode="auto">
          <a:xfrm>
            <a:off x="5786446" y="2500307"/>
            <a:ext cx="2755283" cy="857255"/>
            <a:chOff x="2182" y="3110"/>
            <a:chExt cx="1470" cy="416"/>
          </a:xfrm>
        </p:grpSpPr>
        <p:sp>
          <p:nvSpPr>
            <p:cNvPr id="2073" name="Line 25"/>
            <p:cNvSpPr>
              <a:spLocks noChangeShapeType="1"/>
            </p:cNvSpPr>
            <p:nvPr/>
          </p:nvSpPr>
          <p:spPr bwMode="auto">
            <a:xfrm>
              <a:off x="2418" y="3110"/>
              <a:ext cx="4" cy="1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Line 26"/>
            <p:cNvSpPr>
              <a:spLocks noChangeShapeType="1"/>
            </p:cNvSpPr>
            <p:nvPr/>
          </p:nvSpPr>
          <p:spPr bwMode="auto">
            <a:xfrm flipH="1">
              <a:off x="2418" y="3364"/>
              <a:ext cx="1" cy="15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075" name="Group 27"/>
            <p:cNvGrpSpPr>
              <a:grpSpLocks/>
            </p:cNvGrpSpPr>
            <p:nvPr/>
          </p:nvGrpSpPr>
          <p:grpSpPr bwMode="auto">
            <a:xfrm>
              <a:off x="2182" y="3115"/>
              <a:ext cx="1470" cy="411"/>
              <a:chOff x="2182" y="3115"/>
              <a:chExt cx="1470" cy="411"/>
            </a:xfrm>
          </p:grpSpPr>
          <p:sp>
            <p:nvSpPr>
              <p:cNvPr id="2076" name="Line 28"/>
              <p:cNvSpPr>
                <a:spLocks noChangeShapeType="1"/>
              </p:cNvSpPr>
              <p:nvPr/>
            </p:nvSpPr>
            <p:spPr bwMode="auto">
              <a:xfrm flipH="1" flipV="1">
                <a:off x="2419" y="3115"/>
                <a:ext cx="1227" cy="6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7" name="Line 29"/>
              <p:cNvSpPr>
                <a:spLocks noChangeShapeType="1"/>
              </p:cNvSpPr>
              <p:nvPr/>
            </p:nvSpPr>
            <p:spPr bwMode="auto">
              <a:xfrm flipH="1" flipV="1">
                <a:off x="2419" y="3525"/>
                <a:ext cx="70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8" name="Line 30"/>
              <p:cNvSpPr>
                <a:spLocks noChangeShapeType="1"/>
              </p:cNvSpPr>
              <p:nvPr/>
            </p:nvSpPr>
            <p:spPr bwMode="auto">
              <a:xfrm flipH="1" flipV="1">
                <a:off x="3272" y="3525"/>
                <a:ext cx="380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79" name="Line 31"/>
              <p:cNvSpPr>
                <a:spLocks noChangeShapeType="1"/>
              </p:cNvSpPr>
              <p:nvPr/>
            </p:nvSpPr>
            <p:spPr bwMode="auto">
              <a:xfrm flipH="1">
                <a:off x="3651" y="3134"/>
                <a:ext cx="1" cy="392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0" name="Line 32"/>
              <p:cNvSpPr>
                <a:spLocks noChangeShapeType="1"/>
              </p:cNvSpPr>
              <p:nvPr/>
            </p:nvSpPr>
            <p:spPr bwMode="auto">
              <a:xfrm flipH="1">
                <a:off x="2237" y="3249"/>
                <a:ext cx="17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81" name="Line 33"/>
              <p:cNvSpPr>
                <a:spLocks noChangeShapeType="1"/>
              </p:cNvSpPr>
              <p:nvPr/>
            </p:nvSpPr>
            <p:spPr bwMode="auto">
              <a:xfrm flipH="1">
                <a:off x="2231" y="3364"/>
                <a:ext cx="179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2084" name="Group 36"/>
              <p:cNvGrpSpPr>
                <a:grpSpLocks/>
              </p:cNvGrpSpPr>
              <p:nvPr/>
            </p:nvGrpSpPr>
            <p:grpSpPr bwMode="auto">
              <a:xfrm>
                <a:off x="3128" y="3180"/>
                <a:ext cx="524" cy="270"/>
                <a:chOff x="3128" y="3180"/>
                <a:chExt cx="524" cy="270"/>
              </a:xfrm>
            </p:grpSpPr>
            <p:sp>
              <p:nvSpPr>
                <p:cNvPr id="2085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3128" y="3180"/>
                  <a:ext cx="56" cy="15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6" name="Line 38"/>
                <p:cNvSpPr>
                  <a:spLocks noChangeShapeType="1"/>
                </p:cNvSpPr>
                <p:nvPr/>
              </p:nvSpPr>
              <p:spPr bwMode="auto">
                <a:xfrm>
                  <a:off x="3184" y="3185"/>
                  <a:ext cx="87" cy="26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7" name="Line 39"/>
                <p:cNvSpPr>
                  <a:spLocks noChangeShapeType="1"/>
                </p:cNvSpPr>
                <p:nvPr/>
              </p:nvSpPr>
              <p:spPr bwMode="auto">
                <a:xfrm rot="2167976">
                  <a:off x="3288" y="3185"/>
                  <a:ext cx="87" cy="26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8" name="Line 40"/>
                <p:cNvSpPr>
                  <a:spLocks noChangeShapeType="1"/>
                </p:cNvSpPr>
                <p:nvPr/>
              </p:nvSpPr>
              <p:spPr bwMode="auto">
                <a:xfrm>
                  <a:off x="3378" y="3197"/>
                  <a:ext cx="88" cy="242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9" name="Line 41"/>
                <p:cNvSpPr>
                  <a:spLocks noChangeShapeType="1"/>
                </p:cNvSpPr>
                <p:nvPr/>
              </p:nvSpPr>
              <p:spPr bwMode="auto">
                <a:xfrm rot="2167976">
                  <a:off x="3481" y="3184"/>
                  <a:ext cx="87" cy="26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90" name="Line 42"/>
                <p:cNvSpPr>
                  <a:spLocks noChangeShapeType="1"/>
                </p:cNvSpPr>
                <p:nvPr/>
              </p:nvSpPr>
              <p:spPr bwMode="auto">
                <a:xfrm>
                  <a:off x="3576" y="3197"/>
                  <a:ext cx="76" cy="138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2091" name="Line 43"/>
              <p:cNvSpPr>
                <a:spLocks noChangeShapeType="1"/>
              </p:cNvSpPr>
              <p:nvPr/>
            </p:nvSpPr>
            <p:spPr bwMode="auto">
              <a:xfrm>
                <a:off x="2182" y="3297"/>
                <a:ext cx="600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7" name="Rectangle 1"/>
          <p:cNvSpPr>
            <a:spLocks noChangeArrowheads="1"/>
          </p:cNvSpPr>
          <p:nvPr/>
        </p:nvSpPr>
        <p:spPr bwMode="auto">
          <a:xfrm>
            <a:off x="357158" y="4143380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и Д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6996838" y="2500306"/>
            <a:ext cx="1647128" cy="855194"/>
            <a:chOff x="6996838" y="2500306"/>
            <a:chExt cx="1647128" cy="855194"/>
          </a:xfrm>
        </p:grpSpPr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6996838" y="2500306"/>
              <a:ext cx="264282" cy="855194"/>
            </a:xfrm>
            <a:prstGeom prst="rect">
              <a:avLst/>
            </a:prstGeom>
            <a:solidFill>
              <a:srgbClr val="0080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5"/>
            <p:cNvSpPr>
              <a:spLocks noChangeShapeType="1"/>
            </p:cNvSpPr>
            <p:nvPr/>
          </p:nvSpPr>
          <p:spPr bwMode="auto">
            <a:xfrm>
              <a:off x="7251330" y="2928934"/>
              <a:ext cx="13926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A305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3" presetClass="path" presetSubtype="0" repeatCount="1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958E-6 L 0.07031 -4.44958E-6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3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3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93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49" grpId="0"/>
      <p:bldP spid="7" grpId="0"/>
      <p:bldP spid="7" grpId="1"/>
      <p:bldP spid="8" grpId="0"/>
      <p:bldP spid="9" grpId="0"/>
      <p:bldP spid="10" grpId="0"/>
      <p:bldP spid="11" grpId="0"/>
      <p:bldP spid="12" grpId="0"/>
      <p:bldP spid="13" grpId="0"/>
      <p:bldP spid="2054" grpId="0"/>
      <p:bldP spid="19" grpId="0"/>
      <p:bldP spid="57" grpId="0"/>
      <p:bldP spid="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972992" y="2637687"/>
            <a:ext cx="2971821" cy="2720139"/>
          </a:xfrm>
          <a:prstGeom prst="ellipse">
            <a:avLst/>
          </a:prstGeom>
          <a:solidFill>
            <a:srgbClr val="FFC000">
              <a:alpha val="54000"/>
            </a:srgbClr>
          </a:solidFill>
          <a:ln w="571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6572264" y="4500570"/>
            <a:ext cx="19615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стартёр…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0"/>
          <p:cNvGrpSpPr/>
          <p:nvPr/>
        </p:nvGrpSpPr>
        <p:grpSpPr>
          <a:xfrm>
            <a:off x="428596" y="642918"/>
            <a:ext cx="3743351" cy="1633343"/>
            <a:chOff x="428596" y="642918"/>
            <a:chExt cx="3743351" cy="1633343"/>
          </a:xfrm>
        </p:grpSpPr>
        <p:grpSp>
          <p:nvGrpSpPr>
            <p:cNvPr id="3" name="Группа 46"/>
            <p:cNvGrpSpPr/>
            <p:nvPr/>
          </p:nvGrpSpPr>
          <p:grpSpPr>
            <a:xfrm>
              <a:off x="787254" y="642918"/>
              <a:ext cx="2971821" cy="906713"/>
              <a:chOff x="787254" y="642918"/>
              <a:chExt cx="2971821" cy="906713"/>
            </a:xfrm>
          </p:grpSpPr>
          <p:sp>
            <p:nvSpPr>
              <p:cNvPr id="3080" name="Line 8"/>
              <p:cNvSpPr>
                <a:spLocks noChangeShapeType="1"/>
              </p:cNvSpPr>
              <p:nvPr/>
            </p:nvSpPr>
            <p:spPr bwMode="auto">
              <a:xfrm>
                <a:off x="787254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3573336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158731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201858" y="1549631"/>
                <a:ext cx="185739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4" name="Group 21"/>
              <p:cNvGrpSpPr>
                <a:grpSpLocks/>
              </p:cNvGrpSpPr>
              <p:nvPr/>
            </p:nvGrpSpPr>
            <p:grpSpPr bwMode="auto">
              <a:xfrm>
                <a:off x="787254" y="642918"/>
                <a:ext cx="2971821" cy="906713"/>
                <a:chOff x="4320" y="2448"/>
                <a:chExt cx="2304" cy="720"/>
              </a:xfrm>
            </p:grpSpPr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>
                  <a:off x="4320" y="2448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6624" y="2448"/>
                  <a:ext cx="0" cy="72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auto">
                <a:xfrm>
                  <a:off x="4320" y="2448"/>
                  <a:ext cx="2304" cy="0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428596" y="1549631"/>
              <a:ext cx="742955" cy="726630"/>
              <a:chOff x="4032" y="3167"/>
              <a:chExt cx="576" cy="577"/>
            </a:xfrm>
          </p:grpSpPr>
          <p:sp>
            <p:nvSpPr>
              <p:cNvPr id="3098" name="Arc 26"/>
              <p:cNvSpPr>
                <a:spLocks/>
              </p:cNvSpPr>
              <p:nvPr/>
            </p:nvSpPr>
            <p:spPr bwMode="auto">
              <a:xfrm flipV="1">
                <a:off x="4032" y="3167"/>
                <a:ext cx="432" cy="423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8 w 21600"/>
                  <a:gd name="T1" fmla="*/ 0 h 21150"/>
                  <a:gd name="T2" fmla="*/ 21600 w 21600"/>
                  <a:gd name="T3" fmla="*/ 21150 h 21150"/>
                  <a:gd name="T4" fmla="*/ 0 w 21600"/>
                  <a:gd name="T5" fmla="*/ 21150 h 2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50" fill="none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</a:path>
                  <a:path w="21600" h="21150" stroke="0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5715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9" name="Arc 27"/>
              <p:cNvSpPr>
                <a:spLocks/>
              </p:cNvSpPr>
              <p:nvPr/>
            </p:nvSpPr>
            <p:spPr bwMode="auto">
              <a:xfrm flipV="1">
                <a:off x="4169" y="3168"/>
                <a:ext cx="439" cy="576"/>
              </a:xfrm>
              <a:custGeom>
                <a:avLst/>
                <a:gdLst>
                  <a:gd name="G0" fmla="+- 357 0 0"/>
                  <a:gd name="G1" fmla="+- 21600 0 0"/>
                  <a:gd name="G2" fmla="+- 21600 0 0"/>
                  <a:gd name="T0" fmla="*/ 0 w 21957"/>
                  <a:gd name="T1" fmla="*/ 3 h 21600"/>
                  <a:gd name="T2" fmla="*/ 21957 w 21957"/>
                  <a:gd name="T3" fmla="*/ 21600 h 21600"/>
                  <a:gd name="T4" fmla="*/ 357 w 219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57" h="21600" fill="none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</a:path>
                  <a:path w="21957" h="21600" stroke="0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  <a:lnTo>
                      <a:pt x="35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220FB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28"/>
            <p:cNvGrpSpPr>
              <a:grpSpLocks/>
            </p:cNvGrpSpPr>
            <p:nvPr/>
          </p:nvGrpSpPr>
          <p:grpSpPr bwMode="auto">
            <a:xfrm flipH="1">
              <a:off x="3428992" y="1549631"/>
              <a:ext cx="742955" cy="726630"/>
              <a:chOff x="4032" y="3167"/>
              <a:chExt cx="576" cy="577"/>
            </a:xfrm>
          </p:grpSpPr>
          <p:sp>
            <p:nvSpPr>
              <p:cNvPr id="3101" name="Arc 29"/>
              <p:cNvSpPr>
                <a:spLocks/>
              </p:cNvSpPr>
              <p:nvPr/>
            </p:nvSpPr>
            <p:spPr bwMode="auto">
              <a:xfrm flipV="1">
                <a:off x="4032" y="3167"/>
                <a:ext cx="432" cy="423"/>
              </a:xfrm>
              <a:custGeom>
                <a:avLst/>
                <a:gdLst>
                  <a:gd name="G0" fmla="+- 0 0 0"/>
                  <a:gd name="G1" fmla="+- 21150 0 0"/>
                  <a:gd name="G2" fmla="+- 21600 0 0"/>
                  <a:gd name="T0" fmla="*/ 4388 w 21600"/>
                  <a:gd name="T1" fmla="*/ 0 h 21150"/>
                  <a:gd name="T2" fmla="*/ 21600 w 21600"/>
                  <a:gd name="T3" fmla="*/ 21150 h 21150"/>
                  <a:gd name="T4" fmla="*/ 0 w 21600"/>
                  <a:gd name="T5" fmla="*/ 21150 h 21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150" fill="none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</a:path>
                  <a:path w="21600" h="21150" stroke="0" extrusionOk="0">
                    <a:moveTo>
                      <a:pt x="4387" y="0"/>
                    </a:moveTo>
                    <a:cubicBezTo>
                      <a:pt x="14412" y="2080"/>
                      <a:pt x="21600" y="10911"/>
                      <a:pt x="21600" y="21150"/>
                    </a:cubicBezTo>
                    <a:lnTo>
                      <a:pt x="0" y="2115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02" name="Arc 30"/>
              <p:cNvSpPr>
                <a:spLocks/>
              </p:cNvSpPr>
              <p:nvPr/>
            </p:nvSpPr>
            <p:spPr bwMode="auto">
              <a:xfrm flipV="1">
                <a:off x="4169" y="3168"/>
                <a:ext cx="439" cy="576"/>
              </a:xfrm>
              <a:custGeom>
                <a:avLst/>
                <a:gdLst>
                  <a:gd name="G0" fmla="+- 357 0 0"/>
                  <a:gd name="G1" fmla="+- 21600 0 0"/>
                  <a:gd name="G2" fmla="+- 21600 0 0"/>
                  <a:gd name="T0" fmla="*/ 0 w 21957"/>
                  <a:gd name="T1" fmla="*/ 3 h 21600"/>
                  <a:gd name="T2" fmla="*/ 21957 w 21957"/>
                  <a:gd name="T3" fmla="*/ 21600 h 21600"/>
                  <a:gd name="T4" fmla="*/ 357 w 21957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957" h="21600" fill="none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</a:path>
                  <a:path w="21957" h="21600" stroke="0" extrusionOk="0">
                    <a:moveTo>
                      <a:pt x="-1" y="2"/>
                    </a:moveTo>
                    <a:cubicBezTo>
                      <a:pt x="118" y="0"/>
                      <a:pt x="237" y="-1"/>
                      <a:pt x="357" y="0"/>
                    </a:cubicBezTo>
                    <a:cubicBezTo>
                      <a:pt x="12286" y="0"/>
                      <a:pt x="21957" y="9670"/>
                      <a:pt x="21957" y="21600"/>
                    </a:cubicBezTo>
                    <a:lnTo>
                      <a:pt x="357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8" name="Группа 44"/>
          <p:cNvGrpSpPr/>
          <p:nvPr/>
        </p:nvGrpSpPr>
        <p:grpSpPr>
          <a:xfrm>
            <a:off x="1344470" y="1071546"/>
            <a:ext cx="1857388" cy="1764000"/>
            <a:chOff x="1344470" y="1071546"/>
            <a:chExt cx="1857388" cy="1764000"/>
          </a:xfrm>
        </p:grpSpPr>
        <p:sp>
          <p:nvSpPr>
            <p:cNvPr id="3103" name="Line 31"/>
            <p:cNvSpPr>
              <a:spLocks noChangeShapeType="1"/>
            </p:cNvSpPr>
            <p:nvPr/>
          </p:nvSpPr>
          <p:spPr bwMode="auto">
            <a:xfrm>
              <a:off x="1344470" y="1071546"/>
              <a:ext cx="0" cy="1764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Line 32"/>
            <p:cNvSpPr>
              <a:spLocks noChangeShapeType="1"/>
            </p:cNvSpPr>
            <p:nvPr/>
          </p:nvSpPr>
          <p:spPr bwMode="auto">
            <a:xfrm>
              <a:off x="3201858" y="1071546"/>
              <a:ext cx="0" cy="172800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1998445" y="3557550"/>
            <a:ext cx="668660" cy="634699"/>
          </a:xfrm>
          <a:prstGeom prst="ellipse">
            <a:avLst/>
          </a:prstGeom>
          <a:solidFill>
            <a:schemeClr val="bg2">
              <a:lumMod val="25000"/>
            </a:schemeClr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714348" y="3181715"/>
            <a:ext cx="1337319" cy="1269398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2667105" y="3181715"/>
            <a:ext cx="1337319" cy="1269398"/>
          </a:xfrm>
          <a:prstGeom prst="ellipse">
            <a:avLst/>
          </a:prstGeom>
          <a:solidFill>
            <a:schemeClr val="bg2"/>
          </a:solidFill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45"/>
          <p:cNvGrpSpPr/>
          <p:nvPr/>
        </p:nvGrpSpPr>
        <p:grpSpPr>
          <a:xfrm>
            <a:off x="1685905" y="1699442"/>
            <a:ext cx="664125" cy="2223409"/>
            <a:chOff x="1715948" y="1699442"/>
            <a:chExt cx="664125" cy="2223409"/>
          </a:xfrm>
        </p:grpSpPr>
        <p:sp>
          <p:nvSpPr>
            <p:cNvPr id="3075" name="Oval 3"/>
            <p:cNvSpPr>
              <a:spLocks noChangeArrowheads="1"/>
            </p:cNvSpPr>
            <p:nvPr/>
          </p:nvSpPr>
          <p:spPr bwMode="auto">
            <a:xfrm>
              <a:off x="1715948" y="3000372"/>
              <a:ext cx="185739" cy="18134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Line 38"/>
            <p:cNvSpPr>
              <a:spLocks noChangeShapeType="1"/>
            </p:cNvSpPr>
            <p:nvPr/>
          </p:nvSpPr>
          <p:spPr bwMode="auto">
            <a:xfrm rot="393898" flipH="1">
              <a:off x="1870154" y="1699442"/>
              <a:ext cx="371478" cy="1450741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Line 39"/>
            <p:cNvSpPr>
              <a:spLocks noChangeShapeType="1"/>
            </p:cNvSpPr>
            <p:nvPr/>
          </p:nvSpPr>
          <p:spPr bwMode="auto">
            <a:xfrm rot="29399">
              <a:off x="1736436" y="3016138"/>
              <a:ext cx="643637" cy="90671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2087425" y="595620"/>
            <a:ext cx="371478" cy="362685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500562" y="1000108"/>
            <a:ext cx="44617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РАБОЧИЙ  ХОД !!!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991428" y="3725742"/>
            <a:ext cx="742955" cy="181343"/>
          </a:xfrm>
          <a:prstGeom prst="ellipse">
            <a:avLst/>
          </a:prstGeom>
          <a:solidFill>
            <a:srgbClr val="FFC000"/>
          </a:solidFill>
          <a:ln w="57150">
            <a:solidFill>
              <a:schemeClr val="bg2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 rot="10800000">
            <a:off x="2991653" y="3723544"/>
            <a:ext cx="725370" cy="185739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B0F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972992" y="1278849"/>
            <a:ext cx="180000" cy="2356314"/>
            <a:chOff x="6912" y="2810"/>
            <a:chExt cx="288" cy="2085"/>
          </a:xfrm>
          <a:solidFill>
            <a:srgbClr val="0033CC"/>
          </a:solidFill>
        </p:grpSpPr>
        <p:sp>
          <p:nvSpPr>
            <p:cNvPr id="3090" name="AutoShape 18"/>
            <p:cNvSpPr>
              <a:spLocks noChangeArrowheads="1"/>
            </p:cNvSpPr>
            <p:nvPr/>
          </p:nvSpPr>
          <p:spPr bwMode="auto">
            <a:xfrm>
              <a:off x="6912" y="2810"/>
              <a:ext cx="288" cy="288"/>
            </a:xfrm>
            <a:prstGeom prst="flowChartMerge">
              <a:avLst/>
            </a:prstGeom>
            <a:grpFill/>
            <a:ln w="57150">
              <a:solidFill>
                <a:srgbClr val="220FB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7081" y="3111"/>
              <a:ext cx="0" cy="1784"/>
            </a:xfrm>
            <a:prstGeom prst="line">
              <a:avLst/>
            </a:prstGeom>
            <a:grpFill/>
            <a:ln w="57150">
              <a:solidFill>
                <a:srgbClr val="220FB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403363" y="1340092"/>
            <a:ext cx="185739" cy="2304000"/>
            <a:chOff x="6912" y="2880"/>
            <a:chExt cx="288" cy="2016"/>
          </a:xfrm>
          <a:solidFill>
            <a:srgbClr val="FF0000"/>
          </a:solidFill>
        </p:grpSpPr>
        <p:sp>
          <p:nvSpPr>
            <p:cNvPr id="3087" name="AutoShape 15"/>
            <p:cNvSpPr>
              <a:spLocks noChangeArrowheads="1"/>
            </p:cNvSpPr>
            <p:nvPr/>
          </p:nvSpPr>
          <p:spPr bwMode="auto">
            <a:xfrm>
              <a:off x="6912" y="2880"/>
              <a:ext cx="288" cy="288"/>
            </a:xfrm>
            <a:prstGeom prst="flowChartMerge">
              <a:avLst/>
            </a:prstGeom>
            <a:grpFill/>
            <a:ln w="57150">
              <a:solidFill>
                <a:srgbClr val="FF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Line 16"/>
            <p:cNvSpPr>
              <a:spLocks noChangeShapeType="1"/>
            </p:cNvSpPr>
            <p:nvPr/>
          </p:nvSpPr>
          <p:spPr bwMode="auto">
            <a:xfrm>
              <a:off x="7056" y="3168"/>
              <a:ext cx="0" cy="1728"/>
            </a:xfrm>
            <a:prstGeom prst="line">
              <a:avLst/>
            </a:prstGeom>
            <a:grp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4500562" y="0"/>
            <a:ext cx="4461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Всасывание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>
            <a:off x="4500562" y="571480"/>
            <a:ext cx="44617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Сжатие…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ИСКРА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643438" y="1571612"/>
            <a:ext cx="24615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4.Выхлоп…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1350880" y="1142984"/>
            <a:ext cx="1857388" cy="362685"/>
          </a:xfrm>
          <a:prstGeom prst="rect">
            <a:avLst/>
          </a:prstGeom>
          <a:solidFill>
            <a:srgbClr val="99CC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Rectangle 1"/>
          <p:cNvSpPr>
            <a:spLocks noChangeArrowheads="1"/>
          </p:cNvSpPr>
          <p:nvPr/>
        </p:nvSpPr>
        <p:spPr bwMode="auto">
          <a:xfrm>
            <a:off x="4682201" y="2143116"/>
            <a:ext cx="38188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4-х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цилиндровый…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1"/>
          <p:cNvSpPr>
            <a:spLocks noChangeArrowheads="1"/>
          </p:cNvSpPr>
          <p:nvPr/>
        </p:nvSpPr>
        <p:spPr bwMode="auto">
          <a:xfrm>
            <a:off x="4682201" y="3000372"/>
            <a:ext cx="3247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коленчатый вал…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1"/>
          <p:cNvSpPr>
            <a:spLocks noChangeArrowheads="1"/>
          </p:cNvSpPr>
          <p:nvPr/>
        </p:nvSpPr>
        <p:spPr bwMode="auto">
          <a:xfrm>
            <a:off x="4857752" y="3571876"/>
            <a:ext cx="321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Охлаждение…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00104 0.1169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1574 L -0.00209 -0.06828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29 -0.05764 L 0.00329 0.01574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11689 L 0.00052 0.0025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231 L -0.00018 0.10625 " pathEditMode="relative" rAng="0" ptsTypes="AA">
                                      <p:cBhvr>
                                        <p:cTn id="108" dur="5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1" dur="2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7037E-7 L 1.94444E-6 -0.06042 " pathEditMode="relative" rAng="0" ptsTypes="AA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64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0.11689 L -0.00122 0.0025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073" grpId="0"/>
      <p:bldP spid="3107" grpId="0" animBg="1"/>
      <p:bldP spid="3108" grpId="0" animBg="1"/>
      <p:bldP spid="3109" grpId="0" animBg="1"/>
      <p:bldP spid="3113" grpId="0" animBg="1"/>
      <p:bldP spid="3113" grpId="1" animBg="1"/>
      <p:bldP spid="44" grpId="0"/>
      <p:bldP spid="3077" grpId="0" animBg="1"/>
      <p:bldP spid="3077" grpId="1" animBg="1"/>
      <p:bldP spid="3077" grpId="2" animBg="1"/>
      <p:bldP spid="3078" grpId="0" animBg="1"/>
      <p:bldP spid="3078" grpId="1" animBg="1"/>
      <p:bldP spid="48" grpId="0"/>
      <p:bldP spid="49" grpId="0"/>
      <p:bldP spid="50" grpId="0"/>
      <p:bldP spid="3105" grpId="0" animBg="1"/>
      <p:bldP spid="3105" grpId="1" animBg="1"/>
      <p:bldP spid="3105" grpId="2" animBg="1"/>
      <p:bldP spid="3105" grpId="3" animBg="1"/>
      <p:bldP spid="3105" grpId="4" animBg="1"/>
      <p:bldP spid="52" grpId="0"/>
      <p:bldP spid="53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1285852" y="1720884"/>
            <a:ext cx="1071570" cy="1428760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2500298" y="136480"/>
            <a:ext cx="4286280" cy="857256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1643042" y="5500702"/>
            <a:ext cx="4286280" cy="857256"/>
          </a:xfrm>
          <a:prstGeom prst="ellipse">
            <a:avLst/>
          </a:prstGeom>
          <a:solidFill>
            <a:srgbClr val="FFFF00">
              <a:alpha val="51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101" name="Rectangle 29"/>
          <p:cNvSpPr>
            <a:spLocks noChangeArrowheads="1"/>
          </p:cNvSpPr>
          <p:nvPr/>
        </p:nvSpPr>
        <p:spPr bwMode="auto">
          <a:xfrm>
            <a:off x="4500561" y="4843160"/>
            <a:ext cx="128163" cy="441956"/>
          </a:xfrm>
          <a:prstGeom prst="rect">
            <a:avLst/>
          </a:prstGeom>
          <a:solidFill>
            <a:srgbClr val="FFCC00"/>
          </a:solidFill>
          <a:ln w="28575">
            <a:solidFill>
              <a:srgbClr val="FFC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1153165" y="4343406"/>
            <a:ext cx="1242829" cy="94742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357554" y="2928934"/>
            <a:ext cx="2286016" cy="928694"/>
          </a:xfrm>
          <a:prstGeom prst="roundRect">
            <a:avLst/>
          </a:prstGeom>
          <a:solidFill>
            <a:schemeClr val="accent1">
              <a:alpha val="5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285728"/>
            <a:ext cx="35082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 газа.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645291" y="2428868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9275" y="2000240"/>
            <a:ext cx="5693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32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5918" y="314324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357554" y="1000108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58286" y="1027404"/>
            <a:ext cx="20473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28992" y="1571612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330390" y="1557964"/>
            <a:ext cx="1893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(h</a:t>
            </a:r>
            <a:r>
              <a:rPr lang="ru-RU" sz="36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-h</a:t>
            </a:r>
            <a:r>
              <a:rPr lang="ru-RU" sz="36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357554" y="2143116"/>
            <a:ext cx="31726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(V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–V</a:t>
            </a:r>
            <a:r>
              <a:rPr lang="ru-RU" sz="4000" b="1" baseline="-250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4143372" y="2928934"/>
            <a:ext cx="1500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28992" y="3000372"/>
            <a:ext cx="914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90" name="Group 18"/>
          <p:cNvGrpSpPr>
            <a:grpSpLocks/>
          </p:cNvGrpSpPr>
          <p:nvPr/>
        </p:nvGrpSpPr>
        <p:grpSpPr bwMode="auto">
          <a:xfrm>
            <a:off x="428596" y="3857628"/>
            <a:ext cx="2500330" cy="1619268"/>
            <a:chOff x="875" y="6403"/>
            <a:chExt cx="1149" cy="1149"/>
          </a:xfrm>
        </p:grpSpPr>
        <p:sp>
          <p:nvSpPr>
            <p:cNvPr id="3091" name="Line 19"/>
            <p:cNvSpPr>
              <a:spLocks noChangeShapeType="1"/>
            </p:cNvSpPr>
            <p:nvPr/>
          </p:nvSpPr>
          <p:spPr bwMode="auto">
            <a:xfrm>
              <a:off x="1003" y="6403"/>
              <a:ext cx="0" cy="1149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Line 20"/>
            <p:cNvSpPr>
              <a:spLocks noChangeShapeType="1"/>
            </p:cNvSpPr>
            <p:nvPr/>
          </p:nvSpPr>
          <p:spPr bwMode="auto">
            <a:xfrm rot="5400000">
              <a:off x="1450" y="6848"/>
              <a:ext cx="0" cy="1149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714348" y="4286256"/>
            <a:ext cx="1857388" cy="45719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600000" lon="0" rev="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2670436" y="527177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14"/>
          <p:cNvSpPr>
            <a:spLocks noChangeArrowheads="1"/>
          </p:cNvSpPr>
          <p:nvPr/>
        </p:nvSpPr>
        <p:spPr bwMode="auto">
          <a:xfrm>
            <a:off x="983570" y="4448182"/>
            <a:ext cx="150019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7158" y="357187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95" name="Group 23"/>
          <p:cNvGrpSpPr>
            <a:grpSpLocks/>
          </p:cNvGrpSpPr>
          <p:nvPr/>
        </p:nvGrpSpPr>
        <p:grpSpPr bwMode="auto">
          <a:xfrm>
            <a:off x="3286116" y="4099238"/>
            <a:ext cx="2000264" cy="1328754"/>
            <a:chOff x="875" y="6403"/>
            <a:chExt cx="1149" cy="1149"/>
          </a:xfrm>
        </p:grpSpPr>
        <p:sp>
          <p:nvSpPr>
            <p:cNvPr id="3096" name="Line 24"/>
            <p:cNvSpPr>
              <a:spLocks noChangeShapeType="1"/>
            </p:cNvSpPr>
            <p:nvPr/>
          </p:nvSpPr>
          <p:spPr bwMode="auto">
            <a:xfrm>
              <a:off x="1003" y="6403"/>
              <a:ext cx="0" cy="114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rot="5400000">
              <a:off x="1450" y="6873"/>
              <a:ext cx="0" cy="114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098" name="Arc 26"/>
          <p:cNvSpPr>
            <a:spLocks/>
          </p:cNvSpPr>
          <p:nvPr/>
        </p:nvSpPr>
        <p:spPr bwMode="auto">
          <a:xfrm rot="4639363" flipV="1">
            <a:off x="4162242" y="4254422"/>
            <a:ext cx="652823" cy="68744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537"/>
              <a:gd name="T1" fmla="*/ 0 h 21600"/>
              <a:gd name="T2" fmla="*/ 21537 w 21537"/>
              <a:gd name="T3" fmla="*/ 19955 h 21600"/>
              <a:gd name="T4" fmla="*/ 0 w 2153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37" h="21600" fill="none" extrusionOk="0">
                <a:moveTo>
                  <a:pt x="-1" y="0"/>
                </a:moveTo>
                <a:cubicBezTo>
                  <a:pt x="11291" y="0"/>
                  <a:pt x="20677" y="8696"/>
                  <a:pt x="21537" y="19954"/>
                </a:cubicBezTo>
              </a:path>
              <a:path w="21537" h="21600" stroke="0" extrusionOk="0">
                <a:moveTo>
                  <a:pt x="-1" y="0"/>
                </a:moveTo>
                <a:cubicBezTo>
                  <a:pt x="11291" y="0"/>
                  <a:pt x="20677" y="8696"/>
                  <a:pt x="21537" y="19954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 rot="5400000">
            <a:off x="3608381" y="4819975"/>
            <a:ext cx="928694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3098" idx="1"/>
          </p:cNvCxnSpPr>
          <p:nvPr/>
        </p:nvCxnSpPr>
        <p:spPr>
          <a:xfrm rot="16200000" flipH="1">
            <a:off x="4634922" y="5062283"/>
            <a:ext cx="432461" cy="1320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23"/>
          <p:cNvGrpSpPr>
            <a:grpSpLocks/>
          </p:cNvGrpSpPr>
          <p:nvPr/>
        </p:nvGrpSpPr>
        <p:grpSpPr bwMode="auto">
          <a:xfrm>
            <a:off x="5786446" y="4085590"/>
            <a:ext cx="2000264" cy="1328754"/>
            <a:chOff x="875" y="6403"/>
            <a:chExt cx="1149" cy="1149"/>
          </a:xfrm>
        </p:grpSpPr>
        <p:sp>
          <p:nvSpPr>
            <p:cNvPr id="55" name="Line 24"/>
            <p:cNvSpPr>
              <a:spLocks noChangeShapeType="1"/>
            </p:cNvSpPr>
            <p:nvPr/>
          </p:nvSpPr>
          <p:spPr bwMode="auto">
            <a:xfrm>
              <a:off x="1003" y="6403"/>
              <a:ext cx="0" cy="1149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rot="5400000">
              <a:off x="1450" y="6873"/>
              <a:ext cx="0" cy="1149"/>
            </a:xfrm>
            <a:prstGeom prst="line">
              <a:avLst/>
            </a:prstGeom>
            <a:noFill/>
            <a:ln w="28575">
              <a:solidFill>
                <a:srgbClr val="0033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5" name="Прямая соединительная линия 64"/>
          <p:cNvCxnSpPr/>
          <p:nvPr/>
        </p:nvCxnSpPr>
        <p:spPr>
          <a:xfrm rot="5400000">
            <a:off x="6108711" y="4763457"/>
            <a:ext cx="928694" cy="1588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6572264" y="4371342"/>
            <a:ext cx="9286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2255490" y="5548209"/>
            <a:ext cx="49292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 =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площади…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р,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275327" y="1687192"/>
            <a:ext cx="1076693" cy="703895"/>
            <a:chOff x="1280729" y="1687192"/>
            <a:chExt cx="1076693" cy="703895"/>
          </a:xfrm>
        </p:grpSpPr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280729" y="2143116"/>
              <a:ext cx="1076693" cy="247971"/>
            </a:xfrm>
            <a:prstGeom prst="rect">
              <a:avLst/>
            </a:prstGeom>
            <a:solidFill>
              <a:srgbClr val="003300"/>
            </a:solidFill>
            <a:ln w="38100">
              <a:solidFill>
                <a:srgbClr val="0033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326796" y="1687192"/>
              <a:ext cx="1000132" cy="428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Group 9"/>
          <p:cNvGrpSpPr>
            <a:grpSpLocks/>
          </p:cNvGrpSpPr>
          <p:nvPr/>
        </p:nvGrpSpPr>
        <p:grpSpPr bwMode="auto">
          <a:xfrm>
            <a:off x="1214414" y="3272476"/>
            <a:ext cx="428628" cy="500066"/>
            <a:chOff x="2880" y="6480"/>
            <a:chExt cx="166" cy="549"/>
          </a:xfrm>
        </p:grpSpPr>
        <p:grpSp>
          <p:nvGrpSpPr>
            <p:cNvPr id="59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61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60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073" name="Group 1"/>
          <p:cNvGrpSpPr>
            <a:grpSpLocks/>
          </p:cNvGrpSpPr>
          <p:nvPr/>
        </p:nvGrpSpPr>
        <p:grpSpPr bwMode="auto">
          <a:xfrm>
            <a:off x="857224" y="1142984"/>
            <a:ext cx="1857388" cy="2071701"/>
            <a:chOff x="1011" y="5181"/>
            <a:chExt cx="1004" cy="1178"/>
          </a:xfrm>
        </p:grpSpPr>
        <p:sp>
          <p:nvSpPr>
            <p:cNvPr id="3074" name="Line 2"/>
            <p:cNvSpPr>
              <a:spLocks noChangeShapeType="1"/>
            </p:cNvSpPr>
            <p:nvPr/>
          </p:nvSpPr>
          <p:spPr bwMode="auto">
            <a:xfrm>
              <a:off x="1240" y="6343"/>
              <a:ext cx="582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1011" y="5181"/>
              <a:ext cx="1004" cy="1178"/>
              <a:chOff x="1011" y="5133"/>
              <a:chExt cx="1004" cy="1178"/>
            </a:xfrm>
          </p:grpSpPr>
          <p:sp>
            <p:nvSpPr>
              <p:cNvPr id="3076" name="Line 4"/>
              <p:cNvSpPr>
                <a:spLocks noChangeShapeType="1"/>
              </p:cNvSpPr>
              <p:nvPr/>
            </p:nvSpPr>
            <p:spPr bwMode="auto">
              <a:xfrm>
                <a:off x="1026" y="5430"/>
                <a:ext cx="0" cy="881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7" name="Line 5"/>
              <p:cNvSpPr>
                <a:spLocks noChangeShapeType="1"/>
              </p:cNvSpPr>
              <p:nvPr/>
            </p:nvSpPr>
            <p:spPr bwMode="auto">
              <a:xfrm>
                <a:off x="1241" y="5147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78" name="Line 6"/>
              <p:cNvSpPr>
                <a:spLocks noChangeShapeType="1"/>
              </p:cNvSpPr>
              <p:nvPr/>
            </p:nvSpPr>
            <p:spPr bwMode="auto">
              <a:xfrm>
                <a:off x="1823" y="5133"/>
                <a:ext cx="0" cy="1164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1240" y="5285"/>
                <a:ext cx="582" cy="141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Line 9"/>
              <p:cNvSpPr>
                <a:spLocks noChangeShapeType="1"/>
              </p:cNvSpPr>
              <p:nvPr/>
            </p:nvSpPr>
            <p:spPr bwMode="auto">
              <a:xfrm>
                <a:off x="103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2" name="Line 10"/>
              <p:cNvSpPr>
                <a:spLocks noChangeShapeType="1"/>
              </p:cNvSpPr>
              <p:nvPr/>
            </p:nvSpPr>
            <p:spPr bwMode="auto">
              <a:xfrm>
                <a:off x="1486" y="5828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3" name="Line 11"/>
              <p:cNvSpPr>
                <a:spLocks noChangeShapeType="1"/>
              </p:cNvSpPr>
              <p:nvPr/>
            </p:nvSpPr>
            <p:spPr bwMode="auto">
              <a:xfrm>
                <a:off x="1011" y="5421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1494" y="6287"/>
                <a:ext cx="521" cy="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 flipV="1">
                <a:off x="1984" y="5844"/>
                <a:ext cx="0" cy="4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0.00034 -0.1016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7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3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4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5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2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7" dur="2000" fill="hold"/>
                                        <p:tgtEl>
                                          <p:spTgt spid="3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9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69" grpId="0" animBg="1"/>
      <p:bldP spid="68" grpId="0" animBg="1"/>
      <p:bldP spid="3101" grpId="0" animBg="1"/>
      <p:bldP spid="3094" grpId="0" animBg="1"/>
      <p:bldP spid="30" grpId="0" animBg="1"/>
      <p:bldP spid="30" grpId="1" animBg="1"/>
      <p:bldP spid="4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86" grpId="0"/>
      <p:bldP spid="3086" grpId="1"/>
      <p:bldP spid="3086" grpId="2"/>
      <p:bldP spid="3086" grpId="3"/>
      <p:bldP spid="29" grpId="0"/>
      <p:bldP spid="29" grpId="1"/>
      <p:bldP spid="29" grpId="2"/>
      <p:bldP spid="29" grpId="3"/>
      <p:bldP spid="3093" grpId="0" animBg="1"/>
      <p:bldP spid="39" grpId="0"/>
      <p:bldP spid="40" grpId="0"/>
      <p:bldP spid="41" grpId="0"/>
      <p:bldP spid="3098" grpId="0" animBg="1"/>
      <p:bldP spid="66" grpId="0"/>
      <p:bldP spid="31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5555286" y="3857628"/>
            <a:ext cx="2000264" cy="1143008"/>
          </a:xfrm>
          <a:prstGeom prst="roundRect">
            <a:avLst/>
          </a:prstGeom>
          <a:solidFill>
            <a:schemeClr val="accent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86848" y="1142984"/>
            <a:ext cx="928694" cy="3571900"/>
          </a:xfrm>
          <a:prstGeom prst="ellipse">
            <a:avLst/>
          </a:prstGeom>
          <a:solidFill>
            <a:srgbClr val="FF00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214414" y="2452966"/>
            <a:ext cx="1785950" cy="1428760"/>
          </a:xfrm>
          <a:prstGeom prst="ellipse">
            <a:avLst/>
          </a:prstGeom>
          <a:solidFill>
            <a:srgbClr val="00B050">
              <a:alpha val="4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70206" y="3997775"/>
            <a:ext cx="2857520" cy="1000132"/>
          </a:xfrm>
          <a:prstGeom prst="roundRect">
            <a:avLst/>
          </a:prstGeom>
          <a:solidFill>
            <a:srgbClr val="FF0000">
              <a:alpha val="3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14348" y="1377811"/>
            <a:ext cx="2857520" cy="1000132"/>
          </a:xfrm>
          <a:prstGeom prst="roundRect">
            <a:avLst/>
          </a:prstGeom>
          <a:solidFill>
            <a:srgbClr val="66CCFF">
              <a:alpha val="5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34397"/>
            <a:ext cx="5996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Тепловые </a:t>
            </a:r>
            <a:r>
              <a:rPr lang="ru-RU" sz="3600" b="1" u="sng" cap="all" dirty="0" smtClean="0">
                <a:latin typeface="Times New Roman" pitchFamily="18" charset="0"/>
                <a:cs typeface="Times New Roman" pitchFamily="18" charset="0"/>
              </a:rPr>
              <a:t> двигатели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16216" y="344850"/>
            <a:ext cx="16888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3104" y="1249435"/>
            <a:ext cx="35718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28728" y="2472633"/>
            <a:ext cx="142898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рабочее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газ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285720" y="3800307"/>
            <a:ext cx="364330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нагреватель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endParaRPr kumimoji="0" 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3357554" y="3443117"/>
            <a:ext cx="571504" cy="1000132"/>
            <a:chOff x="5898" y="3384"/>
            <a:chExt cx="323" cy="972"/>
          </a:xfrm>
        </p:grpSpPr>
        <p:sp>
          <p:nvSpPr>
            <p:cNvPr id="1033" name="Arc 9"/>
            <p:cNvSpPr>
              <a:spLocks/>
            </p:cNvSpPr>
            <p:nvPr/>
          </p:nvSpPr>
          <p:spPr bwMode="auto">
            <a:xfrm flipV="1">
              <a:off x="5967" y="3466"/>
              <a:ext cx="254" cy="8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11"/>
                <a:gd name="T2" fmla="*/ 4571 w 21600"/>
                <a:gd name="T3" fmla="*/ 42711 h 42711"/>
                <a:gd name="T4" fmla="*/ 0 w 21600"/>
                <a:gd name="T5" fmla="*/ 21600 h 4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1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67"/>
                    <a:pt x="14508" y="40559"/>
                    <a:pt x="4570" y="42710"/>
                  </a:cubicBezTo>
                </a:path>
                <a:path w="21600" h="4271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67"/>
                    <a:pt x="14508" y="40559"/>
                    <a:pt x="4570" y="427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 flipV="1">
              <a:off x="5898" y="3384"/>
              <a:ext cx="150" cy="9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2986716" y="2786058"/>
            <a:ext cx="932509" cy="636083"/>
          </a:xfrm>
          <a:prstGeom prst="rightArrow">
            <a:avLst>
              <a:gd name="adj1" fmla="val 50000"/>
              <a:gd name="adj2" fmla="val 37946"/>
            </a:avLst>
          </a:prstGeom>
          <a:solidFill>
            <a:srgbClr val="FFFFFF"/>
          </a:solidFill>
          <a:ln w="57150">
            <a:solidFill>
              <a:srgbClr val="0033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6" name="Group 12"/>
          <p:cNvGrpSpPr>
            <a:grpSpLocks/>
          </p:cNvGrpSpPr>
          <p:nvPr/>
        </p:nvGrpSpPr>
        <p:grpSpPr bwMode="auto">
          <a:xfrm>
            <a:off x="3395113" y="1800043"/>
            <a:ext cx="560386" cy="857256"/>
            <a:chOff x="5898" y="3384"/>
            <a:chExt cx="323" cy="972"/>
          </a:xfrm>
        </p:grpSpPr>
        <p:sp>
          <p:nvSpPr>
            <p:cNvPr id="1037" name="Arc 13"/>
            <p:cNvSpPr>
              <a:spLocks/>
            </p:cNvSpPr>
            <p:nvPr/>
          </p:nvSpPr>
          <p:spPr bwMode="auto">
            <a:xfrm flipV="1">
              <a:off x="5967" y="3466"/>
              <a:ext cx="254" cy="89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2711"/>
                <a:gd name="T2" fmla="*/ 4571 w 21600"/>
                <a:gd name="T3" fmla="*/ 42711 h 42711"/>
                <a:gd name="T4" fmla="*/ 0 w 21600"/>
                <a:gd name="T5" fmla="*/ 21600 h 42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71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67"/>
                    <a:pt x="14508" y="40559"/>
                    <a:pt x="4570" y="42710"/>
                  </a:cubicBezTo>
                </a:path>
                <a:path w="21600" h="4271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1767"/>
                    <a:pt x="14508" y="40559"/>
                    <a:pt x="4570" y="4271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 flipH="1" flipV="1">
              <a:off x="5898" y="3384"/>
              <a:ext cx="150" cy="92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080145" y="3524536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85582" y="1381396"/>
            <a:ext cx="883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 rot="16200000">
            <a:off x="4127937" y="3090443"/>
            <a:ext cx="500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29724" y="2578238"/>
            <a:ext cx="554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4158714" y="206998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6341104" y="1296408"/>
            <a:ext cx="588350" cy="703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sng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5602625" y="1527691"/>
            <a:ext cx="928695" cy="82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" name="Text Box 20"/>
          <p:cNvSpPr txBox="1">
            <a:spLocks noChangeArrowheads="1"/>
          </p:cNvSpPr>
          <p:nvPr/>
        </p:nvSpPr>
        <p:spPr bwMode="auto">
          <a:xfrm>
            <a:off x="6919005" y="1503593"/>
            <a:ext cx="5000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24258" y="1819838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5929322" y="3213098"/>
            <a:ext cx="150019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0"/>
          <p:cNvSpPr txBox="1">
            <a:spLocks noChangeArrowheads="1"/>
          </p:cNvSpPr>
          <p:nvPr/>
        </p:nvSpPr>
        <p:spPr bwMode="auto">
          <a:xfrm>
            <a:off x="5426058" y="2843946"/>
            <a:ext cx="5000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86446" y="2510854"/>
            <a:ext cx="8659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415740" y="2545304"/>
            <a:ext cx="11833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293764" y="3160192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20"/>
          <p:cNvSpPr txBox="1">
            <a:spLocks noChangeArrowheads="1"/>
          </p:cNvSpPr>
          <p:nvPr/>
        </p:nvSpPr>
        <p:spPr bwMode="auto">
          <a:xfrm>
            <a:off x="7500958" y="2854396"/>
            <a:ext cx="500065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5500694" y="4031854"/>
            <a:ext cx="141288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1 -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487178" y="3742244"/>
            <a:ext cx="10118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674196" y="4292750"/>
            <a:ext cx="909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7500958" y="4031854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1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единительная линия 58"/>
          <p:cNvCxnSpPr/>
          <p:nvPr/>
        </p:nvCxnSpPr>
        <p:spPr>
          <a:xfrm>
            <a:off x="6613208" y="4427544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10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10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0D01A7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4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1" grpId="0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4" grpId="0"/>
      <p:bldP spid="5" grpId="0"/>
      <p:bldP spid="1025" grpId="0"/>
      <p:bldP spid="1030" grpId="0"/>
      <p:bldP spid="1031" grpId="0" uiExpand="1" build="p"/>
      <p:bldP spid="1035" grpId="0" animBg="1"/>
      <p:bldP spid="23" grpId="0"/>
      <p:bldP spid="23" grpId="1"/>
      <p:bldP spid="24" grpId="0"/>
      <p:bldP spid="24" grpId="1"/>
      <p:bldP spid="28" grpId="0"/>
      <p:bldP spid="29" grpId="0"/>
      <p:bldP spid="29" grpId="1"/>
      <p:bldP spid="30" grpId="0"/>
      <p:bldP spid="1042" grpId="0"/>
      <p:bldP spid="1043" grpId="0"/>
      <p:bldP spid="1044" grpId="0"/>
      <p:bldP spid="35" grpId="0"/>
      <p:bldP spid="38" grpId="0"/>
      <p:bldP spid="39" grpId="0"/>
      <p:bldP spid="40" grpId="0"/>
      <p:bldP spid="41" grpId="0"/>
      <p:bldP spid="42" grpId="0"/>
      <p:bldP spid="1045" grpId="0"/>
      <p:bldP spid="46" grpId="0"/>
      <p:bldP spid="47" grpId="0"/>
      <p:bldP spid="4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6145</TotalTime>
  <Words>1764</Words>
  <Application>Microsoft Office PowerPoint</Application>
  <PresentationFormat>Экран (4:3)</PresentationFormat>
  <Paragraphs>381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Слайд 2</vt:lpstr>
      <vt:lpstr>Домашнее задание.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Домашнее задание.</vt:lpstr>
      <vt:lpstr>Домашнее задание.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779</cp:revision>
  <dcterms:created xsi:type="dcterms:W3CDTF">2009-11-04T14:29:22Z</dcterms:created>
  <dcterms:modified xsi:type="dcterms:W3CDTF">2021-02-21T05:16:16Z</dcterms:modified>
</cp:coreProperties>
</file>