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6"/>
  </p:notesMasterIdLst>
  <p:sldIdLst>
    <p:sldId id="310" r:id="rId2"/>
    <p:sldId id="321" r:id="rId3"/>
    <p:sldId id="291" r:id="rId4"/>
    <p:sldId id="320" r:id="rId5"/>
    <p:sldId id="305" r:id="rId6"/>
    <p:sldId id="323" r:id="rId7"/>
    <p:sldId id="311" r:id="rId8"/>
    <p:sldId id="292" r:id="rId9"/>
    <p:sldId id="322" r:id="rId10"/>
    <p:sldId id="304" r:id="rId11"/>
    <p:sldId id="313" r:id="rId12"/>
    <p:sldId id="302" r:id="rId13"/>
    <p:sldId id="309" r:id="rId14"/>
    <p:sldId id="308" r:id="rId15"/>
    <p:sldId id="326" r:id="rId16"/>
    <p:sldId id="314" r:id="rId17"/>
    <p:sldId id="303" r:id="rId18"/>
    <p:sldId id="297" r:id="rId19"/>
    <p:sldId id="315" r:id="rId20"/>
    <p:sldId id="318" r:id="rId21"/>
    <p:sldId id="317" r:id="rId22"/>
    <p:sldId id="298" r:id="rId23"/>
    <p:sldId id="316" r:id="rId24"/>
    <p:sldId id="324" r:id="rId25"/>
    <p:sldId id="312" r:id="rId26"/>
    <p:sldId id="325" r:id="rId27"/>
    <p:sldId id="301" r:id="rId28"/>
    <p:sldId id="306" r:id="rId29"/>
    <p:sldId id="289" r:id="rId30"/>
    <p:sldId id="299" r:id="rId31"/>
    <p:sldId id="290" r:id="rId32"/>
    <p:sldId id="293" r:id="rId33"/>
    <p:sldId id="295" r:id="rId34"/>
    <p:sldId id="29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00CC"/>
    <a:srgbClr val="000099"/>
    <a:srgbClr val="2D4D1B"/>
    <a:srgbClr val="365D21"/>
    <a:srgbClr val="0014AC"/>
    <a:srgbClr val="0033CC"/>
    <a:srgbClr val="220FB1"/>
    <a:srgbClr val="29239D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7837" autoAdjust="0"/>
    <p:restoredTop sz="94660"/>
  </p:normalViewPr>
  <p:slideViewPr>
    <p:cSldViewPr>
      <p:cViewPr>
        <p:scale>
          <a:sx n="53" d="100"/>
          <a:sy n="53" d="100"/>
        </p:scale>
        <p:origin x="-4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50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642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10" Type="http://schemas.openxmlformats.org/officeDocument/2006/relationships/oleObject" Target="../embeddings/oleObject1.bin"/><Relationship Id="rId4" Type="http://schemas.openxmlformats.org/officeDocument/2006/relationships/audio" Target="../media/audio4.wav"/><Relationship Id="rId9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9.wav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4.wav"/><Relationship Id="rId9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hyperlink" Target="&#1082;&#1091;&#1085;&#1076;&#1099;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5" Type="http://schemas.openxmlformats.org/officeDocument/2006/relationships/audio" Target="../media/audio7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5" Type="http://schemas.openxmlformats.org/officeDocument/2006/relationships/audio" Target="../media/audio7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ПРЗ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15-5.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проводнике сопротивлением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подключенном к элементу с ЭДС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6В,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сила тока равна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А.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Какова сила тока при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коротком замыкании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элемента?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643181"/>
            <a:ext cx="2643174" cy="381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29454" y="385762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5357826"/>
            <a:ext cx="8918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09450" y="4143380"/>
            <a:ext cx="4631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6448768" y="4857760"/>
            <a:ext cx="2838109" cy="1143008"/>
            <a:chOff x="4500562" y="4500570"/>
            <a:chExt cx="1068495" cy="571504"/>
          </a:xfrm>
          <a:solidFill>
            <a:schemeClr val="bg1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4500562" y="4500570"/>
              <a:ext cx="1068495" cy="57150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512333" y="4500570"/>
              <a:ext cx="88096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7"/>
          <p:cNvGrpSpPr/>
          <p:nvPr/>
        </p:nvGrpSpPr>
        <p:grpSpPr>
          <a:xfrm>
            <a:off x="71406" y="2285992"/>
            <a:ext cx="2357454" cy="1938993"/>
            <a:chOff x="4929190" y="4019985"/>
            <a:chExt cx="2357454" cy="193899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4019985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929322" y="5199419"/>
              <a:ext cx="1224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928926" y="2659559"/>
            <a:ext cx="2173993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92016" y="3501008"/>
            <a:ext cx="219322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4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488" y="4143380"/>
            <a:ext cx="917481" cy="877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1714488"/>
            <a:ext cx="6572264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40454" y="4786322"/>
            <a:ext cx="244592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60606" y="5707862"/>
            <a:ext cx="917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6050" y="5643578"/>
            <a:ext cx="176041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23466" y="5786454"/>
            <a:ext cx="39167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28184" y="5673442"/>
            <a:ext cx="85725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00562" y="4786322"/>
            <a:ext cx="82747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eaLnBrk="0" hangingPunct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3500439"/>
            <a:ext cx="714380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29652" y="4000504"/>
            <a:ext cx="714380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9992" y="3573016"/>
            <a:ext cx="571504" cy="584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46384" y="3510955"/>
            <a:ext cx="714380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4214818"/>
            <a:ext cx="92869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11956" y="4143380"/>
            <a:ext cx="13172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00958" y="5929330"/>
            <a:ext cx="150019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Стр.36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7.40741E-7 L 0.29167 -0.1472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2.22222E-6 L 0.39757 -0.06875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023 L 0.25173 -0.23495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9" grpId="0" animBg="1"/>
      <p:bldP spid="20" grpId="0" animBg="1"/>
      <p:bldP spid="22" grpId="0"/>
      <p:bldP spid="24" grpId="0" animBg="1"/>
      <p:bldP spid="25" grpId="0" animBg="1"/>
      <p:bldP spid="28" grpId="0"/>
      <p:bldP spid="30" grpId="0" animBg="1"/>
      <p:bldP spid="32" grpId="0" animBg="1"/>
      <p:bldP spid="32" grpId="1" animBg="1"/>
      <p:bldP spid="29" grpId="0" animBg="1"/>
      <p:bldP spid="33" grpId="0" animBg="1"/>
      <p:bldP spid="27" grpId="0" animBg="1"/>
      <p:bldP spid="31" grpId="0" animBg="1"/>
      <p:bldP spid="34" grpId="0" animBg="1"/>
      <p:bldP spid="34" grpId="1" animBg="1"/>
      <p:bldP spid="34" grpId="2" animBg="1"/>
      <p:bldP spid="26" grpId="0" animBg="1"/>
      <p:bldP spid="35" grpId="0" animBg="1"/>
      <p:bldP spid="35" grpId="1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650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Дерево задач на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КПД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86921" y="2644205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20495" y="2143116"/>
            <a:ext cx="3529208" cy="13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14428" y="3124523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Азатр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951607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00166" y="2143116"/>
            <a:ext cx="4357718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176084">
            <a:off x="-20517" y="1333773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 = F s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2357422" y="1071546"/>
            <a:ext cx="3804716" cy="646331"/>
            <a:chOff x="2357422" y="1071546"/>
            <a:chExt cx="3804716" cy="64633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357422" y="1071546"/>
              <a:ext cx="21018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Q=cm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6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090436" y="1101526"/>
              <a:ext cx="207170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sym typeface="Symbol" pitchFamily="18" charset="2"/>
                </a:rPr>
                <a:t> +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+ ..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    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512667">
            <a:off x="53688" y="4106444"/>
            <a:ext cx="2301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UIt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915586">
            <a:off x="4521033" y="4916791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428860" y="464344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Q=I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170400">
            <a:off x="6286512" y="142873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 rot="19230261">
            <a:off x="-18675" y="1418061"/>
            <a:ext cx="2000264" cy="659358"/>
          </a:xfrm>
          <a:prstGeom prst="wedgeRectCallout">
            <a:avLst>
              <a:gd name="adj1" fmla="val 51990"/>
              <a:gd name="adj2" fmla="val 2888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357422" y="1076714"/>
            <a:ext cx="3643338" cy="659358"/>
          </a:xfrm>
          <a:prstGeom prst="wedgeRectCallout">
            <a:avLst>
              <a:gd name="adj1" fmla="val -23430"/>
              <a:gd name="adj2" fmla="val 1371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ая выноска 20"/>
          <p:cNvSpPr/>
          <p:nvPr/>
        </p:nvSpPr>
        <p:spPr>
          <a:xfrm rot="1310100">
            <a:off x="6270335" y="1472729"/>
            <a:ext cx="2347975" cy="659358"/>
          </a:xfrm>
          <a:prstGeom prst="wedgeRectCallout">
            <a:avLst>
              <a:gd name="adj1" fmla="val -143515"/>
              <a:gd name="adj2" fmla="val 2995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 rot="1344196">
            <a:off x="115252" y="3891486"/>
            <a:ext cx="1870320" cy="975193"/>
          </a:xfrm>
          <a:prstGeom prst="wedgeEllipseCallout">
            <a:avLst>
              <a:gd name="adj1" fmla="val 78550"/>
              <a:gd name="adj2" fmla="val -106338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 rot="203535">
            <a:off x="2285984" y="4429132"/>
            <a:ext cx="2071702" cy="994077"/>
          </a:xfrm>
          <a:prstGeom prst="wedgeEllipseCallout">
            <a:avLst>
              <a:gd name="adj1" fmla="val -5954"/>
              <a:gd name="adj2" fmla="val -86191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ьная выноска 23"/>
          <p:cNvSpPr/>
          <p:nvPr/>
        </p:nvSpPr>
        <p:spPr>
          <a:xfrm rot="20842646">
            <a:off x="4221873" y="4788385"/>
            <a:ext cx="2601079" cy="994077"/>
          </a:xfrm>
          <a:prstGeom prst="wedgeEllipseCallout">
            <a:avLst>
              <a:gd name="adj1" fmla="val -34190"/>
              <a:gd name="adj2" fmla="val -16151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1"/>
          <p:cNvGrpSpPr/>
          <p:nvPr/>
        </p:nvGrpSpPr>
        <p:grpSpPr>
          <a:xfrm>
            <a:off x="80314" y="4805766"/>
            <a:ext cx="1451716" cy="1131530"/>
            <a:chOff x="500034" y="4940676"/>
            <a:chExt cx="1451716" cy="1131530"/>
          </a:xfrm>
        </p:grpSpPr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500034" y="5207073"/>
              <a:ext cx="1148395" cy="73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 =      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948668" y="4940676"/>
              <a:ext cx="1003082" cy="7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U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934951" y="5399928"/>
              <a:ext cx="968852" cy="67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992026" y="5459244"/>
              <a:ext cx="7664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44970" y="5621564"/>
          <a:ext cx="1883824" cy="1071546"/>
        </p:xfrm>
        <a:graphic>
          <a:graphicData uri="http://schemas.openxmlformats.org/presentationml/2006/ole">
            <p:oleObj spid="_x0000_s29707" name="Формула" r:id="rId10" imgW="469696" imgH="393529" progId="Equation.3">
              <p:embed/>
            </p:oleObj>
          </a:graphicData>
        </a:graphic>
      </p:graphicFrame>
      <p:sp>
        <p:nvSpPr>
          <p:cNvPr id="29" name="Овальная выноска 28"/>
          <p:cNvSpPr/>
          <p:nvPr/>
        </p:nvSpPr>
        <p:spPr>
          <a:xfrm rot="19870534">
            <a:off x="5937176" y="3348421"/>
            <a:ext cx="2588299" cy="994077"/>
          </a:xfrm>
          <a:prstGeom prst="wedgeEllipseCallout">
            <a:avLst>
              <a:gd name="adj1" fmla="val -78103"/>
              <a:gd name="adj2" fmla="val -14820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9896426">
            <a:off x="6073056" y="3481942"/>
            <a:ext cx="254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=q m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топл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5572132" y="6334780"/>
            <a:ext cx="35718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Стр.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/>
      <p:bldP spid="1028" grpId="0"/>
      <p:bldP spid="1028" grpId="1"/>
      <p:bldP spid="1028" grpId="2"/>
      <p:bldP spid="1029" grpId="0"/>
      <p:bldP spid="1029" grpId="1"/>
      <p:bldP spid="1029" grpId="2"/>
      <p:bldP spid="9" grpId="0"/>
      <p:bldP spid="12" grpId="0"/>
      <p:bldP spid="13" grpId="0"/>
      <p:bldP spid="1033" grpId="0"/>
      <p:bldP spid="16" grpId="0"/>
      <p:bldP spid="17" grpId="0" animBg="1"/>
      <p:bldP spid="19" grpId="0" animBg="1"/>
      <p:bldP spid="21" grpId="0" animBg="1"/>
      <p:bldP spid="22" grpId="0" animBg="1"/>
      <p:bldP spid="23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501697" y="2572766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378147" y="2071678"/>
            <a:ext cx="162287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 s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29204" y="3053085"/>
            <a:ext cx="1886134" cy="94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715140" y="3071810"/>
            <a:ext cx="10080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500298" y="0"/>
            <a:ext cx="6643702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 -4.   Вариант 1,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стр.15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Лифт массой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равномерно поднимается на высоту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40 с. Напряжение на зажимах электродвигателя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220 В,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85 %.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силу тока в электродвигателе.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86921" y="2644205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20495" y="2143116"/>
            <a:ext cx="3529208" cy="13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614428" y="3124523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Азатр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2951607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6030" y="4336428"/>
            <a:ext cx="1350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31" grpId="0" animBg="1"/>
      <p:bldP spid="67585" grpId="0"/>
      <p:bldP spid="12" grpId="0"/>
      <p:bldP spid="12" grpId="1"/>
      <p:bldP spid="13" grpId="0"/>
      <p:bldP spid="13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5249"/>
            <a:ext cx="4894900" cy="20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59477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R1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Ом;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R2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Ом;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R3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7538" y="17397"/>
            <a:ext cx="91515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Определить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силу тока в проводнике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R1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напряжение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концах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R2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если ЭДС аккумулятора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В,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внутреннее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сопротивление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 Ом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079225" y="2744475"/>
            <a:ext cx="421469" cy="357190"/>
          </a:xfrm>
          <a:prstGeom prst="rect">
            <a:avLst/>
          </a:prstGeom>
          <a:solidFill>
            <a:srgbClr val="00B0F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072067" y="621898"/>
            <a:ext cx="428627" cy="357190"/>
          </a:xfrm>
          <a:prstGeom prst="rect">
            <a:avLst/>
          </a:prstGeom>
          <a:solidFill>
            <a:srgbClr val="00B0F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2757" y="1895576"/>
            <a:ext cx="2928958" cy="1018405"/>
            <a:chOff x="285909" y="5214950"/>
            <a:chExt cx="2928958" cy="1018405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285909" y="5214950"/>
              <a:ext cx="2869583" cy="1018405"/>
              <a:chOff x="278269" y="4125107"/>
              <a:chExt cx="2869583" cy="1018405"/>
            </a:xfrm>
          </p:grpSpPr>
          <p:sp>
            <p:nvSpPr>
              <p:cNvPr id="15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6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278269" y="4125107"/>
                <a:ext cx="2869583" cy="1018405"/>
                <a:chOff x="278269" y="4125107"/>
                <a:chExt cx="2869583" cy="1018405"/>
              </a:xfrm>
            </p:grpSpPr>
            <p:sp>
              <p:nvSpPr>
                <p:cNvPr id="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5782" y="4566022"/>
                  <a:ext cx="79145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726443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4" name="Группа 23"/>
          <p:cNvGrpSpPr/>
          <p:nvPr/>
        </p:nvGrpSpPr>
        <p:grpSpPr>
          <a:xfrm>
            <a:off x="33224" y="2808479"/>
            <a:ext cx="3071834" cy="1000132"/>
            <a:chOff x="285909" y="5214950"/>
            <a:chExt cx="2928958" cy="1018405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285909" y="5214950"/>
              <a:ext cx="2869583" cy="1018405"/>
              <a:chOff x="278269" y="4125107"/>
              <a:chExt cx="2869583" cy="1018405"/>
            </a:xfrm>
          </p:grpSpPr>
          <p:sp>
            <p:nvSpPr>
              <p:cNvPr id="29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278269" y="4125107"/>
                <a:ext cx="2869583" cy="1018405"/>
                <a:chOff x="278269" y="4125107"/>
                <a:chExt cx="2869583" cy="1018405"/>
              </a:xfrm>
            </p:grpSpPr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53735"/>
                  <a:ext cx="500066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7161" y="4572008"/>
                  <a:ext cx="428628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3002211"/>
            <a:ext cx="20907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6415950" y="3145629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7253487" y="3168264"/>
            <a:ext cx="1033290" cy="4750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3,4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grpSp>
        <p:nvGrpSpPr>
          <p:cNvPr id="45" name="Группа 17"/>
          <p:cNvGrpSpPr/>
          <p:nvPr/>
        </p:nvGrpSpPr>
        <p:grpSpPr>
          <a:xfrm>
            <a:off x="142117" y="3808611"/>
            <a:ext cx="2357454" cy="1938993"/>
            <a:chOff x="4929190" y="4019985"/>
            <a:chExt cx="2357454" cy="1938993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6000760" y="4019985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2546246" y="4572417"/>
            <a:ext cx="13885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3363265" y="4403140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3" name="Group 29"/>
          <p:cNvGrpSpPr>
            <a:grpSpLocks/>
          </p:cNvGrpSpPr>
          <p:nvPr/>
        </p:nvGrpSpPr>
        <p:grpSpPr bwMode="auto">
          <a:xfrm rot="16200000">
            <a:off x="5136444" y="1510855"/>
            <a:ext cx="1607723" cy="673331"/>
            <a:chOff x="1143" y="3539"/>
            <a:chExt cx="1256" cy="371"/>
          </a:xfrm>
        </p:grpSpPr>
        <p:grpSp>
          <p:nvGrpSpPr>
            <p:cNvPr id="54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57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>
              <a:off x="1143" y="3683"/>
              <a:ext cx="65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5594903" y="1844824"/>
            <a:ext cx="921313" cy="51970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2,4В</a:t>
            </a: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4067945" y="2490383"/>
            <a:ext cx="648072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0,6А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29224" y="6334780"/>
            <a:ext cx="3714776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 4.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в1 з№2Стр.15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//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6538602" y="1021128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 flipH="1" flipV="1">
            <a:off x="5001422" y="234825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0800000">
            <a:off x="5500694" y="2664202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0800000">
            <a:off x="4641306" y="2674712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4521432" y="1029506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 flipH="1" flipV="1">
            <a:off x="4990912" y="144683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2535E-8 L 0.35295 -0.51272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-2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9" grpId="0" animBg="1"/>
      <p:bldP spid="42" grpId="0"/>
      <p:bldP spid="44" grpId="0" animBg="1"/>
      <p:bldP spid="50" grpId="0" animBg="1"/>
      <p:bldP spid="51" grpId="0" animBg="1"/>
      <p:bldP spid="51" grpId="1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2"/>
          <p:cNvGrpSpPr/>
          <p:nvPr/>
        </p:nvGrpSpPr>
        <p:grpSpPr>
          <a:xfrm>
            <a:off x="-1357354" y="557832"/>
            <a:ext cx="7046553" cy="3373546"/>
            <a:chOff x="-1357354" y="557832"/>
            <a:chExt cx="7046553" cy="3373546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7354" y="557832"/>
              <a:ext cx="7046553" cy="337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Скругленный прямоугольник 80"/>
            <p:cNvSpPr/>
            <p:nvPr/>
          </p:nvSpPr>
          <p:spPr>
            <a:xfrm>
              <a:off x="1857356" y="2643182"/>
              <a:ext cx="642942" cy="5715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30158" y="2748183"/>
            <a:ext cx="1282690" cy="4842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78390" y="130152"/>
            <a:ext cx="128588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 =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00430" y="142852"/>
            <a:ext cx="150019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ЭДС=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12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14810" y="1384594"/>
            <a:ext cx="1357322" cy="4286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643174" y="1323606"/>
            <a:ext cx="1428760" cy="4286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55938" y="2002453"/>
            <a:ext cx="973692" cy="48420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R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60320" y="1320408"/>
            <a:ext cx="1285884" cy="4842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69486" y="2755210"/>
            <a:ext cx="1285884" cy="4842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572" y="1941502"/>
            <a:ext cx="356188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16226" y="554018"/>
            <a:ext cx="407484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4071942"/>
            <a:ext cx="9144000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Найти распределение токов и напряжений в проводниках.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6940" y="1957320"/>
            <a:ext cx="370614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150114"/>
            <a:ext cx="414337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Стр.16/ см далее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37" grpId="0" animBg="1"/>
      <p:bldP spid="45059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2"/>
          <p:cNvGrpSpPr/>
          <p:nvPr/>
        </p:nvGrpSpPr>
        <p:grpSpPr>
          <a:xfrm>
            <a:off x="-1357354" y="571480"/>
            <a:ext cx="7046553" cy="3373546"/>
            <a:chOff x="-1357354" y="571480"/>
            <a:chExt cx="7046553" cy="3373546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7354" y="571480"/>
              <a:ext cx="7046553" cy="337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Скругленный прямоугольник 80"/>
            <p:cNvSpPr/>
            <p:nvPr/>
          </p:nvSpPr>
          <p:spPr>
            <a:xfrm>
              <a:off x="1857356" y="2643182"/>
              <a:ext cx="642942" cy="5715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30158" y="2516167"/>
            <a:ext cx="1282690" cy="4842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047580"/>
            <a:ext cx="3635400" cy="185738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78390" y="344466"/>
            <a:ext cx="128588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 =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00430" y="357166"/>
            <a:ext cx="150019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ЭДС=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12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86248" y="1282662"/>
            <a:ext cx="1357322" cy="4286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643174" y="1296310"/>
            <a:ext cx="1428760" cy="4286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55938" y="1908164"/>
            <a:ext cx="973692" cy="48420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R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33024" y="1170280"/>
            <a:ext cx="1285884" cy="4842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487598" y="2605082"/>
            <a:ext cx="1285884" cy="4842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572" y="1941502"/>
            <a:ext cx="356188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15206" y="2866988"/>
            <a:ext cx="171451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</a:t>
            </a:r>
            <a:endParaRPr lang="ru-RU" sz="2800" dirty="0"/>
          </a:p>
        </p:txBody>
      </p:sp>
      <p:grpSp>
        <p:nvGrpSpPr>
          <p:cNvPr id="3" name="Группа 35"/>
          <p:cNvGrpSpPr/>
          <p:nvPr/>
        </p:nvGrpSpPr>
        <p:grpSpPr>
          <a:xfrm>
            <a:off x="425398" y="2128612"/>
            <a:ext cx="3286148" cy="1714512"/>
            <a:chOff x="4214810" y="3929065"/>
            <a:chExt cx="3635400" cy="200026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214810" y="3929065"/>
              <a:ext cx="3635400" cy="20002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372872" y="4500571"/>
              <a:ext cx="3199526" cy="9694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baseline="-30000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АВ</a:t>
              </a:r>
              <a:r>
                <a:rPr lang="ru-RU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ru-RU" sz="48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Ом </a:t>
              </a:r>
              <a:endParaRPr lang="ru-RU" sz="48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3948106" y="2581236"/>
            <a:ext cx="3338538" cy="1031105"/>
            <a:chOff x="285909" y="5202250"/>
            <a:chExt cx="3338538" cy="1031105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468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2416349" y="5703457"/>
              <a:ext cx="936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Группа 140"/>
            <p:cNvGrpSpPr/>
            <p:nvPr/>
          </p:nvGrpSpPr>
          <p:grpSpPr>
            <a:xfrm>
              <a:off x="285909" y="5202250"/>
              <a:ext cx="3338538" cy="1031105"/>
              <a:chOff x="278269" y="4112407"/>
              <a:chExt cx="3338538" cy="1031105"/>
            </a:xfrm>
          </p:grpSpPr>
          <p:sp>
            <p:nvSpPr>
              <p:cNvPr id="22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auto">
              <a:xfrm>
                <a:off x="1992781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6" name="Группа 139"/>
              <p:cNvGrpSpPr/>
              <p:nvPr/>
            </p:nvGrpSpPr>
            <p:grpSpPr>
              <a:xfrm>
                <a:off x="278269" y="4112407"/>
                <a:ext cx="3338538" cy="1031105"/>
                <a:chOff x="278269" y="4112407"/>
                <a:chExt cx="3338538" cy="1031105"/>
              </a:xfrm>
            </p:grpSpPr>
            <p:sp>
              <p:nvSpPr>
                <p:cNvPr id="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66022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30923" y="4515635"/>
                  <a:ext cx="128588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r>
                    <a:rPr lang="ru-RU" sz="32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dirty="0" smtClean="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ru-RU" sz="3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Aft>
                      <a:spcPts val="1000"/>
                    </a:spcAft>
                  </a:pP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56351" y="4112407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7" name="Прямоугольник 36"/>
          <p:cNvSpPr/>
          <p:nvPr/>
        </p:nvSpPr>
        <p:spPr>
          <a:xfrm>
            <a:off x="2916226" y="554018"/>
            <a:ext cx="407484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solidFill>
                <a:srgbClr val="000099"/>
              </a:solidFill>
            </a:endParaRPr>
          </a:p>
        </p:txBody>
      </p:sp>
      <p:grpSp>
        <p:nvGrpSpPr>
          <p:cNvPr id="17" name="Группа 37"/>
          <p:cNvGrpSpPr/>
          <p:nvPr/>
        </p:nvGrpSpPr>
        <p:grpSpPr>
          <a:xfrm>
            <a:off x="3838572" y="3398027"/>
            <a:ext cx="3590948" cy="1031105"/>
            <a:chOff x="285909" y="5202250"/>
            <a:chExt cx="3590948" cy="1031105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468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 flipH="1">
              <a:off x="2416349" y="5703457"/>
              <a:ext cx="1188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Группа 140"/>
            <p:cNvGrpSpPr/>
            <p:nvPr/>
          </p:nvGrpSpPr>
          <p:grpSpPr>
            <a:xfrm>
              <a:off x="285909" y="5202250"/>
              <a:ext cx="3590948" cy="1031105"/>
              <a:chOff x="278269" y="4112407"/>
              <a:chExt cx="3590948" cy="1031105"/>
            </a:xfrm>
          </p:grpSpPr>
          <p:sp>
            <p:nvSpPr>
              <p:cNvPr id="43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44" name="Rectangle 1"/>
              <p:cNvSpPr>
                <a:spLocks noChangeArrowheads="1"/>
              </p:cNvSpPr>
              <p:nvPr/>
            </p:nvSpPr>
            <p:spPr bwMode="auto">
              <a:xfrm>
                <a:off x="1992781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4" name="Группа 139"/>
              <p:cNvGrpSpPr/>
              <p:nvPr/>
            </p:nvGrpSpPr>
            <p:grpSpPr>
              <a:xfrm>
                <a:off x="278269" y="4112407"/>
                <a:ext cx="3590948" cy="1031105"/>
                <a:chOff x="278269" y="4112407"/>
                <a:chExt cx="3590948" cy="1031105"/>
              </a:xfrm>
            </p:grpSpPr>
            <p:sp>
              <p:nvSpPr>
                <p:cNvPr id="4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АС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66022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78533" y="4541035"/>
                  <a:ext cx="159068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r>
                    <a:rPr lang="ru-RU" sz="32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ru-RU" sz="3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Aft>
                      <a:spcPts val="1000"/>
                    </a:spcAft>
                  </a:pP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56351" y="4112407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52" name="Прямоугольник 51"/>
          <p:cNvSpPr/>
          <p:nvPr/>
        </p:nvSpPr>
        <p:spPr>
          <a:xfrm>
            <a:off x="7215206" y="3683779"/>
            <a:ext cx="171451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</a:t>
            </a:r>
            <a:endParaRPr lang="ru-RU" sz="2800" dirty="0"/>
          </a:p>
        </p:txBody>
      </p:sp>
      <p:grpSp>
        <p:nvGrpSpPr>
          <p:cNvPr id="45056" name="Группа 17"/>
          <p:cNvGrpSpPr/>
          <p:nvPr/>
        </p:nvGrpSpPr>
        <p:grpSpPr>
          <a:xfrm>
            <a:off x="6215074" y="270512"/>
            <a:ext cx="1477974" cy="1186800"/>
            <a:chOff x="4929190" y="4285099"/>
            <a:chExt cx="1477974" cy="118680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5643570" y="4285099"/>
              <a:ext cx="571504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929190" y="4643446"/>
              <a:ext cx="785818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478470" y="4948679"/>
              <a:ext cx="928694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800" b="1" baseline="-30000" dirty="0" smtClean="0">
                  <a:solidFill>
                    <a:srgbClr val="7030A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5643570" y="5020117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в1-4.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Найти распределение токов и напряжений в проводниках.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057" name="Группа 17"/>
          <p:cNvGrpSpPr/>
          <p:nvPr/>
        </p:nvGrpSpPr>
        <p:grpSpPr>
          <a:xfrm>
            <a:off x="7689872" y="374057"/>
            <a:ext cx="1239846" cy="1052433"/>
            <a:chOff x="5202242" y="4419466"/>
            <a:chExt cx="1239846" cy="1052433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643570" y="4419466"/>
              <a:ext cx="584204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12</a:t>
              </a:r>
              <a:endPara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202242" y="4643446"/>
              <a:ext cx="500066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643570" y="4948679"/>
              <a:ext cx="798518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5643570" y="5020117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000496" y="2000240"/>
            <a:ext cx="71437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71803" y="1643050"/>
            <a:ext cx="64294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20790191">
            <a:off x="1756545" y="3450994"/>
            <a:ext cx="85527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9765998">
            <a:off x="2230000" y="1971321"/>
            <a:ext cx="85527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6940" y="1957320"/>
            <a:ext cx="370614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85918" y="571480"/>
            <a:ext cx="64294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28926" y="3000372"/>
            <a:ext cx="7858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1,5В</a:t>
            </a:r>
            <a:endParaRPr lang="ru-RU" sz="2400" strike="sngStrik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232" y="2928934"/>
            <a:ext cx="7858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0,5В</a:t>
            </a:r>
            <a:endParaRPr lang="ru-RU" sz="2400" strike="sngStrik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3726" y="1517636"/>
            <a:ext cx="7858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2В</a:t>
            </a:r>
            <a:endParaRPr lang="ru-RU" sz="2400" strike="sngStrik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71802" y="895633"/>
            <a:ext cx="7143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4В</a:t>
            </a:r>
            <a:endParaRPr lang="ru-RU" sz="2400" strike="sngStrik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929190" y="1643050"/>
            <a:ext cx="6429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6В</a:t>
            </a:r>
            <a:endParaRPr lang="ru-RU" sz="2400" strike="sngStrik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43042" y="2285992"/>
            <a:ext cx="6429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2В</a:t>
            </a:r>
            <a:endParaRPr lang="ru-RU" sz="2400" strike="sngStrik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4357694"/>
            <a:ext cx="342183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991790" y="5143512"/>
            <a:ext cx="286649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6+4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•1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5711593" y="1761642"/>
            <a:ext cx="32181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5429256" y="1571612"/>
            <a:ext cx="1285884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5400000" flipH="1" flipV="1">
            <a:off x="6858016" y="3000372"/>
            <a:ext cx="1571636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6200000" flipH="1">
            <a:off x="4464843" y="2893215"/>
            <a:ext cx="3286148" cy="164307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16200000" flipH="1">
            <a:off x="3464711" y="1321579"/>
            <a:ext cx="4214842" cy="40005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67" idx="2"/>
          </p:cNvCxnSpPr>
          <p:nvPr/>
        </p:nvCxnSpPr>
        <p:spPr>
          <a:xfrm rot="16200000" flipV="1">
            <a:off x="1784578" y="1355957"/>
            <a:ext cx="1109971" cy="4643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16200000" flipV="1">
            <a:off x="784445" y="2287333"/>
            <a:ext cx="2467294" cy="357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0" y="6150114"/>
            <a:ext cx="3357554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Ср-4 Стр.16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00417 0.74213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71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8" grpId="1" animBg="1"/>
      <p:bldP spid="7" grpId="0" animBg="1"/>
      <p:bldP spid="7" grpId="1" animBg="1"/>
      <p:bldP spid="8" grpId="0"/>
      <p:bldP spid="9" grpId="0"/>
      <p:bldP spid="9" grpId="1"/>
      <p:bldP spid="9" grpId="2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31" grpId="0" animBg="1"/>
      <p:bldP spid="37" grpId="0" animBg="1"/>
      <p:bldP spid="52" grpId="0" animBg="1"/>
      <p:bldP spid="45059" grpId="0" animBg="1"/>
      <p:bldP spid="63" grpId="0" animBg="1"/>
      <p:bldP spid="64" grpId="0" animBg="1"/>
      <p:bldP spid="65" grpId="0" animBg="1"/>
      <p:bldP spid="66" grpId="0" animBg="1"/>
      <p:bldP spid="1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650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Дерево задач на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КПД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86921" y="2644205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20495" y="2143116"/>
            <a:ext cx="3529208" cy="13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14428" y="3124523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Азатр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951607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00166" y="2143116"/>
            <a:ext cx="4357718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176084">
            <a:off x="-20517" y="1333773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 = F s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2357422" y="1071546"/>
            <a:ext cx="3804716" cy="646331"/>
            <a:chOff x="2357422" y="1071546"/>
            <a:chExt cx="3804716" cy="64633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357422" y="1071546"/>
              <a:ext cx="21018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Q=cm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6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090436" y="1101526"/>
              <a:ext cx="207170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sym typeface="Symbol" pitchFamily="18" charset="2"/>
                </a:rPr>
                <a:t> +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+ ..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    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512667">
            <a:off x="53688" y="4106444"/>
            <a:ext cx="2301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UIt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915586">
            <a:off x="4521033" y="4916791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428860" y="464344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Q=I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170400">
            <a:off x="6286512" y="142873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 rot="19230261">
            <a:off x="-18675" y="1418061"/>
            <a:ext cx="2000264" cy="659358"/>
          </a:xfrm>
          <a:prstGeom prst="wedgeRectCallout">
            <a:avLst>
              <a:gd name="adj1" fmla="val 51990"/>
              <a:gd name="adj2" fmla="val 2888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357422" y="1076714"/>
            <a:ext cx="3643338" cy="659358"/>
          </a:xfrm>
          <a:prstGeom prst="wedgeRectCallout">
            <a:avLst>
              <a:gd name="adj1" fmla="val -23430"/>
              <a:gd name="adj2" fmla="val 1371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ая выноска 20"/>
          <p:cNvSpPr/>
          <p:nvPr/>
        </p:nvSpPr>
        <p:spPr>
          <a:xfrm rot="1310100">
            <a:off x="6270335" y="1472729"/>
            <a:ext cx="2347975" cy="659358"/>
          </a:xfrm>
          <a:prstGeom prst="wedgeRectCallout">
            <a:avLst>
              <a:gd name="adj1" fmla="val -143515"/>
              <a:gd name="adj2" fmla="val 2995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 rot="1344196">
            <a:off x="115252" y="3891486"/>
            <a:ext cx="1870320" cy="975193"/>
          </a:xfrm>
          <a:prstGeom prst="wedgeEllipseCallout">
            <a:avLst>
              <a:gd name="adj1" fmla="val 78550"/>
              <a:gd name="adj2" fmla="val -106338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 rot="203535">
            <a:off x="2285984" y="4429132"/>
            <a:ext cx="2071702" cy="994077"/>
          </a:xfrm>
          <a:prstGeom prst="wedgeEllipseCallout">
            <a:avLst>
              <a:gd name="adj1" fmla="val -5954"/>
              <a:gd name="adj2" fmla="val -86191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ьная выноска 23"/>
          <p:cNvSpPr/>
          <p:nvPr/>
        </p:nvSpPr>
        <p:spPr>
          <a:xfrm rot="20842646">
            <a:off x="4221873" y="4788385"/>
            <a:ext cx="2601079" cy="994077"/>
          </a:xfrm>
          <a:prstGeom prst="wedgeEllipseCallout">
            <a:avLst>
              <a:gd name="adj1" fmla="val -34190"/>
              <a:gd name="adj2" fmla="val -16151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1"/>
          <p:cNvGrpSpPr/>
          <p:nvPr/>
        </p:nvGrpSpPr>
        <p:grpSpPr>
          <a:xfrm>
            <a:off x="80314" y="4805766"/>
            <a:ext cx="1451716" cy="1131530"/>
            <a:chOff x="500034" y="4940676"/>
            <a:chExt cx="1451716" cy="1131530"/>
          </a:xfrm>
        </p:grpSpPr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500034" y="5207073"/>
              <a:ext cx="1148395" cy="73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 =      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948668" y="4940676"/>
              <a:ext cx="1003082" cy="7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U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934951" y="5399928"/>
              <a:ext cx="968852" cy="67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992026" y="5459244"/>
              <a:ext cx="7664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44970" y="5621564"/>
          <a:ext cx="1883824" cy="1071546"/>
        </p:xfrm>
        <a:graphic>
          <a:graphicData uri="http://schemas.openxmlformats.org/presentationml/2006/ole">
            <p:oleObj spid="_x0000_s76802" name="Формула" r:id="rId10" imgW="469696" imgH="393529" progId="Equation.3">
              <p:embed/>
            </p:oleObj>
          </a:graphicData>
        </a:graphic>
      </p:graphicFrame>
      <p:sp>
        <p:nvSpPr>
          <p:cNvPr id="29" name="Овальная выноска 28"/>
          <p:cNvSpPr/>
          <p:nvPr/>
        </p:nvSpPr>
        <p:spPr>
          <a:xfrm rot="19870534">
            <a:off x="5937176" y="3348421"/>
            <a:ext cx="2588299" cy="994077"/>
          </a:xfrm>
          <a:prstGeom prst="wedgeEllipseCallout">
            <a:avLst>
              <a:gd name="adj1" fmla="val -78103"/>
              <a:gd name="adj2" fmla="val -14820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9896426">
            <a:off x="6073056" y="3481942"/>
            <a:ext cx="254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=q m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топл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5572132" y="6334780"/>
            <a:ext cx="35718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13, справочник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/>
      <p:bldP spid="1028" grpId="0"/>
      <p:bldP spid="1028" grpId="1"/>
      <p:bldP spid="1028" grpId="2"/>
      <p:bldP spid="1029" grpId="0"/>
      <p:bldP spid="1029" grpId="1"/>
      <p:bldP spid="1029" grpId="2"/>
      <p:bldP spid="9" grpId="0"/>
      <p:bldP spid="12" grpId="0"/>
      <p:bldP spid="13" grpId="0"/>
      <p:bldP spid="1033" grpId="0"/>
      <p:bldP spid="16" grpId="0"/>
      <p:bldP spid="17" grpId="0" animBg="1"/>
      <p:bldP spid="19" grpId="0" animBg="1"/>
      <p:bldP spid="21" grpId="0" animBg="1"/>
      <p:bldP spid="22" grpId="0" animBg="1"/>
      <p:bldP spid="23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500694" y="2644205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591458" y="2143117"/>
            <a:ext cx="19810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5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000"/>
              </a:spcAft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28201" y="3124523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5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5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665380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857388" y="0"/>
            <a:ext cx="728664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СР -4.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Вариант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2,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стр.17,18</a:t>
            </a:r>
            <a:endParaRPr kumimoji="0" lang="ru-RU" sz="7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68442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мощность электрического чайника, если в нем за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мин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нагревается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1,44 кг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от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КПД чайника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60 %.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Удельная теплоемкость воды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4200 Дж/кг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6099917" y="5512123"/>
            <a:ext cx="1548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786578" y="6143620"/>
            <a:ext cx="2088000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357950" y="442913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87598" y="6286520"/>
            <a:ext cx="68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сек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78850" y="592676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61730" y="479674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797211" y="5061417"/>
            <a:ext cx="928694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286512" y="5562233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844368" y="5915658"/>
            <a:ext cx="1260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58016" y="5000612"/>
            <a:ext cx="1692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64384"/>
            <a:ext cx="388843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56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Определить силу тока в проводнике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напряжение на концах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проводника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если ЭДС источника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его внутреннее сопротивление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470202"/>
            <a:ext cx="1857356" cy="153017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R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7 Ом;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R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3 Ом;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R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10 Ом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071802" y="3357562"/>
            <a:ext cx="436037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135831" y="1000108"/>
            <a:ext cx="364599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14282" y="3643314"/>
            <a:ext cx="3093610" cy="1018405"/>
            <a:chOff x="285909" y="5214950"/>
            <a:chExt cx="3093610" cy="1018405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2596598" y="5718053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85909" y="5214950"/>
              <a:ext cx="3093610" cy="1018405"/>
              <a:chOff x="278269" y="4125107"/>
              <a:chExt cx="3093610" cy="1018405"/>
            </a:xfrm>
          </p:grpSpPr>
          <p:sp>
            <p:nvSpPr>
              <p:cNvPr id="12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3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278269" y="4125107"/>
                <a:ext cx="3093610" cy="1018405"/>
                <a:chOff x="278269" y="4125107"/>
                <a:chExt cx="3093610" cy="1018405"/>
              </a:xfrm>
            </p:grpSpPr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45436" y="4566010"/>
                  <a:ext cx="726443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647216" y="4164029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96918" y="5572140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254174" y="5643578"/>
            <a:ext cx="888934" cy="48581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grpSp>
        <p:nvGrpSpPr>
          <p:cNvPr id="23" name="Группа 17"/>
          <p:cNvGrpSpPr/>
          <p:nvPr/>
        </p:nvGrpSpPr>
        <p:grpSpPr>
          <a:xfrm>
            <a:off x="5072066" y="1357298"/>
            <a:ext cx="2357454" cy="1938993"/>
            <a:chOff x="4929190" y="4019985"/>
            <a:chExt cx="2357454" cy="193899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000760" y="4019985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8572497" y="3590512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 rot="16200000">
            <a:off x="2059777" y="1965972"/>
            <a:ext cx="1830821" cy="821350"/>
            <a:chOff x="1143" y="3539"/>
            <a:chExt cx="1256" cy="371"/>
          </a:xfrm>
        </p:grpSpPr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1143" y="3683"/>
              <a:ext cx="65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609319" y="2377062"/>
            <a:ext cx="594529" cy="2598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5В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2123728" y="2802414"/>
            <a:ext cx="648072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0,5А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1538" y="6273225"/>
            <a:ext cx="8072462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СР-3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в2 з№2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стр.17/  /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стр.35, ПРЗ-3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20492" y="3214686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0" y="4572008"/>
            <a:ext cx="2928926" cy="1018405"/>
            <a:chOff x="285909" y="5214950"/>
            <a:chExt cx="2928926" cy="1018405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H="1">
              <a:off x="2596598" y="5718053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285909" y="5214950"/>
              <a:ext cx="2928926" cy="1018405"/>
              <a:chOff x="278269" y="4125107"/>
              <a:chExt cx="2928926" cy="1018405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48" name="Группа 47"/>
              <p:cNvGrpSpPr/>
              <p:nvPr/>
            </p:nvGrpSpPr>
            <p:grpSpPr>
              <a:xfrm>
                <a:off x="278269" y="4125107"/>
                <a:ext cx="2928926" cy="1018405"/>
                <a:chOff x="278269" y="4125107"/>
                <a:chExt cx="2928926" cy="1018405"/>
              </a:xfrm>
            </p:grpSpPr>
            <p:sp>
              <p:nvSpPr>
                <p:cNvPr id="4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49839" y="4566022"/>
                  <a:ext cx="785786" cy="416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  <a:r>
                    <a:rPr lang="ru-RU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45436" y="4566010"/>
                  <a:ext cx="561759" cy="4877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647216" y="4164029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56" name="Прямоугольник 55"/>
          <p:cNvSpPr/>
          <p:nvPr/>
        </p:nvSpPr>
        <p:spPr>
          <a:xfrm>
            <a:off x="5572132" y="1071546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2800" dirty="0"/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7755478" y="3344291"/>
            <a:ext cx="13885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8" name="Группа 17"/>
          <p:cNvGrpSpPr/>
          <p:nvPr/>
        </p:nvGrpSpPr>
        <p:grpSpPr>
          <a:xfrm>
            <a:off x="7215206" y="1804278"/>
            <a:ext cx="1643074" cy="1186211"/>
            <a:chOff x="5214942" y="4526545"/>
            <a:chExt cx="1643074" cy="1186211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6000760" y="4526545"/>
              <a:ext cx="857256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6</a:t>
              </a:r>
              <a:r>
                <a:rPr lang="ru-RU" sz="36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В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214942" y="4812297"/>
              <a:ext cx="857256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929322" y="5127981"/>
              <a:ext cx="857256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 62"/>
          <p:cNvSpPr/>
          <p:nvPr/>
        </p:nvSpPr>
        <p:spPr>
          <a:xfrm>
            <a:off x="4714876" y="3929066"/>
            <a:ext cx="392909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/>
          </a:p>
        </p:txBody>
      </p:sp>
      <p:cxnSp>
        <p:nvCxnSpPr>
          <p:cNvPr id="64" name="Прямая со стрелкой 63"/>
          <p:cNvCxnSpPr/>
          <p:nvPr/>
        </p:nvCxnSpPr>
        <p:spPr>
          <a:xfrm rot="5400000">
            <a:off x="2939833" y="1817059"/>
            <a:ext cx="71517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0800000">
            <a:off x="3643306" y="1458134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0800000">
            <a:off x="2500298" y="1468644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3018888" y="1533566"/>
            <a:ext cx="648072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0,5А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rot="5400000">
            <a:off x="2929323" y="2857099"/>
            <a:ext cx="71517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2643174" y="3246216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3531960" y="3254594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51597 -0.06921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-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21" grpId="0"/>
      <p:bldP spid="22" grpId="0" animBg="1"/>
      <p:bldP spid="29" grpId="0" animBg="1"/>
      <p:bldP spid="29" grpId="1" animBg="1"/>
      <p:bldP spid="29" grpId="2" animBg="1"/>
      <p:bldP spid="36" grpId="0" animBg="1"/>
      <p:bldP spid="37" grpId="0" animBg="1"/>
      <p:bldP spid="40" grpId="0" animBg="1"/>
      <p:bldP spid="56" grpId="0" animBg="1"/>
      <p:bldP spid="28" grpId="0" animBg="1"/>
      <p:bldP spid="63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416242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714876" y="-24"/>
            <a:ext cx="407196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=15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</a:p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</a:p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7,5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857232"/>
            <a:ext cx="1196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204" y="142873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78579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142873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6026" y="2071678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000372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1428736"/>
            <a:ext cx="51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1428736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15932" y="-126128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2212" y="1428736"/>
            <a:ext cx="2999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52212" y="2285992"/>
            <a:ext cx="3557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2,3,4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52212" y="3143248"/>
            <a:ext cx="3463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7,5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4929198"/>
            <a:ext cx="1603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3714744" y="1857364"/>
            <a:ext cx="714379" cy="7363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1857364"/>
            <a:ext cx="864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71736" y="5857892"/>
            <a:ext cx="1988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7554" y="5857892"/>
            <a:ext cx="69762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1285852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68376" y="1981188"/>
            <a:ext cx="3214710" cy="1402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1928794" y="2928934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64252" y="300037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785786" y="3071810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928662" y="314324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1099650" y="2429662"/>
            <a:ext cx="57309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28662" y="232439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 flipH="1" flipV="1">
            <a:off x="1071538" y="1071546"/>
            <a:ext cx="57309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928662" y="7857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714612" y="1357298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86050" y="7857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928662" y="285728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00034" y="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357158" y="5827114"/>
            <a:ext cx="2428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214282" y="3429000"/>
            <a:ext cx="2143140" cy="1655513"/>
            <a:chOff x="6765695" y="4416693"/>
            <a:chExt cx="2143140" cy="1655513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765695" y="4848338"/>
              <a:ext cx="73129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44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48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857356" y="-156171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2000232" y="498454"/>
            <a:ext cx="50006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2714612" y="142852"/>
            <a:ext cx="41549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5715008" y="4714884"/>
            <a:ext cx="2286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428992" y="5701745"/>
            <a:ext cx="69762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4786314" y="4023658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6929454" y="4023658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3600" b="1" dirty="0" smtClean="0">
                <a:solidFill>
                  <a:srgbClr val="2D4D1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7612302" y="4016270"/>
            <a:ext cx="15001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0,25А                                                              </a:t>
            </a:r>
          </a:p>
        </p:txBody>
      </p:sp>
      <p:sp>
        <p:nvSpPr>
          <p:cNvPr id="59" name="Rectangle 49"/>
          <p:cNvSpPr>
            <a:spLocks noChangeArrowheads="1"/>
          </p:cNvSpPr>
          <p:nvPr/>
        </p:nvSpPr>
        <p:spPr bwMode="auto">
          <a:xfrm>
            <a:off x="8001024" y="3929066"/>
            <a:ext cx="8572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0,25                                                              </a:t>
            </a:r>
          </a:p>
        </p:txBody>
      </p:sp>
      <p:sp>
        <p:nvSpPr>
          <p:cNvPr id="60" name="Rectangle 49"/>
          <p:cNvSpPr>
            <a:spLocks noChangeArrowheads="1"/>
          </p:cNvSpPr>
          <p:nvPr/>
        </p:nvSpPr>
        <p:spPr bwMode="auto">
          <a:xfrm>
            <a:off x="1928794" y="1428736"/>
            <a:ext cx="8572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0,25                                                              </a:t>
            </a: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auto">
          <a:xfrm>
            <a:off x="4786314" y="5500702"/>
            <a:ext cx="35719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=0,5</a:t>
            </a: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+0,25</a:t>
            </a: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А=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</a:t>
            </a: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8001024" y="5500702"/>
            <a:ext cx="13573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0,75</a:t>
            </a: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</a:t>
            </a: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auto">
          <a:xfrm>
            <a:off x="8072462" y="5500702"/>
            <a:ext cx="8572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0,75                                                                </a:t>
            </a:r>
          </a:p>
        </p:txBody>
      </p:sp>
      <p:sp>
        <p:nvSpPr>
          <p:cNvPr id="65" name="Rectangle 49"/>
          <p:cNvSpPr>
            <a:spLocks noChangeArrowheads="1"/>
          </p:cNvSpPr>
          <p:nvPr/>
        </p:nvSpPr>
        <p:spPr bwMode="auto">
          <a:xfrm>
            <a:off x="7429520" y="857232"/>
            <a:ext cx="13573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0,75</a:t>
            </a: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857752" y="6150114"/>
            <a:ext cx="4286249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Стр.18/ в2з№4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05273E-7 L -0.33038 -0.53284 " pathEditMode="relative" rAng="0" ptsTypes="AA">
                                      <p:cBhvr>
                                        <p:cTn id="2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2014 -0.58402 " pathEditMode="relative" rAng="0" ptsTypes="AA">
                                      <p:cBhvr>
                                        <p:cTn id="2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2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729 -0.51018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61077 -0.77084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0" y="-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"/>
                            </p:stCondLst>
                            <p:childTnLst>
                              <p:par>
                                <p:cTn id="3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7" dur="1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7" grpId="0"/>
      <p:bldP spid="8" grpId="0"/>
      <p:bldP spid="8" grpId="1"/>
      <p:bldP spid="9" grpId="0"/>
      <p:bldP spid="9" grpId="2"/>
      <p:bldP spid="10" grpId="0"/>
      <p:bldP spid="10" grpId="2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  <p:bldP spid="21" grpId="0" animBg="1"/>
      <p:bldP spid="22" grpId="0"/>
      <p:bldP spid="22" grpId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/>
      <p:bldP spid="32" grpId="0"/>
      <p:bldP spid="35" grpId="0"/>
      <p:bldP spid="37" grpId="0"/>
      <p:bldP spid="40" grpId="0"/>
      <p:bldP spid="42" grpId="0"/>
      <p:bldP spid="44" grpId="0"/>
      <p:bldP spid="51" grpId="0"/>
      <p:bldP spid="53" grpId="0" animBg="1"/>
      <p:bldP spid="54" grpId="0" animBg="1"/>
      <p:bldP spid="55" grpId="0" animBg="1"/>
      <p:bldP spid="55" grpId="1" animBg="1"/>
      <p:bldP spid="56" grpId="0"/>
      <p:bldP spid="57" grpId="0"/>
      <p:bldP spid="58" grpId="0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3" grpId="1" animBg="1"/>
      <p:bldP spid="65" grpId="0" animBg="1"/>
      <p:bldP spid="6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501697" y="3072833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378147" y="2571745"/>
            <a:ext cx="21229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5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29204" y="3553151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5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5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666383" y="3570003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714744" y="0"/>
            <a:ext cx="542925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 -3.   Вариант 3,стр. 19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0004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3-1.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Электрокипятильник мощностью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кВт,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работающий от сети с напряжением 220 В, за 12 мин нагревает 1,5л воды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88 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Чему равен КПД нагревателя? Удельная теплоемкость воды 4200 Дж/кг • 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6226495" y="5654999"/>
            <a:ext cx="1548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913156" y="6286496"/>
            <a:ext cx="2088000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484528" y="457200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14176" y="6429396"/>
            <a:ext cx="68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сек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05428" y="60696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88308" y="493962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923789" y="5204293"/>
            <a:ext cx="928694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413090" y="570510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970946" y="6058534"/>
            <a:ext cx="1260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984594" y="5143488"/>
            <a:ext cx="1692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85720" y="643941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71604" y="285728"/>
            <a:ext cx="1571636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41855" y="1124259"/>
            <a:ext cx="1601385" cy="875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UIt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451409" y="1122838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14282" y="124579"/>
            <a:ext cx="3429024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71470" y="5287411"/>
            <a:ext cx="1543190" cy="1412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49043" y="4857760"/>
            <a:ext cx="2094197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5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14230" y="5767729"/>
            <a:ext cx="2171886" cy="1161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5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5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1165657" y="5784581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-32" y="4786322"/>
            <a:ext cx="3549405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500166" y="2143116"/>
            <a:ext cx="673427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Измерение КПД электродвигателя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3334" y="2928934"/>
            <a:ext cx="846494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КПД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электронагревательного прибора.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714744" y="-142900"/>
            <a:ext cx="3071834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mg=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0,5Н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714744" y="714356"/>
            <a:ext cx="2643206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0,6м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643702" y="-71462"/>
            <a:ext cx="2428892" cy="8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2в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685391" y="642918"/>
            <a:ext cx="2530079" cy="8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0,7А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643702" y="1357298"/>
            <a:ext cx="1857388" cy="8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9с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3071802" y="3286124"/>
            <a:ext cx="23574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286116" y="3786190"/>
            <a:ext cx="23574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357554" y="4357694"/>
            <a:ext cx="23574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5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0" y="3500438"/>
            <a:ext cx="3286148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2,2кВт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0" y="4286256"/>
            <a:ext cx="2428860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4м25с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 flipH="1" flipV="1">
            <a:off x="5790647" y="539275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643702" y="6571478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532334" y="6000768"/>
            <a:ext cx="6831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к</a:t>
            </a:r>
            <a:endParaRPr lang="ru-RU" sz="2400" u="sng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06614" y="5986326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7188001" y="4572008"/>
            <a:ext cx="1955999" cy="164515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245668" y="4572008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500826" y="4324657"/>
            <a:ext cx="748923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25422" y="3896029"/>
            <a:ext cx="389850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32" y="0"/>
            <a:ext cx="9144000" cy="6858000"/>
            <a:chOff x="-3857684" y="0"/>
            <a:chExt cx="9144000" cy="6858000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4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5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2" name="Прямоугольник 71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6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9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67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0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69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0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66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1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58" name="Прямоугольник 57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9" name="Прямоугольник 58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0" name="Прямоугольник 59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61" name="Прямая соединительная линия 60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Прямая соединительная линия 61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51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8" name="Прямоугольник 47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929058" y="6457890"/>
            <a:ext cx="221454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Стр. 35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900"/>
                            </p:stCondLst>
                            <p:childTnLst>
                              <p:par>
                                <p:cTn id="10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animBg="1"/>
      <p:bldP spid="1028" grpId="1" animBg="1"/>
      <p:bldP spid="1029" grpId="0" animBg="1"/>
      <p:bldP spid="1029" grpId="1" animBg="1"/>
      <p:bldP spid="18" grpId="0" animBg="1"/>
      <p:bldP spid="20" grpId="0" animBg="1"/>
      <p:bldP spid="20" grpId="1" animBg="1"/>
      <p:bldP spid="21" grpId="0" animBg="1"/>
      <p:bldP spid="21" grpId="1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4" grpId="0"/>
      <p:bldP spid="35" grpId="0"/>
      <p:bldP spid="36" grpId="0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28" y="6273249"/>
            <a:ext cx="4143372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СР-3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в3 з№2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Стр.19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Рисунок 45"/>
          <p:cNvPicPr>
            <a:picLocks noChangeAspect="1" noChangeArrowheads="1"/>
          </p:cNvPicPr>
          <p:nvPr/>
        </p:nvPicPr>
        <p:blipFill>
          <a:blip r:embed="rId6">
            <a:lum bright="-10000" contrast="30000"/>
          </a:blip>
          <a:srcRect/>
          <a:stretch>
            <a:fillRect/>
          </a:stretch>
        </p:blipFill>
        <p:spPr bwMode="auto">
          <a:xfrm>
            <a:off x="4726052" y="1357298"/>
            <a:ext cx="44179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в3з2. стр.19.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силу тока в проводнике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напряжение на концах проводника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если ЭДС источника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его внутреннее сопротивление 1(Ом).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=5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755954"/>
            <a:ext cx="1857356" cy="274461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=14В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1 Ом;</a:t>
            </a:r>
          </a:p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10 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5 Ом;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R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10 Ом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6700963" y="4127615"/>
            <a:ext cx="45857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000760" y="4480094"/>
            <a:ext cx="785818" cy="99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175298" y="4477962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707731" y="4572008"/>
            <a:ext cx="436037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786578" y="1142984"/>
            <a:ext cx="364599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V="1">
            <a:off x="6700963" y="1942979"/>
            <a:ext cx="45857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7215206" y="1643050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6215074" y="165356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1928762" y="1696215"/>
            <a:ext cx="3093610" cy="1018405"/>
            <a:chOff x="285909" y="5214950"/>
            <a:chExt cx="3093610" cy="1018405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596598" y="5718053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Группа 10"/>
            <p:cNvGrpSpPr/>
            <p:nvPr/>
          </p:nvGrpSpPr>
          <p:grpSpPr>
            <a:xfrm>
              <a:off x="285909" y="5214950"/>
              <a:ext cx="3093610" cy="1018405"/>
              <a:chOff x="278269" y="4125107"/>
              <a:chExt cx="3093610" cy="1018405"/>
            </a:xfrm>
          </p:grpSpPr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13"/>
              <p:cNvGrpSpPr/>
              <p:nvPr/>
            </p:nvGrpSpPr>
            <p:grpSpPr>
              <a:xfrm>
                <a:off x="278269" y="4125107"/>
                <a:ext cx="3093610" cy="1018405"/>
                <a:chOff x="278269" y="4125107"/>
                <a:chExt cx="3093610" cy="101840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45436" y="4566010"/>
                  <a:ext cx="726443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647216" y="4164029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3" name="Группа 32"/>
          <p:cNvGrpSpPr/>
          <p:nvPr/>
        </p:nvGrpSpPr>
        <p:grpSpPr>
          <a:xfrm>
            <a:off x="1714480" y="2624909"/>
            <a:ext cx="2888014" cy="1018405"/>
            <a:chOff x="285909" y="5214950"/>
            <a:chExt cx="2888014" cy="1018405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2596598" y="5718053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Группа 44"/>
            <p:cNvGrpSpPr/>
            <p:nvPr/>
          </p:nvGrpSpPr>
          <p:grpSpPr>
            <a:xfrm>
              <a:off x="285909" y="5214950"/>
              <a:ext cx="2865866" cy="1018405"/>
              <a:chOff x="278269" y="4125107"/>
              <a:chExt cx="2865866" cy="1018405"/>
            </a:xfrm>
          </p:grpSpPr>
          <p:sp>
            <p:nvSpPr>
              <p:cNvPr id="38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9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40" name="Группа 47"/>
              <p:cNvGrpSpPr/>
              <p:nvPr/>
            </p:nvGrpSpPr>
            <p:grpSpPr>
              <a:xfrm>
                <a:off x="278269" y="4125107"/>
                <a:ext cx="2865866" cy="1018405"/>
                <a:chOff x="278269" y="4125107"/>
                <a:chExt cx="2865866" cy="1018405"/>
              </a:xfrm>
            </p:grpSpPr>
            <p:sp>
              <p:nvSpPr>
                <p:cNvPr id="4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15341" y="4576532"/>
                  <a:ext cx="928694" cy="416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ru-RU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82376" y="4576520"/>
                  <a:ext cx="561759" cy="4877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647216" y="4164029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19363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73225"/>
            <a:ext cx="4143372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СР-3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в3 з№2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Стр.19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1214422"/>
            <a:ext cx="3714744" cy="31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Определить силу тока в проводнике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напряжение на концах проводника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если ЭДС источника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В,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 его внутреннее сопротивление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Ом.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=6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961070" y="4252918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288232" y="4286256"/>
            <a:ext cx="641354" cy="28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715140" y="3857628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143768" y="1000108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 rot="16200000">
            <a:off x="6854028" y="2096306"/>
            <a:ext cx="865236" cy="42862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 rot="16200000">
            <a:off x="6828626" y="3167876"/>
            <a:ext cx="865236" cy="42862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 rot="16200000">
            <a:off x="8354224" y="2647172"/>
            <a:ext cx="865236" cy="42862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635590" y="785794"/>
            <a:ext cx="1365302" cy="428628"/>
          </a:xfrm>
          <a:prstGeom prst="rect">
            <a:avLst/>
          </a:prstGeom>
          <a:noFill/>
          <a:ln w="317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2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6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7016767" y="3963991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8"/>
          <p:cNvGrpSpPr/>
          <p:nvPr/>
        </p:nvGrpSpPr>
        <p:grpSpPr>
          <a:xfrm>
            <a:off x="71406" y="1643585"/>
            <a:ext cx="870694" cy="1000132"/>
            <a:chOff x="4143372" y="4000504"/>
            <a:chExt cx="870694" cy="1000132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2"/>
          <p:cNvGrpSpPr/>
          <p:nvPr/>
        </p:nvGrpSpPr>
        <p:grpSpPr>
          <a:xfrm>
            <a:off x="920330" y="1617650"/>
            <a:ext cx="1033002" cy="1012419"/>
            <a:chOff x="5143504" y="4000504"/>
            <a:chExt cx="994014" cy="1012419"/>
          </a:xfrm>
        </p:grpSpPr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4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6+6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" name="Группа 203"/>
          <p:cNvGrpSpPr/>
          <p:nvPr/>
        </p:nvGrpSpPr>
        <p:grpSpPr>
          <a:xfrm>
            <a:off x="1877627" y="1619179"/>
            <a:ext cx="593917" cy="1012419"/>
            <a:chOff x="5214753" y="4000504"/>
            <a:chExt cx="593917" cy="1012419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5308604" y="4441419"/>
              <a:ext cx="50006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-20492" y="1020235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56110" y="1860145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22418" y="2558473"/>
            <a:ext cx="178598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457500" y="1835285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6" name="Группа 203"/>
          <p:cNvGrpSpPr/>
          <p:nvPr/>
        </p:nvGrpSpPr>
        <p:grpSpPr>
          <a:xfrm>
            <a:off x="2847246" y="1547583"/>
            <a:ext cx="724622" cy="1050519"/>
            <a:chOff x="5246652" y="4000504"/>
            <a:chExt cx="724622" cy="1050519"/>
          </a:xfrm>
        </p:grpSpPr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>
              <a:off x="5252853" y="45259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5286380" y="4479519"/>
              <a:ext cx="6848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786050" y="1487474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3143248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2800" dirty="0"/>
          </a:p>
        </p:txBody>
      </p:sp>
      <p:grpSp>
        <p:nvGrpSpPr>
          <p:cNvPr id="42" name="Группа 17"/>
          <p:cNvGrpSpPr/>
          <p:nvPr/>
        </p:nvGrpSpPr>
        <p:grpSpPr>
          <a:xfrm>
            <a:off x="1285852" y="3526697"/>
            <a:ext cx="1714512" cy="1440606"/>
            <a:chOff x="4929190" y="4333706"/>
            <a:chExt cx="1714512" cy="1440606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786446" y="4333706"/>
              <a:ext cx="500066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929190" y="4643446"/>
              <a:ext cx="785818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572132" y="5127981"/>
              <a:ext cx="1071570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715008" y="5093265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17"/>
          <p:cNvGrpSpPr/>
          <p:nvPr/>
        </p:nvGrpSpPr>
        <p:grpSpPr>
          <a:xfrm>
            <a:off x="3000364" y="3497049"/>
            <a:ext cx="1785950" cy="1311001"/>
            <a:chOff x="4929190" y="4401755"/>
            <a:chExt cx="1785950" cy="13110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5786446" y="4401755"/>
              <a:ext cx="857256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9</a:t>
              </a:r>
              <a:r>
                <a:rPr lang="ru-RU" sz="36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В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929190" y="4643446"/>
              <a:ext cx="785818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715008" y="5127981"/>
              <a:ext cx="1000132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715008" y="5093265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5214942" y="3571876"/>
            <a:ext cx="785818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4929198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grpSp>
        <p:nvGrpSpPr>
          <p:cNvPr id="54" name="Group 34"/>
          <p:cNvGrpSpPr>
            <a:grpSpLocks/>
          </p:cNvGrpSpPr>
          <p:nvPr/>
        </p:nvGrpSpPr>
        <p:grpSpPr bwMode="auto">
          <a:xfrm rot="16200000">
            <a:off x="6789386" y="2499852"/>
            <a:ext cx="2718588" cy="719941"/>
            <a:chOff x="9623" y="4778"/>
            <a:chExt cx="1765" cy="648"/>
          </a:xfrm>
        </p:grpSpPr>
        <p:sp>
          <p:nvSpPr>
            <p:cNvPr id="55" name="Line 38"/>
            <p:cNvSpPr>
              <a:spLocks noChangeShapeType="1"/>
            </p:cNvSpPr>
            <p:nvPr/>
          </p:nvSpPr>
          <p:spPr bwMode="auto">
            <a:xfrm>
              <a:off x="10266" y="5092"/>
              <a:ext cx="112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39"/>
            <p:cNvSpPr>
              <a:spLocks noChangeShapeType="1"/>
            </p:cNvSpPr>
            <p:nvPr/>
          </p:nvSpPr>
          <p:spPr bwMode="auto">
            <a:xfrm>
              <a:off x="9623" y="5093"/>
              <a:ext cx="3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Oval 37"/>
            <p:cNvSpPr>
              <a:spLocks noChangeArrowheads="1"/>
            </p:cNvSpPr>
            <p:nvPr/>
          </p:nvSpPr>
          <p:spPr bwMode="auto">
            <a:xfrm>
              <a:off x="9779" y="4778"/>
              <a:ext cx="466" cy="6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7848464" y="3433558"/>
            <a:ext cx="58118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" y="5429264"/>
            <a:ext cx="2571735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3200" b="1" baseline="-25000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500298" y="5429264"/>
            <a:ext cx="314327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baseline="-25000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=6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786314" y="5416564"/>
            <a:ext cx="35719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786446" y="4429132"/>
            <a:ext cx="2071702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/>
          </a:p>
        </p:txBody>
      </p:sp>
      <p:grpSp>
        <p:nvGrpSpPr>
          <p:cNvPr id="65" name="Группа 17"/>
          <p:cNvGrpSpPr/>
          <p:nvPr/>
        </p:nvGrpSpPr>
        <p:grpSpPr>
          <a:xfrm>
            <a:off x="5715008" y="4857760"/>
            <a:ext cx="1436698" cy="938440"/>
            <a:chOff x="4929190" y="4473406"/>
            <a:chExt cx="1436698" cy="938440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5634046" y="4473406"/>
              <a:ext cx="714380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929190" y="4643446"/>
              <a:ext cx="785818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715008" y="4950181"/>
              <a:ext cx="571504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cap="all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651508" y="5004365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Группа 17"/>
          <p:cNvGrpSpPr/>
          <p:nvPr/>
        </p:nvGrpSpPr>
        <p:grpSpPr>
          <a:xfrm>
            <a:off x="7177106" y="4837122"/>
            <a:ext cx="1323984" cy="938440"/>
            <a:chOff x="5214942" y="4473406"/>
            <a:chExt cx="1323984" cy="93844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5634046" y="4473406"/>
              <a:ext cx="714380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214942" y="4643446"/>
              <a:ext cx="428628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715008" y="4950181"/>
              <a:ext cx="823918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400" b="1" cap="all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sz="2400" i="1" cap="all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5651508" y="5004365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46"/>
          <p:cNvSpPr>
            <a:spLocks noChangeArrowheads="1"/>
          </p:cNvSpPr>
          <p:nvPr/>
        </p:nvSpPr>
        <p:spPr bwMode="auto">
          <a:xfrm>
            <a:off x="8547096" y="1727188"/>
            <a:ext cx="57153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668970" y="5743592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2800" dirty="0"/>
          </a:p>
        </p:txBody>
      </p:sp>
      <p:grpSp>
        <p:nvGrpSpPr>
          <p:cNvPr id="77" name="Группа 17"/>
          <p:cNvGrpSpPr/>
          <p:nvPr/>
        </p:nvGrpSpPr>
        <p:grpSpPr>
          <a:xfrm>
            <a:off x="7748610" y="5467364"/>
            <a:ext cx="1323984" cy="938440"/>
            <a:chOff x="5214942" y="4473406"/>
            <a:chExt cx="1323984" cy="93844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5634046" y="4473406"/>
              <a:ext cx="714380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214942" y="4643446"/>
              <a:ext cx="428628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610232" y="4950181"/>
              <a:ext cx="928694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400" b="1" cap="all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ru-RU" sz="2400" i="1" cap="all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5651508" y="5004365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46"/>
          <p:cNvSpPr>
            <a:spLocks noChangeArrowheads="1"/>
          </p:cNvSpPr>
          <p:nvPr/>
        </p:nvSpPr>
        <p:spPr bwMode="auto">
          <a:xfrm>
            <a:off x="6929454" y="2714620"/>
            <a:ext cx="785818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3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32" grpId="0" animBg="1"/>
      <p:bldP spid="33" grpId="0"/>
      <p:bldP spid="34" grpId="0" animBg="1"/>
      <p:bldP spid="35" grpId="0"/>
      <p:bldP spid="40" grpId="0" animBg="1"/>
      <p:bldP spid="41" grpId="0" animBg="1"/>
      <p:bldP spid="52" grpId="0" animBg="1"/>
      <p:bldP spid="52" grpId="1" animBg="1"/>
      <p:bldP spid="5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5" grpId="0" animBg="1"/>
      <p:bldP spid="75" grpId="1" animBg="1"/>
      <p:bldP spid="76" grpId="0" animBg="1"/>
      <p:bldP spid="82" grpId="0" animBg="1"/>
      <p:bldP spid="8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00062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214942" y="142852"/>
            <a:ext cx="419263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3,5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Ом,</a:t>
            </a: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1,5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849" y="88162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93352" y="3153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 rot="18620672">
            <a:off x="4136547" y="93496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185736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95485" y="185736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07534" y="10001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3071810"/>
            <a:ext cx="2914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0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67248" y="221455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-18919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4026763"/>
            <a:ext cx="278794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1285860"/>
            <a:ext cx="2000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97172" y="4071942"/>
            <a:ext cx="160332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2000232" cy="2571744"/>
          </a:xfrm>
          <a:prstGeom prst="rect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71406" y="2786058"/>
            <a:ext cx="4214842" cy="1018405"/>
            <a:chOff x="285909" y="5214950"/>
            <a:chExt cx="4214842" cy="1018405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637541" y="5690757"/>
              <a:ext cx="1404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Группа 140"/>
            <p:cNvGrpSpPr/>
            <p:nvPr/>
          </p:nvGrpSpPr>
          <p:grpSpPr>
            <a:xfrm>
              <a:off x="285909" y="5214950"/>
              <a:ext cx="4214842" cy="1018405"/>
              <a:chOff x="278269" y="4125107"/>
              <a:chExt cx="4214842" cy="1018405"/>
            </a:xfrm>
          </p:grpSpPr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139"/>
              <p:cNvGrpSpPr/>
              <p:nvPr/>
            </p:nvGrpSpPr>
            <p:grpSpPr>
              <a:xfrm>
                <a:off x="278269" y="4125107"/>
                <a:ext cx="4214842" cy="1018405"/>
                <a:chOff x="278269" y="4125107"/>
                <a:chExt cx="4214842" cy="101840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66022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92847" y="4482297"/>
                  <a:ext cx="200026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ru-RU" sz="32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dirty="0" smtClean="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ru-RU" sz="3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Aft>
                      <a:spcPts val="1000"/>
                    </a:spcAft>
                  </a:pP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64351" y="4125107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3" name="Группа 32"/>
          <p:cNvGrpSpPr/>
          <p:nvPr/>
        </p:nvGrpSpPr>
        <p:grpSpPr>
          <a:xfrm>
            <a:off x="0" y="3643314"/>
            <a:ext cx="2143140" cy="1655513"/>
            <a:chOff x="6765695" y="4416693"/>
            <a:chExt cx="2143140" cy="165551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765695" y="4848338"/>
              <a:ext cx="73129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44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48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811310" y="3071810"/>
            <a:ext cx="24320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29454" y="4000504"/>
            <a:ext cx="84830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00826" y="4857760"/>
            <a:ext cx="136127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2,6,4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91358" y="4000504"/>
            <a:ext cx="145264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2,25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91358" y="4857760"/>
            <a:ext cx="145264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0,75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00364" y="5572140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5572140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43131" y="5572140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0" y="5000636"/>
            <a:ext cx="2143140" cy="1655513"/>
            <a:chOff x="6765695" y="4416693"/>
            <a:chExt cx="2143140" cy="1655513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765695" y="4848338"/>
              <a:ext cx="6030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2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3857620" y="6283131"/>
            <a:ext cx="528638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В3№4        ПРЗ-7 Стр. 34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8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86921" y="2644205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663371" y="2143117"/>
            <a:ext cx="176575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 s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14428" y="3124523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5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5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951607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00166" y="2143116"/>
            <a:ext cx="4357718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0" y="-24"/>
            <a:ext cx="91440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 -3.   Вариант 4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фото\IMG_0256.JPG"/>
          <p:cNvPicPr>
            <a:picLocks noChangeAspect="1" noChangeArrowheads="1"/>
          </p:cNvPicPr>
          <p:nvPr/>
        </p:nvPicPr>
        <p:blipFill>
          <a:blip r:embed="rId9" cstate="print"/>
          <a:srcRect l="4070" r="3941" b="10204"/>
          <a:stretch>
            <a:fillRect/>
          </a:stretch>
        </p:blipFill>
        <p:spPr bwMode="auto">
          <a:xfrm>
            <a:off x="500034" y="0"/>
            <a:ext cx="8072494" cy="3143248"/>
          </a:xfrm>
          <a:prstGeom prst="rect">
            <a:avLst/>
          </a:prstGeom>
          <a:noFill/>
        </p:spPr>
      </p:pic>
      <p:cxnSp>
        <p:nvCxnSpPr>
          <p:cNvPr id="93" name="Прямая со стрелкой 92"/>
          <p:cNvCxnSpPr/>
          <p:nvPr/>
        </p:nvCxnSpPr>
        <p:spPr>
          <a:xfrm>
            <a:off x="571472" y="1641462"/>
            <a:ext cx="271464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5400000" flipH="1" flipV="1">
            <a:off x="3364184" y="149938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rot="5400000" flipH="1" flipV="1">
            <a:off x="3370020" y="235663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357686" y="78420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4357686" y="250030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3786182" y="1571612"/>
            <a:ext cx="500065" cy="35719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7572397" y="1571612"/>
            <a:ext cx="500065" cy="35719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rot="5400000" flipH="1" flipV="1">
            <a:off x="7814469" y="1485049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5400000" flipH="1" flipV="1">
            <a:off x="7788711" y="235743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02"/>
          <p:cNvGrpSpPr/>
          <p:nvPr/>
        </p:nvGrpSpPr>
        <p:grpSpPr>
          <a:xfrm>
            <a:off x="2143108" y="3357562"/>
            <a:ext cx="2643206" cy="428628"/>
            <a:chOff x="3901429" y="3786190"/>
            <a:chExt cx="2519864" cy="428628"/>
          </a:xfrm>
        </p:grpSpPr>
        <p:grpSp>
          <p:nvGrpSpPr>
            <p:cNvPr id="3" name="Группа 179"/>
            <p:cNvGrpSpPr/>
            <p:nvPr/>
          </p:nvGrpSpPr>
          <p:grpSpPr>
            <a:xfrm>
              <a:off x="3901429" y="3786190"/>
              <a:ext cx="2519864" cy="428628"/>
              <a:chOff x="3901429" y="7750867"/>
              <a:chExt cx="1384859" cy="428628"/>
            </a:xfrm>
          </p:grpSpPr>
          <p:sp>
            <p:nvSpPr>
              <p:cNvPr id="107" name="Line 22"/>
              <p:cNvSpPr>
                <a:spLocks noChangeShapeType="1"/>
              </p:cNvSpPr>
              <p:nvPr/>
            </p:nvSpPr>
            <p:spPr bwMode="auto">
              <a:xfrm flipH="1">
                <a:off x="3901429" y="7938783"/>
                <a:ext cx="2487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Rectangle 24"/>
              <p:cNvSpPr>
                <a:spLocks noChangeArrowheads="1"/>
              </p:cNvSpPr>
              <p:nvPr/>
            </p:nvSpPr>
            <p:spPr bwMode="auto">
              <a:xfrm>
                <a:off x="4149099" y="7750867"/>
                <a:ext cx="698559" cy="428628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4862820" y="7952508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4310056" y="3786190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" name="Rectangle 23"/>
          <p:cNvSpPr>
            <a:spLocks noChangeArrowheads="1"/>
          </p:cNvSpPr>
          <p:nvPr/>
        </p:nvSpPr>
        <p:spPr bwMode="auto">
          <a:xfrm>
            <a:off x="1515987" y="3429000"/>
            <a:ext cx="698559" cy="237343"/>
          </a:xfrm>
          <a:prstGeom prst="rect">
            <a:avLst/>
          </a:prstGeom>
          <a:solidFill>
            <a:srgbClr val="0033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13"/>
          <p:cNvSpPr txBox="1">
            <a:spLocks noChangeArrowheads="1"/>
          </p:cNvSpPr>
          <p:nvPr/>
        </p:nvSpPr>
        <p:spPr bwMode="auto">
          <a:xfrm>
            <a:off x="1688722" y="3377484"/>
            <a:ext cx="642942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 Box 13"/>
          <p:cNvSpPr txBox="1">
            <a:spLocks noChangeArrowheads="1"/>
          </p:cNvSpPr>
          <p:nvPr/>
        </p:nvSpPr>
        <p:spPr bwMode="auto">
          <a:xfrm>
            <a:off x="6396588" y="870111"/>
            <a:ext cx="961494" cy="35719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13"/>
          <p:cNvSpPr txBox="1">
            <a:spLocks noChangeArrowheads="1"/>
          </p:cNvSpPr>
          <p:nvPr/>
        </p:nvSpPr>
        <p:spPr bwMode="auto">
          <a:xfrm>
            <a:off x="4353057" y="908748"/>
            <a:ext cx="1004761" cy="35719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 Box 13"/>
          <p:cNvSpPr txBox="1">
            <a:spLocks noChangeArrowheads="1"/>
          </p:cNvSpPr>
          <p:nvPr/>
        </p:nvSpPr>
        <p:spPr bwMode="auto">
          <a:xfrm>
            <a:off x="4423288" y="2643182"/>
            <a:ext cx="1077406" cy="35719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rPr>
              <a:t> 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D4D1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 Box 13"/>
          <p:cNvSpPr txBox="1">
            <a:spLocks noChangeArrowheads="1"/>
          </p:cNvSpPr>
          <p:nvPr/>
        </p:nvSpPr>
        <p:spPr bwMode="auto">
          <a:xfrm>
            <a:off x="6500827" y="2643182"/>
            <a:ext cx="1000131" cy="35719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31"/>
          <p:cNvGrpSpPr/>
          <p:nvPr/>
        </p:nvGrpSpPr>
        <p:grpSpPr>
          <a:xfrm>
            <a:off x="142844" y="4053669"/>
            <a:ext cx="3357586" cy="1018405"/>
            <a:chOff x="285909" y="5214950"/>
            <a:chExt cx="3357586" cy="1018405"/>
          </a:xfrm>
        </p:grpSpPr>
        <p:sp>
          <p:nvSpPr>
            <p:cNvPr id="133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137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38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6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14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7" name="Группа 145"/>
          <p:cNvGrpSpPr/>
          <p:nvPr/>
        </p:nvGrpSpPr>
        <p:grpSpPr>
          <a:xfrm>
            <a:off x="71406" y="4929198"/>
            <a:ext cx="2556106" cy="1000132"/>
            <a:chOff x="420787" y="5214950"/>
            <a:chExt cx="2413028" cy="1018405"/>
          </a:xfrm>
        </p:grpSpPr>
        <p:sp>
          <p:nvSpPr>
            <p:cNvPr id="147" name="Line 6"/>
            <p:cNvSpPr>
              <a:spLocks noChangeShapeType="1"/>
            </p:cNvSpPr>
            <p:nvPr/>
          </p:nvSpPr>
          <p:spPr bwMode="auto">
            <a:xfrm flipH="1">
              <a:off x="488227" y="5698905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339849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Line 6"/>
            <p:cNvSpPr>
              <a:spLocks noChangeShapeType="1"/>
            </p:cNvSpPr>
            <p:nvPr/>
          </p:nvSpPr>
          <p:spPr bwMode="auto">
            <a:xfrm flipH="1">
              <a:off x="2106768" y="5722863"/>
              <a:ext cx="37383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161"/>
            <p:cNvGrpSpPr/>
            <p:nvPr/>
          </p:nvGrpSpPr>
          <p:grpSpPr>
            <a:xfrm>
              <a:off x="420787" y="5214950"/>
              <a:ext cx="2413028" cy="1018405"/>
              <a:chOff x="413147" y="4125107"/>
              <a:chExt cx="2413028" cy="1018405"/>
            </a:xfrm>
          </p:grpSpPr>
          <p:sp>
            <p:nvSpPr>
              <p:cNvPr id="151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52" name="Rectangle 1"/>
              <p:cNvSpPr>
                <a:spLocks noChangeArrowheads="1"/>
              </p:cNvSpPr>
              <p:nvPr/>
            </p:nvSpPr>
            <p:spPr bwMode="auto">
              <a:xfrm>
                <a:off x="1761932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9" name="Группа 164"/>
              <p:cNvGrpSpPr/>
              <p:nvPr/>
            </p:nvGrpSpPr>
            <p:grpSpPr>
              <a:xfrm>
                <a:off x="413147" y="4125107"/>
                <a:ext cx="2114609" cy="1018405"/>
                <a:chOff x="413147" y="4125107"/>
                <a:chExt cx="2114609" cy="1018405"/>
              </a:xfrm>
            </p:grpSpPr>
            <p:sp>
              <p:nvSpPr>
                <p:cNvPr id="1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27272" y="4125107"/>
                  <a:ext cx="392829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3147" y="4572008"/>
                  <a:ext cx="74183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8" y="4154013"/>
                  <a:ext cx="443824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53735"/>
                  <a:ext cx="500066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099128" y="4561566"/>
                  <a:ext cx="428628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99128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4" name="Rectangle 1"/>
              <p:cNvSpPr>
                <a:spLocks noChangeArrowheads="1"/>
              </p:cNvSpPr>
              <p:nvPr/>
            </p:nvSpPr>
            <p:spPr bwMode="auto">
              <a:xfrm>
                <a:off x="2436325" y="4354039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  <p:sp>
        <p:nvSpPr>
          <p:cNvPr id="160" name="Text Box 11"/>
          <p:cNvSpPr txBox="1">
            <a:spLocks noChangeArrowheads="1"/>
          </p:cNvSpPr>
          <p:nvPr/>
        </p:nvSpPr>
        <p:spPr bwMode="auto">
          <a:xfrm>
            <a:off x="200844" y="5898836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 Box 11"/>
          <p:cNvSpPr txBox="1">
            <a:spLocks noChangeArrowheads="1"/>
          </p:cNvSpPr>
          <p:nvPr/>
        </p:nvSpPr>
        <p:spPr bwMode="auto">
          <a:xfrm>
            <a:off x="1142976" y="6000768"/>
            <a:ext cx="928694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63" name="Text Box 11"/>
          <p:cNvSpPr txBox="1">
            <a:spLocks noChangeArrowheads="1"/>
          </p:cNvSpPr>
          <p:nvPr/>
        </p:nvSpPr>
        <p:spPr bwMode="auto">
          <a:xfrm>
            <a:off x="4786314" y="3286124"/>
            <a:ext cx="250033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 Box 11"/>
          <p:cNvSpPr txBox="1">
            <a:spLocks noChangeArrowheads="1"/>
          </p:cNvSpPr>
          <p:nvPr/>
        </p:nvSpPr>
        <p:spPr bwMode="auto">
          <a:xfrm>
            <a:off x="7143768" y="3357562"/>
            <a:ext cx="1071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grpSp>
        <p:nvGrpSpPr>
          <p:cNvPr id="10" name="Группа 173"/>
          <p:cNvGrpSpPr/>
          <p:nvPr/>
        </p:nvGrpSpPr>
        <p:grpSpPr>
          <a:xfrm>
            <a:off x="1653229" y="1071547"/>
            <a:ext cx="1632887" cy="908771"/>
            <a:chOff x="1653229" y="1020031"/>
            <a:chExt cx="1632887" cy="908771"/>
          </a:xfrm>
        </p:grpSpPr>
        <p:sp>
          <p:nvSpPr>
            <p:cNvPr id="172" name="Oval 37"/>
            <p:cNvSpPr>
              <a:spLocks noChangeArrowheads="1"/>
            </p:cNvSpPr>
            <p:nvPr/>
          </p:nvSpPr>
          <p:spPr bwMode="auto">
            <a:xfrm>
              <a:off x="2226631" y="1020031"/>
              <a:ext cx="503546" cy="500066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2733088" y="1318852"/>
              <a:ext cx="5530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Line 39"/>
            <p:cNvSpPr>
              <a:spLocks noChangeShapeType="1"/>
            </p:cNvSpPr>
            <p:nvPr/>
          </p:nvSpPr>
          <p:spPr bwMode="auto">
            <a:xfrm>
              <a:off x="1660506" y="1319963"/>
              <a:ext cx="5530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Line 40"/>
            <p:cNvSpPr>
              <a:spLocks noChangeShapeType="1"/>
            </p:cNvSpPr>
            <p:nvPr/>
          </p:nvSpPr>
          <p:spPr bwMode="auto">
            <a:xfrm>
              <a:off x="1653229" y="1317741"/>
              <a:ext cx="0" cy="6021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Line 41"/>
            <p:cNvSpPr>
              <a:spLocks noChangeShapeType="1"/>
            </p:cNvSpPr>
            <p:nvPr/>
          </p:nvSpPr>
          <p:spPr bwMode="auto">
            <a:xfrm>
              <a:off x="3283205" y="1326629"/>
              <a:ext cx="0" cy="6021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3664100" y="1684099"/>
            <a:ext cx="4381948" cy="673331"/>
            <a:chOff x="5339" y="3716"/>
            <a:chExt cx="4046" cy="522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6292" y="3716"/>
              <a:ext cx="3093" cy="522"/>
              <a:chOff x="1778" y="3539"/>
              <a:chExt cx="2433" cy="371"/>
            </a:xfrm>
          </p:grpSpPr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18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88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2118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6" name="Line 36"/>
            <p:cNvSpPr>
              <a:spLocks noChangeShapeType="1"/>
            </p:cNvSpPr>
            <p:nvPr/>
          </p:nvSpPr>
          <p:spPr bwMode="auto">
            <a:xfrm>
              <a:off x="5339" y="3915"/>
              <a:ext cx="99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" name="Text Box 36"/>
          <p:cNvSpPr txBox="1">
            <a:spLocks noChangeArrowheads="1"/>
          </p:cNvSpPr>
          <p:nvPr/>
        </p:nvSpPr>
        <p:spPr bwMode="auto">
          <a:xfrm>
            <a:off x="3143240" y="142852"/>
            <a:ext cx="48348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Rectangle 46"/>
          <p:cNvSpPr>
            <a:spLocks noChangeArrowheads="1"/>
          </p:cNvSpPr>
          <p:nvPr/>
        </p:nvSpPr>
        <p:spPr bwMode="auto">
          <a:xfrm>
            <a:off x="5572132" y="0"/>
            <a:ext cx="85725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Rectangle 46"/>
          <p:cNvSpPr>
            <a:spLocks noChangeArrowheads="1"/>
          </p:cNvSpPr>
          <p:nvPr/>
        </p:nvSpPr>
        <p:spPr bwMode="auto">
          <a:xfrm>
            <a:off x="6429388" y="0"/>
            <a:ext cx="98135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300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Rectangle 46"/>
          <p:cNvSpPr>
            <a:spLocks noChangeArrowheads="1"/>
          </p:cNvSpPr>
          <p:nvPr/>
        </p:nvSpPr>
        <p:spPr bwMode="auto">
          <a:xfrm>
            <a:off x="7370443" y="0"/>
            <a:ext cx="107753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Рисунок 45"/>
          <p:cNvPicPr>
            <a:picLocks noChangeAspect="1" noChangeArrowheads="1"/>
          </p:cNvPicPr>
          <p:nvPr/>
        </p:nvPicPr>
        <p:blipFill>
          <a:blip r:embed="rId10">
            <a:lum bright="-10000" contrast="30000"/>
          </a:blip>
          <a:srcRect l="6215" r="61445" b="77777"/>
          <a:stretch>
            <a:fillRect/>
          </a:stretch>
        </p:blipFill>
        <p:spPr bwMode="auto">
          <a:xfrm>
            <a:off x="2714612" y="39884"/>
            <a:ext cx="1428760" cy="84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 Box 13"/>
          <p:cNvSpPr txBox="1">
            <a:spLocks noChangeArrowheads="1"/>
          </p:cNvSpPr>
          <p:nvPr/>
        </p:nvSpPr>
        <p:spPr bwMode="auto">
          <a:xfrm>
            <a:off x="1928794" y="1785926"/>
            <a:ext cx="1071570" cy="35719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D4D1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5610504" y="772731"/>
            <a:ext cx="571504" cy="571504"/>
          </a:xfrm>
          <a:prstGeom prst="ellipse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5715008" y="2545618"/>
            <a:ext cx="571504" cy="571504"/>
          </a:xfrm>
          <a:prstGeom prst="ellipse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909476" y="1669176"/>
            <a:ext cx="571504" cy="571504"/>
          </a:xfrm>
          <a:prstGeom prst="ellipse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3000396" y="5770923"/>
            <a:ext cx="6215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В4-2.стр.21.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Определить силу тока в проводнике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напряжение на концах участка АВ, если ЭДС источника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В, его внутреннее сопротивление 0,5 Ом.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6" name="Группа 17"/>
          <p:cNvGrpSpPr/>
          <p:nvPr/>
        </p:nvGrpSpPr>
        <p:grpSpPr>
          <a:xfrm>
            <a:off x="3571868" y="3988658"/>
            <a:ext cx="1714512" cy="1440606"/>
            <a:chOff x="4929190" y="4333706"/>
            <a:chExt cx="1714512" cy="1440606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5786446" y="4333706"/>
              <a:ext cx="500066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4929190" y="4643446"/>
              <a:ext cx="785818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72132" y="5127981"/>
              <a:ext cx="1071570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5715008" y="5093265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Группа 17"/>
          <p:cNvGrpSpPr/>
          <p:nvPr/>
        </p:nvGrpSpPr>
        <p:grpSpPr>
          <a:xfrm>
            <a:off x="5286380" y="3959010"/>
            <a:ext cx="2286016" cy="1311001"/>
            <a:chOff x="4929190" y="4401755"/>
            <a:chExt cx="2286016" cy="1311001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5786446" y="4401755"/>
              <a:ext cx="1071570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27</a:t>
              </a:r>
              <a:r>
                <a:rPr lang="ru-RU" sz="36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В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4929190" y="4643446"/>
              <a:ext cx="785818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5715008" y="5127981"/>
              <a:ext cx="1500198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latin typeface="Times New Roman" pitchFamily="18" charset="0"/>
                  <a:cs typeface="Times New Roman" pitchFamily="18" charset="0"/>
                </a:rPr>
                <a:t>2,5</a:t>
              </a:r>
              <a:r>
                <a:rPr lang="ru-RU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+0,5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5" name="Прямая соединительная линия 124"/>
            <p:cNvCxnSpPr/>
            <p:nvPr/>
          </p:nvCxnSpPr>
          <p:spPr>
            <a:xfrm flipV="1">
              <a:off x="5715008" y="5086191"/>
              <a:ext cx="1500198" cy="707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7643834" y="4357694"/>
            <a:ext cx="714380" cy="5000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 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 Box 11"/>
          <p:cNvSpPr txBox="1">
            <a:spLocks noChangeArrowheads="1"/>
          </p:cNvSpPr>
          <p:nvPr/>
        </p:nvSpPr>
        <p:spPr bwMode="auto">
          <a:xfrm>
            <a:off x="7858148" y="4357694"/>
            <a:ext cx="714380" cy="5000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 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46"/>
          <p:cNvSpPr>
            <a:spLocks noChangeArrowheads="1"/>
          </p:cNvSpPr>
          <p:nvPr/>
        </p:nvSpPr>
        <p:spPr bwMode="auto">
          <a:xfrm>
            <a:off x="0" y="2690336"/>
            <a:ext cx="3714744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300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en-US" sz="2800" b="1" baseline="-300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300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300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9А·2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71670" y="2714620"/>
            <a:ext cx="135732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 Box 11"/>
          <p:cNvSpPr txBox="1">
            <a:spLocks noChangeArrowheads="1"/>
          </p:cNvSpPr>
          <p:nvPr/>
        </p:nvSpPr>
        <p:spPr bwMode="auto">
          <a:xfrm>
            <a:off x="3214678" y="2785870"/>
            <a:ext cx="714380" cy="369065"/>
          </a:xfrm>
          <a:prstGeom prst="rect">
            <a:avLst/>
          </a:prstGeom>
          <a:solidFill>
            <a:srgbClr val="00B0F0">
              <a:alpha val="43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92" name="Rectangle 46"/>
          <p:cNvSpPr>
            <a:spLocks noChangeArrowheads="1"/>
          </p:cNvSpPr>
          <p:nvPr/>
        </p:nvSpPr>
        <p:spPr bwMode="auto">
          <a:xfrm>
            <a:off x="5643570" y="857232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3" name="Rectangle 46"/>
          <p:cNvSpPr>
            <a:spLocks noChangeArrowheads="1"/>
          </p:cNvSpPr>
          <p:nvPr/>
        </p:nvSpPr>
        <p:spPr bwMode="auto">
          <a:xfrm>
            <a:off x="5786446" y="2643182"/>
            <a:ext cx="500066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/>
        </p:nvSpPr>
        <p:spPr bwMode="auto">
          <a:xfrm>
            <a:off x="2174638" y="1142984"/>
            <a:ext cx="714380" cy="369065"/>
          </a:xfrm>
          <a:prstGeom prst="rect">
            <a:avLst/>
          </a:prstGeom>
          <a:solidFill>
            <a:srgbClr val="00B0F0">
              <a:alpha val="43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4,5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2561226" y="5397734"/>
            <a:ext cx="454043" cy="47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2571736" y="4929198"/>
            <a:ext cx="454043" cy="4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9" name="Line 6"/>
          <p:cNvSpPr>
            <a:spLocks noChangeShapeType="1"/>
          </p:cNvSpPr>
          <p:nvPr/>
        </p:nvSpPr>
        <p:spPr bwMode="auto">
          <a:xfrm flipH="1">
            <a:off x="2571736" y="5429264"/>
            <a:ext cx="36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 Box 11"/>
          <p:cNvSpPr txBox="1">
            <a:spLocks noChangeArrowheads="1"/>
          </p:cNvSpPr>
          <p:nvPr/>
        </p:nvSpPr>
        <p:spPr bwMode="auto">
          <a:xfrm>
            <a:off x="1071538" y="5929330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041 L 0.21545 -0.33303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602 L -0.75729 -0.37732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1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954E-6 L 0.1408 -0.13255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12" grpId="0" animBg="1"/>
      <p:bldP spid="128" grpId="0" animBg="1"/>
      <p:bldP spid="129" grpId="0" animBg="1"/>
      <p:bldP spid="130" grpId="0" animBg="1"/>
      <p:bldP spid="131" grpId="0" animBg="1"/>
      <p:bldP spid="160" grpId="0"/>
      <p:bldP spid="162" grpId="0" animBg="1"/>
      <p:bldP spid="162" grpId="1" animBg="1"/>
      <p:bldP spid="163" grpId="0"/>
      <p:bldP spid="164" grpId="0" animBg="1"/>
      <p:bldP spid="194" grpId="0" animBg="1"/>
      <p:bldP spid="194" grpId="1" animBg="1"/>
      <p:bldP spid="195" grpId="0" animBg="1"/>
      <p:bldP spid="196" grpId="0" animBg="1"/>
      <p:bldP spid="198" grpId="0" animBg="1"/>
      <p:bldP spid="91" grpId="0" animBg="1"/>
      <p:bldP spid="127" grpId="0" animBg="1"/>
      <p:bldP spid="132" grpId="0" animBg="1"/>
      <p:bldP spid="132" grpId="1" animBg="1"/>
      <p:bldP spid="136" grpId="0" animBg="1"/>
      <p:bldP spid="105" grpId="0" animBg="1"/>
      <p:bldP spid="110" grpId="0" animBg="1"/>
      <p:bldP spid="110" grpId="1" animBg="1"/>
      <p:bldP spid="192" grpId="0" animBg="1"/>
      <p:bldP spid="193" grpId="0" animBg="1"/>
      <p:bldP spid="111" grpId="0" animBg="1"/>
      <p:bldP spid="115" grpId="0"/>
      <p:bldP spid="126" grpId="0"/>
      <p:bldP spid="139" grpId="0" animBg="1"/>
      <p:bldP spid="161" grpId="0" animBg="1"/>
      <p:bldP spid="16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2928926" y="4429132"/>
            <a:ext cx="714380" cy="5000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7215206" y="2571744"/>
            <a:ext cx="714380" cy="5000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00062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214942" y="142852"/>
            <a:ext cx="419263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Ом,</a:t>
            </a: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Ом.</a:t>
            </a:r>
          </a:p>
          <a:p>
            <a:pPr lvl="0">
              <a:lnSpc>
                <a:spcPts val="2000"/>
              </a:lnSpc>
              <a:spcAft>
                <a:spcPts val="1000"/>
              </a:spcAft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 = 0,5 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849" y="8816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93352" y="3153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 rot="18620672">
            <a:off x="4271199" y="93496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185736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95485" y="185736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07534" y="10001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3071810"/>
            <a:ext cx="2914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0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67248" y="221455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-18919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3143248"/>
            <a:ext cx="248016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1571612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=60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4071942"/>
            <a:ext cx="185980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0" y="2857496"/>
            <a:ext cx="4214842" cy="1018405"/>
            <a:chOff x="285909" y="5214950"/>
            <a:chExt cx="4214842" cy="1018405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637541" y="5690757"/>
              <a:ext cx="1404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140"/>
            <p:cNvGrpSpPr/>
            <p:nvPr/>
          </p:nvGrpSpPr>
          <p:grpSpPr>
            <a:xfrm>
              <a:off x="285909" y="5214950"/>
              <a:ext cx="4214842" cy="1018405"/>
              <a:chOff x="278269" y="4125107"/>
              <a:chExt cx="4214842" cy="1018405"/>
            </a:xfrm>
          </p:grpSpPr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4" name="Группа 139"/>
              <p:cNvGrpSpPr/>
              <p:nvPr/>
            </p:nvGrpSpPr>
            <p:grpSpPr>
              <a:xfrm>
                <a:off x="278269" y="4125107"/>
                <a:ext cx="4214842" cy="1018405"/>
                <a:chOff x="278269" y="4125107"/>
                <a:chExt cx="4214842" cy="101840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66022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92847" y="4482297"/>
                  <a:ext cx="200026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ru-RU" sz="32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dirty="0" smtClean="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ru-RU" sz="3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Aft>
                      <a:spcPts val="1000"/>
                    </a:spcAft>
                  </a:pP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64351" y="4125107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9" name="Группа 32"/>
          <p:cNvGrpSpPr/>
          <p:nvPr/>
        </p:nvGrpSpPr>
        <p:grpSpPr>
          <a:xfrm>
            <a:off x="0" y="3643314"/>
            <a:ext cx="2143140" cy="1655513"/>
            <a:chOff x="6765695" y="4416693"/>
            <a:chExt cx="2143140" cy="165551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765695" y="4848338"/>
              <a:ext cx="73129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44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5857884" y="2143116"/>
            <a:ext cx="230383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29454" y="4000504"/>
            <a:ext cx="84830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00826" y="4857760"/>
            <a:ext cx="136127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2,6,4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91358" y="4000504"/>
            <a:ext cx="119616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91358" y="4857760"/>
            <a:ext cx="119616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00364" y="5786454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5786454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43131" y="5786454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47"/>
          <p:cNvGrpSpPr/>
          <p:nvPr/>
        </p:nvGrpSpPr>
        <p:grpSpPr>
          <a:xfrm>
            <a:off x="0" y="5000636"/>
            <a:ext cx="2143140" cy="1655513"/>
            <a:chOff x="6765695" y="4416693"/>
            <a:chExt cx="2143140" cy="1655513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765695" y="4848338"/>
              <a:ext cx="6030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2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0" y="6334804"/>
            <a:ext cx="22145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В4 з4, стр.22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071802" y="857232"/>
            <a:ext cx="571504" cy="5715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57" name="Прямая соединительная линия 56"/>
          <p:cNvCxnSpPr>
            <a:endCxn id="55" idx="1"/>
          </p:cNvCxnSpPr>
          <p:nvPr/>
        </p:nvCxnSpPr>
        <p:spPr>
          <a:xfrm>
            <a:off x="2428860" y="357166"/>
            <a:ext cx="726637" cy="58376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55" idx="3"/>
          </p:cNvCxnSpPr>
          <p:nvPr/>
        </p:nvCxnSpPr>
        <p:spPr>
          <a:xfrm rot="5400000" flipH="1" flipV="1">
            <a:off x="2393141" y="1380761"/>
            <a:ext cx="798075" cy="72663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96544" y="1357298"/>
            <a:ext cx="500066" cy="500066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2000232" cy="2571744"/>
          </a:xfrm>
          <a:prstGeom prst="rect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786182" y="54361"/>
            <a:ext cx="500066" cy="500066"/>
          </a:xfrm>
          <a:prstGeom prst="ellipse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7858148" y="4071942"/>
            <a:ext cx="857256" cy="5000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7,5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7715272" y="5286388"/>
            <a:ext cx="857256" cy="5000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2,5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1924E-6 L -0.30816 -0.42273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0476E-6 L -0.45746 -0.23047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-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2224E-6 L -0.65035 -0.37101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-1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59686E-6 L -0.43785 -0.75752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3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1" grpId="0" animBg="1"/>
      <p:bldP spid="61" grpId="1" animBg="1"/>
      <p:bldP spid="24578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8" grpId="0" animBg="1"/>
      <p:bldP spid="18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2876"/>
            <a:ext cx="500062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214942" y="142852"/>
            <a:ext cx="419263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Ом,</a:t>
            </a: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Ом.</a:t>
            </a:r>
          </a:p>
          <a:p>
            <a:pPr lvl="0">
              <a:lnSpc>
                <a:spcPts val="2000"/>
              </a:lnSpc>
              <a:spcAft>
                <a:spcPts val="1000"/>
              </a:spcAft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 = 0,5 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849" y="20788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93352" y="1512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 rot="18620672">
            <a:off x="4271199" y="10546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19770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95485" y="19770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07534" y="111983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3143248"/>
            <a:ext cx="2914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0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67248" y="221455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-18919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3834" y="3000372"/>
            <a:ext cx="248016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1571612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=60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4071942"/>
            <a:ext cx="198804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0" y="2857496"/>
            <a:ext cx="4214842" cy="1018405"/>
            <a:chOff x="285909" y="5214950"/>
            <a:chExt cx="4214842" cy="1018405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637541" y="5690757"/>
              <a:ext cx="1404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140"/>
            <p:cNvGrpSpPr/>
            <p:nvPr/>
          </p:nvGrpSpPr>
          <p:grpSpPr>
            <a:xfrm>
              <a:off x="285909" y="5214950"/>
              <a:ext cx="4214842" cy="1018405"/>
              <a:chOff x="278269" y="4125107"/>
              <a:chExt cx="4214842" cy="1018405"/>
            </a:xfrm>
          </p:grpSpPr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4" name="Группа 139"/>
              <p:cNvGrpSpPr/>
              <p:nvPr/>
            </p:nvGrpSpPr>
            <p:grpSpPr>
              <a:xfrm>
                <a:off x="278269" y="4125107"/>
                <a:ext cx="4214842" cy="1018405"/>
                <a:chOff x="278269" y="4125107"/>
                <a:chExt cx="4214842" cy="101840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66022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92847" y="4482297"/>
                  <a:ext cx="200026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ru-RU" sz="32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dirty="0" smtClean="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ru-RU" sz="3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Aft>
                      <a:spcPts val="1000"/>
                    </a:spcAft>
                  </a:pP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64351" y="4125107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9" name="Группа 32"/>
          <p:cNvGrpSpPr/>
          <p:nvPr/>
        </p:nvGrpSpPr>
        <p:grpSpPr>
          <a:xfrm>
            <a:off x="0" y="3643314"/>
            <a:ext cx="2143140" cy="1655513"/>
            <a:chOff x="6765695" y="4416693"/>
            <a:chExt cx="2143140" cy="165551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765695" y="4848338"/>
              <a:ext cx="73129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44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4071934" y="4071942"/>
            <a:ext cx="24320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29454" y="4000504"/>
            <a:ext cx="84830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00826" y="4857760"/>
            <a:ext cx="136127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2,6,4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91358" y="4000504"/>
            <a:ext cx="145264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2,25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91358" y="4857760"/>
            <a:ext cx="145264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0,75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00364" y="5786454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5786454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43131" y="5786454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47"/>
          <p:cNvGrpSpPr/>
          <p:nvPr/>
        </p:nvGrpSpPr>
        <p:grpSpPr>
          <a:xfrm>
            <a:off x="0" y="5000636"/>
            <a:ext cx="2143140" cy="1655513"/>
            <a:chOff x="6765695" y="4416693"/>
            <a:chExt cx="2143140" cy="1655513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765695" y="4848338"/>
              <a:ext cx="6030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2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0" y="6334804"/>
            <a:ext cx="22145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В4 з4, стр.22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8329812"/>
              </p:ext>
            </p:extLst>
          </p:nvPr>
        </p:nvGraphicFramePr>
        <p:xfrm>
          <a:off x="-36511" y="13494"/>
          <a:ext cx="9180512" cy="6461760"/>
        </p:xfrm>
        <a:graphic>
          <a:graphicData uri="http://schemas.openxmlformats.org/drawingml/2006/table">
            <a:tbl>
              <a:tblPr/>
              <a:tblGrid>
                <a:gridCol w="9180512"/>
              </a:tblGrid>
              <a:tr h="196781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100" b="1" kern="0" dirty="0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постоянный   ЭЛЕКТРИЧЕСКИЙ ТОК</a:t>
                      </a:r>
                      <a:r>
                        <a:rPr lang="ru-RU" sz="1100" b="1" kern="0" dirty="0">
                          <a:effectLst/>
                          <a:latin typeface="Times New Roman"/>
                        </a:rPr>
                        <a:t>            10-4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 ВАРИАНТ                                                                                              СР - 4</a:t>
                      </a: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Лифт 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массой </a:t>
                      </a:r>
                      <a:r>
                        <a:rPr lang="ru-RU" sz="1600" b="1" dirty="0">
                          <a:effectLst/>
                          <a:latin typeface="Times New Roman"/>
                        </a:rPr>
                        <a:t>1,5т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равномерно поднимается на высоту </a:t>
                      </a:r>
                      <a:r>
                        <a:rPr lang="ru-RU" sz="1600" b="1" dirty="0">
                          <a:effectLst/>
                          <a:latin typeface="Times New Roman"/>
                        </a:rPr>
                        <a:t>20 м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за 40 с. Напряжение на зажимах электродвигателя </a:t>
                      </a:r>
                      <a:r>
                        <a:rPr lang="ru-RU" sz="1600" b="1" dirty="0">
                          <a:effectLst/>
                          <a:latin typeface="Times New Roman"/>
                        </a:rPr>
                        <a:t>220 В,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его </a:t>
                      </a:r>
                      <a:r>
                        <a:rPr lang="ru-RU" sz="1600" b="1" dirty="0">
                          <a:effectLst/>
                          <a:latin typeface="Times New Roman"/>
                        </a:rPr>
                        <a:t>КПД 85 %.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Опреде­лить силу тока в электродвигателе.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Определить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силу тока в проводнике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1800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и напряжение на концах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R2,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если ЭДС аккумулятора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4 В,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его внутреннее сопротивление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0,6 Ом.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                                               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=4Ом,  R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=6 Ом, 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=2Ом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398">
                <a:tc>
                  <a:txBody>
                    <a:bodyPr/>
                    <a:lstStyle/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800000"/>
                          </a:solidFill>
                          <a:effectLst/>
                          <a:latin typeface="Times New Roman"/>
                        </a:rPr>
                        <a:t>3.</a:t>
                      </a:r>
                      <a:r>
                        <a:rPr lang="ru-RU" sz="1800" b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Электропоезд при движении со скоростью 54 км/ч потребляет мощ­ность 9000 кВт. КПД электродвигателей 80 %. Определить силу тяги, раз­виваемую электродвигателями.</a:t>
                      </a:r>
                      <a:r>
                        <a:rPr lang="ru-RU" sz="1800" b="0" dirty="0" smtClean="0"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Определить показания всех приборов, если реостат полностью вве­ден. ЭДС источника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12В,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внутреннее сопротивление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 Ом,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Сопротивление реостата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28 Ом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. Как изменят­ся показания всех приборов при движении ползунка реостата вверх?</a:t>
                      </a:r>
                    </a:p>
                    <a:p>
                      <a:pPr indent="177800" algn="l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800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=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 Ом;  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=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Ом;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R</a:t>
                      </a:r>
                      <a:r>
                        <a:rPr lang="en-US" sz="1800" baseline="-250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=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Ом.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282">
                <a:tc>
                  <a:txBody>
                    <a:bodyPr/>
                    <a:lstStyle/>
                    <a:p>
                      <a:pPr marL="0" marR="0" indent="152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800000"/>
                          </a:solidFill>
                          <a:effectLst/>
                          <a:latin typeface="Times New Roman"/>
                        </a:rPr>
                        <a:t>5.</a:t>
                      </a:r>
                      <a:r>
                        <a:rPr lang="ru-RU" sz="160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/>
                        </a:rPr>
                        <a:t>Определить токи в каждом из сопротивлений, если ЭДС источника 10 В. Внутреннее сопротивление 1 Ом. </a:t>
                      </a:r>
                      <a:endParaRPr lang="ru-RU" sz="1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600" baseline="-250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= 3,5 Ом,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  R</a:t>
                      </a:r>
                      <a:r>
                        <a:rPr lang="en-US" sz="16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= 2 Ом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,  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600" baseline="-25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= 4 Ом,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   R</a:t>
                      </a:r>
                      <a:r>
                        <a:rPr lang="en-US" sz="1600" baseline="-250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= 2,5 Ом,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600" baseline="-250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= 2 Ом,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   R</a:t>
                      </a:r>
                      <a:r>
                        <a:rPr lang="en-US" sz="1600" baseline="-250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= 1,5 Ом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6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В алюминиевую кастрюлю массой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800 г,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в которую налито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2 кг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воды, опущен электронагреватель сопротивлением 50 Ом, по которому прохо­дит ток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4,5 А.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На сколько градусов нагреется вода в кастрюле за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 мин,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если потери тепла составляют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15 %?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Удельная теплоемкость алюминия 880 Дж/кг • К; воды — 4200 Дж/кг • К.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59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А*.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По схеме определите показания вольтметра.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U0 = 160 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98563"/>
            <a:ext cx="1494840" cy="613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89" y="2890838"/>
            <a:ext cx="1990150" cy="971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89" y="4293096"/>
            <a:ext cx="2314154" cy="792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97" y="6089374"/>
            <a:ext cx="3109438" cy="76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297363" y="2193925"/>
            <a:ext cx="1257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133138" y="1701800"/>
            <a:ext cx="9636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9944100" y="1701800"/>
            <a:ext cx="12049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180013" y="2424113"/>
            <a:ext cx="13811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934325" y="2443163"/>
            <a:ext cx="18970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873750" y="1636713"/>
            <a:ext cx="16144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313988" y="2295525"/>
            <a:ext cx="14001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499100" y="1838325"/>
            <a:ext cx="1885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47849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63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8 (10)  класс  (Постоянный ток)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71480"/>
            <a:ext cx="8686800" cy="1714500"/>
          </a:xfrm>
        </p:spPr>
        <p:txBody>
          <a:bodyPr/>
          <a:lstStyle/>
          <a:p>
            <a:r>
              <a:rPr lang="ru-RU" sz="1400" b="1" cap="all" dirty="0" smtClean="0"/>
              <a:t>ТЕМА:        последовательное соединение  и Параллельное соединение проводников.</a:t>
            </a:r>
            <a:endParaRPr lang="ru-RU" sz="1400" dirty="0" smtClean="0"/>
          </a:p>
          <a:p>
            <a:r>
              <a:rPr lang="ru-RU" sz="1400" b="1" dirty="0" smtClean="0"/>
              <a:t>ЦЕЛИ:.1. Создать условия для усвоения понятий "последовательное и параллельное соединение проводников</a:t>
            </a:r>
            <a:r>
              <a:rPr lang="ru-RU" sz="1400" b="1" i="1" dirty="0" smtClean="0"/>
              <a:t>", </a:t>
            </a:r>
            <a:r>
              <a:rPr lang="ru-RU" sz="1400" b="1" dirty="0" smtClean="0"/>
              <a:t>для понимания закономерностей этих соединений</a:t>
            </a:r>
            <a:r>
              <a:rPr lang="ru-RU" sz="1400" b="1" i="1" dirty="0" smtClean="0"/>
              <a:t>.</a:t>
            </a:r>
            <a:r>
              <a:rPr lang="ru-RU" sz="1400" b="1" dirty="0" smtClean="0"/>
              <a:t>             </a:t>
            </a:r>
            <a:endParaRPr lang="ru-RU" sz="1400" dirty="0" smtClean="0"/>
          </a:p>
          <a:p>
            <a:r>
              <a:rPr lang="ru-RU" sz="1400" b="1" u="sng" cap="all" dirty="0" smtClean="0"/>
              <a:t>Задачи:</a:t>
            </a:r>
            <a:r>
              <a:rPr lang="ru-RU" sz="1400" b="1" dirty="0" smtClean="0"/>
              <a:t> 1.Способствовать усвоению понятий последовательное и параллельное соединение проводников</a:t>
            </a:r>
            <a:r>
              <a:rPr lang="ru-RU" sz="1400" b="1" i="1" dirty="0" smtClean="0"/>
              <a:t> и </a:t>
            </a:r>
            <a:r>
              <a:rPr lang="ru-RU" sz="1400" b="1" dirty="0" smtClean="0"/>
              <a:t>понимания соответствующих закономерностей </a:t>
            </a:r>
            <a:r>
              <a:rPr lang="ru-RU" sz="1400" b="1" i="1" dirty="0" smtClean="0"/>
              <a:t>.</a:t>
            </a:r>
            <a:endParaRPr lang="ru-RU" sz="1400" dirty="0" smtClean="0"/>
          </a:p>
          <a:p>
            <a:r>
              <a:rPr lang="ru-RU" sz="1400" b="1" dirty="0" smtClean="0"/>
              <a:t>2. Способствовать развитию умений </a:t>
            </a:r>
            <a:r>
              <a:rPr lang="ru-RU" sz="1400" b="1" dirty="0" err="1" smtClean="0"/>
              <a:t>математизировать</a:t>
            </a:r>
            <a:r>
              <a:rPr lang="ru-RU" sz="1400" b="1" dirty="0" smtClean="0"/>
              <a:t>  физические процессы  и развивать умения решать типичные задачи.</a:t>
            </a:r>
            <a:r>
              <a:rPr lang="ru-RU" sz="1400" b="1" i="1" dirty="0" smtClean="0"/>
              <a:t> </a:t>
            </a:r>
            <a:endParaRPr lang="ru-RU" sz="1400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на соединения проводников.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1.Дать имя сопротивлениям.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Расставить токи и дать имя точкам ветвления.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Найти сопротивления участков, начиная с дальнего.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(Сколько веток –столько слагаемых)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 Найти общее сопротивление.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По закону Ома найти общий ток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Найти напряжения на участках 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0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Найти токи в ветвях.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 Найти мощности на  любом, искомом участке.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(Р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схему!</a:t>
            </a:r>
          </a:p>
          <a:p>
            <a:pPr>
              <a:defRPr/>
            </a:pPr>
            <a:r>
              <a:rPr lang="ru-RU" sz="1800" dirty="0" smtClean="0"/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25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75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25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80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86921" y="2644205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663371" y="2143117"/>
            <a:ext cx="176575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 s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14428" y="3124523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5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5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951607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00166" y="2143116"/>
            <a:ext cx="4357718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0" y="-24"/>
            <a:ext cx="91440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Электропоезд при движении со скоростью 54 км/ч потребляет мощность 9000 кВт. КПД электродвигателей 80 %. Определить силу тяги, развиваемую электродвигателями.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643702" y="4143380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31" grpId="0" animBg="1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91179"/>
            <a:ext cx="6286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схеме определите показания амперметра и общее сопротивление в электрической цепи, если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3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928958" y="2000240"/>
            <a:ext cx="67151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Каковы показания амперметра и общее сопротивление электрической  цепи,  если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571876"/>
            <a:ext cx="70008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.По схеме,  определите показания амперметра и сопротивление 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если 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3357586" y="5643578"/>
            <a:ext cx="6286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34. Каковы показания вольтметра, если R1=3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R2 = 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888821" y="-24"/>
            <a:ext cx="3255211" cy="1957382"/>
            <a:chOff x="5888821" y="-24"/>
            <a:chExt cx="3255211" cy="1957382"/>
          </a:xfrm>
        </p:grpSpPr>
        <p:pic>
          <p:nvPicPr>
            <p:cNvPr id="18450" name="Рисунок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88821" y="-24"/>
              <a:ext cx="3255211" cy="1957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6500826" y="1285860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580770" y="1268589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-142908" y="1857364"/>
            <a:ext cx="3143273" cy="1714512"/>
            <a:chOff x="-142908" y="1857364"/>
            <a:chExt cx="3143273" cy="1714512"/>
          </a:xfrm>
        </p:grpSpPr>
        <p:pic>
          <p:nvPicPr>
            <p:cNvPr id="18451" name="Рисунок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42908" y="1857364"/>
              <a:ext cx="3143273" cy="1714512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71406" y="2928934"/>
              <a:ext cx="941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85918" y="2988230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351647" y="3500438"/>
            <a:ext cx="2792353" cy="1643074"/>
            <a:chOff x="6351647" y="3500438"/>
            <a:chExt cx="2792353" cy="1643074"/>
          </a:xfrm>
        </p:grpSpPr>
        <p:pic>
          <p:nvPicPr>
            <p:cNvPr id="18457" name="Рисунок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51647" y="3500438"/>
              <a:ext cx="2792353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/>
            <p:cNvSpPr/>
            <p:nvPr/>
          </p:nvSpPr>
          <p:spPr>
            <a:xfrm>
              <a:off x="6735099" y="3897534"/>
              <a:ext cx="6864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0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-142908" y="5000636"/>
            <a:ext cx="3618174" cy="1857364"/>
            <a:chOff x="-142908" y="5000636"/>
            <a:chExt cx="3618174" cy="1857364"/>
          </a:xfrm>
        </p:grpSpPr>
        <p:pic>
          <p:nvPicPr>
            <p:cNvPr id="18455" name="Рисунок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142908" y="5000636"/>
              <a:ext cx="3618174" cy="18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Прямоугольник 38"/>
            <p:cNvSpPr/>
            <p:nvPr/>
          </p:nvSpPr>
          <p:spPr>
            <a:xfrm>
              <a:off x="1071538" y="5524842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143108" y="5563766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382323" y="642918"/>
            <a:ext cx="71437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7452574" y="443072"/>
            <a:ext cx="905640" cy="843265"/>
            <a:chOff x="9385" y="4917"/>
            <a:chExt cx="1129" cy="759"/>
          </a:xfrm>
        </p:grpSpPr>
        <p:grpSp>
          <p:nvGrpSpPr>
            <p:cNvPr id="25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30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5985" y="2385948"/>
            <a:ext cx="57150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20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34"/>
          <p:cNvGrpSpPr>
            <a:grpSpLocks/>
          </p:cNvGrpSpPr>
          <p:nvPr/>
        </p:nvGrpSpPr>
        <p:grpSpPr bwMode="auto">
          <a:xfrm rot="10800000">
            <a:off x="1214414" y="2937308"/>
            <a:ext cx="905640" cy="843265"/>
            <a:chOff x="9385" y="4917"/>
            <a:chExt cx="1129" cy="759"/>
          </a:xfrm>
        </p:grpSpPr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50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428728" y="3429000"/>
            <a:ext cx="57150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7158" y="3286124"/>
            <a:ext cx="64294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67182" y="5953470"/>
            <a:ext cx="71438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3,5В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oup 34"/>
          <p:cNvGrpSpPr>
            <a:grpSpLocks/>
          </p:cNvGrpSpPr>
          <p:nvPr/>
        </p:nvGrpSpPr>
        <p:grpSpPr bwMode="auto">
          <a:xfrm>
            <a:off x="1071538" y="4714884"/>
            <a:ext cx="905640" cy="843265"/>
            <a:chOff x="9385" y="4917"/>
            <a:chExt cx="1129" cy="759"/>
          </a:xfrm>
        </p:grpSpPr>
        <p:grpSp>
          <p:nvGrpSpPr>
            <p:cNvPr id="56" name="Group 35"/>
            <p:cNvGrpSpPr>
              <a:grpSpLocks/>
            </p:cNvGrpSpPr>
            <p:nvPr/>
          </p:nvGrpSpPr>
          <p:grpSpPr bwMode="auto">
            <a:xfrm>
              <a:off x="9642" y="4917"/>
              <a:ext cx="720" cy="335"/>
              <a:chOff x="9642" y="4917"/>
              <a:chExt cx="720" cy="335"/>
            </a:xfrm>
          </p:grpSpPr>
          <p:sp>
            <p:nvSpPr>
              <p:cNvPr id="62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/>
            </p:nvSpPr>
            <p:spPr bwMode="auto">
              <a:xfrm>
                <a:off x="9642" y="4944"/>
                <a:ext cx="720" cy="30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1,5В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7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34"/>
          <p:cNvGrpSpPr>
            <a:grpSpLocks/>
          </p:cNvGrpSpPr>
          <p:nvPr/>
        </p:nvGrpSpPr>
        <p:grpSpPr bwMode="auto">
          <a:xfrm>
            <a:off x="2071670" y="4699118"/>
            <a:ext cx="905640" cy="843265"/>
            <a:chOff x="9385" y="4917"/>
            <a:chExt cx="1129" cy="759"/>
          </a:xfrm>
        </p:grpSpPr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69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500958" y="3413234"/>
            <a:ext cx="57150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0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86776" y="3357562"/>
            <a:ext cx="8572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568825" y="6273249"/>
            <a:ext cx="1575175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Стр.29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4" grpId="0"/>
      <p:bldP spid="18456" grpId="0"/>
      <p:bldP spid="18460" grpId="0"/>
      <p:bldP spid="23" grpId="0" animBg="1"/>
      <p:bldP spid="43" grpId="0" animBg="1"/>
      <p:bldP spid="52" grpId="0" animBg="1"/>
      <p:bldP spid="53" grpId="0" animBg="1"/>
      <p:bldP spid="54" grpId="0" animBg="1"/>
      <p:bldP spid="71" grpId="0" animBg="1"/>
      <p:bldP spid="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785794"/>
            <a:ext cx="8786842" cy="4857784"/>
            <a:chOff x="3428992" y="1714488"/>
            <a:chExt cx="5007472" cy="3000396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8992" y="1714488"/>
              <a:ext cx="5007472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4929190" y="3161177"/>
              <a:ext cx="85725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471988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№1 (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-?)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214554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264318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264318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250030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-285784" y="3071810"/>
            <a:ext cx="857256" cy="158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-116408" y="2315030"/>
            <a:ext cx="85722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285852" y="3143248"/>
            <a:ext cx="571504" cy="1588"/>
          </a:xfrm>
          <a:prstGeom prst="straightConnector1">
            <a:avLst/>
          </a:prstGeom>
          <a:ln w="476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05572" y="1398533"/>
            <a:ext cx="13573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/>
              <a:t>R</a:t>
            </a:r>
            <a:r>
              <a:rPr lang="en-US" sz="2800" b="1" baseline="-25000" dirty="0"/>
              <a:t>4</a:t>
            </a:r>
            <a:r>
              <a:rPr lang="ru-RU" sz="2800" b="1" dirty="0" smtClean="0"/>
              <a:t>= 6</a:t>
            </a:r>
            <a:endParaRPr lang="ru-RU" sz="28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1358" y="3133285"/>
            <a:ext cx="15001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 smtClean="0"/>
              <a:t>R</a:t>
            </a:r>
            <a:r>
              <a:rPr lang="ru-RU" sz="2800" b="1" baseline="-25000" dirty="0" smtClean="0"/>
              <a:t>5</a:t>
            </a:r>
            <a:r>
              <a:rPr lang="ru-RU" sz="2800" b="1" dirty="0" smtClean="0"/>
              <a:t>= 12</a:t>
            </a:r>
            <a:endParaRPr lang="ru-RU" sz="28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768" y="2311461"/>
            <a:ext cx="15001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 smtClean="0"/>
              <a:t>R</a:t>
            </a:r>
            <a:r>
              <a:rPr lang="ru-RU" sz="2800" b="1" baseline="-25000" dirty="0" smtClean="0"/>
              <a:t>6</a:t>
            </a:r>
            <a:r>
              <a:rPr lang="ru-RU" sz="2800" b="1" dirty="0" smtClean="0"/>
              <a:t>= 5</a:t>
            </a:r>
            <a:endParaRPr lang="ru-RU" sz="28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857488" y="3357562"/>
            <a:ext cx="1143008" cy="158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14414" y="328612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06" y="321468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04" y="107505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06" y="44774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3260" y="341287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5798" y="396464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7620" y="178592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557406" y="3451956"/>
            <a:ext cx="1000132" cy="158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93192" y="33873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3929058" y="2570156"/>
            <a:ext cx="57150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-134942" y="4346216"/>
            <a:ext cx="867792" cy="637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000496" y="3927478"/>
            <a:ext cx="57150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4500840" y="2616553"/>
            <a:ext cx="2143140" cy="741009"/>
            <a:chOff x="3592" y="4924"/>
            <a:chExt cx="1174" cy="530"/>
          </a:xfrm>
        </p:grpSpPr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3929" y="4924"/>
              <a:ext cx="630" cy="530"/>
              <a:chOff x="9711" y="4873"/>
              <a:chExt cx="599" cy="530"/>
            </a:xfrm>
          </p:grpSpPr>
          <p:sp>
            <p:nvSpPr>
              <p:cNvPr id="24581" name="Text Box 5"/>
              <p:cNvSpPr txBox="1">
                <a:spLocks noChangeArrowheads="1"/>
              </p:cNvSpPr>
              <p:nvPr/>
            </p:nvSpPr>
            <p:spPr bwMode="auto">
              <a:xfrm>
                <a:off x="9711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V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582" name="Oval 6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365D2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4366" y="5143"/>
              <a:ext cx="400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3592" y="5144"/>
              <a:ext cx="399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623591" y="1874459"/>
            <a:ext cx="1928826" cy="741009"/>
            <a:chOff x="3592" y="4924"/>
            <a:chExt cx="1174" cy="530"/>
          </a:xfrm>
        </p:grpSpPr>
        <p:grpSp>
          <p:nvGrpSpPr>
            <p:cNvPr id="45" name="Group 4"/>
            <p:cNvGrpSpPr>
              <a:grpSpLocks/>
            </p:cNvGrpSpPr>
            <p:nvPr/>
          </p:nvGrpSpPr>
          <p:grpSpPr bwMode="auto">
            <a:xfrm>
              <a:off x="3929" y="4924"/>
              <a:ext cx="630" cy="530"/>
              <a:chOff x="9711" y="4873"/>
              <a:chExt cx="599" cy="530"/>
            </a:xfrm>
          </p:grpSpPr>
          <p:sp>
            <p:nvSpPr>
              <p:cNvPr id="48" name="Text Box 5"/>
              <p:cNvSpPr txBox="1">
                <a:spLocks noChangeArrowheads="1"/>
              </p:cNvSpPr>
              <p:nvPr/>
            </p:nvSpPr>
            <p:spPr bwMode="auto">
              <a:xfrm>
                <a:off x="9711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V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" name="Oval 6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365D2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4366" y="5143"/>
              <a:ext cx="400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3592" y="5144"/>
              <a:ext cx="399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585" name="Group 9"/>
          <p:cNvGrpSpPr>
            <a:grpSpLocks/>
          </p:cNvGrpSpPr>
          <p:nvPr/>
        </p:nvGrpSpPr>
        <p:grpSpPr bwMode="auto">
          <a:xfrm rot="10800000">
            <a:off x="6643702" y="3194533"/>
            <a:ext cx="2041614" cy="1394570"/>
            <a:chOff x="9377" y="4873"/>
            <a:chExt cx="1130" cy="760"/>
          </a:xfrm>
        </p:grpSpPr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9711" y="4873"/>
              <a:ext cx="599" cy="530"/>
              <a:chOff x="9711" y="4873"/>
              <a:chExt cx="599" cy="530"/>
            </a:xfrm>
          </p:grpSpPr>
          <p:sp>
            <p:nvSpPr>
              <p:cNvPr id="24587" name="Text Box 11"/>
              <p:cNvSpPr txBox="1">
                <a:spLocks noChangeArrowheads="1"/>
              </p:cNvSpPr>
              <p:nvPr/>
            </p:nvSpPr>
            <p:spPr bwMode="auto">
              <a:xfrm>
                <a:off x="9711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V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588" name="Oval 1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365D2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9377" y="5091"/>
              <a:ext cx="0" cy="542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0" y="6072206"/>
            <a:ext cx="2071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 smtClean="0"/>
              <a:t>R</a:t>
            </a:r>
            <a:r>
              <a:rPr lang="ru-RU" sz="2800" b="1" baseline="-25000" dirty="0" smtClean="0"/>
              <a:t>АВ</a:t>
            </a:r>
            <a:r>
              <a:rPr lang="ru-RU" sz="2800" b="1" dirty="0" smtClean="0"/>
              <a:t>= 3 </a:t>
            </a:r>
            <a:r>
              <a:rPr lang="ru-RU" sz="2800" b="1" dirty="0" smtClean="0">
                <a:solidFill>
                  <a:srgbClr val="006600"/>
                </a:solidFill>
              </a:rPr>
              <a:t>Ом</a:t>
            </a:r>
            <a:endParaRPr lang="ru-RU" sz="2800" strike="sngStrik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02658" y="6072206"/>
            <a:ext cx="2071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 smtClean="0"/>
              <a:t>R</a:t>
            </a:r>
            <a:r>
              <a:rPr lang="ru-RU" sz="2800" b="1" baseline="-25000" dirty="0" smtClean="0"/>
              <a:t>СД</a:t>
            </a:r>
            <a:r>
              <a:rPr lang="ru-RU" sz="2800" b="1" dirty="0" smtClean="0"/>
              <a:t>= 4 </a:t>
            </a:r>
            <a:r>
              <a:rPr lang="ru-RU" sz="2800" b="1" dirty="0" smtClean="0">
                <a:solidFill>
                  <a:srgbClr val="006600"/>
                </a:solidFill>
              </a:rPr>
              <a:t>Ом</a:t>
            </a:r>
            <a:endParaRPr lang="ru-RU" sz="2800" strike="sngStrik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16" y="6072206"/>
            <a:ext cx="2071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 smtClean="0"/>
              <a:t>R</a:t>
            </a:r>
            <a:r>
              <a:rPr lang="ru-RU" sz="2800" b="1" baseline="-25000" dirty="0"/>
              <a:t>0</a:t>
            </a:r>
            <a:r>
              <a:rPr lang="ru-RU" sz="2800" b="1" dirty="0" smtClean="0"/>
              <a:t>= 12 </a:t>
            </a:r>
            <a:r>
              <a:rPr lang="ru-RU" sz="2800" b="1" dirty="0" smtClean="0">
                <a:solidFill>
                  <a:srgbClr val="006600"/>
                </a:solidFill>
              </a:rPr>
              <a:t>Ом</a:t>
            </a:r>
            <a:endParaRPr lang="ru-RU" sz="2800" strike="sngStrik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14692" y="1946731"/>
            <a:ext cx="85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9 В</a:t>
            </a:r>
            <a:endParaRPr lang="ru-RU" sz="2400" strike="sngStrik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0710" y="327815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=3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14002" y="3429000"/>
            <a:ext cx="98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=3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07646" y="268158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12 В</a:t>
            </a:r>
            <a:endParaRPr lang="ru-RU" sz="2400" strike="sngStrik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60585" y="397868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15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strike="sngStrik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75184" y="108347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000" b="1" dirty="0" smtClean="0">
                <a:solidFill>
                  <a:srgbClr val="0014AC"/>
                </a:solidFill>
              </a:rPr>
              <a:t>=1,8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strike="sngStrike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2237" y="326819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000" b="1" dirty="0" smtClean="0">
                <a:solidFill>
                  <a:srgbClr val="0014AC"/>
                </a:solidFill>
              </a:rPr>
              <a:t>=0,9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strike="sngStrike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1006" y="4476763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000" b="1" dirty="0" smtClean="0">
                <a:solidFill>
                  <a:srgbClr val="0014AC"/>
                </a:solidFill>
              </a:rPr>
              <a:t>=0,3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strike="sngStrike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86248" y="396464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000" b="1" dirty="0" smtClean="0">
                <a:solidFill>
                  <a:srgbClr val="0014AC"/>
                </a:solidFill>
              </a:rPr>
              <a:t>=1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strike="sngStrike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71934" y="1752889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000" b="1" dirty="0" smtClean="0">
                <a:solidFill>
                  <a:srgbClr val="0014AC"/>
                </a:solidFill>
              </a:rPr>
              <a:t>=2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strike="sngStrike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09614" y="26881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2500298" y="3786190"/>
            <a:ext cx="57150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2481796" y="2424414"/>
            <a:ext cx="57150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6440866" y="2686564"/>
            <a:ext cx="57150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6440866" y="3628324"/>
            <a:ext cx="57150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flipH="1">
            <a:off x="2129060" y="6101731"/>
            <a:ext cx="428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+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flipH="1">
            <a:off x="4610888" y="6132166"/>
            <a:ext cx="428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+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flipH="1">
            <a:off x="6402920" y="6098674"/>
            <a:ext cx="428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=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05558" y="6064240"/>
            <a:ext cx="12144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 smtClean="0"/>
              <a:t>R</a:t>
            </a:r>
            <a:r>
              <a:rPr lang="ru-RU" sz="2800" b="1" baseline="-25000" dirty="0" smtClean="0"/>
              <a:t>6</a:t>
            </a:r>
            <a:r>
              <a:rPr lang="ru-RU" sz="2800" b="1" dirty="0" smtClean="0"/>
              <a:t>= 5</a:t>
            </a:r>
            <a:endParaRPr lang="ru-RU" sz="28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714876" y="21429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=36 В</a:t>
            </a:r>
            <a:endParaRPr lang="ru-RU" sz="2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7283041" y="0"/>
            <a:ext cx="1860959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Стр.27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0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400"/>
                            </p:stCondLst>
                            <p:childTnLst>
                              <p:par>
                                <p:cTn id="1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0.5348 L 1.11111E-6 -2.02312E-6 " pathEditMode="relative" ptsTypes="AA">
                                      <p:cBhvr>
                                        <p:cTn id="1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4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0" dur="2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10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27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8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10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3316 0 " pathEditMode="relative" ptsTypes="AA">
                                      <p:cBhvr>
                                        <p:cTn id="2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000"/>
                            </p:stCondLst>
                            <p:childTnLst>
                              <p:par>
                                <p:cTn id="28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0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0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000"/>
                            </p:stCondLst>
                            <p:childTnLst>
                              <p:par>
                                <p:cTn id="30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" presetClass="emph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000"/>
                            </p:stCondLst>
                            <p:childTnLst>
                              <p:par>
                                <p:cTn id="319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21" grpId="0" autoUpdateAnimBg="0"/>
      <p:bldP spid="26" grpId="0"/>
      <p:bldP spid="27" grpId="0"/>
      <p:bldP spid="28" grpId="0"/>
      <p:bldP spid="29" grpId="0"/>
      <p:bldP spid="31" grpId="0"/>
      <p:bldP spid="32" grpId="0"/>
      <p:bldP spid="58" grpId="0" animBg="1"/>
      <p:bldP spid="58" grpId="1" autoUpdateAnimBg="0"/>
      <p:bldP spid="58" grpId="2" animBg="1"/>
      <p:bldP spid="59" grpId="0" animBg="1"/>
      <p:bldP spid="59" grpId="1" animBg="1"/>
      <p:bldP spid="59" grpId="2" autoUpdateAnimBg="0"/>
      <p:bldP spid="60" grpId="0" autoUpdateAnimBg="0"/>
      <p:bldP spid="62" grpId="0"/>
      <p:bldP spid="62" grpId="1"/>
      <p:bldP spid="62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1"/>
      <p:bldP spid="67" grpId="2"/>
      <p:bldP spid="67" grpId="3"/>
      <p:bldP spid="68" grpId="0"/>
      <p:bldP spid="69" grpId="0"/>
      <p:bldP spid="70" grpId="0"/>
      <p:bldP spid="71" grpId="0"/>
      <p:bldP spid="72" grpId="0"/>
      <p:bldP spid="73" grpId="0"/>
      <p:bldP spid="73" grpId="1"/>
      <p:bldP spid="82" grpId="0" animBg="1"/>
      <p:bldP spid="83" grpId="0" animBg="1"/>
      <p:bldP spid="84" grpId="0" animBg="1"/>
      <p:bldP spid="85" grpId="0" animBg="1"/>
      <p:bldP spid="86" grpId="0"/>
      <p:bldP spid="86" grpId="1"/>
      <p:bldP spid="86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571472" y="142852"/>
            <a:ext cx="4214810" cy="1684826"/>
            <a:chOff x="12431" y="5385"/>
            <a:chExt cx="3317" cy="1236"/>
          </a:xfrm>
        </p:grpSpPr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13367" y="5585"/>
              <a:ext cx="2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>
              <a:off x="12431" y="5385"/>
              <a:ext cx="3317" cy="1236"/>
              <a:chOff x="12431" y="5385"/>
              <a:chExt cx="3317" cy="1236"/>
            </a:xfrm>
          </p:grpSpPr>
          <p:grpSp>
            <p:nvGrpSpPr>
              <p:cNvPr id="17413" name="Group 5"/>
              <p:cNvGrpSpPr>
                <a:grpSpLocks/>
              </p:cNvGrpSpPr>
              <p:nvPr/>
            </p:nvGrpSpPr>
            <p:grpSpPr bwMode="auto">
              <a:xfrm>
                <a:off x="15566" y="5836"/>
                <a:ext cx="182" cy="318"/>
                <a:chOff x="3503" y="4378"/>
                <a:chExt cx="184" cy="276"/>
              </a:xfrm>
            </p:grpSpPr>
            <p:sp>
              <p:nvSpPr>
                <p:cNvPr id="17414" name="Oval 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416" name="Group 8"/>
              <p:cNvGrpSpPr>
                <a:grpSpLocks/>
              </p:cNvGrpSpPr>
              <p:nvPr/>
            </p:nvGrpSpPr>
            <p:grpSpPr bwMode="auto">
              <a:xfrm>
                <a:off x="12431" y="5385"/>
                <a:ext cx="3213" cy="1236"/>
                <a:chOff x="12431" y="5397"/>
                <a:chExt cx="3213" cy="1236"/>
              </a:xfrm>
            </p:grpSpPr>
            <p:grpSp>
              <p:nvGrpSpPr>
                <p:cNvPr id="17417" name="Group 9"/>
                <p:cNvGrpSpPr>
                  <a:grpSpLocks/>
                </p:cNvGrpSpPr>
                <p:nvPr/>
              </p:nvGrpSpPr>
              <p:grpSpPr bwMode="auto">
                <a:xfrm>
                  <a:off x="12521" y="5397"/>
                  <a:ext cx="1129" cy="643"/>
                  <a:chOff x="12521" y="5397"/>
                  <a:chExt cx="1129" cy="643"/>
                </a:xfrm>
              </p:grpSpPr>
              <p:sp>
                <p:nvSpPr>
                  <p:cNvPr id="17418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21" y="6040"/>
                    <a:ext cx="47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1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95" y="5397"/>
                    <a:ext cx="291" cy="314"/>
                  </a:xfrm>
                  <a:prstGeom prst="rect">
                    <a:avLst/>
                  </a:prstGeom>
                  <a:noFill/>
                  <a:ln w="381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endPara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0" y="5444"/>
                    <a:ext cx="266" cy="269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2801" y="5586"/>
                    <a:ext cx="2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791" y="5584"/>
                    <a:ext cx="0" cy="4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3650" y="5584"/>
                    <a:ext cx="0" cy="4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7424" name="Group 16"/>
                <p:cNvGrpSpPr>
                  <a:grpSpLocks/>
                </p:cNvGrpSpPr>
                <p:nvPr/>
              </p:nvGrpSpPr>
              <p:grpSpPr bwMode="auto">
                <a:xfrm>
                  <a:off x="12431" y="5397"/>
                  <a:ext cx="3213" cy="1236"/>
                  <a:chOff x="12431" y="5385"/>
                  <a:chExt cx="3213" cy="1236"/>
                </a:xfrm>
              </p:grpSpPr>
              <p:sp>
                <p:nvSpPr>
                  <p:cNvPr id="1742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3987" y="5946"/>
                    <a:ext cx="422" cy="163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FC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742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2431" y="5385"/>
                    <a:ext cx="3213" cy="1236"/>
                    <a:chOff x="12431" y="5385"/>
                    <a:chExt cx="3213" cy="1236"/>
                  </a:xfrm>
                </p:grpSpPr>
                <p:sp>
                  <p:nvSpPr>
                    <p:cNvPr id="17427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411" y="6027"/>
                      <a:ext cx="57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7428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24" y="5797"/>
                      <a:ext cx="1220" cy="419"/>
                      <a:chOff x="3017" y="2796"/>
                      <a:chExt cx="1233" cy="362"/>
                    </a:xfrm>
                  </p:grpSpPr>
                  <p:grpSp>
                    <p:nvGrpSpPr>
                      <p:cNvPr id="17429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7" y="2796"/>
                        <a:ext cx="793" cy="362"/>
                        <a:chOff x="5000" y="7600"/>
                        <a:chExt cx="794" cy="423"/>
                      </a:xfrm>
                    </p:grpSpPr>
                    <p:grpSp>
                      <p:nvGrpSpPr>
                        <p:cNvPr id="17430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97" y="7600"/>
                          <a:ext cx="418" cy="423"/>
                          <a:chOff x="5197" y="7600"/>
                          <a:chExt cx="418" cy="423"/>
                        </a:xfrm>
                      </p:grpSpPr>
                      <p:sp>
                        <p:nvSpPr>
                          <p:cNvPr id="17431" name="Text Box 2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7" y="7600"/>
                            <a:ext cx="418" cy="42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6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 </a:t>
                            </a:r>
                            <a:r>
                              <a:rPr kumimoji="0" lang="ru-RU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32" name="Oval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6" y="7664"/>
                            <a:ext cx="300" cy="335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7433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000" y="7850"/>
                          <a:ext cx="23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7434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564" y="7834"/>
                          <a:ext cx="23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435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17" y="3007"/>
                        <a:ext cx="57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7436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107" y="5385"/>
                      <a:ext cx="460" cy="426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7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15" y="5457"/>
                      <a:ext cx="266" cy="269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82" y="5598"/>
                      <a:ext cx="2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9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16" y="5599"/>
                      <a:ext cx="2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0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06" y="5597"/>
                      <a:ext cx="0" cy="4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1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65" y="5597"/>
                      <a:ext cx="0" cy="4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7442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31" y="5848"/>
                      <a:ext cx="182" cy="319"/>
                      <a:chOff x="3503" y="4378"/>
                      <a:chExt cx="184" cy="276"/>
                    </a:xfrm>
                  </p:grpSpPr>
                  <p:sp>
                    <p:nvSpPr>
                      <p:cNvPr id="1744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4458"/>
                        <a:ext cx="141" cy="14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44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03" y="4378"/>
                        <a:ext cx="184" cy="27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7445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79" y="6037"/>
                      <a:ext cx="1874" cy="584"/>
                      <a:chOff x="1355" y="3013"/>
                      <a:chExt cx="1894" cy="506"/>
                    </a:xfrm>
                  </p:grpSpPr>
                  <p:grpSp>
                    <p:nvGrpSpPr>
                      <p:cNvPr id="17446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4" y="3188"/>
                        <a:ext cx="1108" cy="331"/>
                        <a:chOff x="1515" y="3559"/>
                        <a:chExt cx="867" cy="236"/>
                      </a:xfrm>
                    </p:grpSpPr>
                    <p:grpSp>
                      <p:nvGrpSpPr>
                        <p:cNvPr id="17447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09" y="3559"/>
                          <a:ext cx="333" cy="236"/>
                          <a:chOff x="9771" y="4913"/>
                          <a:chExt cx="429" cy="338"/>
                        </a:xfrm>
                      </p:grpSpPr>
                      <p:sp>
                        <p:nvSpPr>
                          <p:cNvPr id="17448" name="Text Box 4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71" y="4913"/>
                            <a:ext cx="429" cy="31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28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V</a:t>
                            </a:r>
                            <a:endParaRPr kumimoji="0" lang="ru-RU" sz="4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49" name="Oval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79" y="4917"/>
                            <a:ext cx="346" cy="334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7450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87" y="3683"/>
                          <a:ext cx="295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7451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15" y="3688"/>
                          <a:ext cx="295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452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5" y="3013"/>
                        <a:ext cx="0" cy="37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3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9" y="3013"/>
                        <a:ext cx="0" cy="37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4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44" y="3361"/>
                        <a:ext cx="4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5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69" y="3374"/>
                        <a:ext cx="4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745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2990" y="5946"/>
                    <a:ext cx="422" cy="163"/>
                  </a:xfrm>
                  <a:prstGeom prst="rect">
                    <a:avLst/>
                  </a:prstGeom>
                  <a:solidFill>
                    <a:srgbClr val="0014AC"/>
                  </a:solidFill>
                  <a:ln w="38100">
                    <a:solidFill>
                      <a:srgbClr val="0014AC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1857364"/>
            <a:ext cx="200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0" y="235743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2357422" y="1857364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0" y="2786058"/>
            <a:ext cx="2278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2431853" y="2333171"/>
            <a:ext cx="1734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2643174" y="2786058"/>
            <a:ext cx="1973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9" name="Group 1"/>
          <p:cNvGrpSpPr>
            <a:grpSpLocks/>
          </p:cNvGrpSpPr>
          <p:nvPr/>
        </p:nvGrpSpPr>
        <p:grpSpPr bwMode="auto">
          <a:xfrm>
            <a:off x="5934101" y="-36450"/>
            <a:ext cx="3138493" cy="2214578"/>
            <a:chOff x="2880" y="11808"/>
            <a:chExt cx="2160" cy="1152"/>
          </a:xfrm>
        </p:grpSpPr>
        <p:sp>
          <p:nvSpPr>
            <p:cNvPr id="60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6213258" y="1177996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7127664" y="3498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7934365" y="132087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auto">
          <a:xfrm flipH="1">
            <a:off x="7500958" y="121442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48102" y="1285860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65695" y="2428868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7837265" y="2143116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7825202" y="2941373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 flipH="1">
            <a:off x="7908891" y="3060499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7337199" y="2655621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1857356" y="1928802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-32" y="642918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5" name="Rectangle 49"/>
          <p:cNvSpPr>
            <a:spLocks noChangeArrowheads="1"/>
          </p:cNvSpPr>
          <p:nvPr/>
        </p:nvSpPr>
        <p:spPr bwMode="auto">
          <a:xfrm>
            <a:off x="1857356" y="2357430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6" name="Rectangle 49"/>
          <p:cNvSpPr>
            <a:spLocks noChangeArrowheads="1"/>
          </p:cNvSpPr>
          <p:nvPr/>
        </p:nvSpPr>
        <p:spPr bwMode="auto">
          <a:xfrm>
            <a:off x="2153741" y="2775425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135 L 0.51215 0.0171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7" grpId="0"/>
      <p:bldP spid="51" grpId="0"/>
      <p:bldP spid="52" grpId="0"/>
      <p:bldP spid="53" grpId="0"/>
      <p:bldP spid="54" grpId="0"/>
      <p:bldP spid="56" grpId="0"/>
      <p:bldP spid="63" grpId="0"/>
      <p:bldP spid="63" grpId="1"/>
      <p:bldP spid="64" grpId="0"/>
      <p:bldP spid="64" grpId="1"/>
      <p:bldP spid="65" grpId="0"/>
      <p:bldP spid="65" grpId="1"/>
      <p:bldP spid="66" grpId="0" animBg="1"/>
      <p:bldP spid="66" grpId="1" animBg="1"/>
      <p:bldP spid="66" grpId="2" animBg="1"/>
      <p:bldP spid="67" grpId="0"/>
      <p:bldP spid="67" grpId="1"/>
      <p:bldP spid="68" grpId="0"/>
      <p:bldP spid="69" grpId="0"/>
      <p:bldP spid="70" grpId="0"/>
      <p:bldP spid="71" grpId="0" animBg="1"/>
      <p:bldP spid="72" grpId="0"/>
      <p:bldP spid="73" grpId="0"/>
      <p:bldP spid="74" grpId="0"/>
      <p:bldP spid="74" grpId="1"/>
      <p:bldP spid="75" grpId="0"/>
      <p:bldP spid="7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1505" name="Group 1"/>
          <p:cNvGrpSpPr>
            <a:grpSpLocks/>
          </p:cNvGrpSpPr>
          <p:nvPr/>
        </p:nvGrpSpPr>
        <p:grpSpPr bwMode="auto">
          <a:xfrm>
            <a:off x="714348" y="346081"/>
            <a:ext cx="3714776" cy="1306476"/>
            <a:chOff x="2235" y="11263"/>
            <a:chExt cx="2799" cy="1061"/>
          </a:xfrm>
        </p:grpSpPr>
        <p:grpSp>
          <p:nvGrpSpPr>
            <p:cNvPr id="21506" name="Group 2"/>
            <p:cNvGrpSpPr>
              <a:grpSpLocks/>
            </p:cNvGrpSpPr>
            <p:nvPr/>
          </p:nvGrpSpPr>
          <p:grpSpPr bwMode="auto">
            <a:xfrm>
              <a:off x="2779" y="12050"/>
              <a:ext cx="1706" cy="274"/>
              <a:chOff x="3223" y="6971"/>
              <a:chExt cx="2743" cy="343"/>
            </a:xfrm>
          </p:grpSpPr>
          <p:sp>
            <p:nvSpPr>
              <p:cNvPr id="21507" name="Rectangle 3"/>
              <p:cNvSpPr>
                <a:spLocks noChangeArrowheads="1"/>
              </p:cNvSpPr>
              <p:nvPr/>
            </p:nvSpPr>
            <p:spPr bwMode="auto">
              <a:xfrm>
                <a:off x="3977" y="6971"/>
                <a:ext cx="1212" cy="343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08" name="Line 4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09" name="Line 5"/>
              <p:cNvSpPr>
                <a:spLocks noChangeShapeType="1"/>
              </p:cNvSpPr>
              <p:nvPr/>
            </p:nvSpPr>
            <p:spPr bwMode="auto">
              <a:xfrm>
                <a:off x="3223" y="7154"/>
                <a:ext cx="75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3278" y="11263"/>
              <a:ext cx="885" cy="570"/>
              <a:chOff x="6135" y="10254"/>
              <a:chExt cx="885" cy="608"/>
            </a:xfrm>
          </p:grpSpPr>
          <p:sp>
            <p:nvSpPr>
              <p:cNvPr id="21511" name="Text Box 7"/>
              <p:cNvSpPr txBox="1">
                <a:spLocks noChangeArrowheads="1"/>
              </p:cNvSpPr>
              <p:nvPr/>
            </p:nvSpPr>
            <p:spPr bwMode="auto">
              <a:xfrm>
                <a:off x="6274" y="10254"/>
                <a:ext cx="654" cy="608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2" name="Oval 8"/>
              <p:cNvSpPr>
                <a:spLocks noChangeArrowheads="1"/>
              </p:cNvSpPr>
              <p:nvPr/>
            </p:nvSpPr>
            <p:spPr bwMode="auto">
              <a:xfrm>
                <a:off x="6404" y="10299"/>
                <a:ext cx="343" cy="409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3" name="Line 9"/>
              <p:cNvSpPr>
                <a:spLocks noChangeShapeType="1"/>
              </p:cNvSpPr>
              <p:nvPr/>
            </p:nvSpPr>
            <p:spPr bwMode="auto">
              <a:xfrm flipH="1">
                <a:off x="6757" y="10507"/>
                <a:ext cx="26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4" name="Line 10"/>
              <p:cNvSpPr>
                <a:spLocks noChangeShapeType="1"/>
              </p:cNvSpPr>
              <p:nvPr/>
            </p:nvSpPr>
            <p:spPr bwMode="auto">
              <a:xfrm flipH="1">
                <a:off x="6135" y="10507"/>
                <a:ext cx="26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515" name="Group 11"/>
            <p:cNvGrpSpPr>
              <a:grpSpLocks/>
            </p:cNvGrpSpPr>
            <p:nvPr/>
          </p:nvGrpSpPr>
          <p:grpSpPr bwMode="auto">
            <a:xfrm>
              <a:off x="2235" y="11489"/>
              <a:ext cx="1106" cy="711"/>
              <a:chOff x="2235" y="11489"/>
              <a:chExt cx="1106" cy="711"/>
            </a:xfrm>
          </p:grpSpPr>
          <p:sp>
            <p:nvSpPr>
              <p:cNvPr id="21516" name="Line 12"/>
              <p:cNvSpPr>
                <a:spLocks noChangeShapeType="1"/>
              </p:cNvSpPr>
              <p:nvPr/>
            </p:nvSpPr>
            <p:spPr bwMode="auto">
              <a:xfrm flipH="1">
                <a:off x="2777" y="11489"/>
                <a:ext cx="4" cy="71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7" name="Line 13"/>
              <p:cNvSpPr>
                <a:spLocks noChangeShapeType="1"/>
              </p:cNvSpPr>
              <p:nvPr/>
            </p:nvSpPr>
            <p:spPr bwMode="auto">
              <a:xfrm>
                <a:off x="2235" y="11496"/>
                <a:ext cx="11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518" name="Group 14"/>
            <p:cNvGrpSpPr>
              <a:grpSpLocks/>
            </p:cNvGrpSpPr>
            <p:nvPr/>
          </p:nvGrpSpPr>
          <p:grpSpPr bwMode="auto">
            <a:xfrm>
              <a:off x="3928" y="11489"/>
              <a:ext cx="1106" cy="711"/>
              <a:chOff x="2235" y="11489"/>
              <a:chExt cx="1106" cy="711"/>
            </a:xfrm>
          </p:grpSpPr>
          <p:sp>
            <p:nvSpPr>
              <p:cNvPr id="21519" name="Line 15"/>
              <p:cNvSpPr>
                <a:spLocks noChangeShapeType="1"/>
              </p:cNvSpPr>
              <p:nvPr/>
            </p:nvSpPr>
            <p:spPr bwMode="auto">
              <a:xfrm flipH="1">
                <a:off x="2777" y="11489"/>
                <a:ext cx="4" cy="71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20" name="Line 16"/>
              <p:cNvSpPr>
                <a:spLocks noChangeShapeType="1"/>
              </p:cNvSpPr>
              <p:nvPr/>
            </p:nvSpPr>
            <p:spPr bwMode="auto">
              <a:xfrm>
                <a:off x="2235" y="11496"/>
                <a:ext cx="11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3000364" y="0"/>
            <a:ext cx="6053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Расширение…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чуствительности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60956" y="939303"/>
            <a:ext cx="1221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(10А) 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28596" y="500042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047930" y="214290"/>
            <a:ext cx="452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dirty="0">
              <a:solidFill>
                <a:srgbClr val="000099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428728" y="571480"/>
            <a:ext cx="642942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250927" y="1107265"/>
            <a:ext cx="500066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500166" y="714356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8662" y="71435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0694" y="928670"/>
            <a:ext cx="2291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814700"/>
            <a:ext cx="138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Шунт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43504" y="2214554"/>
            <a:ext cx="1439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57752" y="2714620"/>
            <a:ext cx="208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29190" y="1571612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-1)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286124"/>
            <a:ext cx="168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43216" y="3262220"/>
            <a:ext cx="148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-1)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484796" y="3382684"/>
            <a:ext cx="428628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6072198" y="3375292"/>
            <a:ext cx="428628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  <p:bldP spid="29" grpId="0"/>
      <p:bldP spid="30" grpId="0"/>
      <p:bldP spid="31" grpId="0"/>
      <p:bldP spid="3" grpId="0"/>
      <p:bldP spid="32" grpId="0"/>
      <p:bldP spid="33" grpId="0"/>
      <p:bldP spid="35" grpId="0"/>
      <p:bldP spid="36" grpId="0"/>
      <p:bldP spid="37" grpId="0"/>
      <p:bldP spid="21521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642910" y="214290"/>
            <a:ext cx="4003774" cy="1739908"/>
            <a:chOff x="979" y="4273"/>
            <a:chExt cx="2729" cy="1199"/>
          </a:xfrm>
        </p:grpSpPr>
        <p:grpSp>
          <p:nvGrpSpPr>
            <p:cNvPr id="20482" name="Group 2"/>
            <p:cNvGrpSpPr>
              <a:grpSpLocks/>
            </p:cNvGrpSpPr>
            <p:nvPr/>
          </p:nvGrpSpPr>
          <p:grpSpPr bwMode="auto">
            <a:xfrm>
              <a:off x="979" y="4273"/>
              <a:ext cx="2729" cy="343"/>
              <a:chOff x="3223" y="6971"/>
              <a:chExt cx="2729" cy="343"/>
            </a:xfrm>
          </p:grpSpPr>
          <p:sp>
            <p:nvSpPr>
              <p:cNvPr id="20483" name="Rectangle 3"/>
              <p:cNvSpPr>
                <a:spLocks noChangeArrowheads="1"/>
              </p:cNvSpPr>
              <p:nvPr/>
            </p:nvSpPr>
            <p:spPr bwMode="auto">
              <a:xfrm>
                <a:off x="3977" y="6971"/>
                <a:ext cx="1212" cy="343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84" name="Line 4"/>
              <p:cNvSpPr>
                <a:spLocks noChangeShapeType="1"/>
              </p:cNvSpPr>
              <p:nvPr/>
            </p:nvSpPr>
            <p:spPr bwMode="auto">
              <a:xfrm>
                <a:off x="5197" y="7131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85" name="Line 5"/>
              <p:cNvSpPr>
                <a:spLocks noChangeShapeType="1"/>
              </p:cNvSpPr>
              <p:nvPr/>
            </p:nvSpPr>
            <p:spPr bwMode="auto">
              <a:xfrm>
                <a:off x="3223" y="7154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1389" y="4864"/>
              <a:ext cx="885" cy="608"/>
              <a:chOff x="5651" y="11659"/>
              <a:chExt cx="885" cy="608"/>
            </a:xfrm>
          </p:grpSpPr>
          <p:sp>
            <p:nvSpPr>
              <p:cNvPr id="20487" name="Text Box 7"/>
              <p:cNvSpPr txBox="1">
                <a:spLocks noChangeArrowheads="1"/>
              </p:cNvSpPr>
              <p:nvPr/>
            </p:nvSpPr>
            <p:spPr bwMode="auto">
              <a:xfrm>
                <a:off x="5760" y="11659"/>
                <a:ext cx="654" cy="60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88" name="Oval 8"/>
              <p:cNvSpPr>
                <a:spLocks noChangeArrowheads="1"/>
              </p:cNvSpPr>
              <p:nvPr/>
            </p:nvSpPr>
            <p:spPr bwMode="auto">
              <a:xfrm>
                <a:off x="5920" y="11670"/>
                <a:ext cx="343" cy="40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89" name="Line 9"/>
              <p:cNvSpPr>
                <a:spLocks noChangeShapeType="1"/>
              </p:cNvSpPr>
              <p:nvPr/>
            </p:nvSpPr>
            <p:spPr bwMode="auto">
              <a:xfrm flipH="1">
                <a:off x="6273" y="11878"/>
                <a:ext cx="26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90" name="Line 10"/>
              <p:cNvSpPr>
                <a:spLocks noChangeShapeType="1"/>
              </p:cNvSpPr>
              <p:nvPr/>
            </p:nvSpPr>
            <p:spPr bwMode="auto">
              <a:xfrm flipH="1">
                <a:off x="5651" y="11878"/>
                <a:ext cx="26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491" name="Group 11"/>
            <p:cNvGrpSpPr>
              <a:grpSpLocks/>
            </p:cNvGrpSpPr>
            <p:nvPr/>
          </p:nvGrpSpPr>
          <p:grpSpPr bwMode="auto">
            <a:xfrm>
              <a:off x="2050" y="4864"/>
              <a:ext cx="1464" cy="394"/>
              <a:chOff x="3223" y="6846"/>
              <a:chExt cx="2743" cy="565"/>
            </a:xfrm>
          </p:grpSpPr>
          <p:sp>
            <p:nvSpPr>
              <p:cNvPr id="20492" name="Rectangle 12"/>
              <p:cNvSpPr>
                <a:spLocks noChangeArrowheads="1"/>
              </p:cNvSpPr>
              <p:nvPr/>
            </p:nvSpPr>
            <p:spPr bwMode="auto">
              <a:xfrm>
                <a:off x="3977" y="6846"/>
                <a:ext cx="1212" cy="56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93" name="Line 13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94" name="Line 14"/>
              <p:cNvSpPr>
                <a:spLocks noChangeShapeType="1"/>
              </p:cNvSpPr>
              <p:nvPr/>
            </p:nvSpPr>
            <p:spPr bwMode="auto">
              <a:xfrm>
                <a:off x="3223" y="7165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 rot="-5400000">
              <a:off x="1093" y="4766"/>
              <a:ext cx="61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 rot="-5400000">
              <a:off x="3201" y="4756"/>
              <a:ext cx="61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839244" y="2000240"/>
            <a:ext cx="1491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1071546"/>
            <a:ext cx="609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2000240"/>
            <a:ext cx="2985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4546" y="214290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100В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71604" y="1714488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10В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00364" y="1714488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142852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Расширение…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0694" y="642918"/>
            <a:ext cx="325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чуствительности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2571744"/>
            <a:ext cx="378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714480" y="2739162"/>
            <a:ext cx="571504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075816" y="2702263"/>
            <a:ext cx="396000" cy="50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483698" y="2717120"/>
            <a:ext cx="468000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71670" y="3214686"/>
            <a:ext cx="286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-1)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8592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516072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456056" y="4143380"/>
            <a:ext cx="150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94579" y="4206444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45304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341556" y="4802088"/>
            <a:ext cx="200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•600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645838" y="5161773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098374" y="5210523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428860" y="5159278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86116" y="471488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20552" y="4793714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643702" y="5143512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5524640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6136832" y="55345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19604" y="5576313"/>
            <a:ext cx="1309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2547с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89296" y="1228070"/>
            <a:ext cx="612000" cy="141511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133"/>
          <p:cNvGrpSpPr/>
          <p:nvPr/>
        </p:nvGrpSpPr>
        <p:grpSpPr>
          <a:xfrm>
            <a:off x="0" y="2500306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1406" y="515808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0" y="2928934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4"/>
          <p:cNvGrpSpPr/>
          <p:nvPr/>
        </p:nvGrpSpPr>
        <p:grpSpPr>
          <a:xfrm>
            <a:off x="1285852" y="2786058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7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143504" y="4184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29592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429256" y="464344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572132" y="5237819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428860" y="561964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915278" y="5572140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3714744" y="562051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4000496" y="5628891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0" y="314324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электроплитке мощностью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Вт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имеющей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50 %,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10 °С до 100 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этом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ее обратили в пар. Как долго длилось нагревание?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14612" y="3357562"/>
            <a:ext cx="135732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428736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600 Вт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857232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786314" y="2786058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3151622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7286644" y="278605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214810" y="3643314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459706" y="364331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786742" y="5558869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42мин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85720" y="607220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нагревание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длилось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42мин.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29224" y="0"/>
            <a:ext cx="371477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Стр.35 ПРЗ-1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5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000"/>
                            </p:stCondLst>
                            <p:childTnLst>
                              <p:par>
                                <p:cTn id="2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8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11" grpId="0" animBg="1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112" grpId="0"/>
      <p:bldP spid="86" grpId="0" animBg="1"/>
      <p:bldP spid="89" grpId="0"/>
      <p:bldP spid="93" grpId="0"/>
      <p:bldP spid="110" grpId="0"/>
      <p:bldP spid="113" grpId="0"/>
      <p:bldP spid="114" grpId="0"/>
      <p:bldP spid="116" grpId="0"/>
      <p:bldP spid="117" grpId="0"/>
      <p:bldP spid="117" grpId="1"/>
      <p:bldP spid="118" grpId="0"/>
      <p:bldP spid="1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8592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516072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456056" y="4143380"/>
            <a:ext cx="150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94579" y="4206444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45304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341556" y="4802088"/>
            <a:ext cx="200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•600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645838" y="5161773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098374" y="5210523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428860" y="5159278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86116" y="471488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20552" y="4793714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643702" y="5143512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5524640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6136832" y="55345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19604" y="5576313"/>
            <a:ext cx="1309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2547с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89296" y="1228070"/>
            <a:ext cx="612000" cy="141511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133"/>
          <p:cNvGrpSpPr/>
          <p:nvPr/>
        </p:nvGrpSpPr>
        <p:grpSpPr>
          <a:xfrm>
            <a:off x="0" y="2500306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1406" y="515808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0" y="2928934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4"/>
          <p:cNvGrpSpPr/>
          <p:nvPr/>
        </p:nvGrpSpPr>
        <p:grpSpPr>
          <a:xfrm>
            <a:off x="1285852" y="2786058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7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143504" y="4184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29592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429256" y="464344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572132" y="5237819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428860" y="561964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915278" y="5572140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3714744" y="562051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4000496" y="5628891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0" y="314324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электроплитке мощностью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Вт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имеющей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50 %,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10 °С до 100 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этом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ее обратили в пар. Как долго длилось нагревание?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14612" y="3357562"/>
            <a:ext cx="135732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428736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600 Вт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857232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786314" y="2786058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3151622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7286644" y="278605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214810" y="3643314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459706" y="364331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786742" y="5558869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42мин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85720" y="607220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нагревание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длилось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42мин.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46"/>
          <p:cNvSpPr>
            <a:spLocks noChangeArrowheads="1"/>
          </p:cNvSpPr>
          <p:nvPr/>
        </p:nvSpPr>
        <p:spPr bwMode="auto">
          <a:xfrm>
            <a:off x="0" y="-23178"/>
            <a:ext cx="163378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Ср4 №3а</a:t>
            </a:r>
          </a:p>
        </p:txBody>
      </p:sp>
      <p:sp>
        <p:nvSpPr>
          <p:cNvPr id="75" name="Rectangle 46"/>
          <p:cNvSpPr>
            <a:spLocks noChangeArrowheads="1"/>
          </p:cNvSpPr>
          <p:nvPr/>
        </p:nvSpPr>
        <p:spPr bwMode="auto">
          <a:xfrm>
            <a:off x="6948265" y="0"/>
            <a:ext cx="217771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Стр. 43,39 </a:t>
            </a:r>
            <a:r>
              <a:rPr kumimoji="0" lang="ru-RU" sz="10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2017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5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000"/>
                            </p:stCondLst>
                            <p:childTnLst>
                              <p:par>
                                <p:cTn id="2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8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11" grpId="0" animBg="1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112" grpId="0"/>
      <p:bldP spid="86" grpId="0" animBg="1"/>
      <p:bldP spid="89" grpId="0"/>
      <p:bldP spid="93" grpId="0"/>
      <p:bldP spid="110" grpId="0"/>
      <p:bldP spid="113" grpId="0"/>
      <p:bldP spid="114" grpId="0"/>
      <p:bldP spid="116" grpId="0"/>
      <p:bldP spid="117" grpId="0"/>
      <p:bldP spid="117" grpId="1"/>
      <p:bldP spid="118" grpId="0"/>
      <p:bldP spid="1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 стрелкой 47"/>
          <p:cNvCxnSpPr/>
          <p:nvPr/>
        </p:nvCxnSpPr>
        <p:spPr>
          <a:xfrm>
            <a:off x="0" y="1357298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21697" y="1398347"/>
            <a:ext cx="3136467" cy="673331"/>
            <a:chOff x="5458" y="3716"/>
            <a:chExt cx="2896" cy="522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291" y="3716"/>
              <a:ext cx="2063" cy="522"/>
              <a:chOff x="1778" y="3539"/>
              <a:chExt cx="1621" cy="371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1948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88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89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1306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>
              <a:off x="5458" y="3915"/>
              <a:ext cx="86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rot="5400000" flipH="1" flipV="1">
            <a:off x="785786" y="121442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785786" y="199944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714480" y="71435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 flipH="1" flipV="1">
            <a:off x="4072728" y="1295699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4072728" y="192800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785918" y="2357430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7627238" y="0"/>
            <a:ext cx="15167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14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0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смешенное соединение</a:t>
            </a:r>
            <a:endParaRPr lang="ru-RU" sz="2000" dirty="0"/>
          </a:p>
        </p:txBody>
      </p:sp>
      <p:grpSp>
        <p:nvGrpSpPr>
          <p:cNvPr id="5" name="Группа 156"/>
          <p:cNvGrpSpPr/>
          <p:nvPr/>
        </p:nvGrpSpPr>
        <p:grpSpPr>
          <a:xfrm>
            <a:off x="71406" y="3857628"/>
            <a:ext cx="3357586" cy="1018405"/>
            <a:chOff x="285909" y="5214950"/>
            <a:chExt cx="3357586" cy="1018405"/>
          </a:xfrm>
        </p:grpSpPr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69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3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7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887070" y="955469"/>
            <a:ext cx="1740377" cy="673331"/>
            <a:chOff x="1143" y="3539"/>
            <a:chExt cx="1256" cy="371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114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2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Line 34"/>
            <p:cNvSpPr>
              <a:spLocks noChangeShapeType="1"/>
            </p:cNvSpPr>
            <p:nvPr/>
          </p:nvSpPr>
          <p:spPr bwMode="auto">
            <a:xfrm>
              <a:off x="1143" y="3683"/>
              <a:ext cx="65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2" name="Text Box 13"/>
          <p:cNvSpPr txBox="1">
            <a:spLocks noChangeArrowheads="1"/>
          </p:cNvSpPr>
          <p:nvPr/>
        </p:nvSpPr>
        <p:spPr bwMode="auto">
          <a:xfrm>
            <a:off x="1142976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 Box 13"/>
          <p:cNvSpPr txBox="1">
            <a:spLocks noChangeArrowheads="1"/>
          </p:cNvSpPr>
          <p:nvPr/>
        </p:nvSpPr>
        <p:spPr bwMode="auto">
          <a:xfrm>
            <a:off x="3786182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4" name="Прямая со стрелкой 143"/>
          <p:cNvCxnSpPr/>
          <p:nvPr/>
        </p:nvCxnSpPr>
        <p:spPr>
          <a:xfrm rot="5400000" flipH="1" flipV="1">
            <a:off x="4501356" y="12850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rot="5400000" flipH="1" flipV="1">
            <a:off x="4470862" y="199944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5500694" y="571480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5500694" y="1472878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5572132" y="2214554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5509284" y="2799706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rot="5400000" flipH="1" flipV="1">
            <a:off x="6501620" y="12850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rot="5400000" flipH="1" flipV="1">
            <a:off x="6518466" y="199624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 Box 13"/>
          <p:cNvSpPr txBox="1">
            <a:spLocks noChangeArrowheads="1"/>
          </p:cNvSpPr>
          <p:nvPr/>
        </p:nvSpPr>
        <p:spPr bwMode="auto">
          <a:xfrm>
            <a:off x="4929190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3"/>
          <p:cNvSpPr txBox="1">
            <a:spLocks noChangeArrowheads="1"/>
          </p:cNvSpPr>
          <p:nvPr/>
        </p:nvSpPr>
        <p:spPr bwMode="auto">
          <a:xfrm>
            <a:off x="6143636" y="164305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6" name="Прямая со стрелкой 155"/>
          <p:cNvCxnSpPr/>
          <p:nvPr/>
        </p:nvCxnSpPr>
        <p:spPr>
          <a:xfrm>
            <a:off x="7072330" y="1857364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57"/>
          <p:cNvGrpSpPr/>
          <p:nvPr/>
        </p:nvGrpSpPr>
        <p:grpSpPr>
          <a:xfrm>
            <a:off x="-32" y="4643446"/>
            <a:ext cx="2928957" cy="1000132"/>
            <a:chOff x="285909" y="5214950"/>
            <a:chExt cx="2792728" cy="1018405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Line 6"/>
            <p:cNvSpPr>
              <a:spLocks noChangeShapeType="1"/>
            </p:cNvSpPr>
            <p:nvPr/>
          </p:nvSpPr>
          <p:spPr bwMode="auto">
            <a:xfrm flipH="1">
              <a:off x="1375754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Line 6"/>
            <p:cNvSpPr>
              <a:spLocks noChangeShapeType="1"/>
            </p:cNvSpPr>
            <p:nvPr/>
          </p:nvSpPr>
          <p:spPr bwMode="auto">
            <a:xfrm flipH="1">
              <a:off x="2329369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61"/>
            <p:cNvGrpSpPr/>
            <p:nvPr/>
          </p:nvGrpSpPr>
          <p:grpSpPr>
            <a:xfrm>
              <a:off x="285909" y="5214950"/>
              <a:ext cx="2792728" cy="1018405"/>
              <a:chOff x="278269" y="4125107"/>
              <a:chExt cx="2792728" cy="1018405"/>
            </a:xfrm>
          </p:grpSpPr>
          <p:sp>
            <p:nvSpPr>
              <p:cNvPr id="163" name="Rectangle 1"/>
              <p:cNvSpPr>
                <a:spLocks noChangeArrowheads="1"/>
              </p:cNvSpPr>
              <p:nvPr/>
            </p:nvSpPr>
            <p:spPr bwMode="auto">
              <a:xfrm>
                <a:off x="959422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64" name="Rectangle 1"/>
              <p:cNvSpPr>
                <a:spLocks noChangeArrowheads="1"/>
              </p:cNvSpPr>
              <p:nvPr/>
            </p:nvSpPr>
            <p:spPr bwMode="auto">
              <a:xfrm>
                <a:off x="190766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2" name="Группа 164"/>
              <p:cNvGrpSpPr/>
              <p:nvPr/>
            </p:nvGrpSpPr>
            <p:grpSpPr>
              <a:xfrm>
                <a:off x="278269" y="4125107"/>
                <a:ext cx="2792728" cy="1018405"/>
                <a:chOff x="278269" y="4125107"/>
                <a:chExt cx="2792728" cy="1018405"/>
              </a:xfrm>
            </p:grpSpPr>
            <p:sp>
              <p:nvSpPr>
                <p:cNvPr id="1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5" y="4125107"/>
                  <a:ext cx="398913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504345" y="4154013"/>
                  <a:ext cx="476807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31883" y="4553735"/>
                  <a:ext cx="817384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2+2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53614" y="4572008"/>
                  <a:ext cx="817383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3+3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57959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72" name="Text Box 11"/>
          <p:cNvSpPr txBox="1">
            <a:spLocks noChangeArrowheads="1"/>
          </p:cNvSpPr>
          <p:nvPr/>
        </p:nvSpPr>
        <p:spPr bwMode="auto">
          <a:xfrm>
            <a:off x="142844" y="564357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82"/>
          <p:cNvGrpSpPr/>
          <p:nvPr/>
        </p:nvGrpSpPr>
        <p:grpSpPr>
          <a:xfrm>
            <a:off x="1643042" y="3429000"/>
            <a:ext cx="4599661" cy="535491"/>
            <a:chOff x="3901429" y="3465013"/>
            <a:chExt cx="4599661" cy="535491"/>
          </a:xfrm>
        </p:grpSpPr>
        <p:grpSp>
          <p:nvGrpSpPr>
            <p:cNvPr id="14" name="Группа 179"/>
            <p:cNvGrpSpPr/>
            <p:nvPr/>
          </p:nvGrpSpPr>
          <p:grpSpPr>
            <a:xfrm>
              <a:off x="3901429" y="3465013"/>
              <a:ext cx="4599661" cy="535491"/>
              <a:chOff x="3901429" y="3465013"/>
              <a:chExt cx="2527867" cy="249739"/>
            </a:xfrm>
          </p:grpSpPr>
          <p:sp>
            <p:nvSpPr>
              <p:cNvPr id="175" name="Line 22"/>
              <p:cNvSpPr>
                <a:spLocks noChangeShapeType="1"/>
              </p:cNvSpPr>
              <p:nvPr/>
            </p:nvSpPr>
            <p:spPr bwMode="auto">
              <a:xfrm flipH="1">
                <a:off x="3901429" y="3581065"/>
                <a:ext cx="2487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" name="Rectangle 24"/>
              <p:cNvSpPr>
                <a:spLocks noChangeArrowheads="1"/>
              </p:cNvSpPr>
              <p:nvPr/>
            </p:nvSpPr>
            <p:spPr bwMode="auto">
              <a:xfrm>
                <a:off x="4149099" y="3477409"/>
                <a:ext cx="698559" cy="237343"/>
              </a:xfrm>
              <a:prstGeom prst="rect">
                <a:avLst/>
              </a:prstGeom>
              <a:solidFill>
                <a:srgbClr val="365D2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4862820" y="3594790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" name="Rectangle 24"/>
              <p:cNvSpPr>
                <a:spLocks noChangeArrowheads="1"/>
              </p:cNvSpPr>
              <p:nvPr/>
            </p:nvSpPr>
            <p:spPr bwMode="auto">
              <a:xfrm>
                <a:off x="5292107" y="3465013"/>
                <a:ext cx="698559" cy="23734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6005828" y="3582394"/>
                <a:ext cx="423468" cy="14189"/>
              </a:xfrm>
              <a:prstGeom prst="line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1" name="Text Box 13"/>
            <p:cNvSpPr txBox="1">
              <a:spLocks noChangeArrowheads="1"/>
            </p:cNvSpPr>
            <p:nvPr/>
          </p:nvSpPr>
          <p:spPr bwMode="auto">
            <a:xfrm>
              <a:off x="4302761" y="3536451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Text Box 13"/>
            <p:cNvSpPr txBox="1">
              <a:spLocks noChangeArrowheads="1"/>
            </p:cNvSpPr>
            <p:nvPr/>
          </p:nvSpPr>
          <p:spPr bwMode="auto">
            <a:xfrm>
              <a:off x="6330321" y="3500438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" name="Text Box 11"/>
          <p:cNvSpPr txBox="1">
            <a:spLocks noChangeArrowheads="1"/>
          </p:cNvSpPr>
          <p:nvPr/>
        </p:nvSpPr>
        <p:spPr bwMode="auto">
          <a:xfrm>
            <a:off x="1071538" y="5786454"/>
            <a:ext cx="928694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2,4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854570" y="4233091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5" name="Группа 200"/>
          <p:cNvGrpSpPr/>
          <p:nvPr/>
        </p:nvGrpSpPr>
        <p:grpSpPr>
          <a:xfrm>
            <a:off x="4215020" y="4014152"/>
            <a:ext cx="870694" cy="1000132"/>
            <a:chOff x="4143372" y="4000504"/>
            <a:chExt cx="870694" cy="1000132"/>
          </a:xfrm>
        </p:grpSpPr>
        <p:sp>
          <p:nvSpPr>
            <p:cNvPr id="18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99"/>
          <p:cNvGrpSpPr/>
          <p:nvPr/>
        </p:nvGrpSpPr>
        <p:grpSpPr>
          <a:xfrm>
            <a:off x="5182282" y="3988217"/>
            <a:ext cx="994014" cy="1012419"/>
            <a:chOff x="5143504" y="4000504"/>
            <a:chExt cx="994014" cy="1012419"/>
          </a:xfrm>
        </p:grpSpPr>
        <p:sp>
          <p:nvSpPr>
            <p:cNvPr id="191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7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8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Группа 201"/>
          <p:cNvGrpSpPr/>
          <p:nvPr/>
        </p:nvGrpSpPr>
        <p:grpSpPr>
          <a:xfrm>
            <a:off x="6143636" y="4000504"/>
            <a:ext cx="994014" cy="1012419"/>
            <a:chOff x="5143504" y="4000504"/>
            <a:chExt cx="994014" cy="1012419"/>
          </a:xfrm>
        </p:grpSpPr>
        <p:sp>
          <p:nvSpPr>
            <p:cNvPr id="20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9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0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" name="Группа 207"/>
          <p:cNvGrpSpPr/>
          <p:nvPr/>
        </p:nvGrpSpPr>
        <p:grpSpPr>
          <a:xfrm>
            <a:off x="7000892" y="3983658"/>
            <a:ext cx="994014" cy="1012419"/>
            <a:chOff x="5143504" y="4000504"/>
            <a:chExt cx="994014" cy="1012419"/>
          </a:xfrm>
        </p:grpSpPr>
        <p:sp>
          <p:nvSpPr>
            <p:cNvPr id="20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1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1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3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" name="Группа 215"/>
          <p:cNvGrpSpPr/>
          <p:nvPr/>
        </p:nvGrpSpPr>
        <p:grpSpPr>
          <a:xfrm>
            <a:off x="7871796" y="3970010"/>
            <a:ext cx="785818" cy="1012419"/>
            <a:chOff x="5143504" y="4000504"/>
            <a:chExt cx="785818" cy="1012419"/>
          </a:xfrm>
        </p:grpSpPr>
        <p:sp>
          <p:nvSpPr>
            <p:cNvPr id="217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45"/>
          <p:cNvGrpSpPr/>
          <p:nvPr/>
        </p:nvGrpSpPr>
        <p:grpSpPr>
          <a:xfrm>
            <a:off x="4461341" y="5027932"/>
            <a:ext cx="3539683" cy="1044274"/>
            <a:chOff x="4214810" y="5027932"/>
            <a:chExt cx="3539683" cy="1044274"/>
          </a:xfrm>
        </p:grpSpPr>
        <p:grpSp>
          <p:nvGrpSpPr>
            <p:cNvPr id="24" name="Группа 219"/>
            <p:cNvGrpSpPr/>
            <p:nvPr/>
          </p:nvGrpSpPr>
          <p:grpSpPr>
            <a:xfrm>
              <a:off x="4214810" y="5072074"/>
              <a:ext cx="870694" cy="1000132"/>
              <a:chOff x="4143372" y="4000504"/>
              <a:chExt cx="870694" cy="1000132"/>
            </a:xfrm>
          </p:grpSpPr>
          <p:sp>
            <p:nvSpPr>
              <p:cNvPr id="221" name="Line 6"/>
              <p:cNvSpPr>
                <a:spLocks noChangeShapeType="1"/>
              </p:cNvSpPr>
              <p:nvPr/>
            </p:nvSpPr>
            <p:spPr bwMode="auto">
              <a:xfrm flipH="1">
                <a:off x="4214809" y="448446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" name="Text Box 10"/>
              <p:cNvSpPr txBox="1">
                <a:spLocks noChangeArrowheads="1"/>
              </p:cNvSpPr>
              <p:nvPr/>
            </p:nvSpPr>
            <p:spPr bwMode="auto">
              <a:xfrm>
                <a:off x="4286059" y="4000504"/>
                <a:ext cx="428817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" name="Text Box 11"/>
              <p:cNvSpPr txBox="1">
                <a:spLocks noChangeArrowheads="1"/>
              </p:cNvSpPr>
              <p:nvPr/>
            </p:nvSpPr>
            <p:spPr bwMode="auto">
              <a:xfrm>
                <a:off x="4143372" y="4429132"/>
                <a:ext cx="87069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СД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Группа 223"/>
            <p:cNvGrpSpPr/>
            <p:nvPr/>
          </p:nvGrpSpPr>
          <p:grpSpPr>
            <a:xfrm>
              <a:off x="5143504" y="5046139"/>
              <a:ext cx="747228" cy="1012419"/>
              <a:chOff x="5104936" y="4000504"/>
              <a:chExt cx="747228" cy="1012419"/>
            </a:xfrm>
          </p:grpSpPr>
          <p:sp>
            <p:nvSpPr>
              <p:cNvPr id="225" name="Rectangle 1"/>
              <p:cNvSpPr>
                <a:spLocks noChangeArrowheads="1"/>
              </p:cNvSpPr>
              <p:nvPr/>
            </p:nvSpPr>
            <p:spPr bwMode="auto">
              <a:xfrm>
                <a:off x="5462314" y="4233091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225"/>
              <p:cNvGrpSpPr/>
              <p:nvPr/>
            </p:nvGrpSpPr>
            <p:grpSpPr>
              <a:xfrm>
                <a:off x="5104936" y="4000504"/>
                <a:ext cx="396918" cy="1012419"/>
                <a:chOff x="5104936" y="4000504"/>
                <a:chExt cx="396918" cy="1012419"/>
              </a:xfrm>
            </p:grpSpPr>
            <p:sp>
              <p:nvSpPr>
                <p:cNvPr id="22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104936" y="4500570"/>
                  <a:ext cx="360000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104936" y="4000504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104936" y="4441419"/>
                  <a:ext cx="39006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7" name="Группа 229"/>
            <p:cNvGrpSpPr/>
            <p:nvPr/>
          </p:nvGrpSpPr>
          <p:grpSpPr>
            <a:xfrm>
              <a:off x="5857884" y="5058426"/>
              <a:ext cx="747040" cy="1012419"/>
              <a:chOff x="4857962" y="4000504"/>
              <a:chExt cx="747040" cy="1012419"/>
            </a:xfrm>
          </p:grpSpPr>
          <p:sp>
            <p:nvSpPr>
              <p:cNvPr id="231" name="Rectangle 1"/>
              <p:cNvSpPr>
                <a:spLocks noChangeArrowheads="1"/>
              </p:cNvSpPr>
              <p:nvPr/>
            </p:nvSpPr>
            <p:spPr bwMode="auto">
              <a:xfrm>
                <a:off x="5215152" y="4233091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8" name="Группа 231"/>
              <p:cNvGrpSpPr/>
              <p:nvPr/>
            </p:nvGrpSpPr>
            <p:grpSpPr>
              <a:xfrm>
                <a:off x="4857962" y="4000504"/>
                <a:ext cx="500276" cy="1012419"/>
                <a:chOff x="4857962" y="4000504"/>
                <a:chExt cx="500276" cy="1012419"/>
              </a:xfrm>
            </p:grpSpPr>
            <p:sp>
              <p:nvSpPr>
                <p:cNvPr id="233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893775" y="4500570"/>
                  <a:ext cx="360000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57962" y="4000504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857962" y="4441419"/>
                  <a:ext cx="50027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9" name="Группа 235"/>
            <p:cNvGrpSpPr/>
            <p:nvPr/>
          </p:nvGrpSpPr>
          <p:grpSpPr>
            <a:xfrm>
              <a:off x="6512701" y="5059787"/>
              <a:ext cx="806603" cy="1012419"/>
              <a:chOff x="4655523" y="4073303"/>
              <a:chExt cx="806603" cy="1012419"/>
            </a:xfrm>
          </p:grpSpPr>
          <p:sp>
            <p:nvSpPr>
              <p:cNvPr id="237" name="Rectangle 1"/>
              <p:cNvSpPr>
                <a:spLocks noChangeArrowheads="1"/>
              </p:cNvSpPr>
              <p:nvPr/>
            </p:nvSpPr>
            <p:spPr bwMode="auto">
              <a:xfrm>
                <a:off x="5072276" y="4287683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30" name="Группа 237"/>
              <p:cNvGrpSpPr/>
              <p:nvPr/>
            </p:nvGrpSpPr>
            <p:grpSpPr>
              <a:xfrm>
                <a:off x="4655523" y="4073303"/>
                <a:ext cx="532543" cy="1012419"/>
                <a:chOff x="4655523" y="4073303"/>
                <a:chExt cx="532543" cy="1012419"/>
              </a:xfrm>
            </p:grpSpPr>
            <p:sp>
              <p:nvSpPr>
                <p:cNvPr id="23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715086" y="4573369"/>
                  <a:ext cx="360000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655523" y="4073303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15086" y="4514218"/>
                  <a:ext cx="47298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rgbClr val="2D4D1B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31" name="Группа 241"/>
            <p:cNvGrpSpPr/>
            <p:nvPr/>
          </p:nvGrpSpPr>
          <p:grpSpPr>
            <a:xfrm>
              <a:off x="7286644" y="5027932"/>
              <a:ext cx="467849" cy="1012419"/>
              <a:chOff x="4572210" y="4041448"/>
              <a:chExt cx="467849" cy="1012419"/>
            </a:xfrm>
          </p:grpSpPr>
          <p:sp>
            <p:nvSpPr>
              <p:cNvPr id="243" name="Line 6"/>
              <p:cNvSpPr>
                <a:spLocks noChangeShapeType="1"/>
              </p:cNvSpPr>
              <p:nvPr/>
            </p:nvSpPr>
            <p:spPr bwMode="auto">
              <a:xfrm flipH="1">
                <a:off x="4572210" y="4541514"/>
                <a:ext cx="396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" name="Text Box 10"/>
              <p:cNvSpPr txBox="1">
                <a:spLocks noChangeArrowheads="1"/>
              </p:cNvSpPr>
              <p:nvPr/>
            </p:nvSpPr>
            <p:spPr bwMode="auto">
              <a:xfrm>
                <a:off x="4603920" y="4041448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Text Box 11"/>
              <p:cNvSpPr txBox="1">
                <a:spLocks noChangeArrowheads="1"/>
              </p:cNvSpPr>
              <p:nvPr/>
            </p:nvSpPr>
            <p:spPr bwMode="auto">
              <a:xfrm>
                <a:off x="4608023" y="4482363"/>
                <a:ext cx="43203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7" name="Rectangle 1"/>
          <p:cNvSpPr>
            <a:spLocks noChangeArrowheads="1"/>
          </p:cNvSpPr>
          <p:nvPr/>
        </p:nvSpPr>
        <p:spPr bwMode="auto">
          <a:xfrm>
            <a:off x="5069862" y="5310138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8" name="Text Box 11"/>
          <p:cNvSpPr txBox="1">
            <a:spLocks noChangeArrowheads="1"/>
          </p:cNvSpPr>
          <p:nvPr/>
        </p:nvSpPr>
        <p:spPr bwMode="auto">
          <a:xfrm>
            <a:off x="4143372" y="5929330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Text Box 11"/>
          <p:cNvSpPr txBox="1">
            <a:spLocks noChangeArrowheads="1"/>
          </p:cNvSpPr>
          <p:nvPr/>
        </p:nvSpPr>
        <p:spPr bwMode="auto">
          <a:xfrm>
            <a:off x="5143504" y="6143644"/>
            <a:ext cx="857256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1" name="Text Box 11"/>
          <p:cNvSpPr txBox="1">
            <a:spLocks noChangeArrowheads="1"/>
          </p:cNvSpPr>
          <p:nvPr/>
        </p:nvSpPr>
        <p:spPr bwMode="auto">
          <a:xfrm>
            <a:off x="7429520" y="3286124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Text Box 11"/>
          <p:cNvSpPr txBox="1">
            <a:spLocks noChangeArrowheads="1"/>
          </p:cNvSpPr>
          <p:nvPr/>
        </p:nvSpPr>
        <p:spPr bwMode="auto">
          <a:xfrm>
            <a:off x="8171196" y="3357562"/>
            <a:ext cx="82996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3" name="Text Box 11"/>
          <p:cNvSpPr txBox="1">
            <a:spLocks noChangeArrowheads="1"/>
          </p:cNvSpPr>
          <p:nvPr/>
        </p:nvSpPr>
        <p:spPr bwMode="auto">
          <a:xfrm>
            <a:off x="2357422" y="2857496"/>
            <a:ext cx="82996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24В</a:t>
            </a:r>
          </a:p>
        </p:txBody>
      </p:sp>
      <p:sp>
        <p:nvSpPr>
          <p:cNvPr id="254" name="Text Box 11"/>
          <p:cNvSpPr txBox="1">
            <a:spLocks noChangeArrowheads="1"/>
          </p:cNvSpPr>
          <p:nvPr/>
        </p:nvSpPr>
        <p:spPr bwMode="auto">
          <a:xfrm>
            <a:off x="2428860" y="2928364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55" name="Text Box 11"/>
          <p:cNvSpPr txBox="1">
            <a:spLocks noChangeArrowheads="1"/>
          </p:cNvSpPr>
          <p:nvPr/>
        </p:nvSpPr>
        <p:spPr bwMode="auto">
          <a:xfrm>
            <a:off x="4500562" y="2928934"/>
            <a:ext cx="571504" cy="50006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 Box 11"/>
          <p:cNvSpPr txBox="1">
            <a:spLocks noChangeArrowheads="1"/>
          </p:cNvSpPr>
          <p:nvPr/>
        </p:nvSpPr>
        <p:spPr bwMode="auto">
          <a:xfrm>
            <a:off x="4572000" y="3000372"/>
            <a:ext cx="500066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Rectangle 46"/>
          <p:cNvSpPr>
            <a:spLocks noChangeArrowheads="1"/>
          </p:cNvSpPr>
          <p:nvPr/>
        </p:nvSpPr>
        <p:spPr bwMode="auto">
          <a:xfrm>
            <a:off x="1239815" y="588942"/>
            <a:ext cx="474666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8" name="Rectangle 46"/>
          <p:cNvSpPr>
            <a:spLocks noChangeArrowheads="1"/>
          </p:cNvSpPr>
          <p:nvPr/>
        </p:nvSpPr>
        <p:spPr bwMode="auto">
          <a:xfrm>
            <a:off x="1325848" y="2265992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9" name="Rectangle 46"/>
          <p:cNvSpPr>
            <a:spLocks noChangeArrowheads="1"/>
          </p:cNvSpPr>
          <p:nvPr/>
        </p:nvSpPr>
        <p:spPr bwMode="auto">
          <a:xfrm>
            <a:off x="4929190" y="500042"/>
            <a:ext cx="500066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0" name="Rectangle 46"/>
          <p:cNvSpPr>
            <a:spLocks noChangeArrowheads="1"/>
          </p:cNvSpPr>
          <p:nvPr/>
        </p:nvSpPr>
        <p:spPr bwMode="auto">
          <a:xfrm>
            <a:off x="4929190" y="2741194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1" name="Rectangle 46"/>
          <p:cNvSpPr>
            <a:spLocks noChangeArrowheads="1"/>
          </p:cNvSpPr>
          <p:nvPr/>
        </p:nvSpPr>
        <p:spPr bwMode="auto">
          <a:xfrm>
            <a:off x="4946036" y="1561778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2" name="Rectangle 46"/>
          <p:cNvSpPr>
            <a:spLocks noChangeArrowheads="1"/>
          </p:cNvSpPr>
          <p:nvPr/>
        </p:nvSpPr>
        <p:spPr bwMode="auto">
          <a:xfrm>
            <a:off x="4932388" y="2190102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3" name="Rectangle 46"/>
          <p:cNvSpPr>
            <a:spLocks noChangeArrowheads="1"/>
          </p:cNvSpPr>
          <p:nvPr/>
        </p:nvSpPr>
        <p:spPr bwMode="auto">
          <a:xfrm>
            <a:off x="8501091" y="1500174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4" name="Rectangle 46"/>
          <p:cNvSpPr>
            <a:spLocks noChangeArrowheads="1"/>
          </p:cNvSpPr>
          <p:nvPr/>
        </p:nvSpPr>
        <p:spPr bwMode="auto">
          <a:xfrm>
            <a:off x="857224" y="3447636"/>
            <a:ext cx="571503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2" name="Группа 138"/>
          <p:cNvGrpSpPr/>
          <p:nvPr/>
        </p:nvGrpSpPr>
        <p:grpSpPr>
          <a:xfrm>
            <a:off x="142844" y="428604"/>
            <a:ext cx="8458590" cy="2772434"/>
            <a:chOff x="142844" y="428604"/>
            <a:chExt cx="8458590" cy="2772434"/>
          </a:xfrm>
        </p:grpSpPr>
        <p:grpSp>
          <p:nvGrpSpPr>
            <p:cNvPr id="33" name="Группа 137"/>
            <p:cNvGrpSpPr/>
            <p:nvPr/>
          </p:nvGrpSpPr>
          <p:grpSpPr>
            <a:xfrm>
              <a:off x="142844" y="680694"/>
              <a:ext cx="8458590" cy="2462554"/>
              <a:chOff x="142844" y="680694"/>
              <a:chExt cx="8458590" cy="2462554"/>
            </a:xfrm>
          </p:grpSpPr>
          <p:sp>
            <p:nvSpPr>
              <p:cNvPr id="106" name="Line 37"/>
              <p:cNvSpPr>
                <a:spLocks noChangeShapeType="1"/>
              </p:cNvSpPr>
              <p:nvPr/>
            </p:nvSpPr>
            <p:spPr bwMode="auto">
              <a:xfrm flipH="1">
                <a:off x="6633069" y="785794"/>
                <a:ext cx="1083" cy="2268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4" name="Группа 136"/>
              <p:cNvGrpSpPr/>
              <p:nvPr/>
            </p:nvGrpSpPr>
            <p:grpSpPr>
              <a:xfrm>
                <a:off x="142844" y="680694"/>
                <a:ext cx="8458590" cy="2462554"/>
                <a:chOff x="142844" y="682457"/>
                <a:chExt cx="8458590" cy="2462554"/>
              </a:xfrm>
            </p:grpSpPr>
            <p:grpSp>
              <p:nvGrpSpPr>
                <p:cNvPr id="35" name="Group 4"/>
                <p:cNvGrpSpPr>
                  <a:grpSpLocks/>
                </p:cNvGrpSpPr>
                <p:nvPr/>
              </p:nvGrpSpPr>
              <p:grpSpPr bwMode="auto">
                <a:xfrm>
                  <a:off x="284906" y="1334707"/>
                  <a:ext cx="848035" cy="485038"/>
                  <a:chOff x="5010" y="7560"/>
                  <a:chExt cx="784" cy="439"/>
                </a:xfrm>
              </p:grpSpPr>
              <p:grpSp>
                <p:nvGrpSpPr>
                  <p:cNvPr id="3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5226" y="7560"/>
                    <a:ext cx="445" cy="439"/>
                    <a:chOff x="5226" y="7560"/>
                    <a:chExt cx="445" cy="439"/>
                  </a:xfrm>
                </p:grpSpPr>
                <p:sp>
                  <p:nvSpPr>
                    <p:cNvPr id="19462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26" y="7560"/>
                      <a:ext cx="445" cy="372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63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6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65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7" name="Group 11"/>
                <p:cNvGrpSpPr>
                  <a:grpSpLocks/>
                </p:cNvGrpSpPr>
                <p:nvPr/>
              </p:nvGrpSpPr>
              <p:grpSpPr bwMode="auto">
                <a:xfrm>
                  <a:off x="1132740" y="857228"/>
                  <a:ext cx="892423" cy="500506"/>
                  <a:chOff x="4980" y="7596"/>
                  <a:chExt cx="825" cy="453"/>
                </a:xfrm>
              </p:grpSpPr>
              <p:grpSp>
                <p:nvGrpSpPr>
                  <p:cNvPr id="3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5103" y="7596"/>
                    <a:ext cx="702" cy="453"/>
                    <a:chOff x="5103" y="7596"/>
                    <a:chExt cx="702" cy="453"/>
                  </a:xfrm>
                </p:grpSpPr>
                <p:sp>
                  <p:nvSpPr>
                    <p:cNvPr id="19469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3" y="7596"/>
                      <a:ext cx="702" cy="453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4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4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7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71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80" y="7824"/>
                    <a:ext cx="26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2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9" name="Group 17"/>
                <p:cNvGrpSpPr>
                  <a:grpSpLocks/>
                </p:cNvGrpSpPr>
                <p:nvPr/>
              </p:nvGrpSpPr>
              <p:grpSpPr bwMode="auto">
                <a:xfrm>
                  <a:off x="1142488" y="1912375"/>
                  <a:ext cx="870762" cy="801031"/>
                  <a:chOff x="5000" y="7596"/>
                  <a:chExt cx="805" cy="725"/>
                </a:xfrm>
              </p:grpSpPr>
              <p:grpSp>
                <p:nvGrpSpPr>
                  <p:cNvPr id="4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103" y="7596"/>
                    <a:ext cx="702" cy="725"/>
                    <a:chOff x="5103" y="7596"/>
                    <a:chExt cx="702" cy="725"/>
                  </a:xfrm>
                </p:grpSpPr>
                <p:sp>
                  <p:nvSpPr>
                    <p:cNvPr id="19475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3" y="7596"/>
                      <a:ext cx="702" cy="725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76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77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8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1" name="Группа 79"/>
                <p:cNvGrpSpPr/>
                <p:nvPr/>
              </p:nvGrpSpPr>
              <p:grpSpPr>
                <a:xfrm>
                  <a:off x="2008918" y="979773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9466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81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6643702" y="1653683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2" name="Группа 83"/>
                <p:cNvGrpSpPr/>
                <p:nvPr/>
              </p:nvGrpSpPr>
              <p:grpSpPr>
                <a:xfrm>
                  <a:off x="2000232" y="2071678"/>
                  <a:ext cx="1137189" cy="237343"/>
                  <a:chOff x="2008918" y="2034916"/>
                  <a:chExt cx="1137189" cy="237343"/>
                </a:xfrm>
              </p:grpSpPr>
              <p:sp>
                <p:nvSpPr>
                  <p:cNvPr id="194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solidFill>
                    <a:srgbClr val="365D21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82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3" name="Group 38"/>
                <p:cNvGrpSpPr>
                  <a:grpSpLocks/>
                </p:cNvGrpSpPr>
                <p:nvPr/>
              </p:nvGrpSpPr>
              <p:grpSpPr bwMode="auto">
                <a:xfrm>
                  <a:off x="142844" y="1419631"/>
                  <a:ext cx="199279" cy="356014"/>
                  <a:chOff x="3503" y="4378"/>
                  <a:chExt cx="184" cy="276"/>
                </a:xfrm>
              </p:grpSpPr>
              <p:sp>
                <p:nvSpPr>
                  <p:cNvPr id="1949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6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4" name="Group 41"/>
                <p:cNvGrpSpPr>
                  <a:grpSpLocks/>
                </p:cNvGrpSpPr>
                <p:nvPr/>
              </p:nvGrpSpPr>
              <p:grpSpPr bwMode="auto">
                <a:xfrm>
                  <a:off x="8402155" y="1471268"/>
                  <a:ext cx="199279" cy="356014"/>
                  <a:chOff x="3503" y="4378"/>
                  <a:chExt cx="184" cy="276"/>
                </a:xfrm>
              </p:grpSpPr>
              <p:sp>
                <p:nvSpPr>
                  <p:cNvPr id="19498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9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500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140321" y="1097154"/>
                  <a:ext cx="0" cy="107965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50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264982" y="1071545"/>
                  <a:ext cx="0" cy="1116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5" name="Группа 80"/>
                <p:cNvGrpSpPr/>
                <p:nvPr/>
              </p:nvGrpSpPr>
              <p:grpSpPr>
                <a:xfrm>
                  <a:off x="3143240" y="971202"/>
                  <a:ext cx="1125276" cy="237343"/>
                  <a:chOff x="2008918" y="979773"/>
                  <a:chExt cx="1125276" cy="237343"/>
                </a:xfrm>
                <a:solidFill>
                  <a:schemeClr val="accent2"/>
                </a:solidFill>
              </p:grpSpPr>
              <p:sp>
                <p:nvSpPr>
                  <p:cNvPr id="82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6" name="Группа 84"/>
                <p:cNvGrpSpPr/>
                <p:nvPr/>
              </p:nvGrpSpPr>
              <p:grpSpPr>
                <a:xfrm>
                  <a:off x="3143240" y="2059282"/>
                  <a:ext cx="1137189" cy="237343"/>
                  <a:chOff x="2008918" y="2034916"/>
                  <a:chExt cx="1137189" cy="237343"/>
                </a:xfrm>
                <a:solidFill>
                  <a:srgbClr val="FFFF00"/>
                </a:solidFill>
              </p:grpSpPr>
              <p:sp>
                <p:nvSpPr>
                  <p:cNvPr id="8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264982" y="1643050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879018" y="763189"/>
                  <a:ext cx="1083" cy="2268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68385" y="785794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57752" y="1643050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57752" y="2439501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7" name="Группа 98"/>
                <p:cNvGrpSpPr/>
                <p:nvPr/>
              </p:nvGrpSpPr>
              <p:grpSpPr>
                <a:xfrm>
                  <a:off x="5500694" y="2296625"/>
                  <a:ext cx="1137189" cy="237343"/>
                  <a:chOff x="2008918" y="2034916"/>
                  <a:chExt cx="1137189" cy="237343"/>
                </a:xfrm>
              </p:grpSpPr>
              <p:sp>
                <p:nvSpPr>
                  <p:cNvPr id="10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solidFill>
                    <a:srgbClr val="365D21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0" name="Группа 101"/>
                <p:cNvGrpSpPr/>
                <p:nvPr/>
              </p:nvGrpSpPr>
              <p:grpSpPr>
                <a:xfrm>
                  <a:off x="5518967" y="2907668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03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89651" y="3011005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1" name="Группа 95"/>
                <p:cNvGrpSpPr/>
                <p:nvPr/>
              </p:nvGrpSpPr>
              <p:grpSpPr>
                <a:xfrm>
                  <a:off x="5500694" y="1539713"/>
                  <a:ext cx="1137189" cy="237343"/>
                  <a:chOff x="2008918" y="2034916"/>
                  <a:chExt cx="1137189" cy="237343"/>
                </a:xfrm>
                <a:solidFill>
                  <a:srgbClr val="FFFF00"/>
                </a:solidFill>
              </p:grpSpPr>
              <p:sp>
                <p:nvSpPr>
                  <p:cNvPr id="9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8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4" name="Группа 115"/>
                <p:cNvGrpSpPr/>
                <p:nvPr/>
              </p:nvGrpSpPr>
              <p:grpSpPr>
                <a:xfrm>
                  <a:off x="7286644" y="1550346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17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5" name="Группа 90"/>
                <p:cNvGrpSpPr/>
                <p:nvPr/>
              </p:nvGrpSpPr>
              <p:grpSpPr>
                <a:xfrm>
                  <a:off x="5500694" y="682457"/>
                  <a:ext cx="1125276" cy="237343"/>
                  <a:chOff x="2008918" y="979773"/>
                  <a:chExt cx="1125276" cy="237343"/>
                </a:xfrm>
                <a:solidFill>
                  <a:schemeClr val="accent2"/>
                </a:solidFill>
              </p:grpSpPr>
              <p:sp>
                <p:nvSpPr>
                  <p:cNvPr id="92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214546" y="928670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39281" y="928670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429520" y="1500174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3286116" y="642918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2143108" y="61401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13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 Box 13"/>
            <p:cNvSpPr txBox="1">
              <a:spLocks noChangeArrowheads="1"/>
            </p:cNvSpPr>
            <p:nvPr/>
          </p:nvSpPr>
          <p:spPr bwMode="auto">
            <a:xfrm>
              <a:off x="3246577" y="221455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 Box 13"/>
            <p:cNvSpPr txBox="1">
              <a:spLocks noChangeArrowheads="1"/>
            </p:cNvSpPr>
            <p:nvPr/>
          </p:nvSpPr>
          <p:spPr bwMode="auto">
            <a:xfrm>
              <a:off x="6143636" y="42860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 Box 13"/>
            <p:cNvSpPr txBox="1">
              <a:spLocks noChangeArrowheads="1"/>
            </p:cNvSpPr>
            <p:nvPr/>
          </p:nvSpPr>
          <p:spPr bwMode="auto">
            <a:xfrm>
              <a:off x="6143637" y="1285860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13"/>
            <p:cNvSpPr txBox="1">
              <a:spLocks noChangeArrowheads="1"/>
            </p:cNvSpPr>
            <p:nvPr/>
          </p:nvSpPr>
          <p:spPr bwMode="auto">
            <a:xfrm>
              <a:off x="6143636" y="2000240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6143636" y="264318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 Box 13"/>
            <p:cNvSpPr txBox="1">
              <a:spLocks noChangeArrowheads="1"/>
            </p:cNvSpPr>
            <p:nvPr/>
          </p:nvSpPr>
          <p:spPr bwMode="auto">
            <a:xfrm>
              <a:off x="7429520" y="185736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 Box 13"/>
            <p:cNvSpPr txBox="1">
              <a:spLocks noChangeArrowheads="1"/>
            </p:cNvSpPr>
            <p:nvPr/>
          </p:nvSpPr>
          <p:spPr bwMode="auto">
            <a:xfrm>
              <a:off x="2214546" y="200024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 Box 13"/>
            <p:cNvSpPr txBox="1">
              <a:spLocks noChangeArrowheads="1"/>
            </p:cNvSpPr>
            <p:nvPr/>
          </p:nvSpPr>
          <p:spPr bwMode="auto">
            <a:xfrm>
              <a:off x="3286116" y="200024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Text Box 13"/>
            <p:cNvSpPr txBox="1">
              <a:spLocks noChangeArrowheads="1"/>
            </p:cNvSpPr>
            <p:nvPr/>
          </p:nvSpPr>
          <p:spPr bwMode="auto">
            <a:xfrm>
              <a:off x="5725641" y="1489541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Text Box 13"/>
            <p:cNvSpPr txBox="1">
              <a:spLocks noChangeArrowheads="1"/>
            </p:cNvSpPr>
            <p:nvPr/>
          </p:nvSpPr>
          <p:spPr bwMode="auto">
            <a:xfrm>
              <a:off x="5718206" y="62927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 Box 13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Text Box 13"/>
            <p:cNvSpPr txBox="1">
              <a:spLocks noChangeArrowheads="1"/>
            </p:cNvSpPr>
            <p:nvPr/>
          </p:nvSpPr>
          <p:spPr bwMode="auto">
            <a:xfrm>
              <a:off x="5745502" y="2843848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276"/>
          <p:cNvGrpSpPr/>
          <p:nvPr/>
        </p:nvGrpSpPr>
        <p:grpSpPr>
          <a:xfrm>
            <a:off x="6215074" y="3500438"/>
            <a:ext cx="1314790" cy="386096"/>
            <a:chOff x="6215074" y="3500438"/>
            <a:chExt cx="1314790" cy="386096"/>
          </a:xfrm>
        </p:grpSpPr>
        <p:grpSp>
          <p:nvGrpSpPr>
            <p:cNvPr id="60" name="Группа 274"/>
            <p:cNvGrpSpPr/>
            <p:nvPr/>
          </p:nvGrpSpPr>
          <p:grpSpPr>
            <a:xfrm>
              <a:off x="6215074" y="3500438"/>
              <a:ext cx="1314790" cy="386096"/>
              <a:chOff x="6215074" y="3500438"/>
              <a:chExt cx="1314790" cy="386096"/>
            </a:xfrm>
          </p:grpSpPr>
          <p:sp>
            <p:nvSpPr>
              <p:cNvPr id="271" name="Line 43"/>
              <p:cNvSpPr>
                <a:spLocks noChangeShapeType="1"/>
              </p:cNvSpPr>
              <p:nvPr/>
            </p:nvSpPr>
            <p:spPr bwMode="auto">
              <a:xfrm flipV="1">
                <a:off x="7330585" y="3500438"/>
                <a:ext cx="199279" cy="35601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" name="Line 10"/>
              <p:cNvSpPr>
                <a:spLocks noChangeShapeType="1"/>
              </p:cNvSpPr>
              <p:nvPr/>
            </p:nvSpPr>
            <p:spPr bwMode="auto">
              <a:xfrm rot="21480000" flipH="1" flipV="1">
                <a:off x="6916882" y="3696897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" name="Rectangle 23"/>
              <p:cNvSpPr>
                <a:spLocks noChangeArrowheads="1"/>
              </p:cNvSpPr>
              <p:nvPr/>
            </p:nvSpPr>
            <p:spPr bwMode="auto">
              <a:xfrm>
                <a:off x="6215074" y="3579516"/>
                <a:ext cx="698559" cy="237343"/>
              </a:xfrm>
              <a:prstGeom prst="rect">
                <a:avLst/>
              </a:prstGeom>
              <a:solidFill>
                <a:srgbClr val="0033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" name="Text Box 13"/>
              <p:cNvSpPr txBox="1">
                <a:spLocks noChangeArrowheads="1"/>
              </p:cNvSpPr>
              <p:nvPr/>
            </p:nvSpPr>
            <p:spPr bwMode="auto">
              <a:xfrm>
                <a:off x="6357950" y="3529344"/>
                <a:ext cx="357190" cy="35719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6" name="Oval 42"/>
            <p:cNvSpPr>
              <a:spLocks noChangeArrowheads="1"/>
            </p:cNvSpPr>
            <p:nvPr/>
          </p:nvSpPr>
          <p:spPr bwMode="auto">
            <a:xfrm>
              <a:off x="7358883" y="3600782"/>
              <a:ext cx="152708" cy="181877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8" name="Rectangle 46"/>
          <p:cNvSpPr>
            <a:spLocks noChangeArrowheads="1"/>
          </p:cNvSpPr>
          <p:nvPr/>
        </p:nvSpPr>
        <p:spPr bwMode="auto">
          <a:xfrm>
            <a:off x="7143768" y="928670"/>
            <a:ext cx="136768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14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6357950" y="6858000"/>
            <a:ext cx="278605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справочник.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 10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-12002" y="2395500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4000" dirty="0"/>
          </a:p>
        </p:txBody>
      </p:sp>
      <p:sp>
        <p:nvSpPr>
          <p:cNvPr id="267" name="Text Box 10"/>
          <p:cNvSpPr txBox="1">
            <a:spLocks noChangeArrowheads="1"/>
          </p:cNvSpPr>
          <p:nvPr/>
        </p:nvSpPr>
        <p:spPr bwMode="auto">
          <a:xfrm>
            <a:off x="699528" y="2169123"/>
            <a:ext cx="47609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Text Box 11"/>
          <p:cNvSpPr txBox="1">
            <a:spLocks noChangeArrowheads="1"/>
          </p:cNvSpPr>
          <p:nvPr/>
        </p:nvSpPr>
        <p:spPr bwMode="auto">
          <a:xfrm>
            <a:off x="727199" y="2636194"/>
            <a:ext cx="560165" cy="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Rectangle 1"/>
          <p:cNvSpPr>
            <a:spLocks noChangeArrowheads="1"/>
          </p:cNvSpPr>
          <p:nvPr/>
        </p:nvSpPr>
        <p:spPr bwMode="auto">
          <a:xfrm>
            <a:off x="268494" y="2503654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0" name="Line 6"/>
          <p:cNvSpPr>
            <a:spLocks noChangeShapeType="1"/>
          </p:cNvSpPr>
          <p:nvPr/>
        </p:nvSpPr>
        <p:spPr bwMode="auto">
          <a:xfrm flipH="1">
            <a:off x="671566" y="2730436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Скругленный прямоугольник 278"/>
          <p:cNvSpPr/>
          <p:nvPr/>
        </p:nvSpPr>
        <p:spPr>
          <a:xfrm>
            <a:off x="35498" y="2160240"/>
            <a:ext cx="1297854" cy="10544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142844" y="3357562"/>
            <a:ext cx="1593706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280" name="Rectangle 1"/>
          <p:cNvSpPr>
            <a:spLocks noChangeArrowheads="1"/>
          </p:cNvSpPr>
          <p:nvPr/>
        </p:nvSpPr>
        <p:spPr bwMode="auto">
          <a:xfrm>
            <a:off x="2714612" y="485776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61" name="Группа 203"/>
          <p:cNvGrpSpPr/>
          <p:nvPr/>
        </p:nvGrpSpPr>
        <p:grpSpPr>
          <a:xfrm>
            <a:off x="3063675" y="4643446"/>
            <a:ext cx="722507" cy="985069"/>
            <a:chOff x="5214753" y="4027854"/>
            <a:chExt cx="722507" cy="985069"/>
          </a:xfrm>
        </p:grpSpPr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3" name="Text Box 10"/>
            <p:cNvSpPr txBox="1">
              <a:spLocks noChangeArrowheads="1"/>
            </p:cNvSpPr>
            <p:nvPr/>
          </p:nvSpPr>
          <p:spPr bwMode="auto">
            <a:xfrm>
              <a:off x="5294318" y="402785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84" name="Text Box 11"/>
            <p:cNvSpPr txBox="1">
              <a:spLocks noChangeArrowheads="1"/>
            </p:cNvSpPr>
            <p:nvPr/>
          </p:nvSpPr>
          <p:spPr bwMode="auto">
            <a:xfrm>
              <a:off x="5214942" y="4441419"/>
              <a:ext cx="7223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5" name="Прямоугольник 284"/>
          <p:cNvSpPr/>
          <p:nvPr/>
        </p:nvSpPr>
        <p:spPr>
          <a:xfrm>
            <a:off x="3157852" y="4786322"/>
            <a:ext cx="357190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Text Box 11"/>
          <p:cNvSpPr txBox="1">
            <a:spLocks noChangeArrowheads="1"/>
          </p:cNvSpPr>
          <p:nvPr/>
        </p:nvSpPr>
        <p:spPr bwMode="auto">
          <a:xfrm>
            <a:off x="1059663" y="5643954"/>
            <a:ext cx="1013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86" name="Rectangle 1"/>
          <p:cNvSpPr>
            <a:spLocks noChangeArrowheads="1"/>
          </p:cNvSpPr>
          <p:nvPr/>
        </p:nvSpPr>
        <p:spPr bwMode="auto">
          <a:xfrm>
            <a:off x="7977274" y="5286388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63" name="Группа 203"/>
          <p:cNvGrpSpPr/>
          <p:nvPr/>
        </p:nvGrpSpPr>
        <p:grpSpPr>
          <a:xfrm>
            <a:off x="8326493" y="5048512"/>
            <a:ext cx="674663" cy="952256"/>
            <a:chOff x="5214753" y="4027854"/>
            <a:chExt cx="674663" cy="952256"/>
          </a:xfrm>
        </p:grpSpPr>
        <p:sp>
          <p:nvSpPr>
            <p:cNvPr id="288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9" name="Text Box 10"/>
            <p:cNvSpPr txBox="1">
              <a:spLocks noChangeArrowheads="1"/>
            </p:cNvSpPr>
            <p:nvPr/>
          </p:nvSpPr>
          <p:spPr bwMode="auto">
            <a:xfrm>
              <a:off x="5294318" y="4027854"/>
              <a:ext cx="59509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5429256" y="4441419"/>
              <a:ext cx="460160" cy="5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1" name="Прямоугольник 290"/>
          <p:cNvSpPr/>
          <p:nvPr/>
        </p:nvSpPr>
        <p:spPr>
          <a:xfrm>
            <a:off x="8477340" y="5167450"/>
            <a:ext cx="357190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Text Box 11"/>
          <p:cNvSpPr txBox="1">
            <a:spLocks noChangeArrowheads="1"/>
          </p:cNvSpPr>
          <p:nvPr/>
        </p:nvSpPr>
        <p:spPr bwMode="auto">
          <a:xfrm>
            <a:off x="5000628" y="5959824"/>
            <a:ext cx="1013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92" name="Rectangle 46"/>
          <p:cNvSpPr>
            <a:spLocks noChangeArrowheads="1"/>
          </p:cNvSpPr>
          <p:nvPr/>
        </p:nvSpPr>
        <p:spPr bwMode="auto">
          <a:xfrm>
            <a:off x="2714612" y="0"/>
            <a:ext cx="235745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i="0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</a:t>
            </a:r>
          </a:p>
        </p:txBody>
      </p:sp>
      <p:sp>
        <p:nvSpPr>
          <p:cNvPr id="293" name="Rectangle 46"/>
          <p:cNvSpPr>
            <a:spLocks noChangeArrowheads="1"/>
          </p:cNvSpPr>
          <p:nvPr/>
        </p:nvSpPr>
        <p:spPr bwMode="auto">
          <a:xfrm>
            <a:off x="5143504" y="0"/>
            <a:ext cx="235745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i="0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CD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CD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CD</a:t>
            </a:r>
            <a:endParaRPr lang="ru-RU" sz="2800" baseline="-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1536E-6 L 0.15886 -0.31683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5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4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7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0694E-6 L -0.06215 -0.35869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1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4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4.81481E-6 L -0.03906 -0.27939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1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06042 -0.21041 " pathEditMode="relative" rAng="0" ptsTypes="AA">
                                      <p:cBhvr>
                                        <p:cTn id="31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-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649 L 0.13021 -0.28496 " pathEditMode="relative" rAng="0" ptsTypes="AA">
                                      <p:cBhvr>
                                        <p:cTn id="33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2" grpId="0" animBg="1"/>
      <p:bldP spid="19502" grpId="1" animBg="1"/>
      <p:bldP spid="142" grpId="0"/>
      <p:bldP spid="143" grpId="0"/>
      <p:bldP spid="154" grpId="0"/>
      <p:bldP spid="155" grpId="0"/>
      <p:bldP spid="172" grpId="0"/>
      <p:bldP spid="184" grpId="0" animBg="1"/>
      <p:bldP spid="184" grpId="1" animBg="1"/>
      <p:bldP spid="190" grpId="0"/>
      <p:bldP spid="247" grpId="0"/>
      <p:bldP spid="248" grpId="0"/>
      <p:bldP spid="250" grpId="0" animBg="1"/>
      <p:bldP spid="250" grpId="1" animBg="1"/>
      <p:bldP spid="251" grpId="0"/>
      <p:bldP spid="252" grpId="0" animBg="1"/>
      <p:bldP spid="253" grpId="0" animBg="1"/>
      <p:bldP spid="254" grpId="0" animBg="1"/>
      <p:bldP spid="254" grpId="1" animBg="1"/>
      <p:bldP spid="255" grpId="0" animBg="1"/>
      <p:bldP spid="256" grpId="0" animBg="1"/>
      <p:bldP spid="256" grpId="1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4" grpId="1" animBg="1"/>
      <p:bldP spid="278" grpId="0" animBg="1"/>
      <p:bldP spid="266" grpId="0"/>
      <p:bldP spid="267" grpId="0"/>
      <p:bldP spid="268" grpId="0"/>
      <p:bldP spid="269" grpId="0"/>
      <p:bldP spid="270" grpId="0" animBg="1"/>
      <p:bldP spid="279" grpId="0" animBg="1"/>
      <p:bldP spid="64" grpId="0" animBg="1"/>
      <p:bldP spid="64" grpId="1" animBg="1"/>
      <p:bldP spid="64" grpId="2" animBg="1"/>
      <p:bldP spid="280" grpId="0"/>
      <p:bldP spid="285" grpId="0" animBg="1"/>
      <p:bldP spid="174" grpId="0" animBg="1"/>
      <p:bldP spid="174" grpId="1" animBg="1"/>
      <p:bldP spid="286" grpId="0"/>
      <p:bldP spid="291" grpId="0" animBg="1"/>
      <p:bldP spid="249" grpId="0" animBg="1"/>
      <p:bldP spid="249" grpId="1" animBg="1"/>
      <p:bldP spid="292" grpId="0" animBg="1"/>
      <p:bldP spid="2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91179"/>
            <a:ext cx="6286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схеме определите показания амперметра и общее сопротивление в электрической цепи, если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3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928958" y="2000240"/>
            <a:ext cx="67151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Каковы показания амперметра и общее сопротивление электрической  цепи,  если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571876"/>
            <a:ext cx="70008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.По схеме,  определите показания амперметра и сопротивление 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если 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3357586" y="5373216"/>
            <a:ext cx="6286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34. Каковы показания вольтметра, если R1=3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R2 = 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5888821" y="-24"/>
            <a:ext cx="3255211" cy="1957382"/>
            <a:chOff x="5888821" y="-24"/>
            <a:chExt cx="3255211" cy="1957382"/>
          </a:xfrm>
        </p:grpSpPr>
        <p:pic>
          <p:nvPicPr>
            <p:cNvPr id="18450" name="Рисунок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88821" y="-24"/>
              <a:ext cx="3255211" cy="1957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6500826" y="1285860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580770" y="1268589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grpSp>
        <p:nvGrpSpPr>
          <p:cNvPr id="3" name="Группа 35"/>
          <p:cNvGrpSpPr/>
          <p:nvPr/>
        </p:nvGrpSpPr>
        <p:grpSpPr>
          <a:xfrm>
            <a:off x="-142908" y="1857364"/>
            <a:ext cx="3143273" cy="1714512"/>
            <a:chOff x="-142908" y="1857364"/>
            <a:chExt cx="3143273" cy="1714512"/>
          </a:xfrm>
        </p:grpSpPr>
        <p:pic>
          <p:nvPicPr>
            <p:cNvPr id="18451" name="Рисунок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42908" y="1857364"/>
              <a:ext cx="3143273" cy="1714512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71406" y="2928934"/>
              <a:ext cx="941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85918" y="2988230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grpSp>
        <p:nvGrpSpPr>
          <p:cNvPr id="4" name="Группа 37"/>
          <p:cNvGrpSpPr/>
          <p:nvPr/>
        </p:nvGrpSpPr>
        <p:grpSpPr>
          <a:xfrm>
            <a:off x="6351647" y="3500438"/>
            <a:ext cx="2792353" cy="1643074"/>
            <a:chOff x="6351647" y="3500438"/>
            <a:chExt cx="2792353" cy="1643074"/>
          </a:xfrm>
        </p:grpSpPr>
        <p:pic>
          <p:nvPicPr>
            <p:cNvPr id="18457" name="Рисунок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51647" y="3500438"/>
              <a:ext cx="2792353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/>
            <p:cNvSpPr/>
            <p:nvPr/>
          </p:nvSpPr>
          <p:spPr>
            <a:xfrm>
              <a:off x="6735099" y="3897534"/>
              <a:ext cx="6864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000" dirty="0"/>
            </a:p>
          </p:txBody>
        </p:sp>
      </p:grpSp>
      <p:grpSp>
        <p:nvGrpSpPr>
          <p:cNvPr id="6" name="Группа 40"/>
          <p:cNvGrpSpPr/>
          <p:nvPr/>
        </p:nvGrpSpPr>
        <p:grpSpPr>
          <a:xfrm>
            <a:off x="-142908" y="5000636"/>
            <a:ext cx="3618174" cy="1857364"/>
            <a:chOff x="-142908" y="5000636"/>
            <a:chExt cx="3618174" cy="1857364"/>
          </a:xfrm>
        </p:grpSpPr>
        <p:pic>
          <p:nvPicPr>
            <p:cNvPr id="18455" name="Рисунок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142908" y="5000636"/>
              <a:ext cx="3618174" cy="18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Прямоугольник 38"/>
            <p:cNvSpPr/>
            <p:nvPr/>
          </p:nvSpPr>
          <p:spPr>
            <a:xfrm>
              <a:off x="1071538" y="5524842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143108" y="5563766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382323" y="642918"/>
            <a:ext cx="71437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452574" y="425495"/>
            <a:ext cx="905640" cy="843265"/>
            <a:chOff x="9385" y="4917"/>
            <a:chExt cx="1129" cy="759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30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5985" y="2385948"/>
            <a:ext cx="57150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20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 rot="10800000">
            <a:off x="1214414" y="2937308"/>
            <a:ext cx="905640" cy="843265"/>
            <a:chOff x="9385" y="4917"/>
            <a:chExt cx="1129" cy="759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50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428728" y="3429000"/>
            <a:ext cx="57150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7158" y="3286124"/>
            <a:ext cx="64294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67182" y="5953470"/>
            <a:ext cx="71438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3,5В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1071538" y="4714884"/>
            <a:ext cx="905640" cy="843265"/>
            <a:chOff x="9385" y="4917"/>
            <a:chExt cx="1129" cy="759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9642" y="4917"/>
              <a:ext cx="720" cy="335"/>
              <a:chOff x="9642" y="4917"/>
              <a:chExt cx="720" cy="335"/>
            </a:xfrm>
          </p:grpSpPr>
          <p:sp>
            <p:nvSpPr>
              <p:cNvPr id="62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/>
            </p:nvSpPr>
            <p:spPr bwMode="auto">
              <a:xfrm>
                <a:off x="9642" y="4944"/>
                <a:ext cx="720" cy="30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1,5В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7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2071670" y="4699118"/>
            <a:ext cx="905640" cy="843265"/>
            <a:chOff x="9385" y="4917"/>
            <a:chExt cx="1129" cy="759"/>
          </a:xfrm>
        </p:grpSpPr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69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500958" y="3413234"/>
            <a:ext cx="57150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0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86776" y="3357562"/>
            <a:ext cx="8572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6485274"/>
            <a:ext cx="221454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ПРЗ 2,3,4.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Стр.30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4" grpId="0"/>
      <p:bldP spid="18456" grpId="0"/>
      <p:bldP spid="18460" grpId="0"/>
      <p:bldP spid="23" grpId="0" animBg="1"/>
      <p:bldP spid="43" grpId="0" animBg="1"/>
      <p:bldP spid="52" grpId="0" animBg="1"/>
      <p:bldP spid="53" grpId="0" animBg="1"/>
      <p:bldP spid="54" grpId="0" animBg="1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 descr="K:\Физика (предмет)\ppsRZ2\Марон0004.jpg"/>
          <p:cNvPicPr>
            <a:picLocks noChangeAspect="1" noChangeArrowheads="1"/>
          </p:cNvPicPr>
          <p:nvPr/>
        </p:nvPicPr>
        <p:blipFill>
          <a:blip r:embed="rId2" cstate="print"/>
          <a:srcRect l="11352" t="16544" r="11856" b="6249"/>
          <a:stretch>
            <a:fillRect/>
          </a:stretch>
        </p:blipFill>
        <p:spPr bwMode="auto">
          <a:xfrm>
            <a:off x="0" y="0"/>
            <a:ext cx="91809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214810" y="0"/>
            <a:ext cx="642942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сколько градусов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минут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нагревается медный электропаяльник массой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0,5кг,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включенный в сеть с напряжением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силе тока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2,5 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с=380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Дж/(кг·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286564"/>
            <a:ext cx="2714612" cy="27853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=0,5кг</a:t>
            </a: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0В</a:t>
            </a:r>
            <a:endParaRPr lang="ru-RU" sz="32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5A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c=380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(кг·</a:t>
            </a:r>
            <a:r>
              <a:rPr lang="ru-RU" sz="2400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t=300c</a:t>
            </a:r>
          </a:p>
          <a:p>
            <a:pPr>
              <a:lnSpc>
                <a:spcPts val="3500"/>
              </a:lnSpc>
            </a:pPr>
            <a:r>
              <a:rPr lang="el-GR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 flipH="1" flipV="1">
            <a:off x="6226495" y="1845631"/>
            <a:ext cx="1548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913156" y="2477128"/>
            <a:ext cx="2088000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484528" y="76264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14176" y="2620028"/>
            <a:ext cx="68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сек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505428" y="2260271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88308" y="113025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6923789" y="1394925"/>
            <a:ext cx="928694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413090" y="189574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970946" y="2249166"/>
            <a:ext cx="1260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984594" y="1334120"/>
            <a:ext cx="1692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363523" y="1428736"/>
            <a:ext cx="3994427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28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14612" y="1928802"/>
            <a:ext cx="342902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l-GR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86050" y="2928934"/>
            <a:ext cx="385765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4006998"/>
            <a:ext cx="107157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86182" y="3669573"/>
            <a:ext cx="157163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29058" y="4357694"/>
            <a:ext cx="107157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786182" y="4435626"/>
            <a:ext cx="1692000" cy="1684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4143372" y="6309320"/>
            <a:ext cx="4928621" cy="5057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Стр. 35  ПРЗ-4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3683</TotalTime>
  <Words>3039</Words>
  <Application>Microsoft Office PowerPoint</Application>
  <PresentationFormat>Экран (4:3)</PresentationFormat>
  <Paragraphs>940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Трек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Уроки физики    Вторушина С.В.  8 (10)  класс  (Постоянный ток) </vt:lpstr>
      <vt:lpstr>Слайд 30</vt:lpstr>
      <vt:lpstr>Задача №1 (Всё -?) 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301</cp:revision>
  <dcterms:created xsi:type="dcterms:W3CDTF">2009-11-04T14:29:22Z</dcterms:created>
  <dcterms:modified xsi:type="dcterms:W3CDTF">2020-02-17T03:25:17Z</dcterms:modified>
</cp:coreProperties>
</file>