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6"/>
  </p:notesMasterIdLst>
  <p:sldIdLst>
    <p:sldId id="289" r:id="rId2"/>
    <p:sldId id="346" r:id="rId3"/>
    <p:sldId id="320" r:id="rId4"/>
    <p:sldId id="322" r:id="rId5"/>
    <p:sldId id="333" r:id="rId6"/>
    <p:sldId id="335" r:id="rId7"/>
    <p:sldId id="334" r:id="rId8"/>
    <p:sldId id="323" r:id="rId9"/>
    <p:sldId id="339" r:id="rId10"/>
    <p:sldId id="336" r:id="rId11"/>
    <p:sldId id="351" r:id="rId12"/>
    <p:sldId id="354" r:id="rId13"/>
    <p:sldId id="345" r:id="rId14"/>
    <p:sldId id="352" r:id="rId15"/>
    <p:sldId id="343" r:id="rId16"/>
    <p:sldId id="363" r:id="rId17"/>
    <p:sldId id="364" r:id="rId18"/>
    <p:sldId id="361" r:id="rId19"/>
    <p:sldId id="362" r:id="rId20"/>
    <p:sldId id="301" r:id="rId21"/>
    <p:sldId id="356" r:id="rId22"/>
    <p:sldId id="359" r:id="rId23"/>
    <p:sldId id="360" r:id="rId24"/>
    <p:sldId id="348" r:id="rId25"/>
    <p:sldId id="347" r:id="rId26"/>
    <p:sldId id="349" r:id="rId27"/>
    <p:sldId id="350" r:id="rId28"/>
    <p:sldId id="337" r:id="rId29"/>
    <p:sldId id="342" r:id="rId30"/>
    <p:sldId id="355" r:id="rId31"/>
    <p:sldId id="357" r:id="rId32"/>
    <p:sldId id="341" r:id="rId33"/>
    <p:sldId id="344" r:id="rId34"/>
    <p:sldId id="353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00FF"/>
    <a:srgbClr val="000099"/>
    <a:srgbClr val="33CCFF"/>
    <a:srgbClr val="FF3399"/>
    <a:srgbClr val="000000"/>
    <a:srgbClr val="9900FF"/>
    <a:srgbClr val="0014AC"/>
    <a:srgbClr val="0066FF"/>
    <a:srgbClr val="365D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54" autoAdjust="0"/>
    <p:restoredTop sz="93097" autoAdjust="0"/>
  </p:normalViewPr>
  <p:slideViewPr>
    <p:cSldViewPr>
      <p:cViewPr>
        <p:scale>
          <a:sx n="84" d="100"/>
          <a:sy n="84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868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dos/DOSBox-0.74/&#1071;&#1088;&#1083;&#1099;&#1082;%20&#1076;&#1083;&#1103;%20DOSBox.lnk" TargetMode="External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Relationship Id="rId1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0.wav"/><Relationship Id="rId4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10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9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9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dos/DOSBox-0.74/&#1071;&#1088;&#1083;&#1099;&#1082;%20&#1076;&#1083;&#1103;%20DOSBox.lnk" TargetMode="External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hyperlink" Target="../../../../dos/DOSBox-0.74/&#1071;&#1088;&#1083;&#1099;&#1082;%20&#1076;&#1083;&#1103;%20DOSBox.lnk" TargetMode="External"/><Relationship Id="rId4" Type="http://schemas.openxmlformats.org/officeDocument/2006/relationships/audio" Target="../media/audio7.wav"/><Relationship Id="rId9" Type="http://schemas.openxmlformats.org/officeDocument/2006/relationships/audio" Target="../media/audio9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10" Type="http://schemas.openxmlformats.org/officeDocument/2006/relationships/hyperlink" Target="../../../../dos/DOSBox-0.74/&#1071;&#1088;&#1083;&#1099;&#1082;%20&#1076;&#1083;&#1103;%20DOSBox.lnk" TargetMode="External"/><Relationship Id="rId4" Type="http://schemas.openxmlformats.org/officeDocument/2006/relationships/audio" Target="../media/audio3.wav"/><Relationship Id="rId9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214686"/>
          <a:ext cx="9144000" cy="3322320"/>
        </p:xfrm>
        <a:graphic>
          <a:graphicData uri="http://schemas.openxmlformats.org/drawingml/2006/table">
            <a:tbl>
              <a:tblPr/>
              <a:tblGrid>
                <a:gridCol w="8284628"/>
                <a:gridCol w="85937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1.Консультация по гр.6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2. Изучение темы № 16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постановка проблемы: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Какое изображение будет в зеркале если уйти из комнаты 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а) эвристическая беседа по теме с демонстрациями, выкладками и рисунками на доске и заполнением справочника.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  б) Повтор темы по О.К. с акцентами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Первичная «обратная связь» по ???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стр.98 (1,2) , стр.102 (1,2) , стр. 104 (1,2)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4. Решение типичных задач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ПРЗ № 1,2,3,4,5 (стр.104)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Д.З. $42, 43,  введение стр.91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85970"/>
            <a:ext cx="91440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  (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o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\3у10н\  №39.                                  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«ОПТИКА»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\Т.№16\ ЗАКОНЫ ОТРАЖЕНИЯ И ПРЕЛОМЛЕНИЯ.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Повторить законы отражения и преломления и построение изображений в плоском зеркале.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Изучить понятия относительного и абсолютного показателя преломления.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Изучить явление полного отражения его законы и применение.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Закона отражения.       2. Закона преломления.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Явление полного отражения.       4.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429256" y="2428868"/>
            <a:ext cx="2643206" cy="785794"/>
          </a:xfrm>
          <a:prstGeom prst="round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3357554" y="1355693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V="1">
            <a:off x="3643306" y="1365204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rot="865152" flipV="1">
            <a:off x="4566413" y="823145"/>
            <a:ext cx="1225620" cy="68393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rot="15272607" flipH="1">
            <a:off x="4333797" y="1565317"/>
            <a:ext cx="949175" cy="432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4452628" y="367932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rc 19"/>
          <p:cNvSpPr>
            <a:spLocks/>
          </p:cNvSpPr>
          <p:nvPr/>
        </p:nvSpPr>
        <p:spPr bwMode="auto">
          <a:xfrm rot="11852400">
            <a:off x="3969123" y="1896008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rc 20"/>
          <p:cNvSpPr>
            <a:spLocks/>
          </p:cNvSpPr>
          <p:nvPr/>
        </p:nvSpPr>
        <p:spPr bwMode="auto">
          <a:xfrm rot="14153193" flipV="1">
            <a:off x="4214368" y="696427"/>
            <a:ext cx="776982" cy="70603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rc 21"/>
          <p:cNvSpPr>
            <a:spLocks/>
          </p:cNvSpPr>
          <p:nvPr/>
        </p:nvSpPr>
        <p:spPr bwMode="auto">
          <a:xfrm rot="5400000">
            <a:off x="4580423" y="1788608"/>
            <a:ext cx="214313" cy="42862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29058" y="2038641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2252955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252691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1000108"/>
            <a:ext cx="1423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45552" y="1643050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285728"/>
            <a:ext cx="1632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428868"/>
            <a:ext cx="2624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5759150" y="3609561"/>
            <a:ext cx="1285884" cy="6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7143510" y="3361270"/>
            <a:ext cx="1143266" cy="1067862"/>
            <a:chOff x="12816" y="9505"/>
            <a:chExt cx="817" cy="908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12823" y="9505"/>
              <a:ext cx="789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12844" y="9883"/>
              <a:ext cx="789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12816" y="9991"/>
              <a:ext cx="51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42844" y="1465724"/>
            <a:ext cx="323171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зеркальн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снизу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медицина,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ЭВМ…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огранка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643306" y="4357694"/>
            <a:ext cx="45114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-предельный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полного отражения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14282" y="4929198"/>
            <a:ext cx="18437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=1,3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=1,5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214546" y="5072074"/>
            <a:ext cx="178595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36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8215338" y="0"/>
            <a:ext cx="928694" cy="3571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ФвК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188640"/>
            <a:ext cx="363432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"/>
          <p:cNvSpPr txBox="1">
            <a:spLocks noChangeArrowheads="1"/>
          </p:cNvSpPr>
          <p:nvPr/>
        </p:nvSpPr>
        <p:spPr bwMode="auto">
          <a:xfrm>
            <a:off x="7858116" y="3609561"/>
            <a:ext cx="428660" cy="6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8292878" y="3348481"/>
            <a:ext cx="720663" cy="1067862"/>
            <a:chOff x="12816" y="9505"/>
            <a:chExt cx="515" cy="908"/>
          </a:xfrm>
          <a:solidFill>
            <a:schemeClr val="bg2">
              <a:lumMod val="90000"/>
            </a:schemeClr>
          </a:solidFill>
        </p:grpSpPr>
        <p:sp>
          <p:nvSpPr>
            <p:cNvPr id="41" name="Text Box 3"/>
            <p:cNvSpPr txBox="1">
              <a:spLocks noChangeArrowheads="1"/>
            </p:cNvSpPr>
            <p:nvPr/>
          </p:nvSpPr>
          <p:spPr bwMode="auto">
            <a:xfrm>
              <a:off x="12823" y="9505"/>
              <a:ext cx="508" cy="5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12844" y="9991"/>
              <a:ext cx="487" cy="4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12816" y="9991"/>
              <a:ext cx="515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286249" y="5357826"/>
            <a:ext cx="4857752" cy="1323439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 более плотной…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baseline="-25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≥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0" y="-214361"/>
            <a:ext cx="9144223" cy="7072361"/>
            <a:chOff x="892784" y="71486"/>
            <a:chExt cx="9144223" cy="7072361"/>
          </a:xfrm>
        </p:grpSpPr>
        <p:grpSp>
          <p:nvGrpSpPr>
            <p:cNvPr id="34" name="Группа 31"/>
            <p:cNvGrpSpPr/>
            <p:nvPr/>
          </p:nvGrpSpPr>
          <p:grpSpPr>
            <a:xfrm>
              <a:off x="892784" y="71486"/>
              <a:ext cx="9144223" cy="7072361"/>
              <a:chOff x="-35942" y="2351004"/>
              <a:chExt cx="9144223" cy="6858000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-35719" y="2351004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58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en-US" sz="9600" b="1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7200" b="1" u="sng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7200" b="1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/>
            </p:nvSpPr>
            <p:spPr bwMode="auto">
              <a:xfrm>
                <a:off x="-35942" y="2394275"/>
                <a:ext cx="8215338" cy="237266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ru-RU" sz="2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 </a:t>
                </a:r>
                <a:r>
                  <a:rPr lang="ru-RU" sz="32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ЛУЧ падает из более плотной среды,</a:t>
                </a:r>
                <a:endParaRPr lang="ru-RU" sz="32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2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угол преломления как бы </a:t>
                </a:r>
                <a:r>
                  <a:rPr lang="ru-RU" sz="3200" b="1" dirty="0" smtClean="0">
                    <a:solidFill>
                      <a:srgbClr val="FFC000"/>
                    </a:solidFill>
                    <a:latin typeface="Times New Roman" pitchFamily="18" charset="0"/>
                  </a:rPr>
                  <a:t>90°</a:t>
                </a:r>
              </a:p>
              <a:p>
                <a:pPr lvl="0" eaLnBrk="0" hangingPunct="0"/>
                <a:r>
                  <a:rPr lang="ru-RU" sz="32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Угол падения ≥ предельного угла полного  отражения</a:t>
                </a:r>
                <a:r>
                  <a:rPr lang="ru-RU" sz="2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20452232">
              <a:off x="1136439" y="4562259"/>
              <a:ext cx="7950825" cy="110799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 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//</a:t>
              </a:r>
              <a:r>
                <a:rPr lang="en-US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6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3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3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3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3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3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3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3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3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3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3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3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3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3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3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3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2049" grpId="0"/>
      <p:bldP spid="2054" grpId="0" build="p"/>
      <p:bldP spid="2055" grpId="0"/>
      <p:bldP spid="2056" grpId="0"/>
      <p:bldP spid="26" grpId="0" animBg="1"/>
      <p:bldP spid="39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-1"/>
            <a:ext cx="4429124" cy="697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85720" y="2537421"/>
            <a:ext cx="1285884" cy="6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43042" y="2289130"/>
            <a:ext cx="801765" cy="1067862"/>
            <a:chOff x="12816" y="9505"/>
            <a:chExt cx="789" cy="90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2823" y="9505"/>
              <a:ext cx="529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2816" y="9883"/>
              <a:ext cx="789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2816" y="9991"/>
              <a:ext cx="51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28226" y="2321585"/>
            <a:ext cx="1843774" cy="132343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=1,3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=1,5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345060" y="-47388"/>
            <a:ext cx="5004048" cy="234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предельный  угол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полного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отражения </a:t>
            </a:r>
          </a:p>
          <a:p>
            <a:pPr marL="0" marR="0" lvl="0" indent="0" algn="ctr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воды в воздух</a:t>
            </a:r>
          </a:p>
          <a:p>
            <a:pPr marL="0" marR="0" lvl="0" indent="0" algn="ctr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 стекла в воздух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3545721"/>
            <a:ext cx="307183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0,75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0,67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4286256"/>
            <a:ext cx="428628" cy="21431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3702" y="2988497"/>
            <a:ext cx="428628" cy="214314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28926" y="4656038"/>
            <a:ext cx="178595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32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71406" y="5499097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357158" y="5508608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rot="865152" flipV="1">
            <a:off x="1244119" y="5252284"/>
            <a:ext cx="1369349" cy="411806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rot="15272607" flipH="1">
            <a:off x="1047649" y="5708721"/>
            <a:ext cx="949175" cy="432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166480" y="4511336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rc 19"/>
          <p:cNvSpPr>
            <a:spLocks/>
          </p:cNvSpPr>
          <p:nvPr/>
        </p:nvSpPr>
        <p:spPr bwMode="auto">
          <a:xfrm rot="11852400">
            <a:off x="682975" y="6039412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rc 21"/>
          <p:cNvSpPr>
            <a:spLocks/>
          </p:cNvSpPr>
          <p:nvPr/>
        </p:nvSpPr>
        <p:spPr bwMode="auto">
          <a:xfrm rot="5400000">
            <a:off x="1294275" y="5932012"/>
            <a:ext cx="214313" cy="42862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00034" y="600076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285852" y="621508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14942" y="6500834"/>
            <a:ext cx="428628" cy="2143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6156176" y="332656"/>
            <a:ext cx="9144000" cy="7114971"/>
            <a:chOff x="0" y="-185486"/>
            <a:chExt cx="9144000" cy="7114971"/>
          </a:xfrm>
          <a:solidFill>
            <a:schemeClr val="tx1">
              <a:lumMod val="65000"/>
              <a:lumOff val="35000"/>
              <a:alpha val="74000"/>
            </a:schemeClr>
          </a:solidFill>
        </p:grpSpPr>
        <p:grpSp>
          <p:nvGrpSpPr>
            <p:cNvPr id="26" name="Группа 31"/>
            <p:cNvGrpSpPr/>
            <p:nvPr/>
          </p:nvGrpSpPr>
          <p:grpSpPr>
            <a:xfrm>
              <a:off x="0" y="-185486"/>
              <a:ext cx="9144000" cy="7114971"/>
              <a:chOff x="-928726" y="2101821"/>
              <a:chExt cx="9144000" cy="6899318"/>
            </a:xfrm>
            <a:grpFill/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-928726" y="2143139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en-US" sz="9600" b="1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7200" b="1" u="sng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7200" b="1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-922362" y="2101821"/>
                <a:ext cx="4565604" cy="2133902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ru-RU" sz="2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 ЛУЧ падающий,</a:t>
                </a:r>
                <a:endParaRPr lang="ru-RU" sz="14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2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ЛУЧ преломлённый </a:t>
                </a:r>
                <a:endParaRPr lang="ru-RU" sz="14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2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и  </a:t>
                </a:r>
                <a:r>
                  <a:rPr lang="ru-RU" sz="32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</a:t>
                </a:r>
                <a:r>
                  <a:rPr lang="ru-RU" sz="32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…</a:t>
                </a:r>
                <a:r>
                  <a:rPr lang="ru-RU" sz="2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</a:t>
                </a:r>
                <a:r>
                  <a:rPr lang="ru-RU" sz="28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одной </a:t>
                </a:r>
              </a:p>
              <a:p>
                <a:pPr lvl="0" eaLnBrk="0" hangingPunct="0"/>
                <a:r>
                  <a:rPr lang="ru-RU" sz="28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    плоскости</a:t>
                </a:r>
                <a:endParaRPr lang="ru-RU" sz="28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20452232">
              <a:off x="1142944" y="4600860"/>
              <a:ext cx="771524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 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6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1" grpId="0" animBg="1"/>
      <p:bldP spid="22" grpId="0"/>
      <p:bldP spid="23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5984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008" y="566350"/>
            <a:ext cx="8460432" cy="142249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№16   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61,62 </a:t>
            </a: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гр10/№1055,1057,1073.. </a:t>
            </a:r>
          </a:p>
          <a:p>
            <a:pPr marL="0" indent="0" algn="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Гр9 684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697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722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724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pt-B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338</a:t>
            </a:r>
            <a:r>
              <a:rPr lang="pt-BR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1339</a:t>
            </a:r>
            <a:r>
              <a:rPr lang="pt-BR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1342</a:t>
            </a:r>
            <a:r>
              <a:rPr lang="pt-BR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1343</a:t>
            </a:r>
            <a:r>
              <a:rPr lang="pt-BR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1346</a:t>
            </a:r>
            <a:r>
              <a:rPr lang="pt-BR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B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85775"/>
            <a:ext cx="1475656" cy="201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4624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F:\фото\DSCN0002.JPG"/>
          <p:cNvPicPr>
            <a:picLocks noChangeAspect="1" noChangeArrowheads="1"/>
          </p:cNvPicPr>
          <p:nvPr/>
        </p:nvPicPr>
        <p:blipFill>
          <a:blip r:embed="rId14" cstate="print">
            <a:lum contrast="18000"/>
          </a:blip>
          <a:srcRect/>
          <a:stretch>
            <a:fillRect/>
          </a:stretch>
        </p:blipFill>
        <p:spPr bwMode="auto">
          <a:xfrm>
            <a:off x="251520" y="72008"/>
            <a:ext cx="8711045" cy="5877272"/>
          </a:xfrm>
          <a:prstGeom prst="rect">
            <a:avLst/>
          </a:prstGeom>
          <a:solidFill>
            <a:schemeClr val="bg1">
              <a:alpha val="11000"/>
            </a:schemeClr>
          </a:solidFill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857620" y="3000372"/>
          <a:ext cx="4193100" cy="714380"/>
        </p:xfrm>
        <a:graphic>
          <a:graphicData uri="http://schemas.openxmlformats.org/presentationml/2006/ole">
            <p:oleObj spid="_x0000_s5155" name="Формула" r:id="rId3" imgW="1282700" imgH="215900" progId="Equation.3">
              <p:embed/>
            </p:oleObj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39.0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часть физики, изучающие световые явления.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39.1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Геометрическая оптика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часть оптики, в основе которой лежит понятие луч.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Луч – линия, вдоль которой распространяется световая энергия.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39.2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закон геометрической оптики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закон прямолинейного распространения  света (только в случае, когда размеры препятствий и отверстий гораздо больше длины волны.)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39.4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Изображение в плоском зеркале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мнимое, прямое, равное.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преломления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357187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Абсолютный показатель преломления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показатель преломления данной среды относительно вакуума. Показывает во сколько раз скорость света в данной среде меньше, чем в вакууме.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28662" y="4864768"/>
            <a:ext cx="890253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n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553978" y="4514522"/>
            <a:ext cx="999748" cy="63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513611" y="4970908"/>
            <a:ext cx="1162560" cy="74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707588" y="5222251"/>
            <a:ext cx="75898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5143512"/>
            <a:ext cx="5629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скорость света в вакууме).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Какое изображение будет в зеркале, если всем уйти из комнаты ?</a:t>
            </a:r>
            <a:endParaRPr lang="ru-RU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71736" y="1506527"/>
            <a:ext cx="6215106" cy="34163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Вода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зеркальн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снизу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медицина,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ЭВМ… 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огранка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драгоценных..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214686"/>
          <a:ext cx="8286807" cy="3181243"/>
        </p:xfrm>
        <a:graphic>
          <a:graphicData uri="http://schemas.openxmlformats.org/drawingml/2006/table">
            <a:tbl>
              <a:tblPr/>
              <a:tblGrid>
                <a:gridCol w="6700004"/>
                <a:gridCol w="1322369"/>
                <a:gridCol w="264434"/>
              </a:tblGrid>
              <a:tr h="2754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Консультация по </a:t>
                      </a:r>
                      <a:r>
                        <a:rPr lang="ru-RU" sz="2800" u="none" strike="noStrike" dirty="0" err="1">
                          <a:latin typeface="Times New Roman"/>
                          <a:ea typeface="Times New Roman"/>
                        </a:rPr>
                        <a:t>т.№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 16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Планирование лабораторной работы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Выполнение лабораторной работы.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4.   Камеральные работы.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15м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20м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Д.З. </a:t>
                      </a: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гр.8( бр.3)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7085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- 2  (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) \4у10н\  №40.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\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З.Т№16\ Л.Р. № 2 «ОПРЕДЕЛЕНИЕ ПОКАЗАТЕЛЯ ПРЕЛОМЛЕНИЯ СТЕКЛА.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Закрепить знания по теме 16.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Развивать практические навыки учащихся.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Научиться находить показатели преломления веществ.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2786050" y="379930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2910" y="857232"/>
            <a:ext cx="5453797" cy="3602848"/>
            <a:chOff x="8236" y="6051"/>
            <a:chExt cx="2758" cy="1332"/>
          </a:xfrm>
        </p:grpSpPr>
        <p:sp>
          <p:nvSpPr>
            <p:cNvPr id="24578" name="Line 2"/>
            <p:cNvSpPr>
              <a:spLocks noChangeShapeType="1"/>
            </p:cNvSpPr>
            <p:nvPr/>
          </p:nvSpPr>
          <p:spPr bwMode="auto">
            <a:xfrm>
              <a:off x="8295" y="6051"/>
              <a:ext cx="0" cy="6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236" y="6066"/>
              <a:ext cx="2758" cy="1317"/>
              <a:chOff x="8236" y="6066"/>
              <a:chExt cx="2758" cy="131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8236" y="6719"/>
                <a:ext cx="2758" cy="24"/>
                <a:chOff x="8320" y="7125"/>
                <a:chExt cx="2758" cy="24"/>
              </a:xfrm>
            </p:grpSpPr>
            <p:sp>
              <p:nvSpPr>
                <p:cNvPr id="24581" name="Line 5"/>
                <p:cNvSpPr>
                  <a:spLocks noChangeShapeType="1"/>
                </p:cNvSpPr>
                <p:nvPr/>
              </p:nvSpPr>
              <p:spPr bwMode="auto">
                <a:xfrm>
                  <a:off x="8320" y="7125"/>
                  <a:ext cx="2758" cy="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582" name="Line 6"/>
                <p:cNvSpPr>
                  <a:spLocks noChangeShapeType="1"/>
                </p:cNvSpPr>
                <p:nvPr/>
              </p:nvSpPr>
              <p:spPr bwMode="auto">
                <a:xfrm>
                  <a:off x="9368" y="7149"/>
                  <a:ext cx="686" cy="0"/>
                </a:xfrm>
                <a:prstGeom prst="line">
                  <a:avLst/>
                </a:prstGeom>
                <a:noFill/>
                <a:ln w="762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 rot="120000">
                <a:off x="8286" y="6076"/>
                <a:ext cx="1362" cy="6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9635" y="6066"/>
                <a:ext cx="0" cy="66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>
                <a:off x="8295" y="6725"/>
                <a:ext cx="0" cy="6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 flipV="1">
                <a:off x="8303" y="6273"/>
                <a:ext cx="2213" cy="11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 flipV="1">
                <a:off x="9636" y="6266"/>
                <a:ext cx="888" cy="4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9" name="Прямоугольник 88"/>
          <p:cNvSpPr/>
          <p:nvPr/>
        </p:nvSpPr>
        <p:spPr>
          <a:xfrm>
            <a:off x="357158" y="500042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40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14282" y="3929066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S</a:t>
            </a:r>
            <a:endParaRPr lang="ru-RU" sz="40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42844" y="1500174"/>
            <a:ext cx="535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 </a:t>
            </a:r>
            <a:endParaRPr lang="ru-RU" sz="40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357818" y="1643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2400" dirty="0"/>
          </a:p>
        </p:txBody>
      </p:sp>
      <p:grpSp>
        <p:nvGrpSpPr>
          <p:cNvPr id="5" name="Группа 96"/>
          <p:cNvGrpSpPr/>
          <p:nvPr/>
        </p:nvGrpSpPr>
        <p:grpSpPr>
          <a:xfrm>
            <a:off x="4917901" y="1154273"/>
            <a:ext cx="338558" cy="1467577"/>
            <a:chOff x="5090698" y="1191079"/>
            <a:chExt cx="338558" cy="1467577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 rot="19264022" flipH="1">
              <a:off x="5090698" y="1191079"/>
              <a:ext cx="290710" cy="389416"/>
              <a:chOff x="3340" y="2819"/>
              <a:chExt cx="566" cy="674"/>
            </a:xfrm>
          </p:grpSpPr>
          <p:sp>
            <p:nvSpPr>
              <p:cNvPr id="79" name="Arc 26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Line 27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Line 28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Oval 29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>
              <a:off x="5429256" y="1428736"/>
              <a:ext cx="0" cy="12299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8" name="Rectangle 16"/>
          <p:cNvSpPr>
            <a:spLocks noChangeArrowheads="1"/>
          </p:cNvSpPr>
          <p:nvPr/>
        </p:nvSpPr>
        <p:spPr bwMode="auto">
          <a:xfrm>
            <a:off x="214282" y="4572008"/>
            <a:ext cx="54292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Найти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высоту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столба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зная свой рост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42844" y="2357430"/>
            <a:ext cx="450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</a:t>
            </a:r>
            <a:endParaRPr lang="ru-RU" sz="4000" dirty="0"/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>
            <a:off x="714348" y="2285992"/>
            <a:ext cx="25717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26"/>
          <p:cNvSpPr>
            <a:spLocks noChangeShapeType="1"/>
          </p:cNvSpPr>
          <p:nvPr/>
        </p:nvSpPr>
        <p:spPr bwMode="auto">
          <a:xfrm flipV="1">
            <a:off x="3357554" y="2285992"/>
            <a:ext cx="1857388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4214810" y="221825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71604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6929455" y="2025367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850624" y="16736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7215206" y="18573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40864" y="168394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40864" y="20485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7865540" y="181942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183806" y="18425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6334780"/>
            <a:ext cx="210140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стр.25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9" grpId="0"/>
      <p:bldP spid="90" grpId="0"/>
      <p:bldP spid="91" grpId="0"/>
      <p:bldP spid="92" grpId="0"/>
      <p:bldP spid="98" grpId="0"/>
      <p:bldP spid="99" grpId="0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71604" y="1388730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026087" y="285731"/>
            <a:ext cx="640592" cy="110128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rot="15272607">
            <a:off x="2579483" y="398701"/>
            <a:ext cx="812286" cy="8685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666678" y="366105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rc 19"/>
          <p:cNvSpPr>
            <a:spLocks/>
          </p:cNvSpPr>
          <p:nvPr/>
        </p:nvSpPr>
        <p:spPr bwMode="auto">
          <a:xfrm rot="16651231">
            <a:off x="2400308" y="752413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21"/>
          <p:cNvSpPr>
            <a:spLocks/>
          </p:cNvSpPr>
          <p:nvPr/>
        </p:nvSpPr>
        <p:spPr bwMode="auto">
          <a:xfrm>
            <a:off x="2678282" y="713477"/>
            <a:ext cx="226567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31392" y="2552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686460" y="2616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28736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2а. Луч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одной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28802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2б.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0" y="1615754"/>
            <a:ext cx="4286248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83283" y="3024880"/>
            <a:ext cx="2355609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57158" y="3049150"/>
            <a:ext cx="2407859" cy="1094349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383283" y="3049150"/>
            <a:ext cx="2105244" cy="2034254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1460941" y="3049150"/>
            <a:ext cx="1304076" cy="50966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1474004" y="3088864"/>
            <a:ext cx="1291013" cy="9774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1500166" y="3013072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1495775" y="3572055"/>
            <a:ext cx="1254003" cy="595714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1500166" y="4071942"/>
            <a:ext cx="1129909" cy="1105381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 rot="19525022" flipH="1">
            <a:off x="8126457" y="3788099"/>
            <a:ext cx="419492" cy="572566"/>
            <a:chOff x="3340" y="2819"/>
            <a:chExt cx="566" cy="674"/>
          </a:xfrm>
        </p:grpSpPr>
        <p:sp>
          <p:nvSpPr>
            <p:cNvPr id="26650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78"/>
          <p:cNvGrpSpPr/>
          <p:nvPr/>
        </p:nvGrpSpPr>
        <p:grpSpPr>
          <a:xfrm>
            <a:off x="1432544" y="2643182"/>
            <a:ext cx="28397" cy="2643206"/>
            <a:chOff x="1432544" y="2643182"/>
            <a:chExt cx="28397" cy="2643206"/>
          </a:xfrm>
        </p:grpSpPr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70" name="Line 46"/>
          <p:cNvSpPr>
            <a:spLocks noChangeShapeType="1"/>
          </p:cNvSpPr>
          <p:nvPr/>
        </p:nvSpPr>
        <p:spPr bwMode="auto">
          <a:xfrm rot="-180000" flipV="1">
            <a:off x="8560805" y="4099416"/>
            <a:ext cx="72000" cy="138177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594189" y="5786454"/>
            <a:ext cx="2620885" cy="707679"/>
            <a:chOff x="6574" y="8636"/>
            <a:chExt cx="1057" cy="528"/>
          </a:xfrm>
        </p:grpSpPr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26678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26677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455892" y="241522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6858018" y="4118288"/>
            <a:ext cx="1750303" cy="9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215042" y="6273225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зеркальное…                                                      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2844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86050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2786050" y="30003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H="1">
            <a:off x="1500166" y="3033710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Oval 5"/>
          <p:cNvSpPr>
            <a:spLocks noChangeArrowheads="1"/>
          </p:cNvSpPr>
          <p:nvPr/>
        </p:nvSpPr>
        <p:spPr bwMode="auto">
          <a:xfrm>
            <a:off x="333305" y="30003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6" name="Text Box 55"/>
          <p:cNvSpPr txBox="1">
            <a:spLocks noChangeArrowheads="1"/>
          </p:cNvSpPr>
          <p:nvPr/>
        </p:nvSpPr>
        <p:spPr bwMode="auto">
          <a:xfrm>
            <a:off x="5643570" y="2357454"/>
            <a:ext cx="2286016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78"/>
          <p:cNvGrpSpPr/>
          <p:nvPr/>
        </p:nvGrpSpPr>
        <p:grpSpPr>
          <a:xfrm>
            <a:off x="6785580" y="2857496"/>
            <a:ext cx="998" cy="2643206"/>
            <a:chOff x="1431546" y="2643182"/>
            <a:chExt cx="998" cy="2643206"/>
          </a:xfrm>
        </p:grpSpPr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1431546" y="2643182"/>
              <a:ext cx="0" cy="264320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7" name="Line 12"/>
          <p:cNvSpPr>
            <a:spLocks noChangeShapeType="1"/>
          </p:cNvSpPr>
          <p:nvPr/>
        </p:nvSpPr>
        <p:spPr bwMode="auto">
          <a:xfrm>
            <a:off x="6786578" y="5500702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Line 46"/>
          <p:cNvSpPr>
            <a:spLocks noChangeShapeType="1"/>
          </p:cNvSpPr>
          <p:nvPr/>
        </p:nvSpPr>
        <p:spPr bwMode="auto">
          <a:xfrm rot="-180000" flipV="1">
            <a:off x="4956565" y="4112786"/>
            <a:ext cx="72000" cy="138177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5072066" y="4111848"/>
            <a:ext cx="1750303" cy="9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26653" idx="6"/>
          </p:cNvCxnSpPr>
          <p:nvPr/>
        </p:nvCxnSpPr>
        <p:spPr>
          <a:xfrm flipV="1">
            <a:off x="5000628" y="4195099"/>
            <a:ext cx="3298170" cy="130655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Line 24"/>
          <p:cNvSpPr>
            <a:spLocks noChangeShapeType="1"/>
          </p:cNvSpPr>
          <p:nvPr/>
        </p:nvSpPr>
        <p:spPr bwMode="auto">
          <a:xfrm flipH="1" flipV="1">
            <a:off x="6786578" y="4786322"/>
            <a:ext cx="1785950" cy="71437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Line 24"/>
          <p:cNvSpPr>
            <a:spLocks noChangeShapeType="1"/>
          </p:cNvSpPr>
          <p:nvPr/>
        </p:nvSpPr>
        <p:spPr bwMode="auto">
          <a:xfrm flipV="1">
            <a:off x="6800487" y="4230584"/>
            <a:ext cx="1422243" cy="571504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78"/>
          <p:cNvGrpSpPr/>
          <p:nvPr/>
        </p:nvGrpSpPr>
        <p:grpSpPr>
          <a:xfrm>
            <a:off x="6659468" y="4127448"/>
            <a:ext cx="142876" cy="648000"/>
            <a:chOff x="1432544" y="2643182"/>
            <a:chExt cx="28397" cy="2643206"/>
          </a:xfrm>
        </p:grpSpPr>
        <p:sp>
          <p:nvSpPr>
            <p:cNvPr id="92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4" name="Line 12"/>
          <p:cNvSpPr>
            <a:spLocks noChangeShapeType="1"/>
          </p:cNvSpPr>
          <p:nvPr/>
        </p:nvSpPr>
        <p:spPr bwMode="auto">
          <a:xfrm>
            <a:off x="4286248" y="5500702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Text Box 55"/>
          <p:cNvSpPr txBox="1">
            <a:spLocks noChangeArrowheads="1"/>
          </p:cNvSpPr>
          <p:nvPr/>
        </p:nvSpPr>
        <p:spPr bwMode="auto">
          <a:xfrm>
            <a:off x="4500562" y="1071546"/>
            <a:ext cx="4429156" cy="114298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Подберём и повесим зеркало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0" y="6334780"/>
            <a:ext cx="210140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стр.25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0" grpId="0" animBg="1"/>
      <p:bldP spid="78" grpId="0"/>
      <p:bldP spid="86" grpId="0"/>
      <p:bldP spid="67" grpId="0" animBg="1"/>
      <p:bldP spid="79" grpId="0" animBg="1"/>
      <p:bldP spid="89" grpId="0" animBg="1"/>
      <p:bldP spid="90" grpId="0" animBg="1"/>
      <p:bldP spid="94" grpId="0" animBg="1"/>
      <p:bldP spid="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000628" y="2000240"/>
            <a:ext cx="3929090" cy="4286280"/>
            <a:chOff x="8768" y="2386"/>
            <a:chExt cx="536" cy="1090"/>
          </a:xfrm>
        </p:grpSpPr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8768" y="2710"/>
              <a:ext cx="536" cy="766"/>
            </a:xfrm>
            <a:prstGeom prst="rect">
              <a:avLst/>
            </a:prstGeom>
            <a:solidFill>
              <a:srgbClr val="0066FF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>
              <a:off x="8768" y="2401"/>
              <a:ext cx="0" cy="7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>
              <a:off x="9302" y="2386"/>
              <a:ext cx="2" cy="70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7358082" y="2214554"/>
            <a:ext cx="0" cy="2714644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41"/>
          <p:cNvSpPr>
            <a:spLocks noChangeShapeType="1"/>
          </p:cNvSpPr>
          <p:nvPr/>
        </p:nvSpPr>
        <p:spPr bwMode="auto">
          <a:xfrm flipV="1">
            <a:off x="6429388" y="1561160"/>
            <a:ext cx="1972572" cy="3143273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 flipV="1">
            <a:off x="6572264" y="3214686"/>
            <a:ext cx="785818" cy="291927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43"/>
          <p:cNvSpPr>
            <a:spLocks noChangeShapeType="1"/>
          </p:cNvSpPr>
          <p:nvPr/>
        </p:nvSpPr>
        <p:spPr bwMode="auto">
          <a:xfrm flipV="1">
            <a:off x="6572264" y="1142983"/>
            <a:ext cx="0" cy="502458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778671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16-3.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сколько поднимется  мнимое изображение  т.А из-за преломления света?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2198" y="562673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2198" y="4425743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 rot="16844767" flipH="1">
            <a:off x="7068643" y="-105495"/>
            <a:ext cx="1498750" cy="1542367"/>
            <a:chOff x="3340" y="2819"/>
            <a:chExt cx="552" cy="673"/>
          </a:xfrm>
        </p:grpSpPr>
        <p:sp>
          <p:nvSpPr>
            <p:cNvPr id="26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Line 43"/>
          <p:cNvSpPr>
            <a:spLocks noChangeShapeType="1"/>
          </p:cNvSpPr>
          <p:nvPr/>
        </p:nvSpPr>
        <p:spPr bwMode="auto">
          <a:xfrm flipV="1">
            <a:off x="7358082" y="1643050"/>
            <a:ext cx="1000132" cy="157163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000760" y="3143248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00958" y="321468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 flipV="1">
            <a:off x="7014540" y="4099238"/>
            <a:ext cx="357190" cy="3571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000892" y="4572008"/>
            <a:ext cx="758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28254" y="165350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0" name="Arc 19"/>
          <p:cNvSpPr>
            <a:spLocks/>
          </p:cNvSpPr>
          <p:nvPr/>
        </p:nvSpPr>
        <p:spPr bwMode="auto">
          <a:xfrm rot="2384083" flipH="1">
            <a:off x="7424137" y="2122809"/>
            <a:ext cx="517849" cy="37183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4358083" y="4714487"/>
            <a:ext cx="3000396" cy="794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 rot="20435641">
            <a:off x="4985049" y="5310736"/>
            <a:ext cx="109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H=1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>
            <a:off x="4858546" y="3856834"/>
            <a:ext cx="1285884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0800000">
            <a:off x="5014276" y="4494174"/>
            <a:ext cx="1571636" cy="1588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 rot="20435641">
            <a:off x="5125858" y="3596156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x-?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4282" y="928670"/>
            <a:ext cx="3352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1406" y="1428736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2000240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малых углов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20" y="2428868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2942582"/>
            <a:ext cx="3121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6"/>
          <p:cNvSpPr>
            <a:spLocks noChangeArrowheads="1"/>
          </p:cNvSpPr>
          <p:nvPr/>
        </p:nvSpPr>
        <p:spPr bwMode="auto">
          <a:xfrm>
            <a:off x="142844" y="3691598"/>
            <a:ext cx="357190" cy="42862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00034" y="3691598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28728" y="3643314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AutoShape 6"/>
          <p:cNvSpPr>
            <a:spLocks noChangeArrowheads="1"/>
          </p:cNvSpPr>
          <p:nvPr/>
        </p:nvSpPr>
        <p:spPr bwMode="auto">
          <a:xfrm>
            <a:off x="0" y="4286256"/>
            <a:ext cx="357190" cy="42862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57190" y="4263102"/>
            <a:ext cx="945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Arc 20"/>
          <p:cNvSpPr>
            <a:spLocks/>
          </p:cNvSpPr>
          <p:nvPr/>
        </p:nvSpPr>
        <p:spPr bwMode="auto">
          <a:xfrm rot="14537856" flipV="1">
            <a:off x="6447800" y="4848876"/>
            <a:ext cx="357190" cy="3571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391838" y="4102436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rc 19"/>
          <p:cNvSpPr>
            <a:spLocks/>
          </p:cNvSpPr>
          <p:nvPr/>
        </p:nvSpPr>
        <p:spPr bwMode="auto">
          <a:xfrm rot="4267591" flipH="1">
            <a:off x="6584220" y="3606980"/>
            <a:ext cx="408404" cy="25177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714884"/>
            <a:ext cx="4535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BC =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0" y="5286388"/>
            <a:ext cx="2637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C=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4007" y="5715016"/>
            <a:ext cx="1895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886923" y="5715016"/>
            <a:ext cx="16850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x=H/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 flipV="1">
            <a:off x="964381" y="3466413"/>
            <a:ext cx="821537" cy="4752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1962289" y="3445385"/>
            <a:ext cx="788058" cy="10487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7042591" y="6334780"/>
            <a:ext cx="210140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39-3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стр. 25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30" grpId="0" animBg="1"/>
      <p:bldP spid="30" grpId="1" animBg="1"/>
      <p:bldP spid="31" grpId="0"/>
      <p:bldP spid="32" grpId="0"/>
      <p:bldP spid="33" grpId="0" animBg="1"/>
      <p:bldP spid="34" grpId="0"/>
      <p:bldP spid="39" grpId="0"/>
      <p:bldP spid="40" grpId="0" animBg="1"/>
      <p:bldP spid="43" grpId="0"/>
      <p:bldP spid="51" grpId="0"/>
      <p:bldP spid="54" grpId="0"/>
      <p:bldP spid="57" grpId="0" animBg="1"/>
      <p:bldP spid="60" grpId="0" animBg="1"/>
      <p:bldP spid="62" grpId="0" animBg="1"/>
      <p:bldP spid="64" grpId="0" animBg="1"/>
      <p:bldP spid="68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077218"/>
            <a:ext cx="600076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№1.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Определить смещение луча в пластинке.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928670"/>
            <a:ext cx="405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4286248" y="1428736"/>
            <a:ext cx="4857784" cy="3000396"/>
          </a:xfrm>
          <a:prstGeom prst="trapezoi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5286380" y="455900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rot="865152">
            <a:off x="5809115" y="1606607"/>
            <a:ext cx="1763139" cy="264465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6143636" y="71414"/>
            <a:ext cx="0" cy="4500594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rc 20"/>
          <p:cNvSpPr>
            <a:spLocks/>
          </p:cNvSpPr>
          <p:nvPr/>
        </p:nvSpPr>
        <p:spPr bwMode="auto">
          <a:xfrm flipV="1">
            <a:off x="6148422" y="1812645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43570" y="3340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2211165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245700" y="4429132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643570" y="850807"/>
            <a:ext cx="3500430" cy="393551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19"/>
          <p:cNvSpPr>
            <a:spLocks/>
          </p:cNvSpPr>
          <p:nvPr/>
        </p:nvSpPr>
        <p:spPr bwMode="auto">
          <a:xfrm rot="16651231">
            <a:off x="5886929" y="903501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5643578"/>
            <a:ext cx="9144000" cy="76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смещение луча составит 1,65 см,  </a:t>
            </a:r>
          </a:p>
          <a:p>
            <a:pPr>
              <a:lnSpc>
                <a:spcPts val="25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стараясь попасть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промахнёмся на 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см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29520" y="0"/>
            <a:ext cx="1714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1=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D=5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x=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3858017" y="2928537"/>
            <a:ext cx="3000396" cy="794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 rot="20435641">
            <a:off x="4471172" y="3350605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D=5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H="1">
            <a:off x="7286644" y="3649528"/>
            <a:ext cx="785818" cy="708166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286512" y="78579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5140" y="442913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8" y="390591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15338" y="321468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58082" y="350043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15272" y="4334540"/>
            <a:ext cx="35719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44" y="1500174"/>
            <a:ext cx="3659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4282" y="2354041"/>
            <a:ext cx="2398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0,47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13995" y="2354041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rc 20"/>
          <p:cNvSpPr>
            <a:spLocks/>
          </p:cNvSpPr>
          <p:nvPr/>
        </p:nvSpPr>
        <p:spPr bwMode="auto">
          <a:xfrm flipV="1">
            <a:off x="6572264" y="2115819"/>
            <a:ext cx="357190" cy="3571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657350" y="225464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2844" y="2925545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- 28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3600" dirty="0"/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214282" y="3643314"/>
            <a:ext cx="357190" cy="42862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3571876"/>
            <a:ext cx="924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АСВ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643042" y="357187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4282" y="4143380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м/0,88=5,7см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6"/>
          <p:cNvSpPr>
            <a:spLocks noChangeArrowheads="1"/>
          </p:cNvSpPr>
          <p:nvPr/>
        </p:nvSpPr>
        <p:spPr bwMode="auto">
          <a:xfrm>
            <a:off x="142844" y="4643446"/>
            <a:ext cx="357190" cy="42862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00034" y="4643446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28728" y="4643446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=5.7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×0,29=1,65см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19069995">
            <a:off x="7231763" y="3882900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1,65см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4282972">
            <a:off x="5972416" y="3102753"/>
            <a:ext cx="103746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5,7см</a:t>
            </a:r>
            <a:endParaRPr lang="ru-RU" sz="2800" dirty="0"/>
          </a:p>
        </p:txBody>
      </p:sp>
      <p:sp>
        <p:nvSpPr>
          <p:cNvPr id="56" name="Arc 20"/>
          <p:cNvSpPr>
            <a:spLocks/>
          </p:cNvSpPr>
          <p:nvPr/>
        </p:nvSpPr>
        <p:spPr bwMode="auto">
          <a:xfrm rot="9202763" flipV="1">
            <a:off x="8294028" y="4211515"/>
            <a:ext cx="357190" cy="3571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8215338" y="3568487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5918" y="5140123"/>
            <a:ext cx="22145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90°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 rot="14777715" flipH="1" flipV="1">
            <a:off x="4954675" y="-249025"/>
            <a:ext cx="736454" cy="1004751"/>
            <a:chOff x="3340" y="2819"/>
            <a:chExt cx="552" cy="673"/>
          </a:xfrm>
        </p:grpSpPr>
        <p:sp>
          <p:nvSpPr>
            <p:cNvPr id="60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4286248" y="5068685"/>
            <a:ext cx="249940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14282" y="2000240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0,71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42367" y="4373149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903162" y="6396359"/>
            <a:ext cx="1749774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стр.25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0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8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9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5" dur="4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6" dur="4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4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200"/>
                            </p:stCondLst>
                            <p:childTnLst>
                              <p:par>
                                <p:cTn id="229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500"/>
                            </p:stCondLst>
                            <p:childTnLst>
                              <p:par>
                                <p:cTn id="2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500"/>
                            </p:stCondLst>
                            <p:childTnLst>
                              <p:par>
                                <p:cTn id="2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3" grpId="0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27" grpId="0" build="p"/>
      <p:bldP spid="28" grpId="0"/>
      <p:bldP spid="32" grpId="0"/>
      <p:bldP spid="33" grpId="0" animBg="1"/>
      <p:bldP spid="33" grpId="1" animBg="1"/>
      <p:bldP spid="34" grpId="0"/>
      <p:bldP spid="35" grpId="0"/>
      <p:bldP spid="36" grpId="0"/>
      <p:bldP spid="37" grpId="0"/>
      <p:bldP spid="38" grpId="0"/>
      <p:bldP spid="39" grpId="0" animBg="1"/>
      <p:bldP spid="44" grpId="0" animBg="1"/>
      <p:bldP spid="45" grpId="0"/>
      <p:bldP spid="46" grpId="0"/>
      <p:bldP spid="47" grpId="0" animBg="1"/>
      <p:bldP spid="51" grpId="0" animBg="1"/>
      <p:bldP spid="54" grpId="0"/>
      <p:bldP spid="55" grpId="0" animBg="1"/>
      <p:bldP spid="56" grpId="0" animBg="1"/>
      <p:bldP spid="57" grpId="0"/>
      <p:bldP spid="58" grpId="0" animBg="1"/>
      <p:bldP spid="64" grpId="0" animBg="1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Какое изображение будет в зеркале, если всем уйти из комнаты ?</a:t>
            </a:r>
            <a:endParaRPr lang="ru-RU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928894" y="1071546"/>
            <a:ext cx="6215106" cy="34163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Вода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зеркальн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снизу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медицина,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ЭВМ… 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огранка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драгоценных..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500570"/>
            <a:ext cx="9144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Снеллиуса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это про что? ?</a:t>
            </a:r>
            <a:endParaRPr lang="ru-RU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5992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2а. Луч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одной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ГЕОМЕТРИЧЕСКАЯ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ОПТИКА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8366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линия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52823"/>
            <a:ext cx="335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Прямолинейно!!?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6395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З-Н отражения</a:t>
            </a:r>
            <a:endParaRPr lang="ru-RU" sz="2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зеркальное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диффузное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опытом…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обратимость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3357554" y="1388730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3357554" y="1443569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2037" y="287558"/>
            <a:ext cx="640592" cy="110128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rot="865152">
            <a:off x="4323162" y="1479480"/>
            <a:ext cx="640592" cy="110128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rot="15272607">
            <a:off x="4365433" y="398701"/>
            <a:ext cx="812286" cy="8685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4452628" y="367932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rc 19"/>
          <p:cNvSpPr>
            <a:spLocks/>
          </p:cNvSpPr>
          <p:nvPr/>
        </p:nvSpPr>
        <p:spPr bwMode="auto">
          <a:xfrm rot="16651231">
            <a:off x="4186258" y="754240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rc 20"/>
          <p:cNvSpPr>
            <a:spLocks/>
          </p:cNvSpPr>
          <p:nvPr/>
        </p:nvSpPr>
        <p:spPr bwMode="auto">
          <a:xfrm flipV="1">
            <a:off x="4452628" y="1800975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rc 21"/>
          <p:cNvSpPr>
            <a:spLocks/>
          </p:cNvSpPr>
          <p:nvPr/>
        </p:nvSpPr>
        <p:spPr bwMode="auto">
          <a:xfrm>
            <a:off x="4464232" y="713477"/>
            <a:ext cx="226567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17342" y="257061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472410" y="2616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75880" y="211288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5731821" y="1928802"/>
            <a:ext cx="3357587" cy="67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sin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en-US" sz="2400" b="1" i="0" u="sng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n-US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2400" b="1" u="sng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6181382" y="2215998"/>
            <a:ext cx="1019676" cy="35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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7412674" y="2173610"/>
            <a:ext cx="114300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sin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7090263" y="2096467"/>
            <a:ext cx="534709" cy="3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8306820" y="2061228"/>
            <a:ext cx="714348" cy="45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>
            <a:off x="5715008" y="1830068"/>
            <a:ext cx="3246791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3987310" y="3754320"/>
            <a:ext cx="742177" cy="60238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60" name="Group 36"/>
          <p:cNvGrpSpPr>
            <a:grpSpLocks/>
          </p:cNvGrpSpPr>
          <p:nvPr/>
        </p:nvGrpSpPr>
        <p:grpSpPr bwMode="auto">
          <a:xfrm>
            <a:off x="3143240" y="3899371"/>
            <a:ext cx="1376173" cy="1714348"/>
            <a:chOff x="8764" y="2386"/>
            <a:chExt cx="540" cy="1090"/>
          </a:xfrm>
        </p:grpSpPr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8768" y="2710"/>
              <a:ext cx="536" cy="766"/>
            </a:xfrm>
            <a:prstGeom prst="rect">
              <a:avLst/>
            </a:prstGeom>
            <a:solidFill>
              <a:srgbClr val="00FFFF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8764" y="2401"/>
              <a:ext cx="0" cy="7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>
              <a:off x="9300" y="2386"/>
              <a:ext cx="0" cy="7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3998631" y="3908454"/>
            <a:ext cx="0" cy="1108821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 flipV="1">
            <a:off x="3353314" y="3786190"/>
            <a:ext cx="1329630" cy="1083657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 flipV="1">
            <a:off x="3363377" y="4378721"/>
            <a:ext cx="616385" cy="12047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 flipV="1">
            <a:off x="3353314" y="3571876"/>
            <a:ext cx="0" cy="202418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786446" y="2643182"/>
            <a:ext cx="2857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таблицы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опытом…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обратимость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564357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Поднимается…                                         мельче…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39744" y="5360472"/>
            <a:ext cx="42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76512" y="447967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6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2" name="Group 78"/>
          <p:cNvGrpSpPr>
            <a:grpSpLocks/>
          </p:cNvGrpSpPr>
          <p:nvPr/>
        </p:nvGrpSpPr>
        <p:grpSpPr bwMode="auto">
          <a:xfrm rot="16844767" flipH="1">
            <a:off x="3650505" y="2918370"/>
            <a:ext cx="736454" cy="915339"/>
            <a:chOff x="3340" y="2819"/>
            <a:chExt cx="552" cy="673"/>
          </a:xfrm>
        </p:grpSpPr>
        <p:sp>
          <p:nvSpPr>
            <p:cNvPr id="1103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4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5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6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07" name="Group 83"/>
          <p:cNvGrpSpPr>
            <a:grpSpLocks/>
          </p:cNvGrpSpPr>
          <p:nvPr/>
        </p:nvGrpSpPr>
        <p:grpSpPr bwMode="auto">
          <a:xfrm>
            <a:off x="285720" y="3786190"/>
            <a:ext cx="1857388" cy="2000264"/>
            <a:chOff x="8763" y="2146"/>
            <a:chExt cx="537" cy="1105"/>
          </a:xfrm>
        </p:grpSpPr>
        <p:grpSp>
          <p:nvGrpSpPr>
            <p:cNvPr id="1108" name="Group 84"/>
            <p:cNvGrpSpPr>
              <a:grpSpLocks/>
            </p:cNvGrpSpPr>
            <p:nvPr/>
          </p:nvGrpSpPr>
          <p:grpSpPr bwMode="auto">
            <a:xfrm>
              <a:off x="8763" y="2251"/>
              <a:ext cx="537" cy="1000"/>
              <a:chOff x="8763" y="2386"/>
              <a:chExt cx="537" cy="1000"/>
            </a:xfrm>
          </p:grpSpPr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>
                <a:off x="8763" y="2620"/>
                <a:ext cx="536" cy="76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Line 86"/>
              <p:cNvSpPr>
                <a:spLocks noChangeShapeType="1"/>
              </p:cNvSpPr>
              <p:nvPr/>
            </p:nvSpPr>
            <p:spPr bwMode="auto">
              <a:xfrm>
                <a:off x="8764" y="2401"/>
                <a:ext cx="0" cy="7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Line 87"/>
              <p:cNvSpPr>
                <a:spLocks noChangeShapeType="1"/>
              </p:cNvSpPr>
              <p:nvPr/>
            </p:nvSpPr>
            <p:spPr bwMode="auto">
              <a:xfrm>
                <a:off x="9300" y="2386"/>
                <a:ext cx="0" cy="7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12" name="Group 88"/>
            <p:cNvGrpSpPr>
              <a:grpSpLocks/>
            </p:cNvGrpSpPr>
            <p:nvPr/>
          </p:nvGrpSpPr>
          <p:grpSpPr bwMode="auto">
            <a:xfrm>
              <a:off x="8984" y="2146"/>
              <a:ext cx="193" cy="1043"/>
              <a:chOff x="8984" y="2296"/>
              <a:chExt cx="193" cy="1043"/>
            </a:xfrm>
          </p:grpSpPr>
          <p:sp>
            <p:nvSpPr>
              <p:cNvPr id="1113" name="Line 89"/>
              <p:cNvSpPr>
                <a:spLocks noChangeShapeType="1"/>
              </p:cNvSpPr>
              <p:nvPr/>
            </p:nvSpPr>
            <p:spPr bwMode="auto">
              <a:xfrm flipV="1">
                <a:off x="8984" y="2634"/>
                <a:ext cx="168" cy="705"/>
              </a:xfrm>
              <a:prstGeom prst="line">
                <a:avLst/>
              </a:prstGeom>
              <a:noFill/>
              <a:ln w="825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Line 90"/>
              <p:cNvSpPr>
                <a:spLocks noChangeShapeType="1"/>
              </p:cNvSpPr>
              <p:nvPr/>
            </p:nvSpPr>
            <p:spPr bwMode="auto">
              <a:xfrm flipH="1">
                <a:off x="9146" y="2296"/>
                <a:ext cx="31" cy="368"/>
              </a:xfrm>
              <a:prstGeom prst="line">
                <a:avLst/>
              </a:prstGeom>
              <a:noFill/>
              <a:ln w="825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16" name="AutoShape 92"/>
          <p:cNvSpPr>
            <a:spLocks noChangeArrowheads="1"/>
          </p:cNvSpPr>
          <p:nvPr/>
        </p:nvSpPr>
        <p:spPr bwMode="auto">
          <a:xfrm>
            <a:off x="6148018" y="3571877"/>
            <a:ext cx="2021491" cy="2071701"/>
          </a:xfrm>
          <a:prstGeom prst="triangle">
            <a:avLst>
              <a:gd name="adj" fmla="val 50000"/>
            </a:avLst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7" name="Line 93"/>
          <p:cNvSpPr>
            <a:spLocks noChangeShapeType="1"/>
          </p:cNvSpPr>
          <p:nvPr/>
        </p:nvSpPr>
        <p:spPr bwMode="auto">
          <a:xfrm>
            <a:off x="6128284" y="4255009"/>
            <a:ext cx="1058230" cy="660825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8" name="Line 94"/>
          <p:cNvSpPr>
            <a:spLocks noChangeShapeType="1"/>
          </p:cNvSpPr>
          <p:nvPr/>
        </p:nvSpPr>
        <p:spPr bwMode="auto">
          <a:xfrm flipV="1">
            <a:off x="7299984" y="4448795"/>
            <a:ext cx="812790" cy="598089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643570" y="4597968"/>
            <a:ext cx="2714644" cy="482375"/>
            <a:chOff x="13486" y="4688"/>
            <a:chExt cx="2201" cy="346"/>
          </a:xfrm>
        </p:grpSpPr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 flipV="1">
              <a:off x="13486" y="4699"/>
              <a:ext cx="827" cy="1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4308" y="4688"/>
              <a:ext cx="873" cy="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5182" y="4773"/>
              <a:ext cx="505" cy="26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3" name="Text Box 99"/>
          <p:cNvSpPr txBox="1">
            <a:spLocks noChangeArrowheads="1"/>
          </p:cNvSpPr>
          <p:nvPr/>
        </p:nvSpPr>
        <p:spPr bwMode="auto">
          <a:xfrm>
            <a:off x="5857884" y="5214950"/>
            <a:ext cx="2547956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Дважды…!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0" y="2786058"/>
            <a:ext cx="178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2б.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643570" y="785794"/>
            <a:ext cx="350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3. углы меняются, но…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715008" y="1357298"/>
            <a:ext cx="34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3а.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одной пл.</a:t>
            </a:r>
            <a:endParaRPr lang="ru-RU" sz="2800" dirty="0"/>
          </a:p>
        </p:txBody>
      </p:sp>
      <p:sp>
        <p:nvSpPr>
          <p:cNvPr id="119" name="Text Box 99"/>
          <p:cNvSpPr txBox="1">
            <a:spLocks noChangeArrowheads="1"/>
          </p:cNvSpPr>
          <p:nvPr/>
        </p:nvSpPr>
        <p:spPr bwMode="auto">
          <a:xfrm>
            <a:off x="5715008" y="5643578"/>
            <a:ext cx="25479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… к  основанию!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32"/>
          <p:cNvSpPr>
            <a:spLocks noChangeArrowheads="1"/>
          </p:cNvSpPr>
          <p:nvPr/>
        </p:nvSpPr>
        <p:spPr bwMode="auto">
          <a:xfrm>
            <a:off x="0" y="2500306"/>
            <a:ext cx="4286248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00958" y="3714752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стекле меньше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Arc 20"/>
          <p:cNvSpPr>
            <a:spLocks/>
          </p:cNvSpPr>
          <p:nvPr/>
        </p:nvSpPr>
        <p:spPr bwMode="auto">
          <a:xfrm rot="5400000" flipV="1">
            <a:off x="7463769" y="4662991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Arc 19"/>
          <p:cNvSpPr>
            <a:spLocks/>
          </p:cNvSpPr>
          <p:nvPr/>
        </p:nvSpPr>
        <p:spPr bwMode="auto">
          <a:xfrm rot="2543331">
            <a:off x="7903745" y="4632655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0" y="628652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  Стр.2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4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4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4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4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4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4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4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4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4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0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3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3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3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37" grpId="0" animBg="1"/>
      <p:bldP spid="1039" grpId="0" animBg="1"/>
      <p:bldP spid="1039" grpId="1" animBg="1"/>
      <p:bldP spid="1040" grpId="0" animBg="1"/>
      <p:bldP spid="1041" grpId="0" animBg="1"/>
      <p:bldP spid="1042" grpId="0" animBg="1"/>
      <p:bldP spid="1042" grpId="1" animBg="1"/>
      <p:bldP spid="1043" grpId="0" animBg="1"/>
      <p:bldP spid="1044" grpId="0" animBg="1"/>
      <p:bldP spid="1045" grpId="0" animBg="1"/>
      <p:bldP spid="29" grpId="0"/>
      <p:bldP spid="31" grpId="0"/>
      <p:bldP spid="33" grpId="0"/>
      <p:bldP spid="1048" grpId="0"/>
      <p:bldP spid="1052" grpId="0"/>
      <p:bldP spid="1053" grpId="0"/>
      <p:bldP spid="1054" grpId="0"/>
      <p:bldP spid="1055" grpId="0"/>
      <p:bldP spid="1056" grpId="0" animBg="1"/>
      <p:bldP spid="1058" grpId="0" animBg="1"/>
      <p:bldP spid="1064" grpId="0" animBg="1"/>
      <p:bldP spid="1065" grpId="0" animBg="1"/>
      <p:bldP spid="1066" grpId="0" animBg="1"/>
      <p:bldP spid="1067" grpId="0" animBg="1"/>
      <p:bldP spid="56" grpId="0"/>
      <p:bldP spid="57" grpId="0"/>
      <p:bldP spid="58" grpId="0"/>
      <p:bldP spid="59" grpId="0"/>
      <p:bldP spid="1116" grpId="0" animBg="1"/>
      <p:bldP spid="1117" grpId="0" animBg="1"/>
      <p:bldP spid="1118" grpId="0" animBg="1"/>
      <p:bldP spid="1123" grpId="0"/>
      <p:bldP spid="116" grpId="0"/>
      <p:bldP spid="117" grpId="0"/>
      <p:bldP spid="118" grpId="0"/>
      <p:bldP spid="119" grpId="0"/>
      <p:bldP spid="64" grpId="0" animBg="1"/>
      <p:bldP spid="65" grpId="0"/>
      <p:bldP spid="66" grpId="0" animBg="1"/>
      <p:bldP spid="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5"/>
          <p:cNvGrpSpPr>
            <a:grpSpLocks/>
          </p:cNvGrpSpPr>
          <p:nvPr/>
        </p:nvGrpSpPr>
        <p:grpSpPr bwMode="auto">
          <a:xfrm rot="1175819" flipH="1">
            <a:off x="7588240" y="5090711"/>
            <a:ext cx="1232232" cy="1487079"/>
            <a:chOff x="3340" y="2819"/>
            <a:chExt cx="566" cy="674"/>
          </a:xfrm>
        </p:grpSpPr>
        <p:sp>
          <p:nvSpPr>
            <p:cNvPr id="30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36512" y="159229"/>
            <a:ext cx="7823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Лабораторная работа 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показателя преломления стекла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357298"/>
            <a:ext cx="6287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плоскопараллельная пластинка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транспортир,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света.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357430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928934"/>
            <a:ext cx="405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5143504" y="3505956"/>
            <a:ext cx="3286148" cy="1571636"/>
          </a:xfrm>
          <a:prstGeom prst="trapezoi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5286380" y="2505824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rot="865152">
            <a:off x="5976552" y="3578681"/>
            <a:ext cx="856760" cy="141451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6143636" y="2577262"/>
            <a:ext cx="4786" cy="2643206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rc 20"/>
          <p:cNvSpPr>
            <a:spLocks/>
          </p:cNvSpPr>
          <p:nvPr/>
        </p:nvSpPr>
        <p:spPr bwMode="auto">
          <a:xfrm flipV="1">
            <a:off x="6148422" y="3872677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43570" y="243438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006022"/>
            <a:ext cx="714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626856" y="5077592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500694" y="2714620"/>
            <a:ext cx="2571768" cy="286394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19"/>
          <p:cNvSpPr>
            <a:spLocks/>
          </p:cNvSpPr>
          <p:nvPr/>
        </p:nvSpPr>
        <p:spPr bwMode="auto">
          <a:xfrm rot="16651231">
            <a:off x="5886929" y="2917274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27"/>
          <p:cNvGrpSpPr/>
          <p:nvPr/>
        </p:nvGrpSpPr>
        <p:grpSpPr>
          <a:xfrm>
            <a:off x="928662" y="3836736"/>
            <a:ext cx="2611011" cy="1248448"/>
            <a:chOff x="360778" y="3496478"/>
            <a:chExt cx="2611011" cy="1248448"/>
          </a:xfrm>
        </p:grpSpPr>
        <p:grpSp>
          <p:nvGrpSpPr>
            <p:cNvPr id="20" name="Group 2"/>
            <p:cNvGrpSpPr>
              <a:grpSpLocks/>
            </p:cNvGrpSpPr>
            <p:nvPr/>
          </p:nvGrpSpPr>
          <p:grpSpPr bwMode="auto">
            <a:xfrm>
              <a:off x="360778" y="3496478"/>
              <a:ext cx="2364263" cy="1248448"/>
              <a:chOff x="2210" y="3256"/>
              <a:chExt cx="1255" cy="755"/>
            </a:xfrm>
          </p:grpSpPr>
          <p:grpSp>
            <p:nvGrpSpPr>
              <p:cNvPr id="23" name="Group 3"/>
              <p:cNvGrpSpPr>
                <a:grpSpLocks/>
              </p:cNvGrpSpPr>
              <p:nvPr/>
            </p:nvGrpSpPr>
            <p:grpSpPr bwMode="auto">
              <a:xfrm>
                <a:off x="2210" y="3256"/>
                <a:ext cx="1255" cy="755"/>
                <a:chOff x="10678" y="3557"/>
                <a:chExt cx="1517" cy="755"/>
              </a:xfrm>
            </p:grpSpPr>
            <p:sp>
              <p:nvSpPr>
                <p:cNvPr id="22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8" name="Group 5"/>
                <p:cNvGrpSpPr>
                  <a:grpSpLocks/>
                </p:cNvGrpSpPr>
                <p:nvPr/>
              </p:nvGrpSpPr>
              <p:grpSpPr bwMode="auto">
                <a:xfrm>
                  <a:off x="10678" y="3557"/>
                  <a:ext cx="1095" cy="755"/>
                  <a:chOff x="10336" y="3825"/>
                  <a:chExt cx="876" cy="755"/>
                </a:xfrm>
              </p:grpSpPr>
              <p:sp>
                <p:nvSpPr>
                  <p:cNvPr id="24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50" y="3825"/>
                    <a:ext cx="862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sin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36" y="4130"/>
                    <a:ext cx="84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sin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ст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377" y="3647"/>
                <a:ext cx="5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1790788" y="3837786"/>
              <a:ext cx="1181001" cy="75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6093296"/>
            <a:ext cx="9144000" cy="73353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показатель преломления стекла составляет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это значит скорость света в этом стекле меньше скорости света в вакууме 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раз.    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81988" y="3901770"/>
            <a:ext cx="2286016" cy="13573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804248" y="-769441"/>
            <a:ext cx="23397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стр,24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25080" y="5431770"/>
            <a:ext cx="7715272" cy="73353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Указания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данный опыт повторить минимум 3 раза с различными углами!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/>
      <p:bldP spid="14" grpId="0" animBg="1"/>
      <p:bldP spid="16" grpId="0" animBg="1"/>
      <p:bldP spid="17" grpId="0" animBg="1"/>
      <p:bldP spid="17" grpId="1" animBg="1"/>
      <p:bldP spid="18" grpId="0" animBg="1"/>
      <p:bldP spid="27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рапеция 19"/>
          <p:cNvSpPr/>
          <p:nvPr/>
        </p:nvSpPr>
        <p:spPr>
          <a:xfrm>
            <a:off x="35496" y="3501008"/>
            <a:ext cx="9108504" cy="1571636"/>
          </a:xfrm>
          <a:prstGeom prst="trapezoid">
            <a:avLst/>
          </a:prstGeom>
          <a:solidFill>
            <a:srgbClr val="33CCFF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99392"/>
            <a:ext cx="4427984" cy="697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 rot="1175819" flipH="1">
            <a:off x="2049393" y="5464785"/>
            <a:ext cx="1232232" cy="1487079"/>
            <a:chOff x="3340" y="2819"/>
            <a:chExt cx="566" cy="674"/>
          </a:xfrm>
        </p:grpSpPr>
        <p:sp>
          <p:nvSpPr>
            <p:cNvPr id="5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Трапеция 8"/>
          <p:cNvSpPr/>
          <p:nvPr/>
        </p:nvSpPr>
        <p:spPr>
          <a:xfrm>
            <a:off x="35496" y="3505956"/>
            <a:ext cx="3286148" cy="1571636"/>
          </a:xfrm>
          <a:prstGeom prst="trapezoi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755576" y="2420888"/>
            <a:ext cx="644879" cy="104517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rot="865152">
            <a:off x="1216557" y="3553395"/>
            <a:ext cx="661026" cy="147268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1395668" y="2577262"/>
            <a:ext cx="4786" cy="2643206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34888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4006022"/>
            <a:ext cx="714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691680" y="5085184"/>
            <a:ext cx="689211" cy="102465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899592" y="2636912"/>
            <a:ext cx="2232248" cy="36004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rc 20"/>
          <p:cNvSpPr>
            <a:spLocks/>
          </p:cNvSpPr>
          <p:nvPr/>
        </p:nvSpPr>
        <p:spPr bwMode="auto">
          <a:xfrm flipV="1">
            <a:off x="1403648" y="4149080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19"/>
          <p:cNvSpPr>
            <a:spLocks/>
          </p:cNvSpPr>
          <p:nvPr/>
        </p:nvSpPr>
        <p:spPr bwMode="auto">
          <a:xfrm rot="16651231">
            <a:off x="1157038" y="2917274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3279150"/>
              </p:ext>
            </p:extLst>
          </p:nvPr>
        </p:nvGraphicFramePr>
        <p:xfrm>
          <a:off x="0" y="-82024"/>
          <a:ext cx="6660232" cy="2377440"/>
        </p:xfrm>
        <a:graphic>
          <a:graphicData uri="http://schemas.openxmlformats.org/drawingml/2006/table">
            <a:tbl>
              <a:tblPr/>
              <a:tblGrid>
                <a:gridCol w="701785"/>
                <a:gridCol w="1230982"/>
                <a:gridCol w="1059471"/>
                <a:gridCol w="1299281"/>
                <a:gridCol w="1292368"/>
                <a:gridCol w="1076345"/>
              </a:tblGrid>
              <a:tr h="1087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36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kumimoji="0" lang="ru-RU" sz="2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 0,5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0,71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0,87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 b="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4427984" y="548680"/>
            <a:ext cx="936104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207174" y="2636912"/>
            <a:ext cx="4786" cy="2643206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3343078" y="2564904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3506394" y="2747877"/>
            <a:ext cx="2571768" cy="286394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rot="865152">
            <a:off x="4014544" y="3585402"/>
            <a:ext cx="856760" cy="141451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716016" y="5063150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rc 19"/>
          <p:cNvSpPr>
            <a:spLocks/>
          </p:cNvSpPr>
          <p:nvPr/>
        </p:nvSpPr>
        <p:spPr bwMode="auto">
          <a:xfrm rot="16651231">
            <a:off x="3910590" y="2945765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559102" y="234888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Arc 20"/>
          <p:cNvSpPr>
            <a:spLocks/>
          </p:cNvSpPr>
          <p:nvPr/>
        </p:nvSpPr>
        <p:spPr bwMode="auto">
          <a:xfrm flipV="1">
            <a:off x="4211960" y="4199054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419872" y="4260045"/>
            <a:ext cx="7810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ст2</a:t>
            </a:r>
            <a:endParaRPr lang="ru-RU" sz="3200" dirty="0">
              <a:solidFill>
                <a:srgbClr val="006600"/>
              </a:solidFill>
            </a:endParaRPr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 rot="1175819" flipH="1">
            <a:off x="5505777" y="5207343"/>
            <a:ext cx="1232232" cy="1487079"/>
            <a:chOff x="3340" y="2819"/>
            <a:chExt cx="566" cy="674"/>
          </a:xfrm>
        </p:grpSpPr>
        <p:sp>
          <p:nvSpPr>
            <p:cNvPr id="31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7158662" y="2708920"/>
            <a:ext cx="4786" cy="2643206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5652120" y="2420888"/>
            <a:ext cx="1510115" cy="110425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6156176" y="2780929"/>
            <a:ext cx="3168352" cy="2376264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rot="865152">
            <a:off x="6998373" y="3616585"/>
            <a:ext cx="1099439" cy="1353021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7956376" y="5076558"/>
            <a:ext cx="1042571" cy="792088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rc 19"/>
          <p:cNvSpPr>
            <a:spLocks/>
          </p:cNvSpPr>
          <p:nvPr/>
        </p:nvSpPr>
        <p:spPr bwMode="auto">
          <a:xfrm rot="16651231">
            <a:off x="6845670" y="3056730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516216" y="25649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2" name="Arc 20"/>
          <p:cNvSpPr>
            <a:spLocks/>
          </p:cNvSpPr>
          <p:nvPr/>
        </p:nvSpPr>
        <p:spPr bwMode="auto">
          <a:xfrm flipV="1">
            <a:off x="7207689" y="3817918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372200" y="4077072"/>
            <a:ext cx="7810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ст3</a:t>
            </a:r>
            <a:endParaRPr lang="ru-RU" sz="3200" dirty="0">
              <a:solidFill>
                <a:srgbClr val="006600"/>
              </a:solidFill>
            </a:endParaRPr>
          </a:p>
        </p:txBody>
      </p:sp>
      <p:grpSp>
        <p:nvGrpSpPr>
          <p:cNvPr id="44" name="Group 25"/>
          <p:cNvGrpSpPr>
            <a:grpSpLocks/>
          </p:cNvGrpSpPr>
          <p:nvPr/>
        </p:nvGrpSpPr>
        <p:grpSpPr bwMode="auto">
          <a:xfrm rot="1175819" flipH="1">
            <a:off x="8527883" y="5207344"/>
            <a:ext cx="1232232" cy="1487079"/>
            <a:chOff x="3340" y="2819"/>
            <a:chExt cx="566" cy="674"/>
          </a:xfrm>
        </p:grpSpPr>
        <p:sp>
          <p:nvSpPr>
            <p:cNvPr id="45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804248" y="0"/>
            <a:ext cx="233975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стр,3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диагн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Стр.2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6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9827E-6 L 0.28507 0.00023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9827E-6 L 0.64722 0.00023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0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00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0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  <p:bldP spid="12" grpId="1" animBg="1"/>
      <p:bldP spid="13" grpId="0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6804248" y="0"/>
            <a:ext cx="233975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стр,3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диагн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Стр.2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рапеция 19"/>
          <p:cNvSpPr/>
          <p:nvPr/>
        </p:nvSpPr>
        <p:spPr>
          <a:xfrm>
            <a:off x="35496" y="3501008"/>
            <a:ext cx="9108504" cy="1571636"/>
          </a:xfrm>
          <a:prstGeom prst="trapezoid">
            <a:avLst/>
          </a:prstGeom>
          <a:solidFill>
            <a:srgbClr val="33CCFF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 rot="1175819" flipH="1">
            <a:off x="2049393" y="5464785"/>
            <a:ext cx="1232232" cy="1487079"/>
            <a:chOff x="3340" y="2819"/>
            <a:chExt cx="566" cy="674"/>
          </a:xfrm>
        </p:grpSpPr>
        <p:sp>
          <p:nvSpPr>
            <p:cNvPr id="5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Трапеция 8"/>
          <p:cNvSpPr/>
          <p:nvPr/>
        </p:nvSpPr>
        <p:spPr>
          <a:xfrm>
            <a:off x="35496" y="3505956"/>
            <a:ext cx="3286148" cy="1571636"/>
          </a:xfrm>
          <a:prstGeom prst="trapezoi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755576" y="2420888"/>
            <a:ext cx="644879" cy="104517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rot="865152">
            <a:off x="1216557" y="3553395"/>
            <a:ext cx="661026" cy="147268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1395668" y="2577262"/>
            <a:ext cx="4786" cy="2643206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34888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4006022"/>
            <a:ext cx="714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691680" y="5085184"/>
            <a:ext cx="689211" cy="102465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899592" y="2636912"/>
            <a:ext cx="2232248" cy="36004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rc 20"/>
          <p:cNvSpPr>
            <a:spLocks/>
          </p:cNvSpPr>
          <p:nvPr/>
        </p:nvSpPr>
        <p:spPr bwMode="auto">
          <a:xfrm flipV="1">
            <a:off x="1403648" y="4149080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19"/>
          <p:cNvSpPr>
            <a:spLocks/>
          </p:cNvSpPr>
          <p:nvPr/>
        </p:nvSpPr>
        <p:spPr bwMode="auto">
          <a:xfrm rot="16651231">
            <a:off x="1157038" y="2917274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3279150"/>
              </p:ext>
            </p:extLst>
          </p:nvPr>
        </p:nvGraphicFramePr>
        <p:xfrm>
          <a:off x="0" y="-82024"/>
          <a:ext cx="6660232" cy="2377440"/>
        </p:xfrm>
        <a:graphic>
          <a:graphicData uri="http://schemas.openxmlformats.org/drawingml/2006/table">
            <a:tbl>
              <a:tblPr/>
              <a:tblGrid>
                <a:gridCol w="701785"/>
                <a:gridCol w="1230982"/>
                <a:gridCol w="1059471"/>
                <a:gridCol w="1299281"/>
                <a:gridCol w="1292368"/>
                <a:gridCol w="1076345"/>
              </a:tblGrid>
              <a:tr h="1087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36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kumimoji="0" lang="ru-RU" sz="2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 0,5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0,71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0,87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…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…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…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 b="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4427984" y="548680"/>
            <a:ext cx="936104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207174" y="2636912"/>
            <a:ext cx="4786" cy="2643206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3343078" y="2564904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3506394" y="2747877"/>
            <a:ext cx="2571768" cy="286394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rot="865152">
            <a:off x="4014544" y="3585402"/>
            <a:ext cx="856760" cy="141451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716016" y="5063150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rc 19"/>
          <p:cNvSpPr>
            <a:spLocks/>
          </p:cNvSpPr>
          <p:nvPr/>
        </p:nvSpPr>
        <p:spPr bwMode="auto">
          <a:xfrm rot="16651231">
            <a:off x="3910590" y="2945765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559102" y="234888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Arc 20"/>
          <p:cNvSpPr>
            <a:spLocks/>
          </p:cNvSpPr>
          <p:nvPr/>
        </p:nvSpPr>
        <p:spPr bwMode="auto">
          <a:xfrm flipV="1">
            <a:off x="4211960" y="4199054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419872" y="4260045"/>
            <a:ext cx="7810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ст2</a:t>
            </a:r>
            <a:endParaRPr lang="ru-RU" sz="3200" dirty="0">
              <a:solidFill>
                <a:srgbClr val="006600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 rot="1175819" flipH="1">
            <a:off x="5505777" y="5207343"/>
            <a:ext cx="1232232" cy="1487079"/>
            <a:chOff x="3340" y="2819"/>
            <a:chExt cx="566" cy="674"/>
          </a:xfrm>
        </p:grpSpPr>
        <p:sp>
          <p:nvSpPr>
            <p:cNvPr id="31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7158662" y="2708920"/>
            <a:ext cx="4786" cy="2643206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5652120" y="2420888"/>
            <a:ext cx="1510115" cy="110425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6156176" y="2780929"/>
            <a:ext cx="3168352" cy="2376264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rot="865152">
            <a:off x="6998373" y="3616585"/>
            <a:ext cx="1099439" cy="1353021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7956376" y="5076558"/>
            <a:ext cx="1042571" cy="792088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rc 19"/>
          <p:cNvSpPr>
            <a:spLocks/>
          </p:cNvSpPr>
          <p:nvPr/>
        </p:nvSpPr>
        <p:spPr bwMode="auto">
          <a:xfrm rot="16651231">
            <a:off x="6845670" y="3056730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516216" y="25649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2" name="Arc 20"/>
          <p:cNvSpPr>
            <a:spLocks/>
          </p:cNvSpPr>
          <p:nvPr/>
        </p:nvSpPr>
        <p:spPr bwMode="auto">
          <a:xfrm flipV="1">
            <a:off x="7207689" y="3817918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372200" y="4077072"/>
            <a:ext cx="7810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ст3</a:t>
            </a:r>
            <a:endParaRPr lang="ru-RU" sz="3200" dirty="0">
              <a:solidFill>
                <a:srgbClr val="006600"/>
              </a:solidFill>
            </a:endParaRPr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 rot="1175819" flipH="1">
            <a:off x="8527883" y="5207344"/>
            <a:ext cx="1232232" cy="1487079"/>
            <a:chOff x="3340" y="2819"/>
            <a:chExt cx="566" cy="674"/>
          </a:xfrm>
        </p:grpSpPr>
        <p:sp>
          <p:nvSpPr>
            <p:cNvPr id="45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97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6093296"/>
            <a:ext cx="9144000" cy="73353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показатель преломления стекла составляет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это значит скорость света в этом стекле меньше скорости света в вакууме 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раз.    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6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9827E-6 L 0.28507 0.00023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9827E-6 L 0.64722 0.00023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0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00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0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  <p:bldP spid="12" grpId="1" animBg="1"/>
      <p:bldP spid="13" grpId="0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16.0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Оптика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часть физики, изучающие световые явления.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16.1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Геометрическая оптика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часть оптики, в основе которой лежит понятие луч.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1643042" y="2928934"/>
            <a:ext cx="71438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-173806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Полное отражение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свет идет из более плотной среды, в которой падения ≥ угла полного отражения.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1214422"/>
            <a:ext cx="2624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4286248" y="2357430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16.2 </a:t>
            </a:r>
          </a:p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закон геометрической оптики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закон прямолинейного распространения  света (только в случае,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размеры препятствий и отверстий гораздо больше длины волны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 однородная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0583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39.4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Изображение в плоском зеркале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мнимое, прямое, равное.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5"/>
          <p:cNvGrpSpPr>
            <a:grpSpLocks/>
          </p:cNvGrpSpPr>
          <p:nvPr/>
        </p:nvGrpSpPr>
        <p:grpSpPr bwMode="auto">
          <a:xfrm rot="1175819" flipH="1">
            <a:off x="7588240" y="5090711"/>
            <a:ext cx="1232232" cy="1487079"/>
            <a:chOff x="3340" y="2819"/>
            <a:chExt cx="566" cy="674"/>
          </a:xfrm>
        </p:grpSpPr>
        <p:sp>
          <p:nvSpPr>
            <p:cNvPr id="30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42976" y="0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Лабораторная работа №2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показателя преломления стекла.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357298"/>
            <a:ext cx="6287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плоскопараллельная пластинка,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линейка, источник света.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357430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928934"/>
            <a:ext cx="405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5143504" y="3505956"/>
            <a:ext cx="3286148" cy="1571636"/>
          </a:xfrm>
          <a:prstGeom prst="trapezoi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5286380" y="2505824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rot="865152">
            <a:off x="5976552" y="3578681"/>
            <a:ext cx="856760" cy="141451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6143636" y="2577262"/>
            <a:ext cx="4786" cy="2643206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rc 20"/>
          <p:cNvSpPr>
            <a:spLocks/>
          </p:cNvSpPr>
          <p:nvPr/>
        </p:nvSpPr>
        <p:spPr bwMode="auto">
          <a:xfrm flipV="1">
            <a:off x="6148422" y="3872677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43570" y="243438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006022"/>
            <a:ext cx="714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626856" y="5077592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500694" y="2714620"/>
            <a:ext cx="2571768" cy="286394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19"/>
          <p:cNvSpPr>
            <a:spLocks/>
          </p:cNvSpPr>
          <p:nvPr/>
        </p:nvSpPr>
        <p:spPr bwMode="auto">
          <a:xfrm rot="16651231">
            <a:off x="5886929" y="2917274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928662" y="3857628"/>
            <a:ext cx="2611011" cy="1248448"/>
            <a:chOff x="360778" y="3496478"/>
            <a:chExt cx="2611011" cy="1248448"/>
          </a:xfrm>
        </p:grpSpPr>
        <p:grpSp>
          <p:nvGrpSpPr>
            <p:cNvPr id="19" name="Group 2"/>
            <p:cNvGrpSpPr>
              <a:grpSpLocks/>
            </p:cNvGrpSpPr>
            <p:nvPr/>
          </p:nvGrpSpPr>
          <p:grpSpPr bwMode="auto">
            <a:xfrm>
              <a:off x="360778" y="3496478"/>
              <a:ext cx="2364263" cy="1248448"/>
              <a:chOff x="2210" y="3256"/>
              <a:chExt cx="1255" cy="755"/>
            </a:xfrm>
          </p:grpSpPr>
          <p:grpSp>
            <p:nvGrpSpPr>
              <p:cNvPr id="20" name="Group 3"/>
              <p:cNvGrpSpPr>
                <a:grpSpLocks/>
              </p:cNvGrpSpPr>
              <p:nvPr/>
            </p:nvGrpSpPr>
            <p:grpSpPr bwMode="auto">
              <a:xfrm>
                <a:off x="2210" y="3256"/>
                <a:ext cx="1255" cy="755"/>
                <a:chOff x="10678" y="3557"/>
                <a:chExt cx="1517" cy="755"/>
              </a:xfrm>
            </p:grpSpPr>
            <p:sp>
              <p:nvSpPr>
                <p:cNvPr id="22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3" name="Group 5"/>
                <p:cNvGrpSpPr>
                  <a:grpSpLocks/>
                </p:cNvGrpSpPr>
                <p:nvPr/>
              </p:nvGrpSpPr>
              <p:grpSpPr bwMode="auto">
                <a:xfrm>
                  <a:off x="10678" y="3557"/>
                  <a:ext cx="1095" cy="755"/>
                  <a:chOff x="10336" y="3825"/>
                  <a:chExt cx="876" cy="755"/>
                </a:xfrm>
              </p:grpSpPr>
              <p:sp>
                <p:nvSpPr>
                  <p:cNvPr id="24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50" y="3825"/>
                    <a:ext cx="862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sin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36" y="4130"/>
                    <a:ext cx="84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sin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ст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377" y="3647"/>
                <a:ext cx="5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1790788" y="3837786"/>
              <a:ext cx="1181001" cy="75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6072206"/>
            <a:ext cx="7715272" cy="73353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Указания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данный опыт повторить минимум 3 раза с различными углами!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81988" y="3901770"/>
            <a:ext cx="2286016" cy="13573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/>
      <p:bldP spid="14" grpId="0" animBg="1"/>
      <p:bldP spid="16" grpId="0" animBg="1"/>
      <p:bldP spid="17" grpId="0" animBg="1"/>
      <p:bldP spid="17" grpId="1" animBg="1"/>
      <p:bldP spid="18" grpId="0" animBg="1"/>
      <p:bldP spid="27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0" y="0"/>
          <a:ext cx="8143900" cy="2468880"/>
        </p:xfrm>
        <a:graphic>
          <a:graphicData uri="http://schemas.openxmlformats.org/drawingml/2006/table">
            <a:tbl>
              <a:tblPr/>
              <a:tblGrid>
                <a:gridCol w="1246515"/>
                <a:gridCol w="1325253"/>
                <a:gridCol w="1143008"/>
                <a:gridCol w="1285884"/>
                <a:gridCol w="1071570"/>
                <a:gridCol w="2071670"/>
              </a:tblGrid>
              <a:tr h="857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36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3600" b="1" baseline="-250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3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4800" b="1" baseline="-250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4800" b="1" baseline="-250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4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60°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0,71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0,87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31" y="2558096"/>
          <a:ext cx="6429420" cy="2468880"/>
        </p:xfrm>
        <a:graphic>
          <a:graphicData uri="http://schemas.openxmlformats.org/drawingml/2006/table">
            <a:tbl>
              <a:tblPr/>
              <a:tblGrid>
                <a:gridCol w="676784"/>
                <a:gridCol w="894851"/>
                <a:gridCol w="1357322"/>
                <a:gridCol w="857256"/>
                <a:gridCol w="1428760"/>
                <a:gridCol w="1214447"/>
              </a:tblGrid>
              <a:tr h="1087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4400" b="1" baseline="-250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3600" b="1" baseline="-250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3600" b="1" baseline="-250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4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</a:t>
                      </a:r>
                      <a:endParaRPr lang="ru-RU" sz="44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3200" b="1" baseline="-250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r>
                        <a:rPr kumimoji="0" lang="ru-RU" sz="2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60°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 -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Группа 50"/>
          <p:cNvGrpSpPr/>
          <p:nvPr/>
        </p:nvGrpSpPr>
        <p:grpSpPr>
          <a:xfrm>
            <a:off x="5143504" y="4929198"/>
            <a:ext cx="3857652" cy="857256"/>
            <a:chOff x="1285852" y="4763168"/>
            <a:chExt cx="3857652" cy="85725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643042" y="5357826"/>
              <a:ext cx="2928958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2829437" y="4763168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smtClean="0">
                  <a:solidFill>
                    <a:srgbClr val="006600"/>
                  </a:solidFill>
                  <a:latin typeface="Times New Roman"/>
                  <a:ea typeface="Times New Roman"/>
                </a:rPr>
                <a:t>n</a:t>
              </a:r>
              <a:endParaRPr lang="ru-RU" sz="3600" b="1" dirty="0">
                <a:solidFill>
                  <a:srgbClr val="0066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85852" y="4821335"/>
              <a:ext cx="15001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dirty="0" err="1" smtClean="0">
                  <a:latin typeface="Times New Roman"/>
                  <a:ea typeface="Times New Roman"/>
                </a:rPr>
                <a:t>min</a:t>
              </a:r>
              <a:r>
                <a:rPr lang="en-US" sz="1400" dirty="0" smtClean="0">
                  <a:latin typeface="Times New Roman"/>
                  <a:ea typeface="Times New Roman"/>
                </a:rPr>
                <a:t> </a:t>
              </a:r>
              <a:endParaRPr lang="ru-RU" sz="8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48093" y="4812511"/>
              <a:ext cx="795411" cy="807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600" dirty="0" err="1" smtClean="0">
                  <a:latin typeface="Times New Roman"/>
                  <a:ea typeface="Times New Roman"/>
                </a:rPr>
                <a:t>max</a:t>
              </a:r>
              <a:endParaRPr lang="ru-RU" dirty="0" smtClean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endParaRPr lang="ru-RU" sz="10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5587483"/>
            <a:ext cx="9144000" cy="127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реальное значение показателя преломления этого стекла лежит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относительная погрешность составляет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%.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3214686"/>
            <a:ext cx="2214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n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n</a:t>
            </a:r>
            <a:endParaRPr lang="ru-RU" sz="16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709C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709C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5984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642918"/>
            <a:ext cx="6500858" cy="307183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№16   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61,62 </a:t>
            </a: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pt-BR" sz="4800" dirty="0" smtClean="0"/>
              <a:t> </a:t>
            </a:r>
            <a:r>
              <a:rPr lang="ru-RU" sz="4800" dirty="0" smtClean="0"/>
              <a:t>1</a:t>
            </a:r>
            <a:r>
              <a:rPr lang="pt-BR" sz="4800" dirty="0" smtClean="0"/>
              <a:t>/т16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n</a:t>
            </a:r>
            <a:endParaRPr lang="ru-RU" sz="4800" dirty="0" smtClean="0"/>
          </a:p>
          <a:p>
            <a:r>
              <a:rPr lang="pt-BR" sz="4800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1013,1010,1039,1042,1044</a:t>
            </a:r>
            <a:r>
              <a:rPr lang="ru-RU" b="1" dirty="0" smtClean="0"/>
              <a:t>,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отр</a:t>
            </a:r>
            <a:r>
              <a:rPr lang="ru-RU" sz="2400" b="1" dirty="0" smtClean="0"/>
              <a:t>,  пре</a:t>
            </a:r>
            <a:endParaRPr lang="ru-RU" sz="1800" dirty="0" smtClean="0"/>
          </a:p>
          <a:p>
            <a:r>
              <a:rPr lang="ru-RU" sz="1800" b="1" dirty="0" smtClean="0"/>
              <a:t>т16</a:t>
            </a:r>
            <a:endParaRPr lang="ru-RU" sz="1800" dirty="0" smtClean="0"/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pt-BR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85776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 15"/>
          <p:cNvSpPr>
            <a:spLocks noChangeShapeType="1"/>
          </p:cNvSpPr>
          <p:nvPr/>
        </p:nvSpPr>
        <p:spPr bwMode="auto">
          <a:xfrm>
            <a:off x="6274574" y="2683071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0" y="5929330"/>
            <a:ext cx="9144000" cy="73353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показатель преломления стекла составляет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это значит скорость света в этом стекле меньше скорости света в вакууме в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раз.    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рапеция 1"/>
          <p:cNvSpPr/>
          <p:nvPr/>
        </p:nvSpPr>
        <p:spPr>
          <a:xfrm>
            <a:off x="4786314" y="1130421"/>
            <a:ext cx="3286148" cy="1571636"/>
          </a:xfrm>
          <a:prstGeom prst="trapezoid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865152">
            <a:off x="5591880" y="1171181"/>
            <a:ext cx="856760" cy="141451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5786446" y="58851"/>
            <a:ext cx="4786" cy="2643206"/>
          </a:xfrm>
          <a:prstGeom prst="line">
            <a:avLst/>
          </a:prstGeom>
          <a:noFill/>
          <a:ln w="38100">
            <a:solidFill>
              <a:srgbClr val="FF3399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7071" y="417201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5878" y="1130421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133979" y="339840"/>
            <a:ext cx="71438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81536" y="2661099"/>
            <a:ext cx="468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14942" y="-21433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а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5483" y="1987677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а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9" name="Группа 20"/>
          <p:cNvGrpSpPr/>
          <p:nvPr/>
        </p:nvGrpSpPr>
        <p:grpSpPr>
          <a:xfrm>
            <a:off x="100265" y="71500"/>
            <a:ext cx="2114282" cy="1248468"/>
            <a:chOff x="675389" y="3496564"/>
            <a:chExt cx="2114282" cy="1248468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675389" y="3496564"/>
              <a:ext cx="2066612" cy="1248468"/>
              <a:chOff x="2377" y="3256"/>
              <a:chExt cx="1097" cy="755"/>
            </a:xfrm>
          </p:grpSpPr>
          <p:grpSp>
            <p:nvGrpSpPr>
              <p:cNvPr id="13" name="Group 3"/>
              <p:cNvGrpSpPr>
                <a:grpSpLocks/>
              </p:cNvGrpSpPr>
              <p:nvPr/>
            </p:nvGrpSpPr>
            <p:grpSpPr bwMode="auto">
              <a:xfrm>
                <a:off x="2410" y="3256"/>
                <a:ext cx="1064" cy="755"/>
                <a:chOff x="10910" y="3557"/>
                <a:chExt cx="1285" cy="755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6" name="Group 5"/>
                <p:cNvGrpSpPr>
                  <a:grpSpLocks/>
                </p:cNvGrpSpPr>
                <p:nvPr/>
              </p:nvGrpSpPr>
              <p:grpSpPr bwMode="auto">
                <a:xfrm>
                  <a:off x="10910" y="3557"/>
                  <a:ext cx="908" cy="755"/>
                  <a:chOff x="10501" y="3825"/>
                  <a:chExt cx="725" cy="755"/>
                </a:xfrm>
              </p:grpSpPr>
              <p:sp>
                <p:nvSpPr>
                  <p:cNvPr id="2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01" y="3825"/>
                    <a:ext cx="629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sin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kumimoji="0" lang="ru-RU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11" y="4130"/>
                    <a:ext cx="715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sin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ст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2377" y="3647"/>
                <a:ext cx="5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790789" y="3837786"/>
              <a:ext cx="998882" cy="75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Arc 20"/>
          <p:cNvSpPr>
            <a:spLocks/>
          </p:cNvSpPr>
          <p:nvPr/>
        </p:nvSpPr>
        <p:spPr bwMode="auto">
          <a:xfrm flipV="1">
            <a:off x="5786446" y="1549524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1" name="Группа 30"/>
          <p:cNvGrpSpPr/>
          <p:nvPr/>
        </p:nvGrpSpPr>
        <p:grpSpPr>
          <a:xfrm>
            <a:off x="2428860" y="0"/>
            <a:ext cx="2494636" cy="1172401"/>
            <a:chOff x="241715" y="3537897"/>
            <a:chExt cx="2505939" cy="1172401"/>
          </a:xfrm>
          <a:solidFill>
            <a:schemeClr val="bg2"/>
          </a:solidFill>
        </p:grpSpPr>
        <p:grpSp>
          <p:nvGrpSpPr>
            <p:cNvPr id="22" name="Group 2"/>
            <p:cNvGrpSpPr>
              <a:grpSpLocks/>
            </p:cNvGrpSpPr>
            <p:nvPr/>
          </p:nvGrpSpPr>
          <p:grpSpPr bwMode="auto">
            <a:xfrm>
              <a:off x="1621096" y="3537897"/>
              <a:ext cx="1126558" cy="1172401"/>
              <a:chOff x="2879" y="3281"/>
              <a:chExt cx="598" cy="709"/>
            </a:xfrm>
            <a:grpFill/>
          </p:grpSpPr>
          <p:grpSp>
            <p:nvGrpSpPr>
              <p:cNvPr id="24" name="Group 3"/>
              <p:cNvGrpSpPr>
                <a:grpSpLocks/>
              </p:cNvGrpSpPr>
              <p:nvPr/>
            </p:nvGrpSpPr>
            <p:grpSpPr bwMode="auto">
              <a:xfrm>
                <a:off x="2879" y="3281"/>
                <a:ext cx="598" cy="709"/>
                <a:chOff x="11473" y="3582"/>
                <a:chExt cx="722" cy="709"/>
              </a:xfrm>
              <a:grpFill/>
            </p:grpSpPr>
            <p:sp>
              <p:nvSpPr>
                <p:cNvPr id="36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7" name="Group 5"/>
                <p:cNvGrpSpPr>
                  <a:grpSpLocks/>
                </p:cNvGrpSpPr>
                <p:nvPr/>
              </p:nvGrpSpPr>
              <p:grpSpPr bwMode="auto">
                <a:xfrm>
                  <a:off x="11473" y="3582"/>
                  <a:ext cx="480" cy="709"/>
                  <a:chOff x="10972" y="3850"/>
                  <a:chExt cx="384" cy="709"/>
                </a:xfrm>
                <a:grpFill/>
              </p:grpSpPr>
              <p:sp>
                <p:nvSpPr>
                  <p:cNvPr id="3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05" y="3850"/>
                    <a:ext cx="351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6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а</a:t>
                    </a:r>
                    <a:r>
                      <a:rPr lang="ru-RU" sz="20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в</a:t>
                    </a:r>
                    <a:endParaRPr lang="ru-RU" sz="3600" dirty="0" smtClean="0">
                      <a:solidFill>
                        <a:srgbClr val="FF0000"/>
                      </a:solidFill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72" y="4167"/>
                    <a:ext cx="379" cy="39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>
                <a:off x="2880" y="3670"/>
                <a:ext cx="363" cy="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241715" y="3853668"/>
              <a:ext cx="1428760" cy="7532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40"/>
          <p:cNvGrpSpPr/>
          <p:nvPr/>
        </p:nvGrpSpPr>
        <p:grpSpPr>
          <a:xfrm>
            <a:off x="6500826" y="0"/>
            <a:ext cx="2630868" cy="1172402"/>
            <a:chOff x="103602" y="3537902"/>
            <a:chExt cx="2630868" cy="1172402"/>
          </a:xfrm>
          <a:solidFill>
            <a:srgbClr val="FFFF00"/>
          </a:solidFill>
        </p:grpSpPr>
        <p:grpSp>
          <p:nvGrpSpPr>
            <p:cNvPr id="32" name="Group 2"/>
            <p:cNvGrpSpPr>
              <a:grpSpLocks/>
            </p:cNvGrpSpPr>
            <p:nvPr/>
          </p:nvGrpSpPr>
          <p:grpSpPr bwMode="auto">
            <a:xfrm>
              <a:off x="1540092" y="3537902"/>
              <a:ext cx="1194378" cy="1172402"/>
              <a:chOff x="2836" y="3281"/>
              <a:chExt cx="634" cy="709"/>
            </a:xfrm>
            <a:grpFill/>
          </p:grpSpPr>
          <p:grpSp>
            <p:nvGrpSpPr>
              <p:cNvPr id="34" name="Group 3"/>
              <p:cNvGrpSpPr>
                <a:grpSpLocks/>
              </p:cNvGrpSpPr>
              <p:nvPr/>
            </p:nvGrpSpPr>
            <p:grpSpPr bwMode="auto">
              <a:xfrm>
                <a:off x="2836" y="3281"/>
                <a:ext cx="634" cy="709"/>
                <a:chOff x="11429" y="3582"/>
                <a:chExt cx="766" cy="709"/>
              </a:xfrm>
              <a:grpFill/>
            </p:grpSpPr>
            <p:sp>
              <p:nvSpPr>
                <p:cNvPr id="46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7" name="Group 5"/>
                <p:cNvGrpSpPr>
                  <a:grpSpLocks/>
                </p:cNvGrpSpPr>
                <p:nvPr/>
              </p:nvGrpSpPr>
              <p:grpSpPr bwMode="auto">
                <a:xfrm>
                  <a:off x="11429" y="3582"/>
                  <a:ext cx="549" cy="709"/>
                  <a:chOff x="10932" y="3850"/>
                  <a:chExt cx="439" cy="709"/>
                </a:xfrm>
                <a:grpFill/>
              </p:grpSpPr>
              <p:sp>
                <p:nvSpPr>
                  <p:cNvPr id="4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75" y="3850"/>
                    <a:ext cx="360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6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а</a:t>
                    </a:r>
                    <a:r>
                      <a:rPr lang="ru-RU" sz="20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ст</a:t>
                    </a:r>
                    <a:endParaRPr lang="ru-RU" sz="3600" dirty="0" smtClean="0">
                      <a:solidFill>
                        <a:srgbClr val="FF0000"/>
                      </a:solidFill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32" y="4167"/>
                    <a:ext cx="439" cy="39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kumimoji="0" lang="ru-RU" sz="28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ст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>
                <a:off x="2840" y="3647"/>
                <a:ext cx="583" cy="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103602" y="3834618"/>
              <a:ext cx="1500198" cy="7532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en-US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6072198" y="1637781"/>
            <a:ext cx="1000132" cy="64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4857752" y="423336"/>
            <a:ext cx="785818" cy="6482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" name="Таблица 101"/>
          <p:cNvGraphicFramePr>
            <a:graphicFrameLocks noGrp="1"/>
          </p:cNvGraphicFramePr>
          <p:nvPr/>
        </p:nvGraphicFramePr>
        <p:xfrm>
          <a:off x="0" y="4214818"/>
          <a:ext cx="8858279" cy="1679281"/>
        </p:xfrm>
        <a:graphic>
          <a:graphicData uri="http://schemas.openxmlformats.org/drawingml/2006/table">
            <a:tbl>
              <a:tblPr/>
              <a:tblGrid>
                <a:gridCol w="642909"/>
                <a:gridCol w="750099"/>
                <a:gridCol w="750099"/>
                <a:gridCol w="1000132"/>
                <a:gridCol w="1000132"/>
                <a:gridCol w="785818"/>
                <a:gridCol w="928694"/>
                <a:gridCol w="928694"/>
                <a:gridCol w="857256"/>
                <a:gridCol w="1214446"/>
              </a:tblGrid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а</a:t>
                      </a:r>
                      <a:r>
                        <a:rPr kumimoji="0" lang="ru-RU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в</a:t>
                      </a:r>
                      <a:endParaRPr kumimoji="0" lang="ru-RU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R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в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Symbo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2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а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ст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800" b="1" baseline="-250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3200" b="1" baseline="-250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3200" b="1" baseline="-250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20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20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°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1,..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1, ..</a:t>
                      </a:r>
                      <a:endParaRPr lang="ru-RU" sz="24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Line 15"/>
          <p:cNvSpPr>
            <a:spLocks noChangeShapeType="1"/>
          </p:cNvSpPr>
          <p:nvPr/>
        </p:nvSpPr>
        <p:spPr bwMode="auto">
          <a:xfrm>
            <a:off x="4929190" y="130289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rc 19"/>
          <p:cNvSpPr>
            <a:spLocks/>
          </p:cNvSpPr>
          <p:nvPr/>
        </p:nvSpPr>
        <p:spPr bwMode="auto">
          <a:xfrm rot="16651231">
            <a:off x="5529739" y="547257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104" name="Группа 30"/>
          <p:cNvGrpSpPr/>
          <p:nvPr/>
        </p:nvGrpSpPr>
        <p:grpSpPr>
          <a:xfrm>
            <a:off x="0" y="1214422"/>
            <a:ext cx="2494636" cy="1172401"/>
            <a:chOff x="241715" y="3537897"/>
            <a:chExt cx="2505939" cy="1172401"/>
          </a:xfrm>
          <a:solidFill>
            <a:schemeClr val="bg2"/>
          </a:solidFill>
        </p:grpSpPr>
        <p:grpSp>
          <p:nvGrpSpPr>
            <p:cNvPr id="105" name="Group 2"/>
            <p:cNvGrpSpPr>
              <a:grpSpLocks/>
            </p:cNvGrpSpPr>
            <p:nvPr/>
          </p:nvGrpSpPr>
          <p:grpSpPr bwMode="auto">
            <a:xfrm>
              <a:off x="1621096" y="3537925"/>
              <a:ext cx="1126558" cy="1172407"/>
              <a:chOff x="2879" y="3281"/>
              <a:chExt cx="598" cy="709"/>
            </a:xfrm>
            <a:grpFill/>
          </p:grpSpPr>
          <p:grpSp>
            <p:nvGrpSpPr>
              <p:cNvPr id="107" name="Group 3"/>
              <p:cNvGrpSpPr>
                <a:grpSpLocks/>
              </p:cNvGrpSpPr>
              <p:nvPr/>
            </p:nvGrpSpPr>
            <p:grpSpPr bwMode="auto">
              <a:xfrm>
                <a:off x="2879" y="3281"/>
                <a:ext cx="598" cy="709"/>
                <a:chOff x="11473" y="3582"/>
                <a:chExt cx="722" cy="709"/>
              </a:xfrm>
              <a:grpFill/>
            </p:grpSpPr>
            <p:sp>
              <p:nvSpPr>
                <p:cNvPr id="109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10" name="Group 5"/>
                <p:cNvGrpSpPr>
                  <a:grpSpLocks/>
                </p:cNvGrpSpPr>
                <p:nvPr/>
              </p:nvGrpSpPr>
              <p:grpSpPr bwMode="auto">
                <a:xfrm>
                  <a:off x="11473" y="3582"/>
                  <a:ext cx="480" cy="709"/>
                  <a:chOff x="10972" y="3850"/>
                  <a:chExt cx="384" cy="709"/>
                </a:xfrm>
                <a:grpFill/>
              </p:grpSpPr>
              <p:sp>
                <p:nvSpPr>
                  <p:cNvPr id="11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05" y="3850"/>
                    <a:ext cx="351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600" dirty="0" smtClean="0">
                        <a:solidFill>
                          <a:srgbClr val="FF0000"/>
                        </a:solidFill>
                      </a:rPr>
                      <a:t>…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72" y="4167"/>
                    <a:ext cx="379" cy="39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…</a:t>
                    </a:r>
                  </a:p>
                </p:txBody>
              </p:sp>
            </p:grpSp>
          </p:grpSp>
          <p:sp>
            <p:nvSpPr>
              <p:cNvPr id="108" name="Line 8"/>
              <p:cNvSpPr>
                <a:spLocks noChangeShapeType="1"/>
              </p:cNvSpPr>
              <p:nvPr/>
            </p:nvSpPr>
            <p:spPr bwMode="auto">
              <a:xfrm>
                <a:off x="2880" y="3670"/>
                <a:ext cx="363" cy="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6" name="Text Box 9"/>
            <p:cNvSpPr txBox="1">
              <a:spLocks noChangeArrowheads="1"/>
            </p:cNvSpPr>
            <p:nvPr/>
          </p:nvSpPr>
          <p:spPr bwMode="auto">
            <a:xfrm>
              <a:off x="241715" y="3853668"/>
              <a:ext cx="1428760" cy="7532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3" name="Группа 30"/>
          <p:cNvGrpSpPr/>
          <p:nvPr/>
        </p:nvGrpSpPr>
        <p:grpSpPr>
          <a:xfrm>
            <a:off x="2643174" y="1142984"/>
            <a:ext cx="2494636" cy="1172401"/>
            <a:chOff x="241715" y="3537897"/>
            <a:chExt cx="2505939" cy="1172401"/>
          </a:xfrm>
          <a:solidFill>
            <a:schemeClr val="bg2"/>
          </a:solidFill>
        </p:grpSpPr>
        <p:grpSp>
          <p:nvGrpSpPr>
            <p:cNvPr id="114" name="Group 2"/>
            <p:cNvGrpSpPr>
              <a:grpSpLocks/>
            </p:cNvGrpSpPr>
            <p:nvPr/>
          </p:nvGrpSpPr>
          <p:grpSpPr bwMode="auto">
            <a:xfrm>
              <a:off x="1621096" y="3537925"/>
              <a:ext cx="1126558" cy="1172407"/>
              <a:chOff x="2879" y="3281"/>
              <a:chExt cx="598" cy="709"/>
            </a:xfrm>
            <a:grpFill/>
          </p:grpSpPr>
          <p:grpSp>
            <p:nvGrpSpPr>
              <p:cNvPr id="116" name="Group 3"/>
              <p:cNvGrpSpPr>
                <a:grpSpLocks/>
              </p:cNvGrpSpPr>
              <p:nvPr/>
            </p:nvGrpSpPr>
            <p:grpSpPr bwMode="auto">
              <a:xfrm>
                <a:off x="2879" y="3281"/>
                <a:ext cx="598" cy="709"/>
                <a:chOff x="11473" y="3582"/>
                <a:chExt cx="722" cy="709"/>
              </a:xfrm>
              <a:grpFill/>
            </p:grpSpPr>
            <p:sp>
              <p:nvSpPr>
                <p:cNvPr id="118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19" name="Group 5"/>
                <p:cNvGrpSpPr>
                  <a:grpSpLocks/>
                </p:cNvGrpSpPr>
                <p:nvPr/>
              </p:nvGrpSpPr>
              <p:grpSpPr bwMode="auto">
                <a:xfrm>
                  <a:off x="11473" y="3582"/>
                  <a:ext cx="480" cy="709"/>
                  <a:chOff x="10972" y="3850"/>
                  <a:chExt cx="384" cy="709"/>
                </a:xfrm>
                <a:grpFill/>
              </p:grpSpPr>
              <p:sp>
                <p:nvSpPr>
                  <p:cNvPr id="12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05" y="3850"/>
                    <a:ext cx="351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600" dirty="0" smtClean="0">
                        <a:solidFill>
                          <a:srgbClr val="FF0000"/>
                        </a:solidFill>
                      </a:rPr>
                      <a:t>…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72" y="4167"/>
                    <a:ext cx="379" cy="39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…</a:t>
                    </a:r>
                  </a:p>
                </p:txBody>
              </p:sp>
            </p:grpSp>
          </p:grpSp>
          <p:sp>
            <p:nvSpPr>
              <p:cNvPr id="117" name="Line 8"/>
              <p:cNvSpPr>
                <a:spLocks noChangeShapeType="1"/>
              </p:cNvSpPr>
              <p:nvPr/>
            </p:nvSpPr>
            <p:spPr bwMode="auto">
              <a:xfrm>
                <a:off x="2880" y="3670"/>
                <a:ext cx="363" cy="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Text Box 9"/>
            <p:cNvSpPr txBox="1">
              <a:spLocks noChangeArrowheads="1"/>
            </p:cNvSpPr>
            <p:nvPr/>
          </p:nvSpPr>
          <p:spPr bwMode="auto">
            <a:xfrm>
              <a:off x="241715" y="3853668"/>
              <a:ext cx="1428760" cy="7532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2" name="Группа 40"/>
          <p:cNvGrpSpPr/>
          <p:nvPr/>
        </p:nvGrpSpPr>
        <p:grpSpPr>
          <a:xfrm>
            <a:off x="0" y="2613788"/>
            <a:ext cx="2625216" cy="1172402"/>
            <a:chOff x="103602" y="3537902"/>
            <a:chExt cx="2625216" cy="1172402"/>
          </a:xfrm>
          <a:solidFill>
            <a:srgbClr val="FFFF00"/>
          </a:solidFill>
        </p:grpSpPr>
        <p:grpSp>
          <p:nvGrpSpPr>
            <p:cNvPr id="123" name="Group 2"/>
            <p:cNvGrpSpPr>
              <a:grpSpLocks/>
            </p:cNvGrpSpPr>
            <p:nvPr/>
          </p:nvGrpSpPr>
          <p:grpSpPr bwMode="auto">
            <a:xfrm>
              <a:off x="1536324" y="3537902"/>
              <a:ext cx="1192494" cy="1172402"/>
              <a:chOff x="2834" y="3281"/>
              <a:chExt cx="633" cy="709"/>
            </a:xfrm>
            <a:grpFill/>
          </p:grpSpPr>
          <p:grpSp>
            <p:nvGrpSpPr>
              <p:cNvPr id="125" name="Group 3"/>
              <p:cNvGrpSpPr>
                <a:grpSpLocks/>
              </p:cNvGrpSpPr>
              <p:nvPr/>
            </p:nvGrpSpPr>
            <p:grpSpPr bwMode="auto">
              <a:xfrm>
                <a:off x="2834" y="3281"/>
                <a:ext cx="633" cy="709"/>
                <a:chOff x="11430" y="3582"/>
                <a:chExt cx="765" cy="709"/>
              </a:xfrm>
              <a:grpFill/>
            </p:grpSpPr>
            <p:sp>
              <p:nvSpPr>
                <p:cNvPr id="127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8" name="Group 5"/>
                <p:cNvGrpSpPr>
                  <a:grpSpLocks/>
                </p:cNvGrpSpPr>
                <p:nvPr/>
              </p:nvGrpSpPr>
              <p:grpSpPr bwMode="auto">
                <a:xfrm>
                  <a:off x="11430" y="3582"/>
                  <a:ext cx="504" cy="709"/>
                  <a:chOff x="10932" y="3850"/>
                  <a:chExt cx="403" cy="709"/>
                </a:xfrm>
                <a:grpFill/>
              </p:grpSpPr>
              <p:sp>
                <p:nvSpPr>
                  <p:cNvPr id="129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75" y="3850"/>
                    <a:ext cx="360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600" dirty="0" smtClean="0">
                        <a:solidFill>
                          <a:srgbClr val="FF0000"/>
                        </a:solidFill>
                      </a:rPr>
                      <a:t>…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32" y="4167"/>
                    <a:ext cx="399" cy="39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…</a:t>
                    </a:r>
                  </a:p>
                </p:txBody>
              </p:sp>
            </p:grpSp>
          </p:grpSp>
          <p:sp>
            <p:nvSpPr>
              <p:cNvPr id="126" name="Line 8"/>
              <p:cNvSpPr>
                <a:spLocks noChangeShapeType="1"/>
              </p:cNvSpPr>
              <p:nvPr/>
            </p:nvSpPr>
            <p:spPr bwMode="auto">
              <a:xfrm>
                <a:off x="2840" y="3647"/>
                <a:ext cx="583" cy="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4" name="Text Box 9"/>
            <p:cNvSpPr txBox="1">
              <a:spLocks noChangeArrowheads="1"/>
            </p:cNvSpPr>
            <p:nvPr/>
          </p:nvSpPr>
          <p:spPr bwMode="auto">
            <a:xfrm>
              <a:off x="103602" y="3834618"/>
              <a:ext cx="1500198" cy="7532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en-US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1" name="Группа 40"/>
          <p:cNvGrpSpPr/>
          <p:nvPr/>
        </p:nvGrpSpPr>
        <p:grpSpPr>
          <a:xfrm>
            <a:off x="2714612" y="2597462"/>
            <a:ext cx="2625216" cy="1172402"/>
            <a:chOff x="103602" y="3537902"/>
            <a:chExt cx="2625216" cy="1172402"/>
          </a:xfrm>
          <a:solidFill>
            <a:srgbClr val="FFFF00"/>
          </a:solidFill>
        </p:grpSpPr>
        <p:grpSp>
          <p:nvGrpSpPr>
            <p:cNvPr id="132" name="Group 2"/>
            <p:cNvGrpSpPr>
              <a:grpSpLocks/>
            </p:cNvGrpSpPr>
            <p:nvPr/>
          </p:nvGrpSpPr>
          <p:grpSpPr bwMode="auto">
            <a:xfrm>
              <a:off x="1536324" y="3537902"/>
              <a:ext cx="1192494" cy="1172402"/>
              <a:chOff x="2834" y="3281"/>
              <a:chExt cx="633" cy="709"/>
            </a:xfrm>
            <a:grpFill/>
          </p:grpSpPr>
          <p:grpSp>
            <p:nvGrpSpPr>
              <p:cNvPr id="134" name="Group 3"/>
              <p:cNvGrpSpPr>
                <a:grpSpLocks/>
              </p:cNvGrpSpPr>
              <p:nvPr/>
            </p:nvGrpSpPr>
            <p:grpSpPr bwMode="auto">
              <a:xfrm>
                <a:off x="2834" y="3281"/>
                <a:ext cx="633" cy="709"/>
                <a:chOff x="11430" y="3582"/>
                <a:chExt cx="765" cy="709"/>
              </a:xfrm>
              <a:grpFill/>
            </p:grpSpPr>
            <p:sp>
              <p:nvSpPr>
                <p:cNvPr id="136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7" name="Group 5"/>
                <p:cNvGrpSpPr>
                  <a:grpSpLocks/>
                </p:cNvGrpSpPr>
                <p:nvPr/>
              </p:nvGrpSpPr>
              <p:grpSpPr bwMode="auto">
                <a:xfrm>
                  <a:off x="11430" y="3582"/>
                  <a:ext cx="504" cy="709"/>
                  <a:chOff x="10932" y="3850"/>
                  <a:chExt cx="403" cy="709"/>
                </a:xfrm>
                <a:grpFill/>
              </p:grpSpPr>
              <p:sp>
                <p:nvSpPr>
                  <p:cNvPr id="13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75" y="3850"/>
                    <a:ext cx="360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600" dirty="0" smtClean="0">
                        <a:solidFill>
                          <a:srgbClr val="FF0000"/>
                        </a:solidFill>
                      </a:rPr>
                      <a:t>…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32" y="4167"/>
                    <a:ext cx="399" cy="39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…</a:t>
                    </a:r>
                  </a:p>
                </p:txBody>
              </p:sp>
            </p:grpSp>
          </p:grpSp>
          <p:sp>
            <p:nvSpPr>
              <p:cNvPr id="135" name="Line 8"/>
              <p:cNvSpPr>
                <a:spLocks noChangeShapeType="1"/>
              </p:cNvSpPr>
              <p:nvPr/>
            </p:nvSpPr>
            <p:spPr bwMode="auto">
              <a:xfrm>
                <a:off x="2840" y="3647"/>
                <a:ext cx="583" cy="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3" name="Text Box 9"/>
            <p:cNvSpPr txBox="1">
              <a:spLocks noChangeArrowheads="1"/>
            </p:cNvSpPr>
            <p:nvPr/>
          </p:nvSpPr>
          <p:spPr bwMode="auto">
            <a:xfrm>
              <a:off x="103602" y="3834618"/>
              <a:ext cx="1500198" cy="7532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en-US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1" name="Прямая со стрелкой 140"/>
          <p:cNvCxnSpPr/>
          <p:nvPr/>
        </p:nvCxnSpPr>
        <p:spPr>
          <a:xfrm rot="16200000" flipH="1">
            <a:off x="-71470" y="2571744"/>
            <a:ext cx="3071834" cy="207170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rot="5400000">
            <a:off x="1071538" y="3357562"/>
            <a:ext cx="3429024" cy="7143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571472" y="3357562"/>
            <a:ext cx="5500726" cy="1714512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>
            <a:off x="3643274" y="3500438"/>
            <a:ext cx="2286048" cy="1928826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Скругленный прямоугольник 148"/>
          <p:cNvSpPr/>
          <p:nvPr/>
        </p:nvSpPr>
        <p:spPr>
          <a:xfrm>
            <a:off x="0" y="214290"/>
            <a:ext cx="2214546" cy="114300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3" grpId="0" animBg="1"/>
      <p:bldP spid="4" grpId="0" animBg="1"/>
      <p:bldP spid="5" grpId="0" animBg="1"/>
      <p:bldP spid="5" grpId="1" animBg="1"/>
      <p:bldP spid="6" grpId="0"/>
      <p:bldP spid="14" grpId="0"/>
      <p:bldP spid="19" grpId="0"/>
      <p:bldP spid="20" grpId="0"/>
      <p:bldP spid="30" grpId="0" animBg="1"/>
      <p:bldP spid="100" grpId="0"/>
      <p:bldP spid="101" grpId="0" animBg="1"/>
      <p:bldP spid="3" grpId="0" animBg="1"/>
      <p:bldP spid="7" grpId="0" animBg="1"/>
      <p:bldP spid="1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 15"/>
          <p:cNvSpPr>
            <a:spLocks noChangeShapeType="1"/>
          </p:cNvSpPr>
          <p:nvPr/>
        </p:nvSpPr>
        <p:spPr bwMode="auto">
          <a:xfrm>
            <a:off x="6274574" y="2683071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4786314" y="1130421"/>
            <a:ext cx="3286148" cy="1571636"/>
          </a:xfrm>
          <a:prstGeom prst="trapezoid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865152">
            <a:off x="5591880" y="1171181"/>
            <a:ext cx="856760" cy="141451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5786446" y="58851"/>
            <a:ext cx="4786" cy="2643206"/>
          </a:xfrm>
          <a:prstGeom prst="line">
            <a:avLst/>
          </a:prstGeom>
          <a:noFill/>
          <a:ln w="38100">
            <a:solidFill>
              <a:srgbClr val="FF3399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7071" y="417201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5878" y="1130421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133979" y="339840"/>
            <a:ext cx="71438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81536" y="2661099"/>
            <a:ext cx="468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14942" y="-21433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а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5483" y="1987677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а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8" name="Группа 20"/>
          <p:cNvGrpSpPr/>
          <p:nvPr/>
        </p:nvGrpSpPr>
        <p:grpSpPr>
          <a:xfrm>
            <a:off x="100265" y="71500"/>
            <a:ext cx="2114282" cy="1248468"/>
            <a:chOff x="675389" y="3496564"/>
            <a:chExt cx="2114282" cy="1248468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675389" y="3496564"/>
              <a:ext cx="2066612" cy="1248468"/>
              <a:chOff x="2377" y="3256"/>
              <a:chExt cx="1097" cy="755"/>
            </a:xfrm>
          </p:grpSpPr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2410" y="3256"/>
                <a:ext cx="1064" cy="755"/>
                <a:chOff x="10910" y="3557"/>
                <a:chExt cx="1285" cy="755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1" name="Group 5"/>
                <p:cNvGrpSpPr>
                  <a:grpSpLocks/>
                </p:cNvGrpSpPr>
                <p:nvPr/>
              </p:nvGrpSpPr>
              <p:grpSpPr bwMode="auto">
                <a:xfrm>
                  <a:off x="10910" y="3557"/>
                  <a:ext cx="908" cy="755"/>
                  <a:chOff x="10501" y="3825"/>
                  <a:chExt cx="725" cy="755"/>
                </a:xfrm>
              </p:grpSpPr>
              <p:sp>
                <p:nvSpPr>
                  <p:cNvPr id="2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01" y="3825"/>
                    <a:ext cx="629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sin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kumimoji="0" lang="ru-RU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11" y="4130"/>
                    <a:ext cx="715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sin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ст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2377" y="3647"/>
                <a:ext cx="5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790789" y="3837786"/>
              <a:ext cx="998882" cy="75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Arc 20"/>
          <p:cNvSpPr>
            <a:spLocks/>
          </p:cNvSpPr>
          <p:nvPr/>
        </p:nvSpPr>
        <p:spPr bwMode="auto">
          <a:xfrm flipV="1">
            <a:off x="5786446" y="1549524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30"/>
          <p:cNvGrpSpPr/>
          <p:nvPr/>
        </p:nvGrpSpPr>
        <p:grpSpPr>
          <a:xfrm>
            <a:off x="2428860" y="0"/>
            <a:ext cx="2494636" cy="1172401"/>
            <a:chOff x="241715" y="3537897"/>
            <a:chExt cx="2505939" cy="1172401"/>
          </a:xfrm>
          <a:solidFill>
            <a:schemeClr val="bg2"/>
          </a:solidFill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621096" y="3537897"/>
              <a:ext cx="1126558" cy="1172401"/>
              <a:chOff x="2879" y="3281"/>
              <a:chExt cx="598" cy="709"/>
            </a:xfrm>
            <a:grpFill/>
          </p:grpSpPr>
          <p:grpSp>
            <p:nvGrpSpPr>
              <p:cNvPr id="15" name="Group 3"/>
              <p:cNvGrpSpPr>
                <a:grpSpLocks/>
              </p:cNvGrpSpPr>
              <p:nvPr/>
            </p:nvGrpSpPr>
            <p:grpSpPr bwMode="auto">
              <a:xfrm>
                <a:off x="2879" y="3281"/>
                <a:ext cx="598" cy="709"/>
                <a:chOff x="11473" y="3582"/>
                <a:chExt cx="722" cy="709"/>
              </a:xfrm>
              <a:grpFill/>
            </p:grpSpPr>
            <p:sp>
              <p:nvSpPr>
                <p:cNvPr id="36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6" name="Group 5"/>
                <p:cNvGrpSpPr>
                  <a:grpSpLocks/>
                </p:cNvGrpSpPr>
                <p:nvPr/>
              </p:nvGrpSpPr>
              <p:grpSpPr bwMode="auto">
                <a:xfrm>
                  <a:off x="11473" y="3582"/>
                  <a:ext cx="480" cy="709"/>
                  <a:chOff x="10972" y="3850"/>
                  <a:chExt cx="384" cy="709"/>
                </a:xfrm>
                <a:grpFill/>
              </p:grpSpPr>
              <p:sp>
                <p:nvSpPr>
                  <p:cNvPr id="3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05" y="3850"/>
                    <a:ext cx="351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6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а</a:t>
                    </a:r>
                    <a:r>
                      <a:rPr lang="ru-RU" sz="20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в</a:t>
                    </a:r>
                    <a:endParaRPr lang="ru-RU" sz="3600" dirty="0" smtClean="0">
                      <a:solidFill>
                        <a:srgbClr val="FF0000"/>
                      </a:solidFill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72" y="4167"/>
                    <a:ext cx="379" cy="39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>
                <a:off x="2880" y="3670"/>
                <a:ext cx="363" cy="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241715" y="3853668"/>
              <a:ext cx="1428760" cy="7532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40"/>
          <p:cNvGrpSpPr/>
          <p:nvPr/>
        </p:nvGrpSpPr>
        <p:grpSpPr>
          <a:xfrm>
            <a:off x="6500826" y="0"/>
            <a:ext cx="2630868" cy="1172402"/>
            <a:chOff x="103602" y="3537902"/>
            <a:chExt cx="2630868" cy="1172402"/>
          </a:xfrm>
          <a:solidFill>
            <a:srgbClr val="FFFF00"/>
          </a:solidFill>
        </p:grpSpPr>
        <p:grpSp>
          <p:nvGrpSpPr>
            <p:cNvPr id="22" name="Group 2"/>
            <p:cNvGrpSpPr>
              <a:grpSpLocks/>
            </p:cNvGrpSpPr>
            <p:nvPr/>
          </p:nvGrpSpPr>
          <p:grpSpPr bwMode="auto">
            <a:xfrm>
              <a:off x="1540092" y="3537902"/>
              <a:ext cx="1194378" cy="1172402"/>
              <a:chOff x="2836" y="3281"/>
              <a:chExt cx="634" cy="709"/>
            </a:xfrm>
            <a:grpFill/>
          </p:grpSpPr>
          <p:grpSp>
            <p:nvGrpSpPr>
              <p:cNvPr id="24" name="Group 3"/>
              <p:cNvGrpSpPr>
                <a:grpSpLocks/>
              </p:cNvGrpSpPr>
              <p:nvPr/>
            </p:nvGrpSpPr>
            <p:grpSpPr bwMode="auto">
              <a:xfrm>
                <a:off x="2836" y="3281"/>
                <a:ext cx="634" cy="709"/>
                <a:chOff x="11429" y="3582"/>
                <a:chExt cx="766" cy="709"/>
              </a:xfrm>
              <a:grpFill/>
            </p:grpSpPr>
            <p:sp>
              <p:nvSpPr>
                <p:cNvPr id="46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7" name="Group 5"/>
                <p:cNvGrpSpPr>
                  <a:grpSpLocks/>
                </p:cNvGrpSpPr>
                <p:nvPr/>
              </p:nvGrpSpPr>
              <p:grpSpPr bwMode="auto">
                <a:xfrm>
                  <a:off x="11429" y="3582"/>
                  <a:ext cx="549" cy="709"/>
                  <a:chOff x="10932" y="3850"/>
                  <a:chExt cx="439" cy="709"/>
                </a:xfrm>
                <a:grpFill/>
              </p:grpSpPr>
              <p:sp>
                <p:nvSpPr>
                  <p:cNvPr id="4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75" y="3850"/>
                    <a:ext cx="360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ru-RU" sz="36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а</a:t>
                    </a:r>
                    <a:r>
                      <a:rPr lang="ru-RU" sz="20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ст</a:t>
                    </a:r>
                    <a:endParaRPr lang="ru-RU" sz="3600" dirty="0" smtClean="0">
                      <a:solidFill>
                        <a:srgbClr val="FF0000"/>
                      </a:solidFill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32" y="4167"/>
                    <a:ext cx="439" cy="39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kumimoji="0" lang="ru-RU" sz="28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ст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>
                <a:off x="2840" y="3647"/>
                <a:ext cx="583" cy="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103602" y="3834618"/>
              <a:ext cx="1500198" cy="7532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en-US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50"/>
          <p:cNvGrpSpPr/>
          <p:nvPr/>
        </p:nvGrpSpPr>
        <p:grpSpPr>
          <a:xfrm>
            <a:off x="142844" y="4000504"/>
            <a:ext cx="3857652" cy="928447"/>
            <a:chOff x="1285852" y="4763168"/>
            <a:chExt cx="3857652" cy="857256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1643042" y="5357826"/>
              <a:ext cx="2928958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Прямоугольник 67"/>
            <p:cNvSpPr/>
            <p:nvPr/>
          </p:nvSpPr>
          <p:spPr>
            <a:xfrm>
              <a:off x="2829437" y="4763168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smtClean="0">
                  <a:solidFill>
                    <a:srgbClr val="006600"/>
                  </a:solidFill>
                  <a:latin typeface="Times New Roman"/>
                  <a:ea typeface="Times New Roman"/>
                </a:rPr>
                <a:t>n</a:t>
              </a:r>
              <a:endParaRPr lang="ru-RU" sz="3600" b="1" dirty="0">
                <a:solidFill>
                  <a:srgbClr val="0066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285852" y="4821335"/>
              <a:ext cx="750099" cy="627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dirty="0" err="1" smtClean="0">
                  <a:latin typeface="Times New Roman"/>
                  <a:ea typeface="Times New Roman"/>
                </a:rPr>
                <a:t>min</a:t>
              </a:r>
              <a:r>
                <a:rPr lang="en-US" sz="1400" dirty="0" smtClean="0">
                  <a:latin typeface="Times New Roman"/>
                  <a:ea typeface="Times New Roman"/>
                </a:rPr>
                <a:t> </a:t>
              </a:r>
              <a:endParaRPr lang="ru-RU" sz="800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4348093" y="4812511"/>
              <a:ext cx="795411" cy="807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600" dirty="0" err="1" smtClean="0">
                  <a:latin typeface="Times New Roman"/>
                  <a:ea typeface="Times New Roman"/>
                </a:rPr>
                <a:t>max</a:t>
              </a:r>
              <a:endParaRPr lang="ru-RU" dirty="0" smtClean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endParaRPr lang="ru-RU" sz="10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71" name="Rectangle 1"/>
          <p:cNvSpPr>
            <a:spLocks noChangeArrowheads="1"/>
          </p:cNvSpPr>
          <p:nvPr/>
        </p:nvSpPr>
        <p:spPr bwMode="auto">
          <a:xfrm>
            <a:off x="0" y="4929198"/>
            <a:ext cx="9144000" cy="1246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реальное значение показателя преломления этого стекла лежит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400" dirty="0" err="1" smtClean="0">
                <a:latin typeface="Times New Roman"/>
                <a:ea typeface="Times New Roman"/>
              </a:rPr>
              <a:t>n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относительная погрешность составляет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%.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857488" y="3127717"/>
            <a:ext cx="2000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400" dirty="0" err="1" smtClean="0">
                <a:latin typeface="Times New Roman"/>
                <a:ea typeface="Times New Roman"/>
              </a:rPr>
              <a:t>n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n</a:t>
            </a:r>
            <a:endParaRPr lang="ru-RU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n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6072198" y="1637781"/>
            <a:ext cx="1000132" cy="64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4857752" y="423336"/>
            <a:ext cx="785818" cy="6482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15"/>
          <p:cNvSpPr>
            <a:spLocks noChangeShapeType="1"/>
          </p:cNvSpPr>
          <p:nvPr/>
        </p:nvSpPr>
        <p:spPr bwMode="auto">
          <a:xfrm>
            <a:off x="4929190" y="130289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rc 19"/>
          <p:cNvSpPr>
            <a:spLocks/>
          </p:cNvSpPr>
          <p:nvPr/>
        </p:nvSpPr>
        <p:spPr bwMode="auto">
          <a:xfrm rot="16651231">
            <a:off x="5529739" y="547257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/>
        </p:nvGraphicFramePr>
        <p:xfrm>
          <a:off x="0" y="1428736"/>
          <a:ext cx="2748090" cy="1831662"/>
        </p:xfrm>
        <a:graphic>
          <a:graphicData uri="http://schemas.openxmlformats.org/drawingml/2006/table">
            <a:tbl>
              <a:tblPr/>
              <a:tblGrid>
                <a:gridCol w="713423"/>
                <a:gridCol w="1167257"/>
                <a:gridCol w="867410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400" b="1" baseline="-250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ru-RU" sz="2000" b="1" kern="1200" dirty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ru-RU" sz="2000" b="1" kern="1200" dirty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3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709C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3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3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3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709C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3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3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4" grpId="0" animBg="1"/>
      <p:bldP spid="5" grpId="0" animBg="1"/>
      <p:bldP spid="5" grpId="1" animBg="1"/>
      <p:bldP spid="6" grpId="0"/>
      <p:bldP spid="14" grpId="0"/>
      <p:bldP spid="19" grpId="0"/>
      <p:bldP spid="20" grpId="0"/>
      <p:bldP spid="30" grpId="0" animBg="1"/>
      <p:bldP spid="71" grpId="0" animBg="1"/>
      <p:bldP spid="80" grpId="0" build="p"/>
      <p:bldP spid="100" grpId="0"/>
      <p:bldP spid="101" grpId="0" animBg="1"/>
      <p:bldP spid="3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 15"/>
          <p:cNvSpPr>
            <a:spLocks noChangeShapeType="1"/>
          </p:cNvSpPr>
          <p:nvPr/>
        </p:nvSpPr>
        <p:spPr bwMode="auto">
          <a:xfrm>
            <a:off x="4774376" y="4124394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0" y="6005983"/>
            <a:ext cx="9144000" cy="73353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показатель преломления стекла составляет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это значит скорость света в этом стекле меньше скорости света в вакууме в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раз.    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142976" y="-27384"/>
            <a:ext cx="32047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рапеция 1"/>
          <p:cNvSpPr/>
          <p:nvPr/>
        </p:nvSpPr>
        <p:spPr>
          <a:xfrm>
            <a:off x="3286116" y="2571744"/>
            <a:ext cx="3286148" cy="1571636"/>
          </a:xfrm>
          <a:prstGeom prst="trapezoid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Line 15"/>
          <p:cNvSpPr>
            <a:spLocks noChangeShapeType="1"/>
          </p:cNvSpPr>
          <p:nvPr/>
        </p:nvSpPr>
        <p:spPr bwMode="auto">
          <a:xfrm>
            <a:off x="3428992" y="1571612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865152">
            <a:off x="4119164" y="2650168"/>
            <a:ext cx="856760" cy="141451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4286248" y="1214422"/>
            <a:ext cx="4786" cy="2643206"/>
          </a:xfrm>
          <a:prstGeom prst="line">
            <a:avLst/>
          </a:prstGeom>
          <a:noFill/>
          <a:ln w="38100">
            <a:solidFill>
              <a:srgbClr val="FF3399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26873" y="185852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Arc 19"/>
          <p:cNvSpPr>
            <a:spLocks/>
          </p:cNvSpPr>
          <p:nvPr/>
        </p:nvSpPr>
        <p:spPr bwMode="auto">
          <a:xfrm rot="16651231">
            <a:off x="4029541" y="1988580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95680" y="257174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14678" y="1547799"/>
            <a:ext cx="2143140" cy="2000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33781" y="1781163"/>
            <a:ext cx="71438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1338" y="3500438"/>
            <a:ext cx="324000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05232" y="133414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а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5285" y="3471863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а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-214346" y="251726"/>
            <a:ext cx="2611011" cy="1248448"/>
            <a:chOff x="360778" y="3496478"/>
            <a:chExt cx="2611011" cy="1248448"/>
          </a:xfrm>
        </p:grpSpPr>
        <p:grpSp>
          <p:nvGrpSpPr>
            <p:cNvPr id="22" name="Group 2"/>
            <p:cNvGrpSpPr>
              <a:grpSpLocks/>
            </p:cNvGrpSpPr>
            <p:nvPr/>
          </p:nvGrpSpPr>
          <p:grpSpPr bwMode="auto">
            <a:xfrm>
              <a:off x="392808" y="3496564"/>
              <a:ext cx="2347310" cy="1248468"/>
              <a:chOff x="2227" y="3256"/>
              <a:chExt cx="1246" cy="755"/>
            </a:xfrm>
          </p:grpSpPr>
          <p:grpSp>
            <p:nvGrpSpPr>
              <p:cNvPr id="24" name="Group 3"/>
              <p:cNvGrpSpPr>
                <a:grpSpLocks/>
              </p:cNvGrpSpPr>
              <p:nvPr/>
            </p:nvGrpSpPr>
            <p:grpSpPr bwMode="auto">
              <a:xfrm>
                <a:off x="2227" y="3256"/>
                <a:ext cx="1246" cy="755"/>
                <a:chOff x="10690" y="3557"/>
                <a:chExt cx="1505" cy="755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7" name="Group 5"/>
                <p:cNvGrpSpPr>
                  <a:grpSpLocks/>
                </p:cNvGrpSpPr>
                <p:nvPr/>
              </p:nvGrpSpPr>
              <p:grpSpPr bwMode="auto">
                <a:xfrm>
                  <a:off x="10690" y="3557"/>
                  <a:ext cx="1096" cy="755"/>
                  <a:chOff x="10336" y="3825"/>
                  <a:chExt cx="876" cy="755"/>
                </a:xfrm>
              </p:grpSpPr>
              <p:sp>
                <p:nvSpPr>
                  <p:cNvPr id="2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50" y="3825"/>
                    <a:ext cx="862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sin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kumimoji="0" lang="ru-RU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36" y="4130"/>
                    <a:ext cx="84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sin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ст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2377" y="3647"/>
                <a:ext cx="5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790788" y="3837786"/>
              <a:ext cx="1181001" cy="75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Arc 20"/>
          <p:cNvSpPr>
            <a:spLocks/>
          </p:cNvSpPr>
          <p:nvPr/>
        </p:nvSpPr>
        <p:spPr bwMode="auto">
          <a:xfrm flipV="1">
            <a:off x="4286248" y="2990847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05728" y="1214422"/>
            <a:ext cx="2494636" cy="1172401"/>
            <a:chOff x="241715" y="3537897"/>
            <a:chExt cx="2494636" cy="1172401"/>
          </a:xfrm>
        </p:grpSpPr>
        <p:grpSp>
          <p:nvGrpSpPr>
            <p:cNvPr id="32" name="Group 2"/>
            <p:cNvGrpSpPr>
              <a:grpSpLocks/>
            </p:cNvGrpSpPr>
            <p:nvPr/>
          </p:nvGrpSpPr>
          <p:grpSpPr bwMode="auto">
            <a:xfrm>
              <a:off x="1547625" y="3537897"/>
              <a:ext cx="1188726" cy="1172401"/>
              <a:chOff x="2840" y="3281"/>
              <a:chExt cx="631" cy="709"/>
            </a:xfrm>
          </p:grpSpPr>
          <p:grpSp>
            <p:nvGrpSpPr>
              <p:cNvPr id="34" name="Group 3"/>
              <p:cNvGrpSpPr>
                <a:grpSpLocks/>
              </p:cNvGrpSpPr>
              <p:nvPr/>
            </p:nvGrpSpPr>
            <p:grpSpPr bwMode="auto">
              <a:xfrm>
                <a:off x="2846" y="3281"/>
                <a:ext cx="625" cy="709"/>
                <a:chOff x="11440" y="3582"/>
                <a:chExt cx="755" cy="709"/>
              </a:xfrm>
            </p:grpSpPr>
            <p:sp>
              <p:nvSpPr>
                <p:cNvPr id="36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7" name="Group 5"/>
                <p:cNvGrpSpPr>
                  <a:grpSpLocks/>
                </p:cNvGrpSpPr>
                <p:nvPr/>
              </p:nvGrpSpPr>
              <p:grpSpPr bwMode="auto">
                <a:xfrm>
                  <a:off x="11440" y="3582"/>
                  <a:ext cx="623" cy="709"/>
                  <a:chOff x="10937" y="3850"/>
                  <a:chExt cx="498" cy="709"/>
                </a:xfrm>
              </p:grpSpPr>
              <p:sp>
                <p:nvSpPr>
                  <p:cNvPr id="3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37" y="3850"/>
                    <a:ext cx="498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  <a:r>
                      <a:rPr lang="ru-RU" sz="36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а</a:t>
                    </a:r>
                    <a:r>
                      <a:rPr lang="ru-RU" sz="20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в</a:t>
                    </a:r>
                    <a:endParaRPr lang="ru-RU" sz="3600" dirty="0" smtClean="0">
                      <a:solidFill>
                        <a:srgbClr val="FF0000"/>
                      </a:solidFill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82" y="4167"/>
                    <a:ext cx="393" cy="3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>
                <a:off x="2840" y="3647"/>
                <a:ext cx="5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241715" y="3853668"/>
              <a:ext cx="1428760" cy="75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-36512" y="1970846"/>
            <a:ext cx="2632749" cy="1172402"/>
            <a:chOff x="103602" y="3537902"/>
            <a:chExt cx="2632749" cy="1172402"/>
          </a:xfrm>
        </p:grpSpPr>
        <p:grpSp>
          <p:nvGrpSpPr>
            <p:cNvPr id="42" name="Group 2"/>
            <p:cNvGrpSpPr>
              <a:grpSpLocks/>
            </p:cNvGrpSpPr>
            <p:nvPr/>
          </p:nvGrpSpPr>
          <p:grpSpPr bwMode="auto">
            <a:xfrm>
              <a:off x="1547625" y="3537902"/>
              <a:ext cx="1188726" cy="1172402"/>
              <a:chOff x="2840" y="3281"/>
              <a:chExt cx="631" cy="709"/>
            </a:xfrm>
          </p:grpSpPr>
          <p:grpSp>
            <p:nvGrpSpPr>
              <p:cNvPr id="44" name="Group 3"/>
              <p:cNvGrpSpPr>
                <a:grpSpLocks/>
              </p:cNvGrpSpPr>
              <p:nvPr/>
            </p:nvGrpSpPr>
            <p:grpSpPr bwMode="auto">
              <a:xfrm>
                <a:off x="2846" y="3281"/>
                <a:ext cx="625" cy="709"/>
                <a:chOff x="11440" y="3582"/>
                <a:chExt cx="755" cy="709"/>
              </a:xfrm>
            </p:grpSpPr>
            <p:sp>
              <p:nvSpPr>
                <p:cNvPr id="46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7" name="Group 5"/>
                <p:cNvGrpSpPr>
                  <a:grpSpLocks/>
                </p:cNvGrpSpPr>
                <p:nvPr/>
              </p:nvGrpSpPr>
              <p:grpSpPr bwMode="auto">
                <a:xfrm>
                  <a:off x="11440" y="3582"/>
                  <a:ext cx="623" cy="709"/>
                  <a:chOff x="10937" y="3850"/>
                  <a:chExt cx="498" cy="709"/>
                </a:xfrm>
              </p:grpSpPr>
              <p:sp>
                <p:nvSpPr>
                  <p:cNvPr id="4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37" y="3850"/>
                    <a:ext cx="498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  <a:r>
                      <a:rPr lang="ru-RU" sz="36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а</a:t>
                    </a:r>
                    <a:r>
                      <a:rPr lang="ru-RU" sz="2000" b="1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ст</a:t>
                    </a:r>
                    <a:endParaRPr lang="ru-RU" sz="3600" dirty="0" smtClean="0">
                      <a:solidFill>
                        <a:srgbClr val="FF0000"/>
                      </a:solidFill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82" y="4167"/>
                    <a:ext cx="393" cy="3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>
                <a:off x="2840" y="3647"/>
                <a:ext cx="5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103602" y="3834618"/>
              <a:ext cx="1500198" cy="75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en-US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595457" y="3048686"/>
            <a:ext cx="2328471" cy="1172402"/>
            <a:chOff x="409762" y="3496562"/>
            <a:chExt cx="2328471" cy="1172402"/>
          </a:xfrm>
        </p:grpSpPr>
        <p:grpSp>
          <p:nvGrpSpPr>
            <p:cNvPr id="51" name="Group 2"/>
            <p:cNvGrpSpPr>
              <a:grpSpLocks/>
            </p:cNvGrpSpPr>
            <p:nvPr/>
          </p:nvGrpSpPr>
          <p:grpSpPr bwMode="auto">
            <a:xfrm>
              <a:off x="409762" y="3496562"/>
              <a:ext cx="2328471" cy="1172402"/>
              <a:chOff x="2236" y="3256"/>
              <a:chExt cx="1236" cy="709"/>
            </a:xfrm>
          </p:grpSpPr>
          <p:grpSp>
            <p:nvGrpSpPr>
              <p:cNvPr id="53" name="Group 3"/>
              <p:cNvGrpSpPr>
                <a:grpSpLocks/>
              </p:cNvGrpSpPr>
              <p:nvPr/>
            </p:nvGrpSpPr>
            <p:grpSpPr bwMode="auto">
              <a:xfrm>
                <a:off x="2236" y="3256"/>
                <a:ext cx="1236" cy="709"/>
                <a:chOff x="10702" y="3557"/>
                <a:chExt cx="1493" cy="709"/>
              </a:xfrm>
            </p:grpSpPr>
            <p:sp>
              <p:nvSpPr>
                <p:cNvPr id="55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6" name="Group 5"/>
                <p:cNvGrpSpPr>
                  <a:grpSpLocks/>
                </p:cNvGrpSpPr>
                <p:nvPr/>
              </p:nvGrpSpPr>
              <p:grpSpPr bwMode="auto">
                <a:xfrm>
                  <a:off x="10702" y="3557"/>
                  <a:ext cx="1078" cy="709"/>
                  <a:chOff x="10350" y="3825"/>
                  <a:chExt cx="862" cy="709"/>
                </a:xfrm>
              </p:grpSpPr>
              <p:sp>
                <p:nvSpPr>
                  <p:cNvPr id="57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50" y="3825"/>
                    <a:ext cx="862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  <a:r>
                      <a:rPr kumimoji="0" lang="ru-RU" sz="36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98" y="4084"/>
                    <a:ext cx="496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36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ст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>
                <a:off x="2377" y="3647"/>
                <a:ext cx="28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1213273" y="3837786"/>
              <a:ext cx="1181001" cy="75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5592137"/>
              </p:ext>
            </p:extLst>
          </p:nvPr>
        </p:nvGraphicFramePr>
        <p:xfrm>
          <a:off x="4286248" y="30484"/>
          <a:ext cx="2857520" cy="1176925"/>
        </p:xfrm>
        <a:graphic>
          <a:graphicData uri="http://schemas.openxmlformats.org/drawingml/2006/table">
            <a:tbl>
              <a:tblPr/>
              <a:tblGrid>
                <a:gridCol w="1116344"/>
                <a:gridCol w="1128954"/>
                <a:gridCol w="612222"/>
              </a:tblGrid>
              <a:tr h="662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в,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800" b="1" baseline="-250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1,5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6786578" y="3589382"/>
            <a:ext cx="19511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n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n</a:t>
            </a:r>
            <a:r>
              <a:rPr lang="en-US" sz="3200" b="1" dirty="0" smtClean="0">
                <a:latin typeface="Times New Roman"/>
                <a:ea typeface="Times New Roman"/>
              </a:rPr>
              <a:t>/n  </a:t>
            </a:r>
            <a:endParaRPr lang="ru-RU" sz="3200" b="1" dirty="0" smtClean="0">
              <a:latin typeface="Times New Roman"/>
              <a:ea typeface="Times New Roman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43702" y="2071678"/>
            <a:ext cx="22188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a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a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в</a:t>
            </a:r>
            <a:r>
              <a:rPr lang="en-US" sz="3200" b="1" dirty="0" smtClean="0">
                <a:latin typeface="Times New Roman"/>
                <a:ea typeface="Times New Roman"/>
              </a:rPr>
              <a:t>/a</a:t>
            </a:r>
            <a:r>
              <a:rPr lang="ru-RU" b="1" dirty="0" smtClean="0">
                <a:latin typeface="Times New Roman"/>
                <a:ea typeface="Times New Roman"/>
              </a:rPr>
              <a:t>в</a:t>
            </a: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endParaRPr lang="ru-RU" sz="3200" b="1" dirty="0" smtClean="0">
              <a:latin typeface="Times New Roman"/>
              <a:ea typeface="Times New Roman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43702" y="2643182"/>
            <a:ext cx="24192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ст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a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ст</a:t>
            </a:r>
            <a:r>
              <a:rPr lang="en-US" sz="3200" b="1" smtClean="0">
                <a:latin typeface="Times New Roman"/>
                <a:ea typeface="Times New Roman"/>
              </a:rPr>
              <a:t>/a</a:t>
            </a:r>
            <a:r>
              <a:rPr lang="ru-RU" b="1" smtClean="0">
                <a:latin typeface="Times New Roman"/>
                <a:ea typeface="Times New Roman"/>
              </a:rPr>
              <a:t>ст</a:t>
            </a: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endParaRPr lang="ru-RU" sz="3200" b="1" dirty="0" smtClean="0">
              <a:latin typeface="Times New Roman"/>
              <a:ea typeface="Times New Roman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715140" y="3071810"/>
            <a:ext cx="24176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n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a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ст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+</a:t>
            </a: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a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3200" b="1" dirty="0" smtClean="0">
              <a:latin typeface="Times New Roman"/>
              <a:ea typeface="Times New Roman"/>
            </a:endParaRPr>
          </a:p>
        </p:txBody>
      </p:sp>
      <p:grpSp>
        <p:nvGrpSpPr>
          <p:cNvPr id="66" name="Группа 50"/>
          <p:cNvGrpSpPr/>
          <p:nvPr/>
        </p:nvGrpSpPr>
        <p:grpSpPr>
          <a:xfrm>
            <a:off x="5143504" y="1052736"/>
            <a:ext cx="3857652" cy="928447"/>
            <a:chOff x="1285852" y="4763168"/>
            <a:chExt cx="3857652" cy="857256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1643042" y="5357826"/>
              <a:ext cx="2928958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Прямоугольник 67"/>
            <p:cNvSpPr/>
            <p:nvPr/>
          </p:nvSpPr>
          <p:spPr>
            <a:xfrm>
              <a:off x="2829437" y="4763168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smtClean="0">
                  <a:solidFill>
                    <a:srgbClr val="006600"/>
                  </a:solidFill>
                  <a:latin typeface="Times New Roman"/>
                  <a:ea typeface="Times New Roman"/>
                </a:rPr>
                <a:t>n</a:t>
              </a:r>
              <a:endParaRPr lang="ru-RU" sz="3600" b="1" dirty="0">
                <a:solidFill>
                  <a:srgbClr val="0066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285852" y="4821335"/>
              <a:ext cx="750099" cy="627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dirty="0" err="1" smtClean="0">
                  <a:latin typeface="Times New Roman"/>
                  <a:ea typeface="Times New Roman"/>
                </a:rPr>
                <a:t>min</a:t>
              </a:r>
              <a:r>
                <a:rPr lang="en-US" sz="1400" dirty="0" smtClean="0">
                  <a:latin typeface="Times New Roman"/>
                  <a:ea typeface="Times New Roman"/>
                </a:rPr>
                <a:t> </a:t>
              </a:r>
              <a:endParaRPr lang="ru-RU" sz="800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4348093" y="4812511"/>
              <a:ext cx="795411" cy="807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600" dirty="0" err="1" smtClean="0">
                  <a:latin typeface="Times New Roman"/>
                  <a:ea typeface="Times New Roman"/>
                </a:rPr>
                <a:t>max</a:t>
              </a:r>
              <a:endParaRPr lang="ru-RU" dirty="0" smtClean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endParaRPr lang="ru-RU" sz="10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71" name="Rectangle 1"/>
          <p:cNvSpPr>
            <a:spLocks noChangeArrowheads="1"/>
          </p:cNvSpPr>
          <p:nvPr/>
        </p:nvSpPr>
        <p:spPr bwMode="auto">
          <a:xfrm>
            <a:off x="-24456" y="5661248"/>
            <a:ext cx="9144000" cy="12705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реальное значение показателя преломления этого стекла лежит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относительная погрешность составляет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%.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7000892" y="2571744"/>
            <a:ext cx="1214446" cy="642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858016" y="3000372"/>
            <a:ext cx="714380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6965173" y="3679033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7143736" y="-15555"/>
            <a:ext cx="2000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400" dirty="0" err="1" smtClean="0">
                <a:latin typeface="Times New Roman"/>
                <a:ea typeface="Times New Roman"/>
              </a:rPr>
              <a:t>n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n</a:t>
            </a:r>
            <a:endParaRPr lang="ru-RU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n</a:t>
            </a:r>
            <a:endParaRPr lang="ru-RU" sz="1400" dirty="0">
              <a:solidFill>
                <a:srgbClr val="006600"/>
              </a:solidFill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rot="5400000" flipH="1" flipV="1">
            <a:off x="5857884" y="1500174"/>
            <a:ext cx="3643338" cy="23574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 flipH="1" flipV="1">
            <a:off x="5464975" y="1321579"/>
            <a:ext cx="4143404" cy="22145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794026" y="3190992"/>
            <a:ext cx="1446489" cy="958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500034" y="1000108"/>
            <a:ext cx="1071570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571472" y="1214422"/>
            <a:ext cx="155548" cy="1374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34179" y="3064426"/>
            <a:ext cx="2215437" cy="1274924"/>
            <a:chOff x="535980" y="3496556"/>
            <a:chExt cx="2215437" cy="1274924"/>
          </a:xfrm>
        </p:grpSpPr>
        <p:grpSp>
          <p:nvGrpSpPr>
            <p:cNvPr id="81" name="Group 2"/>
            <p:cNvGrpSpPr>
              <a:grpSpLocks/>
            </p:cNvGrpSpPr>
            <p:nvPr/>
          </p:nvGrpSpPr>
          <p:grpSpPr bwMode="auto">
            <a:xfrm>
              <a:off x="535980" y="3496556"/>
              <a:ext cx="2215437" cy="1274924"/>
              <a:chOff x="2303" y="3256"/>
              <a:chExt cx="1176" cy="771"/>
            </a:xfrm>
          </p:grpSpPr>
          <p:grpSp>
            <p:nvGrpSpPr>
              <p:cNvPr id="83" name="Group 3"/>
              <p:cNvGrpSpPr>
                <a:grpSpLocks/>
              </p:cNvGrpSpPr>
              <p:nvPr/>
            </p:nvGrpSpPr>
            <p:grpSpPr bwMode="auto">
              <a:xfrm>
                <a:off x="2303" y="3256"/>
                <a:ext cx="1176" cy="771"/>
                <a:chOff x="10775" y="3557"/>
                <a:chExt cx="1420" cy="771"/>
              </a:xfrm>
            </p:grpSpPr>
            <p:sp>
              <p:nvSpPr>
                <p:cNvPr id="85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6" name="Group 5"/>
                <p:cNvGrpSpPr>
                  <a:grpSpLocks/>
                </p:cNvGrpSpPr>
                <p:nvPr/>
              </p:nvGrpSpPr>
              <p:grpSpPr bwMode="auto">
                <a:xfrm>
                  <a:off x="10775" y="3557"/>
                  <a:ext cx="841" cy="771"/>
                  <a:chOff x="10416" y="3825"/>
                  <a:chExt cx="673" cy="771"/>
                </a:xfrm>
              </p:grpSpPr>
              <p:sp>
                <p:nvSpPr>
                  <p:cNvPr id="87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16" y="3825"/>
                    <a:ext cx="545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32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 </a:t>
                    </a:r>
                    <a:r>
                      <a:rPr kumimoji="0" lang="ru-RU" sz="36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45" y="4146"/>
                    <a:ext cx="64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 </a:t>
                    </a:r>
                    <a:r>
                      <a:rPr kumimoji="0" lang="ru-RU" sz="36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ст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84" name="Line 8"/>
              <p:cNvSpPr>
                <a:spLocks noChangeShapeType="1"/>
              </p:cNvSpPr>
              <p:nvPr/>
            </p:nvSpPr>
            <p:spPr bwMode="auto">
              <a:xfrm>
                <a:off x="2377" y="3647"/>
                <a:ext cx="28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" name="Text Box 9"/>
            <p:cNvSpPr txBox="1">
              <a:spLocks noChangeArrowheads="1"/>
            </p:cNvSpPr>
            <p:nvPr/>
          </p:nvSpPr>
          <p:spPr bwMode="auto">
            <a:xfrm>
              <a:off x="1213273" y="3837786"/>
              <a:ext cx="1181001" cy="75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>
            <a:off x="57929" y="3111407"/>
            <a:ext cx="429393" cy="1109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90718" y="3048686"/>
            <a:ext cx="353204" cy="11328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Скругленный прямоугольник 90"/>
          <p:cNvSpPr/>
          <p:nvPr/>
        </p:nvSpPr>
        <p:spPr>
          <a:xfrm>
            <a:off x="5055703" y="1237228"/>
            <a:ext cx="3992751" cy="6160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0" name="Таблица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5806357"/>
              </p:ext>
            </p:extLst>
          </p:nvPr>
        </p:nvGraphicFramePr>
        <p:xfrm>
          <a:off x="7215206" y="4933139"/>
          <a:ext cx="1643074" cy="872125"/>
        </p:xfrm>
        <a:graphic>
          <a:graphicData uri="http://schemas.openxmlformats.org/drawingml/2006/table">
            <a:tbl>
              <a:tblPr/>
              <a:tblGrid>
                <a:gridCol w="857256"/>
                <a:gridCol w="785818"/>
              </a:tblGrid>
              <a:tr h="517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3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2596237" y="1004072"/>
            <a:ext cx="3725822" cy="235292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7912331"/>
              </p:ext>
            </p:extLst>
          </p:nvPr>
        </p:nvGraphicFramePr>
        <p:xfrm>
          <a:off x="142844" y="4750259"/>
          <a:ext cx="7072362" cy="1055005"/>
        </p:xfrm>
        <a:graphic>
          <a:graphicData uri="http://schemas.openxmlformats.org/drawingml/2006/table">
            <a:tbl>
              <a:tblPr/>
              <a:tblGrid>
                <a:gridCol w="1357322"/>
                <a:gridCol w="785818"/>
                <a:gridCol w="1571636"/>
                <a:gridCol w="1000132"/>
                <a:gridCol w="1428760"/>
                <a:gridCol w="928694"/>
              </a:tblGrid>
              <a:tr h="714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в,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т,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36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4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3200" b="1" baseline="-250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мм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1мм 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78" name="Прямая со стрелкой 77"/>
          <p:cNvCxnSpPr/>
          <p:nvPr/>
        </p:nvCxnSpPr>
        <p:spPr>
          <a:xfrm rot="10800000" flipV="1">
            <a:off x="6929454" y="4000504"/>
            <a:ext cx="785818" cy="42862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25"/>
          <p:cNvGrpSpPr>
            <a:grpSpLocks/>
          </p:cNvGrpSpPr>
          <p:nvPr/>
        </p:nvGrpSpPr>
        <p:grpSpPr bwMode="auto">
          <a:xfrm rot="1175819" flipH="1">
            <a:off x="5646351" y="5032738"/>
            <a:ext cx="1232232" cy="1487079"/>
            <a:chOff x="3340" y="2819"/>
            <a:chExt cx="566" cy="674"/>
          </a:xfrm>
        </p:grpSpPr>
        <p:sp>
          <p:nvSpPr>
            <p:cNvPr id="96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3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709C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3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3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2" dur="3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709C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3" dur="3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3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3" grpId="0" animBg="1"/>
      <p:bldP spid="3" grpId="0" animBg="1"/>
      <p:bldP spid="4" grpId="0" animBg="1"/>
      <p:bldP spid="5" grpId="0" animBg="1"/>
      <p:bldP spid="5" grpId="1" animBg="1"/>
      <p:bldP spid="6" grpId="0"/>
      <p:bldP spid="7" grpId="0" animBg="1"/>
      <p:bldP spid="14" grpId="0"/>
      <p:bldP spid="15" grpId="0" animBg="1"/>
      <p:bldP spid="19" grpId="0"/>
      <p:bldP spid="20" grpId="0"/>
      <p:bldP spid="30" grpId="0" animBg="1"/>
      <p:bldP spid="61" grpId="0"/>
      <p:bldP spid="62" grpId="0"/>
      <p:bldP spid="63" grpId="0"/>
      <p:bldP spid="65" grpId="0"/>
      <p:bldP spid="71" grpId="0" animBg="1"/>
      <p:bldP spid="80" grpId="0" build="p"/>
      <p:bldP spid="8" grpId="0" animBg="1"/>
      <p:bldP spid="9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7290" y="785794"/>
            <a:ext cx="5715040" cy="271464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№16</a:t>
            </a: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pt-BR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pt-BR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1338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1339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1342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1343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1346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BR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85776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09251"/>
            <a:ext cx="4427984" cy="697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5"/>
          <p:cNvGrpSpPr>
            <a:grpSpLocks/>
          </p:cNvGrpSpPr>
          <p:nvPr/>
        </p:nvGrpSpPr>
        <p:grpSpPr bwMode="auto">
          <a:xfrm rot="1175819" flipH="1">
            <a:off x="3128304" y="5090711"/>
            <a:ext cx="1232232" cy="1487079"/>
            <a:chOff x="3340" y="2819"/>
            <a:chExt cx="566" cy="674"/>
          </a:xfrm>
        </p:grpSpPr>
        <p:sp>
          <p:nvSpPr>
            <p:cNvPr id="5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Трапеция 8"/>
          <p:cNvSpPr/>
          <p:nvPr/>
        </p:nvSpPr>
        <p:spPr>
          <a:xfrm>
            <a:off x="683568" y="3505956"/>
            <a:ext cx="3286148" cy="1571636"/>
          </a:xfrm>
          <a:prstGeom prst="trapezoi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826444" y="2505824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rot="865152">
            <a:off x="1516616" y="3578681"/>
            <a:ext cx="856760" cy="141451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1683700" y="2577262"/>
            <a:ext cx="4786" cy="2643206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83634" y="243438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9320" y="4006022"/>
            <a:ext cx="714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166920" y="5077592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1040758" y="2714620"/>
            <a:ext cx="2571768" cy="286394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rc 20"/>
          <p:cNvSpPr>
            <a:spLocks/>
          </p:cNvSpPr>
          <p:nvPr/>
        </p:nvSpPr>
        <p:spPr bwMode="auto">
          <a:xfrm flipV="1">
            <a:off x="1706563" y="3872677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19"/>
          <p:cNvSpPr>
            <a:spLocks/>
          </p:cNvSpPr>
          <p:nvPr/>
        </p:nvSpPr>
        <p:spPr bwMode="auto">
          <a:xfrm rot="16651231">
            <a:off x="1445070" y="2917274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3279150"/>
              </p:ext>
            </p:extLst>
          </p:nvPr>
        </p:nvGraphicFramePr>
        <p:xfrm>
          <a:off x="0" y="-82024"/>
          <a:ext cx="5568914" cy="2377440"/>
        </p:xfrm>
        <a:graphic>
          <a:graphicData uri="http://schemas.openxmlformats.org/drawingml/2006/table">
            <a:tbl>
              <a:tblPr/>
              <a:tblGrid>
                <a:gridCol w="699903"/>
                <a:gridCol w="1227681"/>
                <a:gridCol w="1056630"/>
                <a:gridCol w="1295797"/>
                <a:gridCol w="1288903"/>
              </a:tblGrid>
              <a:tr h="1087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36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2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kumimoji="0" lang="ru-RU" sz="2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 0,5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0,71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0,87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20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25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30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4427984" y="548680"/>
            <a:ext cx="936104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76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13" grpId="0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5" name="AutoShape 35"/>
          <p:cNvSpPr>
            <a:spLocks noChangeArrowheads="1"/>
          </p:cNvSpPr>
          <p:nvPr/>
        </p:nvSpPr>
        <p:spPr bwMode="auto">
          <a:xfrm rot="16370659">
            <a:off x="2244473" y="5002876"/>
            <a:ext cx="163670" cy="828688"/>
          </a:xfrm>
          <a:custGeom>
            <a:avLst/>
            <a:gdLst>
              <a:gd name="G0" fmla="+- 8159 0 0"/>
              <a:gd name="G1" fmla="+- 21600 0 8159"/>
              <a:gd name="G2" fmla="*/ 8159 1 2"/>
              <a:gd name="G3" fmla="+- 21600 0 G2"/>
              <a:gd name="G4" fmla="+/ 8159 21600 2"/>
              <a:gd name="G5" fmla="+/ G1 0 2"/>
              <a:gd name="G6" fmla="*/ 21600 21600 8159"/>
              <a:gd name="G7" fmla="*/ G6 1 2"/>
              <a:gd name="G8" fmla="+- 21600 0 G7"/>
              <a:gd name="G9" fmla="*/ 21600 1 2"/>
              <a:gd name="G10" fmla="+- 8159 0 G9"/>
              <a:gd name="G11" fmla="?: G10 G8 0"/>
              <a:gd name="G12" fmla="?: G10 G7 21600"/>
              <a:gd name="T0" fmla="*/ 17520 w 21600"/>
              <a:gd name="T1" fmla="*/ 10800 h 21600"/>
              <a:gd name="T2" fmla="*/ 10800 w 21600"/>
              <a:gd name="T3" fmla="*/ 21600 h 21600"/>
              <a:gd name="T4" fmla="*/ 4080 w 21600"/>
              <a:gd name="T5" fmla="*/ 10800 h 21600"/>
              <a:gd name="T6" fmla="*/ 10800 w 21600"/>
              <a:gd name="T7" fmla="*/ 0 h 21600"/>
              <a:gd name="T8" fmla="*/ 5880 w 21600"/>
              <a:gd name="T9" fmla="*/ 5880 h 21600"/>
              <a:gd name="T10" fmla="*/ 15720 w 21600"/>
              <a:gd name="T11" fmla="*/ 1572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159" y="21600"/>
                </a:lnTo>
                <a:lnTo>
                  <a:pt x="1344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142852"/>
          <a:ext cx="9144001" cy="426720"/>
        </p:xfrm>
        <a:graphic>
          <a:graphicData uri="http://schemas.openxmlformats.org/drawingml/2006/table">
            <a:tbl>
              <a:tblPr/>
              <a:tblGrid>
                <a:gridCol w="1058616"/>
                <a:gridCol w="6608247"/>
                <a:gridCol w="1477138"/>
              </a:tblGrid>
              <a:tr h="137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т.</a:t>
                      </a: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4335" marR="443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cap="all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свет</a:t>
                      </a:r>
                      <a:r>
                        <a:rPr lang="ru-RU" sz="2800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</a:t>
                      </a:r>
                      <a:r>
                        <a:rPr lang="ru-RU" sz="2800" cap="all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закон  отражения</a:t>
                      </a:r>
                      <a:endParaRPr lang="ru-RU" sz="1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62-66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8728" y="571480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ИЗЛУЧЕНИЕ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… глазом.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01" name="Group 1"/>
          <p:cNvGrpSpPr>
            <a:grpSpLocks/>
          </p:cNvGrpSpPr>
          <p:nvPr/>
        </p:nvGrpSpPr>
        <p:grpSpPr bwMode="auto">
          <a:xfrm>
            <a:off x="214282" y="1224786"/>
            <a:ext cx="2709855" cy="1005378"/>
            <a:chOff x="1726" y="2658"/>
            <a:chExt cx="2865" cy="873"/>
          </a:xfrm>
        </p:grpSpPr>
        <p:sp>
          <p:nvSpPr>
            <p:cNvPr id="25602" name="Line 2"/>
            <p:cNvSpPr>
              <a:spLocks noChangeShapeType="1"/>
            </p:cNvSpPr>
            <p:nvPr/>
          </p:nvSpPr>
          <p:spPr bwMode="auto">
            <a:xfrm flipV="1">
              <a:off x="3486" y="2689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5603" name="Group 3"/>
            <p:cNvGrpSpPr>
              <a:grpSpLocks/>
            </p:cNvGrpSpPr>
            <p:nvPr/>
          </p:nvGrpSpPr>
          <p:grpSpPr bwMode="auto">
            <a:xfrm rot="1485345">
              <a:off x="1726" y="2658"/>
              <a:ext cx="566" cy="674"/>
              <a:chOff x="3340" y="2819"/>
              <a:chExt cx="566" cy="674"/>
            </a:xfrm>
          </p:grpSpPr>
          <p:sp>
            <p:nvSpPr>
              <p:cNvPr id="25604" name="Arc 4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05" name="Line 5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06" name="Line 6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 flipV="1">
              <a:off x="2921" y="2686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 flipV="1">
              <a:off x="3190" y="2682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2615" y="3530"/>
              <a:ext cx="19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flipV="1">
              <a:off x="3933" y="2682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V="1">
              <a:off x="3690" y="2689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4143" y="2689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2"/>
            <p:cNvSpPr>
              <a:spLocks noChangeShapeType="1"/>
            </p:cNvSpPr>
            <p:nvPr/>
          </p:nvSpPr>
          <p:spPr bwMode="auto">
            <a:xfrm flipV="1">
              <a:off x="4369" y="2689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876" y="2285992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линия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876" y="1142984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прямолинейно !!!</a:t>
            </a:r>
            <a:endParaRPr lang="ru-RU" sz="2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>
            <a:off x="1142976" y="1500174"/>
            <a:ext cx="74295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86116" y="3071810"/>
            <a:ext cx="550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м, светлячки, горит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3071810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ИС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571604" y="3143248"/>
            <a:ext cx="428628" cy="357190"/>
            <a:chOff x="1428728" y="4071942"/>
            <a:chExt cx="1231900" cy="1103313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1428728" y="4071942"/>
              <a:ext cx="1231900" cy="1103313"/>
            </a:xfrm>
            <a:prstGeom prst="ellipse">
              <a:avLst/>
            </a:prstGeom>
            <a:noFill/>
            <a:ln w="666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850963" y="4399496"/>
              <a:ext cx="357187" cy="357188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47572" y="2935330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3" name="AutoShape 33"/>
          <p:cNvSpPr>
            <a:spLocks noChangeArrowheads="1"/>
          </p:cNvSpPr>
          <p:nvPr/>
        </p:nvSpPr>
        <p:spPr bwMode="auto">
          <a:xfrm rot="16200000">
            <a:off x="3428892" y="4758170"/>
            <a:ext cx="1045947" cy="1383148"/>
          </a:xfrm>
          <a:custGeom>
            <a:avLst/>
            <a:gdLst>
              <a:gd name="G0" fmla="+- 4559 0 0"/>
              <a:gd name="G1" fmla="+- 21600 0 4559"/>
              <a:gd name="G2" fmla="*/ 4559 1 2"/>
              <a:gd name="G3" fmla="+- 21600 0 G2"/>
              <a:gd name="G4" fmla="+/ 4559 21600 2"/>
              <a:gd name="G5" fmla="+/ G1 0 2"/>
              <a:gd name="G6" fmla="*/ 21600 21600 4559"/>
              <a:gd name="G7" fmla="*/ G6 1 2"/>
              <a:gd name="G8" fmla="+- 21600 0 G7"/>
              <a:gd name="G9" fmla="*/ 21600 1 2"/>
              <a:gd name="G10" fmla="+- 4559 0 G9"/>
              <a:gd name="G11" fmla="?: G10 G8 0"/>
              <a:gd name="G12" fmla="?: G10 G7 21600"/>
              <a:gd name="T0" fmla="*/ 19320 w 21600"/>
              <a:gd name="T1" fmla="*/ 10800 h 21600"/>
              <a:gd name="T2" fmla="*/ 10800 w 21600"/>
              <a:gd name="T3" fmla="*/ 21600 h 21600"/>
              <a:gd name="T4" fmla="*/ 2280 w 21600"/>
              <a:gd name="T5" fmla="*/ 10800 h 21600"/>
              <a:gd name="T6" fmla="*/ 10800 w 21600"/>
              <a:gd name="T7" fmla="*/ 0 h 21600"/>
              <a:gd name="T8" fmla="*/ 4080 w 21600"/>
              <a:gd name="T9" fmla="*/ 4080 h 21600"/>
              <a:gd name="T10" fmla="*/ 17520 w 21600"/>
              <a:gd name="T11" fmla="*/ 1752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559" y="21600"/>
                </a:lnTo>
                <a:lnTo>
                  <a:pt x="1704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2734017" y="4929025"/>
            <a:ext cx="1036071" cy="1041663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1819217" y="5302133"/>
            <a:ext cx="174875" cy="206813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907094" y="4184634"/>
            <a:ext cx="2676735" cy="2500330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4436836" y="4968953"/>
            <a:ext cx="174875" cy="191599"/>
          </a:xfrm>
          <a:prstGeom prst="ellips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652209" y="4441906"/>
            <a:ext cx="4023891" cy="7436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21124075" flipV="1">
            <a:off x="588938" y="6017116"/>
            <a:ext cx="4143404" cy="10214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484233" flipV="1">
            <a:off x="697906" y="5265290"/>
            <a:ext cx="2044899" cy="481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rot="21462812" flipV="1">
            <a:off x="688239" y="5490920"/>
            <a:ext cx="2044899" cy="481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rot="134480" flipV="1">
            <a:off x="688239" y="5481090"/>
            <a:ext cx="2044899" cy="481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rot="134480" flipV="1">
            <a:off x="698784" y="5266679"/>
            <a:ext cx="2044899" cy="481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3256007" y="4929869"/>
            <a:ext cx="0" cy="104081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429256" y="3786190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тень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полутень…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 ЗАГИБАЕТ..?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5720" y="46434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«новолуние»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71802" y="442913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«полнолуние»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8215306" y="6500834"/>
            <a:ext cx="928694" cy="3571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ФвК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2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2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2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0521 0.0451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5" grpId="0" animBg="1"/>
      <p:bldP spid="3" grpId="0"/>
      <p:bldP spid="18" grpId="0"/>
      <p:bldP spid="20" grpId="0"/>
      <p:bldP spid="20" grpId="1"/>
      <p:bldP spid="23" grpId="0"/>
      <p:bldP spid="24" grpId="0"/>
      <p:bldP spid="31" grpId="0"/>
      <p:bldP spid="25633" grpId="0" animBg="1"/>
      <p:bldP spid="25621" grpId="0" animBg="1"/>
      <p:bldP spid="25622" grpId="0" animBg="1"/>
      <p:bldP spid="25623" grpId="0" animBg="1"/>
      <p:bldP spid="25624" grpId="0" animBg="1"/>
      <p:bldP spid="25624" grpId="1" animBg="1"/>
      <p:bldP spid="25626" grpId="0" animBg="1"/>
      <p:bldP spid="25627" grpId="0" animBg="1"/>
      <p:bldP spid="25628" grpId="0" animBg="1"/>
      <p:bldP spid="25629" grpId="0" animBg="1"/>
      <p:bldP spid="25630" grpId="0" animBg="1"/>
      <p:bldP spid="25631" grpId="0" animBg="1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F:\фото\DSCN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5853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27784" y="6093296"/>
            <a:ext cx="651621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23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7955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11-3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№16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312601" y="1200800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законы </a:t>
            </a:r>
            <a:r>
              <a:rPr lang="ru-RU" sz="6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отражения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 и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2155810" y="278605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преломления света. 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344086">
            <a:off x="708851" y="434546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полное отражение   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№16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714752"/>
            <a:ext cx="7782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Излучение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теплопередача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0430" y="4357694"/>
            <a:ext cx="4288353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видимыми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и</a:t>
            </a:r>
            <a:endParaRPr kumimoji="0" lang="ru-RU" sz="4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НЕВИДИМЫМИ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ЛУЧАМИ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928794" y="5072074"/>
            <a:ext cx="380395" cy="653220"/>
            <a:chOff x="2889" y="6480"/>
            <a:chExt cx="157" cy="251"/>
          </a:xfrm>
        </p:grpSpPr>
        <p:sp>
          <p:nvSpPr>
            <p:cNvPr id="5" name="Freeform 53"/>
            <p:cNvSpPr>
              <a:spLocks/>
            </p:cNvSpPr>
            <p:nvPr/>
          </p:nvSpPr>
          <p:spPr bwMode="auto">
            <a:xfrm>
              <a:off x="2960" y="6480"/>
              <a:ext cx="86" cy="251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65" y="215"/>
                </a:cxn>
                <a:cxn ang="0">
                  <a:pos x="79" y="172"/>
                </a:cxn>
                <a:cxn ang="0">
                  <a:pos x="86" y="151"/>
                </a:cxn>
                <a:cxn ang="0">
                  <a:pos x="43" y="0"/>
                </a:cxn>
              </a:cxnLst>
              <a:rect l="0" t="0" r="r" b="b"/>
              <a:pathLst>
                <a:path w="86" h="251">
                  <a:moveTo>
                    <a:pt x="0" y="251"/>
                  </a:moveTo>
                  <a:cubicBezTo>
                    <a:pt x="30" y="244"/>
                    <a:pt x="43" y="236"/>
                    <a:pt x="65" y="215"/>
                  </a:cubicBezTo>
                  <a:cubicBezTo>
                    <a:pt x="70" y="201"/>
                    <a:pt x="74" y="186"/>
                    <a:pt x="79" y="172"/>
                  </a:cubicBezTo>
                  <a:cubicBezTo>
                    <a:pt x="81" y="165"/>
                    <a:pt x="86" y="151"/>
                    <a:pt x="86" y="151"/>
                  </a:cubicBezTo>
                  <a:cubicBezTo>
                    <a:pt x="80" y="95"/>
                    <a:pt x="84" y="41"/>
                    <a:pt x="43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54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 flipV="1">
            <a:off x="2285984" y="428604"/>
            <a:ext cx="6215106" cy="47863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85984" y="5572140"/>
            <a:ext cx="6357982" cy="785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142845" y="4000504"/>
            <a:ext cx="1785950" cy="1357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57158" y="5572140"/>
            <a:ext cx="1714512" cy="10715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928794" y="5857892"/>
            <a:ext cx="1000132" cy="5715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-539871" y="2689351"/>
            <a:ext cx="5000660" cy="214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286248" y="0"/>
            <a:ext cx="3714776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…частиц (Ньютон)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волн   (Гюйгенс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ДУАЛИЗМ…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500298" y="0"/>
            <a:ext cx="17145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свет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71472" y="1785926"/>
            <a:ext cx="59218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линия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….энергия.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>
            <a:hlinkClick r:id="rId6" action="ppaction://hlinksldjump"/>
          </p:cNvPr>
          <p:cNvSpPr/>
          <p:nvPr/>
        </p:nvSpPr>
        <p:spPr>
          <a:xfrm>
            <a:off x="1000100" y="1142984"/>
            <a:ext cx="6851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ГЕОМЕТРИЧЕСКАЯ   ОПТИКА…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857224" y="2571744"/>
            <a:ext cx="48038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Прямолинейно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!!?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№16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4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4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4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 build="p"/>
      <p:bldP spid="25" grpId="0"/>
      <p:bldP spid="26" grpId="0"/>
      <p:bldP spid="2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14678" y="0"/>
            <a:ext cx="41769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 отражения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85984" y="571480"/>
            <a:ext cx="490551" cy="41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14282" y="2714620"/>
            <a:ext cx="439963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214940" y="1052360"/>
            <a:ext cx="904418" cy="1639561"/>
            <a:chOff x="8671" y="3386"/>
            <a:chExt cx="873" cy="1026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8671" y="3386"/>
              <a:ext cx="873" cy="10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8738" y="3454"/>
              <a:ext cx="137" cy="1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143108" y="830447"/>
            <a:ext cx="0" cy="1884173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2124945" y="790780"/>
            <a:ext cx="972286" cy="192384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rc 14"/>
          <p:cNvSpPr>
            <a:spLocks/>
          </p:cNvSpPr>
          <p:nvPr/>
        </p:nvSpPr>
        <p:spPr bwMode="auto">
          <a:xfrm rot="3692606" flipH="1">
            <a:off x="2111602" y="880796"/>
            <a:ext cx="612000" cy="720000"/>
          </a:xfrm>
          <a:custGeom>
            <a:avLst/>
            <a:gdLst>
              <a:gd name="G0" fmla="+- 0 0 0"/>
              <a:gd name="G1" fmla="+- 21556 0 0"/>
              <a:gd name="G2" fmla="+- 21600 0 0"/>
              <a:gd name="T0" fmla="*/ 1375 w 20888"/>
              <a:gd name="T1" fmla="*/ 0 h 21556"/>
              <a:gd name="T2" fmla="*/ 20888 w 20888"/>
              <a:gd name="T3" fmla="*/ 16056 h 21556"/>
              <a:gd name="T4" fmla="*/ 0 w 20888"/>
              <a:gd name="T5" fmla="*/ 21556 h 2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8" h="21556" fill="none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</a:path>
              <a:path w="20888" h="21556" stroke="0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  <a:lnTo>
                  <a:pt x="0" y="2155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rc 21"/>
          <p:cNvSpPr>
            <a:spLocks/>
          </p:cNvSpPr>
          <p:nvPr/>
        </p:nvSpPr>
        <p:spPr bwMode="auto">
          <a:xfrm rot="1592793" flipH="1">
            <a:off x="1552627" y="1158347"/>
            <a:ext cx="432000" cy="720000"/>
          </a:xfrm>
          <a:custGeom>
            <a:avLst/>
            <a:gdLst>
              <a:gd name="G0" fmla="+- 0 0 0"/>
              <a:gd name="G1" fmla="+- 21556 0 0"/>
              <a:gd name="G2" fmla="+- 21600 0 0"/>
              <a:gd name="T0" fmla="*/ 1375 w 20888"/>
              <a:gd name="T1" fmla="*/ 0 h 21556"/>
              <a:gd name="T2" fmla="*/ 20888 w 20888"/>
              <a:gd name="T3" fmla="*/ 16056 h 21556"/>
              <a:gd name="T4" fmla="*/ 0 w 20888"/>
              <a:gd name="T5" fmla="*/ 21556 h 2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8" h="21556" fill="none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</a:path>
              <a:path w="20888" h="21556" stroke="0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  <a:lnTo>
                  <a:pt x="0" y="21556"/>
                </a:lnTo>
                <a:close/>
              </a:path>
            </a:pathLst>
          </a:custGeom>
          <a:noFill/>
          <a:ln w="38100">
            <a:solidFill>
              <a:srgbClr val="0014AC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420164" y="857232"/>
            <a:ext cx="535127" cy="438026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86116" y="642918"/>
            <a:ext cx="5666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зеркальное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диффузное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3438" y="1214422"/>
            <a:ext cx="3786214" cy="1643074"/>
          </a:xfrm>
          <a:prstGeom prst="roundRect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00628" y="3098211"/>
            <a:ext cx="3166003" cy="785818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5143504" y="2928934"/>
            <a:ext cx="2857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4714876" y="1243694"/>
            <a:ext cx="37862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 падающий,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отражённый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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одной плоскости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14282" y="2857496"/>
            <a:ext cx="3946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опытом… обратимость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0" y="0"/>
            <a:ext cx="9144000" cy="6858000"/>
            <a:chOff x="0" y="-142900"/>
            <a:chExt cx="9144000" cy="7072362"/>
          </a:xfrm>
        </p:grpSpPr>
        <p:grpSp>
          <p:nvGrpSpPr>
            <p:cNvPr id="24" name="Группа 31"/>
            <p:cNvGrpSpPr/>
            <p:nvPr/>
          </p:nvGrpSpPr>
          <p:grpSpPr>
            <a:xfrm>
              <a:off x="0" y="-142900"/>
              <a:ext cx="9144000" cy="7072362"/>
              <a:chOff x="-928726" y="2143116"/>
              <a:chExt cx="9144000" cy="6858000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-928726" y="2143116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58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en-US" sz="9600" b="1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7200" b="1" u="sng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7200" b="1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-928726" y="2143116"/>
                <a:ext cx="4357686" cy="163121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 ЛУЧ падающий,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ЛУЧ </a:t>
                </a:r>
                <a:r>
                  <a:rPr lang="ru-RU" sz="32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отражённый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и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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…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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одной 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36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плоскости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000760" y="0"/>
              <a:ext cx="2714612" cy="110799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 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8215338" y="0"/>
            <a:ext cx="928694" cy="3571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ФвК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4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4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4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4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4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4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100" grpId="0"/>
      <p:bldP spid="19" grpId="0" animBg="1"/>
      <p:bldP spid="20" grpId="0" animBg="1"/>
      <p:bldP spid="21" grpId="0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83283" y="4252445"/>
            <a:ext cx="2355609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57158" y="4276715"/>
            <a:ext cx="2407859" cy="1094349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383283" y="4276715"/>
            <a:ext cx="2105244" cy="2034254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1460941" y="4276715"/>
            <a:ext cx="1304076" cy="50966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1474004" y="4316429"/>
            <a:ext cx="1291013" cy="9774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1500166" y="4250443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1495775" y="4799620"/>
            <a:ext cx="1254003" cy="595714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1447879" y="5307080"/>
            <a:ext cx="1129909" cy="1105381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6649" name="Group 25"/>
          <p:cNvGrpSpPr>
            <a:grpSpLocks/>
          </p:cNvGrpSpPr>
          <p:nvPr/>
        </p:nvGrpSpPr>
        <p:grpSpPr bwMode="auto">
          <a:xfrm flipH="1">
            <a:off x="2500298" y="5085193"/>
            <a:ext cx="1232232" cy="1487079"/>
            <a:chOff x="3340" y="2819"/>
            <a:chExt cx="566" cy="674"/>
          </a:xfrm>
        </p:grpSpPr>
        <p:sp>
          <p:nvSpPr>
            <p:cNvPr id="26650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432544" y="3870747"/>
            <a:ext cx="28397" cy="2643206"/>
            <a:chOff x="1432544" y="2643182"/>
            <a:chExt cx="28397" cy="2643206"/>
          </a:xfrm>
        </p:grpSpPr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429256" y="614364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обратимость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 flipH="1">
            <a:off x="6349323" y="357166"/>
            <a:ext cx="467508" cy="50382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6364568" y="876031"/>
            <a:ext cx="876578" cy="606596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6658" name="Group 34"/>
          <p:cNvGrpSpPr>
            <a:grpSpLocks/>
          </p:cNvGrpSpPr>
          <p:nvPr/>
        </p:nvGrpSpPr>
        <p:grpSpPr bwMode="auto">
          <a:xfrm>
            <a:off x="5500694" y="502549"/>
            <a:ext cx="3071834" cy="1854881"/>
            <a:chOff x="6716" y="7054"/>
            <a:chExt cx="1209" cy="740"/>
          </a:xfrm>
        </p:grpSpPr>
        <p:grpSp>
          <p:nvGrpSpPr>
            <p:cNvPr id="26659" name="Group 35"/>
            <p:cNvGrpSpPr>
              <a:grpSpLocks/>
            </p:cNvGrpSpPr>
            <p:nvPr/>
          </p:nvGrpSpPr>
          <p:grpSpPr bwMode="auto">
            <a:xfrm>
              <a:off x="6716" y="7054"/>
              <a:ext cx="359" cy="638"/>
              <a:chOff x="1538" y="4966"/>
              <a:chExt cx="359" cy="638"/>
            </a:xfrm>
          </p:grpSpPr>
          <p:sp>
            <p:nvSpPr>
              <p:cNvPr id="26660" name="Line 36"/>
              <p:cNvSpPr>
                <a:spLocks noChangeShapeType="1"/>
              </p:cNvSpPr>
              <p:nvPr/>
            </p:nvSpPr>
            <p:spPr bwMode="auto">
              <a:xfrm>
                <a:off x="1711" y="5184"/>
                <a:ext cx="0" cy="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1" name="Freeform 37"/>
              <p:cNvSpPr>
                <a:spLocks/>
              </p:cNvSpPr>
              <p:nvPr/>
            </p:nvSpPr>
            <p:spPr bwMode="auto">
              <a:xfrm>
                <a:off x="1538" y="4966"/>
                <a:ext cx="359" cy="457"/>
              </a:xfrm>
              <a:custGeom>
                <a:avLst/>
                <a:gdLst/>
                <a:ahLst/>
                <a:cxnLst>
                  <a:cxn ang="0">
                    <a:pos x="173" y="431"/>
                  </a:cxn>
                  <a:cxn ang="0">
                    <a:pos x="52" y="420"/>
                  </a:cxn>
                  <a:cxn ang="0">
                    <a:pos x="0" y="316"/>
                  </a:cxn>
                  <a:cxn ang="0">
                    <a:pos x="132" y="16"/>
                  </a:cxn>
                  <a:cxn ang="0">
                    <a:pos x="207" y="39"/>
                  </a:cxn>
                  <a:cxn ang="0">
                    <a:pos x="282" y="62"/>
                  </a:cxn>
                  <a:cxn ang="0">
                    <a:pos x="334" y="126"/>
                  </a:cxn>
                  <a:cxn ang="0">
                    <a:pos x="294" y="350"/>
                  </a:cxn>
                  <a:cxn ang="0">
                    <a:pos x="225" y="431"/>
                  </a:cxn>
                  <a:cxn ang="0">
                    <a:pos x="173" y="431"/>
                  </a:cxn>
                </a:cxnLst>
                <a:rect l="0" t="0" r="r" b="b"/>
                <a:pathLst>
                  <a:path w="359" h="457">
                    <a:moveTo>
                      <a:pt x="173" y="431"/>
                    </a:moveTo>
                    <a:cubicBezTo>
                      <a:pt x="136" y="443"/>
                      <a:pt x="88" y="426"/>
                      <a:pt x="52" y="420"/>
                    </a:cubicBezTo>
                    <a:cubicBezTo>
                      <a:pt x="20" y="378"/>
                      <a:pt x="13" y="364"/>
                      <a:pt x="0" y="316"/>
                    </a:cubicBezTo>
                    <a:cubicBezTo>
                      <a:pt x="10" y="186"/>
                      <a:pt x="20" y="95"/>
                      <a:pt x="132" y="16"/>
                    </a:cubicBezTo>
                    <a:cubicBezTo>
                      <a:pt x="159" y="23"/>
                      <a:pt x="184" y="24"/>
                      <a:pt x="207" y="39"/>
                    </a:cubicBezTo>
                    <a:cubicBezTo>
                      <a:pt x="235" y="0"/>
                      <a:pt x="248" y="52"/>
                      <a:pt x="282" y="62"/>
                    </a:cubicBezTo>
                    <a:cubicBezTo>
                      <a:pt x="304" y="86"/>
                      <a:pt x="323" y="94"/>
                      <a:pt x="334" y="126"/>
                    </a:cubicBezTo>
                    <a:cubicBezTo>
                      <a:pt x="332" y="172"/>
                      <a:pt x="359" y="308"/>
                      <a:pt x="294" y="350"/>
                    </a:cubicBezTo>
                    <a:cubicBezTo>
                      <a:pt x="275" y="379"/>
                      <a:pt x="261" y="418"/>
                      <a:pt x="225" y="431"/>
                    </a:cubicBezTo>
                    <a:cubicBezTo>
                      <a:pt x="176" y="449"/>
                      <a:pt x="184" y="457"/>
                      <a:pt x="173" y="431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662" name="Group 38"/>
            <p:cNvGrpSpPr>
              <a:grpSpLocks/>
            </p:cNvGrpSpPr>
            <p:nvPr/>
          </p:nvGrpSpPr>
          <p:grpSpPr bwMode="auto">
            <a:xfrm rot="21009322" flipH="1">
              <a:off x="7359" y="7120"/>
              <a:ext cx="566" cy="674"/>
              <a:chOff x="3340" y="2819"/>
              <a:chExt cx="566" cy="674"/>
            </a:xfrm>
          </p:grpSpPr>
          <p:sp>
            <p:nvSpPr>
              <p:cNvPr id="26663" name="Arc 39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4" name="Line 40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5" name="Line 41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6" name="Oval 42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5" name="Группа 84"/>
          <p:cNvGrpSpPr/>
          <p:nvPr/>
        </p:nvGrpSpPr>
        <p:grpSpPr>
          <a:xfrm>
            <a:off x="6883089" y="3143248"/>
            <a:ext cx="24279" cy="1785950"/>
            <a:chOff x="6883089" y="3143248"/>
            <a:chExt cx="24279" cy="1785950"/>
          </a:xfrm>
        </p:grpSpPr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>
              <a:off x="6883089" y="3143248"/>
              <a:ext cx="0" cy="1785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>
              <a:off x="6907368" y="3157932"/>
              <a:ext cx="0" cy="1771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7643834" y="3453449"/>
            <a:ext cx="357060" cy="90490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Line 46"/>
          <p:cNvSpPr>
            <a:spLocks noChangeShapeType="1"/>
          </p:cNvSpPr>
          <p:nvPr/>
        </p:nvSpPr>
        <p:spPr bwMode="auto">
          <a:xfrm flipH="1">
            <a:off x="5786446" y="3470748"/>
            <a:ext cx="267937" cy="886946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6674" name="Group 50"/>
          <p:cNvGrpSpPr>
            <a:grpSpLocks/>
          </p:cNvGrpSpPr>
          <p:nvPr/>
        </p:nvGrpSpPr>
        <p:grpSpPr bwMode="auto">
          <a:xfrm>
            <a:off x="5714956" y="5214955"/>
            <a:ext cx="2620885" cy="707679"/>
            <a:chOff x="6574" y="8636"/>
            <a:chExt cx="1057" cy="528"/>
          </a:xfrm>
        </p:grpSpPr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26676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26678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26677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428596" y="3071810"/>
            <a:ext cx="228601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858016" y="3429000"/>
            <a:ext cx="7858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072198" y="3425639"/>
            <a:ext cx="7858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26670" idx="1"/>
          </p:cNvCxnSpPr>
          <p:nvPr/>
        </p:nvCxnSpPr>
        <p:spPr>
          <a:xfrm>
            <a:off x="6929454" y="4357694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822256" y="4357694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571868" y="342900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зеркальное…                                                      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2844" y="3870747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86050" y="379930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2786050" y="4227937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H="1">
            <a:off x="1500166" y="4261275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Oval 5"/>
          <p:cNvSpPr>
            <a:spLocks noChangeArrowheads="1"/>
          </p:cNvSpPr>
          <p:nvPr/>
        </p:nvSpPr>
        <p:spPr bwMode="auto">
          <a:xfrm>
            <a:off x="223807" y="4186243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6" name="Text Box 55"/>
          <p:cNvSpPr txBox="1">
            <a:spLocks noChangeArrowheads="1"/>
          </p:cNvSpPr>
          <p:nvPr/>
        </p:nvSpPr>
        <p:spPr bwMode="auto">
          <a:xfrm>
            <a:off x="5929322" y="2786058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547669" y="631812"/>
            <a:ext cx="3024199" cy="2082808"/>
            <a:chOff x="8236" y="5913"/>
            <a:chExt cx="2288" cy="1478"/>
          </a:xfrm>
        </p:grpSpPr>
        <p:sp>
          <p:nvSpPr>
            <p:cNvPr id="24578" name="Line 2"/>
            <p:cNvSpPr>
              <a:spLocks noChangeShapeType="1"/>
            </p:cNvSpPr>
            <p:nvPr/>
          </p:nvSpPr>
          <p:spPr bwMode="auto">
            <a:xfrm>
              <a:off x="8295" y="6051"/>
              <a:ext cx="0" cy="6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579" name="Group 3"/>
            <p:cNvGrpSpPr>
              <a:grpSpLocks/>
            </p:cNvGrpSpPr>
            <p:nvPr/>
          </p:nvGrpSpPr>
          <p:grpSpPr bwMode="auto">
            <a:xfrm>
              <a:off x="8236" y="5913"/>
              <a:ext cx="2288" cy="1478"/>
              <a:chOff x="8236" y="5913"/>
              <a:chExt cx="2288" cy="1478"/>
            </a:xfrm>
          </p:grpSpPr>
          <p:grpSp>
            <p:nvGrpSpPr>
              <p:cNvPr id="24580" name="Group 4"/>
              <p:cNvGrpSpPr>
                <a:grpSpLocks/>
              </p:cNvGrpSpPr>
              <p:nvPr/>
            </p:nvGrpSpPr>
            <p:grpSpPr bwMode="auto">
              <a:xfrm>
                <a:off x="8236" y="6719"/>
                <a:ext cx="1661" cy="47"/>
                <a:chOff x="8320" y="7125"/>
                <a:chExt cx="1661" cy="47"/>
              </a:xfrm>
            </p:grpSpPr>
            <p:sp>
              <p:nvSpPr>
                <p:cNvPr id="24581" name="Line 5"/>
                <p:cNvSpPr>
                  <a:spLocks noChangeShapeType="1"/>
                </p:cNvSpPr>
                <p:nvPr/>
              </p:nvSpPr>
              <p:spPr bwMode="auto">
                <a:xfrm>
                  <a:off x="8320" y="7125"/>
                  <a:ext cx="164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582" name="Line 6"/>
                <p:cNvSpPr>
                  <a:spLocks noChangeShapeType="1"/>
                </p:cNvSpPr>
                <p:nvPr/>
              </p:nvSpPr>
              <p:spPr bwMode="auto">
                <a:xfrm>
                  <a:off x="8335" y="7172"/>
                  <a:ext cx="1646" cy="0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>
                <a:off x="8298" y="6051"/>
                <a:ext cx="628" cy="6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 rot="120000">
                <a:off x="8286" y="6076"/>
                <a:ext cx="1362" cy="6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5" name="Line 9"/>
              <p:cNvSpPr>
                <a:spLocks noChangeShapeType="1"/>
              </p:cNvSpPr>
              <p:nvPr/>
            </p:nvSpPr>
            <p:spPr bwMode="auto">
              <a:xfrm>
                <a:off x="8930" y="6066"/>
                <a:ext cx="0" cy="66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9635" y="6066"/>
                <a:ext cx="0" cy="66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>
                <a:off x="8295" y="6725"/>
                <a:ext cx="0" cy="6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8" name="Line 12"/>
              <p:cNvSpPr>
                <a:spLocks noChangeShapeType="1"/>
              </p:cNvSpPr>
              <p:nvPr/>
            </p:nvSpPr>
            <p:spPr bwMode="auto">
              <a:xfrm flipV="1">
                <a:off x="8296" y="5929"/>
                <a:ext cx="1386" cy="14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 flipV="1">
                <a:off x="8303" y="6273"/>
                <a:ext cx="2213" cy="11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0" name="Line 14"/>
              <p:cNvSpPr>
                <a:spLocks noChangeShapeType="1"/>
              </p:cNvSpPr>
              <p:nvPr/>
            </p:nvSpPr>
            <p:spPr bwMode="auto">
              <a:xfrm flipV="1">
                <a:off x="8939" y="5913"/>
                <a:ext cx="766" cy="78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 flipV="1">
                <a:off x="9636" y="6266"/>
                <a:ext cx="888" cy="4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357158" y="0"/>
            <a:ext cx="3286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OA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428728" y="2214554"/>
            <a:ext cx="1633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SO = </a:t>
            </a:r>
            <a:r>
              <a:rPr lang="en-US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SO </a:t>
            </a:r>
            <a:endParaRPr lang="ru-RU" sz="40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357158" y="500042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40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14282" y="2357430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S</a:t>
            </a:r>
            <a:endParaRPr lang="ru-RU" sz="40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42844" y="1500174"/>
            <a:ext cx="535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O </a:t>
            </a:r>
            <a:endParaRPr lang="ru-RU" sz="40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543029" y="139539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lang="ru-RU" sz="24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1500166" y="3782992"/>
            <a:ext cx="535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O </a:t>
            </a:r>
            <a:endParaRPr lang="ru-RU" sz="40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129328" y="432314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66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 animBg="1"/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 animBg="1"/>
      <p:bldP spid="26648" grpId="0" animBg="1"/>
      <p:bldP spid="42" grpId="0"/>
      <p:bldP spid="26656" grpId="0" animBg="1"/>
      <p:bldP spid="26657" grpId="0" animBg="1"/>
      <p:bldP spid="26670" grpId="0" animBg="1"/>
      <p:bldP spid="72" grpId="0" animBg="1"/>
      <p:bldP spid="26679" grpId="0"/>
      <p:bldP spid="78" grpId="0"/>
      <p:bldP spid="80" grpId="0"/>
      <p:bldP spid="81" grpId="0"/>
      <p:bldP spid="82" grpId="0" animBg="1"/>
      <p:bldP spid="83" grpId="0" animBg="1"/>
      <p:bldP spid="83" grpId="1" animBg="1"/>
      <p:bldP spid="84" grpId="0" animBg="1"/>
      <p:bldP spid="86" grpId="0"/>
      <p:bldP spid="24592" grpId="0"/>
      <p:bldP spid="87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Скругленный прямоугольник 155"/>
          <p:cNvSpPr/>
          <p:nvPr/>
        </p:nvSpPr>
        <p:spPr>
          <a:xfrm>
            <a:off x="5113010" y="6000768"/>
            <a:ext cx="3786214" cy="714356"/>
          </a:xfrm>
          <a:prstGeom prst="round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4286248" y="4357694"/>
            <a:ext cx="1643074" cy="1071570"/>
          </a:xfrm>
          <a:prstGeom prst="round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1285852" y="4286256"/>
            <a:ext cx="1643074" cy="1071570"/>
          </a:xfrm>
          <a:prstGeom prst="round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3977422" y="6255835"/>
            <a:ext cx="76762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4071934" y="2214554"/>
            <a:ext cx="722944" cy="6069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2143108" y="2778418"/>
            <a:ext cx="496902" cy="49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1190155" y="477122"/>
            <a:ext cx="722944" cy="6069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3634742" y="1000108"/>
            <a:ext cx="722944" cy="6069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997430" y="928670"/>
            <a:ext cx="2428892" cy="857256"/>
          </a:xfrm>
          <a:prstGeom prst="roundRect">
            <a:avLst/>
          </a:prstGeom>
          <a:solidFill>
            <a:srgbClr val="66CC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1428728" y="1902889"/>
            <a:ext cx="444832" cy="5354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86314" y="1857364"/>
            <a:ext cx="3571900" cy="1000108"/>
          </a:xfrm>
          <a:prstGeom prst="roundRect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4786314" y="1857364"/>
            <a:ext cx="3714776" cy="8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 падающий,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 преломлённый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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одной плоскости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-71462"/>
            <a:ext cx="3936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cap="all" dirty="0" smtClean="0">
                <a:latin typeface="Times New Roman" pitchFamily="18" charset="0"/>
                <a:cs typeface="Times New Roman" pitchFamily="18" charset="0"/>
              </a:rPr>
              <a:t>Закон  преломления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142844" y="2246453"/>
            <a:ext cx="439963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00100" y="603379"/>
            <a:ext cx="904418" cy="1639561"/>
            <a:chOff x="8671" y="3386"/>
            <a:chExt cx="873" cy="1026"/>
          </a:xfrm>
        </p:grpSpPr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8671" y="3386"/>
              <a:ext cx="873" cy="10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8738" y="3454"/>
              <a:ext cx="137" cy="1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3211685" y="630737"/>
            <a:ext cx="362897" cy="64449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 flipV="1">
            <a:off x="1889255" y="1281213"/>
            <a:ext cx="1695230" cy="953325"/>
          </a:xfrm>
          <a:prstGeom prst="line">
            <a:avLst/>
          </a:prstGeom>
          <a:noFill/>
          <a:ln w="28575">
            <a:solidFill>
              <a:srgbClr val="0014AC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rc 9"/>
          <p:cNvSpPr>
            <a:spLocks/>
          </p:cNvSpPr>
          <p:nvPr/>
        </p:nvSpPr>
        <p:spPr bwMode="auto">
          <a:xfrm flipH="1">
            <a:off x="928662" y="1264594"/>
            <a:ext cx="2056702" cy="970514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0 w 43200"/>
              <a:gd name="T1" fmla="*/ 22259 h 22259"/>
              <a:gd name="T2" fmla="*/ 43200 w 43200"/>
              <a:gd name="T3" fmla="*/ 21600 h 22259"/>
              <a:gd name="T4" fmla="*/ 21600 w 43200"/>
              <a:gd name="T5" fmla="*/ 21600 h 22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259" fill="none" extrusionOk="0">
                <a:moveTo>
                  <a:pt x="10" y="22258"/>
                </a:moveTo>
                <a:cubicBezTo>
                  <a:pt x="3" y="22039"/>
                  <a:pt x="0" y="218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259" stroke="0" extrusionOk="0">
                <a:moveTo>
                  <a:pt x="10" y="22258"/>
                </a:moveTo>
                <a:cubicBezTo>
                  <a:pt x="3" y="22039"/>
                  <a:pt x="0" y="218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3571868" y="1267587"/>
            <a:ext cx="592770" cy="9894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rc 9"/>
          <p:cNvSpPr>
            <a:spLocks/>
          </p:cNvSpPr>
          <p:nvPr/>
        </p:nvSpPr>
        <p:spPr bwMode="auto">
          <a:xfrm rot="10800000" flipH="1">
            <a:off x="1209766" y="2240467"/>
            <a:ext cx="1386229" cy="64892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0 w 43200"/>
              <a:gd name="T1" fmla="*/ 22259 h 22259"/>
              <a:gd name="T2" fmla="*/ 43200 w 43200"/>
              <a:gd name="T3" fmla="*/ 21600 h 22259"/>
              <a:gd name="T4" fmla="*/ 21600 w 43200"/>
              <a:gd name="T5" fmla="*/ 21600 h 22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259" fill="none" extrusionOk="0">
                <a:moveTo>
                  <a:pt x="10" y="22258"/>
                </a:moveTo>
                <a:cubicBezTo>
                  <a:pt x="3" y="22039"/>
                  <a:pt x="0" y="218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259" stroke="0" extrusionOk="0">
                <a:moveTo>
                  <a:pt x="10" y="22258"/>
                </a:moveTo>
                <a:cubicBezTo>
                  <a:pt x="3" y="22039"/>
                  <a:pt x="0" y="218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 flipV="1">
            <a:off x="1807184" y="2270712"/>
            <a:ext cx="2338172" cy="725013"/>
          </a:xfrm>
          <a:prstGeom prst="line">
            <a:avLst/>
          </a:prstGeom>
          <a:noFill/>
          <a:ln w="28575">
            <a:solidFill>
              <a:srgbClr val="0014AC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1930199" y="2260079"/>
            <a:ext cx="478800" cy="1285884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>
            <a:off x="1907528" y="785793"/>
            <a:ext cx="0" cy="2880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Arc 21"/>
          <p:cNvSpPr>
            <a:spLocks/>
          </p:cNvSpPr>
          <p:nvPr/>
        </p:nvSpPr>
        <p:spPr bwMode="auto">
          <a:xfrm rot="1592793" flipH="1">
            <a:off x="1352534" y="747025"/>
            <a:ext cx="432000" cy="720000"/>
          </a:xfrm>
          <a:custGeom>
            <a:avLst/>
            <a:gdLst>
              <a:gd name="G0" fmla="+- 0 0 0"/>
              <a:gd name="G1" fmla="+- 21556 0 0"/>
              <a:gd name="G2" fmla="+- 21600 0 0"/>
              <a:gd name="T0" fmla="*/ 1375 w 20888"/>
              <a:gd name="T1" fmla="*/ 0 h 21556"/>
              <a:gd name="T2" fmla="*/ 20888 w 20888"/>
              <a:gd name="T3" fmla="*/ 16056 h 21556"/>
              <a:gd name="T4" fmla="*/ 0 w 20888"/>
              <a:gd name="T5" fmla="*/ 21556 h 2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8" h="21556" fill="none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</a:path>
              <a:path w="20888" h="21556" stroke="0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  <a:lnTo>
                  <a:pt x="0" y="21556"/>
                </a:lnTo>
                <a:close/>
              </a:path>
            </a:pathLst>
          </a:custGeom>
          <a:noFill/>
          <a:ln w="38100">
            <a:solidFill>
              <a:srgbClr val="0014AC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214282" y="1674949"/>
            <a:ext cx="500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Arc 14"/>
          <p:cNvSpPr>
            <a:spLocks/>
          </p:cNvSpPr>
          <p:nvPr/>
        </p:nvSpPr>
        <p:spPr bwMode="auto">
          <a:xfrm rot="12496759" flipH="1">
            <a:off x="1951061" y="3032961"/>
            <a:ext cx="263494" cy="367915"/>
          </a:xfrm>
          <a:custGeom>
            <a:avLst/>
            <a:gdLst>
              <a:gd name="G0" fmla="+- 0 0 0"/>
              <a:gd name="G1" fmla="+- 21556 0 0"/>
              <a:gd name="G2" fmla="+- 21600 0 0"/>
              <a:gd name="T0" fmla="*/ 1375 w 20888"/>
              <a:gd name="T1" fmla="*/ 0 h 21556"/>
              <a:gd name="T2" fmla="*/ 20888 w 20888"/>
              <a:gd name="T3" fmla="*/ 16056 h 21556"/>
              <a:gd name="T4" fmla="*/ 0 w 20888"/>
              <a:gd name="T5" fmla="*/ 21556 h 2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8" h="21556" fill="none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</a:path>
              <a:path w="20888" h="21556" stroke="0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  <a:lnTo>
                  <a:pt x="0" y="2155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 Box 15"/>
          <p:cNvSpPr txBox="1">
            <a:spLocks noChangeArrowheads="1"/>
          </p:cNvSpPr>
          <p:nvPr/>
        </p:nvSpPr>
        <p:spPr bwMode="auto">
          <a:xfrm>
            <a:off x="1920230" y="3286124"/>
            <a:ext cx="722944" cy="6069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59"/>
          <p:cNvSpPr>
            <a:spLocks noChangeArrowheads="1"/>
          </p:cNvSpPr>
          <p:nvPr/>
        </p:nvSpPr>
        <p:spPr bwMode="auto">
          <a:xfrm>
            <a:off x="214282" y="2246453"/>
            <a:ext cx="500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Arc 16"/>
          <p:cNvSpPr>
            <a:spLocks/>
          </p:cNvSpPr>
          <p:nvPr/>
        </p:nvSpPr>
        <p:spPr bwMode="auto">
          <a:xfrm>
            <a:off x="2407594" y="1963694"/>
            <a:ext cx="144000" cy="28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010"/>
              <a:gd name="T2" fmla="*/ 18926 w 21600"/>
              <a:gd name="T3" fmla="*/ 32010 h 32010"/>
              <a:gd name="T4" fmla="*/ 0 w 21600"/>
              <a:gd name="T5" fmla="*/ 21600 h 3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0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</a:path>
              <a:path w="21600" h="320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Arc 17"/>
          <p:cNvSpPr>
            <a:spLocks/>
          </p:cNvSpPr>
          <p:nvPr/>
        </p:nvSpPr>
        <p:spPr bwMode="auto">
          <a:xfrm rot="11397497">
            <a:off x="3096331" y="2250654"/>
            <a:ext cx="162892" cy="29786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010"/>
              <a:gd name="T2" fmla="*/ 18926 w 21600"/>
              <a:gd name="T3" fmla="*/ 32010 h 32010"/>
              <a:gd name="T4" fmla="*/ 0 w 21600"/>
              <a:gd name="T5" fmla="*/ 21600 h 3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0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</a:path>
              <a:path w="21600" h="320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4857752" y="-24"/>
            <a:ext cx="171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60"/>
          <p:cNvSpPr>
            <a:spLocks noChangeArrowheads="1"/>
          </p:cNvSpPr>
          <p:nvPr/>
        </p:nvSpPr>
        <p:spPr bwMode="auto">
          <a:xfrm>
            <a:off x="6418755" y="99182"/>
            <a:ext cx="142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Rectangle 60"/>
          <p:cNvSpPr>
            <a:spLocks noChangeArrowheads="1"/>
          </p:cNvSpPr>
          <p:nvPr/>
        </p:nvSpPr>
        <p:spPr bwMode="auto">
          <a:xfrm>
            <a:off x="4889651" y="357166"/>
            <a:ext cx="171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6" name="Rectangle 60"/>
          <p:cNvSpPr>
            <a:spLocks noChangeArrowheads="1"/>
          </p:cNvSpPr>
          <p:nvPr/>
        </p:nvSpPr>
        <p:spPr bwMode="auto">
          <a:xfrm>
            <a:off x="6429388" y="446877"/>
            <a:ext cx="142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5514152" y="1102040"/>
            <a:ext cx="544398" cy="53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4915542" y="903719"/>
            <a:ext cx="957024" cy="882207"/>
            <a:chOff x="2761" y="3340"/>
            <a:chExt cx="995" cy="793"/>
          </a:xfrm>
        </p:grpSpPr>
        <p:grpSp>
          <p:nvGrpSpPr>
            <p:cNvPr id="5" name="Group 66"/>
            <p:cNvGrpSpPr>
              <a:grpSpLocks/>
            </p:cNvGrpSpPr>
            <p:nvPr/>
          </p:nvGrpSpPr>
          <p:grpSpPr bwMode="auto">
            <a:xfrm>
              <a:off x="2761" y="3340"/>
              <a:ext cx="995" cy="793"/>
              <a:chOff x="11366" y="3511"/>
              <a:chExt cx="1205" cy="765"/>
            </a:xfrm>
          </p:grpSpPr>
          <p:sp>
            <p:nvSpPr>
              <p:cNvPr id="4163" name="Line 67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68"/>
              <p:cNvGrpSpPr>
                <a:grpSpLocks/>
              </p:cNvGrpSpPr>
              <p:nvPr/>
            </p:nvGrpSpPr>
            <p:grpSpPr bwMode="auto">
              <a:xfrm>
                <a:off x="11366" y="3511"/>
                <a:ext cx="1205" cy="765"/>
                <a:chOff x="10875" y="3779"/>
                <a:chExt cx="963" cy="765"/>
              </a:xfrm>
            </p:grpSpPr>
            <p:sp>
              <p:nvSpPr>
                <p:cNvPr id="416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6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0974" y="4094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167" name="Line 71"/>
            <p:cNvSpPr>
              <a:spLocks noChangeShapeType="1"/>
            </p:cNvSpPr>
            <p:nvPr/>
          </p:nvSpPr>
          <p:spPr bwMode="auto">
            <a:xfrm>
              <a:off x="2936" y="377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5743560" y="925472"/>
            <a:ext cx="1069312" cy="841047"/>
            <a:chOff x="2758" y="3355"/>
            <a:chExt cx="907" cy="756"/>
          </a:xfrm>
        </p:grpSpPr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2758" y="3355"/>
              <a:ext cx="907" cy="756"/>
              <a:chOff x="11348" y="3516"/>
              <a:chExt cx="1097" cy="727"/>
            </a:xfrm>
          </p:grpSpPr>
          <p:sp>
            <p:nvSpPr>
              <p:cNvPr id="4170" name="Line 74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" name="Group 75"/>
              <p:cNvGrpSpPr>
                <a:grpSpLocks/>
              </p:cNvGrpSpPr>
              <p:nvPr/>
            </p:nvGrpSpPr>
            <p:grpSpPr bwMode="auto">
              <a:xfrm>
                <a:off x="11348" y="3516"/>
                <a:ext cx="1097" cy="727"/>
                <a:chOff x="10865" y="3784"/>
                <a:chExt cx="877" cy="727"/>
              </a:xfrm>
            </p:grpSpPr>
            <p:sp>
              <p:nvSpPr>
                <p:cNvPr id="417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0879" y="3784"/>
                  <a:ext cx="863" cy="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sin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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73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0865" y="4063"/>
                  <a:ext cx="863" cy="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sin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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174" name="Line 78"/>
            <p:cNvSpPr>
              <a:spLocks noChangeShapeType="1"/>
            </p:cNvSpPr>
            <p:nvPr/>
          </p:nvSpPr>
          <p:spPr bwMode="auto">
            <a:xfrm>
              <a:off x="2882" y="3753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75" name="Text Box 79"/>
          <p:cNvSpPr txBox="1">
            <a:spLocks noChangeArrowheads="1"/>
          </p:cNvSpPr>
          <p:nvPr/>
        </p:nvSpPr>
        <p:spPr bwMode="auto">
          <a:xfrm>
            <a:off x="6589110" y="1039332"/>
            <a:ext cx="983286" cy="53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 rot="1183517">
            <a:off x="7183783" y="1167182"/>
            <a:ext cx="2010618" cy="7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относительный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преломления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214290"/>
            <a:ext cx="3857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опытом…обратимость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5143504" y="2685844"/>
            <a:ext cx="2311514" cy="1298056"/>
            <a:chOff x="2246" y="3388"/>
            <a:chExt cx="1227" cy="785"/>
          </a:xfrm>
        </p:grpSpPr>
        <p:grpSp>
          <p:nvGrpSpPr>
            <p:cNvPr id="41987" name="Group 3"/>
            <p:cNvGrpSpPr>
              <a:grpSpLocks/>
            </p:cNvGrpSpPr>
            <p:nvPr/>
          </p:nvGrpSpPr>
          <p:grpSpPr bwMode="auto">
            <a:xfrm>
              <a:off x="2246" y="3388"/>
              <a:ext cx="1227" cy="785"/>
              <a:chOff x="10713" y="3557"/>
              <a:chExt cx="1482" cy="757"/>
            </a:xfrm>
          </p:grpSpPr>
          <p:sp>
            <p:nvSpPr>
              <p:cNvPr id="41988" name="Line 4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989" name="Group 5"/>
              <p:cNvGrpSpPr>
                <a:grpSpLocks/>
              </p:cNvGrpSpPr>
              <p:nvPr/>
            </p:nvGrpSpPr>
            <p:grpSpPr bwMode="auto">
              <a:xfrm>
                <a:off x="10713" y="3557"/>
                <a:ext cx="1079" cy="757"/>
                <a:chOff x="10350" y="3825"/>
                <a:chExt cx="862" cy="757"/>
              </a:xfrm>
            </p:grpSpPr>
            <p:sp>
              <p:nvSpPr>
                <p:cNvPr id="4199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0350" y="3825"/>
                  <a:ext cx="862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sin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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99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0356" y="4132"/>
                  <a:ext cx="772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sin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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2377" y="3772"/>
              <a:ext cx="5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534271" y="3014020"/>
            <a:ext cx="1676071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n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7558748" y="2669209"/>
            <a:ext cx="1193805" cy="1172382"/>
            <a:chOff x="2766" y="3360"/>
            <a:chExt cx="917" cy="709"/>
          </a:xfrm>
        </p:grpSpPr>
        <p:grpSp>
          <p:nvGrpSpPr>
            <p:cNvPr id="41995" name="Group 11"/>
            <p:cNvGrpSpPr>
              <a:grpSpLocks/>
            </p:cNvGrpSpPr>
            <p:nvPr/>
          </p:nvGrpSpPr>
          <p:grpSpPr bwMode="auto">
            <a:xfrm>
              <a:off x="2766" y="3360"/>
              <a:ext cx="917" cy="709"/>
              <a:chOff x="11367" y="3511"/>
              <a:chExt cx="1110" cy="680"/>
            </a:xfrm>
          </p:grpSpPr>
          <p:sp>
            <p:nvSpPr>
              <p:cNvPr id="41996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997" name="Group 13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680"/>
                <a:chOff x="10875" y="3779"/>
                <a:chExt cx="887" cy="680"/>
              </a:xfrm>
            </p:grpSpPr>
            <p:sp>
              <p:nvSpPr>
                <p:cNvPr id="4199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-2500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40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4400" b="1" i="0" u="none" strike="noStrike" cap="none" normalizeH="0" baseline="-2500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5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99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98" y="4012"/>
                  <a:ext cx="864" cy="4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v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>
              <a:off x="2936" y="377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2547093" y="2714620"/>
            <a:ext cx="12650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904415" y="2786058"/>
            <a:ext cx="152484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плотная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Line 13"/>
          <p:cNvSpPr>
            <a:spLocks noChangeShapeType="1"/>
          </p:cNvSpPr>
          <p:nvPr/>
        </p:nvSpPr>
        <p:spPr bwMode="auto">
          <a:xfrm>
            <a:off x="71406" y="5444097"/>
            <a:ext cx="15480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0" name="Line 15"/>
          <p:cNvSpPr>
            <a:spLocks noChangeShapeType="1"/>
          </p:cNvSpPr>
          <p:nvPr/>
        </p:nvSpPr>
        <p:spPr bwMode="auto">
          <a:xfrm>
            <a:off x="525889" y="4288086"/>
            <a:ext cx="640592" cy="110128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16"/>
          <p:cNvSpPr>
            <a:spLocks noChangeShapeType="1"/>
          </p:cNvSpPr>
          <p:nvPr/>
        </p:nvSpPr>
        <p:spPr bwMode="auto">
          <a:xfrm rot="865152">
            <a:off x="1037014" y="5480008"/>
            <a:ext cx="640592" cy="110128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Line 18"/>
          <p:cNvSpPr>
            <a:spLocks noChangeShapeType="1"/>
          </p:cNvSpPr>
          <p:nvPr/>
        </p:nvSpPr>
        <p:spPr bwMode="auto">
          <a:xfrm>
            <a:off x="1166480" y="4368460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" name="Arc 19"/>
          <p:cNvSpPr>
            <a:spLocks/>
          </p:cNvSpPr>
          <p:nvPr/>
        </p:nvSpPr>
        <p:spPr bwMode="auto">
          <a:xfrm rot="16651231">
            <a:off x="900110" y="4754768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Arc 20"/>
          <p:cNvSpPr>
            <a:spLocks/>
          </p:cNvSpPr>
          <p:nvPr/>
        </p:nvSpPr>
        <p:spPr bwMode="auto">
          <a:xfrm flipV="1">
            <a:off x="1166480" y="5801503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731194" y="4257589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42310" y="6283131"/>
            <a:ext cx="75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07" name="Line 13"/>
          <p:cNvSpPr>
            <a:spLocks noChangeShapeType="1"/>
          </p:cNvSpPr>
          <p:nvPr/>
        </p:nvSpPr>
        <p:spPr bwMode="auto">
          <a:xfrm>
            <a:off x="3286116" y="5445468"/>
            <a:ext cx="16200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>
            <a:off x="3503211" y="4289457"/>
            <a:ext cx="640592" cy="110128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" name="Line 16"/>
          <p:cNvSpPr>
            <a:spLocks noChangeShapeType="1"/>
          </p:cNvSpPr>
          <p:nvPr/>
        </p:nvSpPr>
        <p:spPr bwMode="auto">
          <a:xfrm rot="865152">
            <a:off x="4014336" y="5481379"/>
            <a:ext cx="640592" cy="110128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" name="Line 18"/>
          <p:cNvSpPr>
            <a:spLocks noChangeShapeType="1"/>
          </p:cNvSpPr>
          <p:nvPr/>
        </p:nvSpPr>
        <p:spPr bwMode="auto">
          <a:xfrm>
            <a:off x="4143802" y="4369831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Arc 19"/>
          <p:cNvSpPr>
            <a:spLocks/>
          </p:cNvSpPr>
          <p:nvPr/>
        </p:nvSpPr>
        <p:spPr bwMode="auto">
          <a:xfrm rot="16651231">
            <a:off x="3877432" y="4756139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Arc 20"/>
          <p:cNvSpPr>
            <a:spLocks/>
          </p:cNvSpPr>
          <p:nvPr/>
        </p:nvSpPr>
        <p:spPr bwMode="auto">
          <a:xfrm flipV="1">
            <a:off x="4143802" y="5802874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" name="TextBox 112"/>
          <p:cNvSpPr txBox="1"/>
          <p:nvPr/>
        </p:nvSpPr>
        <p:spPr>
          <a:xfrm>
            <a:off x="3708516" y="425896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14282" y="3714752"/>
            <a:ext cx="4957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вакуума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абсолютный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59"/>
          <p:cNvSpPr>
            <a:spLocks noChangeArrowheads="1"/>
          </p:cNvSpPr>
          <p:nvPr/>
        </p:nvSpPr>
        <p:spPr bwMode="auto">
          <a:xfrm>
            <a:off x="214282" y="5429264"/>
            <a:ext cx="500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59"/>
          <p:cNvSpPr>
            <a:spLocks noChangeArrowheads="1"/>
          </p:cNvSpPr>
          <p:nvPr/>
        </p:nvSpPr>
        <p:spPr bwMode="auto">
          <a:xfrm>
            <a:off x="4500562" y="5500702"/>
            <a:ext cx="500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2" name="Группа 151"/>
          <p:cNvGrpSpPr/>
          <p:nvPr/>
        </p:nvGrpSpPr>
        <p:grpSpPr>
          <a:xfrm>
            <a:off x="1252855" y="4143380"/>
            <a:ext cx="1747509" cy="1200494"/>
            <a:chOff x="1252855" y="4143380"/>
            <a:chExt cx="1747509" cy="1200494"/>
          </a:xfrm>
        </p:grpSpPr>
        <p:sp>
          <p:nvSpPr>
            <p:cNvPr id="119" name="Text Box 9"/>
            <p:cNvSpPr txBox="1">
              <a:spLocks noChangeArrowheads="1"/>
            </p:cNvSpPr>
            <p:nvPr/>
          </p:nvSpPr>
          <p:spPr bwMode="auto">
            <a:xfrm>
              <a:off x="1252855" y="4493626"/>
              <a:ext cx="890253" cy="75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0" name="Group 10"/>
            <p:cNvGrpSpPr>
              <a:grpSpLocks/>
            </p:cNvGrpSpPr>
            <p:nvPr/>
          </p:nvGrpSpPr>
          <p:grpSpPr bwMode="auto">
            <a:xfrm>
              <a:off x="1837804" y="4143380"/>
              <a:ext cx="1162560" cy="1200494"/>
              <a:chOff x="2787" y="3297"/>
              <a:chExt cx="893" cy="726"/>
            </a:xfrm>
          </p:grpSpPr>
          <p:grpSp>
            <p:nvGrpSpPr>
              <p:cNvPr id="121" name="Group 11"/>
              <p:cNvGrpSpPr>
                <a:grpSpLocks/>
              </p:cNvGrpSpPr>
              <p:nvPr/>
            </p:nvGrpSpPr>
            <p:grpSpPr bwMode="auto">
              <a:xfrm>
                <a:off x="2787" y="3297"/>
                <a:ext cx="893" cy="726"/>
                <a:chOff x="11393" y="3597"/>
                <a:chExt cx="1081" cy="726"/>
              </a:xfrm>
            </p:grpSpPr>
            <p:sp>
              <p:nvSpPr>
                <p:cNvPr id="123" name="Line 1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4" name="Group 13"/>
                <p:cNvGrpSpPr>
                  <a:grpSpLocks/>
                </p:cNvGrpSpPr>
                <p:nvPr/>
              </p:nvGrpSpPr>
              <p:grpSpPr bwMode="auto">
                <a:xfrm>
                  <a:off x="11393" y="3597"/>
                  <a:ext cx="1081" cy="726"/>
                  <a:chOff x="10898" y="3865"/>
                  <a:chExt cx="864" cy="726"/>
                </a:xfrm>
              </p:grpSpPr>
              <p:sp>
                <p:nvSpPr>
                  <p:cNvPr id="125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28" y="3865"/>
                    <a:ext cx="743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6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ru-RU" sz="4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22" name="Line 16"/>
              <p:cNvSpPr>
                <a:spLocks noChangeShapeType="1"/>
              </p:cNvSpPr>
              <p:nvPr/>
            </p:nvSpPr>
            <p:spPr bwMode="auto">
              <a:xfrm>
                <a:off x="2936" y="3725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53" name="Группа 152"/>
          <p:cNvGrpSpPr/>
          <p:nvPr/>
        </p:nvGrpSpPr>
        <p:grpSpPr>
          <a:xfrm>
            <a:off x="4214810" y="4201170"/>
            <a:ext cx="1808700" cy="1200494"/>
            <a:chOff x="4214810" y="4201170"/>
            <a:chExt cx="1808700" cy="1200494"/>
          </a:xfrm>
        </p:grpSpPr>
        <p:sp>
          <p:nvSpPr>
            <p:cNvPr id="127" name="Text Box 9"/>
            <p:cNvSpPr txBox="1">
              <a:spLocks noChangeArrowheads="1"/>
            </p:cNvSpPr>
            <p:nvPr/>
          </p:nvSpPr>
          <p:spPr bwMode="auto">
            <a:xfrm>
              <a:off x="4214810" y="4572008"/>
              <a:ext cx="890253" cy="75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8" name="Group 10"/>
            <p:cNvGrpSpPr>
              <a:grpSpLocks/>
            </p:cNvGrpSpPr>
            <p:nvPr/>
          </p:nvGrpSpPr>
          <p:grpSpPr bwMode="auto">
            <a:xfrm>
              <a:off x="4860950" y="4201170"/>
              <a:ext cx="1162560" cy="1200494"/>
              <a:chOff x="2787" y="3297"/>
              <a:chExt cx="893" cy="726"/>
            </a:xfrm>
          </p:grpSpPr>
          <p:grpSp>
            <p:nvGrpSpPr>
              <p:cNvPr id="129" name="Group 11"/>
              <p:cNvGrpSpPr>
                <a:grpSpLocks/>
              </p:cNvGrpSpPr>
              <p:nvPr/>
            </p:nvGrpSpPr>
            <p:grpSpPr bwMode="auto">
              <a:xfrm>
                <a:off x="2787" y="3297"/>
                <a:ext cx="893" cy="726"/>
                <a:chOff x="11393" y="3597"/>
                <a:chExt cx="1081" cy="726"/>
              </a:xfrm>
            </p:grpSpPr>
            <p:sp>
              <p:nvSpPr>
                <p:cNvPr id="131" name="Line 12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2" name="Group 13"/>
                <p:cNvGrpSpPr>
                  <a:grpSpLocks/>
                </p:cNvGrpSpPr>
                <p:nvPr/>
              </p:nvGrpSpPr>
              <p:grpSpPr bwMode="auto">
                <a:xfrm>
                  <a:off x="11393" y="3597"/>
                  <a:ext cx="1081" cy="726"/>
                  <a:chOff x="10898" y="3865"/>
                  <a:chExt cx="864" cy="726"/>
                </a:xfrm>
              </p:grpSpPr>
              <p:sp>
                <p:nvSpPr>
                  <p:cNvPr id="13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28" y="3865"/>
                    <a:ext cx="743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4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kumimoji="0" lang="en-US" sz="4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30" name="Line 16"/>
              <p:cNvSpPr>
                <a:spLocks noChangeShapeType="1"/>
              </p:cNvSpPr>
              <p:nvPr/>
            </p:nvSpPr>
            <p:spPr bwMode="auto">
              <a:xfrm>
                <a:off x="2936" y="3725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5" name="Text Box 9"/>
          <p:cNvSpPr txBox="1">
            <a:spLocks noChangeArrowheads="1"/>
          </p:cNvSpPr>
          <p:nvPr/>
        </p:nvSpPr>
        <p:spPr bwMode="auto">
          <a:xfrm>
            <a:off x="6045499" y="4472948"/>
            <a:ext cx="1049975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6" name="Group 10"/>
          <p:cNvGrpSpPr>
            <a:grpSpLocks/>
          </p:cNvGrpSpPr>
          <p:nvPr/>
        </p:nvGrpSpPr>
        <p:grpSpPr bwMode="auto">
          <a:xfrm>
            <a:off x="6875416" y="4071942"/>
            <a:ext cx="1286237" cy="1291440"/>
            <a:chOff x="2745" y="3293"/>
            <a:chExt cx="988" cy="781"/>
          </a:xfrm>
        </p:grpSpPr>
        <p:grpSp>
          <p:nvGrpSpPr>
            <p:cNvPr id="137" name="Group 11"/>
            <p:cNvGrpSpPr>
              <a:grpSpLocks/>
            </p:cNvGrpSpPr>
            <p:nvPr/>
          </p:nvGrpSpPr>
          <p:grpSpPr bwMode="auto">
            <a:xfrm>
              <a:off x="2745" y="3293"/>
              <a:ext cx="988" cy="781"/>
              <a:chOff x="11352" y="3593"/>
              <a:chExt cx="1197" cy="781"/>
            </a:xfrm>
          </p:grpSpPr>
          <p:sp>
            <p:nvSpPr>
              <p:cNvPr id="139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0" name="Group 13"/>
              <p:cNvGrpSpPr>
                <a:grpSpLocks/>
              </p:cNvGrpSpPr>
              <p:nvPr/>
            </p:nvGrpSpPr>
            <p:grpSpPr bwMode="auto">
              <a:xfrm>
                <a:off x="11352" y="3593"/>
                <a:ext cx="1197" cy="781"/>
                <a:chOff x="10858" y="3861"/>
                <a:chExt cx="956" cy="781"/>
              </a:xfrm>
            </p:grpSpPr>
            <p:sp>
              <p:nvSpPr>
                <p:cNvPr id="14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932" y="3861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с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58" y="4192"/>
                  <a:ext cx="956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4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38" name="Line 16"/>
            <p:cNvSpPr>
              <a:spLocks noChangeShapeType="1"/>
            </p:cNvSpPr>
            <p:nvPr/>
          </p:nvSpPr>
          <p:spPr bwMode="auto">
            <a:xfrm>
              <a:off x="2936" y="3772"/>
              <a:ext cx="5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" name="Group 10"/>
          <p:cNvGrpSpPr>
            <a:grpSpLocks/>
          </p:cNvGrpSpPr>
          <p:nvPr/>
        </p:nvGrpSpPr>
        <p:grpSpPr bwMode="auto">
          <a:xfrm>
            <a:off x="8093103" y="4083038"/>
            <a:ext cx="1193805" cy="1342702"/>
            <a:chOff x="2766" y="3211"/>
            <a:chExt cx="917" cy="812"/>
          </a:xfrm>
        </p:grpSpPr>
        <p:grpSp>
          <p:nvGrpSpPr>
            <p:cNvPr id="144" name="Group 11"/>
            <p:cNvGrpSpPr>
              <a:grpSpLocks/>
            </p:cNvGrpSpPr>
            <p:nvPr/>
          </p:nvGrpSpPr>
          <p:grpSpPr bwMode="auto">
            <a:xfrm>
              <a:off x="2766" y="3211"/>
              <a:ext cx="917" cy="812"/>
              <a:chOff x="11367" y="3511"/>
              <a:chExt cx="1110" cy="812"/>
            </a:xfrm>
          </p:grpSpPr>
          <p:sp>
            <p:nvSpPr>
              <p:cNvPr id="146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7" name="Group 13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</p:grpSpPr>
            <p:sp>
              <p:nvSpPr>
                <p:cNvPr id="14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45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0" name="Прямоугольник 149"/>
          <p:cNvSpPr/>
          <p:nvPr/>
        </p:nvSpPr>
        <p:spPr>
          <a:xfrm>
            <a:off x="7960677" y="4588528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5286380" y="5929330"/>
            <a:ext cx="3634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5143504" y="3786190"/>
            <a:ext cx="366074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от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,  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58" name="Группа 157"/>
          <p:cNvGrpSpPr/>
          <p:nvPr/>
        </p:nvGrpSpPr>
        <p:grpSpPr>
          <a:xfrm>
            <a:off x="-71438" y="0"/>
            <a:ext cx="9215438" cy="7108788"/>
            <a:chOff x="-71438" y="-150474"/>
            <a:chExt cx="9215438" cy="7108788"/>
          </a:xfrm>
        </p:grpSpPr>
        <p:grpSp>
          <p:nvGrpSpPr>
            <p:cNvPr id="159" name="Группа 31"/>
            <p:cNvGrpSpPr/>
            <p:nvPr/>
          </p:nvGrpSpPr>
          <p:grpSpPr>
            <a:xfrm>
              <a:off x="0" y="-150474"/>
              <a:ext cx="9144000" cy="7079960"/>
              <a:chOff x="-928726" y="2135771"/>
              <a:chExt cx="9144000" cy="6865368"/>
            </a:xfrm>
          </p:grpSpPr>
          <p:sp>
            <p:nvSpPr>
              <p:cNvPr id="161" name="Прямоугольник 160"/>
              <p:cNvSpPr/>
              <p:nvPr/>
            </p:nvSpPr>
            <p:spPr>
              <a:xfrm>
                <a:off x="-928726" y="2143139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5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en-US" sz="9600" b="1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7200" b="1" u="sng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7200" b="1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" name="Rectangle 25"/>
              <p:cNvSpPr>
                <a:spLocks noChangeArrowheads="1"/>
              </p:cNvSpPr>
              <p:nvPr/>
            </p:nvSpPr>
            <p:spPr bwMode="auto">
              <a:xfrm>
                <a:off x="-922362" y="2135771"/>
                <a:ext cx="6072230" cy="286180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 ЛУЧ падающий,</a:t>
                </a:r>
                <a:endParaRPr lang="ru-RU" sz="2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ЛУЧ преломлённый </a:t>
                </a:r>
                <a:endParaRPr lang="ru-RU" sz="2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и  </a:t>
                </a:r>
                <a:r>
                  <a:rPr lang="ru-RU" sz="4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</a:t>
                </a:r>
                <a:r>
                  <a:rPr lang="ru-RU" sz="4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…</a:t>
                </a:r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48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</a:t>
                </a:r>
                <a:r>
                  <a:rPr lang="ru-RU" sz="40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одной </a:t>
                </a:r>
              </a:p>
              <a:p>
                <a:pPr lvl="0" eaLnBrk="0" hangingPunct="0"/>
                <a:r>
                  <a:rPr lang="ru-RU" sz="40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    плоскости</a:t>
                </a:r>
                <a:endParaRPr lang="ru-RU" sz="40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-71438" y="5850318"/>
              <a:ext cx="7072394" cy="110799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 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6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57" name="Text Box 15"/>
          <p:cNvSpPr txBox="1">
            <a:spLocks noChangeArrowheads="1"/>
          </p:cNvSpPr>
          <p:nvPr/>
        </p:nvSpPr>
        <p:spPr bwMode="auto">
          <a:xfrm>
            <a:off x="8215338" y="0"/>
            <a:ext cx="928694" cy="3571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ФвК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4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428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4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4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6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8" dur="4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9" dur="4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4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000"/>
                            </p:stCondLst>
                            <p:childTnLst>
                              <p:par>
                                <p:cTn id="2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000"/>
                            </p:stCondLst>
                            <p:childTnLst>
                              <p:par>
                                <p:cTn id="2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000"/>
                            </p:stCondLst>
                            <p:childTnLst>
                              <p:par>
                                <p:cTn id="2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000"/>
                            </p:stCondLst>
                            <p:childTnLst>
                              <p:par>
                                <p:cTn id="2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000"/>
                            </p:stCondLst>
                            <p:childTnLst>
                              <p:par>
                                <p:cTn id="2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00"/>
                            </p:stCondLst>
                            <p:childTnLst>
                              <p:par>
                                <p:cTn id="27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500"/>
                            </p:stCondLst>
                            <p:childTnLst>
                              <p:par>
                                <p:cTn id="3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500"/>
                            </p:stCondLst>
                            <p:childTnLst>
                              <p:par>
                                <p:cTn id="3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500"/>
                            </p:stCondLst>
                            <p:childTnLst>
                              <p:par>
                                <p:cTn id="3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3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8000"/>
                            </p:stCondLst>
                            <p:childTnLst>
                              <p:par>
                                <p:cTn id="3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9000"/>
                            </p:stCondLst>
                            <p:childTnLst>
                              <p:par>
                                <p:cTn id="3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00"/>
                            </p:stCondLst>
                            <p:childTnLst>
                              <p:par>
                                <p:cTn id="3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000"/>
                            </p:stCondLst>
                            <p:childTnLst>
                              <p:par>
                                <p:cTn id="3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2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2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00"/>
                            </p:stCondLst>
                            <p:childTnLst>
                              <p:par>
                                <p:cTn id="4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3" dur="2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5" dur="2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6" grpId="1" animBg="1"/>
      <p:bldP spid="154" grpId="0" animBg="1"/>
      <p:bldP spid="151" grpId="0" animBg="1"/>
      <p:bldP spid="114" grpId="0" animBg="1"/>
      <p:bldP spid="49" grpId="0"/>
      <p:bldP spid="51" grpId="0"/>
      <p:bldP spid="55" grpId="0"/>
      <p:bldP spid="45" grpId="0"/>
      <p:bldP spid="117" grpId="0" animBg="1"/>
      <p:bldP spid="42" grpId="0"/>
      <p:bldP spid="33" grpId="0" animBg="1"/>
      <p:bldP spid="4121" grpId="0"/>
      <p:bldP spid="37" grpId="0"/>
      <p:bldP spid="38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4" grpId="1" animBg="1"/>
      <p:bldP spid="4155" grpId="0"/>
      <p:bldP spid="88" grpId="0" animBg="1"/>
      <p:bldP spid="88" grpId="1" animBg="1"/>
      <p:bldP spid="88" grpId="2" animBg="1"/>
      <p:bldP spid="89" grpId="0"/>
      <p:bldP spid="90" grpId="0"/>
      <p:bldP spid="91" grpId="0" animBg="1"/>
      <p:bldP spid="91" grpId="1" animBg="1"/>
      <p:bldP spid="92" grpId="0" animBg="1"/>
      <p:bldP spid="92" grpId="1" animBg="1"/>
      <p:bldP spid="4156" grpId="0"/>
      <p:bldP spid="94" grpId="0"/>
      <p:bldP spid="95" grpId="0"/>
      <p:bldP spid="96" grpId="0"/>
      <p:bldP spid="4159" grpId="0"/>
      <p:bldP spid="4175" grpId="0"/>
      <p:bldP spid="7169" grpId="0"/>
      <p:bldP spid="41985" grpId="0"/>
      <p:bldP spid="41993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2" grpId="1" animBg="1"/>
      <p:bldP spid="103" grpId="0" animBg="1"/>
      <p:bldP spid="104" grpId="0" animBg="1"/>
      <p:bldP spid="105" grpId="0"/>
      <p:bldP spid="106" grpId="0"/>
      <p:bldP spid="107" grpId="0" animBg="1"/>
      <p:bldP spid="108" grpId="1" animBg="1"/>
      <p:bldP spid="109" grpId="0" animBg="1"/>
      <p:bldP spid="110" grpId="0" animBg="1"/>
      <p:bldP spid="110" grpId="1" animBg="1"/>
      <p:bldP spid="111" grpId="0" animBg="1"/>
      <p:bldP spid="112" grpId="0" animBg="1"/>
      <p:bldP spid="113" grpId="0"/>
      <p:bldP spid="115" grpId="0"/>
      <p:bldP spid="116" grpId="0"/>
      <p:bldP spid="118" grpId="0"/>
      <p:bldP spid="135" grpId="0"/>
      <p:bldP spid="150" grpId="0"/>
      <p:bldP spid="155" grpId="0" build="allAtOnce"/>
      <p:bldP spid="4200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6670</TotalTime>
  <Words>2496</Words>
  <Application>Microsoft Office PowerPoint</Application>
  <PresentationFormat>Экран (4:3)</PresentationFormat>
  <Paragraphs>715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Трек</vt:lpstr>
      <vt:lpstr>Формула</vt:lpstr>
      <vt:lpstr>Слайд 1</vt:lpstr>
      <vt:lpstr>Слайд 2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Домашнее задание.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637</cp:revision>
  <dcterms:created xsi:type="dcterms:W3CDTF">2009-11-04T14:29:22Z</dcterms:created>
  <dcterms:modified xsi:type="dcterms:W3CDTF">2022-01-25T04:37:20Z</dcterms:modified>
</cp:coreProperties>
</file>