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51" r:id="rId1"/>
  </p:sldMasterIdLst>
  <p:notesMasterIdLst>
    <p:notesMasterId r:id="rId25"/>
  </p:notesMasterIdLst>
  <p:sldIdLst>
    <p:sldId id="461" r:id="rId2"/>
    <p:sldId id="519" r:id="rId3"/>
    <p:sldId id="521" r:id="rId4"/>
    <p:sldId id="522" r:id="rId5"/>
    <p:sldId id="460" r:id="rId6"/>
    <p:sldId id="534" r:id="rId7"/>
    <p:sldId id="523" r:id="rId8"/>
    <p:sldId id="528" r:id="rId9"/>
    <p:sldId id="462" r:id="rId10"/>
    <p:sldId id="463" r:id="rId11"/>
    <p:sldId id="524" r:id="rId12"/>
    <p:sldId id="525" r:id="rId13"/>
    <p:sldId id="527" r:id="rId14"/>
    <p:sldId id="465" r:id="rId15"/>
    <p:sldId id="529" r:id="rId16"/>
    <p:sldId id="526" r:id="rId17"/>
    <p:sldId id="530" r:id="rId18"/>
    <p:sldId id="531" r:id="rId19"/>
    <p:sldId id="532" r:id="rId20"/>
    <p:sldId id="533" r:id="rId21"/>
    <p:sldId id="466" r:id="rId22"/>
    <p:sldId id="467" r:id="rId23"/>
    <p:sldId id="3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CC"/>
    <a:srgbClr val="33CCFF"/>
    <a:srgbClr val="006600"/>
    <a:srgbClr val="0014AC"/>
    <a:srgbClr val="FF9900"/>
    <a:srgbClr val="365D21"/>
    <a:srgbClr val="0066FF"/>
    <a:srgbClr val="FFFF00"/>
    <a:srgbClr val="FFFFFF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85" d="100"/>
          <a:sy n="85" d="100"/>
        </p:scale>
        <p:origin x="-61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30.08.2017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951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0" y="857232"/>
            <a:ext cx="8929718" cy="1428760"/>
          </a:xfrm>
          <a:prstGeom prst="rect">
            <a:avLst/>
          </a:prstGeom>
          <a:solidFill>
            <a:srgbClr val="FFCCCC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en-US" sz="6600" b="1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6600" b="1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Строение и эволюция</a:t>
            </a:r>
          </a:p>
          <a:p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 Вселенной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928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71201" y="0"/>
            <a:ext cx="4772799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№7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§25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534" y="2164776"/>
            <a:ext cx="8358246" cy="15716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0311" y="3879972"/>
            <a:ext cx="8473326" cy="1906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Галактика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0" y="857232"/>
            <a:ext cx="8929718" cy="1428760"/>
          </a:xfrm>
          <a:prstGeom prst="rect">
            <a:avLst/>
          </a:prstGeom>
          <a:solidFill>
            <a:srgbClr val="FFCCCC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en-US" sz="6600" b="1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6600" b="1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Строение и эволюция</a:t>
            </a:r>
          </a:p>
          <a:p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 Вселенной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928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71201" y="0"/>
            <a:ext cx="4772799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№13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§26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534" y="2164776"/>
            <a:ext cx="8358246" cy="15716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другие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0311" y="3879972"/>
            <a:ext cx="8473326" cy="1906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галактики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29586" y="5966978"/>
            <a:ext cx="1214446" cy="60529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 26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 l="40065" t="31858" r="39518" b="62674"/>
          <a:stretch>
            <a:fillRect/>
          </a:stretch>
        </p:blipFill>
        <p:spPr bwMode="auto">
          <a:xfrm>
            <a:off x="642910" y="0"/>
            <a:ext cx="4000528" cy="642942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60005" t="31998" r="27207" b="59028"/>
          <a:stretch>
            <a:fillRect/>
          </a:stretch>
        </p:blipFill>
        <p:spPr bwMode="auto">
          <a:xfrm>
            <a:off x="5000660" y="71414"/>
            <a:ext cx="4071934" cy="1714512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28034" t="39662" r="57485" b="45033"/>
          <a:stretch>
            <a:fillRect/>
          </a:stretch>
        </p:blipFill>
        <p:spPr bwMode="auto">
          <a:xfrm>
            <a:off x="-1" y="698662"/>
            <a:ext cx="4643439" cy="2944652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42982" t="36719" r="42070" b="39583"/>
          <a:stretch>
            <a:fillRect/>
          </a:stretch>
        </p:blipFill>
        <p:spPr bwMode="auto">
          <a:xfrm>
            <a:off x="4714876" y="1714487"/>
            <a:ext cx="4429124" cy="4213069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58294" t="41113" r="27122" b="45052"/>
          <a:stretch>
            <a:fillRect/>
          </a:stretch>
        </p:blipFill>
        <p:spPr bwMode="auto">
          <a:xfrm>
            <a:off x="0" y="3786190"/>
            <a:ext cx="4643438" cy="2643182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52706"/>
            <a:ext cx="1214446" cy="60529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 125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lum bright="-10000" contrast="40000"/>
          </a:blip>
          <a:srcRect l="28034" t="59810" r="54029" b="17031"/>
          <a:stretch>
            <a:fillRect/>
          </a:stretch>
        </p:blipFill>
        <p:spPr bwMode="auto">
          <a:xfrm>
            <a:off x="0" y="467680"/>
            <a:ext cx="4929190" cy="3818576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 l="46169" t="59810" r="40968" b="24157"/>
          <a:stretch>
            <a:fillRect/>
          </a:stretch>
        </p:blipFill>
        <p:spPr bwMode="auto">
          <a:xfrm>
            <a:off x="4081724" y="2786082"/>
            <a:ext cx="5062276" cy="378619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 l="58477" t="59810" r="26758" b="32819"/>
          <a:stretch>
            <a:fillRect/>
          </a:stretch>
        </p:blipFill>
        <p:spPr bwMode="auto">
          <a:xfrm rot="20566838">
            <a:off x="5128752" y="1126669"/>
            <a:ext cx="3929090" cy="117698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/>
          <a:srcRect l="41159" t="31858" r="39518" b="62674"/>
          <a:stretch>
            <a:fillRect/>
          </a:stretch>
        </p:blipFill>
        <p:spPr bwMode="auto">
          <a:xfrm>
            <a:off x="4643438" y="642942"/>
            <a:ext cx="2103372" cy="357166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Каковы основные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типы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галактик?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000108"/>
            <a:ext cx="91440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красное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смещение?</a:t>
            </a:r>
            <a:endParaRPr lang="ru-RU" sz="4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071678"/>
            <a:ext cx="9144000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 объяснить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красное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смещение?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714752"/>
            <a:ext cx="9144000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4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Хабла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 что это?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143512"/>
            <a:ext cx="9144000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 появились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элементы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таблицы </a:t>
            </a:r>
            <a:r>
              <a:rPr lang="ru-RU" sz="4800" b="1" i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Менделеева?</a:t>
            </a:r>
            <a:endParaRPr lang="ru-RU" sz="4800" i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0" y="857232"/>
            <a:ext cx="8929718" cy="1428760"/>
          </a:xfrm>
          <a:prstGeom prst="rect">
            <a:avLst/>
          </a:prstGeom>
          <a:solidFill>
            <a:srgbClr val="FFCCCC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en-US" sz="6600" b="1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6600" b="1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Строение и эволюция</a:t>
            </a:r>
          </a:p>
          <a:p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 Вселенной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928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71201" y="0"/>
            <a:ext cx="4772799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№14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§27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534" y="2164776"/>
            <a:ext cx="8358246" cy="15716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Основы современной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0311" y="3879972"/>
            <a:ext cx="8473326" cy="1906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космологии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214314" y="1928802"/>
            <a:ext cx="8358214" cy="2214578"/>
          </a:xfrm>
          <a:prstGeom prst="rect">
            <a:avLst/>
          </a:prstGeom>
          <a:solidFill>
            <a:schemeClr val="bg2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i="1" cap="sm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болшой</a:t>
            </a:r>
            <a:endParaRPr lang="ru-RU" sz="6000" i="1" cap="small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596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300146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астрономия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№40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gray">
          <a:xfrm>
            <a:off x="3571868" y="4429132"/>
            <a:ext cx="5264931" cy="10659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взрыв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8"/>
          <a:srcRect l="26733" t="29297" r="46607" b="62159"/>
          <a:stretch>
            <a:fillRect/>
          </a:stretch>
        </p:blipFill>
        <p:spPr bwMode="auto">
          <a:xfrm>
            <a:off x="285720" y="0"/>
            <a:ext cx="3714776" cy="714356"/>
          </a:xfrm>
          <a:prstGeom prst="rect">
            <a:avLst/>
          </a:prstGeom>
          <a:noFill/>
          <a:ln w="76200">
            <a:solidFill>
              <a:srgbClr val="0014AC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lum bright="-10000" contrast="30000"/>
          </a:blip>
          <a:srcRect l="27522" t="37842" r="47632" b="53613"/>
          <a:stretch>
            <a:fillRect/>
          </a:stretch>
        </p:blipFill>
        <p:spPr bwMode="auto">
          <a:xfrm>
            <a:off x="4143372" y="0"/>
            <a:ext cx="4929222" cy="928670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lum bright="-10000" contrast="30000"/>
          </a:blip>
          <a:srcRect l="18017" t="45532" r="57374" b="15039"/>
          <a:stretch>
            <a:fillRect/>
          </a:stretch>
        </p:blipFill>
        <p:spPr bwMode="auto">
          <a:xfrm>
            <a:off x="71438" y="857232"/>
            <a:ext cx="4071934" cy="6000768"/>
          </a:xfrm>
          <a:prstGeom prst="rect">
            <a:avLst/>
          </a:prstGeom>
          <a:noFill/>
          <a:ln w="76200">
            <a:solidFill>
              <a:srgbClr val="0014AC"/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/>
          <a:srcRect l="44677" t="46861" r="53124" b="18579"/>
          <a:stretch>
            <a:fillRect/>
          </a:stretch>
        </p:blipFill>
        <p:spPr bwMode="auto">
          <a:xfrm>
            <a:off x="4214810" y="928670"/>
            <a:ext cx="571504" cy="557214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lum bright="-10000" contrast="30000"/>
          </a:blip>
          <a:srcRect l="47427" t="46861" r="33878" b="48708"/>
          <a:stretch>
            <a:fillRect/>
          </a:stretch>
        </p:blipFill>
        <p:spPr bwMode="auto">
          <a:xfrm>
            <a:off x="4714876" y="1000108"/>
            <a:ext cx="2428892" cy="71438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lum bright="-10000" contrast="30000"/>
          </a:blip>
          <a:srcRect l="59524" t="52178" r="17383" b="31871"/>
          <a:stretch>
            <a:fillRect/>
          </a:stretch>
        </p:blipFill>
        <p:spPr bwMode="auto">
          <a:xfrm>
            <a:off x="5143504" y="1785926"/>
            <a:ext cx="4000496" cy="2743220"/>
          </a:xfrm>
          <a:prstGeom prst="rect">
            <a:avLst/>
          </a:prstGeom>
          <a:noFill/>
          <a:ln w="76200">
            <a:solidFill>
              <a:srgbClr val="0014AC"/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/>
          <a:srcRect l="47427" t="52178" r="41026" b="43391"/>
          <a:stretch>
            <a:fillRect/>
          </a:stretch>
        </p:blipFill>
        <p:spPr bwMode="auto">
          <a:xfrm rot="20504571">
            <a:off x="3717448" y="2717318"/>
            <a:ext cx="1500198" cy="71438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lum bright="-10000" contrast="30000"/>
          </a:blip>
          <a:srcRect l="56866" t="72122" r="20682" b="20147"/>
          <a:stretch>
            <a:fillRect/>
          </a:stretch>
        </p:blipFill>
        <p:spPr bwMode="auto">
          <a:xfrm>
            <a:off x="5131574" y="4857760"/>
            <a:ext cx="4012426" cy="1857364"/>
          </a:xfrm>
          <a:prstGeom prst="rect">
            <a:avLst/>
          </a:prstGeom>
          <a:noFill/>
          <a:ln w="76200">
            <a:solidFill>
              <a:srgbClr val="0014AC"/>
            </a:solidFill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/>
          <a:srcRect l="46327" t="71230" r="43134" b="24066"/>
          <a:stretch>
            <a:fillRect/>
          </a:stretch>
        </p:blipFill>
        <p:spPr bwMode="auto">
          <a:xfrm rot="20304759">
            <a:off x="3750899" y="5019092"/>
            <a:ext cx="1428760" cy="857256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4" name="Скругленный прямоугольник 13"/>
          <p:cNvSpPr/>
          <p:nvPr/>
        </p:nvSpPr>
        <p:spPr bwMode="auto">
          <a:xfrm>
            <a:off x="71438" y="1000108"/>
            <a:ext cx="3286116" cy="785818"/>
          </a:xfrm>
          <a:prstGeom prst="roundRect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71438" y="1890702"/>
            <a:ext cx="2428860" cy="571504"/>
          </a:xfrm>
          <a:prstGeom prst="roundRect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42876" y="2500306"/>
            <a:ext cx="3643306" cy="571504"/>
          </a:xfrm>
          <a:prstGeom prst="roundRect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142876" y="3071810"/>
            <a:ext cx="3571868" cy="571504"/>
          </a:xfrm>
          <a:prstGeom prst="roundRect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142876" y="3714752"/>
            <a:ext cx="3857620" cy="571504"/>
          </a:xfrm>
          <a:prstGeom prst="roundRect">
            <a:avLst/>
          </a:pr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190470" y="4357694"/>
            <a:ext cx="3857620" cy="785818"/>
          </a:xfrm>
          <a:prstGeom prst="roundRect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214282" y="5143512"/>
            <a:ext cx="3643338" cy="714380"/>
          </a:xfrm>
          <a:prstGeom prst="roundRect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285752" y="6000768"/>
            <a:ext cx="3857620" cy="785818"/>
          </a:xfrm>
          <a:prstGeom prst="roundRect">
            <a:avLst/>
          </a:prstGeom>
          <a:noFill/>
          <a:ln w="76200">
            <a:solidFill>
              <a:srgbClr val="FFCC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 l="29095" t="30273" r="49481" b="64371"/>
          <a:stretch>
            <a:fillRect/>
          </a:stretch>
        </p:blipFill>
        <p:spPr bwMode="auto">
          <a:xfrm>
            <a:off x="-33" y="71438"/>
            <a:ext cx="4762551" cy="1000108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4451" t="35958" r="51980" b="56696"/>
          <a:stretch>
            <a:fillRect/>
          </a:stretch>
        </p:blipFill>
        <p:spPr bwMode="auto">
          <a:xfrm>
            <a:off x="5219406" y="214290"/>
            <a:ext cx="3495998" cy="1135659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6953" t="42770" r="51266" b="47113"/>
          <a:stretch>
            <a:fillRect/>
          </a:stretch>
        </p:blipFill>
        <p:spPr bwMode="auto">
          <a:xfrm>
            <a:off x="-1" y="1643050"/>
            <a:ext cx="6921031" cy="1928826"/>
          </a:xfrm>
          <a:prstGeom prst="rect">
            <a:avLst/>
          </a:prstGeom>
          <a:noFill/>
          <a:ln w="76200">
            <a:solidFill>
              <a:srgbClr val="0014AC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6953" t="52292" r="54480" b="38186"/>
          <a:stretch>
            <a:fillRect/>
          </a:stretch>
        </p:blipFill>
        <p:spPr bwMode="auto">
          <a:xfrm>
            <a:off x="0" y="3643314"/>
            <a:ext cx="5572116" cy="1714512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5163" t="57648" r="49481" b="32235"/>
          <a:stretch>
            <a:fillRect/>
          </a:stretch>
        </p:blipFill>
        <p:spPr bwMode="auto">
          <a:xfrm>
            <a:off x="7215206" y="2243165"/>
            <a:ext cx="1928794" cy="218596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6953" t="61814" r="54837" b="32235"/>
          <a:stretch>
            <a:fillRect/>
          </a:stretch>
        </p:blipFill>
        <p:spPr bwMode="auto">
          <a:xfrm>
            <a:off x="2950380" y="5643554"/>
            <a:ext cx="6193620" cy="1214446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45163" t="57648" r="49481" b="32235"/>
          <a:stretch>
            <a:fillRect/>
          </a:stretch>
        </p:blipFill>
        <p:spPr bwMode="auto">
          <a:xfrm>
            <a:off x="5929322" y="0"/>
            <a:ext cx="1071570" cy="1214446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6953" t="61814" r="54837" b="32235"/>
          <a:stretch>
            <a:fillRect/>
          </a:stretch>
        </p:blipFill>
        <p:spPr bwMode="auto">
          <a:xfrm>
            <a:off x="35825" y="0"/>
            <a:ext cx="5464837" cy="1071546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28024" t="67170" r="62335" b="22119"/>
          <a:stretch>
            <a:fillRect/>
          </a:stretch>
        </p:blipFill>
        <p:spPr bwMode="auto">
          <a:xfrm>
            <a:off x="0" y="1785926"/>
            <a:ext cx="4286279" cy="2857520"/>
          </a:xfrm>
          <a:prstGeom prst="rect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28938" t="79097" r="63406" b="15039"/>
          <a:stretch>
            <a:fillRect/>
          </a:stretch>
        </p:blipFill>
        <p:spPr bwMode="auto">
          <a:xfrm>
            <a:off x="59424" y="5072074"/>
            <a:ext cx="2798064" cy="1285884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37308" t="67170" r="49481" b="23417"/>
          <a:stretch>
            <a:fillRect/>
          </a:stretch>
        </p:blipFill>
        <p:spPr bwMode="auto">
          <a:xfrm>
            <a:off x="4310113" y="1785926"/>
            <a:ext cx="4845819" cy="2857520"/>
          </a:xfrm>
          <a:prstGeom prst="rect">
            <a:avLst/>
          </a:prstGeom>
          <a:noFill/>
          <a:ln w="76200">
            <a:solidFill>
              <a:srgbClr val="0014AC"/>
            </a:solidFill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36237" t="76065" r="55908" b="15039"/>
          <a:stretch>
            <a:fillRect/>
          </a:stretch>
        </p:blipFill>
        <p:spPr bwMode="auto">
          <a:xfrm>
            <a:off x="2932966" y="4786322"/>
            <a:ext cx="3048952" cy="2071678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44004" t="77805" r="50612" b="15039"/>
          <a:stretch>
            <a:fillRect/>
          </a:stretch>
        </p:blipFill>
        <p:spPr bwMode="auto">
          <a:xfrm>
            <a:off x="6286512" y="5000635"/>
            <a:ext cx="2857488" cy="1645817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6" cstate="print"/>
          <a:srcRect l="51005" t="34673" r="32713" b="61791"/>
          <a:stretch>
            <a:fillRect/>
          </a:stretch>
        </p:blipFill>
        <p:spPr bwMode="auto">
          <a:xfrm>
            <a:off x="2212209" y="0"/>
            <a:ext cx="6931791" cy="114298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 l="51005" t="37988" r="42613" b="53170"/>
          <a:stretch>
            <a:fillRect/>
          </a:stretch>
        </p:blipFill>
        <p:spPr bwMode="auto">
          <a:xfrm>
            <a:off x="-73775" y="928670"/>
            <a:ext cx="2716949" cy="2857520"/>
          </a:xfrm>
          <a:prstGeom prst="rect">
            <a:avLst/>
          </a:prstGeom>
          <a:noFill/>
          <a:ln w="76200">
            <a:solidFill>
              <a:srgbClr val="0014AC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 l="57381" t="37988" r="35063" b="51181"/>
          <a:stretch>
            <a:fillRect/>
          </a:stretch>
        </p:blipFill>
        <p:spPr bwMode="auto">
          <a:xfrm>
            <a:off x="2643174" y="1785926"/>
            <a:ext cx="3217047" cy="3500438"/>
          </a:xfrm>
          <a:prstGeom prst="rect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 l="64937" t="37988" r="27344" b="54718"/>
          <a:stretch>
            <a:fillRect/>
          </a:stretch>
        </p:blipFill>
        <p:spPr bwMode="auto">
          <a:xfrm>
            <a:off x="5929354" y="4214818"/>
            <a:ext cx="3286116" cy="2357454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Каковы основные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типы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галактик?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000108"/>
            <a:ext cx="91440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красное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смещение?</a:t>
            </a:r>
            <a:endParaRPr lang="ru-RU" sz="4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071678"/>
            <a:ext cx="9144000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 объяснить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красное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смещение?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714752"/>
            <a:ext cx="9144000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4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Хабла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 что это?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143512"/>
            <a:ext cx="9144000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 появились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элементы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таблицы </a:t>
            </a:r>
            <a:r>
              <a:rPr lang="ru-RU" sz="4800" b="1" i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Менделеева?</a:t>
            </a:r>
            <a:endParaRPr lang="ru-RU" sz="4800" i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50966" t="49333" r="27344" b="39746"/>
          <a:stretch>
            <a:fillRect/>
          </a:stretch>
        </p:blipFill>
        <p:spPr bwMode="auto">
          <a:xfrm>
            <a:off x="0" y="0"/>
            <a:ext cx="750095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l="50966" t="59877" r="27344" b="31609"/>
          <a:stretch>
            <a:fillRect/>
          </a:stretch>
        </p:blipFill>
        <p:spPr bwMode="auto">
          <a:xfrm>
            <a:off x="714380" y="2099629"/>
            <a:ext cx="7500958" cy="161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50966" t="68539" r="27344" b="15039"/>
          <a:stretch>
            <a:fillRect/>
          </a:stretch>
        </p:blipFill>
        <p:spPr bwMode="auto">
          <a:xfrm>
            <a:off x="1643074" y="3742703"/>
            <a:ext cx="7500958" cy="311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072298" y="0"/>
            <a:ext cx="2071702" cy="86177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6500"/>
              </a:lnSpc>
              <a:spcBef>
                <a:spcPts val="600"/>
              </a:spcBef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 123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0" y="857232"/>
            <a:ext cx="8929718" cy="1428760"/>
          </a:xfrm>
          <a:prstGeom prst="rect">
            <a:avLst/>
          </a:prstGeom>
          <a:solidFill>
            <a:srgbClr val="FFCCCC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en-US" sz="6600" b="1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6600" b="1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Строение и эволюция</a:t>
            </a:r>
          </a:p>
          <a:p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 Вселенной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928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71201" y="0"/>
            <a:ext cx="4772799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№7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§28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534" y="2164776"/>
            <a:ext cx="8358246" cy="15716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Жизнь и разум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0311" y="3879972"/>
            <a:ext cx="8473326" cy="1906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Вселенной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85728"/>
            <a:ext cx="861517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мы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называем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небесным экватором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000108"/>
            <a:ext cx="483267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эклиптика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824029"/>
            <a:ext cx="91440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доказывает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истинность</a:t>
            </a:r>
          </a:p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гелиоцентрической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системы?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265657"/>
            <a:ext cx="91440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параллакс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парсек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 астрономическая единица?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463" y="4653136"/>
            <a:ext cx="91440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Когда мы ближе к солнцу зимой или летом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>
            <a:lum bright="-10000" contrast="30000"/>
          </a:blip>
          <a:srcRect l="22511" r="35396" b="91304"/>
          <a:stretch>
            <a:fillRect/>
          </a:stretch>
        </p:blipFill>
        <p:spPr bwMode="auto">
          <a:xfrm>
            <a:off x="3071770" y="0"/>
            <a:ext cx="314327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>
            <a:lum bright="-10000" contrast="30000"/>
          </a:blip>
          <a:srcRect l="1465" t="8696" r="49026"/>
          <a:stretch>
            <a:fillRect/>
          </a:stretch>
        </p:blipFill>
        <p:spPr bwMode="auto">
          <a:xfrm>
            <a:off x="1357290" y="428604"/>
            <a:ext cx="5929354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 bwMode="auto">
          <a:xfrm>
            <a:off x="1271564" y="0"/>
            <a:ext cx="1785950" cy="1109646"/>
          </a:xfrm>
          <a:prstGeom prst="rect">
            <a:avLst/>
          </a:prstGeom>
          <a:solidFill>
            <a:schemeClr val="bg1"/>
          </a:solidFill>
          <a:ln w="38100">
            <a:noFill/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785918" y="1571612"/>
            <a:ext cx="1643074" cy="928694"/>
          </a:xfrm>
          <a:prstGeom prst="rect">
            <a:avLst/>
          </a:prstGeom>
          <a:solidFill>
            <a:schemeClr val="bg1"/>
          </a:solidFill>
          <a:ln w="38100">
            <a:noFill/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0"/>
            <a:ext cx="1285884" cy="60529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 25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357818" y="3714752"/>
            <a:ext cx="1928826" cy="857256"/>
          </a:xfrm>
          <a:prstGeom prst="rect">
            <a:avLst/>
          </a:prstGeom>
          <a:solidFill>
            <a:schemeClr val="bg1"/>
          </a:solidFill>
          <a:ln w="38100">
            <a:noFill/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000232" y="3000372"/>
            <a:ext cx="1428760" cy="1071570"/>
          </a:xfrm>
          <a:prstGeom prst="rect">
            <a:avLst/>
          </a:prstGeom>
          <a:solidFill>
            <a:schemeClr val="bg1"/>
          </a:solidFill>
          <a:ln w="38100">
            <a:noFill/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57290" y="5694060"/>
            <a:ext cx="4429156" cy="642942"/>
          </a:xfrm>
          <a:prstGeom prst="rect">
            <a:avLst/>
          </a:prstGeom>
          <a:solidFill>
            <a:schemeClr val="bg1"/>
          </a:solidFill>
          <a:ln w="38100">
            <a:noFill/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531964" y="4000504"/>
            <a:ext cx="4429156" cy="642942"/>
          </a:xfrm>
          <a:prstGeom prst="rect">
            <a:avLst/>
          </a:prstGeom>
          <a:solidFill>
            <a:schemeClr val="bg1"/>
          </a:solidFill>
          <a:ln w="38100">
            <a:noFill/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143240" y="785794"/>
            <a:ext cx="4429156" cy="357190"/>
          </a:xfrm>
          <a:prstGeom prst="rect">
            <a:avLst/>
          </a:prstGeom>
          <a:solidFill>
            <a:schemeClr val="bg1"/>
          </a:solidFill>
          <a:ln w="38100">
            <a:noFill/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5357818" y="2051676"/>
            <a:ext cx="2571768" cy="591506"/>
          </a:xfrm>
          <a:prstGeom prst="rect">
            <a:avLst/>
          </a:prstGeom>
          <a:solidFill>
            <a:schemeClr val="bg1"/>
          </a:solidFill>
          <a:ln w="38100">
            <a:noFill/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4446" cy="60529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 25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>
            <a:lum bright="-10000" contrast="30000"/>
          </a:blip>
          <a:srcRect l="54081" r="1913" b="60870"/>
          <a:stretch>
            <a:fillRect/>
          </a:stretch>
        </p:blipFill>
        <p:spPr bwMode="auto">
          <a:xfrm>
            <a:off x="785786" y="571480"/>
            <a:ext cx="8358214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285720" y="581006"/>
            <a:ext cx="2857520" cy="1357322"/>
          </a:xfrm>
          <a:prstGeom prst="rect">
            <a:avLst/>
          </a:prstGeom>
          <a:solidFill>
            <a:schemeClr val="bg1"/>
          </a:solidFill>
          <a:ln w="38100">
            <a:noFill/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719" t="24902" r="15625" b="34814"/>
          <a:stretch>
            <a:fillRect/>
          </a:stretch>
        </p:blipFill>
        <p:spPr bwMode="auto">
          <a:xfrm>
            <a:off x="0" y="0"/>
            <a:ext cx="91440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57290" y="4286256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Рис. 6.1. Фотография Млечного Пути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133" t="24170" r="10351" b="15039"/>
          <a:stretch>
            <a:fillRect/>
          </a:stretch>
        </p:blipFill>
        <p:spPr bwMode="auto">
          <a:xfrm>
            <a:off x="0" y="0"/>
            <a:ext cx="9144000" cy="566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4414" y="5715016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Рис. 6.9. Схема строения Галактики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4446" cy="60529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 25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>
            <a:lum bright="-10000" contrast="30000"/>
          </a:blip>
          <a:srcRect l="53124" t="38433" r="1545" b="41253"/>
          <a:stretch>
            <a:fillRect/>
          </a:stretch>
        </p:blipFill>
        <p:spPr bwMode="auto">
          <a:xfrm>
            <a:off x="1142976" y="71414"/>
            <a:ext cx="62865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>
            <a:lum bright="-10000" contrast="30000"/>
          </a:blip>
          <a:srcRect l="54594" t="74546" b="7430"/>
          <a:stretch>
            <a:fillRect/>
          </a:stretch>
        </p:blipFill>
        <p:spPr bwMode="auto">
          <a:xfrm>
            <a:off x="2714612" y="1786880"/>
            <a:ext cx="6297021" cy="178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 bwMode="auto">
          <a:xfrm>
            <a:off x="1142976" y="801477"/>
            <a:ext cx="3500462" cy="500066"/>
          </a:xfrm>
          <a:prstGeom prst="rect">
            <a:avLst/>
          </a:prstGeom>
          <a:solidFill>
            <a:schemeClr val="bg1"/>
          </a:solidFill>
          <a:ln w="38100">
            <a:noFill/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321882" y="2797209"/>
            <a:ext cx="3500462" cy="357190"/>
          </a:xfrm>
          <a:prstGeom prst="rect">
            <a:avLst/>
          </a:prstGeom>
          <a:solidFill>
            <a:schemeClr val="bg1"/>
          </a:solidFill>
          <a:ln w="38100">
            <a:noFill/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185135" y="-100359"/>
            <a:ext cx="3500462" cy="357190"/>
          </a:xfrm>
          <a:prstGeom prst="rect">
            <a:avLst/>
          </a:prstGeom>
          <a:solidFill>
            <a:schemeClr val="bg1"/>
          </a:solidFill>
          <a:ln w="38100">
            <a:noFill/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857356" y="1801608"/>
            <a:ext cx="3500462" cy="555821"/>
          </a:xfrm>
          <a:prstGeom prst="rect">
            <a:avLst/>
          </a:prstGeom>
          <a:solidFill>
            <a:schemeClr val="bg1"/>
          </a:solidFill>
          <a:ln w="38100">
            <a:noFill/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878231" y="78057"/>
            <a:ext cx="785818" cy="1357298"/>
          </a:xfrm>
          <a:prstGeom prst="rect">
            <a:avLst/>
          </a:prstGeom>
          <a:solidFill>
            <a:schemeClr val="bg1"/>
          </a:solidFill>
          <a:ln w="38100">
            <a:noFill/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>
            <a:lum bright="-10000" contrast="30000"/>
          </a:blip>
          <a:srcRect l="1465"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4446" cy="60529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 //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№12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§25</a:t>
            </a:r>
            <a:endParaRPr lang="ru-RU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Какова структура и размеры нашей Галактики? 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Какие объекты входят в состав Галактики? 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Как проявляет себя межзвёздная среда? Каков её состав?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Какие источники радиоизлучения известны в нашей Галактике? 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Чем различаются рассеянные и шаровые звёздные скопления?</a:t>
            </a:r>
          </a:p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 20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 Звезда, находящаяся на расстоянии 10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приближается к нам со скоростью 100 км/с. Как изменится это расстояние за 100 лет?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 bwMode="auto">
        <a:noFill/>
        <a:ln w="38100">
          <a:solidFill>
            <a:srgbClr val="0000FF"/>
          </a:solidFill>
          <a:round/>
          <a:headEnd/>
          <a:tailEnd type="triangle" w="med" len="med"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5614</TotalTime>
  <Words>186</Words>
  <Application>Microsoft Office PowerPoint</Application>
  <PresentationFormat>Экран (4:3)</PresentationFormat>
  <Paragraphs>65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User</cp:lastModifiedBy>
  <cp:revision>593</cp:revision>
  <dcterms:created xsi:type="dcterms:W3CDTF">2009-11-04T14:29:22Z</dcterms:created>
  <dcterms:modified xsi:type="dcterms:W3CDTF">2017-08-29T23:40:13Z</dcterms:modified>
</cp:coreProperties>
</file>