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ms-powerpoint.presentation.macroEnabled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51" r:id="rId1"/>
  </p:sldMasterIdLst>
  <p:notesMasterIdLst>
    <p:notesMasterId r:id="rId54"/>
  </p:notesMasterIdLst>
  <p:sldIdLst>
    <p:sldId id="364" r:id="rId2"/>
    <p:sldId id="365" r:id="rId3"/>
    <p:sldId id="367" r:id="rId4"/>
    <p:sldId id="369" r:id="rId5"/>
    <p:sldId id="366" r:id="rId6"/>
    <p:sldId id="368" r:id="rId7"/>
    <p:sldId id="370" r:id="rId8"/>
    <p:sldId id="371" r:id="rId9"/>
    <p:sldId id="372" r:id="rId10"/>
    <p:sldId id="373" r:id="rId11"/>
    <p:sldId id="374" r:id="rId12"/>
    <p:sldId id="375" r:id="rId13"/>
    <p:sldId id="376" r:id="rId14"/>
    <p:sldId id="377" r:id="rId15"/>
    <p:sldId id="378" r:id="rId16"/>
    <p:sldId id="379" r:id="rId17"/>
    <p:sldId id="380" r:id="rId18"/>
    <p:sldId id="335" r:id="rId19"/>
    <p:sldId id="339" r:id="rId20"/>
    <p:sldId id="381" r:id="rId21"/>
    <p:sldId id="382" r:id="rId22"/>
    <p:sldId id="383" r:id="rId23"/>
    <p:sldId id="384" r:id="rId24"/>
    <p:sldId id="409" r:id="rId25"/>
    <p:sldId id="385" r:id="rId26"/>
    <p:sldId id="386" r:id="rId27"/>
    <p:sldId id="387" r:id="rId28"/>
    <p:sldId id="400" r:id="rId29"/>
    <p:sldId id="401" r:id="rId30"/>
    <p:sldId id="388" r:id="rId31"/>
    <p:sldId id="389" r:id="rId32"/>
    <p:sldId id="390" r:id="rId33"/>
    <p:sldId id="391" r:id="rId34"/>
    <p:sldId id="392" r:id="rId35"/>
    <p:sldId id="402" r:id="rId36"/>
    <p:sldId id="403" r:id="rId37"/>
    <p:sldId id="404" r:id="rId38"/>
    <p:sldId id="405" r:id="rId39"/>
    <p:sldId id="406" r:id="rId40"/>
    <p:sldId id="393" r:id="rId41"/>
    <p:sldId id="394" r:id="rId42"/>
    <p:sldId id="395" r:id="rId43"/>
    <p:sldId id="407" r:id="rId44"/>
    <p:sldId id="408" r:id="rId45"/>
    <p:sldId id="396" r:id="rId46"/>
    <p:sldId id="397" r:id="rId47"/>
    <p:sldId id="398" r:id="rId48"/>
    <p:sldId id="399" r:id="rId49"/>
    <p:sldId id="343" r:id="rId50"/>
    <p:sldId id="316" r:id="rId51"/>
    <p:sldId id="334" r:id="rId52"/>
    <p:sldId id="347" r:id="rId5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14AC"/>
    <a:srgbClr val="006600"/>
    <a:srgbClr val="FF9900"/>
    <a:srgbClr val="365D21"/>
    <a:srgbClr val="FFCCCC"/>
    <a:srgbClr val="33CCFF"/>
    <a:srgbClr val="0066FF"/>
    <a:srgbClr val="FFFF00"/>
    <a:srgbClr val="FFFFFF"/>
    <a:srgbClr val="0033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>
        <p:scale>
          <a:sx n="53" d="100"/>
          <a:sy n="53" d="100"/>
        </p:scale>
        <p:origin x="-432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619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76E3A03-BB73-4ED6-99C4-4CFD2A94209F}" type="datetimeFigureOut">
              <a:rPr lang="ru-RU"/>
              <a:pPr>
                <a:defRPr/>
              </a:pPr>
              <a:t>26.09.2019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DA3820B-7150-4465-9329-879E122C3E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339510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848400-9A63-4C0C-96BB-1E84473DD1A0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6998B-470D-40EF-A191-BD62BA73A0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D8782-41D5-4251-85C2-531FFE3C84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874C7-9393-40C1-A385-7AF3418EC4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63DA3-EFB4-4EDF-8F87-C68D53915E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B4824-2863-4106-B7A6-92F782BD50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008A9-4259-4C93-99C2-593903273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2D8F1-AE7D-4559-9F5C-0762D2F1D8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6B807-3976-45DB-8AE9-7E0057AB82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C2D45-DCC5-40D6-8543-A23820867A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DC91E-F650-4703-95E6-2CB7DCA58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6F8FC-428F-40A9-A415-F1D3D6AE18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EAED02A-B3E0-45D7-94C6-41158E69FE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1" r:id="rId4"/>
    <p:sldLayoutId id="2147483817" r:id="rId5"/>
    <p:sldLayoutId id="2147483812" r:id="rId6"/>
    <p:sldLayoutId id="2147483818" r:id="rId7"/>
    <p:sldLayoutId id="2147483819" r:id="rId8"/>
    <p:sldLayoutId id="2147483820" r:id="rId9"/>
    <p:sldLayoutId id="2147483813" r:id="rId10"/>
    <p:sldLayoutId id="214748382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4.wav"/><Relationship Id="rId7" Type="http://schemas.openxmlformats.org/officeDocument/2006/relationships/audio" Target="../media/audio7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audio" Target="../media/audio6.wav"/><Relationship Id="rId9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4.wav"/><Relationship Id="rId7" Type="http://schemas.openxmlformats.org/officeDocument/2006/relationships/audio" Target="../media/audio7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audio" Target="../media/audio6.wav"/><Relationship Id="rId9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audio" Target="../media/audio6.wav"/><Relationship Id="rId7" Type="http://schemas.openxmlformats.org/officeDocument/2006/relationships/audio" Target="../media/audio3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5" Type="http://schemas.openxmlformats.org/officeDocument/2006/relationships/audio" Target="../media/audio4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2.wav"/><Relationship Id="rId7" Type="http://schemas.openxmlformats.org/officeDocument/2006/relationships/audio" Target="../media/audio1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4.wav"/><Relationship Id="rId4" Type="http://schemas.openxmlformats.org/officeDocument/2006/relationships/audio" Target="../media/audio7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image" Target="../media/image15.jpe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13.jpeg"/><Relationship Id="rId5" Type="http://schemas.openxmlformats.org/officeDocument/2006/relationships/audio" Target="../media/audio2.wav"/><Relationship Id="rId10" Type="http://schemas.openxmlformats.org/officeDocument/2006/relationships/image" Target="../media/image12.jpeg"/><Relationship Id="rId4" Type="http://schemas.openxmlformats.org/officeDocument/2006/relationships/audio" Target="../media/audio10.wav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audio" Target="../media/audio5.wav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audio" Target="../media/audio5.wav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audio" Target="../media/audio3.wav"/><Relationship Id="rId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7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10.wav"/><Relationship Id="rId7" Type="http://schemas.openxmlformats.org/officeDocument/2006/relationships/image" Target="../media/image30.png"/><Relationship Id="rId12" Type="http://schemas.openxmlformats.org/officeDocument/2006/relationships/image" Target="../media/image1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15.jpeg"/><Relationship Id="rId5" Type="http://schemas.openxmlformats.org/officeDocument/2006/relationships/audio" Target="../media/audio7.wav"/><Relationship Id="rId10" Type="http://schemas.openxmlformats.org/officeDocument/2006/relationships/image" Target="../media/image14.jpeg"/><Relationship Id="rId4" Type="http://schemas.openxmlformats.org/officeDocument/2006/relationships/audio" Target="../media/audio2.wav"/><Relationship Id="rId9" Type="http://schemas.openxmlformats.org/officeDocument/2006/relationships/image" Target="../media/image13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audio" Target="../media/audio5.wav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8785" t="4722" r="18599" b="15703"/>
          <a:stretch>
            <a:fillRect/>
          </a:stretch>
        </p:blipFill>
        <p:spPr bwMode="auto">
          <a:xfrm>
            <a:off x="-1314" y="0"/>
            <a:ext cx="7525642" cy="691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5" descr="116_023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9688" y="0"/>
            <a:ext cx="2754312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WordArt 4"/>
          <p:cNvSpPr>
            <a:spLocks noChangeArrowheads="1" noChangeShapeType="1" noTextEdit="1"/>
          </p:cNvSpPr>
          <p:nvPr/>
        </p:nvSpPr>
        <p:spPr bwMode="gray">
          <a:xfrm>
            <a:off x="857224" y="1214422"/>
            <a:ext cx="4773612" cy="2108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ru-RU" sz="60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движение</a:t>
            </a:r>
            <a:endParaRPr lang="ru-RU" sz="6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14744" y="6273225"/>
            <a:ext cx="54292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Применение </a:t>
            </a:r>
            <a:r>
              <a:rPr lang="ru-RU" sz="3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з-нов</a:t>
            </a:r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Ньтона</a:t>
            </a:r>
            <a:endParaRPr lang="ru-RU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218624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Физика </a:t>
            </a:r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  <a:endParaRPr lang="ru-RU" sz="3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98483" y="0"/>
            <a:ext cx="353378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Тема </a:t>
            </a:r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№11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3320" name="Picture 2" descr="http://class-fizika.narod.ru/9_class/1/colec2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5000625"/>
            <a:ext cx="52292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WordArt 4"/>
          <p:cNvSpPr>
            <a:spLocks noChangeArrowheads="1" noChangeShapeType="1" noTextEdit="1"/>
          </p:cNvSpPr>
          <p:nvPr/>
        </p:nvSpPr>
        <p:spPr bwMode="gray">
          <a:xfrm>
            <a:off x="1285852" y="3286124"/>
            <a:ext cx="7858148" cy="150019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ru-RU" sz="13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небесных тел</a:t>
            </a:r>
            <a:endParaRPr lang="ru-RU" sz="13800" b="1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006600"/>
              </a:solidFill>
              <a:effectLst>
                <a:outerShdw dist="38100" dir="18900000" algn="bl" rotWithShape="0">
                  <a:srgbClr val="000000">
                    <a:alpha val="39998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6"/>
          <p:cNvGrpSpPr/>
          <p:nvPr/>
        </p:nvGrpSpPr>
        <p:grpSpPr>
          <a:xfrm>
            <a:off x="0" y="0"/>
            <a:ext cx="9144000" cy="7072363"/>
            <a:chOff x="0" y="0"/>
            <a:chExt cx="9144000" cy="7072363"/>
          </a:xfrm>
          <a:solidFill>
            <a:schemeClr val="tx1">
              <a:alpha val="68000"/>
            </a:schemeClr>
          </a:solidFill>
        </p:grpSpPr>
        <p:grpSp>
          <p:nvGrpSpPr>
            <p:cNvPr id="4" name="Группа 2"/>
            <p:cNvGrpSpPr/>
            <p:nvPr/>
          </p:nvGrpSpPr>
          <p:grpSpPr>
            <a:xfrm>
              <a:off x="0" y="0"/>
              <a:ext cx="9144000" cy="7072363"/>
              <a:chOff x="-5072130" y="-500090"/>
              <a:chExt cx="9144000" cy="7072363"/>
            </a:xfrm>
            <a:grpFill/>
          </p:grpSpPr>
          <p:grpSp>
            <p:nvGrpSpPr>
              <p:cNvPr id="5" name="Группа 12"/>
              <p:cNvGrpSpPr/>
              <p:nvPr/>
            </p:nvGrpSpPr>
            <p:grpSpPr>
              <a:xfrm>
                <a:off x="-5072130" y="-500090"/>
                <a:ext cx="9144000" cy="7072363"/>
                <a:chOff x="0" y="-142877"/>
                <a:chExt cx="9144000" cy="7072363"/>
              </a:xfrm>
              <a:grpFill/>
            </p:grpSpPr>
            <p:sp>
              <p:nvSpPr>
                <p:cNvPr id="35" name="Прямоугольник 34"/>
                <p:cNvSpPr/>
                <p:nvPr/>
              </p:nvSpPr>
              <p:spPr>
                <a:xfrm>
                  <a:off x="0" y="-142877"/>
                  <a:ext cx="9144000" cy="7072363"/>
                </a:xfrm>
                <a:prstGeom prst="rect">
                  <a:avLst/>
                </a:prstGeom>
                <a:grpFill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spcAft>
                      <a:spcPts val="1000"/>
                    </a:spcAft>
                  </a:pPr>
                  <a:r>
                    <a:rPr lang="ru-RU" sz="11500" b="1" dirty="0" smtClean="0">
                      <a:solidFill>
                        <a:srgbClr val="FFC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      </a:t>
                  </a:r>
                  <a:endParaRPr lang="ru-RU" sz="11500" b="1" dirty="0" smtClean="0">
                    <a:solidFill>
                      <a:srgbClr val="FFC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Symbol" pitchFamily="18" charset="2"/>
                  </a:endParaRPr>
                </a:p>
                <a:p>
                  <a:pPr algn="ctr">
                    <a:spcAft>
                      <a:spcPts val="1000"/>
                    </a:spcAft>
                  </a:pPr>
                  <a:r>
                    <a:rPr lang="en-US" sz="11500" b="1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F</a:t>
                  </a:r>
                  <a:r>
                    <a:rPr lang="en-US" sz="8000" b="1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 =</a:t>
                  </a:r>
                  <a:r>
                    <a:rPr lang="en-US" sz="8000" b="1" baseline="-25000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   </a:t>
                  </a:r>
                  <a:r>
                    <a:rPr lang="ru-RU" sz="8800" b="1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  <a:sym typeface="Symbol"/>
                    </a:rPr>
                    <a:t></a:t>
                  </a:r>
                  <a:r>
                    <a:rPr lang="en-US" sz="8000" b="1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 m</a:t>
                  </a:r>
                  <a:r>
                    <a:rPr lang="en-US" sz="8000" b="1" baseline="-25000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1</a:t>
                  </a:r>
                  <a:r>
                    <a:rPr lang="ru-RU" sz="8000" b="1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•</a:t>
                  </a:r>
                  <a:r>
                    <a:rPr lang="en-US" sz="8000" b="1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m</a:t>
                  </a:r>
                  <a:r>
                    <a:rPr lang="en-US" sz="8000" b="1" baseline="-25000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  <a:endParaRPr lang="ru-RU" sz="8000" b="1" u="sng" baseline="-25000" dirty="0" smtClean="0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>
                    <a:spcAft>
                      <a:spcPts val="1000"/>
                    </a:spcAft>
                  </a:pPr>
                  <a:r>
                    <a:rPr lang="en-US" sz="8000" b="1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          R</a:t>
                  </a:r>
                  <a:r>
                    <a:rPr lang="en-US" sz="8000" b="1" baseline="30000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  <a:endParaRPr lang="ru-RU" sz="11500" dirty="0" smtClean="0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lvl="0" algn="ctr">
                    <a:spcAft>
                      <a:spcPts val="1000"/>
                    </a:spcAft>
                  </a:pPr>
                  <a:endParaRPr lang="ru-RU" sz="11500" dirty="0" smtClean="0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2428860" y="5214949"/>
                  <a:ext cx="5214974" cy="110799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66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  <a:sym typeface="Symbol"/>
                    </a:rPr>
                    <a:t></a:t>
                  </a:r>
                  <a:r>
                    <a:rPr lang="en-US" sz="66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= 6,67 </a:t>
                  </a:r>
                  <a:r>
                    <a:rPr lang="en-US" sz="66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  <a:sym typeface="Symbol"/>
                    </a:rPr>
                    <a:t></a:t>
                  </a:r>
                  <a:r>
                    <a:rPr lang="en-US" sz="66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10</a:t>
                  </a:r>
                  <a:r>
                    <a:rPr lang="en-US" sz="6600" b="1" baseline="30000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-11</a:t>
                  </a:r>
                  <a:endParaRPr lang="ru-RU" sz="6600" dirty="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34" name="Прямая соединительная линия 4"/>
              <p:cNvCxnSpPr/>
              <p:nvPr/>
            </p:nvCxnSpPr>
            <p:spPr>
              <a:xfrm>
                <a:off x="-1143072" y="3286100"/>
                <a:ext cx="3643370" cy="24"/>
              </a:xfrm>
              <a:prstGeom prst="line">
                <a:avLst/>
              </a:prstGeom>
              <a:grpFill/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Группа 15"/>
            <p:cNvGrpSpPr/>
            <p:nvPr/>
          </p:nvGrpSpPr>
          <p:grpSpPr>
            <a:xfrm>
              <a:off x="2500298" y="285728"/>
              <a:ext cx="3175917" cy="1986067"/>
              <a:chOff x="428596" y="785794"/>
              <a:chExt cx="1734562" cy="1623768"/>
            </a:xfrm>
            <a:grpFill/>
          </p:grpSpPr>
          <p:sp>
            <p:nvSpPr>
              <p:cNvPr id="27" name="TextBox 8"/>
              <p:cNvSpPr txBox="1">
                <a:spLocks noChangeArrowheads="1"/>
              </p:cNvSpPr>
              <p:nvPr/>
            </p:nvSpPr>
            <p:spPr bwMode="auto">
              <a:xfrm>
                <a:off x="428596" y="1091786"/>
                <a:ext cx="933026" cy="108201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sz="8000" b="1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а</a:t>
                </a:r>
                <a:r>
                  <a:rPr lang="ru-RU" sz="80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=</a:t>
                </a:r>
                <a:endParaRPr lang="ru-RU" sz="8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8" name="TextBox 10"/>
              <p:cNvSpPr txBox="1">
                <a:spLocks noChangeArrowheads="1"/>
              </p:cNvSpPr>
              <p:nvPr/>
            </p:nvSpPr>
            <p:spPr bwMode="auto">
              <a:xfrm>
                <a:off x="1170357" y="785794"/>
                <a:ext cx="865167" cy="98136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72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 </a:t>
                </a:r>
                <a:r>
                  <a:rPr lang="el-GR" sz="72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Σ</a:t>
                </a:r>
                <a:r>
                  <a:rPr lang="en-US" sz="72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F</a:t>
                </a:r>
                <a:endParaRPr lang="ru-RU" sz="7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TextBox 15"/>
              <p:cNvSpPr txBox="1">
                <a:spLocks noChangeArrowheads="1"/>
              </p:cNvSpPr>
              <p:nvPr/>
            </p:nvSpPr>
            <p:spPr bwMode="auto">
              <a:xfrm>
                <a:off x="1230517" y="1778700"/>
                <a:ext cx="758746" cy="63086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ts val="5000"/>
                  </a:lnSpc>
                </a:pPr>
                <a:r>
                  <a:rPr lang="ru-RU" sz="60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6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endParaRPr lang="ru-RU" sz="6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Line 23"/>
              <p:cNvSpPr>
                <a:spLocks noChangeShapeType="1"/>
              </p:cNvSpPr>
              <p:nvPr/>
            </p:nvSpPr>
            <p:spPr bwMode="auto">
              <a:xfrm>
                <a:off x="1512213" y="918037"/>
                <a:ext cx="360000" cy="0"/>
              </a:xfrm>
              <a:prstGeom prst="line">
                <a:avLst/>
              </a:prstGeom>
              <a:grpFill/>
              <a:ln w="76200">
                <a:solidFill>
                  <a:srgbClr val="FFC000"/>
                </a:solidFill>
                <a:round/>
                <a:headEnd/>
                <a:tailEnd type="triangle" w="med" len="med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400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Line 23"/>
              <p:cNvSpPr>
                <a:spLocks noChangeShapeType="1"/>
              </p:cNvSpPr>
              <p:nvPr/>
            </p:nvSpPr>
            <p:spPr bwMode="auto">
              <a:xfrm>
                <a:off x="509142" y="1346665"/>
                <a:ext cx="360000" cy="0"/>
              </a:xfrm>
              <a:prstGeom prst="line">
                <a:avLst/>
              </a:prstGeom>
              <a:grpFill/>
              <a:ln w="38100">
                <a:solidFill>
                  <a:srgbClr val="FFC000"/>
                </a:solidFill>
                <a:round/>
                <a:headEnd/>
                <a:tailEnd type="triangle" w="med" len="med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40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2" name="Прямая соединительная линия 31"/>
              <p:cNvCxnSpPr/>
              <p:nvPr/>
            </p:nvCxnSpPr>
            <p:spPr bwMode="auto">
              <a:xfrm flipV="1">
                <a:off x="1130896" y="1661888"/>
                <a:ext cx="1032262" cy="28596"/>
              </a:xfrm>
              <a:prstGeom prst="line">
                <a:avLst/>
              </a:prstGeom>
              <a:grpFill/>
              <a:ln w="63500">
                <a:solidFill>
                  <a:srgbClr val="FFC000"/>
                </a:solidFill>
              </a:ln>
              <a:scene3d>
                <a:camera prst="orthographicFront">
                  <a:rot lat="0" lon="0" rev="2154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95282"/>
            <a:ext cx="7615262" cy="838200"/>
          </a:xfrm>
        </p:spPr>
        <p:txBody>
          <a:bodyPr>
            <a:normAutofit/>
          </a:bodyPr>
          <a:lstStyle/>
          <a:p>
            <a:pPr algn="ctr"/>
            <a:r>
              <a:rPr lang="ru-RU" b="1" u="sng" dirty="0" smtClean="0"/>
              <a:t>движение  небесных  тел.</a:t>
            </a:r>
            <a:endParaRPr lang="ru-RU" dirty="0"/>
          </a:p>
        </p:txBody>
      </p:sp>
      <p:sp>
        <p:nvSpPr>
          <p:cNvPr id="1028" name="Oval 4"/>
          <p:cNvSpPr>
            <a:spLocks noChangeArrowheads="1"/>
          </p:cNvSpPr>
          <p:nvPr/>
        </p:nvSpPr>
        <p:spPr bwMode="auto">
          <a:xfrm>
            <a:off x="1415429" y="1651472"/>
            <a:ext cx="1154860" cy="1129106"/>
          </a:xfrm>
          <a:prstGeom prst="ellipse">
            <a:avLst/>
          </a:prstGeom>
          <a:solidFill>
            <a:srgbClr val="00B0F0">
              <a:alpha val="43000"/>
            </a:srgbClr>
          </a:solidFill>
          <a:ln w="41275">
            <a:solidFill>
              <a:srgbClr val="000000"/>
            </a:solidFill>
            <a:round/>
            <a:headEnd/>
            <a:tailEnd/>
          </a:ln>
          <a:effectLst>
            <a:outerShdw blurRad="50800" dist="50800" sx="1000" sy="1000" algn="ctr" rotWithShape="0">
              <a:srgbClr val="00000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9" name="Oval 5"/>
          <p:cNvSpPr>
            <a:spLocks noChangeArrowheads="1"/>
          </p:cNvSpPr>
          <p:nvPr/>
        </p:nvSpPr>
        <p:spPr bwMode="auto">
          <a:xfrm>
            <a:off x="642910" y="952222"/>
            <a:ext cx="2786081" cy="2548216"/>
          </a:xfrm>
          <a:prstGeom prst="ellipse">
            <a:avLst/>
          </a:prstGeom>
          <a:noFill/>
          <a:ln w="4127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rc 6"/>
          <p:cNvSpPr>
            <a:spLocks/>
          </p:cNvSpPr>
          <p:nvPr/>
        </p:nvSpPr>
        <p:spPr bwMode="auto">
          <a:xfrm>
            <a:off x="2086089" y="972835"/>
            <a:ext cx="239747" cy="722804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41275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1" name="Arc 7"/>
          <p:cNvSpPr>
            <a:spLocks/>
          </p:cNvSpPr>
          <p:nvPr/>
        </p:nvSpPr>
        <p:spPr bwMode="auto">
          <a:xfrm rot="21318200">
            <a:off x="2078745" y="928673"/>
            <a:ext cx="683367" cy="1714509"/>
          </a:xfrm>
          <a:custGeom>
            <a:avLst/>
            <a:gdLst>
              <a:gd name="G0" fmla="+- 3826 0 0"/>
              <a:gd name="G1" fmla="+- 21600 0 0"/>
              <a:gd name="G2" fmla="+- 21600 0 0"/>
              <a:gd name="T0" fmla="*/ 0 w 25426"/>
              <a:gd name="T1" fmla="*/ 342 h 43119"/>
              <a:gd name="T2" fmla="*/ 5691 w 25426"/>
              <a:gd name="T3" fmla="*/ 43119 h 43119"/>
              <a:gd name="T4" fmla="*/ 3826 w 25426"/>
              <a:gd name="T5" fmla="*/ 21600 h 43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426" h="43119" fill="none" extrusionOk="0">
                <a:moveTo>
                  <a:pt x="-1" y="341"/>
                </a:moveTo>
                <a:cubicBezTo>
                  <a:pt x="1262" y="114"/>
                  <a:pt x="2543" y="-1"/>
                  <a:pt x="3826" y="0"/>
                </a:cubicBezTo>
                <a:cubicBezTo>
                  <a:pt x="15755" y="0"/>
                  <a:pt x="25426" y="9670"/>
                  <a:pt x="25426" y="21600"/>
                </a:cubicBezTo>
                <a:cubicBezTo>
                  <a:pt x="25426" y="32806"/>
                  <a:pt x="16855" y="42151"/>
                  <a:pt x="5691" y="43119"/>
                </a:cubicBezTo>
              </a:path>
              <a:path w="25426" h="43119" stroke="0" extrusionOk="0">
                <a:moveTo>
                  <a:pt x="-1" y="341"/>
                </a:moveTo>
                <a:cubicBezTo>
                  <a:pt x="1262" y="114"/>
                  <a:pt x="2543" y="-1"/>
                  <a:pt x="3826" y="0"/>
                </a:cubicBezTo>
                <a:cubicBezTo>
                  <a:pt x="15755" y="0"/>
                  <a:pt x="25426" y="9670"/>
                  <a:pt x="25426" y="21600"/>
                </a:cubicBezTo>
                <a:cubicBezTo>
                  <a:pt x="25426" y="32806"/>
                  <a:pt x="16855" y="42151"/>
                  <a:pt x="5691" y="43119"/>
                </a:cubicBezTo>
                <a:lnTo>
                  <a:pt x="3826" y="21600"/>
                </a:lnTo>
                <a:close/>
              </a:path>
            </a:pathLst>
          </a:custGeom>
          <a:noFill/>
          <a:ln w="41275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 flipH="1">
            <a:off x="1929396" y="2191735"/>
            <a:ext cx="61112" cy="1308703"/>
          </a:xfrm>
          <a:prstGeom prst="line">
            <a:avLst/>
          </a:prstGeom>
          <a:noFill/>
          <a:ln w="41275">
            <a:solidFill>
              <a:srgbClr val="000000"/>
            </a:solidFill>
            <a:round/>
            <a:headEnd/>
            <a:tailEnd type="arrow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2000237" y="928666"/>
            <a:ext cx="0" cy="857256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 flipH="1">
            <a:off x="1857361" y="1000104"/>
            <a:ext cx="0" cy="571504"/>
          </a:xfrm>
          <a:prstGeom prst="line">
            <a:avLst/>
          </a:prstGeom>
          <a:noFill/>
          <a:ln w="41275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 flipV="1">
            <a:off x="1500166" y="1872862"/>
            <a:ext cx="432485" cy="5594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786182" y="571480"/>
            <a:ext cx="4429156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(2з-н Н)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4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ТЯГ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en-US" sz="4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4400" b="1" baseline="-250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en-US" sz="4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4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3571876"/>
            <a:ext cx="3143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падает… мимо!!!</a:t>
            </a:r>
            <a:endParaRPr lang="ru-RU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1924745" y="2887986"/>
            <a:ext cx="504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r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auto">
          <a:xfrm>
            <a:off x="5245627" y="2138887"/>
            <a:ext cx="1040885" cy="45719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8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91"/>
          <p:cNvGrpSpPr/>
          <p:nvPr/>
        </p:nvGrpSpPr>
        <p:grpSpPr>
          <a:xfrm>
            <a:off x="5214942" y="1576393"/>
            <a:ext cx="2357016" cy="1126540"/>
            <a:chOff x="5488819" y="1607237"/>
            <a:chExt cx="2357016" cy="1126540"/>
          </a:xfrm>
        </p:grpSpPr>
        <p:sp>
          <p:nvSpPr>
            <p:cNvPr id="1039" name="Text Box 15"/>
            <p:cNvSpPr txBox="1">
              <a:spLocks noChangeArrowheads="1"/>
            </p:cNvSpPr>
            <p:nvPr/>
          </p:nvSpPr>
          <p:spPr bwMode="auto">
            <a:xfrm>
              <a:off x="5613075" y="2119019"/>
              <a:ext cx="962564" cy="614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(r)</a:t>
              </a:r>
              <a:r>
                <a:rPr kumimoji="0" lang="en-US" sz="2800" b="1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" name="Группа 103"/>
            <p:cNvGrpSpPr/>
            <p:nvPr/>
          </p:nvGrpSpPr>
          <p:grpSpPr>
            <a:xfrm>
              <a:off x="5488819" y="1607237"/>
              <a:ext cx="2357016" cy="1107384"/>
              <a:chOff x="5488819" y="1609015"/>
              <a:chExt cx="2357016" cy="1162696"/>
            </a:xfrm>
            <a:solidFill>
              <a:srgbClr val="00B050">
                <a:alpha val="6000"/>
              </a:srgbClr>
            </a:solidFill>
          </p:grpSpPr>
          <p:sp>
            <p:nvSpPr>
              <p:cNvPr id="1038" name="Text Box 14"/>
              <p:cNvSpPr txBox="1">
                <a:spLocks noChangeArrowheads="1"/>
              </p:cNvSpPr>
              <p:nvPr/>
            </p:nvSpPr>
            <p:spPr bwMode="auto">
              <a:xfrm>
                <a:off x="5488819" y="1609015"/>
                <a:ext cx="1214446" cy="55742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1" i="0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</a:t>
                </a:r>
                <a:r>
                  <a:rPr kumimoji="0" lang="en-US" sz="2800" b="1" i="0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kumimoji="0" lang="en-US" sz="2800" b="1" i="0" strike="noStrike" cap="none" normalizeH="0" baseline="-2500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</a:t>
                </a:r>
                <a:r>
                  <a:rPr kumimoji="0" lang="en-US" sz="2800" b="1" i="0" strike="noStrike" cap="none" normalizeH="0" baseline="-25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2800" b="1" i="0" strike="noStrike" cap="none" normalizeH="0" baseline="0" dirty="0" smtClean="0">
                    <a:ln>
                      <a:noFill/>
                    </a:ln>
                    <a:solidFill>
                      <a:srgbClr val="0014AC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m</a:t>
                </a:r>
                <a:endParaRPr kumimoji="0" lang="ru-RU" sz="2800" b="0" i="0" strike="noStrike" cap="none" normalizeH="0" baseline="0" dirty="0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5" name="Group 17"/>
              <p:cNvGrpSpPr>
                <a:grpSpLocks/>
              </p:cNvGrpSpPr>
              <p:nvPr/>
            </p:nvGrpSpPr>
            <p:grpSpPr bwMode="auto">
              <a:xfrm>
                <a:off x="7182176" y="1785923"/>
                <a:ext cx="663659" cy="985788"/>
                <a:chOff x="14124" y="1785"/>
                <a:chExt cx="519" cy="507"/>
              </a:xfrm>
              <a:grpFill/>
            </p:grpSpPr>
            <p:sp>
              <p:nvSpPr>
                <p:cNvPr id="1042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140" y="1785"/>
                  <a:ext cx="503" cy="507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800" b="1" i="0" u="sng" strike="noStrike" cap="none" normalizeH="0" baseline="0" dirty="0" smtClean="0">
                      <a:ln>
                        <a:noFill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v</a:t>
                  </a:r>
                  <a:r>
                    <a:rPr kumimoji="0" lang="en-US" sz="2800" b="1" i="0" u="sng" strike="noStrike" cap="none" normalizeH="0" baseline="30000" dirty="0" smtClean="0">
                      <a:ln>
                        <a:noFill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  <a:endParaRPr kumimoji="0" lang="ru-RU" sz="2800" b="0" i="0" u="none" strike="noStrike" cap="none" normalizeH="0" baseline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043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14124" y="1950"/>
                  <a:ext cx="445" cy="257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800" b="1" i="0" u="none" strike="noStrike" cap="none" normalizeH="0" baseline="0" dirty="0" smtClean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kumimoji="0" lang="en-US" sz="2800" b="1" i="0" u="none" strike="noStrike" cap="none" normalizeH="0" baseline="0" dirty="0" smtClean="0">
                      <a:ln>
                        <a:noFill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r</a:t>
                  </a:r>
                  <a:endParaRPr kumimoji="0" lang="ru-RU" sz="2800" b="0" i="0" u="none" strike="noStrike" cap="none" normalizeH="0" baseline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31" name="TextBox 30"/>
              <p:cNvSpPr txBox="1"/>
              <p:nvPr/>
            </p:nvSpPr>
            <p:spPr>
              <a:xfrm>
                <a:off x="6547776" y="1939688"/>
                <a:ext cx="857256" cy="52322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 smtClean="0">
                    <a:solidFill>
                      <a:srgbClr val="0014AC"/>
                    </a:solidFill>
                    <a:latin typeface="Times New Roman" pitchFamily="18" charset="0"/>
                    <a:cs typeface="Times New Roman" pitchFamily="18" charset="0"/>
                  </a:rPr>
                  <a:t>= </a:t>
                </a:r>
                <a:r>
                  <a:rPr lang="en-US" sz="2800" b="1" dirty="0" smtClean="0">
                    <a:solidFill>
                      <a:srgbClr val="0014AC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endParaRPr lang="ru-RU" sz="2800" dirty="0">
                  <a:solidFill>
                    <a:srgbClr val="0014AC"/>
                  </a:solidFill>
                </a:endParaRPr>
              </a:p>
            </p:txBody>
          </p:sp>
        </p:grpSp>
      </p:grpSp>
      <p:grpSp>
        <p:nvGrpSpPr>
          <p:cNvPr id="6" name="Группа 35"/>
          <p:cNvGrpSpPr/>
          <p:nvPr/>
        </p:nvGrpSpPr>
        <p:grpSpPr>
          <a:xfrm rot="19651460">
            <a:off x="3630679" y="1954964"/>
            <a:ext cx="1357322" cy="893766"/>
            <a:chOff x="4679502" y="2786058"/>
            <a:chExt cx="1357322" cy="893766"/>
          </a:xfrm>
          <a:solidFill>
            <a:schemeClr val="bg2">
              <a:lumMod val="90000"/>
            </a:schemeClr>
          </a:solidFill>
        </p:grpSpPr>
        <p:sp>
          <p:nvSpPr>
            <p:cNvPr id="33" name="TextBox 32"/>
            <p:cNvSpPr txBox="1"/>
            <p:nvPr/>
          </p:nvSpPr>
          <p:spPr>
            <a:xfrm>
              <a:off x="4679502" y="3037794"/>
              <a:ext cx="1357322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 =</a:t>
              </a:r>
              <a:endParaRPr lang="ru-RU" dirty="0"/>
            </a:p>
          </p:txBody>
        </p:sp>
        <p:grpSp>
          <p:nvGrpSpPr>
            <p:cNvPr id="7" name="Группа 34"/>
            <p:cNvGrpSpPr/>
            <p:nvPr/>
          </p:nvGrpSpPr>
          <p:grpSpPr>
            <a:xfrm>
              <a:off x="5072066" y="2786058"/>
              <a:ext cx="928694" cy="893766"/>
              <a:chOff x="5072066" y="2786058"/>
              <a:chExt cx="928694" cy="893766"/>
            </a:xfrm>
            <a:grpFill/>
          </p:grpSpPr>
          <p:sp>
            <p:nvSpPr>
              <p:cNvPr id="1048" name="Text Box 24"/>
              <p:cNvSpPr txBox="1">
                <a:spLocks noChangeArrowheads="1"/>
              </p:cNvSpPr>
              <p:nvPr/>
            </p:nvSpPr>
            <p:spPr bwMode="auto">
              <a:xfrm>
                <a:off x="5072066" y="2786058"/>
                <a:ext cx="928694" cy="89376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lang="ru-RU" sz="2800" b="1" u="sng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2</a:t>
                </a:r>
                <a:r>
                  <a:rPr kumimoji="0" lang="en-US" sz="2800" b="1" i="0" u="sng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</a:t>
                </a:r>
                <a:r>
                  <a:rPr kumimoji="0" lang="en-US" sz="2800" b="1" i="0" u="sng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r</a:t>
                </a:r>
                <a:endParaRPr kumimoji="0" lang="ru-RU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285022" y="3253466"/>
                <a:ext cx="571504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latin typeface="Times New Roman" pitchFamily="18" charset="0"/>
                    <a:cs typeface="Times New Roman" pitchFamily="18" charset="0"/>
                  </a:rPr>
                  <a:t>Т</a:t>
                </a:r>
                <a:endParaRPr lang="ru-RU" dirty="0"/>
              </a:p>
            </p:txBody>
          </p:sp>
        </p:grpSp>
      </p:grpSp>
      <p:grpSp>
        <p:nvGrpSpPr>
          <p:cNvPr id="8" name="Группа 36"/>
          <p:cNvGrpSpPr/>
          <p:nvPr/>
        </p:nvGrpSpPr>
        <p:grpSpPr>
          <a:xfrm>
            <a:off x="6039537" y="2852732"/>
            <a:ext cx="1928825" cy="990628"/>
            <a:chOff x="4679502" y="2786058"/>
            <a:chExt cx="1357322" cy="990628"/>
          </a:xfrm>
        </p:grpSpPr>
        <p:sp>
          <p:nvSpPr>
            <p:cNvPr id="38" name="TextBox 37"/>
            <p:cNvSpPr txBox="1"/>
            <p:nvPr/>
          </p:nvSpPr>
          <p:spPr>
            <a:xfrm>
              <a:off x="4679502" y="3037794"/>
              <a:ext cx="1357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grpSp>
          <p:nvGrpSpPr>
            <p:cNvPr id="9" name="Группа 38"/>
            <p:cNvGrpSpPr/>
            <p:nvPr/>
          </p:nvGrpSpPr>
          <p:grpSpPr>
            <a:xfrm>
              <a:off x="5072066" y="2786058"/>
              <a:ext cx="928694" cy="990628"/>
              <a:chOff x="5072066" y="2786058"/>
              <a:chExt cx="928694" cy="990628"/>
            </a:xfrm>
          </p:grpSpPr>
          <p:sp>
            <p:nvSpPr>
              <p:cNvPr id="40" name="Text Box 24"/>
              <p:cNvSpPr txBox="1">
                <a:spLocks noChangeArrowheads="1"/>
              </p:cNvSpPr>
              <p:nvPr/>
            </p:nvSpPr>
            <p:spPr bwMode="auto">
              <a:xfrm>
                <a:off x="5072066" y="2786058"/>
                <a:ext cx="928694" cy="8937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>
                  <a:spcAft>
                    <a:spcPts val="1000"/>
                  </a:spcAft>
                </a:pPr>
                <a:r>
                  <a:rPr lang="ru-RU" sz="2800" b="1" u="sng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4</a:t>
                </a:r>
                <a:r>
                  <a:rPr lang="en-US" sz="2800" b="1" u="sng" dirty="0" smtClean="0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u="sng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</a:t>
                </a:r>
                <a:r>
                  <a:rPr lang="en-US" sz="2800" b="1" u="sng" baseline="30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2800" b="1" u="sng" baseline="30000" dirty="0" smtClean="0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2800" b="1" i="0" u="sng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r</a:t>
                </a:r>
                <a:endParaRPr kumimoji="0" lang="ru-RU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285023" y="3253466"/>
                <a:ext cx="4731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ru-RU" sz="2800" b="1" dirty="0" smtClean="0">
                    <a:latin typeface="Times New Roman" pitchFamily="18" charset="0"/>
                    <a:cs typeface="Times New Roman" pitchFamily="18" charset="0"/>
                  </a:rPr>
                  <a:t>Т</a:t>
                </a:r>
                <a:r>
                  <a:rPr lang="en-US" sz="2800" b="1" baseline="30000" dirty="0" smtClean="0">
                    <a:latin typeface="Times New Roman" pitchFamily="18" charset="0"/>
                    <a:cs typeface="Times New Roman" pitchFamily="18" charset="0"/>
                  </a:rPr>
                  <a:t> 2</a:t>
                </a:r>
                <a:endParaRPr lang="ru-RU" sz="2800" dirty="0"/>
              </a:p>
            </p:txBody>
          </p:sp>
        </p:grpSp>
      </p:grpSp>
      <p:grpSp>
        <p:nvGrpSpPr>
          <p:cNvPr id="10" name="Группа 44"/>
          <p:cNvGrpSpPr/>
          <p:nvPr/>
        </p:nvGrpSpPr>
        <p:grpSpPr>
          <a:xfrm>
            <a:off x="5429256" y="2857496"/>
            <a:ext cx="1428760" cy="1114824"/>
            <a:chOff x="4929190" y="2857496"/>
            <a:chExt cx="1428760" cy="1114824"/>
          </a:xfrm>
        </p:grpSpPr>
        <p:sp>
          <p:nvSpPr>
            <p:cNvPr id="42" name="Text Box 14"/>
            <p:cNvSpPr txBox="1">
              <a:spLocks noChangeArrowheads="1"/>
            </p:cNvSpPr>
            <p:nvPr/>
          </p:nvSpPr>
          <p:spPr bwMode="auto">
            <a:xfrm>
              <a:off x="4929190" y="2857496"/>
              <a:ext cx="1428760" cy="990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sng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</a:t>
              </a:r>
              <a:r>
                <a:rPr kumimoji="0" lang="en-US" sz="2800" b="1" i="0" u="sng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kumimoji="0" lang="en-US" sz="2800" b="1" i="0" u="sng" strike="noStrike" cap="none" normalizeH="0" baseline="-2500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</a:t>
              </a:r>
              <a:r>
                <a:rPr kumimoji="0" lang="en-US" sz="2800" b="1" i="0" u="sng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14AC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xt Box 15"/>
            <p:cNvSpPr txBox="1">
              <a:spLocks noChangeArrowheads="1"/>
            </p:cNvSpPr>
            <p:nvPr/>
          </p:nvSpPr>
          <p:spPr bwMode="auto">
            <a:xfrm>
              <a:off x="5143504" y="3357562"/>
              <a:ext cx="962564" cy="614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(r)</a:t>
              </a:r>
              <a:r>
                <a:rPr kumimoji="0" lang="en-US" sz="2800" b="1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792568" y="3011258"/>
              <a:ext cx="5000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= </a:t>
              </a:r>
              <a:endParaRPr lang="ru-RU" sz="2800" dirty="0">
                <a:solidFill>
                  <a:srgbClr val="0014AC"/>
                </a:solidFill>
              </a:endParaRPr>
            </a:p>
          </p:txBody>
        </p:sp>
      </p:grpSp>
      <p:grpSp>
        <p:nvGrpSpPr>
          <p:cNvPr id="11" name="Группа 59"/>
          <p:cNvGrpSpPr/>
          <p:nvPr/>
        </p:nvGrpSpPr>
        <p:grpSpPr>
          <a:xfrm>
            <a:off x="5907412" y="4226180"/>
            <a:ext cx="2212958" cy="962710"/>
            <a:chOff x="215902" y="4143380"/>
            <a:chExt cx="2212958" cy="962710"/>
          </a:xfrm>
          <a:solidFill>
            <a:schemeClr val="accent1">
              <a:alpha val="56000"/>
            </a:schemeClr>
          </a:solidFill>
        </p:grpSpPr>
        <p:sp>
          <p:nvSpPr>
            <p:cNvPr id="1055" name="Text Box 31"/>
            <p:cNvSpPr txBox="1">
              <a:spLocks noChangeArrowheads="1"/>
            </p:cNvSpPr>
            <p:nvPr/>
          </p:nvSpPr>
          <p:spPr bwMode="auto">
            <a:xfrm>
              <a:off x="215902" y="4429155"/>
              <a:ext cx="855635" cy="57148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>
                <a:spcAft>
                  <a:spcPts val="1000"/>
                </a:spcAft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kumimoji="0" lang="en-US" sz="2800" b="1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</a:rPr>
                <a:t>=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Text Box 30"/>
            <p:cNvSpPr txBox="1">
              <a:spLocks noChangeArrowheads="1"/>
            </p:cNvSpPr>
            <p:nvPr/>
          </p:nvSpPr>
          <p:spPr bwMode="auto">
            <a:xfrm>
              <a:off x="1071538" y="4143380"/>
              <a:ext cx="1357322" cy="71438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>
                <a:spcAft>
                  <a:spcPts val="1000"/>
                </a:spcAft>
              </a:pPr>
              <a:r>
                <a:rPr kumimoji="0" lang="en-US" sz="2800" b="1" i="0" u="sng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kumimoji="0" lang="en-US" sz="2800" b="1" i="0" u="sng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</a:t>
              </a:r>
              <a:r>
                <a:rPr kumimoji="0" lang="en-US" sz="2800" b="1" i="0" u="sng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kumimoji="0" lang="ru-RU" sz="2800" b="1" i="0" u="sng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u="sng" dirty="0" smtClean="0"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2800" b="1" u="sng" baseline="300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Text Box 26"/>
            <p:cNvSpPr txBox="1">
              <a:spLocks noChangeArrowheads="1"/>
            </p:cNvSpPr>
            <p:nvPr/>
          </p:nvSpPr>
          <p:spPr bwMode="auto">
            <a:xfrm>
              <a:off x="1141618" y="4534586"/>
              <a:ext cx="1071570" cy="5715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</a:t>
              </a:r>
              <a:r>
                <a:rPr kumimoji="0" lang="ru-RU" sz="2800" b="1" i="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  <a:r>
                <a:rPr kumimoji="0" lang="en-US" sz="2800" b="1" i="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kumimoji="0" lang="en-US" sz="2800" b="1" i="0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</a:t>
              </a:r>
              <a:endParaRPr kumimoji="0" lang="ru-RU" sz="28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3" name="Выгнутая вправо стрелка 62"/>
          <p:cNvSpPr/>
          <p:nvPr/>
        </p:nvSpPr>
        <p:spPr>
          <a:xfrm>
            <a:off x="7715272" y="2357430"/>
            <a:ext cx="500066" cy="107157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4" name="Выгнутая вправо стрелка 63"/>
          <p:cNvSpPr/>
          <p:nvPr/>
        </p:nvSpPr>
        <p:spPr>
          <a:xfrm>
            <a:off x="7858148" y="3714752"/>
            <a:ext cx="500066" cy="107157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3" name="Выгнутая вправо стрелка 92"/>
          <p:cNvSpPr/>
          <p:nvPr/>
        </p:nvSpPr>
        <p:spPr>
          <a:xfrm rot="15639866" flipH="1">
            <a:off x="5427555" y="1217575"/>
            <a:ext cx="357190" cy="297128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2" name="Группа 98"/>
          <p:cNvGrpSpPr/>
          <p:nvPr/>
        </p:nvGrpSpPr>
        <p:grpSpPr>
          <a:xfrm rot="3284265">
            <a:off x="2423794" y="188381"/>
            <a:ext cx="565168" cy="1013245"/>
            <a:chOff x="597884" y="191611"/>
            <a:chExt cx="565168" cy="1013245"/>
          </a:xfrm>
        </p:grpSpPr>
        <p:cxnSp>
          <p:nvCxnSpPr>
            <p:cNvPr id="95" name="Прямая со стрелкой 94"/>
            <p:cNvCxnSpPr/>
            <p:nvPr/>
          </p:nvCxnSpPr>
          <p:spPr>
            <a:xfrm rot="5400000">
              <a:off x="633979" y="811947"/>
              <a:ext cx="428628" cy="357190"/>
            </a:xfrm>
            <a:prstGeom prst="straightConnector1">
              <a:avLst/>
            </a:prstGeom>
            <a:ln w="34925">
              <a:solidFill>
                <a:srgbClr val="0014AC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 rot="18780627">
              <a:off x="544252" y="287191"/>
              <a:ext cx="7143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ru-RU" sz="2800" dirty="0"/>
            </a:p>
          </p:txBody>
        </p:sp>
        <p:cxnSp>
          <p:nvCxnSpPr>
            <p:cNvPr id="97" name="Прямая со стрелкой 96"/>
            <p:cNvCxnSpPr/>
            <p:nvPr/>
          </p:nvCxnSpPr>
          <p:spPr>
            <a:xfrm rot="5400000">
              <a:off x="597884" y="418850"/>
              <a:ext cx="285752" cy="285752"/>
            </a:xfrm>
            <a:prstGeom prst="straightConnector1">
              <a:avLst/>
            </a:prstGeom>
            <a:ln w="34925">
              <a:solidFill>
                <a:srgbClr val="0014AC"/>
              </a:solidFill>
              <a:headEnd type="stealth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Группа 102"/>
          <p:cNvGrpSpPr/>
          <p:nvPr/>
        </p:nvGrpSpPr>
        <p:grpSpPr>
          <a:xfrm>
            <a:off x="1357295" y="1142980"/>
            <a:ext cx="642942" cy="523220"/>
            <a:chOff x="1582054" y="1000108"/>
            <a:chExt cx="714380" cy="523220"/>
          </a:xfrm>
        </p:grpSpPr>
        <p:sp>
          <p:nvSpPr>
            <p:cNvPr id="100" name="TextBox 99"/>
            <p:cNvSpPr txBox="1"/>
            <p:nvPr/>
          </p:nvSpPr>
          <p:spPr>
            <a:xfrm>
              <a:off x="1582054" y="1000108"/>
              <a:ext cx="7143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ru-RU" sz="2800" b="1" baseline="-25000" dirty="0" err="1" smtClean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</a:t>
              </a:r>
              <a:endParaRPr lang="ru-RU" sz="2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102" name="Прямая со стрелкой 101"/>
            <p:cNvCxnSpPr/>
            <p:nvPr/>
          </p:nvCxnSpPr>
          <p:spPr>
            <a:xfrm>
              <a:off x="1602084" y="1168702"/>
              <a:ext cx="428628" cy="1588"/>
            </a:xfrm>
            <a:prstGeom prst="straightConnector1">
              <a:avLst/>
            </a:prstGeom>
            <a:ln w="4445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91"/>
          <p:cNvGrpSpPr/>
          <p:nvPr/>
        </p:nvGrpSpPr>
        <p:grpSpPr>
          <a:xfrm>
            <a:off x="571472" y="4095504"/>
            <a:ext cx="2071702" cy="905132"/>
            <a:chOff x="5429256" y="1590769"/>
            <a:chExt cx="2071702" cy="905132"/>
          </a:xfrm>
        </p:grpSpPr>
        <p:sp>
          <p:nvSpPr>
            <p:cNvPr id="82" name="Text Box 15"/>
            <p:cNvSpPr txBox="1">
              <a:spLocks noChangeArrowheads="1"/>
            </p:cNvSpPr>
            <p:nvPr/>
          </p:nvSpPr>
          <p:spPr bwMode="auto">
            <a:xfrm>
              <a:off x="5613075" y="2024019"/>
              <a:ext cx="530561" cy="471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r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9" name="Группа 103"/>
            <p:cNvGrpSpPr/>
            <p:nvPr/>
          </p:nvGrpSpPr>
          <p:grpSpPr>
            <a:xfrm>
              <a:off x="5429256" y="1590769"/>
              <a:ext cx="2071702" cy="735881"/>
              <a:chOff x="5429256" y="1591724"/>
              <a:chExt cx="2071702" cy="772637"/>
            </a:xfrm>
            <a:solidFill>
              <a:srgbClr val="00B050">
                <a:alpha val="6000"/>
              </a:srgbClr>
            </a:solidFill>
          </p:grpSpPr>
          <p:sp>
            <p:nvSpPr>
              <p:cNvPr id="84" name="Text Box 14"/>
              <p:cNvSpPr txBox="1">
                <a:spLocks noChangeArrowheads="1"/>
              </p:cNvSpPr>
              <p:nvPr/>
            </p:nvSpPr>
            <p:spPr bwMode="auto">
              <a:xfrm>
                <a:off x="5429256" y="1591724"/>
                <a:ext cx="2071702" cy="75006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1" i="0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</a:t>
                </a:r>
                <a:r>
                  <a:rPr kumimoji="0" lang="en-US" sz="2800" b="1" i="0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kumimoji="0" lang="en-US" sz="2800" b="1" i="0" strike="noStrike" cap="none" normalizeH="0" baseline="-2500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</a:t>
                </a:r>
                <a:endParaRPr kumimoji="0" lang="ru-RU" sz="2800" b="0" i="0" strike="noStrike" cap="none" normalizeH="0" baseline="0" dirty="0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4" name="Text Box 18"/>
              <p:cNvSpPr txBox="1">
                <a:spLocks noChangeArrowheads="1"/>
              </p:cNvSpPr>
              <p:nvPr/>
            </p:nvSpPr>
            <p:spPr bwMode="auto">
              <a:xfrm>
                <a:off x="6572264" y="1816743"/>
                <a:ext cx="571596" cy="53664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1" i="0" strike="noStrike" cap="none" normalizeH="0" baseline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v</a:t>
                </a:r>
                <a:r>
                  <a:rPr kumimoji="0" lang="en-US" sz="2800" b="1" i="0" strike="noStrike" cap="none" normalizeH="0" baseline="3000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kumimoji="0" lang="ru-RU" sz="2800" b="0" i="0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6239026" y="1815007"/>
                <a:ext cx="404676" cy="54935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 smtClean="0">
                    <a:solidFill>
                      <a:srgbClr val="0014AC"/>
                    </a:solidFill>
                    <a:latin typeface="Times New Roman" pitchFamily="18" charset="0"/>
                    <a:cs typeface="Times New Roman" pitchFamily="18" charset="0"/>
                  </a:rPr>
                  <a:t>= </a:t>
                </a:r>
                <a:endParaRPr lang="ru-RU" sz="2800" dirty="0">
                  <a:solidFill>
                    <a:srgbClr val="0014AC"/>
                  </a:solidFill>
                </a:endParaRPr>
              </a:p>
            </p:txBody>
          </p:sp>
        </p:grpSp>
      </p:grpSp>
      <p:sp>
        <p:nvSpPr>
          <p:cNvPr id="99" name="Line 16"/>
          <p:cNvSpPr>
            <a:spLocks noChangeShapeType="1"/>
          </p:cNvSpPr>
          <p:nvPr/>
        </p:nvSpPr>
        <p:spPr bwMode="auto">
          <a:xfrm rot="-120000">
            <a:off x="708689" y="4595570"/>
            <a:ext cx="648000" cy="45719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Скругленный прямоугольник 100"/>
          <p:cNvSpPr/>
          <p:nvPr/>
        </p:nvSpPr>
        <p:spPr>
          <a:xfrm>
            <a:off x="2440735" y="4762572"/>
            <a:ext cx="428628" cy="4286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Oval 5"/>
          <p:cNvSpPr>
            <a:spLocks noChangeArrowheads="1"/>
          </p:cNvSpPr>
          <p:nvPr/>
        </p:nvSpPr>
        <p:spPr bwMode="auto">
          <a:xfrm>
            <a:off x="571472" y="928670"/>
            <a:ext cx="2786081" cy="5786478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  <a:prstDash val="dash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" name="Выгнутая вправо стрелка 107"/>
          <p:cNvSpPr/>
          <p:nvPr/>
        </p:nvSpPr>
        <p:spPr>
          <a:xfrm rot="3524474">
            <a:off x="4565378" y="1423787"/>
            <a:ext cx="500066" cy="460023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21159106">
            <a:off x="1449729" y="1784265"/>
            <a:ext cx="1116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земли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Text Box 18"/>
          <p:cNvSpPr txBox="1">
            <a:spLocks noChangeArrowheads="1"/>
          </p:cNvSpPr>
          <p:nvPr/>
        </p:nvSpPr>
        <p:spPr bwMode="auto">
          <a:xfrm>
            <a:off x="71406" y="5633380"/>
            <a:ext cx="2286016" cy="5102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=7.8</a:t>
            </a:r>
            <a:r>
              <a:rPr lang="ru-RU" sz="4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км/с</a:t>
            </a:r>
            <a:endParaRPr kumimoji="0" lang="ru-RU" sz="2800" b="0" i="0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Text Box 18"/>
          <p:cNvSpPr txBox="1">
            <a:spLocks noChangeArrowheads="1"/>
          </p:cNvSpPr>
          <p:nvPr/>
        </p:nvSpPr>
        <p:spPr bwMode="auto">
          <a:xfrm>
            <a:off x="71406" y="6181134"/>
            <a:ext cx="2428892" cy="5102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2800" b="1" baseline="30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baseline="30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400" b="1" baseline="30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400" b="1" baseline="30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ru-RU" sz="4400" b="1" baseline="30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11,2 км/с</a:t>
            </a:r>
            <a:endParaRPr kumimoji="0" lang="ru-RU" sz="2800" b="0" i="0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0" y="4929198"/>
            <a:ext cx="407193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«Взвешивание» Земли!!!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Oval 3"/>
          <p:cNvSpPr>
            <a:spLocks noChangeArrowheads="1"/>
          </p:cNvSpPr>
          <p:nvPr/>
        </p:nvSpPr>
        <p:spPr bwMode="auto">
          <a:xfrm>
            <a:off x="1910295" y="809540"/>
            <a:ext cx="220943" cy="207567"/>
          </a:xfrm>
          <a:prstGeom prst="ellipse">
            <a:avLst/>
          </a:prstGeom>
          <a:solidFill>
            <a:srgbClr val="00FF00"/>
          </a:solidFill>
          <a:ln w="412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6000760" y="1714488"/>
            <a:ext cx="357190" cy="357190"/>
          </a:xfrm>
          <a:prstGeom prst="roundRect">
            <a:avLst/>
          </a:prstGeom>
          <a:solidFill>
            <a:schemeClr val="bg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6643702" y="2000240"/>
            <a:ext cx="357190" cy="357190"/>
          </a:xfrm>
          <a:prstGeom prst="roundRect">
            <a:avLst/>
          </a:prstGeom>
          <a:solidFill>
            <a:schemeClr val="bg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5786446" y="2214554"/>
            <a:ext cx="357190" cy="357190"/>
          </a:xfrm>
          <a:prstGeom prst="roundRect">
            <a:avLst/>
          </a:prstGeom>
          <a:solidFill>
            <a:schemeClr val="bg1">
              <a:alpha val="59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6929454" y="2178929"/>
            <a:ext cx="357190" cy="357190"/>
          </a:xfrm>
          <a:prstGeom prst="roundRect">
            <a:avLst/>
          </a:prstGeom>
          <a:solidFill>
            <a:schemeClr val="bg1">
              <a:alpha val="59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Выгнутая вправо стрелка 85"/>
          <p:cNvSpPr/>
          <p:nvPr/>
        </p:nvSpPr>
        <p:spPr>
          <a:xfrm rot="1700284">
            <a:off x="7620315" y="1256140"/>
            <a:ext cx="500066" cy="1284497"/>
          </a:xfrm>
          <a:prstGeom prst="curved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8" name="Скругленный прямоугольник 87"/>
          <p:cNvSpPr/>
          <p:nvPr/>
        </p:nvSpPr>
        <p:spPr>
          <a:xfrm>
            <a:off x="6798641" y="3381500"/>
            <a:ext cx="714380" cy="42862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Скругленный прямоугольник 88"/>
          <p:cNvSpPr/>
          <p:nvPr/>
        </p:nvSpPr>
        <p:spPr>
          <a:xfrm>
            <a:off x="7369957" y="4238756"/>
            <a:ext cx="428628" cy="42862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7108143" y="4714884"/>
            <a:ext cx="642942" cy="42862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Rectangle 1"/>
          <p:cNvSpPr>
            <a:spLocks noChangeArrowheads="1"/>
          </p:cNvSpPr>
          <p:nvPr/>
        </p:nvSpPr>
        <p:spPr bwMode="auto">
          <a:xfrm>
            <a:off x="3143240" y="5572140"/>
            <a:ext cx="5857916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Центростремительное ускорение телам сообщает сила тяготения 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6" dur="2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8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28" grpId="0" animBg="1"/>
      <p:bldP spid="1029" grpId="0" animBg="1"/>
      <p:bldP spid="1030" grpId="0" animBg="1"/>
      <p:bldP spid="1031" grpId="0" animBg="1"/>
      <p:bldP spid="1033" grpId="0" animBg="1"/>
      <p:bldP spid="1034" grpId="0" animBg="1"/>
      <p:bldP spid="1035" grpId="0" animBg="1"/>
      <p:bldP spid="1036" grpId="0" animBg="1"/>
      <p:bldP spid="15" grpId="0" build="allAtOnce" animBg="1" autoUpdateAnimBg="0"/>
      <p:bldP spid="15" grpId="1" build="allAtOnce" animBg="1"/>
      <p:bldP spid="16" grpId="0"/>
      <p:bldP spid="17" grpId="0"/>
      <p:bldP spid="1040" grpId="0" animBg="1"/>
      <p:bldP spid="63" grpId="0" animBg="1"/>
      <p:bldP spid="64" grpId="0" animBg="1"/>
      <p:bldP spid="93" grpId="0" animBg="1"/>
      <p:bldP spid="99" grpId="0" animBg="1"/>
      <p:bldP spid="101" grpId="0" animBg="1"/>
      <p:bldP spid="107" grpId="0" animBg="1"/>
      <p:bldP spid="108" grpId="0" animBg="1"/>
      <p:bldP spid="18" grpId="0"/>
      <p:bldP spid="104" grpId="0" animBg="1"/>
      <p:bldP spid="106" grpId="0" animBg="1"/>
      <p:bldP spid="77" grpId="0" animBg="1"/>
      <p:bldP spid="1027" grpId="0" animBg="1"/>
      <p:bldP spid="78" grpId="0" animBg="1"/>
      <p:bldP spid="79" grpId="0" animBg="1"/>
      <p:bldP spid="80" grpId="0" animBg="1"/>
      <p:bldP spid="85" grpId="0" animBg="1"/>
      <p:bldP spid="86" grpId="0" animBg="1"/>
      <p:bldP spid="88" grpId="0" animBg="1"/>
      <p:bldP spid="89" grpId="0" animBg="1"/>
      <p:bldP spid="90" grpId="0" animBg="1"/>
      <p:bldP spid="8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95282"/>
            <a:ext cx="7615262" cy="838200"/>
          </a:xfrm>
        </p:spPr>
        <p:txBody>
          <a:bodyPr>
            <a:normAutofit/>
          </a:bodyPr>
          <a:lstStyle/>
          <a:p>
            <a:pPr algn="ctr"/>
            <a:r>
              <a:rPr lang="ru-RU" b="1" u="sng" dirty="0" smtClean="0"/>
              <a:t>движение  небесных  тел.</a:t>
            </a:r>
            <a:endParaRPr lang="ru-RU" dirty="0"/>
          </a:p>
        </p:txBody>
      </p:sp>
      <p:sp>
        <p:nvSpPr>
          <p:cNvPr id="1028" name="Oval 4"/>
          <p:cNvSpPr>
            <a:spLocks noChangeArrowheads="1"/>
          </p:cNvSpPr>
          <p:nvPr/>
        </p:nvSpPr>
        <p:spPr bwMode="auto">
          <a:xfrm>
            <a:off x="1415429" y="1651472"/>
            <a:ext cx="1154860" cy="1129106"/>
          </a:xfrm>
          <a:prstGeom prst="ellipse">
            <a:avLst/>
          </a:prstGeom>
          <a:solidFill>
            <a:srgbClr val="00B0F0">
              <a:alpha val="43000"/>
            </a:srgbClr>
          </a:solidFill>
          <a:ln w="41275">
            <a:solidFill>
              <a:srgbClr val="000000"/>
            </a:solidFill>
            <a:round/>
            <a:headEnd/>
            <a:tailEnd/>
          </a:ln>
          <a:effectLst>
            <a:outerShdw blurRad="50800" dist="50800" sx="1000" sy="1000" algn="ctr" rotWithShape="0">
              <a:srgbClr val="00000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9" name="Oval 5"/>
          <p:cNvSpPr>
            <a:spLocks noChangeArrowheads="1"/>
          </p:cNvSpPr>
          <p:nvPr/>
        </p:nvSpPr>
        <p:spPr bwMode="auto">
          <a:xfrm>
            <a:off x="642910" y="952222"/>
            <a:ext cx="2786081" cy="2548216"/>
          </a:xfrm>
          <a:prstGeom prst="ellipse">
            <a:avLst/>
          </a:prstGeom>
          <a:noFill/>
          <a:ln w="4127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rc 6"/>
          <p:cNvSpPr>
            <a:spLocks/>
          </p:cNvSpPr>
          <p:nvPr/>
        </p:nvSpPr>
        <p:spPr bwMode="auto">
          <a:xfrm>
            <a:off x="2086089" y="972835"/>
            <a:ext cx="239747" cy="722804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41275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1" name="Arc 7"/>
          <p:cNvSpPr>
            <a:spLocks/>
          </p:cNvSpPr>
          <p:nvPr/>
        </p:nvSpPr>
        <p:spPr bwMode="auto">
          <a:xfrm rot="21318200">
            <a:off x="2078745" y="928673"/>
            <a:ext cx="683367" cy="1714509"/>
          </a:xfrm>
          <a:custGeom>
            <a:avLst/>
            <a:gdLst>
              <a:gd name="G0" fmla="+- 3826 0 0"/>
              <a:gd name="G1" fmla="+- 21600 0 0"/>
              <a:gd name="G2" fmla="+- 21600 0 0"/>
              <a:gd name="T0" fmla="*/ 0 w 25426"/>
              <a:gd name="T1" fmla="*/ 342 h 43119"/>
              <a:gd name="T2" fmla="*/ 5691 w 25426"/>
              <a:gd name="T3" fmla="*/ 43119 h 43119"/>
              <a:gd name="T4" fmla="*/ 3826 w 25426"/>
              <a:gd name="T5" fmla="*/ 21600 h 43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426" h="43119" fill="none" extrusionOk="0">
                <a:moveTo>
                  <a:pt x="-1" y="341"/>
                </a:moveTo>
                <a:cubicBezTo>
                  <a:pt x="1262" y="114"/>
                  <a:pt x="2543" y="-1"/>
                  <a:pt x="3826" y="0"/>
                </a:cubicBezTo>
                <a:cubicBezTo>
                  <a:pt x="15755" y="0"/>
                  <a:pt x="25426" y="9670"/>
                  <a:pt x="25426" y="21600"/>
                </a:cubicBezTo>
                <a:cubicBezTo>
                  <a:pt x="25426" y="32806"/>
                  <a:pt x="16855" y="42151"/>
                  <a:pt x="5691" y="43119"/>
                </a:cubicBezTo>
              </a:path>
              <a:path w="25426" h="43119" stroke="0" extrusionOk="0">
                <a:moveTo>
                  <a:pt x="-1" y="341"/>
                </a:moveTo>
                <a:cubicBezTo>
                  <a:pt x="1262" y="114"/>
                  <a:pt x="2543" y="-1"/>
                  <a:pt x="3826" y="0"/>
                </a:cubicBezTo>
                <a:cubicBezTo>
                  <a:pt x="15755" y="0"/>
                  <a:pt x="25426" y="9670"/>
                  <a:pt x="25426" y="21600"/>
                </a:cubicBezTo>
                <a:cubicBezTo>
                  <a:pt x="25426" y="32806"/>
                  <a:pt x="16855" y="42151"/>
                  <a:pt x="5691" y="43119"/>
                </a:cubicBezTo>
                <a:lnTo>
                  <a:pt x="3826" y="21600"/>
                </a:lnTo>
                <a:close/>
              </a:path>
            </a:pathLst>
          </a:custGeom>
          <a:noFill/>
          <a:ln w="41275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 flipH="1">
            <a:off x="1929396" y="2191735"/>
            <a:ext cx="61112" cy="1308703"/>
          </a:xfrm>
          <a:prstGeom prst="line">
            <a:avLst/>
          </a:prstGeom>
          <a:noFill/>
          <a:ln w="41275">
            <a:solidFill>
              <a:srgbClr val="000000"/>
            </a:solidFill>
            <a:round/>
            <a:headEnd/>
            <a:tailEnd type="arrow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2000237" y="928666"/>
            <a:ext cx="0" cy="857256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 flipH="1">
            <a:off x="1857361" y="1000104"/>
            <a:ext cx="0" cy="571504"/>
          </a:xfrm>
          <a:prstGeom prst="line">
            <a:avLst/>
          </a:prstGeom>
          <a:noFill/>
          <a:ln w="41275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 flipV="1">
            <a:off x="1500166" y="1872862"/>
            <a:ext cx="432485" cy="5594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786182" y="571480"/>
            <a:ext cx="4429156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(2з-н Н)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4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ТЯГ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en-US" sz="4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4400" b="1" baseline="-250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en-US" sz="4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4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3571876"/>
            <a:ext cx="3143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падает… мимо!!!</a:t>
            </a:r>
            <a:endParaRPr lang="ru-RU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1924745" y="2887986"/>
            <a:ext cx="504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r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auto">
          <a:xfrm>
            <a:off x="5245627" y="2138887"/>
            <a:ext cx="1040885" cy="45719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8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91"/>
          <p:cNvGrpSpPr/>
          <p:nvPr/>
        </p:nvGrpSpPr>
        <p:grpSpPr>
          <a:xfrm>
            <a:off x="5214942" y="1576393"/>
            <a:ext cx="2357016" cy="1126540"/>
            <a:chOff x="5488819" y="1607237"/>
            <a:chExt cx="2357016" cy="1126540"/>
          </a:xfrm>
        </p:grpSpPr>
        <p:sp>
          <p:nvSpPr>
            <p:cNvPr id="1039" name="Text Box 15"/>
            <p:cNvSpPr txBox="1">
              <a:spLocks noChangeArrowheads="1"/>
            </p:cNvSpPr>
            <p:nvPr/>
          </p:nvSpPr>
          <p:spPr bwMode="auto">
            <a:xfrm>
              <a:off x="5613075" y="2119019"/>
              <a:ext cx="962564" cy="614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(r)</a:t>
              </a:r>
              <a:r>
                <a:rPr kumimoji="0" lang="en-US" sz="2800" b="1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" name="Группа 103"/>
            <p:cNvGrpSpPr/>
            <p:nvPr/>
          </p:nvGrpSpPr>
          <p:grpSpPr>
            <a:xfrm>
              <a:off x="5488819" y="1607237"/>
              <a:ext cx="2357016" cy="1107384"/>
              <a:chOff x="5488819" y="1609015"/>
              <a:chExt cx="2357016" cy="1162696"/>
            </a:xfrm>
            <a:solidFill>
              <a:srgbClr val="00B050">
                <a:alpha val="6000"/>
              </a:srgbClr>
            </a:solidFill>
          </p:grpSpPr>
          <p:sp>
            <p:nvSpPr>
              <p:cNvPr id="1038" name="Text Box 14"/>
              <p:cNvSpPr txBox="1">
                <a:spLocks noChangeArrowheads="1"/>
              </p:cNvSpPr>
              <p:nvPr/>
            </p:nvSpPr>
            <p:spPr bwMode="auto">
              <a:xfrm>
                <a:off x="5488819" y="1609015"/>
                <a:ext cx="1214446" cy="55742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1" i="0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</a:t>
                </a:r>
                <a:r>
                  <a:rPr kumimoji="0" lang="en-US" sz="2800" b="1" i="0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kumimoji="0" lang="en-US" sz="2800" b="1" i="0" strike="noStrike" cap="none" normalizeH="0" baseline="-2500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</a:t>
                </a:r>
                <a:r>
                  <a:rPr kumimoji="0" lang="en-US" sz="2800" b="1" i="0" strike="noStrike" cap="none" normalizeH="0" baseline="-25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2800" b="1" i="0" strike="noStrike" cap="none" normalizeH="0" baseline="0" dirty="0" smtClean="0">
                    <a:ln>
                      <a:noFill/>
                    </a:ln>
                    <a:solidFill>
                      <a:srgbClr val="0014AC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m</a:t>
                </a:r>
                <a:endParaRPr kumimoji="0" lang="ru-RU" sz="2800" b="0" i="0" strike="noStrike" cap="none" normalizeH="0" baseline="0" dirty="0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5" name="Group 17"/>
              <p:cNvGrpSpPr>
                <a:grpSpLocks/>
              </p:cNvGrpSpPr>
              <p:nvPr/>
            </p:nvGrpSpPr>
            <p:grpSpPr bwMode="auto">
              <a:xfrm>
                <a:off x="7182176" y="1785923"/>
                <a:ext cx="663659" cy="985788"/>
                <a:chOff x="14124" y="1785"/>
                <a:chExt cx="519" cy="507"/>
              </a:xfrm>
              <a:grpFill/>
            </p:grpSpPr>
            <p:sp>
              <p:nvSpPr>
                <p:cNvPr id="1042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140" y="1785"/>
                  <a:ext cx="503" cy="507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800" b="1" i="0" u="sng" strike="noStrike" cap="none" normalizeH="0" baseline="0" dirty="0" smtClean="0">
                      <a:ln>
                        <a:noFill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v</a:t>
                  </a:r>
                  <a:r>
                    <a:rPr kumimoji="0" lang="en-US" sz="2800" b="1" i="0" u="sng" strike="noStrike" cap="none" normalizeH="0" baseline="30000" dirty="0" smtClean="0">
                      <a:ln>
                        <a:noFill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  <a:endParaRPr kumimoji="0" lang="ru-RU" sz="2800" b="0" i="0" u="none" strike="noStrike" cap="none" normalizeH="0" baseline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043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14124" y="1950"/>
                  <a:ext cx="445" cy="257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800" b="1" i="0" u="none" strike="noStrike" cap="none" normalizeH="0" baseline="0" dirty="0" smtClean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kumimoji="0" lang="en-US" sz="2800" b="1" i="0" u="none" strike="noStrike" cap="none" normalizeH="0" baseline="0" dirty="0" smtClean="0">
                      <a:ln>
                        <a:noFill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r</a:t>
                  </a:r>
                  <a:endParaRPr kumimoji="0" lang="ru-RU" sz="2800" b="0" i="0" u="none" strike="noStrike" cap="none" normalizeH="0" baseline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31" name="TextBox 30"/>
              <p:cNvSpPr txBox="1"/>
              <p:nvPr/>
            </p:nvSpPr>
            <p:spPr>
              <a:xfrm>
                <a:off x="6547776" y="1939688"/>
                <a:ext cx="857256" cy="52322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 smtClean="0">
                    <a:solidFill>
                      <a:srgbClr val="0014AC"/>
                    </a:solidFill>
                    <a:latin typeface="Times New Roman" pitchFamily="18" charset="0"/>
                    <a:cs typeface="Times New Roman" pitchFamily="18" charset="0"/>
                  </a:rPr>
                  <a:t>= </a:t>
                </a:r>
                <a:r>
                  <a:rPr lang="en-US" sz="2800" b="1" dirty="0" smtClean="0">
                    <a:solidFill>
                      <a:srgbClr val="0014AC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endParaRPr lang="ru-RU" sz="2800" dirty="0">
                  <a:solidFill>
                    <a:srgbClr val="0014AC"/>
                  </a:solidFill>
                </a:endParaRPr>
              </a:p>
            </p:txBody>
          </p:sp>
        </p:grpSp>
      </p:grpSp>
      <p:grpSp>
        <p:nvGrpSpPr>
          <p:cNvPr id="6" name="Группа 35"/>
          <p:cNvGrpSpPr/>
          <p:nvPr/>
        </p:nvGrpSpPr>
        <p:grpSpPr>
          <a:xfrm rot="19651460">
            <a:off x="3630679" y="1954964"/>
            <a:ext cx="1357322" cy="893766"/>
            <a:chOff x="4679502" y="2786058"/>
            <a:chExt cx="1357322" cy="893766"/>
          </a:xfrm>
          <a:solidFill>
            <a:schemeClr val="bg2">
              <a:lumMod val="90000"/>
            </a:schemeClr>
          </a:solidFill>
        </p:grpSpPr>
        <p:sp>
          <p:nvSpPr>
            <p:cNvPr id="33" name="TextBox 32"/>
            <p:cNvSpPr txBox="1"/>
            <p:nvPr/>
          </p:nvSpPr>
          <p:spPr>
            <a:xfrm>
              <a:off x="4679502" y="3037794"/>
              <a:ext cx="1357322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 =</a:t>
              </a:r>
              <a:endParaRPr lang="ru-RU" dirty="0"/>
            </a:p>
          </p:txBody>
        </p:sp>
        <p:grpSp>
          <p:nvGrpSpPr>
            <p:cNvPr id="7" name="Группа 34"/>
            <p:cNvGrpSpPr/>
            <p:nvPr/>
          </p:nvGrpSpPr>
          <p:grpSpPr>
            <a:xfrm>
              <a:off x="5072066" y="2786058"/>
              <a:ext cx="928694" cy="893766"/>
              <a:chOff x="5072066" y="2786058"/>
              <a:chExt cx="928694" cy="893766"/>
            </a:xfrm>
            <a:grpFill/>
          </p:grpSpPr>
          <p:sp>
            <p:nvSpPr>
              <p:cNvPr id="1048" name="Text Box 24"/>
              <p:cNvSpPr txBox="1">
                <a:spLocks noChangeArrowheads="1"/>
              </p:cNvSpPr>
              <p:nvPr/>
            </p:nvSpPr>
            <p:spPr bwMode="auto">
              <a:xfrm>
                <a:off x="5072066" y="2786058"/>
                <a:ext cx="928694" cy="89376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lang="ru-RU" sz="2800" b="1" u="sng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2</a:t>
                </a:r>
                <a:r>
                  <a:rPr kumimoji="0" lang="en-US" sz="2800" b="1" i="0" u="sng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</a:t>
                </a:r>
                <a:r>
                  <a:rPr kumimoji="0" lang="en-US" sz="2800" b="1" i="0" u="sng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r</a:t>
                </a:r>
                <a:endParaRPr kumimoji="0" lang="ru-RU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285022" y="3253466"/>
                <a:ext cx="571504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latin typeface="Times New Roman" pitchFamily="18" charset="0"/>
                    <a:cs typeface="Times New Roman" pitchFamily="18" charset="0"/>
                  </a:rPr>
                  <a:t>Т</a:t>
                </a:r>
                <a:endParaRPr lang="ru-RU" dirty="0"/>
              </a:p>
            </p:txBody>
          </p:sp>
        </p:grpSp>
      </p:grpSp>
      <p:grpSp>
        <p:nvGrpSpPr>
          <p:cNvPr id="8" name="Группа 36"/>
          <p:cNvGrpSpPr/>
          <p:nvPr/>
        </p:nvGrpSpPr>
        <p:grpSpPr>
          <a:xfrm>
            <a:off x="6039537" y="2852732"/>
            <a:ext cx="1928825" cy="990628"/>
            <a:chOff x="4679502" y="2786058"/>
            <a:chExt cx="1357322" cy="990628"/>
          </a:xfrm>
        </p:grpSpPr>
        <p:sp>
          <p:nvSpPr>
            <p:cNvPr id="38" name="TextBox 37"/>
            <p:cNvSpPr txBox="1"/>
            <p:nvPr/>
          </p:nvSpPr>
          <p:spPr>
            <a:xfrm>
              <a:off x="4679502" y="3037794"/>
              <a:ext cx="1357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grpSp>
          <p:nvGrpSpPr>
            <p:cNvPr id="9" name="Группа 38"/>
            <p:cNvGrpSpPr/>
            <p:nvPr/>
          </p:nvGrpSpPr>
          <p:grpSpPr>
            <a:xfrm>
              <a:off x="5072066" y="2786058"/>
              <a:ext cx="928694" cy="990628"/>
              <a:chOff x="5072066" y="2786058"/>
              <a:chExt cx="928694" cy="990628"/>
            </a:xfrm>
          </p:grpSpPr>
          <p:sp>
            <p:nvSpPr>
              <p:cNvPr id="40" name="Text Box 24"/>
              <p:cNvSpPr txBox="1">
                <a:spLocks noChangeArrowheads="1"/>
              </p:cNvSpPr>
              <p:nvPr/>
            </p:nvSpPr>
            <p:spPr bwMode="auto">
              <a:xfrm>
                <a:off x="5072066" y="2786058"/>
                <a:ext cx="928694" cy="8937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>
                  <a:spcAft>
                    <a:spcPts val="1000"/>
                  </a:spcAft>
                </a:pPr>
                <a:r>
                  <a:rPr lang="ru-RU" sz="2800" b="1" u="sng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4</a:t>
                </a:r>
                <a:r>
                  <a:rPr lang="en-US" sz="2800" b="1" u="sng" dirty="0" smtClean="0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u="sng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</a:t>
                </a:r>
                <a:r>
                  <a:rPr lang="en-US" sz="2800" b="1" u="sng" baseline="30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2800" b="1" u="sng" baseline="30000" dirty="0" smtClean="0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2800" b="1" i="0" u="sng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r</a:t>
                </a:r>
                <a:endParaRPr kumimoji="0" lang="ru-RU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285023" y="3253466"/>
                <a:ext cx="4731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ru-RU" sz="2800" b="1" dirty="0" smtClean="0">
                    <a:latin typeface="Times New Roman" pitchFamily="18" charset="0"/>
                    <a:cs typeface="Times New Roman" pitchFamily="18" charset="0"/>
                  </a:rPr>
                  <a:t>Т</a:t>
                </a:r>
                <a:r>
                  <a:rPr lang="en-US" sz="2800" b="1" baseline="30000" dirty="0" smtClean="0">
                    <a:latin typeface="Times New Roman" pitchFamily="18" charset="0"/>
                    <a:cs typeface="Times New Roman" pitchFamily="18" charset="0"/>
                  </a:rPr>
                  <a:t> 2</a:t>
                </a:r>
                <a:endParaRPr lang="ru-RU" sz="2800" dirty="0"/>
              </a:p>
            </p:txBody>
          </p:sp>
        </p:grpSp>
      </p:grpSp>
      <p:grpSp>
        <p:nvGrpSpPr>
          <p:cNvPr id="10" name="Группа 44"/>
          <p:cNvGrpSpPr/>
          <p:nvPr/>
        </p:nvGrpSpPr>
        <p:grpSpPr>
          <a:xfrm>
            <a:off x="5429256" y="2857496"/>
            <a:ext cx="1428760" cy="1114824"/>
            <a:chOff x="4929190" y="2857496"/>
            <a:chExt cx="1428760" cy="1114824"/>
          </a:xfrm>
        </p:grpSpPr>
        <p:sp>
          <p:nvSpPr>
            <p:cNvPr id="42" name="Text Box 14"/>
            <p:cNvSpPr txBox="1">
              <a:spLocks noChangeArrowheads="1"/>
            </p:cNvSpPr>
            <p:nvPr/>
          </p:nvSpPr>
          <p:spPr bwMode="auto">
            <a:xfrm>
              <a:off x="4929190" y="2857496"/>
              <a:ext cx="1428760" cy="990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sng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</a:t>
              </a:r>
              <a:r>
                <a:rPr kumimoji="0" lang="en-US" sz="2800" b="1" i="0" u="sng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kumimoji="0" lang="en-US" sz="2800" b="1" i="0" u="sng" strike="noStrike" cap="none" normalizeH="0" baseline="-2500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</a:t>
              </a:r>
              <a:r>
                <a:rPr kumimoji="0" lang="en-US" sz="2800" b="1" i="0" u="sng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14AC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xt Box 15"/>
            <p:cNvSpPr txBox="1">
              <a:spLocks noChangeArrowheads="1"/>
            </p:cNvSpPr>
            <p:nvPr/>
          </p:nvSpPr>
          <p:spPr bwMode="auto">
            <a:xfrm>
              <a:off x="5143504" y="3357562"/>
              <a:ext cx="962564" cy="614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(r)</a:t>
              </a:r>
              <a:r>
                <a:rPr kumimoji="0" lang="en-US" sz="2800" b="1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792568" y="3011258"/>
              <a:ext cx="5000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= </a:t>
              </a:r>
              <a:endParaRPr lang="ru-RU" sz="2800" dirty="0">
                <a:solidFill>
                  <a:srgbClr val="0014AC"/>
                </a:solidFill>
              </a:endParaRPr>
            </a:p>
          </p:txBody>
        </p:sp>
      </p:grpSp>
      <p:grpSp>
        <p:nvGrpSpPr>
          <p:cNvPr id="11" name="Группа 59"/>
          <p:cNvGrpSpPr/>
          <p:nvPr/>
        </p:nvGrpSpPr>
        <p:grpSpPr>
          <a:xfrm>
            <a:off x="5907412" y="4226180"/>
            <a:ext cx="2212958" cy="962710"/>
            <a:chOff x="215902" y="4143380"/>
            <a:chExt cx="2212958" cy="962710"/>
          </a:xfrm>
          <a:solidFill>
            <a:schemeClr val="accent1">
              <a:alpha val="56000"/>
            </a:schemeClr>
          </a:solidFill>
        </p:grpSpPr>
        <p:sp>
          <p:nvSpPr>
            <p:cNvPr id="1055" name="Text Box 31"/>
            <p:cNvSpPr txBox="1">
              <a:spLocks noChangeArrowheads="1"/>
            </p:cNvSpPr>
            <p:nvPr/>
          </p:nvSpPr>
          <p:spPr bwMode="auto">
            <a:xfrm>
              <a:off x="215902" y="4429155"/>
              <a:ext cx="855635" cy="57148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>
                <a:spcAft>
                  <a:spcPts val="1000"/>
                </a:spcAft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kumimoji="0" lang="en-US" sz="2800" b="1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</a:rPr>
                <a:t>=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Text Box 30"/>
            <p:cNvSpPr txBox="1">
              <a:spLocks noChangeArrowheads="1"/>
            </p:cNvSpPr>
            <p:nvPr/>
          </p:nvSpPr>
          <p:spPr bwMode="auto">
            <a:xfrm>
              <a:off x="1071538" y="4143380"/>
              <a:ext cx="1357322" cy="71438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>
                <a:spcAft>
                  <a:spcPts val="1000"/>
                </a:spcAft>
              </a:pPr>
              <a:r>
                <a:rPr kumimoji="0" lang="en-US" sz="2800" b="1" i="0" u="sng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kumimoji="0" lang="en-US" sz="2800" b="1" i="0" u="sng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</a:t>
              </a:r>
              <a:r>
                <a:rPr kumimoji="0" lang="en-US" sz="2800" b="1" i="0" u="sng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kumimoji="0" lang="ru-RU" sz="2800" b="1" i="0" u="sng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u="sng" dirty="0" smtClean="0"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2800" b="1" u="sng" baseline="300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Text Box 26"/>
            <p:cNvSpPr txBox="1">
              <a:spLocks noChangeArrowheads="1"/>
            </p:cNvSpPr>
            <p:nvPr/>
          </p:nvSpPr>
          <p:spPr bwMode="auto">
            <a:xfrm>
              <a:off x="1141618" y="4534586"/>
              <a:ext cx="1071570" cy="5715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</a:t>
              </a:r>
              <a:r>
                <a:rPr kumimoji="0" lang="ru-RU" sz="2800" b="1" i="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  <a:r>
                <a:rPr kumimoji="0" lang="en-US" sz="2800" b="1" i="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kumimoji="0" lang="en-US" sz="2800" b="1" i="0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</a:t>
              </a:r>
              <a:endParaRPr kumimoji="0" lang="ru-RU" sz="28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3" name="Выгнутая вправо стрелка 62"/>
          <p:cNvSpPr/>
          <p:nvPr/>
        </p:nvSpPr>
        <p:spPr>
          <a:xfrm>
            <a:off x="7715272" y="2357430"/>
            <a:ext cx="500066" cy="107157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4" name="Выгнутая вправо стрелка 63"/>
          <p:cNvSpPr/>
          <p:nvPr/>
        </p:nvSpPr>
        <p:spPr>
          <a:xfrm>
            <a:off x="7858148" y="3714752"/>
            <a:ext cx="500066" cy="107157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2" name="Группа 64"/>
          <p:cNvGrpSpPr/>
          <p:nvPr/>
        </p:nvGrpSpPr>
        <p:grpSpPr>
          <a:xfrm>
            <a:off x="3786182" y="5572140"/>
            <a:ext cx="2212958" cy="962710"/>
            <a:chOff x="215902" y="4143380"/>
            <a:chExt cx="2212958" cy="962710"/>
          </a:xfrm>
          <a:solidFill>
            <a:schemeClr val="accent1">
              <a:alpha val="27000"/>
            </a:schemeClr>
          </a:solidFill>
        </p:grpSpPr>
        <p:sp>
          <p:nvSpPr>
            <p:cNvPr id="66" name="Text Box 31"/>
            <p:cNvSpPr txBox="1">
              <a:spLocks noChangeArrowheads="1"/>
            </p:cNvSpPr>
            <p:nvPr/>
          </p:nvSpPr>
          <p:spPr bwMode="auto">
            <a:xfrm>
              <a:off x="215902" y="4429155"/>
              <a:ext cx="855635" cy="57148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>
                <a:spcAft>
                  <a:spcPts val="1000"/>
                </a:spcAft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kumimoji="0" lang="en-US" sz="2800" b="1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</a:rPr>
                <a:t>=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" name="Text Box 30"/>
            <p:cNvSpPr txBox="1">
              <a:spLocks noChangeArrowheads="1"/>
            </p:cNvSpPr>
            <p:nvPr/>
          </p:nvSpPr>
          <p:spPr bwMode="auto">
            <a:xfrm>
              <a:off x="1071538" y="4143380"/>
              <a:ext cx="1357322" cy="71438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>
                <a:spcAft>
                  <a:spcPts val="1000"/>
                </a:spcAft>
              </a:pPr>
              <a:r>
                <a:rPr kumimoji="0" lang="en-US" sz="2800" b="1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kumimoji="0" lang="en-US" sz="2800" b="1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</a:t>
              </a:r>
              <a:r>
                <a:rPr kumimoji="0" lang="en-US" sz="2800" b="1" i="0" u="sng" strike="noStrike" cap="none" normalizeH="0" baseline="3000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b="1" u="sng" dirty="0" smtClean="0"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2800" b="1" u="sng" baseline="300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Text Box 26"/>
            <p:cNvSpPr txBox="1">
              <a:spLocks noChangeArrowheads="1"/>
            </p:cNvSpPr>
            <p:nvPr/>
          </p:nvSpPr>
          <p:spPr bwMode="auto">
            <a:xfrm>
              <a:off x="1141618" y="4534586"/>
              <a:ext cx="1071570" cy="5715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</a:t>
              </a:r>
              <a:r>
                <a:rPr kumimoji="0" lang="en-US" sz="2800" b="1" i="0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kumimoji="0" lang="en-US" sz="2800" b="1" i="0" strike="noStrike" cap="none" normalizeH="0" baseline="-2500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</a:t>
              </a:r>
              <a:endParaRPr kumimoji="0" lang="ru-RU" sz="2800" b="0" i="0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Группа 68"/>
          <p:cNvGrpSpPr/>
          <p:nvPr/>
        </p:nvGrpSpPr>
        <p:grpSpPr>
          <a:xfrm>
            <a:off x="6286512" y="5357826"/>
            <a:ext cx="2212958" cy="962710"/>
            <a:chOff x="215902" y="4143380"/>
            <a:chExt cx="2212958" cy="962710"/>
          </a:xfrm>
          <a:solidFill>
            <a:srgbClr val="92D050">
              <a:alpha val="32000"/>
            </a:srgbClr>
          </a:solidFill>
        </p:grpSpPr>
        <p:sp>
          <p:nvSpPr>
            <p:cNvPr id="70" name="Text Box 31"/>
            <p:cNvSpPr txBox="1">
              <a:spLocks noChangeArrowheads="1"/>
            </p:cNvSpPr>
            <p:nvPr/>
          </p:nvSpPr>
          <p:spPr bwMode="auto">
            <a:xfrm>
              <a:off x="215902" y="4429155"/>
              <a:ext cx="855635" cy="57148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>
                <a:spcAft>
                  <a:spcPts val="1000"/>
                </a:spcAft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kumimoji="0" lang="en-US" sz="2800" b="1" i="0" u="none" strike="noStrike" cap="none" normalizeH="0" baseline="30000" dirty="0" smtClean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</a:rPr>
                <a:t>=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Text Box 30"/>
            <p:cNvSpPr txBox="1">
              <a:spLocks noChangeArrowheads="1"/>
            </p:cNvSpPr>
            <p:nvPr/>
          </p:nvSpPr>
          <p:spPr bwMode="auto">
            <a:xfrm>
              <a:off x="1071538" y="4143380"/>
              <a:ext cx="1357322" cy="71438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>
                <a:spcAft>
                  <a:spcPts val="1000"/>
                </a:spcAft>
              </a:pPr>
              <a:r>
                <a:rPr kumimoji="0" lang="en-US" sz="2800" b="1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kumimoji="0" lang="en-US" sz="2800" b="1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</a:t>
              </a:r>
              <a:r>
                <a:rPr kumimoji="0" lang="en-US" sz="2800" b="1" i="0" u="sng" strike="noStrike" cap="none" normalizeH="0" baseline="3000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b="1" u="sng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2800" b="1" u="sng" baseline="30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" name="Text Box 26"/>
            <p:cNvSpPr txBox="1">
              <a:spLocks noChangeArrowheads="1"/>
            </p:cNvSpPr>
            <p:nvPr/>
          </p:nvSpPr>
          <p:spPr bwMode="auto">
            <a:xfrm>
              <a:off x="1141618" y="4534586"/>
              <a:ext cx="1071570" cy="5715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</a:t>
              </a:r>
              <a:r>
                <a:rPr kumimoji="0" lang="en-US" sz="2800" b="1" i="0" strike="noStrike" cap="none" normalizeH="0" baseline="0" dirty="0" smtClean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kumimoji="0" lang="en-US" sz="2800" b="1" i="0" strike="noStrike" cap="none" normalizeH="0" baseline="-25000" dirty="0" smtClean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</a:t>
              </a:r>
              <a:endParaRPr kumimoji="0" lang="ru-RU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74" name="Прямая соединительная линия 73"/>
          <p:cNvCxnSpPr/>
          <p:nvPr/>
        </p:nvCxnSpPr>
        <p:spPr>
          <a:xfrm>
            <a:off x="7072330" y="5847442"/>
            <a:ext cx="1143008" cy="15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Выгнутая вправо стрелка 92"/>
          <p:cNvSpPr/>
          <p:nvPr/>
        </p:nvSpPr>
        <p:spPr>
          <a:xfrm rot="15639866" flipH="1">
            <a:off x="5427555" y="1217575"/>
            <a:ext cx="357190" cy="297128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4" name="Группа 98"/>
          <p:cNvGrpSpPr/>
          <p:nvPr/>
        </p:nvGrpSpPr>
        <p:grpSpPr>
          <a:xfrm rot="3284265">
            <a:off x="2423794" y="188381"/>
            <a:ext cx="565168" cy="1013245"/>
            <a:chOff x="597884" y="191611"/>
            <a:chExt cx="565168" cy="1013245"/>
          </a:xfrm>
        </p:grpSpPr>
        <p:cxnSp>
          <p:nvCxnSpPr>
            <p:cNvPr id="95" name="Прямая со стрелкой 94"/>
            <p:cNvCxnSpPr/>
            <p:nvPr/>
          </p:nvCxnSpPr>
          <p:spPr>
            <a:xfrm rot="5400000">
              <a:off x="633979" y="811947"/>
              <a:ext cx="428628" cy="357190"/>
            </a:xfrm>
            <a:prstGeom prst="straightConnector1">
              <a:avLst/>
            </a:prstGeom>
            <a:ln w="34925">
              <a:solidFill>
                <a:srgbClr val="0014AC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 rot="18780627">
              <a:off x="544252" y="287191"/>
              <a:ext cx="7143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ru-RU" sz="2800" dirty="0"/>
            </a:p>
          </p:txBody>
        </p:sp>
        <p:cxnSp>
          <p:nvCxnSpPr>
            <p:cNvPr id="97" name="Прямая со стрелкой 96"/>
            <p:cNvCxnSpPr/>
            <p:nvPr/>
          </p:nvCxnSpPr>
          <p:spPr>
            <a:xfrm rot="5400000">
              <a:off x="597884" y="418850"/>
              <a:ext cx="285752" cy="285752"/>
            </a:xfrm>
            <a:prstGeom prst="straightConnector1">
              <a:avLst/>
            </a:prstGeom>
            <a:ln w="34925">
              <a:solidFill>
                <a:srgbClr val="0014AC"/>
              </a:solidFill>
              <a:headEnd type="stealth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Группа 102"/>
          <p:cNvGrpSpPr/>
          <p:nvPr/>
        </p:nvGrpSpPr>
        <p:grpSpPr>
          <a:xfrm>
            <a:off x="1357295" y="1142980"/>
            <a:ext cx="642942" cy="523220"/>
            <a:chOff x="1582054" y="1000108"/>
            <a:chExt cx="714380" cy="523220"/>
          </a:xfrm>
        </p:grpSpPr>
        <p:sp>
          <p:nvSpPr>
            <p:cNvPr id="100" name="TextBox 99"/>
            <p:cNvSpPr txBox="1"/>
            <p:nvPr/>
          </p:nvSpPr>
          <p:spPr>
            <a:xfrm>
              <a:off x="1582054" y="1000108"/>
              <a:ext cx="7143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ru-RU" sz="2800" b="1" baseline="-25000" dirty="0" err="1" smtClean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</a:t>
              </a:r>
              <a:endParaRPr lang="ru-RU" sz="2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102" name="Прямая со стрелкой 101"/>
            <p:cNvCxnSpPr/>
            <p:nvPr/>
          </p:nvCxnSpPr>
          <p:spPr>
            <a:xfrm>
              <a:off x="1602084" y="1168702"/>
              <a:ext cx="428628" cy="1588"/>
            </a:xfrm>
            <a:prstGeom prst="straightConnector1">
              <a:avLst/>
            </a:prstGeom>
            <a:ln w="4445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Группа 91"/>
          <p:cNvGrpSpPr/>
          <p:nvPr/>
        </p:nvGrpSpPr>
        <p:grpSpPr>
          <a:xfrm>
            <a:off x="571472" y="4095504"/>
            <a:ext cx="2071702" cy="905132"/>
            <a:chOff x="5429256" y="1590769"/>
            <a:chExt cx="2071702" cy="905132"/>
          </a:xfrm>
        </p:grpSpPr>
        <p:sp>
          <p:nvSpPr>
            <p:cNvPr id="82" name="Text Box 15"/>
            <p:cNvSpPr txBox="1">
              <a:spLocks noChangeArrowheads="1"/>
            </p:cNvSpPr>
            <p:nvPr/>
          </p:nvSpPr>
          <p:spPr bwMode="auto">
            <a:xfrm>
              <a:off x="5613075" y="2024019"/>
              <a:ext cx="530561" cy="471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r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1" name="Группа 103"/>
            <p:cNvGrpSpPr/>
            <p:nvPr/>
          </p:nvGrpSpPr>
          <p:grpSpPr>
            <a:xfrm>
              <a:off x="5429256" y="1590769"/>
              <a:ext cx="2071702" cy="735881"/>
              <a:chOff x="5429256" y="1591724"/>
              <a:chExt cx="2071702" cy="772637"/>
            </a:xfrm>
            <a:solidFill>
              <a:srgbClr val="00B050">
                <a:alpha val="6000"/>
              </a:srgbClr>
            </a:solidFill>
          </p:grpSpPr>
          <p:sp>
            <p:nvSpPr>
              <p:cNvPr id="84" name="Text Box 14"/>
              <p:cNvSpPr txBox="1">
                <a:spLocks noChangeArrowheads="1"/>
              </p:cNvSpPr>
              <p:nvPr/>
            </p:nvSpPr>
            <p:spPr bwMode="auto">
              <a:xfrm>
                <a:off x="5429256" y="1591724"/>
                <a:ext cx="2071702" cy="75006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1" i="0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</a:t>
                </a:r>
                <a:r>
                  <a:rPr kumimoji="0" lang="en-US" sz="2800" b="1" i="0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kumimoji="0" lang="en-US" sz="2800" b="1" i="0" strike="noStrike" cap="none" normalizeH="0" baseline="-2500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</a:t>
                </a:r>
                <a:endParaRPr kumimoji="0" lang="ru-RU" sz="2800" b="0" i="0" strike="noStrike" cap="none" normalizeH="0" baseline="0" dirty="0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4" name="Text Box 18"/>
              <p:cNvSpPr txBox="1">
                <a:spLocks noChangeArrowheads="1"/>
              </p:cNvSpPr>
              <p:nvPr/>
            </p:nvSpPr>
            <p:spPr bwMode="auto">
              <a:xfrm>
                <a:off x="6572264" y="1816743"/>
                <a:ext cx="571596" cy="53664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1" i="0" strike="noStrike" cap="none" normalizeH="0" baseline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v</a:t>
                </a:r>
                <a:r>
                  <a:rPr kumimoji="0" lang="en-US" sz="2800" b="1" i="0" strike="noStrike" cap="none" normalizeH="0" baseline="3000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kumimoji="0" lang="ru-RU" sz="2800" b="0" i="0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6239026" y="1815007"/>
                <a:ext cx="404676" cy="54935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 smtClean="0">
                    <a:solidFill>
                      <a:srgbClr val="0014AC"/>
                    </a:solidFill>
                    <a:latin typeface="Times New Roman" pitchFamily="18" charset="0"/>
                    <a:cs typeface="Times New Roman" pitchFamily="18" charset="0"/>
                  </a:rPr>
                  <a:t>= </a:t>
                </a:r>
                <a:endParaRPr lang="ru-RU" sz="2800" dirty="0">
                  <a:solidFill>
                    <a:srgbClr val="0014AC"/>
                  </a:solidFill>
                </a:endParaRPr>
              </a:p>
            </p:txBody>
          </p:sp>
        </p:grpSp>
      </p:grpSp>
      <p:sp>
        <p:nvSpPr>
          <p:cNvPr id="99" name="Line 16"/>
          <p:cNvSpPr>
            <a:spLocks noChangeShapeType="1"/>
          </p:cNvSpPr>
          <p:nvPr/>
        </p:nvSpPr>
        <p:spPr bwMode="auto">
          <a:xfrm rot="-120000">
            <a:off x="708689" y="4595570"/>
            <a:ext cx="648000" cy="45719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Скругленный прямоугольник 100"/>
          <p:cNvSpPr/>
          <p:nvPr/>
        </p:nvSpPr>
        <p:spPr>
          <a:xfrm>
            <a:off x="2440735" y="4762572"/>
            <a:ext cx="428628" cy="4286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Oval 5"/>
          <p:cNvSpPr>
            <a:spLocks noChangeArrowheads="1"/>
          </p:cNvSpPr>
          <p:nvPr/>
        </p:nvSpPr>
        <p:spPr bwMode="auto">
          <a:xfrm>
            <a:off x="571472" y="928670"/>
            <a:ext cx="2786081" cy="5786478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  <a:prstDash val="dash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" name="Выгнутая вправо стрелка 107"/>
          <p:cNvSpPr/>
          <p:nvPr/>
        </p:nvSpPr>
        <p:spPr>
          <a:xfrm rot="3524474">
            <a:off x="4565378" y="1423787"/>
            <a:ext cx="500066" cy="460023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21159106">
            <a:off x="1449729" y="1784265"/>
            <a:ext cx="1116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земли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Text Box 18"/>
          <p:cNvSpPr txBox="1">
            <a:spLocks noChangeArrowheads="1"/>
          </p:cNvSpPr>
          <p:nvPr/>
        </p:nvSpPr>
        <p:spPr bwMode="auto">
          <a:xfrm>
            <a:off x="785786" y="5633380"/>
            <a:ext cx="2286016" cy="5102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=7.8</a:t>
            </a:r>
            <a:r>
              <a:rPr lang="ru-RU" sz="4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км/с</a:t>
            </a:r>
            <a:endParaRPr kumimoji="0" lang="ru-RU" sz="2800" b="0" i="0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Text Box 18"/>
          <p:cNvSpPr txBox="1">
            <a:spLocks noChangeArrowheads="1"/>
          </p:cNvSpPr>
          <p:nvPr/>
        </p:nvSpPr>
        <p:spPr bwMode="auto">
          <a:xfrm>
            <a:off x="785786" y="6181134"/>
            <a:ext cx="2428892" cy="5102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2800" b="1" baseline="30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baseline="30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400" b="1" baseline="30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400" b="1" baseline="30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ru-RU" sz="4400" b="1" baseline="30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11,2 км/с</a:t>
            </a:r>
            <a:endParaRPr kumimoji="0" lang="ru-RU" sz="2800" b="0" i="0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0" y="5072074"/>
            <a:ext cx="42862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«Взвешивание» Земли!!!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Oval 3"/>
          <p:cNvSpPr>
            <a:spLocks noChangeArrowheads="1"/>
          </p:cNvSpPr>
          <p:nvPr/>
        </p:nvSpPr>
        <p:spPr bwMode="auto">
          <a:xfrm>
            <a:off x="1910295" y="809540"/>
            <a:ext cx="220943" cy="207567"/>
          </a:xfrm>
          <a:prstGeom prst="ellipse">
            <a:avLst/>
          </a:prstGeom>
          <a:solidFill>
            <a:srgbClr val="00FF00"/>
          </a:solidFill>
          <a:ln w="412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6000760" y="1714488"/>
            <a:ext cx="357190" cy="357190"/>
          </a:xfrm>
          <a:prstGeom prst="roundRect">
            <a:avLst/>
          </a:prstGeom>
          <a:solidFill>
            <a:schemeClr val="bg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6643702" y="2000240"/>
            <a:ext cx="357190" cy="357190"/>
          </a:xfrm>
          <a:prstGeom prst="roundRect">
            <a:avLst/>
          </a:prstGeom>
          <a:solidFill>
            <a:schemeClr val="bg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5786446" y="2214554"/>
            <a:ext cx="357190" cy="357190"/>
          </a:xfrm>
          <a:prstGeom prst="roundRect">
            <a:avLst/>
          </a:prstGeom>
          <a:solidFill>
            <a:schemeClr val="bg1">
              <a:alpha val="59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6929454" y="2178929"/>
            <a:ext cx="357190" cy="357190"/>
          </a:xfrm>
          <a:prstGeom prst="roundRect">
            <a:avLst/>
          </a:prstGeom>
          <a:solidFill>
            <a:schemeClr val="bg1">
              <a:alpha val="59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Выгнутая вправо стрелка 85"/>
          <p:cNvSpPr/>
          <p:nvPr/>
        </p:nvSpPr>
        <p:spPr>
          <a:xfrm rot="1700284">
            <a:off x="7620315" y="1256140"/>
            <a:ext cx="500066" cy="1284497"/>
          </a:xfrm>
          <a:prstGeom prst="curved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8" name="Скругленный прямоугольник 87"/>
          <p:cNvSpPr/>
          <p:nvPr/>
        </p:nvSpPr>
        <p:spPr>
          <a:xfrm>
            <a:off x="6798641" y="3381500"/>
            <a:ext cx="714380" cy="42862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Скругленный прямоугольник 88"/>
          <p:cNvSpPr/>
          <p:nvPr/>
        </p:nvSpPr>
        <p:spPr>
          <a:xfrm>
            <a:off x="7369957" y="4238756"/>
            <a:ext cx="428628" cy="42862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7108143" y="4714884"/>
            <a:ext cx="642942" cy="42862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9" dur="2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1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28" grpId="0" animBg="1"/>
      <p:bldP spid="1029" grpId="0" animBg="1"/>
      <p:bldP spid="1030" grpId="0" animBg="1"/>
      <p:bldP spid="1031" grpId="0" animBg="1"/>
      <p:bldP spid="1033" grpId="0" animBg="1"/>
      <p:bldP spid="1034" grpId="0" animBg="1"/>
      <p:bldP spid="1035" grpId="0" animBg="1"/>
      <p:bldP spid="1036" grpId="0" animBg="1"/>
      <p:bldP spid="15" grpId="0" build="allAtOnce" animBg="1" autoUpdateAnimBg="0"/>
      <p:bldP spid="15" grpId="1" build="allAtOnce" animBg="1"/>
      <p:bldP spid="16" grpId="0"/>
      <p:bldP spid="17" grpId="0"/>
      <p:bldP spid="1040" grpId="0" animBg="1"/>
      <p:bldP spid="63" grpId="0" animBg="1"/>
      <p:bldP spid="64" grpId="0" animBg="1"/>
      <p:bldP spid="93" grpId="0" animBg="1"/>
      <p:bldP spid="99" grpId="0" animBg="1"/>
      <p:bldP spid="101" grpId="0" animBg="1"/>
      <p:bldP spid="107" grpId="0" animBg="1"/>
      <p:bldP spid="108" grpId="0" animBg="1"/>
      <p:bldP spid="18" grpId="0"/>
      <p:bldP spid="104" grpId="0" animBg="1"/>
      <p:bldP spid="106" grpId="0" animBg="1"/>
      <p:bldP spid="77" grpId="0" animBg="1"/>
      <p:bldP spid="1027" grpId="0" animBg="1"/>
      <p:bldP spid="78" grpId="0" animBg="1"/>
      <p:bldP spid="79" grpId="0" animBg="1"/>
      <p:bldP spid="80" grpId="0" animBg="1"/>
      <p:bldP spid="85" grpId="0" animBg="1"/>
      <p:bldP spid="86" grpId="0" animBg="1"/>
      <p:bldP spid="88" grpId="0" animBg="1"/>
      <p:bldP spid="89" grpId="0" animBg="1"/>
      <p:bldP spid="9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42900"/>
            <a:ext cx="6472254" cy="8382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Законы Кеплера</a:t>
            </a:r>
            <a:endParaRPr lang="ru-RU" dirty="0"/>
          </a:p>
        </p:txBody>
      </p:sp>
      <p:sp>
        <p:nvSpPr>
          <p:cNvPr id="1027" name="Oval 3"/>
          <p:cNvSpPr>
            <a:spLocks noChangeArrowheads="1"/>
          </p:cNvSpPr>
          <p:nvPr/>
        </p:nvSpPr>
        <p:spPr bwMode="auto">
          <a:xfrm>
            <a:off x="910858" y="1264312"/>
            <a:ext cx="220943" cy="207567"/>
          </a:xfrm>
          <a:prstGeom prst="ellipse">
            <a:avLst/>
          </a:prstGeom>
          <a:solidFill>
            <a:srgbClr val="00FF00"/>
          </a:solidFill>
          <a:ln w="412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Oval 4"/>
          <p:cNvSpPr>
            <a:spLocks noChangeArrowheads="1"/>
          </p:cNvSpPr>
          <p:nvPr/>
        </p:nvSpPr>
        <p:spPr bwMode="auto">
          <a:xfrm>
            <a:off x="1415424" y="1651476"/>
            <a:ext cx="1154860" cy="1129106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9" name="Oval 5"/>
          <p:cNvSpPr>
            <a:spLocks noChangeArrowheads="1"/>
          </p:cNvSpPr>
          <p:nvPr/>
        </p:nvSpPr>
        <p:spPr bwMode="auto">
          <a:xfrm>
            <a:off x="642905" y="952226"/>
            <a:ext cx="2786081" cy="2548216"/>
          </a:xfrm>
          <a:prstGeom prst="ellipse">
            <a:avLst/>
          </a:prstGeom>
          <a:noFill/>
          <a:ln w="4127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 flipH="1">
            <a:off x="1929391" y="2191739"/>
            <a:ext cx="61112" cy="1308703"/>
          </a:xfrm>
          <a:prstGeom prst="line">
            <a:avLst/>
          </a:prstGeom>
          <a:noFill/>
          <a:ln w="41275">
            <a:solidFill>
              <a:srgbClr val="000000"/>
            </a:solidFill>
            <a:round/>
            <a:headEnd/>
            <a:tailEnd type="arrow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1031515" y="1402690"/>
            <a:ext cx="816394" cy="630062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>
            <a:off x="1078524" y="1065578"/>
            <a:ext cx="625223" cy="540263"/>
          </a:xfrm>
          <a:prstGeom prst="line">
            <a:avLst/>
          </a:prstGeom>
          <a:noFill/>
          <a:ln w="41275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714744" y="837230"/>
            <a:ext cx="4929222" cy="769441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(ОУД)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4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ТЯГ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en-US" sz="4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44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 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4400" b="1" baseline="-250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en-US" sz="4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4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81864" y="2887990"/>
            <a:ext cx="922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r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21159106">
            <a:off x="1528678" y="2018879"/>
            <a:ext cx="1250577" cy="5232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Солнца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auto">
          <a:xfrm>
            <a:off x="5388502" y="2138887"/>
            <a:ext cx="1040885" cy="45719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8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91"/>
          <p:cNvGrpSpPr/>
          <p:nvPr/>
        </p:nvGrpSpPr>
        <p:grpSpPr>
          <a:xfrm>
            <a:off x="5429256" y="1583490"/>
            <a:ext cx="2786090" cy="1179281"/>
            <a:chOff x="5429256" y="1583490"/>
            <a:chExt cx="2786090" cy="1179281"/>
          </a:xfrm>
        </p:grpSpPr>
        <p:sp>
          <p:nvSpPr>
            <p:cNvPr id="1039" name="Text Box 15"/>
            <p:cNvSpPr txBox="1">
              <a:spLocks noChangeArrowheads="1"/>
            </p:cNvSpPr>
            <p:nvPr/>
          </p:nvSpPr>
          <p:spPr bwMode="auto">
            <a:xfrm>
              <a:off x="5613075" y="2119019"/>
              <a:ext cx="962564" cy="614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(r)</a:t>
              </a:r>
              <a:r>
                <a:rPr kumimoji="0" lang="en-US" sz="2800" b="1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" name="Группа 103"/>
            <p:cNvGrpSpPr/>
            <p:nvPr/>
          </p:nvGrpSpPr>
          <p:grpSpPr>
            <a:xfrm>
              <a:off x="5429256" y="1583490"/>
              <a:ext cx="2786090" cy="1179281"/>
              <a:chOff x="5429256" y="1584080"/>
              <a:chExt cx="2786090" cy="1238183"/>
            </a:xfrm>
            <a:solidFill>
              <a:srgbClr val="00B050">
                <a:alpha val="6000"/>
              </a:srgbClr>
            </a:solidFill>
          </p:grpSpPr>
          <p:sp>
            <p:nvSpPr>
              <p:cNvPr id="1038" name="Text Box 14"/>
              <p:cNvSpPr txBox="1">
                <a:spLocks noChangeArrowheads="1"/>
              </p:cNvSpPr>
              <p:nvPr/>
            </p:nvSpPr>
            <p:spPr bwMode="auto">
              <a:xfrm>
                <a:off x="5429256" y="1584080"/>
                <a:ext cx="2071702" cy="99036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1" i="0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</a:t>
                </a:r>
                <a:r>
                  <a:rPr kumimoji="0" lang="en-US" sz="2800" b="1" i="0" strike="noStrike" cap="none" normalizeH="0" baseline="0" dirty="0" smtClean="0">
                    <a:ln>
                      <a:noFill/>
                    </a:ln>
                    <a:solidFill>
                      <a:srgbClr val="0066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kumimoji="0" lang="en-US" sz="2800" b="1" i="0" strike="noStrike" cap="none" normalizeH="0" baseline="-25000" dirty="0" smtClean="0">
                    <a:ln>
                      <a:noFill/>
                    </a:ln>
                    <a:solidFill>
                      <a:srgbClr val="006600"/>
                    </a:solidFill>
                    <a:effectLst/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</a:t>
                </a:r>
                <a:r>
                  <a:rPr kumimoji="0" lang="en-US" sz="2800" b="1" i="0" strike="noStrike" cap="none" normalizeH="0" baseline="-25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2800" b="1" i="0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M</a:t>
                </a:r>
                <a:endParaRPr kumimoji="0" lang="ru-RU" sz="2800" b="0" i="0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5" name="Group 17"/>
              <p:cNvGrpSpPr>
                <a:grpSpLocks/>
              </p:cNvGrpSpPr>
              <p:nvPr/>
            </p:nvGrpSpPr>
            <p:grpSpPr bwMode="auto">
              <a:xfrm>
                <a:off x="7146333" y="1836475"/>
                <a:ext cx="1069013" cy="985788"/>
                <a:chOff x="14096" y="1811"/>
                <a:chExt cx="836" cy="507"/>
              </a:xfrm>
              <a:grpFill/>
            </p:grpSpPr>
            <p:sp>
              <p:nvSpPr>
                <p:cNvPr id="1042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178" y="1811"/>
                  <a:ext cx="712" cy="507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800" b="1" i="0" u="sng" strike="noStrike" cap="none" normalizeH="0" baseline="0" dirty="0" smtClean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kumimoji="0" lang="en-US" sz="2800" b="1" i="0" u="sng" strike="noStrike" cap="none" normalizeH="0" baseline="0" dirty="0" smtClean="0">
                      <a:ln>
                        <a:noFill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v</a:t>
                  </a:r>
                  <a:r>
                    <a:rPr kumimoji="0" lang="en-US" sz="2800" b="1" i="0" u="sng" strike="noStrike" cap="none" normalizeH="0" baseline="30000" dirty="0" smtClean="0">
                      <a:ln>
                        <a:noFill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  <a:endParaRPr kumimoji="0" lang="ru-RU" sz="2800" b="0" i="0" u="none" strike="noStrike" cap="none" normalizeH="0" baseline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043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14096" y="1969"/>
                  <a:ext cx="836" cy="257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800" b="1" i="0" u="none" strike="noStrike" cap="none" normalizeH="0" baseline="0" dirty="0" smtClean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   </a:t>
                  </a:r>
                  <a:r>
                    <a:rPr kumimoji="0" lang="en-US" sz="2800" b="1" i="0" u="none" strike="noStrike" cap="none" normalizeH="0" baseline="0" dirty="0" smtClean="0">
                      <a:ln>
                        <a:noFill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r</a:t>
                  </a:r>
                  <a:endParaRPr kumimoji="0" lang="ru-RU" sz="2800" b="0" i="0" u="none" strike="noStrike" cap="none" normalizeH="0" baseline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31" name="TextBox 30"/>
              <p:cNvSpPr txBox="1"/>
              <p:nvPr/>
            </p:nvSpPr>
            <p:spPr>
              <a:xfrm>
                <a:off x="6547776" y="1939688"/>
                <a:ext cx="1024620" cy="54935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 smtClean="0">
                    <a:solidFill>
                      <a:srgbClr val="0014AC"/>
                    </a:solidFill>
                    <a:latin typeface="Times New Roman" pitchFamily="18" charset="0"/>
                    <a:cs typeface="Times New Roman" pitchFamily="18" charset="0"/>
                  </a:rPr>
                  <a:t>=</a:t>
                </a:r>
                <a:r>
                  <a:rPr lang="en-US" sz="2800" b="1" dirty="0" smtClean="0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sz="2800" b="1" baseline="-25000" dirty="0" smtClean="0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</a:t>
                </a:r>
                <a:r>
                  <a:rPr lang="en-US" sz="2800" b="1" u="sng" baseline="-250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 </a:t>
                </a:r>
                <a:endParaRPr lang="ru-RU" sz="2800" dirty="0">
                  <a:solidFill>
                    <a:srgbClr val="0014AC"/>
                  </a:solidFill>
                </a:endParaRPr>
              </a:p>
            </p:txBody>
          </p:sp>
        </p:grpSp>
      </p:grpSp>
      <p:grpSp>
        <p:nvGrpSpPr>
          <p:cNvPr id="6" name="Группа 35"/>
          <p:cNvGrpSpPr/>
          <p:nvPr/>
        </p:nvGrpSpPr>
        <p:grpSpPr>
          <a:xfrm rot="19651460">
            <a:off x="3630679" y="1969740"/>
            <a:ext cx="1357322" cy="893766"/>
            <a:chOff x="4679502" y="2786058"/>
            <a:chExt cx="1357322" cy="893766"/>
          </a:xfrm>
        </p:grpSpPr>
        <p:sp>
          <p:nvSpPr>
            <p:cNvPr id="33" name="TextBox 32"/>
            <p:cNvSpPr txBox="1"/>
            <p:nvPr/>
          </p:nvSpPr>
          <p:spPr>
            <a:xfrm>
              <a:off x="4679502" y="3037794"/>
              <a:ext cx="1357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 =</a:t>
              </a:r>
              <a:endParaRPr lang="ru-RU" dirty="0"/>
            </a:p>
          </p:txBody>
        </p:sp>
        <p:grpSp>
          <p:nvGrpSpPr>
            <p:cNvPr id="7" name="Группа 34"/>
            <p:cNvGrpSpPr/>
            <p:nvPr/>
          </p:nvGrpSpPr>
          <p:grpSpPr>
            <a:xfrm>
              <a:off x="5072066" y="2786058"/>
              <a:ext cx="928694" cy="893766"/>
              <a:chOff x="5072066" y="2786058"/>
              <a:chExt cx="928694" cy="893766"/>
            </a:xfrm>
          </p:grpSpPr>
          <p:sp>
            <p:nvSpPr>
              <p:cNvPr id="1048" name="Text Box 24"/>
              <p:cNvSpPr txBox="1">
                <a:spLocks noChangeArrowheads="1"/>
              </p:cNvSpPr>
              <p:nvPr/>
            </p:nvSpPr>
            <p:spPr bwMode="auto">
              <a:xfrm>
                <a:off x="5072066" y="2786058"/>
                <a:ext cx="928694" cy="8937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lang="ru-RU" sz="2800" b="1" u="sng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2</a:t>
                </a:r>
                <a:r>
                  <a:rPr kumimoji="0" lang="en-US" sz="2800" b="1" i="0" u="sng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</a:t>
                </a:r>
                <a:r>
                  <a:rPr kumimoji="0" lang="en-US" sz="2800" b="1" i="0" u="sng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r</a:t>
                </a:r>
                <a:endParaRPr kumimoji="0" lang="ru-RU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285022" y="3253466"/>
                <a:ext cx="5715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latin typeface="Times New Roman" pitchFamily="18" charset="0"/>
                    <a:cs typeface="Times New Roman" pitchFamily="18" charset="0"/>
                  </a:rPr>
                  <a:t>Т</a:t>
                </a:r>
                <a:endParaRPr lang="ru-RU" dirty="0"/>
              </a:p>
            </p:txBody>
          </p:sp>
        </p:grpSp>
      </p:grpSp>
      <p:grpSp>
        <p:nvGrpSpPr>
          <p:cNvPr id="8" name="Группа 36"/>
          <p:cNvGrpSpPr/>
          <p:nvPr/>
        </p:nvGrpSpPr>
        <p:grpSpPr>
          <a:xfrm>
            <a:off x="6039537" y="2852732"/>
            <a:ext cx="1928825" cy="919378"/>
            <a:chOff x="4679502" y="2786058"/>
            <a:chExt cx="1357322" cy="919378"/>
          </a:xfrm>
        </p:grpSpPr>
        <p:sp>
          <p:nvSpPr>
            <p:cNvPr id="38" name="TextBox 37"/>
            <p:cNvSpPr txBox="1"/>
            <p:nvPr/>
          </p:nvSpPr>
          <p:spPr>
            <a:xfrm>
              <a:off x="4679502" y="3037794"/>
              <a:ext cx="1357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grpSp>
          <p:nvGrpSpPr>
            <p:cNvPr id="9" name="Группа 38"/>
            <p:cNvGrpSpPr/>
            <p:nvPr/>
          </p:nvGrpSpPr>
          <p:grpSpPr>
            <a:xfrm>
              <a:off x="5072066" y="2786058"/>
              <a:ext cx="928694" cy="919378"/>
              <a:chOff x="5072066" y="2786058"/>
              <a:chExt cx="928694" cy="919378"/>
            </a:xfrm>
          </p:grpSpPr>
          <p:sp>
            <p:nvSpPr>
              <p:cNvPr id="40" name="Text Box 24"/>
              <p:cNvSpPr txBox="1">
                <a:spLocks noChangeArrowheads="1"/>
              </p:cNvSpPr>
              <p:nvPr/>
            </p:nvSpPr>
            <p:spPr bwMode="auto">
              <a:xfrm>
                <a:off x="5072066" y="2786058"/>
                <a:ext cx="928694" cy="8937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>
                  <a:spcAft>
                    <a:spcPts val="1000"/>
                  </a:spcAft>
                </a:pPr>
                <a:r>
                  <a:rPr lang="ru-RU" sz="2800" b="1" u="sng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4</a:t>
                </a:r>
                <a:r>
                  <a:rPr lang="en-US" sz="2800" b="1" u="sng" dirty="0" smtClean="0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u="sng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</a:t>
                </a:r>
                <a:r>
                  <a:rPr lang="en-US" sz="2800" b="1" u="sng" baseline="30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2800" b="1" u="sng" baseline="30000" dirty="0" smtClean="0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2800" b="1" i="0" u="sng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r</a:t>
                </a:r>
                <a:r>
                  <a:rPr lang="en-US" sz="2800" b="1" u="sng" baseline="30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kumimoji="0" lang="ru-RU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171507" y="3182216"/>
                <a:ext cx="5529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ru-RU" sz="2800" b="1" dirty="0" smtClean="0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b="1" dirty="0" smtClean="0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Т</a:t>
                </a:r>
                <a:r>
                  <a:rPr lang="en-US" sz="2800" b="1" baseline="30000" dirty="0" smtClean="0">
                    <a:latin typeface="Times New Roman" pitchFamily="18" charset="0"/>
                    <a:cs typeface="Times New Roman" pitchFamily="18" charset="0"/>
                  </a:rPr>
                  <a:t> 2</a:t>
                </a:r>
                <a:endParaRPr lang="ru-RU" sz="2800" dirty="0"/>
              </a:p>
            </p:txBody>
          </p:sp>
        </p:grpSp>
      </p:grpSp>
      <p:grpSp>
        <p:nvGrpSpPr>
          <p:cNvPr id="10" name="Группа 44"/>
          <p:cNvGrpSpPr/>
          <p:nvPr/>
        </p:nvGrpSpPr>
        <p:grpSpPr>
          <a:xfrm>
            <a:off x="5429256" y="2857496"/>
            <a:ext cx="1428760" cy="1079199"/>
            <a:chOff x="4929190" y="2857496"/>
            <a:chExt cx="1428760" cy="1079199"/>
          </a:xfrm>
        </p:grpSpPr>
        <p:sp>
          <p:nvSpPr>
            <p:cNvPr id="42" name="Text Box 14"/>
            <p:cNvSpPr txBox="1">
              <a:spLocks noChangeArrowheads="1"/>
            </p:cNvSpPr>
            <p:nvPr/>
          </p:nvSpPr>
          <p:spPr bwMode="auto">
            <a:xfrm>
              <a:off x="4929190" y="2857496"/>
              <a:ext cx="1428760" cy="990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sng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</a:t>
              </a:r>
              <a:r>
                <a:rPr kumimoji="0" lang="en-US" sz="2800" b="1" i="0" u="sng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kumimoji="0" lang="en-US" sz="2800" b="1" i="0" u="sng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14AC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xt Box 15"/>
            <p:cNvSpPr txBox="1">
              <a:spLocks noChangeArrowheads="1"/>
            </p:cNvSpPr>
            <p:nvPr/>
          </p:nvSpPr>
          <p:spPr bwMode="auto">
            <a:xfrm>
              <a:off x="4977254" y="3321937"/>
              <a:ext cx="962564" cy="614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)</a:t>
              </a:r>
              <a:r>
                <a:rPr kumimoji="0" lang="en-US" sz="2800" b="1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543193" y="3011258"/>
              <a:ext cx="5000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= </a:t>
              </a:r>
              <a:endParaRPr lang="ru-RU" sz="2800" dirty="0">
                <a:solidFill>
                  <a:srgbClr val="0014AC"/>
                </a:solidFill>
              </a:endParaRPr>
            </a:p>
          </p:txBody>
        </p:sp>
      </p:grpSp>
      <p:sp>
        <p:nvSpPr>
          <p:cNvPr id="63" name="Выгнутая вправо стрелка 62"/>
          <p:cNvSpPr/>
          <p:nvPr/>
        </p:nvSpPr>
        <p:spPr>
          <a:xfrm>
            <a:off x="7929586" y="2214554"/>
            <a:ext cx="500066" cy="107157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4" name="Выгнутая вправо стрелка 63"/>
          <p:cNvSpPr/>
          <p:nvPr/>
        </p:nvSpPr>
        <p:spPr>
          <a:xfrm>
            <a:off x="7643834" y="3286124"/>
            <a:ext cx="500066" cy="107157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3" name="Выгнутая вправо стрелка 92"/>
          <p:cNvSpPr/>
          <p:nvPr/>
        </p:nvSpPr>
        <p:spPr>
          <a:xfrm rot="15784197" flipH="1">
            <a:off x="5681255" y="996484"/>
            <a:ext cx="357190" cy="336381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1" name="Группа 98"/>
          <p:cNvGrpSpPr/>
          <p:nvPr/>
        </p:nvGrpSpPr>
        <p:grpSpPr>
          <a:xfrm>
            <a:off x="432650" y="874034"/>
            <a:ext cx="642898" cy="945584"/>
            <a:chOff x="268874" y="840342"/>
            <a:chExt cx="642898" cy="945584"/>
          </a:xfrm>
        </p:grpSpPr>
        <p:cxnSp>
          <p:nvCxnSpPr>
            <p:cNvPr id="95" name="Прямая со стрелкой 94"/>
            <p:cNvCxnSpPr/>
            <p:nvPr/>
          </p:nvCxnSpPr>
          <p:spPr>
            <a:xfrm rot="5400000">
              <a:off x="321439" y="1393017"/>
              <a:ext cx="428628" cy="357190"/>
            </a:xfrm>
            <a:prstGeom prst="straightConnector1">
              <a:avLst/>
            </a:prstGeom>
            <a:ln w="34925">
              <a:solidFill>
                <a:srgbClr val="0014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 rot="18780627">
              <a:off x="292972" y="935922"/>
              <a:ext cx="7143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u="sng" dirty="0" smtClean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ru-RU" sz="2800" dirty="0"/>
            </a:p>
          </p:txBody>
        </p:sp>
        <p:cxnSp>
          <p:nvCxnSpPr>
            <p:cNvPr id="97" name="Прямая со стрелкой 96"/>
            <p:cNvCxnSpPr/>
            <p:nvPr/>
          </p:nvCxnSpPr>
          <p:spPr>
            <a:xfrm rot="5400000">
              <a:off x="268874" y="1136588"/>
              <a:ext cx="285752" cy="285752"/>
            </a:xfrm>
            <a:prstGeom prst="straightConnector1">
              <a:avLst/>
            </a:prstGeom>
            <a:ln w="34925">
              <a:solidFill>
                <a:srgbClr val="0014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Группа 102"/>
          <p:cNvGrpSpPr/>
          <p:nvPr/>
        </p:nvGrpSpPr>
        <p:grpSpPr>
          <a:xfrm>
            <a:off x="1582054" y="1000108"/>
            <a:ext cx="714380" cy="523220"/>
            <a:chOff x="1582054" y="1000108"/>
            <a:chExt cx="714380" cy="523220"/>
          </a:xfrm>
        </p:grpSpPr>
        <p:sp>
          <p:nvSpPr>
            <p:cNvPr id="100" name="TextBox 99"/>
            <p:cNvSpPr txBox="1"/>
            <p:nvPr/>
          </p:nvSpPr>
          <p:spPr>
            <a:xfrm>
              <a:off x="1582054" y="1000108"/>
              <a:ext cx="7143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ru-RU" sz="2800" b="1" baseline="-25000" dirty="0" err="1" smtClean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</a:t>
              </a:r>
              <a:endParaRPr lang="ru-RU" sz="2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102" name="Прямая со стрелкой 101"/>
            <p:cNvCxnSpPr/>
            <p:nvPr/>
          </p:nvCxnSpPr>
          <p:spPr>
            <a:xfrm>
              <a:off x="1602084" y="1168702"/>
              <a:ext cx="428628" cy="1588"/>
            </a:xfrm>
            <a:prstGeom prst="straightConnector1">
              <a:avLst/>
            </a:prstGeom>
            <a:ln w="444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Группа 36"/>
          <p:cNvGrpSpPr/>
          <p:nvPr/>
        </p:nvGrpSpPr>
        <p:grpSpPr>
          <a:xfrm>
            <a:off x="5857885" y="4005506"/>
            <a:ext cx="1928825" cy="990628"/>
            <a:chOff x="4679502" y="2786058"/>
            <a:chExt cx="1357322" cy="990628"/>
          </a:xfrm>
        </p:grpSpPr>
        <p:sp>
          <p:nvSpPr>
            <p:cNvPr id="82" name="TextBox 81"/>
            <p:cNvSpPr txBox="1"/>
            <p:nvPr/>
          </p:nvSpPr>
          <p:spPr>
            <a:xfrm>
              <a:off x="4679502" y="3037794"/>
              <a:ext cx="1357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grpSp>
          <p:nvGrpSpPr>
            <p:cNvPr id="14" name="Группа 38"/>
            <p:cNvGrpSpPr/>
            <p:nvPr/>
          </p:nvGrpSpPr>
          <p:grpSpPr>
            <a:xfrm>
              <a:off x="5072066" y="2786058"/>
              <a:ext cx="928694" cy="990628"/>
              <a:chOff x="5072066" y="2786058"/>
              <a:chExt cx="928694" cy="990628"/>
            </a:xfrm>
          </p:grpSpPr>
          <p:sp>
            <p:nvSpPr>
              <p:cNvPr id="84" name="Text Box 24"/>
              <p:cNvSpPr txBox="1">
                <a:spLocks noChangeArrowheads="1"/>
              </p:cNvSpPr>
              <p:nvPr/>
            </p:nvSpPr>
            <p:spPr bwMode="auto">
              <a:xfrm>
                <a:off x="5072066" y="2786058"/>
                <a:ext cx="928694" cy="8937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>
                  <a:spcAft>
                    <a:spcPts val="1000"/>
                  </a:spcAft>
                </a:pPr>
                <a:r>
                  <a:rPr lang="ru-RU" sz="2800" b="1" u="sng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4</a:t>
                </a:r>
                <a:r>
                  <a:rPr lang="en-US" sz="2800" b="1" u="sng" dirty="0" smtClean="0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u="sng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</a:t>
                </a:r>
                <a:r>
                  <a:rPr lang="en-US" sz="2800" b="1" u="sng" baseline="30000" dirty="0" smtClean="0">
                    <a:latin typeface="Times New Roman" pitchFamily="18" charset="0"/>
                    <a:cs typeface="Times New Roman" pitchFamily="18" charset="0"/>
                  </a:rPr>
                  <a:t>2 </a:t>
                </a:r>
                <a:endParaRPr kumimoji="0" lang="ru-RU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5104655" y="3253466"/>
                <a:ext cx="5529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ru-RU" sz="2800" b="1" dirty="0" smtClean="0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b="1" dirty="0" smtClean="0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Т</a:t>
                </a:r>
                <a:r>
                  <a:rPr lang="en-US" sz="2800" b="1" baseline="30000" dirty="0" smtClean="0">
                    <a:latin typeface="Times New Roman" pitchFamily="18" charset="0"/>
                    <a:cs typeface="Times New Roman" pitchFamily="18" charset="0"/>
                  </a:rPr>
                  <a:t> 2</a:t>
                </a:r>
                <a:endParaRPr lang="ru-RU" sz="2800" dirty="0"/>
              </a:p>
            </p:txBody>
          </p:sp>
        </p:grpSp>
      </p:grpSp>
      <p:grpSp>
        <p:nvGrpSpPr>
          <p:cNvPr id="16" name="Группа 44"/>
          <p:cNvGrpSpPr/>
          <p:nvPr/>
        </p:nvGrpSpPr>
        <p:grpSpPr>
          <a:xfrm>
            <a:off x="5532604" y="4010270"/>
            <a:ext cx="1428760" cy="990366"/>
            <a:chOff x="4929190" y="2857496"/>
            <a:chExt cx="1428760" cy="990366"/>
          </a:xfrm>
        </p:grpSpPr>
        <p:sp>
          <p:nvSpPr>
            <p:cNvPr id="94" name="Text Box 14"/>
            <p:cNvSpPr txBox="1">
              <a:spLocks noChangeArrowheads="1"/>
            </p:cNvSpPr>
            <p:nvPr/>
          </p:nvSpPr>
          <p:spPr bwMode="auto">
            <a:xfrm>
              <a:off x="4929190" y="2857496"/>
              <a:ext cx="1428760" cy="990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sng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</a:t>
              </a:r>
              <a:r>
                <a:rPr kumimoji="0" lang="en-US" sz="2800" b="1" i="0" u="sng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kumimoji="0" lang="en-US" sz="2800" b="1" i="0" u="sng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14AC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8" name="Text Box 15"/>
            <p:cNvSpPr txBox="1">
              <a:spLocks noChangeArrowheads="1"/>
            </p:cNvSpPr>
            <p:nvPr/>
          </p:nvSpPr>
          <p:spPr bwMode="auto">
            <a:xfrm>
              <a:off x="5096004" y="3203187"/>
              <a:ext cx="962564" cy="614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kumimoji="0" lang="ru-RU" sz="2800" b="1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3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465257" y="3011258"/>
              <a:ext cx="5000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= </a:t>
              </a:r>
              <a:endParaRPr lang="ru-RU" sz="2800" dirty="0">
                <a:solidFill>
                  <a:srgbClr val="0014AC"/>
                </a:solidFill>
              </a:endParaRPr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0" y="571480"/>
            <a:ext cx="1285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Земля</a:t>
            </a:r>
            <a:endParaRPr lang="ru-RU" sz="2800" dirty="0">
              <a:solidFill>
                <a:srgbClr val="00660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14282" y="3429000"/>
            <a:ext cx="4000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Аналогичное выражение получим и для Марса</a:t>
            </a:r>
            <a:endParaRPr lang="ru-RU" sz="2400" dirty="0">
              <a:solidFill>
                <a:srgbClr val="0014AC"/>
              </a:solidFill>
            </a:endParaRPr>
          </a:p>
        </p:txBody>
      </p:sp>
      <p:grpSp>
        <p:nvGrpSpPr>
          <p:cNvPr id="19" name="Группа 36"/>
          <p:cNvGrpSpPr/>
          <p:nvPr/>
        </p:nvGrpSpPr>
        <p:grpSpPr>
          <a:xfrm>
            <a:off x="3039893" y="4067178"/>
            <a:ext cx="1928825" cy="990628"/>
            <a:chOff x="4679502" y="2786058"/>
            <a:chExt cx="1357322" cy="990628"/>
          </a:xfrm>
        </p:grpSpPr>
        <p:sp>
          <p:nvSpPr>
            <p:cNvPr id="105" name="TextBox 104"/>
            <p:cNvSpPr txBox="1"/>
            <p:nvPr/>
          </p:nvSpPr>
          <p:spPr>
            <a:xfrm>
              <a:off x="4679502" y="3037794"/>
              <a:ext cx="1357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grpSp>
          <p:nvGrpSpPr>
            <p:cNvPr id="20" name="Группа 38"/>
            <p:cNvGrpSpPr/>
            <p:nvPr/>
          </p:nvGrpSpPr>
          <p:grpSpPr>
            <a:xfrm>
              <a:off x="5072066" y="2786058"/>
              <a:ext cx="928694" cy="990628"/>
              <a:chOff x="5072066" y="2786058"/>
              <a:chExt cx="928694" cy="990628"/>
            </a:xfrm>
          </p:grpSpPr>
          <p:sp>
            <p:nvSpPr>
              <p:cNvPr id="107" name="Text Box 24"/>
              <p:cNvSpPr txBox="1">
                <a:spLocks noChangeArrowheads="1"/>
              </p:cNvSpPr>
              <p:nvPr/>
            </p:nvSpPr>
            <p:spPr bwMode="auto">
              <a:xfrm>
                <a:off x="5072066" y="2786058"/>
                <a:ext cx="928694" cy="8937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>
                  <a:spcAft>
                    <a:spcPts val="1000"/>
                  </a:spcAft>
                </a:pPr>
                <a:r>
                  <a:rPr lang="ru-RU" sz="2800" b="1" u="sng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4</a:t>
                </a:r>
                <a:r>
                  <a:rPr lang="en-US" sz="2800" b="1" u="sng" dirty="0" smtClean="0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u="sng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</a:t>
                </a:r>
                <a:r>
                  <a:rPr lang="en-US" sz="2800" b="1" u="sng" baseline="30000" dirty="0" smtClean="0">
                    <a:latin typeface="Times New Roman" pitchFamily="18" charset="0"/>
                    <a:cs typeface="Times New Roman" pitchFamily="18" charset="0"/>
                  </a:rPr>
                  <a:t>2 </a:t>
                </a:r>
                <a:endParaRPr kumimoji="0" lang="ru-RU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5104655" y="3253466"/>
                <a:ext cx="5529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ru-RU" sz="2800" b="1" dirty="0" smtClean="0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b="1" dirty="0" smtClean="0">
                    <a:solidFill>
                      <a:srgbClr val="0014AC"/>
                    </a:solidFill>
                    <a:latin typeface="Times New Roman" pitchFamily="18" charset="0"/>
                    <a:cs typeface="Times New Roman" pitchFamily="18" charset="0"/>
                  </a:rPr>
                  <a:t>Т</a:t>
                </a:r>
                <a:r>
                  <a:rPr lang="en-US" sz="2800" b="1" baseline="30000" dirty="0" smtClean="0">
                    <a:latin typeface="Times New Roman" pitchFamily="18" charset="0"/>
                    <a:cs typeface="Times New Roman" pitchFamily="18" charset="0"/>
                  </a:rPr>
                  <a:t> 2</a:t>
                </a:r>
                <a:endParaRPr lang="ru-RU" sz="2800" dirty="0"/>
              </a:p>
            </p:txBody>
          </p:sp>
        </p:grpSp>
      </p:grpSp>
      <p:grpSp>
        <p:nvGrpSpPr>
          <p:cNvPr id="21" name="Группа 44"/>
          <p:cNvGrpSpPr/>
          <p:nvPr/>
        </p:nvGrpSpPr>
        <p:grpSpPr>
          <a:xfrm>
            <a:off x="2714612" y="4071942"/>
            <a:ext cx="1428760" cy="990366"/>
            <a:chOff x="4929190" y="2857496"/>
            <a:chExt cx="1428760" cy="990366"/>
          </a:xfrm>
        </p:grpSpPr>
        <p:sp>
          <p:nvSpPr>
            <p:cNvPr id="110" name="Text Box 14"/>
            <p:cNvSpPr txBox="1">
              <a:spLocks noChangeArrowheads="1"/>
            </p:cNvSpPr>
            <p:nvPr/>
          </p:nvSpPr>
          <p:spPr bwMode="auto">
            <a:xfrm>
              <a:off x="4929190" y="2857496"/>
              <a:ext cx="1428760" cy="990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sng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</a:t>
              </a:r>
              <a:r>
                <a:rPr kumimoji="0" lang="en-US" sz="2800" b="1" i="0" u="sng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kumimoji="0" lang="en-US" sz="2800" b="1" i="0" u="sng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14AC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1" name="Text Box 15"/>
            <p:cNvSpPr txBox="1">
              <a:spLocks noChangeArrowheads="1"/>
            </p:cNvSpPr>
            <p:nvPr/>
          </p:nvSpPr>
          <p:spPr bwMode="auto">
            <a:xfrm>
              <a:off x="5096004" y="3203187"/>
              <a:ext cx="962564" cy="614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kumimoji="0" lang="ru-RU" sz="2800" b="1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3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5465257" y="3011258"/>
              <a:ext cx="5000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= </a:t>
              </a:r>
              <a:endParaRPr lang="ru-RU" sz="2800" dirty="0">
                <a:solidFill>
                  <a:srgbClr val="0014AC"/>
                </a:solidFill>
              </a:endParaRPr>
            </a:p>
          </p:txBody>
        </p:sp>
      </p:grpSp>
      <p:sp>
        <p:nvSpPr>
          <p:cNvPr id="113" name="TextBox 112"/>
          <p:cNvSpPr txBox="1"/>
          <p:nvPr/>
        </p:nvSpPr>
        <p:spPr>
          <a:xfrm>
            <a:off x="0" y="4286256"/>
            <a:ext cx="2357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Поделим</a:t>
            </a:r>
            <a:r>
              <a:rPr lang="ru-RU" sz="2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синее </a:t>
            </a:r>
          </a:p>
          <a:p>
            <a:pPr algn="ctr"/>
            <a:r>
              <a:rPr lang="ru-RU" sz="2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зелёное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Группа 36"/>
          <p:cNvGrpSpPr/>
          <p:nvPr/>
        </p:nvGrpSpPr>
        <p:grpSpPr>
          <a:xfrm>
            <a:off x="571440" y="5429264"/>
            <a:ext cx="1928825" cy="919378"/>
            <a:chOff x="4679502" y="2786058"/>
            <a:chExt cx="1357322" cy="919378"/>
          </a:xfrm>
        </p:grpSpPr>
        <p:sp>
          <p:nvSpPr>
            <p:cNvPr id="115" name="TextBox 114"/>
            <p:cNvSpPr txBox="1"/>
            <p:nvPr/>
          </p:nvSpPr>
          <p:spPr>
            <a:xfrm>
              <a:off x="4679502" y="3037794"/>
              <a:ext cx="1357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grpSp>
          <p:nvGrpSpPr>
            <p:cNvPr id="23" name="Группа 38"/>
            <p:cNvGrpSpPr/>
            <p:nvPr/>
          </p:nvGrpSpPr>
          <p:grpSpPr>
            <a:xfrm>
              <a:off x="5037804" y="2786058"/>
              <a:ext cx="962956" cy="919378"/>
              <a:chOff x="5037804" y="2786058"/>
              <a:chExt cx="962956" cy="919378"/>
            </a:xfrm>
          </p:grpSpPr>
          <p:sp>
            <p:nvSpPr>
              <p:cNvPr id="117" name="Text Box 24"/>
              <p:cNvSpPr txBox="1">
                <a:spLocks noChangeArrowheads="1"/>
              </p:cNvSpPr>
              <p:nvPr/>
            </p:nvSpPr>
            <p:spPr bwMode="auto">
              <a:xfrm>
                <a:off x="5072066" y="2786058"/>
                <a:ext cx="928694" cy="8937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>
                  <a:spcAft>
                    <a:spcPts val="1000"/>
                  </a:spcAft>
                </a:pPr>
                <a:r>
                  <a:rPr lang="ru-RU" sz="2800" b="1" u="sng" dirty="0" smtClean="0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Т</a:t>
                </a:r>
                <a:r>
                  <a:rPr lang="en-US" sz="2800" b="1" u="sng" baseline="30000" dirty="0" smtClean="0">
                    <a:latin typeface="Times New Roman" pitchFamily="18" charset="0"/>
                    <a:cs typeface="Times New Roman" pitchFamily="18" charset="0"/>
                  </a:rPr>
                  <a:t> 2</a:t>
                </a:r>
                <a:r>
                  <a:rPr lang="en-US" sz="2800" b="1" baseline="30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u="sng" baseline="30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kumimoji="0" lang="ru-RU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5037804" y="3182216"/>
                <a:ext cx="5529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ru-RU" sz="2800" b="1" dirty="0" smtClean="0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b="1" dirty="0" smtClean="0">
                    <a:solidFill>
                      <a:srgbClr val="0014AC"/>
                    </a:solidFill>
                    <a:latin typeface="Times New Roman" pitchFamily="18" charset="0"/>
                    <a:cs typeface="Times New Roman" pitchFamily="18" charset="0"/>
                  </a:rPr>
                  <a:t>Т</a:t>
                </a:r>
                <a:r>
                  <a:rPr lang="en-US" sz="2800" b="1" baseline="30000" dirty="0" smtClean="0">
                    <a:latin typeface="Times New Roman" pitchFamily="18" charset="0"/>
                    <a:cs typeface="Times New Roman" pitchFamily="18" charset="0"/>
                  </a:rPr>
                  <a:t> 2</a:t>
                </a:r>
                <a:endParaRPr lang="ru-RU" sz="2800" dirty="0"/>
              </a:p>
            </p:txBody>
          </p:sp>
        </p:grpSp>
      </p:grpSp>
      <p:grpSp>
        <p:nvGrpSpPr>
          <p:cNvPr id="24" name="Группа 44"/>
          <p:cNvGrpSpPr/>
          <p:nvPr/>
        </p:nvGrpSpPr>
        <p:grpSpPr>
          <a:xfrm>
            <a:off x="246191" y="5434028"/>
            <a:ext cx="1428760" cy="990366"/>
            <a:chOff x="4929190" y="2857496"/>
            <a:chExt cx="1428760" cy="990366"/>
          </a:xfrm>
        </p:grpSpPr>
        <p:sp>
          <p:nvSpPr>
            <p:cNvPr id="120" name="Text Box 14"/>
            <p:cNvSpPr txBox="1">
              <a:spLocks noChangeArrowheads="1"/>
            </p:cNvSpPr>
            <p:nvPr/>
          </p:nvSpPr>
          <p:spPr bwMode="auto">
            <a:xfrm>
              <a:off x="4929190" y="2857496"/>
              <a:ext cx="1428760" cy="990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Aft>
                  <a:spcPts val="1000"/>
                </a:spcAft>
              </a:pPr>
              <a:r>
                <a:rPr lang="en-US" sz="2800" b="1" u="sng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ru-RU" sz="2800" b="1" u="sng" baseline="300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ru-RU" sz="2800" u="sng" dirty="0" smtClean="0"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sng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14AC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1" name="Text Box 15"/>
            <p:cNvSpPr txBox="1">
              <a:spLocks noChangeArrowheads="1"/>
            </p:cNvSpPr>
            <p:nvPr/>
          </p:nvSpPr>
          <p:spPr bwMode="auto">
            <a:xfrm>
              <a:off x="4977254" y="3191312"/>
              <a:ext cx="551094" cy="614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kumimoji="0" lang="ru-RU" sz="2800" b="1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3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465257" y="3011258"/>
              <a:ext cx="5000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= </a:t>
              </a:r>
              <a:endParaRPr lang="ru-RU" sz="2800" dirty="0">
                <a:solidFill>
                  <a:srgbClr val="0014AC"/>
                </a:solidFill>
              </a:endParaRPr>
            </a:p>
          </p:txBody>
        </p:sp>
      </p:grpSp>
      <p:sp>
        <p:nvSpPr>
          <p:cNvPr id="123" name="TextBox 122"/>
          <p:cNvSpPr txBox="1"/>
          <p:nvPr/>
        </p:nvSpPr>
        <p:spPr>
          <a:xfrm>
            <a:off x="2071670" y="5000636"/>
            <a:ext cx="7072362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Квадраты </a:t>
            </a:r>
            <a:r>
              <a:rPr lang="ru-RU" sz="2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периодов обращения планет вокруг Солнца относятся как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кубы</a:t>
            </a:r>
            <a:r>
              <a:rPr lang="ru-RU" sz="2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их радиусов орбит!</a:t>
            </a:r>
            <a:endParaRPr lang="ru-RU" sz="2400" dirty="0">
              <a:solidFill>
                <a:srgbClr val="0014AC"/>
              </a:solidFill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2500298" y="4143380"/>
            <a:ext cx="1928826" cy="857256"/>
          </a:xfrm>
          <a:prstGeom prst="roundRect">
            <a:avLst/>
          </a:prstGeom>
          <a:noFill/>
          <a:ln w="57150">
            <a:solidFill>
              <a:srgbClr val="0014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5357818" y="4036129"/>
            <a:ext cx="1928826" cy="857256"/>
          </a:xfrm>
          <a:prstGeom prst="roundRect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 flipV="1">
            <a:off x="1543433" y="2099051"/>
            <a:ext cx="432485" cy="5594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692010" y="1714488"/>
            <a:ext cx="451626" cy="3571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6870078" y="2023990"/>
            <a:ext cx="464253" cy="3571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TextBox 84"/>
          <p:cNvSpPr txBox="1"/>
          <p:nvPr/>
        </p:nvSpPr>
        <p:spPr>
          <a:xfrm>
            <a:off x="3071770" y="5780782"/>
            <a:ext cx="6072230" cy="10772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Чем дальше от 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Солнца</a:t>
            </a:r>
            <a:r>
              <a:rPr lang="ru-RU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, тем год длиннее!</a:t>
            </a:r>
            <a:endParaRPr lang="ru-RU" sz="3200" dirty="0">
              <a:solidFill>
                <a:srgbClr val="0014AC"/>
              </a:solidFill>
            </a:endParaRP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-32" y="5500702"/>
            <a:ext cx="1928826" cy="8572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16"/>
          <p:cNvGrpSpPr/>
          <p:nvPr/>
        </p:nvGrpSpPr>
        <p:grpSpPr>
          <a:xfrm>
            <a:off x="0" y="0"/>
            <a:ext cx="9144000" cy="7072363"/>
            <a:chOff x="0" y="0"/>
            <a:chExt cx="9144000" cy="7072363"/>
          </a:xfrm>
          <a:solidFill>
            <a:schemeClr val="tx1">
              <a:alpha val="68000"/>
            </a:schemeClr>
          </a:solidFill>
        </p:grpSpPr>
        <p:grpSp>
          <p:nvGrpSpPr>
            <p:cNvPr id="26" name="Группа 2"/>
            <p:cNvGrpSpPr/>
            <p:nvPr/>
          </p:nvGrpSpPr>
          <p:grpSpPr>
            <a:xfrm>
              <a:off x="0" y="0"/>
              <a:ext cx="9144000" cy="7072363"/>
              <a:chOff x="-5072130" y="-500090"/>
              <a:chExt cx="9144000" cy="7072363"/>
            </a:xfrm>
            <a:grpFill/>
          </p:grpSpPr>
          <p:grpSp>
            <p:nvGrpSpPr>
              <p:cNvPr id="27" name="Группа 12"/>
              <p:cNvGrpSpPr/>
              <p:nvPr/>
            </p:nvGrpSpPr>
            <p:grpSpPr>
              <a:xfrm>
                <a:off x="-5072130" y="-500090"/>
                <a:ext cx="9144000" cy="7072363"/>
                <a:chOff x="0" y="-142877"/>
                <a:chExt cx="9144000" cy="7072363"/>
              </a:xfrm>
              <a:grpFill/>
            </p:grpSpPr>
            <p:sp>
              <p:nvSpPr>
                <p:cNvPr id="144" name="Прямоугольник 143"/>
                <p:cNvSpPr/>
                <p:nvPr/>
              </p:nvSpPr>
              <p:spPr>
                <a:xfrm>
                  <a:off x="0" y="-142877"/>
                  <a:ext cx="9144000" cy="7072363"/>
                </a:xfrm>
                <a:prstGeom prst="rect">
                  <a:avLst/>
                </a:prstGeom>
                <a:solidFill>
                  <a:schemeClr val="tx1">
                    <a:alpha val="48000"/>
                  </a:schemeClr>
                </a:soli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spcAft>
                      <a:spcPts val="1000"/>
                    </a:spcAft>
                  </a:pPr>
                  <a:r>
                    <a:rPr lang="ru-RU" sz="11500" b="1" dirty="0" smtClean="0">
                      <a:solidFill>
                        <a:srgbClr val="FFC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      </a:t>
                  </a:r>
                  <a:endParaRPr lang="ru-RU" sz="11500" b="1" dirty="0" smtClean="0">
                    <a:solidFill>
                      <a:srgbClr val="FFC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Symbol" pitchFamily="18" charset="2"/>
                  </a:endParaRPr>
                </a:p>
                <a:p>
                  <a:pPr algn="ctr">
                    <a:spcAft>
                      <a:spcPts val="1000"/>
                    </a:spcAft>
                  </a:pPr>
                  <a:r>
                    <a:rPr lang="en-US" sz="11500" b="1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F</a:t>
                  </a:r>
                  <a:r>
                    <a:rPr lang="en-US" sz="8000" b="1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 =</a:t>
                  </a:r>
                  <a:r>
                    <a:rPr lang="en-US" sz="8000" b="1" baseline="-25000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   </a:t>
                  </a:r>
                  <a:r>
                    <a:rPr lang="ru-RU" sz="8800" b="1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  <a:sym typeface="Symbol"/>
                    </a:rPr>
                    <a:t></a:t>
                  </a:r>
                  <a:r>
                    <a:rPr lang="en-US" sz="8000" b="1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 m</a:t>
                  </a:r>
                  <a:r>
                    <a:rPr lang="en-US" sz="8000" b="1" baseline="-25000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1</a:t>
                  </a:r>
                  <a:r>
                    <a:rPr lang="ru-RU" sz="8000" b="1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•</a:t>
                  </a:r>
                  <a:r>
                    <a:rPr lang="en-US" sz="8000" b="1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m</a:t>
                  </a:r>
                  <a:r>
                    <a:rPr lang="en-US" sz="8000" b="1" baseline="-25000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  <a:endParaRPr lang="ru-RU" sz="8000" b="1" u="sng" baseline="-25000" dirty="0" smtClean="0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>
                    <a:spcAft>
                      <a:spcPts val="1000"/>
                    </a:spcAft>
                  </a:pPr>
                  <a:r>
                    <a:rPr lang="en-US" sz="8000" b="1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          R</a:t>
                  </a:r>
                  <a:r>
                    <a:rPr lang="en-US" sz="8000" b="1" baseline="30000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  <a:endParaRPr lang="ru-RU" sz="11500" dirty="0" smtClean="0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lvl="0" algn="ctr">
                    <a:spcAft>
                      <a:spcPts val="1000"/>
                    </a:spcAft>
                  </a:pPr>
                  <a:endParaRPr lang="ru-RU" sz="11500" dirty="0" smtClean="0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5" name="TextBox 144"/>
                <p:cNvSpPr txBox="1"/>
                <p:nvPr/>
              </p:nvSpPr>
              <p:spPr>
                <a:xfrm>
                  <a:off x="2428860" y="5214949"/>
                  <a:ext cx="5214974" cy="110799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66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  <a:sym typeface="Symbol"/>
                    </a:rPr>
                    <a:t></a:t>
                  </a:r>
                  <a:r>
                    <a:rPr lang="en-US" sz="66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= 6,67 </a:t>
                  </a:r>
                  <a:r>
                    <a:rPr lang="en-US" sz="66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  <a:sym typeface="Symbol"/>
                    </a:rPr>
                    <a:t></a:t>
                  </a:r>
                  <a:r>
                    <a:rPr lang="en-US" sz="66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10</a:t>
                  </a:r>
                  <a:r>
                    <a:rPr lang="en-US" sz="6600" b="1" baseline="30000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-11</a:t>
                  </a:r>
                  <a:endParaRPr lang="ru-RU" sz="6600" dirty="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143" name="Прямая соединительная линия 4"/>
              <p:cNvCxnSpPr/>
              <p:nvPr/>
            </p:nvCxnSpPr>
            <p:spPr>
              <a:xfrm>
                <a:off x="-1143072" y="3286100"/>
                <a:ext cx="3643370" cy="24"/>
              </a:xfrm>
              <a:prstGeom prst="line">
                <a:avLst/>
              </a:prstGeom>
              <a:grpFill/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Группа 15"/>
            <p:cNvGrpSpPr/>
            <p:nvPr/>
          </p:nvGrpSpPr>
          <p:grpSpPr>
            <a:xfrm>
              <a:off x="2500298" y="285728"/>
              <a:ext cx="3175917" cy="1986067"/>
              <a:chOff x="428596" y="785794"/>
              <a:chExt cx="1734562" cy="1623768"/>
            </a:xfrm>
            <a:grpFill/>
          </p:grpSpPr>
          <p:sp>
            <p:nvSpPr>
              <p:cNvPr id="136" name="TextBox 8"/>
              <p:cNvSpPr txBox="1">
                <a:spLocks noChangeArrowheads="1"/>
              </p:cNvSpPr>
              <p:nvPr/>
            </p:nvSpPr>
            <p:spPr bwMode="auto">
              <a:xfrm>
                <a:off x="428596" y="1091786"/>
                <a:ext cx="933026" cy="108201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sz="8000" b="1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а</a:t>
                </a:r>
                <a:r>
                  <a:rPr lang="ru-RU" sz="80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=</a:t>
                </a:r>
                <a:endParaRPr lang="ru-RU" sz="8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7" name="TextBox 10"/>
              <p:cNvSpPr txBox="1">
                <a:spLocks noChangeArrowheads="1"/>
              </p:cNvSpPr>
              <p:nvPr/>
            </p:nvSpPr>
            <p:spPr bwMode="auto">
              <a:xfrm>
                <a:off x="1170357" y="785794"/>
                <a:ext cx="865167" cy="98136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72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 </a:t>
                </a:r>
                <a:r>
                  <a:rPr lang="el-GR" sz="72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Σ</a:t>
                </a:r>
                <a:r>
                  <a:rPr lang="en-US" sz="72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F</a:t>
                </a:r>
                <a:endParaRPr lang="ru-RU" sz="7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8" name="TextBox 15"/>
              <p:cNvSpPr txBox="1">
                <a:spLocks noChangeArrowheads="1"/>
              </p:cNvSpPr>
              <p:nvPr/>
            </p:nvSpPr>
            <p:spPr bwMode="auto">
              <a:xfrm>
                <a:off x="1230517" y="1778700"/>
                <a:ext cx="758746" cy="63086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ts val="5000"/>
                  </a:lnSpc>
                </a:pPr>
                <a:r>
                  <a:rPr lang="ru-RU" sz="60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6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endParaRPr lang="ru-RU" sz="6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9" name="Line 23"/>
              <p:cNvSpPr>
                <a:spLocks noChangeShapeType="1"/>
              </p:cNvSpPr>
              <p:nvPr/>
            </p:nvSpPr>
            <p:spPr bwMode="auto">
              <a:xfrm>
                <a:off x="1512213" y="918037"/>
                <a:ext cx="360000" cy="0"/>
              </a:xfrm>
              <a:prstGeom prst="line">
                <a:avLst/>
              </a:prstGeom>
              <a:grpFill/>
              <a:ln w="76200">
                <a:solidFill>
                  <a:srgbClr val="FFC000"/>
                </a:solidFill>
                <a:round/>
                <a:headEnd/>
                <a:tailEnd type="triangle" w="med" len="med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4000">
                  <a:solidFill>
                    <a:schemeClr val="bg1"/>
                  </a:solidFill>
                </a:endParaRPr>
              </a:p>
            </p:txBody>
          </p:sp>
          <p:sp>
            <p:nvSpPr>
              <p:cNvPr id="140" name="Line 23"/>
              <p:cNvSpPr>
                <a:spLocks noChangeShapeType="1"/>
              </p:cNvSpPr>
              <p:nvPr/>
            </p:nvSpPr>
            <p:spPr bwMode="auto">
              <a:xfrm>
                <a:off x="509142" y="1346665"/>
                <a:ext cx="360000" cy="0"/>
              </a:xfrm>
              <a:prstGeom prst="line">
                <a:avLst/>
              </a:prstGeom>
              <a:grpFill/>
              <a:ln w="38100">
                <a:solidFill>
                  <a:srgbClr val="FFC000"/>
                </a:solidFill>
                <a:round/>
                <a:headEnd/>
                <a:tailEnd type="triangle" w="med" len="med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40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41" name="Прямая соединительная линия 140"/>
              <p:cNvCxnSpPr/>
              <p:nvPr/>
            </p:nvCxnSpPr>
            <p:spPr bwMode="auto">
              <a:xfrm flipV="1">
                <a:off x="1130896" y="1661888"/>
                <a:ext cx="1032262" cy="28596"/>
              </a:xfrm>
              <a:prstGeom prst="line">
                <a:avLst/>
              </a:prstGeom>
              <a:grpFill/>
              <a:ln w="63500">
                <a:solidFill>
                  <a:srgbClr val="FFC000"/>
                </a:solidFill>
              </a:ln>
              <a:scene3d>
                <a:camera prst="orthographicFront">
                  <a:rot lat="0" lon="0" rev="2154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1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4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5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9" dur="3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0" dur="3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3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4" dur="3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5" dur="3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3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5" dur="300"/>
                                        <p:tgtEl>
                                          <p:spTgt spid="12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6" dur="300"/>
                                        <p:tgtEl>
                                          <p:spTgt spid="12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300"/>
                                        <p:tgtEl>
                                          <p:spTgt spid="12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2" dur="3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3" dur="3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3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" grpId="0" animBg="1"/>
      <p:bldP spid="15" grpId="0" animBg="1"/>
      <p:bldP spid="15" grpId="1" animBg="1"/>
      <p:bldP spid="18" grpId="0" animBg="1"/>
      <p:bldP spid="1040" grpId="0" animBg="1"/>
      <p:bldP spid="63" grpId="0" animBg="1"/>
      <p:bldP spid="64" grpId="0" animBg="1"/>
      <p:bldP spid="93" grpId="0" animBg="1"/>
      <p:bldP spid="101" grpId="0"/>
      <p:bldP spid="103" grpId="0"/>
      <p:bldP spid="113" grpId="0"/>
      <p:bldP spid="123" grpId="0" build="p" animBg="1" autoUpdateAnimBg="0"/>
      <p:bldP spid="77" grpId="0" animBg="1"/>
      <p:bldP spid="78" grpId="0" animBg="1"/>
      <p:bldP spid="1036" grpId="0" animBg="1"/>
      <p:bldP spid="79" grpId="0" animBg="1"/>
      <p:bldP spid="80" grpId="0" animBg="1"/>
      <p:bldP spid="85" grpId="0" animBg="1" autoUpdateAnimBg="0"/>
      <p:bldP spid="8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" y="-24"/>
            <a:ext cx="8686800" cy="714380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Чтобы 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висел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над  данным городом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Oval 3"/>
          <p:cNvSpPr>
            <a:spLocks noChangeArrowheads="1"/>
          </p:cNvSpPr>
          <p:nvPr/>
        </p:nvSpPr>
        <p:spPr bwMode="auto">
          <a:xfrm>
            <a:off x="910858" y="1264312"/>
            <a:ext cx="220943" cy="207567"/>
          </a:xfrm>
          <a:prstGeom prst="ellipse">
            <a:avLst/>
          </a:prstGeom>
          <a:solidFill>
            <a:srgbClr val="00FF00"/>
          </a:solidFill>
          <a:ln w="412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Oval 4"/>
          <p:cNvSpPr>
            <a:spLocks noChangeArrowheads="1"/>
          </p:cNvSpPr>
          <p:nvPr/>
        </p:nvSpPr>
        <p:spPr bwMode="auto">
          <a:xfrm>
            <a:off x="1415424" y="1651476"/>
            <a:ext cx="1154860" cy="1129106"/>
          </a:xfrm>
          <a:prstGeom prst="ellipse">
            <a:avLst/>
          </a:prstGeom>
          <a:noFill/>
          <a:ln w="4127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9" name="Oval 5"/>
          <p:cNvSpPr>
            <a:spLocks noChangeArrowheads="1"/>
          </p:cNvSpPr>
          <p:nvPr/>
        </p:nvSpPr>
        <p:spPr bwMode="auto">
          <a:xfrm>
            <a:off x="642905" y="952226"/>
            <a:ext cx="2786081" cy="2548216"/>
          </a:xfrm>
          <a:prstGeom prst="ellipse">
            <a:avLst/>
          </a:prstGeom>
          <a:noFill/>
          <a:ln w="4127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 flipH="1">
            <a:off x="1929391" y="2191739"/>
            <a:ext cx="61112" cy="1308703"/>
          </a:xfrm>
          <a:prstGeom prst="line">
            <a:avLst/>
          </a:prstGeom>
          <a:noFill/>
          <a:ln w="41275">
            <a:solidFill>
              <a:srgbClr val="000000"/>
            </a:solidFill>
            <a:round/>
            <a:headEnd/>
            <a:tailEnd type="arrow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1031515" y="1402690"/>
            <a:ext cx="816394" cy="630062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>
            <a:off x="1078524" y="1065578"/>
            <a:ext cx="625223" cy="540263"/>
          </a:xfrm>
          <a:prstGeom prst="line">
            <a:avLst/>
          </a:prstGeom>
          <a:noFill/>
          <a:ln w="41275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 flipV="1">
            <a:off x="1296330" y="1903342"/>
            <a:ext cx="432485" cy="5594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000628" y="1000108"/>
            <a:ext cx="3643338" cy="646331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(ОУД)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ТЯГ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3600" b="1" baseline="-250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81864" y="2887990"/>
            <a:ext cx="922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r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21159106">
            <a:off x="1026176" y="1895547"/>
            <a:ext cx="1456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ТЯГОТ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auto">
          <a:xfrm>
            <a:off x="5388502" y="2138887"/>
            <a:ext cx="1040885" cy="45719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8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91"/>
          <p:cNvGrpSpPr/>
          <p:nvPr/>
        </p:nvGrpSpPr>
        <p:grpSpPr>
          <a:xfrm>
            <a:off x="5286380" y="1604554"/>
            <a:ext cx="2857520" cy="1129223"/>
            <a:chOff x="5357818" y="1604554"/>
            <a:chExt cx="2857520" cy="1129223"/>
          </a:xfrm>
        </p:grpSpPr>
        <p:sp>
          <p:nvSpPr>
            <p:cNvPr id="1039" name="Text Box 15"/>
            <p:cNvSpPr txBox="1">
              <a:spLocks noChangeArrowheads="1"/>
            </p:cNvSpPr>
            <p:nvPr/>
          </p:nvSpPr>
          <p:spPr bwMode="auto">
            <a:xfrm>
              <a:off x="5613075" y="2119019"/>
              <a:ext cx="962564" cy="614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(r)</a:t>
              </a:r>
              <a:r>
                <a:rPr kumimoji="0" lang="en-US" sz="2800" b="1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" name="Группа 103"/>
            <p:cNvGrpSpPr/>
            <p:nvPr/>
          </p:nvGrpSpPr>
          <p:grpSpPr>
            <a:xfrm>
              <a:off x="5357818" y="1604554"/>
              <a:ext cx="2857520" cy="1110067"/>
              <a:chOff x="5357818" y="1606198"/>
              <a:chExt cx="2857520" cy="1165513"/>
            </a:xfrm>
            <a:solidFill>
              <a:srgbClr val="00B050">
                <a:alpha val="6000"/>
              </a:srgbClr>
            </a:solidFill>
          </p:grpSpPr>
          <p:sp>
            <p:nvSpPr>
              <p:cNvPr id="1038" name="Text Box 14"/>
              <p:cNvSpPr txBox="1">
                <a:spLocks noChangeArrowheads="1"/>
              </p:cNvSpPr>
              <p:nvPr/>
            </p:nvSpPr>
            <p:spPr bwMode="auto">
              <a:xfrm>
                <a:off x="5357818" y="1606198"/>
                <a:ext cx="2071702" cy="99036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1" i="0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</a:t>
                </a:r>
                <a:r>
                  <a:rPr kumimoji="0" lang="en-US" sz="2800" b="1" i="0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kumimoji="0" lang="en-US" sz="2800" b="1" i="0" strike="noStrike" cap="none" normalizeH="0" baseline="-2500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</a:t>
                </a:r>
                <a:r>
                  <a:rPr kumimoji="0" lang="en-US" sz="2800" b="1" i="0" strike="noStrike" cap="none" normalizeH="0" baseline="-25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2800" b="1" i="0" strike="noStrike" cap="none" normalizeH="0" baseline="0" dirty="0" smtClean="0">
                    <a:ln>
                      <a:noFill/>
                    </a:ln>
                    <a:solidFill>
                      <a:srgbClr val="0014AC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m</a:t>
                </a:r>
                <a:endParaRPr kumimoji="0" lang="ru-RU" sz="2800" b="0" i="0" strike="noStrike" cap="none" normalizeH="0" baseline="0" dirty="0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5" name="Group 17"/>
              <p:cNvGrpSpPr>
                <a:grpSpLocks/>
              </p:cNvGrpSpPr>
              <p:nvPr/>
            </p:nvGrpSpPr>
            <p:grpSpPr bwMode="auto">
              <a:xfrm>
                <a:off x="7143768" y="1785923"/>
                <a:ext cx="1071570" cy="985788"/>
                <a:chOff x="14094" y="1785"/>
                <a:chExt cx="838" cy="507"/>
              </a:xfrm>
              <a:grpFill/>
            </p:grpSpPr>
            <p:sp>
              <p:nvSpPr>
                <p:cNvPr id="1042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094" y="1785"/>
                  <a:ext cx="712" cy="507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800" b="1" i="0" u="sng" strike="noStrike" cap="none" normalizeH="0" baseline="0" dirty="0" smtClean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   </a:t>
                  </a:r>
                  <a:r>
                    <a:rPr kumimoji="0" lang="en-US" sz="2800" b="1" i="0" u="sng" strike="noStrike" cap="none" normalizeH="0" baseline="0" dirty="0" smtClean="0">
                      <a:ln>
                        <a:noFill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v</a:t>
                  </a:r>
                  <a:r>
                    <a:rPr kumimoji="0" lang="en-US" sz="2800" b="1" i="0" u="sng" strike="noStrike" cap="none" normalizeH="0" baseline="30000" dirty="0" smtClean="0">
                      <a:ln>
                        <a:noFill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  <a:endParaRPr kumimoji="0" lang="ru-RU" sz="2800" b="0" i="0" u="none" strike="noStrike" cap="none" normalizeH="0" baseline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043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14096" y="1969"/>
                  <a:ext cx="836" cy="257"/>
                </a:xfrm>
                <a:prstGeom prst="rect">
                  <a:avLst/>
                </a:prstGeom>
                <a:grpFill/>
                <a:ln w="9525">
                  <a:solidFill>
                    <a:schemeClr val="accent2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800" b="1" i="0" u="none" strike="noStrike" cap="none" normalizeH="0" baseline="0" dirty="0" smtClean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   r</a:t>
                  </a:r>
                  <a:endParaRPr kumimoji="0" lang="ru-RU" sz="2800" b="0" i="0" u="none" strike="noStrike" cap="none" normalizeH="0" baseline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31" name="TextBox 30"/>
              <p:cNvSpPr txBox="1"/>
              <p:nvPr/>
            </p:nvSpPr>
            <p:spPr>
              <a:xfrm>
                <a:off x="6547776" y="1939688"/>
                <a:ext cx="857256" cy="52322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 smtClean="0">
                    <a:solidFill>
                      <a:srgbClr val="0014AC"/>
                    </a:solidFill>
                    <a:latin typeface="Times New Roman" pitchFamily="18" charset="0"/>
                    <a:cs typeface="Times New Roman" pitchFamily="18" charset="0"/>
                  </a:rPr>
                  <a:t>= </a:t>
                </a:r>
                <a:r>
                  <a:rPr lang="en-US" sz="2800" b="1" dirty="0" smtClean="0">
                    <a:solidFill>
                      <a:srgbClr val="0014AC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endParaRPr lang="ru-RU" sz="2800" dirty="0">
                  <a:solidFill>
                    <a:srgbClr val="0014AC"/>
                  </a:solidFill>
                </a:endParaRPr>
              </a:p>
            </p:txBody>
          </p:sp>
        </p:grpSp>
      </p:grpSp>
      <p:grpSp>
        <p:nvGrpSpPr>
          <p:cNvPr id="6" name="Группа 35"/>
          <p:cNvGrpSpPr/>
          <p:nvPr/>
        </p:nvGrpSpPr>
        <p:grpSpPr>
          <a:xfrm rot="19651460">
            <a:off x="3630679" y="1969740"/>
            <a:ext cx="1357322" cy="893766"/>
            <a:chOff x="4679502" y="2786058"/>
            <a:chExt cx="1357322" cy="893766"/>
          </a:xfrm>
        </p:grpSpPr>
        <p:sp>
          <p:nvSpPr>
            <p:cNvPr id="33" name="TextBox 32"/>
            <p:cNvSpPr txBox="1"/>
            <p:nvPr/>
          </p:nvSpPr>
          <p:spPr>
            <a:xfrm>
              <a:off x="4679502" y="3037794"/>
              <a:ext cx="1357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 =</a:t>
              </a:r>
              <a:endParaRPr lang="ru-RU" dirty="0"/>
            </a:p>
          </p:txBody>
        </p:sp>
        <p:grpSp>
          <p:nvGrpSpPr>
            <p:cNvPr id="7" name="Группа 34"/>
            <p:cNvGrpSpPr/>
            <p:nvPr/>
          </p:nvGrpSpPr>
          <p:grpSpPr>
            <a:xfrm>
              <a:off x="5072066" y="2786058"/>
              <a:ext cx="928694" cy="893766"/>
              <a:chOff x="5072066" y="2786058"/>
              <a:chExt cx="928694" cy="893766"/>
            </a:xfrm>
          </p:grpSpPr>
          <p:sp>
            <p:nvSpPr>
              <p:cNvPr id="1048" name="Text Box 24"/>
              <p:cNvSpPr txBox="1">
                <a:spLocks noChangeArrowheads="1"/>
              </p:cNvSpPr>
              <p:nvPr/>
            </p:nvSpPr>
            <p:spPr bwMode="auto">
              <a:xfrm>
                <a:off x="5072066" y="2786058"/>
                <a:ext cx="928694" cy="8937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lang="ru-RU" sz="2800" b="1" u="sng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2</a:t>
                </a:r>
                <a:r>
                  <a:rPr kumimoji="0" lang="en-US" sz="2800" b="1" i="0" u="sng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</a:t>
                </a:r>
                <a:r>
                  <a:rPr kumimoji="0" lang="en-US" sz="2800" b="1" i="0" u="sng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r</a:t>
                </a:r>
                <a:endParaRPr kumimoji="0" lang="ru-RU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285022" y="3253466"/>
                <a:ext cx="5715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latin typeface="Times New Roman" pitchFamily="18" charset="0"/>
                    <a:cs typeface="Times New Roman" pitchFamily="18" charset="0"/>
                  </a:rPr>
                  <a:t>Т</a:t>
                </a:r>
                <a:endParaRPr lang="ru-RU" dirty="0"/>
              </a:p>
            </p:txBody>
          </p:sp>
        </p:grpSp>
      </p:grpSp>
      <p:grpSp>
        <p:nvGrpSpPr>
          <p:cNvPr id="8" name="Группа 36"/>
          <p:cNvGrpSpPr/>
          <p:nvPr/>
        </p:nvGrpSpPr>
        <p:grpSpPr>
          <a:xfrm>
            <a:off x="6039537" y="2852732"/>
            <a:ext cx="1928825" cy="990628"/>
            <a:chOff x="4679502" y="2786058"/>
            <a:chExt cx="1357322" cy="990628"/>
          </a:xfrm>
        </p:grpSpPr>
        <p:sp>
          <p:nvSpPr>
            <p:cNvPr id="38" name="TextBox 37"/>
            <p:cNvSpPr txBox="1"/>
            <p:nvPr/>
          </p:nvSpPr>
          <p:spPr>
            <a:xfrm>
              <a:off x="4679502" y="3037794"/>
              <a:ext cx="1357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grpSp>
          <p:nvGrpSpPr>
            <p:cNvPr id="9" name="Группа 38"/>
            <p:cNvGrpSpPr/>
            <p:nvPr/>
          </p:nvGrpSpPr>
          <p:grpSpPr>
            <a:xfrm>
              <a:off x="5072066" y="2786058"/>
              <a:ext cx="928694" cy="990628"/>
              <a:chOff x="5072066" y="2786058"/>
              <a:chExt cx="928694" cy="990628"/>
            </a:xfrm>
          </p:grpSpPr>
          <p:sp>
            <p:nvSpPr>
              <p:cNvPr id="40" name="Text Box 24"/>
              <p:cNvSpPr txBox="1">
                <a:spLocks noChangeArrowheads="1"/>
              </p:cNvSpPr>
              <p:nvPr/>
            </p:nvSpPr>
            <p:spPr bwMode="auto">
              <a:xfrm>
                <a:off x="5072066" y="2786058"/>
                <a:ext cx="928694" cy="8937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>
                  <a:spcAft>
                    <a:spcPts val="1000"/>
                  </a:spcAft>
                </a:pPr>
                <a:r>
                  <a:rPr lang="ru-RU" sz="2800" b="1" u="sng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4</a:t>
                </a:r>
                <a:r>
                  <a:rPr lang="en-US" sz="2800" b="1" u="sng" dirty="0" smtClean="0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u="sng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</a:t>
                </a:r>
                <a:r>
                  <a:rPr lang="en-US" sz="2800" b="1" u="sng" baseline="30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2800" b="1" u="sng" baseline="30000" dirty="0" smtClean="0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2800" b="1" i="0" u="sng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r</a:t>
                </a:r>
                <a:r>
                  <a:rPr lang="en-US" sz="2800" b="1" u="sng" baseline="30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kumimoji="0" lang="ru-RU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285023" y="3253466"/>
                <a:ext cx="422886" cy="523220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ru-RU" sz="2800" b="1" dirty="0" smtClean="0">
                    <a:latin typeface="Times New Roman" pitchFamily="18" charset="0"/>
                    <a:cs typeface="Times New Roman" pitchFamily="18" charset="0"/>
                  </a:rPr>
                  <a:t>Т</a:t>
                </a:r>
                <a:r>
                  <a:rPr lang="en-US" sz="2800" b="1" baseline="30000" dirty="0" smtClean="0">
                    <a:latin typeface="Times New Roman" pitchFamily="18" charset="0"/>
                    <a:cs typeface="Times New Roman" pitchFamily="18" charset="0"/>
                  </a:rPr>
                  <a:t> 2</a:t>
                </a:r>
                <a:endParaRPr lang="ru-RU" sz="2800" dirty="0"/>
              </a:p>
            </p:txBody>
          </p:sp>
        </p:grpSp>
      </p:grpSp>
      <p:grpSp>
        <p:nvGrpSpPr>
          <p:cNvPr id="10" name="Группа 44"/>
          <p:cNvGrpSpPr/>
          <p:nvPr/>
        </p:nvGrpSpPr>
        <p:grpSpPr>
          <a:xfrm>
            <a:off x="5429256" y="2857496"/>
            <a:ext cx="1428760" cy="1114824"/>
            <a:chOff x="4929190" y="2857496"/>
            <a:chExt cx="1428760" cy="1114824"/>
          </a:xfrm>
        </p:grpSpPr>
        <p:sp>
          <p:nvSpPr>
            <p:cNvPr id="42" name="Text Box 14"/>
            <p:cNvSpPr txBox="1">
              <a:spLocks noChangeArrowheads="1"/>
            </p:cNvSpPr>
            <p:nvPr/>
          </p:nvSpPr>
          <p:spPr bwMode="auto">
            <a:xfrm>
              <a:off x="4929190" y="2857496"/>
              <a:ext cx="1428760" cy="990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sng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</a:t>
              </a:r>
              <a:r>
                <a:rPr kumimoji="0" lang="en-US" sz="2800" b="1" i="0" u="sng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kumimoji="0" lang="en-US" sz="2800" b="1" i="0" u="sng" strike="noStrike" cap="none" normalizeH="0" baseline="-2500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</a:t>
              </a:r>
              <a:r>
                <a:rPr kumimoji="0" lang="en-US" sz="2800" b="1" i="0" u="sng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14AC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xt Box 15"/>
            <p:cNvSpPr txBox="1">
              <a:spLocks noChangeArrowheads="1"/>
            </p:cNvSpPr>
            <p:nvPr/>
          </p:nvSpPr>
          <p:spPr bwMode="auto">
            <a:xfrm>
              <a:off x="5143504" y="3357562"/>
              <a:ext cx="962564" cy="614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(r)</a:t>
              </a:r>
              <a:r>
                <a:rPr kumimoji="0" lang="en-US" sz="2800" b="1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792568" y="3011258"/>
              <a:ext cx="5000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= </a:t>
              </a:r>
              <a:endParaRPr lang="ru-RU" sz="2800" dirty="0">
                <a:solidFill>
                  <a:srgbClr val="0014AC"/>
                </a:solidFill>
              </a:endParaRPr>
            </a:p>
          </p:txBody>
        </p:sp>
      </p:grpSp>
      <p:grpSp>
        <p:nvGrpSpPr>
          <p:cNvPr id="11" name="Группа 59"/>
          <p:cNvGrpSpPr/>
          <p:nvPr/>
        </p:nvGrpSpPr>
        <p:grpSpPr>
          <a:xfrm>
            <a:off x="5976822" y="4226180"/>
            <a:ext cx="2143548" cy="893582"/>
            <a:chOff x="285312" y="4143380"/>
            <a:chExt cx="2143548" cy="893582"/>
          </a:xfrm>
          <a:solidFill>
            <a:schemeClr val="accent1">
              <a:alpha val="56000"/>
            </a:schemeClr>
          </a:solidFill>
        </p:grpSpPr>
        <p:sp>
          <p:nvSpPr>
            <p:cNvPr id="1055" name="Text Box 31"/>
            <p:cNvSpPr txBox="1">
              <a:spLocks noChangeArrowheads="1"/>
            </p:cNvSpPr>
            <p:nvPr/>
          </p:nvSpPr>
          <p:spPr bwMode="auto">
            <a:xfrm>
              <a:off x="285312" y="4334457"/>
              <a:ext cx="857256" cy="57148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>
                <a:spcAft>
                  <a:spcPts val="1000"/>
                </a:spcAft>
              </a:pPr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</a:rPr>
                <a:t>Т </a:t>
              </a:r>
              <a:r>
                <a:rPr kumimoji="0" lang="en-US" sz="2800" b="1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</a:rPr>
                <a:t>=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Text Box 30"/>
            <p:cNvSpPr txBox="1">
              <a:spLocks noChangeArrowheads="1"/>
            </p:cNvSpPr>
            <p:nvPr/>
          </p:nvSpPr>
          <p:spPr bwMode="auto">
            <a:xfrm>
              <a:off x="1071538" y="4143380"/>
              <a:ext cx="1357322" cy="71438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>
                <a:spcAft>
                  <a:spcPts val="1000"/>
                </a:spcAft>
              </a:pPr>
              <a:r>
                <a:rPr kumimoji="0" lang="en-US" sz="2800" b="1" i="0" u="sng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kumimoji="0" lang="en-US" sz="2800" b="1" i="0" u="sng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</a:t>
              </a:r>
              <a:r>
                <a:rPr kumimoji="0" lang="en-US" sz="2800" b="1" i="0" u="sng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2800" b="1" u="sng" baseline="300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Text Box 26"/>
            <p:cNvSpPr txBox="1">
              <a:spLocks noChangeArrowheads="1"/>
            </p:cNvSpPr>
            <p:nvPr/>
          </p:nvSpPr>
          <p:spPr bwMode="auto">
            <a:xfrm>
              <a:off x="1105993" y="4608334"/>
              <a:ext cx="1071570" cy="42862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ts val="25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</a:t>
              </a:r>
              <a:r>
                <a:rPr kumimoji="0" lang="en-US" sz="2800" b="1" i="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kumimoji="0" lang="en-US" sz="2800" b="1" i="0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</a:t>
              </a:r>
              <a:endParaRPr kumimoji="0" lang="ru-RU" sz="28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3" name="Выгнутая вправо стрелка 62"/>
          <p:cNvSpPr/>
          <p:nvPr/>
        </p:nvSpPr>
        <p:spPr>
          <a:xfrm>
            <a:off x="7929586" y="2214554"/>
            <a:ext cx="500066" cy="107157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4" name="Выгнутая вправо стрелка 63"/>
          <p:cNvSpPr/>
          <p:nvPr/>
        </p:nvSpPr>
        <p:spPr>
          <a:xfrm>
            <a:off x="7858148" y="3714752"/>
            <a:ext cx="500066" cy="107157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3" name="Выгнутая вправо стрелка 92"/>
          <p:cNvSpPr/>
          <p:nvPr/>
        </p:nvSpPr>
        <p:spPr>
          <a:xfrm rot="15639866" flipH="1">
            <a:off x="5526880" y="996484"/>
            <a:ext cx="357190" cy="336381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2" name="Группа 98"/>
          <p:cNvGrpSpPr/>
          <p:nvPr/>
        </p:nvGrpSpPr>
        <p:grpSpPr>
          <a:xfrm>
            <a:off x="432650" y="874034"/>
            <a:ext cx="642898" cy="945584"/>
            <a:chOff x="268874" y="840342"/>
            <a:chExt cx="642898" cy="945584"/>
          </a:xfrm>
        </p:grpSpPr>
        <p:cxnSp>
          <p:nvCxnSpPr>
            <p:cNvPr id="95" name="Прямая со стрелкой 94"/>
            <p:cNvCxnSpPr/>
            <p:nvPr/>
          </p:nvCxnSpPr>
          <p:spPr>
            <a:xfrm rot="5400000">
              <a:off x="321439" y="1393017"/>
              <a:ext cx="428628" cy="357190"/>
            </a:xfrm>
            <a:prstGeom prst="straightConnector1">
              <a:avLst/>
            </a:prstGeom>
            <a:ln w="34925">
              <a:solidFill>
                <a:srgbClr val="0014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 rot="18780627">
              <a:off x="292972" y="935922"/>
              <a:ext cx="7143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u="sng" dirty="0" smtClean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ru-RU" sz="2800" dirty="0"/>
            </a:p>
          </p:txBody>
        </p:sp>
        <p:cxnSp>
          <p:nvCxnSpPr>
            <p:cNvPr id="97" name="Прямая со стрелкой 96"/>
            <p:cNvCxnSpPr/>
            <p:nvPr/>
          </p:nvCxnSpPr>
          <p:spPr>
            <a:xfrm rot="5400000">
              <a:off x="268874" y="1136588"/>
              <a:ext cx="285752" cy="285752"/>
            </a:xfrm>
            <a:prstGeom prst="straightConnector1">
              <a:avLst/>
            </a:prstGeom>
            <a:ln w="34925">
              <a:solidFill>
                <a:srgbClr val="0014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Группа 102"/>
          <p:cNvGrpSpPr/>
          <p:nvPr/>
        </p:nvGrpSpPr>
        <p:grpSpPr>
          <a:xfrm>
            <a:off x="1582054" y="1000108"/>
            <a:ext cx="714380" cy="523220"/>
            <a:chOff x="1582054" y="1000108"/>
            <a:chExt cx="714380" cy="523220"/>
          </a:xfrm>
        </p:grpSpPr>
        <p:sp>
          <p:nvSpPr>
            <p:cNvPr id="100" name="TextBox 99"/>
            <p:cNvSpPr txBox="1"/>
            <p:nvPr/>
          </p:nvSpPr>
          <p:spPr>
            <a:xfrm>
              <a:off x="1582054" y="1000108"/>
              <a:ext cx="7143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ru-RU" sz="2800" b="1" baseline="-25000" dirty="0" err="1" smtClean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</a:t>
              </a:r>
              <a:endParaRPr lang="ru-RU" sz="2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102" name="Прямая со стрелкой 101"/>
            <p:cNvCxnSpPr/>
            <p:nvPr/>
          </p:nvCxnSpPr>
          <p:spPr>
            <a:xfrm>
              <a:off x="1602084" y="1168702"/>
              <a:ext cx="428628" cy="1588"/>
            </a:xfrm>
            <a:prstGeom prst="straightConnector1">
              <a:avLst/>
            </a:prstGeom>
            <a:ln w="4445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 Box 31"/>
          <p:cNvSpPr txBox="1">
            <a:spLocks noChangeArrowheads="1"/>
          </p:cNvSpPr>
          <p:nvPr/>
        </p:nvSpPr>
        <p:spPr bwMode="auto">
          <a:xfrm>
            <a:off x="1785918" y="3286124"/>
            <a:ext cx="3571868" cy="571482"/>
          </a:xfrm>
          <a:prstGeom prst="rect">
            <a:avLst/>
          </a:prstGeom>
          <a:solidFill>
            <a:schemeClr val="tx1">
              <a:lumMod val="50000"/>
              <a:lumOff val="50000"/>
              <a:alpha val="5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spcAft>
                <a:spcPts val="100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(6400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)</a:t>
            </a:r>
            <a:r>
              <a:rPr kumimoji="0" lang="en-US" sz="2800" b="1" i="0" u="none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=7465000000=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Text Box 31"/>
          <p:cNvSpPr txBox="1">
            <a:spLocks noChangeArrowheads="1"/>
          </p:cNvSpPr>
          <p:nvPr/>
        </p:nvSpPr>
        <p:spPr bwMode="auto">
          <a:xfrm>
            <a:off x="2786050" y="3857650"/>
            <a:ext cx="1571636" cy="571482"/>
          </a:xfrm>
          <a:prstGeom prst="rect">
            <a:avLst/>
          </a:prstGeom>
          <a:solidFill>
            <a:schemeClr val="tx1">
              <a:lumMod val="50000"/>
              <a:lumOff val="50000"/>
              <a:alpha val="5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spcAft>
                <a:spcPts val="1000"/>
              </a:spcAft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=86400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 Box 26"/>
          <p:cNvSpPr txBox="1">
            <a:spLocks noChangeArrowheads="1"/>
          </p:cNvSpPr>
          <p:nvPr/>
        </p:nvSpPr>
        <p:spPr bwMode="auto">
          <a:xfrm>
            <a:off x="0" y="4572008"/>
            <a:ext cx="4143372" cy="571504"/>
          </a:xfrm>
          <a:prstGeom prst="rect">
            <a:avLst/>
          </a:prstGeom>
          <a:solidFill>
            <a:srgbClr val="FFFF00">
              <a:alpha val="56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spcAft>
                <a:spcPts val="1000"/>
              </a:spcAft>
            </a:pPr>
            <a:r>
              <a:rPr kumimoji="0" lang="en-US" sz="28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</a:t>
            </a:r>
            <a:r>
              <a:rPr kumimoji="0" lang="en-US" sz="2800" b="1" i="0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</a:rPr>
              <a:t>M</a:t>
            </a:r>
            <a:r>
              <a:rPr kumimoji="0" lang="en-US" sz="2800" b="1" i="0" strike="noStrike" cap="none" normalizeH="0" baseline="-2500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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= 6,67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10</a:t>
            </a:r>
            <a:r>
              <a:rPr lang="en-US" sz="2800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baseline="30000" dirty="0" smtClean="0">
                <a:latin typeface="Times New Roman" pitchFamily="18" charset="0"/>
                <a:cs typeface="Times New Roman" pitchFamily="18" charset="0"/>
              </a:rPr>
              <a:t>-11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6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10</a:t>
            </a:r>
            <a:r>
              <a:rPr lang="en-US" sz="2800" b="1" baseline="30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baseline="30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=</a:t>
            </a:r>
            <a:endParaRPr kumimoji="0" lang="ru-RU" sz="2800" b="0" i="0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Text Box 26"/>
          <p:cNvSpPr txBox="1">
            <a:spLocks noChangeArrowheads="1"/>
          </p:cNvSpPr>
          <p:nvPr/>
        </p:nvSpPr>
        <p:spPr bwMode="auto">
          <a:xfrm>
            <a:off x="4000684" y="4559945"/>
            <a:ext cx="1428760" cy="571504"/>
          </a:xfrm>
          <a:prstGeom prst="rect">
            <a:avLst/>
          </a:prstGeom>
          <a:solidFill>
            <a:srgbClr val="FFFF00">
              <a:alpha val="56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spcAft>
                <a:spcPts val="1000"/>
              </a:spcAft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40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10</a:t>
            </a:r>
            <a:r>
              <a:rPr lang="en-US" sz="2800" b="1" baseline="30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baseline="30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kumimoji="0" lang="ru-RU" sz="2800" b="0" i="0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Группа 59"/>
          <p:cNvGrpSpPr/>
          <p:nvPr/>
        </p:nvGrpSpPr>
        <p:grpSpPr>
          <a:xfrm>
            <a:off x="5381349" y="5143512"/>
            <a:ext cx="3762683" cy="1052355"/>
            <a:chOff x="-1095979" y="4143380"/>
            <a:chExt cx="3762683" cy="1052355"/>
          </a:xfrm>
          <a:solidFill>
            <a:schemeClr val="accent1">
              <a:alpha val="56000"/>
            </a:schemeClr>
          </a:solidFill>
        </p:grpSpPr>
        <p:sp>
          <p:nvSpPr>
            <p:cNvPr id="92" name="Text Box 31"/>
            <p:cNvSpPr txBox="1">
              <a:spLocks noChangeArrowheads="1"/>
            </p:cNvSpPr>
            <p:nvPr/>
          </p:nvSpPr>
          <p:spPr bwMode="auto">
            <a:xfrm>
              <a:off x="-1095979" y="4357694"/>
              <a:ext cx="2119609" cy="57148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>
                <a:spcAft>
                  <a:spcPts val="1000"/>
                </a:spcAft>
              </a:pPr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</a:rPr>
                <a:t>7,465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</a:t>
              </a:r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10</a:t>
              </a:r>
              <a:r>
                <a:rPr lang="en-US" sz="2800" b="1" baseline="30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800" b="1" baseline="30000" dirty="0" smtClean="0">
                  <a:latin typeface="Times New Roman" pitchFamily="18" charset="0"/>
                  <a:cs typeface="Times New Roman" pitchFamily="18" charset="0"/>
                </a:rPr>
                <a:t>9</a:t>
              </a:r>
              <a:r>
                <a:rPr lang="ru-RU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с</a:t>
              </a:r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</a:rPr>
                <a:t>=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Text Box 30"/>
            <p:cNvSpPr txBox="1">
              <a:spLocks noChangeArrowheads="1"/>
            </p:cNvSpPr>
            <p:nvPr/>
          </p:nvSpPr>
          <p:spPr bwMode="auto">
            <a:xfrm>
              <a:off x="1071538" y="4143380"/>
              <a:ext cx="1357322" cy="71438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>
                <a:spcAft>
                  <a:spcPts val="1000"/>
                </a:spcAft>
              </a:pPr>
              <a:r>
                <a:rPr kumimoji="0" lang="en-US" sz="2800" b="1" i="0" u="sng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kumimoji="0" lang="ru-RU" sz="2800" b="1" i="0" u="sng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0 </a:t>
              </a:r>
              <a:r>
                <a:rPr lang="en-US" sz="2800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2800" b="1" u="sng" baseline="300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8" name="Text Box 26"/>
            <p:cNvSpPr txBox="1">
              <a:spLocks noChangeArrowheads="1"/>
            </p:cNvSpPr>
            <p:nvPr/>
          </p:nvSpPr>
          <p:spPr bwMode="auto">
            <a:xfrm>
              <a:off x="1141618" y="4624231"/>
              <a:ext cx="1525086" cy="57150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>
                <a:spcAft>
                  <a:spcPts val="1000"/>
                </a:spcAft>
              </a:pPr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40</a:t>
              </a:r>
              <a:r>
                <a:rPr lang="en-US" sz="28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</a:t>
              </a:r>
              <a:r>
                <a:rPr lang="ru-RU" sz="28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10</a:t>
              </a:r>
              <a:r>
                <a:rPr lang="en-US" sz="2800" b="1" baseline="30000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800" b="1" baseline="30000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13</a:t>
              </a:r>
              <a:endParaRPr kumimoji="0" lang="ru-RU" sz="28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Группа 59"/>
          <p:cNvGrpSpPr/>
          <p:nvPr/>
        </p:nvGrpSpPr>
        <p:grpSpPr>
          <a:xfrm>
            <a:off x="1714480" y="5488593"/>
            <a:ext cx="2500298" cy="583591"/>
            <a:chOff x="-1262386" y="4417024"/>
            <a:chExt cx="2500298" cy="583591"/>
          </a:xfrm>
          <a:solidFill>
            <a:schemeClr val="tx1">
              <a:lumMod val="50000"/>
              <a:lumOff val="50000"/>
              <a:alpha val="56000"/>
            </a:schemeClr>
          </a:solidFill>
        </p:grpSpPr>
        <p:sp>
          <p:nvSpPr>
            <p:cNvPr id="101" name="Text Box 31"/>
            <p:cNvSpPr txBox="1">
              <a:spLocks noChangeArrowheads="1"/>
            </p:cNvSpPr>
            <p:nvPr/>
          </p:nvSpPr>
          <p:spPr bwMode="auto">
            <a:xfrm>
              <a:off x="-1262386" y="4429133"/>
              <a:ext cx="2119609" cy="57148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>
                <a:spcAft>
                  <a:spcPts val="1000"/>
                </a:spcAft>
              </a:pPr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</a:rPr>
                <a:t>7,465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</a:t>
              </a:r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10</a:t>
              </a:r>
              <a:r>
                <a:rPr lang="en-US" sz="2800" b="1" baseline="30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800" b="1" baseline="30000" dirty="0" smtClean="0">
                  <a:latin typeface="Times New Roman" pitchFamily="18" charset="0"/>
                  <a:cs typeface="Times New Roman" pitchFamily="18" charset="0"/>
                </a:rPr>
                <a:t>21</a:t>
              </a:r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</a:rPr>
                <a:t>=</a:t>
              </a:r>
              <a:endPara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3" name="Text Box 30"/>
            <p:cNvSpPr txBox="1">
              <a:spLocks noChangeArrowheads="1"/>
            </p:cNvSpPr>
            <p:nvPr/>
          </p:nvSpPr>
          <p:spPr bwMode="auto">
            <a:xfrm>
              <a:off x="714348" y="4417024"/>
              <a:ext cx="523564" cy="5715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>
                <a:spcAft>
                  <a:spcPts val="1000"/>
                </a:spcAft>
              </a:pP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2800" b="1" baseline="300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kumimoji="0" lang="ru-RU" sz="28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5" name="Text Box 30"/>
          <p:cNvSpPr txBox="1">
            <a:spLocks noChangeArrowheads="1"/>
          </p:cNvSpPr>
          <p:nvPr/>
        </p:nvSpPr>
        <p:spPr bwMode="auto">
          <a:xfrm>
            <a:off x="1976702" y="6143644"/>
            <a:ext cx="2238108" cy="571504"/>
          </a:xfrm>
          <a:prstGeom prst="rect">
            <a:avLst/>
          </a:prstGeom>
          <a:solidFill>
            <a:schemeClr val="tx1">
              <a:lumMod val="50000"/>
              <a:lumOff val="50000"/>
              <a:alpha val="5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spcAft>
                <a:spcPts val="1000"/>
              </a:spcAft>
            </a:pPr>
            <a:r>
              <a:rPr kumimoji="0" lang="en-US" sz="28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r=1.96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10</a:t>
            </a:r>
            <a:r>
              <a:rPr lang="en-US" sz="2800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baseline="30000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endParaRPr kumimoji="0" lang="ru-RU" sz="28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 Box 30"/>
          <p:cNvSpPr txBox="1">
            <a:spLocks noChangeArrowheads="1"/>
          </p:cNvSpPr>
          <p:nvPr/>
        </p:nvSpPr>
        <p:spPr bwMode="auto">
          <a:xfrm>
            <a:off x="4357686" y="6286496"/>
            <a:ext cx="5214974" cy="571504"/>
          </a:xfrm>
          <a:prstGeom prst="rect">
            <a:avLst/>
          </a:prstGeom>
          <a:solidFill>
            <a:schemeClr val="tx1">
              <a:lumMod val="50000"/>
              <a:lumOff val="50000"/>
              <a:alpha val="5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spcAft>
                <a:spcPts val="100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kumimoji="0" lang="en-US" sz="28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=196</a:t>
            </a:r>
            <a:r>
              <a:rPr kumimoji="0" lang="ru-RU" sz="28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00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км-6400км=13200км</a:t>
            </a:r>
            <a:endParaRPr kumimoji="0" lang="ru-RU" sz="28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Заголовок 1"/>
          <p:cNvSpPr txBox="1">
            <a:spLocks/>
          </p:cNvSpPr>
          <p:nvPr/>
        </p:nvSpPr>
        <p:spPr>
          <a:xfrm>
            <a:off x="3243250" y="571504"/>
            <a:ext cx="5900750" cy="57148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anchor="ctr">
            <a:normAutofit fontScale="75000" lnSpcReduction="2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Плоскость орбиты через </a:t>
            </a: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центр Земли</a:t>
            </a:r>
            <a:endParaRPr kumimoji="0" lang="ru-RU" sz="2400" b="1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7" name="Text Box 30"/>
          <p:cNvSpPr txBox="1">
            <a:spLocks noChangeArrowheads="1"/>
          </p:cNvSpPr>
          <p:nvPr/>
        </p:nvSpPr>
        <p:spPr bwMode="auto">
          <a:xfrm>
            <a:off x="0" y="3869691"/>
            <a:ext cx="2714612" cy="571504"/>
          </a:xfrm>
          <a:prstGeom prst="rect">
            <a:avLst/>
          </a:prstGeom>
          <a:solidFill>
            <a:schemeClr val="tx1">
              <a:lumMod val="50000"/>
              <a:lumOff val="50000"/>
              <a:alpha val="5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spcAft>
                <a:spcPts val="1000"/>
              </a:spcAft>
            </a:pPr>
            <a:r>
              <a:rPr kumimoji="0" lang="ru-RU" sz="28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сутках секунд</a:t>
            </a:r>
          </a:p>
        </p:txBody>
      </p:sp>
      <p:cxnSp>
        <p:nvCxnSpPr>
          <p:cNvPr id="69" name="Прямая со стрелкой 68"/>
          <p:cNvCxnSpPr/>
          <p:nvPr/>
        </p:nvCxnSpPr>
        <p:spPr>
          <a:xfrm>
            <a:off x="5072066" y="3714752"/>
            <a:ext cx="1000132" cy="857256"/>
          </a:xfrm>
          <a:prstGeom prst="straightConnector1">
            <a:avLst/>
          </a:prstGeom>
          <a:ln w="571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>
            <a:off x="5357818" y="4857760"/>
            <a:ext cx="1572012" cy="71438"/>
          </a:xfrm>
          <a:prstGeom prst="straightConnector1">
            <a:avLst/>
          </a:prstGeom>
          <a:ln w="571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Скругленный прямоугольник 72"/>
          <p:cNvSpPr/>
          <p:nvPr/>
        </p:nvSpPr>
        <p:spPr>
          <a:xfrm>
            <a:off x="6905704" y="3345687"/>
            <a:ext cx="571504" cy="535691"/>
          </a:xfrm>
          <a:prstGeom prst="roundRect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6119510" y="1738238"/>
            <a:ext cx="357190" cy="357190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6762452" y="2023990"/>
            <a:ext cx="357190" cy="357190"/>
          </a:xfrm>
          <a:prstGeom prst="roundRect">
            <a:avLst/>
          </a:prstGeom>
          <a:solidFill>
            <a:schemeClr val="bg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7" name="Прямая со стрелкой 76"/>
          <p:cNvCxnSpPr/>
          <p:nvPr/>
        </p:nvCxnSpPr>
        <p:spPr>
          <a:xfrm rot="10800000" flipV="1">
            <a:off x="4071934" y="5357826"/>
            <a:ext cx="3571900" cy="357190"/>
          </a:xfrm>
          <a:prstGeom prst="straightConnector1">
            <a:avLst/>
          </a:prstGeom>
          <a:ln w="571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6"/>
          <p:cNvGrpSpPr/>
          <p:nvPr/>
        </p:nvGrpSpPr>
        <p:grpSpPr>
          <a:xfrm>
            <a:off x="0" y="0"/>
            <a:ext cx="9144000" cy="7072363"/>
            <a:chOff x="785850" y="-1571661"/>
            <a:chExt cx="9144000" cy="7072363"/>
          </a:xfrm>
          <a:solidFill>
            <a:schemeClr val="tx1">
              <a:alpha val="38000"/>
            </a:schemeClr>
          </a:solidFill>
        </p:grpSpPr>
        <p:grpSp>
          <p:nvGrpSpPr>
            <p:cNvPr id="20" name="Группа 2"/>
            <p:cNvGrpSpPr/>
            <p:nvPr/>
          </p:nvGrpSpPr>
          <p:grpSpPr>
            <a:xfrm>
              <a:off x="785850" y="-1571661"/>
              <a:ext cx="9144000" cy="7072363"/>
              <a:chOff x="-4286280" y="-2071751"/>
              <a:chExt cx="9144000" cy="7072363"/>
            </a:xfrm>
            <a:grpFill/>
          </p:grpSpPr>
          <p:grpSp>
            <p:nvGrpSpPr>
              <p:cNvPr id="21" name="Группа 12"/>
              <p:cNvGrpSpPr/>
              <p:nvPr/>
            </p:nvGrpSpPr>
            <p:grpSpPr>
              <a:xfrm>
                <a:off x="-4286280" y="-2071751"/>
                <a:ext cx="9144000" cy="7072363"/>
                <a:chOff x="785850" y="-1714538"/>
                <a:chExt cx="9144000" cy="7072363"/>
              </a:xfrm>
              <a:grpFill/>
            </p:grpSpPr>
            <p:sp>
              <p:nvSpPr>
                <p:cNvPr id="123" name="Прямоугольник 122"/>
                <p:cNvSpPr/>
                <p:nvPr/>
              </p:nvSpPr>
              <p:spPr>
                <a:xfrm>
                  <a:off x="785850" y="-1714538"/>
                  <a:ext cx="9144000" cy="7072363"/>
                </a:xfrm>
                <a:prstGeom prst="rect">
                  <a:avLst/>
                </a:prstGeom>
                <a:grpFill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spcAft>
                      <a:spcPts val="1000"/>
                    </a:spcAft>
                  </a:pPr>
                  <a:r>
                    <a:rPr lang="ru-RU" sz="11500" b="1" dirty="0" smtClean="0">
                      <a:solidFill>
                        <a:srgbClr val="FFC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      </a:t>
                  </a:r>
                  <a:endParaRPr lang="ru-RU" sz="11500" b="1" dirty="0" smtClean="0">
                    <a:solidFill>
                      <a:srgbClr val="FFC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Symbol" pitchFamily="18" charset="2"/>
                  </a:endParaRPr>
                </a:p>
                <a:p>
                  <a:pPr algn="ctr">
                    <a:spcAft>
                      <a:spcPts val="1000"/>
                    </a:spcAft>
                  </a:pPr>
                  <a:r>
                    <a:rPr lang="en-US" sz="11500" b="1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F</a:t>
                  </a:r>
                  <a:r>
                    <a:rPr lang="en-US" sz="8000" b="1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 =</a:t>
                  </a:r>
                  <a:r>
                    <a:rPr lang="en-US" sz="8000" b="1" baseline="-25000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   </a:t>
                  </a:r>
                  <a:r>
                    <a:rPr lang="ru-RU" sz="8800" b="1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  <a:sym typeface="Symbol"/>
                    </a:rPr>
                    <a:t></a:t>
                  </a:r>
                  <a:r>
                    <a:rPr lang="en-US" sz="8000" b="1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 m</a:t>
                  </a:r>
                  <a:r>
                    <a:rPr lang="en-US" sz="8000" b="1" baseline="-25000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1</a:t>
                  </a:r>
                  <a:r>
                    <a:rPr lang="ru-RU" sz="8000" b="1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•</a:t>
                  </a:r>
                  <a:r>
                    <a:rPr lang="en-US" sz="8000" b="1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m</a:t>
                  </a:r>
                  <a:r>
                    <a:rPr lang="en-US" sz="8000" b="1" baseline="-25000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  <a:endParaRPr lang="ru-RU" sz="8000" b="1" u="sng" baseline="-25000" dirty="0" smtClean="0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>
                    <a:spcAft>
                      <a:spcPts val="1000"/>
                    </a:spcAft>
                  </a:pPr>
                  <a:r>
                    <a:rPr lang="en-US" sz="8000" b="1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          R</a:t>
                  </a:r>
                  <a:r>
                    <a:rPr lang="en-US" sz="8000" b="1" baseline="30000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  <a:endParaRPr lang="ru-RU" sz="11500" dirty="0" smtClean="0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lvl="0" algn="ctr">
                    <a:spcAft>
                      <a:spcPts val="1000"/>
                    </a:spcAft>
                  </a:pPr>
                  <a:endParaRPr lang="ru-RU" sz="11500" dirty="0" smtClean="0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24" name="TextBox 123"/>
                <p:cNvSpPr txBox="1"/>
                <p:nvPr/>
              </p:nvSpPr>
              <p:spPr>
                <a:xfrm>
                  <a:off x="2357518" y="4035466"/>
                  <a:ext cx="5214974" cy="110799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66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  <a:sym typeface="Symbol"/>
                    </a:rPr>
                    <a:t></a:t>
                  </a:r>
                  <a:r>
                    <a:rPr lang="en-US" sz="66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= 6,67 </a:t>
                  </a:r>
                  <a:r>
                    <a:rPr lang="en-US" sz="66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  <a:sym typeface="Symbol"/>
                    </a:rPr>
                    <a:t></a:t>
                  </a:r>
                  <a:r>
                    <a:rPr lang="en-US" sz="66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10</a:t>
                  </a:r>
                  <a:r>
                    <a:rPr lang="en-US" sz="6600" b="1" baseline="30000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-11</a:t>
                  </a:r>
                  <a:endParaRPr lang="ru-RU" sz="6600" dirty="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122" name="Прямая соединительная линия 4"/>
              <p:cNvCxnSpPr/>
              <p:nvPr/>
            </p:nvCxnSpPr>
            <p:spPr>
              <a:xfrm>
                <a:off x="1071570" y="1714439"/>
                <a:ext cx="3643370" cy="24"/>
              </a:xfrm>
              <a:prstGeom prst="line">
                <a:avLst/>
              </a:prstGeom>
              <a:grpFill/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Группа 15"/>
            <p:cNvGrpSpPr/>
            <p:nvPr/>
          </p:nvGrpSpPr>
          <p:grpSpPr>
            <a:xfrm>
              <a:off x="2500298" y="-1486050"/>
              <a:ext cx="3175917" cy="1986067"/>
              <a:chOff x="428596" y="-662768"/>
              <a:chExt cx="1734562" cy="1623767"/>
            </a:xfrm>
            <a:grpFill/>
          </p:grpSpPr>
          <p:sp>
            <p:nvSpPr>
              <p:cNvPr id="115" name="TextBox 8"/>
              <p:cNvSpPr txBox="1">
                <a:spLocks noChangeArrowheads="1"/>
              </p:cNvSpPr>
              <p:nvPr/>
            </p:nvSpPr>
            <p:spPr bwMode="auto">
              <a:xfrm>
                <a:off x="428596" y="-356776"/>
                <a:ext cx="933026" cy="108201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sz="8000" b="1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а</a:t>
                </a:r>
                <a:r>
                  <a:rPr lang="ru-RU" sz="80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=</a:t>
                </a:r>
                <a:endParaRPr lang="ru-RU" sz="8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6" name="TextBox 10"/>
              <p:cNvSpPr txBox="1">
                <a:spLocks noChangeArrowheads="1"/>
              </p:cNvSpPr>
              <p:nvPr/>
            </p:nvSpPr>
            <p:spPr bwMode="auto">
              <a:xfrm>
                <a:off x="1170357" y="-662768"/>
                <a:ext cx="865167" cy="98136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72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 </a:t>
                </a:r>
                <a:r>
                  <a:rPr lang="el-GR" sz="72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Σ</a:t>
                </a:r>
                <a:r>
                  <a:rPr lang="en-US" sz="72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F</a:t>
                </a:r>
                <a:endParaRPr lang="ru-RU" sz="7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7" name="TextBox 15"/>
              <p:cNvSpPr txBox="1">
                <a:spLocks noChangeArrowheads="1"/>
              </p:cNvSpPr>
              <p:nvPr/>
            </p:nvSpPr>
            <p:spPr bwMode="auto">
              <a:xfrm>
                <a:off x="1230517" y="330138"/>
                <a:ext cx="758746" cy="63086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ts val="5000"/>
                  </a:lnSpc>
                </a:pPr>
                <a:r>
                  <a:rPr lang="ru-RU" sz="60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6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endParaRPr lang="ru-RU" sz="6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8" name="Line 23"/>
              <p:cNvSpPr>
                <a:spLocks noChangeShapeType="1"/>
              </p:cNvSpPr>
              <p:nvPr/>
            </p:nvSpPr>
            <p:spPr bwMode="auto">
              <a:xfrm>
                <a:off x="1512213" y="-487549"/>
                <a:ext cx="360000" cy="0"/>
              </a:xfrm>
              <a:prstGeom prst="line">
                <a:avLst/>
              </a:prstGeom>
              <a:grpFill/>
              <a:ln w="76200">
                <a:solidFill>
                  <a:srgbClr val="FFC000"/>
                </a:solidFill>
                <a:round/>
                <a:headEnd/>
                <a:tailEnd type="triangle" w="med" len="med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4000">
                  <a:solidFill>
                    <a:schemeClr val="bg1"/>
                  </a:solidFill>
                </a:endParaRPr>
              </a:p>
            </p:txBody>
          </p:sp>
          <p:sp>
            <p:nvSpPr>
              <p:cNvPr id="119" name="Line 23"/>
              <p:cNvSpPr>
                <a:spLocks noChangeShapeType="1"/>
              </p:cNvSpPr>
              <p:nvPr/>
            </p:nvSpPr>
            <p:spPr bwMode="auto">
              <a:xfrm>
                <a:off x="509142" y="-78706"/>
                <a:ext cx="360000" cy="0"/>
              </a:xfrm>
              <a:prstGeom prst="line">
                <a:avLst/>
              </a:prstGeom>
              <a:grpFill/>
              <a:ln w="38100">
                <a:solidFill>
                  <a:srgbClr val="FFC000"/>
                </a:solidFill>
                <a:round/>
                <a:headEnd/>
                <a:tailEnd type="triangle" w="med" len="med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40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20" name="Прямая соединительная линия 119"/>
              <p:cNvCxnSpPr/>
              <p:nvPr/>
            </p:nvCxnSpPr>
            <p:spPr bwMode="auto">
              <a:xfrm flipV="1">
                <a:off x="1130896" y="213325"/>
                <a:ext cx="1032262" cy="28596"/>
              </a:xfrm>
              <a:prstGeom prst="line">
                <a:avLst/>
              </a:prstGeom>
              <a:grpFill/>
              <a:ln w="63500">
                <a:solidFill>
                  <a:srgbClr val="FFC000"/>
                </a:solidFill>
              </a:ln>
              <a:scene3d>
                <a:camera prst="orthographicFront">
                  <a:rot lat="0" lon="0" rev="2154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5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" grpId="0" animBg="1"/>
      <p:bldP spid="1036" grpId="0" animBg="1"/>
      <p:bldP spid="15" grpId="0" animBg="1"/>
      <p:bldP spid="15" grpId="1" animBg="1"/>
      <p:bldP spid="18" grpId="0"/>
      <p:bldP spid="1040" grpId="0" animBg="1"/>
      <p:bldP spid="63" grpId="0" animBg="1"/>
      <p:bldP spid="64" grpId="0" animBg="1"/>
      <p:bldP spid="93" grpId="0" animBg="1"/>
      <p:bldP spid="81" grpId="0" animBg="1"/>
      <p:bldP spid="82" grpId="0" animBg="1"/>
      <p:bldP spid="83" grpId="0" animBg="1"/>
      <p:bldP spid="84" grpId="0" animBg="1"/>
      <p:bldP spid="105" grpId="0" animBg="1"/>
      <p:bldP spid="65" grpId="0" animBg="1"/>
      <p:bldP spid="66" grpId="0" animBg="1"/>
      <p:bldP spid="67" grpId="0" animBg="1"/>
      <p:bldP spid="73" grpId="0" animBg="1"/>
      <p:bldP spid="75" grpId="0" animBg="1"/>
      <p:bldP spid="7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21550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tabLst>
                <a:tab pos="228600" algn="l"/>
              </a:tabLst>
            </a:pPr>
            <a:r>
              <a:rPr lang="ru-RU" sz="4400" b="1" dirty="0" smtClean="0">
                <a:solidFill>
                  <a:srgbClr val="0014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Почему спутники и Луна не 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падают</a:t>
            </a:r>
            <a:r>
              <a:rPr lang="ru-RU" sz="4400" b="1" dirty="0" smtClean="0">
                <a:solidFill>
                  <a:srgbClr val="0014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Землю?</a:t>
            </a:r>
          </a:p>
          <a:p>
            <a:pPr lvl="0" eaLnBrk="0" hangingPunct="0">
              <a:buFontTx/>
              <a:buChar char="-"/>
              <a:tabLst>
                <a:tab pos="228600" algn="l"/>
              </a:tabLst>
            </a:pPr>
            <a:endParaRPr lang="ru-RU" sz="4000" b="1" dirty="0" smtClean="0">
              <a:solidFill>
                <a:srgbClr val="0014AC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hangingPunct="0">
              <a:tabLst>
                <a:tab pos="228600" algn="l"/>
              </a:tabLst>
            </a:pPr>
            <a:r>
              <a:rPr lang="ru-RU" sz="4000" b="1" dirty="0" smtClean="0">
                <a:solidFill>
                  <a:srgbClr val="0014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2.Что заставляет двигаться спутник по орбите?</a:t>
            </a:r>
          </a:p>
          <a:p>
            <a:pPr lvl="0" eaLnBrk="0" hangingPunct="0">
              <a:tabLst>
                <a:tab pos="228600" algn="l"/>
              </a:tabLst>
            </a:pPr>
            <a:endParaRPr lang="ru-RU" sz="3600" b="1" dirty="0" smtClean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hangingPunct="0">
              <a:tabLst>
                <a:tab pos="228600" algn="l"/>
              </a:tabLst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43504" y="1282471"/>
            <a:ext cx="3929058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падают… мимо!!!</a:t>
            </a:r>
            <a:endParaRPr lang="ru-RU" sz="3600" dirty="0"/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2000232" y="2714620"/>
            <a:ext cx="7000924" cy="10772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Центростремительное ускорение телам сообщает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9010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сила тяготения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3"/>
          <p:cNvGrpSpPr/>
          <p:nvPr/>
        </p:nvGrpSpPr>
        <p:grpSpPr>
          <a:xfrm>
            <a:off x="5357818" y="3857628"/>
            <a:ext cx="2586189" cy="1417312"/>
            <a:chOff x="1041900" y="428604"/>
            <a:chExt cx="2586189" cy="1417312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1041900" y="915022"/>
              <a:ext cx="105028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3600" b="1" baseline="-25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Т</a:t>
              </a:r>
              <a:r>
                <a:rPr lang="ru-RU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36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ru-RU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0" name="Прямая соединительная линия 19"/>
            <p:cNvCxnSpPr/>
            <p:nvPr/>
          </p:nvCxnSpPr>
          <p:spPr>
            <a:xfrm>
              <a:off x="2017078" y="1226482"/>
              <a:ext cx="1357322" cy="1588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Прямоугольник 20"/>
            <p:cNvSpPr/>
            <p:nvPr/>
          </p:nvSpPr>
          <p:spPr>
            <a:xfrm>
              <a:off x="1785918" y="428604"/>
              <a:ext cx="184217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Aft>
                  <a:spcPts val="1000"/>
                </a:spcAft>
              </a:pPr>
              <a:r>
                <a:rPr lang="ru-RU" sz="4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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sz="3600" b="1" baseline="-25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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sz="3600" b="1" baseline="-25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ru-RU" sz="48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Rectangle 6"/>
            <p:cNvSpPr>
              <a:spLocks noChangeArrowheads="1"/>
            </p:cNvSpPr>
            <p:nvPr/>
          </p:nvSpPr>
          <p:spPr bwMode="auto">
            <a:xfrm>
              <a:off x="2351926" y="1138030"/>
              <a:ext cx="851623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  <a:sym typeface="Symbol" pitchFamily="18" charset="2"/>
                </a:rPr>
                <a:t>R</a:t>
              </a:r>
              <a:r>
                <a:rPr kumimoji="0" lang="en-US" sz="4000" b="1" i="0" u="none" strike="noStrike" cap="none" normalizeH="0" baseline="3000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  <a:sym typeface="Symbol" pitchFamily="18" charset="2"/>
                </a:rPr>
                <a:t>2</a:t>
              </a:r>
              <a:endParaRPr kumimoji="0" lang="en-US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2155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tabLst>
                <a:tab pos="228600" algn="l"/>
              </a:tabLst>
            </a:pPr>
            <a:endParaRPr lang="ru-RU" sz="3600" b="1" dirty="0" smtClean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hangingPunct="0">
              <a:tabLst>
                <a:tab pos="228600" algn="l"/>
              </a:tabLst>
            </a:pP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*3. Как сделать, чтобы спутник «висел над головой»?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hangingPunct="0">
              <a:tabLst>
                <a:tab pos="228600" algn="l"/>
              </a:tabLst>
            </a:pP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 4. Почему все тела в спутнике невесомы?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357430"/>
            <a:ext cx="9144000" cy="32316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lvl="0" eaLnBrk="0" hangingPunct="0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8.Невесомость 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это состояние, при котором тело не действует ни на опору,  ни на подвес.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hangingPunct="0"/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8.Условие невесомости: 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ситуация, когда и 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тело и опора 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имеют ускорение свободного падения.</a:t>
            </a:r>
            <a:r>
              <a:rPr lang="ru-RU" sz="3200" dirty="0" smtClean="0">
                <a:solidFill>
                  <a:srgbClr val="F9010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(Двигаются под действием только силы тяжести).</a:t>
            </a:r>
            <a:r>
              <a:rPr lang="ru-RU" dirty="0" smtClean="0">
                <a:solidFill>
                  <a:srgbClr val="F9010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dirty="0" smtClean="0">
              <a:solidFill>
                <a:srgbClr val="F9010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0" y="0"/>
            <a:ext cx="5715000" cy="56356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600" dirty="0" smtClean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Домашнее задание.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71480"/>
            <a:ext cx="7215206" cy="2571767"/>
          </a:xfrm>
          <a:gradFill rotWithShape="0">
            <a:gsLst>
              <a:gs pos="0">
                <a:srgbClr val="92D050"/>
              </a:gs>
              <a:gs pos="100000">
                <a:srgbClr val="66CCFF">
                  <a:alpha val="50000"/>
                </a:srgbClr>
              </a:gs>
            </a:gsLst>
            <a:path path="rect">
              <a:fillToRect l="50000" t="50000" r="50000" b="50000"/>
            </a:path>
          </a:gradFill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ru-RU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космические скорости  </a:t>
            </a:r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sz="48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9" descr="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70738" y="458788"/>
            <a:ext cx="1944687" cy="19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5" descr="boy_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313" y="3609975"/>
            <a:ext cx="1500187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boy_14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54188" y="3629025"/>
            <a:ext cx="1457325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boy_15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41675" y="3643313"/>
            <a:ext cx="131445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boy_15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83100" y="3643313"/>
            <a:ext cx="1484313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boy_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51563" y="3643313"/>
            <a:ext cx="1484312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boy_14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00875" y="2216150"/>
            <a:ext cx="2143125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6"/>
          <p:cNvGrpSpPr/>
          <p:nvPr/>
        </p:nvGrpSpPr>
        <p:grpSpPr>
          <a:xfrm>
            <a:off x="0" y="-214363"/>
            <a:ext cx="9144000" cy="7072363"/>
            <a:chOff x="0" y="-4500595"/>
            <a:chExt cx="9144000" cy="7072363"/>
          </a:xfrm>
          <a:solidFill>
            <a:schemeClr val="tx1">
              <a:alpha val="36000"/>
            </a:schemeClr>
          </a:solidFill>
        </p:grpSpPr>
        <p:grpSp>
          <p:nvGrpSpPr>
            <p:cNvPr id="3" name="Группа 2"/>
            <p:cNvGrpSpPr/>
            <p:nvPr/>
          </p:nvGrpSpPr>
          <p:grpSpPr>
            <a:xfrm>
              <a:off x="0" y="-4500595"/>
              <a:ext cx="9144000" cy="7072363"/>
              <a:chOff x="-5072130" y="-5000685"/>
              <a:chExt cx="9144000" cy="7072363"/>
            </a:xfrm>
            <a:grpFill/>
          </p:grpSpPr>
          <p:grpSp>
            <p:nvGrpSpPr>
              <p:cNvPr id="4" name="Группа 12"/>
              <p:cNvGrpSpPr/>
              <p:nvPr/>
            </p:nvGrpSpPr>
            <p:grpSpPr>
              <a:xfrm>
                <a:off x="-5072130" y="-5000685"/>
                <a:ext cx="9144000" cy="7072363"/>
                <a:chOff x="0" y="-4643472"/>
                <a:chExt cx="9144000" cy="7072363"/>
              </a:xfrm>
              <a:grpFill/>
            </p:grpSpPr>
            <p:sp>
              <p:nvSpPr>
                <p:cNvPr id="36" name="Прямоугольник 35"/>
                <p:cNvSpPr/>
                <p:nvPr/>
              </p:nvSpPr>
              <p:spPr>
                <a:xfrm>
                  <a:off x="0" y="-4643472"/>
                  <a:ext cx="9144000" cy="7072363"/>
                </a:xfrm>
                <a:prstGeom prst="rect">
                  <a:avLst/>
                </a:prstGeom>
                <a:grpFill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spcAft>
                      <a:spcPts val="1000"/>
                    </a:spcAft>
                  </a:pPr>
                  <a:r>
                    <a:rPr lang="ru-RU" sz="11500" b="1" dirty="0" smtClean="0">
                      <a:solidFill>
                        <a:srgbClr val="FFC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      </a:t>
                  </a:r>
                  <a:endParaRPr lang="ru-RU" sz="11500" b="1" dirty="0" smtClean="0">
                    <a:solidFill>
                      <a:srgbClr val="FFC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Symbol" pitchFamily="18" charset="2"/>
                  </a:endParaRPr>
                </a:p>
                <a:p>
                  <a:pPr algn="ctr">
                    <a:spcAft>
                      <a:spcPts val="1000"/>
                    </a:spcAft>
                  </a:pPr>
                  <a:r>
                    <a:rPr lang="en-US" sz="11500" b="1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F</a:t>
                  </a:r>
                  <a:r>
                    <a:rPr lang="en-US" sz="8000" b="1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 =</a:t>
                  </a:r>
                  <a:r>
                    <a:rPr lang="en-US" sz="8000" b="1" baseline="-25000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   </a:t>
                  </a:r>
                  <a:r>
                    <a:rPr lang="ru-RU" sz="8800" b="1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  <a:sym typeface="Symbol"/>
                    </a:rPr>
                    <a:t></a:t>
                  </a:r>
                  <a:r>
                    <a:rPr lang="en-US" sz="8000" b="1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 m</a:t>
                  </a:r>
                  <a:r>
                    <a:rPr lang="en-US" sz="8000" b="1" baseline="-25000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1</a:t>
                  </a:r>
                  <a:r>
                    <a:rPr lang="ru-RU" sz="8000" b="1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•</a:t>
                  </a:r>
                  <a:r>
                    <a:rPr lang="en-US" sz="8000" b="1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m</a:t>
                  </a:r>
                  <a:r>
                    <a:rPr lang="en-US" sz="8000" b="1" baseline="-25000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  <a:endParaRPr lang="ru-RU" sz="8000" b="1" u="sng" baseline="-25000" dirty="0" smtClean="0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>
                    <a:spcAft>
                      <a:spcPts val="1000"/>
                    </a:spcAft>
                  </a:pPr>
                  <a:r>
                    <a:rPr lang="en-US" sz="8000" b="1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          R</a:t>
                  </a:r>
                  <a:r>
                    <a:rPr lang="en-US" sz="8000" b="1" baseline="30000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  <a:endParaRPr lang="ru-RU" sz="11500" dirty="0" smtClean="0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lvl="0" algn="ctr">
                    <a:spcAft>
                      <a:spcPts val="1000"/>
                    </a:spcAft>
                  </a:pPr>
                  <a:endParaRPr lang="ru-RU" sz="11500" dirty="0" smtClean="0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3000364" y="-4429109"/>
                  <a:ext cx="5214974" cy="110799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66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  <a:sym typeface="Symbol"/>
                    </a:rPr>
                    <a:t></a:t>
                  </a:r>
                  <a:r>
                    <a:rPr lang="en-US" sz="66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= 6,67 </a:t>
                  </a:r>
                  <a:r>
                    <a:rPr lang="en-US" sz="66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  <a:sym typeface="Symbol"/>
                    </a:rPr>
                    <a:t></a:t>
                  </a:r>
                  <a:r>
                    <a:rPr lang="en-US" sz="66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10</a:t>
                  </a:r>
                  <a:r>
                    <a:rPr lang="en-US" sz="6600" b="1" baseline="30000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-11</a:t>
                  </a:r>
                  <a:endParaRPr lang="ru-RU" sz="6600" dirty="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35" name="Прямая соединительная линия 4"/>
              <p:cNvCxnSpPr/>
              <p:nvPr/>
            </p:nvCxnSpPr>
            <p:spPr>
              <a:xfrm>
                <a:off x="-1214510" y="-1357346"/>
                <a:ext cx="3643370" cy="24"/>
              </a:xfrm>
              <a:prstGeom prst="line">
                <a:avLst/>
              </a:prstGeom>
              <a:grpFill/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Группа 15"/>
            <p:cNvGrpSpPr/>
            <p:nvPr/>
          </p:nvGrpSpPr>
          <p:grpSpPr>
            <a:xfrm>
              <a:off x="2500298" y="285728"/>
              <a:ext cx="3175917" cy="1986067"/>
              <a:chOff x="428596" y="785794"/>
              <a:chExt cx="1734562" cy="1623768"/>
            </a:xfrm>
            <a:grpFill/>
          </p:grpSpPr>
          <p:sp>
            <p:nvSpPr>
              <p:cNvPr id="28" name="TextBox 8"/>
              <p:cNvSpPr txBox="1">
                <a:spLocks noChangeArrowheads="1"/>
              </p:cNvSpPr>
              <p:nvPr/>
            </p:nvSpPr>
            <p:spPr bwMode="auto">
              <a:xfrm>
                <a:off x="428596" y="1091786"/>
                <a:ext cx="933026" cy="108201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sz="8000" b="1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а</a:t>
                </a:r>
                <a:r>
                  <a:rPr lang="ru-RU" sz="80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=</a:t>
                </a:r>
                <a:endParaRPr lang="ru-RU" sz="8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TextBox 10"/>
              <p:cNvSpPr txBox="1">
                <a:spLocks noChangeArrowheads="1"/>
              </p:cNvSpPr>
              <p:nvPr/>
            </p:nvSpPr>
            <p:spPr bwMode="auto">
              <a:xfrm>
                <a:off x="1170357" y="785794"/>
                <a:ext cx="865167" cy="98136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72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 </a:t>
                </a:r>
                <a:r>
                  <a:rPr lang="el-GR" sz="72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Σ</a:t>
                </a:r>
                <a:r>
                  <a:rPr lang="en-US" sz="72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F</a:t>
                </a:r>
                <a:endParaRPr lang="ru-RU" sz="7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15"/>
              <p:cNvSpPr txBox="1">
                <a:spLocks noChangeArrowheads="1"/>
              </p:cNvSpPr>
              <p:nvPr/>
            </p:nvSpPr>
            <p:spPr bwMode="auto">
              <a:xfrm>
                <a:off x="1230517" y="1778700"/>
                <a:ext cx="758746" cy="63086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ts val="5000"/>
                  </a:lnSpc>
                </a:pPr>
                <a:r>
                  <a:rPr lang="ru-RU" sz="60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6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endParaRPr lang="ru-RU" sz="6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" name="Line 23"/>
              <p:cNvSpPr>
                <a:spLocks noChangeShapeType="1"/>
              </p:cNvSpPr>
              <p:nvPr/>
            </p:nvSpPr>
            <p:spPr bwMode="auto">
              <a:xfrm>
                <a:off x="1512213" y="918037"/>
                <a:ext cx="360000" cy="0"/>
              </a:xfrm>
              <a:prstGeom prst="line">
                <a:avLst/>
              </a:prstGeom>
              <a:grpFill/>
              <a:ln w="76200">
                <a:solidFill>
                  <a:srgbClr val="FFC000"/>
                </a:solidFill>
                <a:round/>
                <a:headEnd/>
                <a:tailEnd type="triangle" w="med" len="med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400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Line 23"/>
              <p:cNvSpPr>
                <a:spLocks noChangeShapeType="1"/>
              </p:cNvSpPr>
              <p:nvPr/>
            </p:nvSpPr>
            <p:spPr bwMode="auto">
              <a:xfrm>
                <a:off x="509142" y="1346665"/>
                <a:ext cx="360000" cy="0"/>
              </a:xfrm>
              <a:prstGeom prst="line">
                <a:avLst/>
              </a:prstGeom>
              <a:grpFill/>
              <a:ln w="38100">
                <a:solidFill>
                  <a:srgbClr val="FFC000"/>
                </a:solidFill>
                <a:round/>
                <a:headEnd/>
                <a:tailEnd type="triangle" w="med" len="med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40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3" name="Прямая соединительная линия 32"/>
              <p:cNvCxnSpPr/>
              <p:nvPr/>
            </p:nvCxnSpPr>
            <p:spPr bwMode="auto">
              <a:xfrm flipV="1">
                <a:off x="1130896" y="1661888"/>
                <a:ext cx="1032262" cy="28596"/>
              </a:xfrm>
              <a:prstGeom prst="line">
                <a:avLst/>
              </a:prstGeom>
              <a:grpFill/>
              <a:ln w="63500">
                <a:solidFill>
                  <a:srgbClr val="FFC000"/>
                </a:solidFill>
              </a:ln>
              <a:scene3d>
                <a:camera prst="orthographicFront">
                  <a:rot lat="0" lon="0" rev="2154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07216E-6 L -0.76875 0.0064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00" y="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39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500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3071810"/>
          <a:ext cx="9144000" cy="2560320"/>
        </p:xfrm>
        <a:graphic>
          <a:graphicData uri="http://schemas.openxmlformats.org/drawingml/2006/table">
            <a:tbl>
              <a:tblPr/>
              <a:tblGrid>
                <a:gridCol w="8286776"/>
                <a:gridCol w="857224"/>
              </a:tblGrid>
              <a:tr h="0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Times New Roman"/>
                        <a:buAutoNum type="arabicPeriod"/>
                      </a:pPr>
                      <a:r>
                        <a:rPr lang="ru-RU" sz="2400" u="none" strike="noStrike" dirty="0">
                          <a:latin typeface="Times New Roman"/>
                          <a:ea typeface="Times New Roman"/>
                        </a:rPr>
                        <a:t>Консультация по задачам гр. 6.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Times New Roman"/>
                        <a:buAutoNum type="arabicPeriod"/>
                      </a:pPr>
                      <a:r>
                        <a:rPr lang="ru-RU" sz="2400" b="1" u="none" strike="noStrike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Эвристическая беседа по теме  №32 с демонстрациями и заполнением справочника № 5.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Times New Roman"/>
                        <a:buAutoNum type="arabicPeriod"/>
                      </a:pPr>
                      <a:r>
                        <a:rPr lang="ru-RU" sz="2400" u="none" strike="noStrike" dirty="0">
                          <a:latin typeface="Times New Roman"/>
                          <a:ea typeface="Times New Roman"/>
                        </a:rPr>
                        <a:t>Повторение темы по опорному конспекту с акцентированием сложных мест.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Times New Roman"/>
                        <a:buAutoNum type="arabicPeriod"/>
                      </a:pPr>
                      <a:r>
                        <a:rPr lang="ru-RU" sz="2400" u="none" strike="noStrike" dirty="0">
                          <a:latin typeface="Times New Roman"/>
                          <a:ea typeface="Times New Roman"/>
                        </a:rPr>
                        <a:t>  </a:t>
                      </a:r>
                      <a:r>
                        <a:rPr lang="ru-RU" sz="2400" b="1" u="none" strike="noStrike" dirty="0">
                          <a:latin typeface="Times New Roman"/>
                          <a:ea typeface="Times New Roman"/>
                        </a:rPr>
                        <a:t>Первичная обратная связь по вопросам стр.209, 212.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5м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20м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400" b="1" dirty="0" smtClean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10м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400" b="1" dirty="0" smtClean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10м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</a:rPr>
                        <a:t>Д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.</a:t>
                      </a:r>
                      <a:r>
                        <a:rPr lang="ru-RU" sz="2400" b="1" dirty="0">
                          <a:latin typeface="Times New Roman"/>
                          <a:ea typeface="Times New Roman"/>
                        </a:rPr>
                        <a:t>З</a:t>
                      </a:r>
                      <a:r>
                        <a:rPr lang="en-US" sz="2400" b="1" dirty="0" smtClean="0">
                          <a:latin typeface="Times New Roman"/>
                          <a:ea typeface="Times New Roman"/>
                        </a:rPr>
                        <a:t>.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</a:rPr>
                        <a:t>$$ </a:t>
                      </a:r>
                      <a:r>
                        <a:rPr lang="ru-RU" sz="2400" dirty="0">
                          <a:latin typeface="Times New Roman"/>
                          <a:ea typeface="Times New Roman"/>
                        </a:rPr>
                        <a:t>86,87,88. Т. 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50м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77624"/>
            <a:ext cx="9144000" cy="2985433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Урок - 7  (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 ) \1у25н\  №97.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тема: \№2 \ .</a:t>
            </a:r>
            <a:endParaRPr kumimoji="0" lang="ru-RU" sz="1100" b="0" i="0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ЦЕЛИ: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Изучить 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Познакомиться   с 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Изучить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ТИП УРОКА: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 УРОКА: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ДЕМОНСТРАЦИИ: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к.ф. « 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ХОД УРОКА: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7752250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Основные элементы орбиты?</a:t>
            </a:r>
            <a:endParaRPr lang="ru-RU" sz="44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857232"/>
            <a:ext cx="8474243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Закон тяготения и 2 </a:t>
            </a:r>
            <a:r>
              <a:rPr lang="ru-RU" sz="4400" b="1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з-н</a:t>
            </a:r>
            <a:r>
              <a:rPr lang="ru-RU" sz="4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Ньтона</a:t>
            </a:r>
            <a:r>
              <a:rPr lang="ru-RU" sz="4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44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1785926"/>
            <a:ext cx="9144000" cy="83099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Первый</a:t>
            </a:r>
            <a:r>
              <a:rPr lang="ru-RU" sz="4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закон Кеплера?</a:t>
            </a:r>
            <a:endParaRPr lang="ru-RU" sz="48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2928934"/>
            <a:ext cx="9144000" cy="83099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Второй</a:t>
            </a:r>
            <a:r>
              <a:rPr lang="ru-RU" sz="4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закон Кеплера?</a:t>
            </a:r>
            <a:endParaRPr lang="ru-RU" sz="48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929066"/>
            <a:ext cx="9144000" cy="101566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Третий</a:t>
            </a:r>
            <a:r>
              <a:rPr lang="ru-RU" sz="60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закон Кеплера?</a:t>
            </a:r>
            <a:endParaRPr lang="ru-RU" sz="60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9220" t="7400" r="19074" b="13233"/>
          <a:stretch>
            <a:fillRect/>
          </a:stretch>
        </p:blipFill>
        <p:spPr bwMode="auto">
          <a:xfrm>
            <a:off x="0" y="0"/>
            <a:ext cx="6660232" cy="6853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ordArt 4"/>
          <p:cNvSpPr>
            <a:spLocks noChangeArrowheads="1" noChangeShapeType="1" noTextEdit="1"/>
          </p:cNvSpPr>
          <p:nvPr/>
        </p:nvSpPr>
        <p:spPr bwMode="gray">
          <a:xfrm>
            <a:off x="0" y="642918"/>
            <a:ext cx="9144000" cy="1643074"/>
          </a:xfrm>
          <a:prstGeom prst="rect">
            <a:avLst/>
          </a:prstGeom>
          <a:solidFill>
            <a:schemeClr val="bg2"/>
          </a:solidFill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n-US" sz="6000" b="1" cap="sm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6000" b="1" cap="sm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6000" b="1" cap="small" dirty="0" smtClean="0">
                <a:latin typeface="Times New Roman" pitchFamily="18" charset="0"/>
                <a:cs typeface="Times New Roman" pitchFamily="18" charset="0"/>
              </a:rPr>
              <a:t>Практические основы </a:t>
            </a:r>
          </a:p>
          <a:p>
            <a:r>
              <a:rPr lang="ru-RU" sz="6000" b="1" cap="small" dirty="0" smtClean="0">
                <a:latin typeface="Times New Roman" pitchFamily="18" charset="0"/>
                <a:cs typeface="Times New Roman" pitchFamily="18" charset="0"/>
              </a:rPr>
              <a:t>Астрономии </a:t>
            </a:r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§§3-9 </a:t>
            </a:r>
            <a:endParaRPr lang="ru-RU" sz="6000" b="1" cap="small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2928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Астрономия</a:t>
            </a:r>
            <a:endParaRPr lang="ru-RU" sz="3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17280" y="0"/>
            <a:ext cx="4526752" cy="83099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№2</a:t>
            </a: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§ </a:t>
            </a:r>
            <a:r>
              <a:rPr lang="ru-RU" sz="4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3,4,5</a:t>
            </a:r>
            <a:endParaRPr lang="ru-RU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WordArt 4"/>
          <p:cNvSpPr>
            <a:spLocks noChangeArrowheads="1" noChangeShapeType="1" noTextEdit="1"/>
          </p:cNvSpPr>
          <p:nvPr/>
        </p:nvSpPr>
        <p:spPr bwMode="gray">
          <a:xfrm rot="20665506">
            <a:off x="57534" y="2521967"/>
            <a:ext cx="8358246" cy="15716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ru-RU" sz="6000" b="1" kern="1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14AC"/>
                </a:solidFill>
                <a:effectLst>
                  <a:outerShdw dist="38100" dir="18900000" algn="bl" rotWithShape="0">
                    <a:srgbClr val="000000">
                      <a:alpha val="39998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Звёзды и созвездия</a:t>
            </a:r>
            <a:endParaRPr lang="ru-RU" sz="6000" b="1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0014AC"/>
              </a:solidFill>
              <a:effectLst>
                <a:outerShdw dist="38100" dir="18900000" algn="bl" rotWithShape="0">
                  <a:srgbClr val="000000">
                    <a:alpha val="39998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WordArt 4"/>
          <p:cNvSpPr>
            <a:spLocks noChangeArrowheads="1" noChangeShapeType="1" noTextEdit="1"/>
          </p:cNvSpPr>
          <p:nvPr/>
        </p:nvSpPr>
        <p:spPr bwMode="gray">
          <a:xfrm rot="20665506">
            <a:off x="343254" y="4193132"/>
            <a:ext cx="8358246" cy="15716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ru-RU" sz="6000" b="1" kern="1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18900000" algn="bl" rotWithShape="0">
                    <a:srgbClr val="000000">
                      <a:alpha val="39998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карты</a:t>
            </a:r>
            <a:endParaRPr lang="ru-RU" sz="6000" b="1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8100" dir="18900000" algn="bl" rotWithShape="0">
                  <a:srgbClr val="000000">
                    <a:alpha val="39998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31840" y="6273225"/>
            <a:ext cx="60121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астрономия </a:t>
            </a:r>
            <a:r>
              <a:rPr lang="ru-RU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физика, стр.3</a:t>
            </a:r>
            <a:endParaRPr lang="ru-RU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</a:blip>
          <a:srcRect l="38672" t="21972" r="15625" b="20898"/>
          <a:stretch>
            <a:fillRect/>
          </a:stretch>
        </p:blipFill>
        <p:spPr bwMode="auto">
          <a:xfrm>
            <a:off x="-32" y="-24"/>
            <a:ext cx="6786610" cy="6786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778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3" cstate="print">
            <a:lum bright="-30000" contrast="40000"/>
          </a:blip>
          <a:srcRect l="24405" t="27829" r="23716" b="8720"/>
          <a:stretch>
            <a:fillRect/>
          </a:stretch>
        </p:blipFill>
        <p:spPr bwMode="auto">
          <a:xfrm>
            <a:off x="0" y="0"/>
            <a:ext cx="8929718" cy="9001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500430" y="1357298"/>
            <a:ext cx="5286412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Созвездие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это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2786082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88 созвездий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9793" y="8491794"/>
            <a:ext cx="2786082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АотФ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стр.16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78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grayscl/>
            <a:lum bright="-20000" contrast="30000"/>
          </a:blip>
          <a:srcRect l="30031" t="58789" r="60400" b="22656"/>
          <a:stretch>
            <a:fillRect/>
          </a:stretch>
        </p:blipFill>
        <p:spPr bwMode="auto">
          <a:xfrm>
            <a:off x="0" y="714356"/>
            <a:ext cx="5500694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8906" t="31445" r="33983" b="63672"/>
          <a:stretch>
            <a:fillRect/>
          </a:stretch>
        </p:blipFill>
        <p:spPr bwMode="auto">
          <a:xfrm>
            <a:off x="131700" y="0"/>
            <a:ext cx="9048812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71406" y="37624"/>
            <a:ext cx="1214446" cy="60529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Bef>
                <a:spcPts val="600"/>
              </a:spcBef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 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65064" y="785794"/>
            <a:ext cx="314324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Небесная сфера -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4048" y="5229200"/>
            <a:ext cx="4032448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Ось мира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0032" y="5929330"/>
            <a:ext cx="4283968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Полюс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мира -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0479279">
            <a:off x="2411104" y="883607"/>
            <a:ext cx="114300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Зенит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256269">
            <a:off x="2232146" y="6285014"/>
            <a:ext cx="135587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Надир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rot="16200000" flipH="1">
            <a:off x="1190197" y="2387398"/>
            <a:ext cx="3143272" cy="2928958"/>
          </a:xfrm>
          <a:prstGeom prst="straightConnector1">
            <a:avLst/>
          </a:prstGeom>
          <a:ln w="571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16200000" flipH="1">
            <a:off x="642910" y="3857628"/>
            <a:ext cx="4357718" cy="71438"/>
          </a:xfrm>
          <a:prstGeom prst="straightConnector1">
            <a:avLst/>
          </a:prstGeom>
          <a:ln w="57150">
            <a:solidFill>
              <a:srgbClr val="0066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143372" y="1285860"/>
            <a:ext cx="421481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Небесный меридиан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Овал 15"/>
          <p:cNvSpPr/>
          <p:nvPr/>
        </p:nvSpPr>
        <p:spPr bwMode="auto">
          <a:xfrm>
            <a:off x="500034" y="1714488"/>
            <a:ext cx="4500594" cy="4286280"/>
          </a:xfrm>
          <a:prstGeom prst="ellips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6" grpId="0" animBg="1"/>
      <p:bldP spid="7" grpId="0" animBg="1"/>
      <p:bldP spid="8" grpId="0" animBg="1"/>
      <p:bldP spid="10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/>
          <a:srcRect l="9375" t="16113" r="29687" b="15771"/>
          <a:stretch>
            <a:fillRect/>
          </a:stretch>
        </p:blipFill>
        <p:spPr bwMode="auto">
          <a:xfrm>
            <a:off x="0" y="0"/>
            <a:ext cx="7429552" cy="6643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 l="66797" t="16113" r="10937" b="64844"/>
          <a:stretch>
            <a:fillRect/>
          </a:stretch>
        </p:blipFill>
        <p:spPr bwMode="auto">
          <a:xfrm>
            <a:off x="6429388" y="-24"/>
            <a:ext cx="2714676" cy="185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506808" y="2599010"/>
            <a:ext cx="227977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h- </a:t>
            </a:r>
            <a:r>
              <a:rPr lang="ru-RU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высота</a:t>
            </a:r>
            <a:endParaRPr lang="ru-RU" sz="36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72066" y="4214818"/>
            <a:ext cx="250033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A- </a:t>
            </a:r>
            <a:r>
              <a:rPr lang="ru-RU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азимут</a:t>
            </a:r>
            <a:endParaRPr lang="ru-RU" sz="36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40338" y="6082716"/>
            <a:ext cx="2071702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z'</a:t>
            </a:r>
            <a:r>
              <a:rPr lang="en-US" sz="3600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3600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надир</a:t>
            </a:r>
            <a:endParaRPr lang="ru-RU" sz="36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6200000" flipH="1">
            <a:off x="1464447" y="1964521"/>
            <a:ext cx="4429156" cy="2786082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16200000" flipH="1">
            <a:off x="1834659" y="1541226"/>
            <a:ext cx="2311773" cy="1461561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4939700" y="5690607"/>
            <a:ext cx="3857652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'</a:t>
            </a:r>
            <a:r>
              <a:rPr lang="en-US" sz="3200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южный полюс мира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500034" y="285728"/>
            <a:ext cx="2214578" cy="428628"/>
          </a:xfrm>
          <a:prstGeom prst="roundRect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3428992" y="285728"/>
            <a:ext cx="1285884" cy="428628"/>
          </a:xfrm>
          <a:prstGeom prst="roundRect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78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8" grpId="0" animBg="1"/>
      <p:bldP spid="19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 l="53516" t="35351" r="38599" b="51233"/>
          <a:stretch>
            <a:fillRect/>
          </a:stretch>
        </p:blipFill>
        <p:spPr bwMode="auto">
          <a:xfrm>
            <a:off x="0" y="571480"/>
            <a:ext cx="3428992" cy="350046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0" y="6252706"/>
            <a:ext cx="1214446" cy="60529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Bef>
                <a:spcPts val="600"/>
              </a:spcBef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-24"/>
            <a:ext cx="4000528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Небесные координаты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grayscl/>
            <a:lum bright="-10000" contrast="30000"/>
          </a:blip>
          <a:srcRect l="61401" t="35351" r="28906" b="50959"/>
          <a:stretch>
            <a:fillRect/>
          </a:stretch>
        </p:blipFill>
        <p:spPr bwMode="auto">
          <a:xfrm>
            <a:off x="1894555" y="714356"/>
            <a:ext cx="7249445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grayscl/>
            <a:lum bright="-10000" contrast="30000"/>
          </a:blip>
          <a:srcRect l="60416" t="48493" r="28906" b="47116"/>
          <a:stretch>
            <a:fillRect/>
          </a:stretch>
        </p:blipFill>
        <p:spPr bwMode="auto">
          <a:xfrm>
            <a:off x="0" y="3214686"/>
            <a:ext cx="4643438" cy="1145502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grayscl/>
            <a:lum bright="-10000" contrast="30000"/>
          </a:blip>
          <a:srcRect l="60416" t="52884" r="28906" b="42188"/>
          <a:stretch>
            <a:fillRect/>
          </a:stretch>
        </p:blipFill>
        <p:spPr bwMode="auto">
          <a:xfrm>
            <a:off x="4500562" y="0"/>
            <a:ext cx="4643438" cy="1285860"/>
          </a:xfrm>
          <a:prstGeom prst="rect">
            <a:avLst/>
          </a:prstGeom>
          <a:noFill/>
          <a:ln w="76200">
            <a:solidFill>
              <a:srgbClr val="0014AC"/>
            </a:solidFill>
            <a:miter lim="800000"/>
            <a:headEnd/>
            <a:tailEnd/>
          </a:ln>
          <a:effectLst/>
        </p:spPr>
      </p:pic>
      <p:sp>
        <p:nvSpPr>
          <p:cNvPr id="11" name="5-конечная звезда 10"/>
          <p:cNvSpPr/>
          <p:nvPr/>
        </p:nvSpPr>
        <p:spPr bwMode="auto">
          <a:xfrm>
            <a:off x="4429124" y="1714488"/>
            <a:ext cx="571504" cy="571504"/>
          </a:xfrm>
          <a:prstGeom prst="star5">
            <a:avLst/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 rot="18840041">
            <a:off x="6110820" y="2913655"/>
            <a:ext cx="3357586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Небесный экватор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5"/>
          <p:cNvGrpSpPr/>
          <p:nvPr/>
        </p:nvGrpSpPr>
        <p:grpSpPr>
          <a:xfrm>
            <a:off x="3286116" y="5143512"/>
            <a:ext cx="2857520" cy="1500198"/>
            <a:chOff x="3286116" y="5143512"/>
            <a:chExt cx="2857520" cy="1500198"/>
          </a:xfrm>
        </p:grpSpPr>
        <p:sp>
          <p:nvSpPr>
            <p:cNvPr id="15" name="TextBox 14"/>
            <p:cNvSpPr txBox="1"/>
            <p:nvPr/>
          </p:nvSpPr>
          <p:spPr>
            <a:xfrm>
              <a:off x="3286116" y="5628047"/>
              <a:ext cx="2851797" cy="101566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32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γ</a:t>
              </a:r>
              <a:r>
                <a:rPr lang="ru-RU" sz="32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–т.</a:t>
              </a:r>
              <a:r>
                <a:rPr lang="ru-RU" sz="28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весеннего</a:t>
              </a:r>
            </a:p>
            <a:p>
              <a:pPr algn="just"/>
              <a:r>
                <a:rPr lang="ru-RU" sz="28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равноденствия</a:t>
              </a:r>
              <a:endParaRPr lang="ru-RU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Выноска со стрелкой вверх 13"/>
            <p:cNvSpPr/>
            <p:nvPr/>
          </p:nvSpPr>
          <p:spPr bwMode="auto">
            <a:xfrm>
              <a:off x="3286116" y="5143512"/>
              <a:ext cx="2857520" cy="1500198"/>
            </a:xfrm>
            <a:prstGeom prst="upArrowCallout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 dirty="0">
                <a:solidFill>
                  <a:srgbClr val="006600"/>
                </a:solidFill>
              </a:endParaRPr>
            </a:p>
          </p:txBody>
        </p:sp>
      </p:grpSp>
      <p:sp>
        <p:nvSpPr>
          <p:cNvPr id="18" name="Дуга 17"/>
          <p:cNvSpPr/>
          <p:nvPr/>
        </p:nvSpPr>
        <p:spPr>
          <a:xfrm rot="8298960">
            <a:off x="4863513" y="3957740"/>
            <a:ext cx="862347" cy="345624"/>
          </a:xfrm>
          <a:prstGeom prst="arc">
            <a:avLst>
              <a:gd name="adj1" fmla="val 10625900"/>
              <a:gd name="adj2" fmla="val 0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Дуга 18"/>
          <p:cNvSpPr/>
          <p:nvPr/>
        </p:nvSpPr>
        <p:spPr>
          <a:xfrm rot="2724394">
            <a:off x="4840960" y="3097997"/>
            <a:ext cx="1139827" cy="630353"/>
          </a:xfrm>
          <a:prstGeom prst="arc">
            <a:avLst>
              <a:gd name="adj1" fmla="val 10625900"/>
              <a:gd name="adj2" fmla="val 0"/>
            </a:avLst>
          </a:prstGeom>
          <a:ln w="76200">
            <a:solidFill>
              <a:srgbClr val="001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 rot="19707278">
            <a:off x="1034220" y="1078061"/>
            <a:ext cx="2357454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Полюс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мира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8" grpId="0" animBg="1"/>
      <p:bldP spid="19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 l="46289" t="8789" r="9765" b="25293"/>
          <a:stretch>
            <a:fillRect/>
          </a:stretch>
        </p:blipFill>
        <p:spPr bwMode="auto">
          <a:xfrm>
            <a:off x="0" y="0"/>
            <a:ext cx="5715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 cstate="print">
            <a:grayscl/>
            <a:lum bright="-10000" contrast="30000"/>
          </a:blip>
          <a:srcRect l="60416" t="52884" r="28906" b="42188"/>
          <a:stretch>
            <a:fillRect/>
          </a:stretch>
        </p:blipFill>
        <p:spPr bwMode="auto">
          <a:xfrm>
            <a:off x="4500562" y="0"/>
            <a:ext cx="4643438" cy="1285860"/>
          </a:xfrm>
          <a:prstGeom prst="rect">
            <a:avLst/>
          </a:prstGeom>
          <a:noFill/>
          <a:ln w="76200">
            <a:solidFill>
              <a:srgbClr val="0014AC"/>
            </a:solidFill>
            <a:miter lim="800000"/>
            <a:headEnd/>
            <a:tailEnd/>
          </a:ln>
          <a:effectLst/>
        </p:spPr>
      </p:pic>
      <p:sp>
        <p:nvSpPr>
          <p:cNvPr id="5" name="5-конечная звезда 4"/>
          <p:cNvSpPr/>
          <p:nvPr/>
        </p:nvSpPr>
        <p:spPr bwMode="auto">
          <a:xfrm>
            <a:off x="3143240" y="857232"/>
            <a:ext cx="571504" cy="571504"/>
          </a:xfrm>
          <a:prstGeom prst="star5">
            <a:avLst/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 rot="19792794">
            <a:off x="333198" y="4879060"/>
            <a:ext cx="3357586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Небесный экватор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9495217">
            <a:off x="-214346" y="415575"/>
            <a:ext cx="2357454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Полюс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мира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>
            <a:grayscl/>
            <a:lum bright="-10000" contrast="30000"/>
          </a:blip>
          <a:srcRect l="60416" t="48493" r="28906" b="47116"/>
          <a:stretch>
            <a:fillRect/>
          </a:stretch>
        </p:blipFill>
        <p:spPr bwMode="auto">
          <a:xfrm>
            <a:off x="5000628" y="1643050"/>
            <a:ext cx="4643438" cy="1145502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</p:spPr>
      </p:pic>
      <p:grpSp>
        <p:nvGrpSpPr>
          <p:cNvPr id="2" name="Группа 10"/>
          <p:cNvGrpSpPr/>
          <p:nvPr/>
        </p:nvGrpSpPr>
        <p:grpSpPr>
          <a:xfrm rot="19665229">
            <a:off x="3108781" y="2782366"/>
            <a:ext cx="2857520" cy="1500198"/>
            <a:chOff x="3286116" y="5143512"/>
            <a:chExt cx="2857520" cy="1500198"/>
          </a:xfrm>
        </p:grpSpPr>
        <p:sp>
          <p:nvSpPr>
            <p:cNvPr id="12" name="TextBox 11"/>
            <p:cNvSpPr txBox="1"/>
            <p:nvPr/>
          </p:nvSpPr>
          <p:spPr>
            <a:xfrm>
              <a:off x="3286116" y="5628047"/>
              <a:ext cx="2851797" cy="101566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32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γ</a:t>
              </a:r>
              <a:r>
                <a:rPr lang="ru-RU" sz="32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–т.</a:t>
              </a:r>
              <a:r>
                <a:rPr lang="ru-RU" sz="28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весеннего</a:t>
              </a:r>
            </a:p>
            <a:p>
              <a:pPr algn="just"/>
              <a:r>
                <a:rPr lang="ru-RU" sz="28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равноденствия</a:t>
              </a:r>
              <a:endParaRPr lang="ru-RU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Выноска со стрелкой вверх 12"/>
            <p:cNvSpPr/>
            <p:nvPr/>
          </p:nvSpPr>
          <p:spPr bwMode="auto">
            <a:xfrm>
              <a:off x="3286116" y="5143512"/>
              <a:ext cx="2857520" cy="1500198"/>
            </a:xfrm>
            <a:prstGeom prst="upArrowCallout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 dirty="0">
                <a:solidFill>
                  <a:srgbClr val="006600"/>
                </a:solidFill>
              </a:endParaRPr>
            </a:p>
          </p:txBody>
        </p:sp>
      </p:grpSp>
      <p:sp>
        <p:nvSpPr>
          <p:cNvPr id="14" name="Дуга 13"/>
          <p:cNvSpPr/>
          <p:nvPr/>
        </p:nvSpPr>
        <p:spPr>
          <a:xfrm rot="8298960">
            <a:off x="3291876" y="2386104"/>
            <a:ext cx="862347" cy="345624"/>
          </a:xfrm>
          <a:prstGeom prst="arc">
            <a:avLst>
              <a:gd name="adj1" fmla="val 10625900"/>
              <a:gd name="adj2" fmla="val 0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Дуга 14"/>
          <p:cNvSpPr/>
          <p:nvPr/>
        </p:nvSpPr>
        <p:spPr>
          <a:xfrm rot="2724394">
            <a:off x="3197885" y="1597799"/>
            <a:ext cx="1139827" cy="630353"/>
          </a:xfrm>
          <a:prstGeom prst="arc">
            <a:avLst>
              <a:gd name="adj1" fmla="val 10625900"/>
              <a:gd name="adj2" fmla="val 0"/>
            </a:avLst>
          </a:prstGeom>
          <a:ln w="76200">
            <a:solidFill>
              <a:srgbClr val="001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778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28906" t="31445" r="33983" b="63672"/>
          <a:stretch>
            <a:fillRect/>
          </a:stretch>
        </p:blipFill>
        <p:spPr bwMode="auto">
          <a:xfrm>
            <a:off x="0" y="0"/>
            <a:ext cx="9048812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-20000" contrast="30000"/>
          </a:blip>
          <a:srcRect l="29974" t="39355" r="60684" b="42188"/>
          <a:stretch>
            <a:fillRect/>
          </a:stretch>
        </p:blipFill>
        <p:spPr bwMode="auto">
          <a:xfrm>
            <a:off x="0" y="714356"/>
            <a:ext cx="4429124" cy="5250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71406" y="37624"/>
            <a:ext cx="1214446" cy="60529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Bef>
                <a:spcPts val="600"/>
              </a:spcBef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 /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§3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Что называется созвездием? 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Перечислите известные вам созвездия.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Как обозначаются звёзды в созвездиях? 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 Звёздная величина Веги равна 0,14, а звёздная величина Денеба составляет 1,33. Какая из этих звёзд ярче? 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Какая из звёзд, помещённых в приложении V, является самой слабой?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6*.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Как вы думаете, почему на фотографии, полученной с помощью телескопа, видны более слабые звёзды, чем те, которые можно увидеть, глядя непосредственно в тот же телескоп?</a:t>
            </a: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 /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§3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Упражнение </a:t>
            </a:r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Рассчитайте, во сколько раз звезда второй звёздной величины ярче звезды четвёртой величины.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Проведите такой же расчёт для звёзд первой и шестой величины. 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Указание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Используйте при этом более точное значение отношения светового потока от звёзд двух соседних величин: 2,512. Округлите полученное в результате число до целого и запомните его. 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Считая, что разница в звёздных величинах Солнца и Сириуса составляет 25, рассчитайте, во сколько раз от Солнца приходит больше энергии, чем от самой яркой звезды.</a:t>
            </a:r>
          </a:p>
          <a:p>
            <a:endParaRPr lang="ru-RU" sz="2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Задание 3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Найдите в библиотеке и прочитайте мифы о происхождении названий созвездий.</a:t>
            </a:r>
          </a:p>
          <a:p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Задание 4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Найдите на небе звёзды: Арктур, Бетельгейзе и Сириус. Какого они цвета?</a:t>
            </a: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19220" t="7400" r="19074" b="51221"/>
          <a:stretch>
            <a:fillRect/>
          </a:stretch>
        </p:blipFill>
        <p:spPr bwMode="auto">
          <a:xfrm>
            <a:off x="201934" y="260648"/>
            <a:ext cx="894206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олилиния 6"/>
          <p:cNvSpPr/>
          <p:nvPr/>
        </p:nvSpPr>
        <p:spPr>
          <a:xfrm>
            <a:off x="2436073" y="893460"/>
            <a:ext cx="4404477" cy="807371"/>
          </a:xfrm>
          <a:custGeom>
            <a:avLst/>
            <a:gdLst>
              <a:gd name="connsiteX0" fmla="*/ 0 w 4404477"/>
              <a:gd name="connsiteY0" fmla="*/ 118662 h 807371"/>
              <a:gd name="connsiteX1" fmla="*/ 307127 w 4404477"/>
              <a:gd name="connsiteY1" fmla="*/ 376928 h 807371"/>
              <a:gd name="connsiteX2" fmla="*/ 558412 w 4404477"/>
              <a:gd name="connsiteY2" fmla="*/ 516531 h 807371"/>
              <a:gd name="connsiteX3" fmla="*/ 872519 w 4404477"/>
              <a:gd name="connsiteY3" fmla="*/ 621233 h 807371"/>
              <a:gd name="connsiteX4" fmla="*/ 1249448 w 4404477"/>
              <a:gd name="connsiteY4" fmla="*/ 704995 h 807371"/>
              <a:gd name="connsiteX5" fmla="*/ 1821820 w 4404477"/>
              <a:gd name="connsiteY5" fmla="*/ 781777 h 807371"/>
              <a:gd name="connsiteX6" fmla="*/ 2331371 w 4404477"/>
              <a:gd name="connsiteY6" fmla="*/ 802717 h 807371"/>
              <a:gd name="connsiteX7" fmla="*/ 2896764 w 4404477"/>
              <a:gd name="connsiteY7" fmla="*/ 753856 h 807371"/>
              <a:gd name="connsiteX8" fmla="*/ 3210871 w 4404477"/>
              <a:gd name="connsiteY8" fmla="*/ 704995 h 807371"/>
              <a:gd name="connsiteX9" fmla="*/ 3462156 w 4404477"/>
              <a:gd name="connsiteY9" fmla="*/ 649154 h 807371"/>
              <a:gd name="connsiteX10" fmla="*/ 3811164 w 4404477"/>
              <a:gd name="connsiteY10" fmla="*/ 530491 h 807371"/>
              <a:gd name="connsiteX11" fmla="*/ 4090370 w 4404477"/>
              <a:gd name="connsiteY11" fmla="*/ 383908 h 807371"/>
              <a:gd name="connsiteX12" fmla="*/ 4278834 w 4404477"/>
              <a:gd name="connsiteY12" fmla="*/ 216384 h 807371"/>
              <a:gd name="connsiteX13" fmla="*/ 4404477 w 4404477"/>
              <a:gd name="connsiteY13" fmla="*/ 0 h 80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04477" h="807371">
                <a:moveTo>
                  <a:pt x="0" y="118662"/>
                </a:moveTo>
                <a:cubicBezTo>
                  <a:pt x="107029" y="214639"/>
                  <a:pt x="214059" y="310617"/>
                  <a:pt x="307127" y="376928"/>
                </a:cubicBezTo>
                <a:cubicBezTo>
                  <a:pt x="400195" y="443239"/>
                  <a:pt x="464180" y="475814"/>
                  <a:pt x="558412" y="516531"/>
                </a:cubicBezTo>
                <a:cubicBezTo>
                  <a:pt x="652644" y="557249"/>
                  <a:pt x="757346" y="589822"/>
                  <a:pt x="872519" y="621233"/>
                </a:cubicBezTo>
                <a:cubicBezTo>
                  <a:pt x="987692" y="652644"/>
                  <a:pt x="1091231" y="678238"/>
                  <a:pt x="1249448" y="704995"/>
                </a:cubicBezTo>
                <a:cubicBezTo>
                  <a:pt x="1407665" y="731752"/>
                  <a:pt x="1641500" y="765490"/>
                  <a:pt x="1821820" y="781777"/>
                </a:cubicBezTo>
                <a:cubicBezTo>
                  <a:pt x="2002140" y="798064"/>
                  <a:pt x="2152214" y="807371"/>
                  <a:pt x="2331371" y="802717"/>
                </a:cubicBezTo>
                <a:cubicBezTo>
                  <a:pt x="2510528" y="798064"/>
                  <a:pt x="2750181" y="770143"/>
                  <a:pt x="2896764" y="753856"/>
                </a:cubicBezTo>
                <a:cubicBezTo>
                  <a:pt x="3043347" y="737569"/>
                  <a:pt x="3116639" y="722445"/>
                  <a:pt x="3210871" y="704995"/>
                </a:cubicBezTo>
                <a:cubicBezTo>
                  <a:pt x="3305103" y="687545"/>
                  <a:pt x="3362107" y="678238"/>
                  <a:pt x="3462156" y="649154"/>
                </a:cubicBezTo>
                <a:cubicBezTo>
                  <a:pt x="3562205" y="620070"/>
                  <a:pt x="3706462" y="574699"/>
                  <a:pt x="3811164" y="530491"/>
                </a:cubicBezTo>
                <a:cubicBezTo>
                  <a:pt x="3915866" y="486283"/>
                  <a:pt x="4012425" y="436259"/>
                  <a:pt x="4090370" y="383908"/>
                </a:cubicBezTo>
                <a:cubicBezTo>
                  <a:pt x="4168315" y="331557"/>
                  <a:pt x="4226483" y="280369"/>
                  <a:pt x="4278834" y="216384"/>
                </a:cubicBezTo>
                <a:cubicBezTo>
                  <a:pt x="4331185" y="152399"/>
                  <a:pt x="4383537" y="38391"/>
                  <a:pt x="4404477" y="0"/>
                </a:cubicBezTo>
              </a:path>
            </a:pathLst>
          </a:cu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2411760" y="908720"/>
            <a:ext cx="4464496" cy="72008"/>
          </a:xfrm>
          <a:prstGeom prst="line">
            <a:avLst/>
          </a:pr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4572000" y="908720"/>
            <a:ext cx="2304256" cy="3672408"/>
          </a:xfrm>
          <a:prstGeom prst="line">
            <a:avLst/>
          </a:prstGeom>
          <a:ln w="28575">
            <a:solidFill>
              <a:srgbClr val="0014A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4603804" y="404664"/>
            <a:ext cx="0" cy="4104456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651959" y="4517071"/>
            <a:ext cx="4312529" cy="0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0"/>
            <a:ext cx="2339752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Остановить время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72200" y="4581128"/>
            <a:ext cx="1368152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6400 км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16016" y="404664"/>
            <a:ext cx="1368152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3200 км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7504" y="5373216"/>
            <a:ext cx="180020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Скорость =</a:t>
            </a:r>
            <a:endParaRPr lang="ru-RU" sz="2400" b="1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Прямая соединительная линия 22"/>
          <p:cNvCxnSpPr>
            <a:stCxn id="22" idx="3"/>
          </p:cNvCxnSpPr>
          <p:nvPr/>
        </p:nvCxnSpPr>
        <p:spPr>
          <a:xfrm flipV="1">
            <a:off x="1907704" y="5589240"/>
            <a:ext cx="1080120" cy="148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835696" y="5085184"/>
            <a:ext cx="108012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путь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07704" y="5608092"/>
            <a:ext cx="108012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время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31840" y="5348359"/>
            <a:ext cx="601898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endParaRPr lang="ru-RU" sz="2400" b="1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61730" y="5068784"/>
            <a:ext cx="288032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61730" y="5589240"/>
            <a:ext cx="432048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58670" y="5340416"/>
            <a:ext cx="32314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4427984" y="5568740"/>
            <a:ext cx="100811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427984" y="5085184"/>
            <a:ext cx="936104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l-GR" sz="2400" b="1" dirty="0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644008" y="5607948"/>
            <a:ext cx="432048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436095" y="5346071"/>
            <a:ext cx="36557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5796136" y="5589240"/>
            <a:ext cx="22322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779213" y="5085184"/>
            <a:ext cx="232118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∙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2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∙ </a:t>
            </a:r>
            <a:r>
              <a:rPr lang="ru-RU" sz="2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3200км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V="1">
            <a:off x="3646913" y="5578223"/>
            <a:ext cx="373528" cy="74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156176" y="5661248"/>
            <a:ext cx="1368152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24ч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028384" y="5368105"/>
            <a:ext cx="36557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092280" y="6396335"/>
            <a:ext cx="1907704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837,33км/ч</a:t>
            </a:r>
            <a:endParaRPr lang="ru-RU" sz="2400" b="1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0" grpId="0" animBg="1"/>
      <p:bldP spid="21" grpId="0" animBg="1"/>
      <p:bldP spid="22" grpId="0" animBg="1"/>
      <p:bldP spid="26" grpId="0" animBg="1"/>
      <p:bldP spid="27" grpId="0" animBg="1"/>
      <p:bldP spid="32" grpId="0" animBg="1"/>
      <p:bldP spid="34" grpId="0" animBg="1"/>
      <p:bldP spid="35" grpId="0" animBg="1"/>
      <p:bldP spid="37" grpId="0" animBg="1"/>
      <p:bldP spid="41" grpId="0" animBg="1"/>
      <p:bldP spid="42" grpId="0" animBg="1"/>
      <p:bldP spid="43" grpId="0" animBg="1"/>
      <p:bldP spid="46" grpId="0" animBg="1"/>
      <p:bldP spid="48" grpId="0" animBg="1"/>
      <p:bldP spid="49" grpId="0" animBg="1"/>
      <p:bldP spid="5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 l="14648" t="7324" r="13281" b="15771"/>
          <a:stretch>
            <a:fillRect/>
          </a:stretch>
        </p:blipFill>
        <p:spPr bwMode="auto">
          <a:xfrm>
            <a:off x="0" y="0"/>
            <a:ext cx="9144000" cy="7500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778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13476" t="12450" r="47247" b="37012"/>
          <a:stretch>
            <a:fillRect/>
          </a:stretch>
        </p:blipFill>
        <p:spPr bwMode="auto">
          <a:xfrm>
            <a:off x="0" y="-1"/>
            <a:ext cx="6500826" cy="679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778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58704" t="8056" r="10351" b="37012"/>
          <a:stretch>
            <a:fillRect/>
          </a:stretch>
        </p:blipFill>
        <p:spPr bwMode="auto">
          <a:xfrm>
            <a:off x="0" y="-1"/>
            <a:ext cx="4714876" cy="680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778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16406" t="9521" r="41406" b="42139"/>
          <a:stretch>
            <a:fillRect/>
          </a:stretch>
        </p:blipFill>
        <p:spPr bwMode="auto">
          <a:xfrm>
            <a:off x="-32" y="-1"/>
            <a:ext cx="7429552" cy="681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778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15234" t="17578" r="39062" b="34814"/>
          <a:stretch>
            <a:fillRect/>
          </a:stretch>
        </p:blipFill>
        <p:spPr bwMode="auto">
          <a:xfrm>
            <a:off x="0" y="0"/>
            <a:ext cx="822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778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 /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§3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Что называется созвездием? 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Перечислите известные вам созвездия.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Как обозначаются звёзды в созвездиях? 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 Звёздная величина Веги равна 0,14, а звёздная величина Денеба составляет 1,33. Какая из этих звёзд ярче? 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Какая из звёзд, помещённых в приложении V, является самой слабой?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6*.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Как вы думаете, почему на фотографии, полученной с помощью телескопа, видны более слабые звёзды, чем те, которые можно увидеть, глядя непосредственно в тот же телескоп?</a:t>
            </a: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Вопросы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 /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§4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Вопросы 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 Какие координаты светила называются экваториальными? 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2. Меняются ли экваториальные координаты звезды в течение суток?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 3. Какие особенности суточного движения светил позволяют использовать систему экваториальных координат? 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4. Почему на звёздной карте не показано положение Земли? 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5. Почему на звёздной карте изображены только звёзды, но нет ни Солнца, ни Луны, ни планет?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6. Какое склонение — положительное или отрицательное — имеют звёзды, находящиеся к центру карты ближе, чем небесный экватор?</a:t>
            </a: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 /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§4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Упражнение 3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 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Выразите в часовой мере 90°, 103°. 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Выразите в угловой мере прямое восхождение, равное 5 ч 24 мин, 18 ч 36 мин. 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Угловое расстояние Сириуса (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Большого Пса) от Полярной звезды составляет 106°. Положительное или отрицательное склонение имеет Сириус? 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По координатам, приведённым в списке ярких звёзд (приложение V), найдите некоторые из них на звёздной карте. 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Определите по карте координаты нескольких ярких звёзд. Сравните полученные данные с координатами, приведёнными в их списке.</a:t>
            </a:r>
          </a:p>
          <a:p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Задание 5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Сделайте снимок звёздного неба. Для фотографирования выберите ясную безлунную ночь. Поставьте диафрагму, соответствующую полностью открытому объективу, сфокусируйте его на бесконечность и направьте фотоаппарат на Полярную звезду. Надёжно укрепив его в таком положении, откройте затвор на полчаса или час.</a:t>
            </a:r>
          </a:p>
          <a:p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Задание 6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Найдите на модели небесной сферы её основные круги, линии и точки: горизонт, небесный экватор, небесный меридиан, отвесную линию, ось мира, зенит, юг, запад, север, восток.</a:t>
            </a: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 /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§5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Вопросы 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В каких точках небесный экватор пересекается с линией горизонта?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Как располагается ось мира относительно оси вращения Земли; относительно плоскости небесного меридиана? 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Какой круг небесной сферы все светила пересекают дважды в сутки? 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Как располагаются суточные пути звёзд относительно небесного экватора? 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Как по виду звёздного неба и его вращению установить, что наблюдатель находится на Северном полюсе Земли? 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В каком пункте земного шара не видно ни одной звезды Северного небесного полушария?</a:t>
            </a:r>
          </a:p>
          <a:p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Упражнение 4 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Географическая широта Киева 50°. На какой высоте в этом городе происходит верхняя кульминация звезды Антарес, склонение которой равно –26°? Сделайте соответствующий чертёж. 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Высота звезды Альтаир в верхней кульминации составляла 12°, склонение этой звезды равно +9°. Какова географическая широта места наблюдения? Сделайте необходимый чертёж. 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Определите склонение звезды, верхняя кульминация которой наблюдалась в Москве (географическая широта 56°) на высоте 47° над точкой юга.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Каково склонение звёзд, которые в вашем городе кульминируют в зените; в точке юга?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5*.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Какому условию должно удовлетворять склонение звезды, чтобы она была незаходящей для места с географической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широтойj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невосходящей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?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6*.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Докажите, что высота светила в нижней кульминации выражается формулой 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=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+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– 90°.</a:t>
            </a: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 /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§5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Упражнение 4 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Географическая широта Киева 50°. На какой высоте в этом городе происходит верхняя кульминация звезды Антарес, склонение которой равно –26°? Сделайте соответствующий чертёж. 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Высота звезды Альтаир в верхней кульминации составляла 12°, склонение этой звезды равно +9°. Какова географическая широта места наблюдения? Сделайте необходимый чертёж. 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Определите склонение звезды, верхняя кульминация которой наблюдалась в Москве (географическая широта 56°) на высоте 47° над точкой юга.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Каково склонение звёзд, которые в вашем городе кульминируют в зените; в точке юга? 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5*.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Какому условию должно удовлетворять склонение звезды, чтобы она была незаходящей для места с географической широтой </a:t>
            </a:r>
            <a:r>
              <a:rPr lang="el-G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невосходящей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? 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6*.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Докажите, что высота светила в нижней кульминации выражается формулой 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= </a:t>
            </a:r>
            <a:r>
              <a:rPr lang="el-GR" sz="2000" b="1" dirty="0" smtClean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+ </a:t>
            </a:r>
            <a:r>
              <a:rPr lang="el-GR" sz="2000" b="1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– 90°.</a:t>
            </a: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5557" r="26397"/>
          <a:stretch>
            <a:fillRect/>
          </a:stretch>
        </p:blipFill>
        <p:spPr bwMode="auto">
          <a:xfrm>
            <a:off x="0" y="0"/>
            <a:ext cx="4139952" cy="6893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644008" y="0"/>
            <a:ext cx="4104456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Где начинается день?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624" y="2924944"/>
            <a:ext cx="1224136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 марта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7784" y="2919038"/>
            <a:ext cx="1224136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 марта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5816" y="3861048"/>
            <a:ext cx="144016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10 марта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3933056"/>
            <a:ext cx="144016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11 марта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572000" y="6273225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астрономия </a:t>
            </a:r>
            <a:r>
              <a:rPr lang="ru-RU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 физика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3000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Астрономия </a:t>
            </a:r>
            <a:endParaRPr lang="ru-RU" sz="3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0" name="WordArt 4"/>
          <p:cNvSpPr>
            <a:spLocks noChangeArrowheads="1" noChangeShapeType="1" noTextEdit="1"/>
          </p:cNvSpPr>
          <p:nvPr/>
        </p:nvSpPr>
        <p:spPr bwMode="gray">
          <a:xfrm rot="20665506">
            <a:off x="343254" y="4193132"/>
            <a:ext cx="8358246" cy="15716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ru-RU" sz="6000" b="1" kern="1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18900000" algn="bl" rotWithShape="0">
                    <a:srgbClr val="000000">
                      <a:alpha val="39998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эклиптика</a:t>
            </a:r>
            <a:endParaRPr lang="ru-RU" sz="6000" b="1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8100" dir="18900000" algn="bl" rotWithShape="0">
                  <a:srgbClr val="000000">
                    <a:alpha val="39998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WordArt 4"/>
          <p:cNvSpPr>
            <a:spLocks noChangeArrowheads="1" noChangeShapeType="1" noTextEdit="1"/>
          </p:cNvSpPr>
          <p:nvPr/>
        </p:nvSpPr>
        <p:spPr bwMode="gray">
          <a:xfrm>
            <a:off x="0" y="642918"/>
            <a:ext cx="9144000" cy="1643074"/>
          </a:xfrm>
          <a:prstGeom prst="rect">
            <a:avLst/>
          </a:prstGeom>
          <a:solidFill>
            <a:schemeClr val="bg2"/>
          </a:solidFill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n-US" sz="6000" b="1" cap="sm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6000" b="1" cap="sm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6000" b="1" cap="small" dirty="0" smtClean="0">
                <a:latin typeface="Times New Roman" pitchFamily="18" charset="0"/>
                <a:cs typeface="Times New Roman" pitchFamily="18" charset="0"/>
              </a:rPr>
              <a:t>Практические основы </a:t>
            </a:r>
          </a:p>
          <a:p>
            <a:r>
              <a:rPr lang="ru-RU" sz="6000" b="1" cap="small" dirty="0" smtClean="0">
                <a:latin typeface="Times New Roman" pitchFamily="18" charset="0"/>
                <a:cs typeface="Times New Roman" pitchFamily="18" charset="0"/>
              </a:rPr>
              <a:t>Астрономии </a:t>
            </a:r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§§3-9 </a:t>
            </a:r>
            <a:endParaRPr lang="ru-RU" sz="6000" b="1" cap="small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WordArt 4"/>
          <p:cNvSpPr>
            <a:spLocks noChangeArrowheads="1" noChangeShapeType="1" noTextEdit="1"/>
          </p:cNvSpPr>
          <p:nvPr/>
        </p:nvSpPr>
        <p:spPr bwMode="gray">
          <a:xfrm rot="20665506">
            <a:off x="57533" y="2450529"/>
            <a:ext cx="8358246" cy="15716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ru-RU" sz="6000" b="1" cap="small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движение Солнца </a:t>
            </a:r>
            <a:endParaRPr lang="ru-RU" sz="6000" b="1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0014AC"/>
              </a:solidFill>
              <a:effectLst>
                <a:outerShdw dist="38100" dir="18900000" algn="bl" rotWithShape="0">
                  <a:srgbClr val="000000">
                    <a:alpha val="39998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26558" y="0"/>
            <a:ext cx="3417474" cy="83099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№3</a:t>
            </a: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§6</a:t>
            </a:r>
            <a:endParaRPr lang="ru-RU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-10000" contrast="30000"/>
          </a:blip>
          <a:srcRect l="40305" t="58789" r="47327" b="18750"/>
          <a:stretch>
            <a:fillRect/>
          </a:stretch>
        </p:blipFill>
        <p:spPr bwMode="auto">
          <a:xfrm>
            <a:off x="357158" y="357166"/>
            <a:ext cx="6215106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Путь солнца по Н.С.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 годичное движение Земли 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214282" y="6000768"/>
            <a:ext cx="4714908" cy="857232"/>
          </a:xfrm>
          <a:prstGeom prst="roundRect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rot="10800000">
            <a:off x="3714744" y="4143380"/>
            <a:ext cx="2500330" cy="71438"/>
          </a:xfrm>
          <a:prstGeom prst="straightConnector1">
            <a:avLst/>
          </a:prstGeom>
          <a:ln w="571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86314" y="627387"/>
            <a:ext cx="2851797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т.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осеннего</a:t>
            </a:r>
          </a:p>
          <a:p>
            <a:pPr algn="just"/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равноденствия</a:t>
            </a:r>
            <a:endParaRPr lang="ru-RU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rot="10800000" flipV="1">
            <a:off x="3071802" y="1142984"/>
            <a:ext cx="2071702" cy="1643074"/>
          </a:xfrm>
          <a:prstGeom prst="straightConnector1">
            <a:avLst/>
          </a:prstGeom>
          <a:ln w="571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00760" y="2357430"/>
            <a:ext cx="2851797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т.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Летнего солнцестояния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rot="10800000">
            <a:off x="5072066" y="2428868"/>
            <a:ext cx="1428760" cy="28575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00628" y="5842337"/>
            <a:ext cx="2851797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т.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зимнего солнцестояния</a:t>
            </a:r>
            <a:endParaRPr lang="ru-RU" sz="2800" b="1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rot="10800000">
            <a:off x="1785918" y="4714884"/>
            <a:ext cx="3500462" cy="1357322"/>
          </a:xfrm>
          <a:prstGeom prst="straightConnector1">
            <a:avLst/>
          </a:prstGeom>
          <a:ln w="57150">
            <a:solidFill>
              <a:srgbClr val="0014A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429256" y="3929066"/>
            <a:ext cx="2851797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–т.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весеннего</a:t>
            </a:r>
          </a:p>
          <a:p>
            <a:pPr algn="just"/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равноденствия</a:t>
            </a:r>
            <a:endParaRPr lang="ru-RU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285720" y="500042"/>
            <a:ext cx="1357322" cy="785818"/>
          </a:xfrm>
          <a:prstGeom prst="roundRect">
            <a:avLst/>
          </a:prstGeom>
          <a:solidFill>
            <a:schemeClr val="bg1"/>
          </a:solidFill>
          <a:ln w="38100">
            <a:noFill/>
            <a:round/>
            <a:headEnd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11" grpId="0" animBg="1"/>
      <p:bldP spid="14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55664" t="32227" r="9179" b="11376"/>
          <a:stretch>
            <a:fillRect/>
          </a:stretch>
        </p:blipFill>
        <p:spPr bwMode="auto">
          <a:xfrm>
            <a:off x="0" y="-17866"/>
            <a:ext cx="5357818" cy="6875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18164" t="22705" r="64258" b="25293"/>
          <a:stretch>
            <a:fillRect/>
          </a:stretch>
        </p:blipFill>
        <p:spPr bwMode="auto">
          <a:xfrm>
            <a:off x="6215074" y="0"/>
            <a:ext cx="2928926" cy="6931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 rot="1057189">
            <a:off x="2928926" y="285728"/>
            <a:ext cx="2851797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–т.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весеннего</a:t>
            </a:r>
          </a:p>
          <a:p>
            <a:pPr algn="just"/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равноденствия</a:t>
            </a:r>
            <a:endParaRPr lang="ru-RU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449440">
            <a:off x="494241" y="3857628"/>
            <a:ext cx="2851797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т.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осеннего</a:t>
            </a:r>
          </a:p>
          <a:p>
            <a:pPr algn="just"/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равноденствия</a:t>
            </a:r>
            <a:endParaRPr lang="ru-RU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43306" y="4643446"/>
            <a:ext cx="2851797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т.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Летнего солнцестояния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1" y="-126523"/>
            <a:ext cx="2214577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т.</a:t>
            </a:r>
            <a:r>
              <a:rPr lang="ru-RU" sz="2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зимнего </a:t>
            </a:r>
            <a:r>
              <a:rPr lang="ru-RU" sz="20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солнцестояния</a:t>
            </a:r>
            <a:endParaRPr lang="ru-RU" sz="2400" b="1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rot="5400000">
            <a:off x="2893207" y="1107265"/>
            <a:ext cx="1143008" cy="928694"/>
          </a:xfrm>
          <a:prstGeom prst="straightConnector1">
            <a:avLst/>
          </a:prstGeom>
          <a:ln w="571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778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§6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Вопросы 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Почему полуденная высота Солнца в течение года меняется?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В каком направлении происходит видимое годичное движение Солнца относительно звёзд?</a:t>
            </a:r>
          </a:p>
          <a:p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Упражнение 5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 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На какой высоте Солнце бывает 22 июня на Северном полюсе?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На какой географической широте Солнце бывает в полдень в зените 21 марта; 22 июня?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В какой день года проводились наблюдения, если полуденная высота Солнца на географической широте 49° была равна 17°30' ? 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Полуденная высота Солнца равна 30°, а его склонение равно –19°. Определите географическую широту места наблюдения. 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Определите полуденную высоту Солнца в Архангельске (географическая широта 65°) и Ашхабаде (географическая широта 38°) в дни летнего и зимнего солнцестояния. Каковы различия высоты Солнца: а) в один и тот же день в этих городах; б) в каждом из городов в дни солнцестояний? Какие выводы можно сделать из полученных результатов?</a:t>
            </a:r>
          </a:p>
          <a:p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Задание 7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Найдите на звёздной карте эклиптику и проследите, по каким созвездиям она проходит.</a:t>
            </a: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§6</a:t>
            </a:r>
          </a:p>
          <a:p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Задание 8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Составьте в тетради таблицу, в которую запишите координаты Солнца в дни равноденствий и солнцестояний.</a:t>
            </a:r>
          </a:p>
          <a:p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Задание 9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Определите положение Солнца на эклиптике и его экваториальные координаты на сегодняшний день. Для этого достаточно мысленно провести прямую от полюса мира к соответствующей дате на краю карты (приложить линейку). Солнце должно располагаться на эклиптике в точке её пересечения с этой прямой.</a:t>
            </a:r>
          </a:p>
          <a:p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Задание 10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Установите звёздную карту на полночь того числа, когда выполняется это задание. Запишите несколько созвездий, которые будут видны в это время в южной, западной, северной и восточной стороне над горизонтом. Затем установите звёздную карту на полночь той даты, которая отличается от первой ровно на полгода. Снова запишите созвездия, видимые в различных сторонах горизонта. Сравнивая эти две записи, укажите, какие изменения произошли в положении созвездий. Чем можно объяснить эти изменения?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47784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 l="23437" t="19775" r="4492" b="56787"/>
          <a:stretch>
            <a:fillRect/>
          </a:stretch>
        </p:blipFill>
        <p:spPr bwMode="auto">
          <a:xfrm>
            <a:off x="0" y="4572008"/>
            <a:ext cx="878687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</a:blip>
          <a:srcRect l="14062" t="11719" r="19140" b="25293"/>
          <a:stretch>
            <a:fillRect/>
          </a:stretch>
        </p:blipFill>
        <p:spPr bwMode="auto">
          <a:xfrm>
            <a:off x="0" y="0"/>
            <a:ext cx="9144000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778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lum bright="-20000" contrast="30000"/>
          </a:blip>
          <a:srcRect l="14062" t="11719" r="19140" b="25293"/>
          <a:stretch>
            <a:fillRect/>
          </a:stretch>
        </p:blipFill>
        <p:spPr bwMode="auto">
          <a:xfrm>
            <a:off x="0" y="0"/>
            <a:ext cx="9144000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7784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42876" y="71414"/>
          <a:ext cx="9001124" cy="6643734"/>
        </p:xfrm>
        <a:graphic>
          <a:graphicData uri="http://schemas.openxmlformats.org/drawingml/2006/table">
            <a:tbl>
              <a:tblPr/>
              <a:tblGrid>
                <a:gridCol w="9001124"/>
              </a:tblGrid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</a:rPr>
                        <a:t>1.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Склонение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</a:rPr>
                        <a:t>2.  </a:t>
                      </a:r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Прямое восхождение </a:t>
                      </a: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</a:rPr>
                        <a:t>3.  </a:t>
                      </a:r>
                      <a:r>
                        <a:rPr kumimoji="0" lang="ru-RU" sz="1800" b="1" kern="120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Высота полюса Мира равна  </a:t>
                      </a: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…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 lvl="1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</a:rPr>
                        <a:t>3.  </a:t>
                      </a:r>
                      <a:r>
                        <a:rPr kumimoji="0" lang="ru-RU" sz="1800" b="1" kern="120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Эклиптика -</a:t>
                      </a: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</a:rPr>
                        <a:t>4.  </a:t>
                      </a:r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Точка весеннего равноденствия-</a:t>
                      </a: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</a:rPr>
                        <a:t>5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.  </a:t>
                      </a:r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Григорианский календарь </a:t>
                      </a:r>
                      <a:r>
                        <a:rPr kumimoji="0" lang="ru-RU" sz="1800" b="1" kern="120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-</a:t>
                      </a: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</a:rPr>
                        <a:t>6.  </a:t>
                      </a:r>
                      <a:r>
                        <a:rPr kumimoji="0" lang="ru-RU" sz="1800" b="1" kern="120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Высота светила в кульминации      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h</a:t>
                      </a: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 = 90-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φ</a:t>
                      </a: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+б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4778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142852"/>
          <a:ext cx="9143999" cy="4998720"/>
        </p:xfrm>
        <a:graphic>
          <a:graphicData uri="http://schemas.openxmlformats.org/drawingml/2006/table">
            <a:tbl>
              <a:tblPr/>
              <a:tblGrid>
                <a:gridCol w="8643966"/>
                <a:gridCol w="500033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. </a:t>
                      </a:r>
                      <a:r>
                        <a:rPr lang="ru-RU" sz="1600" dirty="0" err="1">
                          <a:latin typeface="Times New Roman"/>
                          <a:ea typeface="Times New Roman"/>
                        </a:rPr>
                        <a:t>Д.з</a:t>
                      </a: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.  гр.8 (бр.3)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2.Консультация по материалу темы.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3. Закрепление  знаний по теме 32.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- </a:t>
                      </a:r>
                      <a:r>
                        <a:rPr lang="ru-RU" sz="16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аудиализация</a:t>
                      </a: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6600"/>
                          </a:solidFill>
                          <a:latin typeface="Times New Roman"/>
                          <a:ea typeface="Times New Roman"/>
                        </a:rPr>
                        <a:t>а).Цепная ядерная реакция деления урана.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б).Ядерный реактор.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- визуализация.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4. Применение знаний в измененных ситуациях при ответе на следующие вопросы: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sym typeface="Symbol"/>
                        </a:rPr>
                        <a:t></a:t>
                      </a: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 Что является теплоносителем, замедлителем, поглотителем ? </a:t>
                      </a:r>
                      <a:r>
                        <a:rPr lang="ru-RU" sz="1800" b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</a:rPr>
                        <a:t>(графит, кадмий, тяжелая вода, бор 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sym typeface="Symbol"/>
                        </a:rPr>
                        <a:t></a:t>
                      </a: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 Чем определяется величина критической массы?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sym typeface="Symbol"/>
                        </a:rPr>
                        <a:t></a:t>
                      </a: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 Энергию из ядра уносят </a:t>
                      </a:r>
                      <a:r>
                        <a:rPr lang="ru-RU" sz="1800" b="1" dirty="0" err="1">
                          <a:latin typeface="Times New Roman"/>
                          <a:ea typeface="Times New Roman"/>
                        </a:rPr>
                        <a:t>гамма-кванты</a:t>
                      </a: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, осколки деления,  и нейтроны. У чего больше энергии?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sym typeface="Symbol"/>
                        </a:rPr>
                        <a:t></a:t>
                      </a: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 От чего зависит коэффициент размножения нейтронов?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5.  Упр. 10 (1,6,7 ) стр. 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</a:rPr>
                        <a:t>221/ </a:t>
                      </a:r>
                      <a:r>
                        <a:rPr lang="ru-RU" sz="2400" b="1" dirty="0" err="1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упр</a:t>
                      </a: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 14 (1-7) </a:t>
                      </a:r>
                      <a:r>
                        <a:rPr lang="ru-RU" sz="2400" b="1" dirty="0" err="1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стр</a:t>
                      </a: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 330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3м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</a:rPr>
                        <a:t>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</a:rPr>
                        <a:t>7м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10м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</a:rPr>
                        <a:t>10м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</a:rPr>
                        <a:t>5м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</a:rPr>
                        <a:t>10м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Д.З.   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</a:rPr>
                        <a:t>гр.8 </a:t>
                      </a: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(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50м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9100" t="13538" r="18452" b="9568"/>
          <a:stretch>
            <a:fillRect/>
          </a:stretch>
        </p:blipFill>
        <p:spPr bwMode="auto">
          <a:xfrm>
            <a:off x="0" y="116631"/>
            <a:ext cx="6876256" cy="67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57356" y="-71462"/>
            <a:ext cx="5715000" cy="5635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dirty="0" smtClean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Домашнее задание.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57158" y="357166"/>
            <a:ext cx="6715172" cy="3643338"/>
          </a:xfrm>
          <a:gradFill rotWithShape="0">
            <a:gsLst>
              <a:gs pos="0">
                <a:srgbClr val="92D050"/>
              </a:gs>
              <a:gs pos="100000">
                <a:srgbClr val="66CCFF">
                  <a:alpha val="50000"/>
                </a:srgbClr>
              </a:gs>
            </a:gsLst>
            <a:path path="rect">
              <a:fillToRect l="50000" t="50000" r="50000" b="50000"/>
            </a:path>
          </a:gradFill>
        </p:spPr>
        <p:txBody>
          <a:bodyPr/>
          <a:lstStyle/>
          <a:p>
            <a:pPr marL="0" indent="0" eaLnBrk="1" hangingPunct="1">
              <a:lnSpc>
                <a:spcPts val="4000"/>
              </a:lnSpc>
              <a:spcBef>
                <a:spcPts val="600"/>
              </a:spcBef>
              <a:buFont typeface="Wingdings" pitchFamily="2" charset="2"/>
              <a:buNone/>
            </a:pPr>
            <a:r>
              <a:rPr lang="ru-RU" sz="4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№ 36</a:t>
            </a:r>
          </a:p>
          <a:p>
            <a:pPr algn="ctr">
              <a:lnSpc>
                <a:spcPts val="4000"/>
              </a:lnSpc>
              <a:spcBef>
                <a:spcPts val="600"/>
              </a:spcBef>
            </a:pP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§§ 117,118</a:t>
            </a: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ru-RU" sz="4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Гр,  </a:t>
            </a:r>
            <a:r>
              <a:rPr lang="ru-RU" sz="4800" b="1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бр№</a:t>
            </a:r>
            <a:endParaRPr lang="ru-RU" sz="4800" b="1" dirty="0" smtClean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9662" y="-214338"/>
            <a:ext cx="1684338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5" descr="boy_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3609975"/>
            <a:ext cx="1500187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boy_14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4188" y="3629025"/>
            <a:ext cx="1457325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boy_15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41675" y="3643313"/>
            <a:ext cx="131445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boy_15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83100" y="3643313"/>
            <a:ext cx="1484313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boy_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0888" y="3643313"/>
            <a:ext cx="1484313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boy_14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00892" y="2216509"/>
            <a:ext cx="2143108" cy="464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07216E-6 L -0.76875 0.0064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00" y="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500"/>
                            </p:stCondLst>
                            <p:childTnLst>
                              <p:par>
                                <p:cTn id="70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19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500"/>
                            </p:stCondLst>
                            <p:childTnLst>
                              <p:par>
                                <p:cTn id="82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500"/>
                            </p:stCondLst>
                            <p:childTnLst>
                              <p:par>
                                <p:cTn id="87" presetID="39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0"/>
                            </p:stCondLst>
                            <p:childTnLst>
                              <p:par>
                                <p:cTn id="9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6367" t="31250" r="27930" b="54102"/>
          <a:stretch>
            <a:fillRect/>
          </a:stretch>
        </p:blipFill>
        <p:spPr bwMode="auto">
          <a:xfrm>
            <a:off x="0" y="0"/>
            <a:ext cx="9144000" cy="175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9844" t="50045" r="26758" b="14062"/>
          <a:stretch>
            <a:fillRect/>
          </a:stretch>
        </p:blipFill>
        <p:spPr bwMode="auto">
          <a:xfrm>
            <a:off x="2714612" y="2428894"/>
            <a:ext cx="6429388" cy="428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6367" t="45322" r="26758" b="49955"/>
          <a:stretch>
            <a:fillRect/>
          </a:stretch>
        </p:blipFill>
        <p:spPr bwMode="auto">
          <a:xfrm>
            <a:off x="0" y="1714488"/>
            <a:ext cx="8643966" cy="540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26367" t="50045" r="60156" b="14062"/>
          <a:stretch>
            <a:fillRect/>
          </a:stretch>
        </p:blipFill>
        <p:spPr bwMode="auto">
          <a:xfrm>
            <a:off x="0" y="2214553"/>
            <a:ext cx="2786050" cy="460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357158" y="0"/>
            <a:ext cx="1214446" cy="60529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Bef>
                <a:spcPts val="600"/>
              </a:spcBef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 116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28906" t="31445" r="33983" b="63672"/>
          <a:stretch>
            <a:fillRect/>
          </a:stretch>
        </p:blipFill>
        <p:spPr bwMode="auto">
          <a:xfrm>
            <a:off x="0" y="0"/>
            <a:ext cx="9048812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28906" t="35351" r="47070" b="42188"/>
          <a:stretch>
            <a:fillRect/>
          </a:stretch>
        </p:blipFill>
        <p:spPr bwMode="auto">
          <a:xfrm>
            <a:off x="0" y="928670"/>
            <a:ext cx="8914080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71406" y="37624"/>
            <a:ext cx="1214446" cy="60529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Bef>
                <a:spcPts val="600"/>
              </a:spcBef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 116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858280" y="2500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0" y="0"/>
            <a:ext cx="9144000" cy="606319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Окружность –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множество точек равноудалённых от центра окружности называемая центром окружности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Чтобы измерить угол в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радианах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надо длину дуги поделить на радиус.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Угловая скорость (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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– величина, х.р. быстроту вращения тела,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ч.р. углу поворота в единицу времени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.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0" hangingPunct="0"/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                                                                                 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=2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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Период –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время одного оборота.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Частота  -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количество оборотов в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одну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секунду.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0" hangingPunct="0"/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Линейная скорость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направлена по касательной к траектории.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/>
              <a:t>               </a:t>
            </a:r>
          </a:p>
          <a:p>
            <a:pPr algn="ctr" eaLnBrk="0" hangingPunct="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v=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/t=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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R/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5572132" y="1500174"/>
            <a:ext cx="2000264" cy="57150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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=  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</a:rPr>
              <a:t>L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/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R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5929322" y="3214686"/>
            <a:ext cx="1357322" cy="57150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</a:t>
            </a:r>
            <a:r>
              <a:rPr kumimoji="0" lang="en-US" sz="2800" b="1" i="0" u="none" strike="noStrike" cap="none" normalizeH="0" baseline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 = </a:t>
            </a:r>
            <a:r>
              <a:rPr kumimoji="0" lang="ru-RU" sz="2800" b="1" i="0" u="none" strike="noStrike" cap="none" normalizeH="0" baseline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</a:t>
            </a:r>
            <a:r>
              <a:rPr kumimoji="0" lang="en-US" sz="2800" b="1" i="0" u="none" strike="noStrike" cap="none" normalizeH="0" baseline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/</a:t>
            </a:r>
            <a:r>
              <a:rPr kumimoji="0" lang="en-US" sz="2800" b="1" i="0" u="none" strike="noStrike" cap="none" normalizeH="0" baseline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t</a:t>
            </a:r>
            <a:endParaRPr kumimoji="0" 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7643834" y="4229108"/>
            <a:ext cx="1143008" cy="4857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n = </a:t>
            </a: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/</a:t>
            </a: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T</a:t>
            </a:r>
            <a:endParaRPr kumimoji="0" lang="ru-RU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los6"/>
          <p:cNvPicPr>
            <a:picLocks noChangeAspect="1" noChangeArrowheads="1"/>
          </p:cNvPicPr>
          <p:nvPr/>
        </p:nvPicPr>
        <p:blipFill>
          <a:blip r:embed="rId6" cstate="print"/>
          <a:srcRect l="68618" t="30208" r="10796" b="57292"/>
          <a:stretch>
            <a:fillRect/>
          </a:stretch>
        </p:blipFill>
        <p:spPr bwMode="auto">
          <a:xfrm>
            <a:off x="7715272" y="1428736"/>
            <a:ext cx="1071570" cy="857256"/>
          </a:xfrm>
          <a:prstGeom prst="rect">
            <a:avLst/>
          </a:prstGeom>
          <a:noFill/>
          <a:ln w="9525">
            <a:solidFill>
              <a:srgbClr val="660033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10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10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7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7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7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7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7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7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7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7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47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7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71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71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471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471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000"/>
                                        <p:tgtEl>
                                          <p:spTgt spid="471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5" grpId="0" build="p" animBg="1"/>
      <p:bldP spid="47106" grpId="0" animBg="1"/>
      <p:bldP spid="47107" grpId="0" animBg="1"/>
      <p:bldP spid="4710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858280" y="2500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0" y="0"/>
            <a:ext cx="9144000" cy="138499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Центростремительное ускорение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показывает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быстроту изменения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направления</a:t>
            </a:r>
            <a:r>
              <a:rPr kumimoji="0" lang="ru-RU" sz="2800" b="0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скорости и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направлено к центру окружности.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7" name="Picture 3"/>
          <p:cNvPicPr>
            <a:picLocks noChangeArrowheads="1"/>
          </p:cNvPicPr>
          <p:nvPr/>
        </p:nvPicPr>
        <p:blipFill>
          <a:blip r:embed="rId4" cstate="print"/>
          <a:srcRect l="-17860" t="-37726" r="-9535" b="-12434"/>
          <a:stretch>
            <a:fillRect/>
          </a:stretch>
        </p:blipFill>
        <p:spPr bwMode="auto">
          <a:xfrm>
            <a:off x="-32" y="1500174"/>
            <a:ext cx="2857520" cy="18573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5632642" y="2096381"/>
            <a:ext cx="2124000" cy="3792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none" w="sm" len="sm"/>
            <a:tailEnd type="stealth" w="lg" len="lg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4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5632642" y="2096381"/>
            <a:ext cx="2964" cy="166478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stealth" w="lg" len="lg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4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rc 9"/>
          <p:cNvSpPr>
            <a:spLocks/>
          </p:cNvSpPr>
          <p:nvPr/>
        </p:nvSpPr>
        <p:spPr bwMode="auto">
          <a:xfrm flipH="1">
            <a:off x="4286248" y="2138095"/>
            <a:ext cx="2724351" cy="1395535"/>
          </a:xfrm>
          <a:custGeom>
            <a:avLst/>
            <a:gdLst>
              <a:gd name="G0" fmla="+- 21570 0 0"/>
              <a:gd name="G1" fmla="+- 21600 0 0"/>
              <a:gd name="G2" fmla="+- 21600 0 0"/>
              <a:gd name="T0" fmla="*/ 0 w 43170"/>
              <a:gd name="T1" fmla="*/ 20458 h 21600"/>
              <a:gd name="T2" fmla="*/ 43170 w 43170"/>
              <a:gd name="T3" fmla="*/ 21600 h 21600"/>
              <a:gd name="T4" fmla="*/ 21570 w 4317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170" h="21600" fill="none" extrusionOk="0">
                <a:moveTo>
                  <a:pt x="0" y="20458"/>
                </a:moveTo>
                <a:cubicBezTo>
                  <a:pt x="607" y="8988"/>
                  <a:pt x="10084" y="-1"/>
                  <a:pt x="21570" y="0"/>
                </a:cubicBezTo>
                <a:cubicBezTo>
                  <a:pt x="33499" y="0"/>
                  <a:pt x="43170" y="9670"/>
                  <a:pt x="43170" y="21600"/>
                </a:cubicBezTo>
              </a:path>
              <a:path w="43170" h="21600" stroke="0" extrusionOk="0">
                <a:moveTo>
                  <a:pt x="0" y="20458"/>
                </a:moveTo>
                <a:cubicBezTo>
                  <a:pt x="607" y="8988"/>
                  <a:pt x="10084" y="-1"/>
                  <a:pt x="21570" y="0"/>
                </a:cubicBezTo>
                <a:cubicBezTo>
                  <a:pt x="33499" y="0"/>
                  <a:pt x="43170" y="9670"/>
                  <a:pt x="43170" y="21600"/>
                </a:cubicBezTo>
                <a:lnTo>
                  <a:pt x="21570" y="21600"/>
                </a:lnTo>
                <a:close/>
              </a:path>
            </a:pathLst>
          </a:custGeom>
          <a:noFill/>
          <a:ln w="38100">
            <a:solidFill>
              <a:srgbClr val="00660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4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8"/>
          <p:cNvGrpSpPr/>
          <p:nvPr/>
        </p:nvGrpSpPr>
        <p:grpSpPr>
          <a:xfrm>
            <a:off x="7650679" y="1500174"/>
            <a:ext cx="564659" cy="732220"/>
            <a:chOff x="5293225" y="1410896"/>
            <a:chExt cx="564659" cy="732220"/>
          </a:xfrm>
        </p:grpSpPr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>
              <a:off x="5293225" y="1410896"/>
              <a:ext cx="564659" cy="73222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v</a:t>
              </a:r>
              <a:endPara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Line 5"/>
            <p:cNvSpPr>
              <a:spLocks noChangeShapeType="1"/>
            </p:cNvSpPr>
            <p:nvPr/>
          </p:nvSpPr>
          <p:spPr bwMode="auto">
            <a:xfrm>
              <a:off x="5357818" y="1571612"/>
              <a:ext cx="36000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 type="none" w="sm" len="sm"/>
              <a:tailEnd type="stealth" w="med" len="sm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Группа 11"/>
          <p:cNvGrpSpPr/>
          <p:nvPr/>
        </p:nvGrpSpPr>
        <p:grpSpPr>
          <a:xfrm>
            <a:off x="4938897" y="3161088"/>
            <a:ext cx="571504" cy="642942"/>
            <a:chOff x="3000364" y="3143248"/>
            <a:chExt cx="571504" cy="642942"/>
          </a:xfrm>
        </p:grpSpPr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3000364" y="3143248"/>
              <a:ext cx="571504" cy="64294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3200" b="1" i="0" u="none" strike="noStrike" cap="none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kumimoji="0" lang="ru-RU" sz="3200" b="1" i="0" u="none" strike="noStrike" cap="none" normalizeH="0" baseline="-2500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ц</a:t>
              </a:r>
              <a:endPara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Line 5"/>
            <p:cNvSpPr>
              <a:spLocks noChangeShapeType="1"/>
            </p:cNvSpPr>
            <p:nvPr/>
          </p:nvSpPr>
          <p:spPr bwMode="auto">
            <a:xfrm>
              <a:off x="3071802" y="3286124"/>
              <a:ext cx="36000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stealth" w="med" len="sm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40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858280" y="2500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-11604"/>
            <a:ext cx="91440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8.Два тела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притягиваются друг к другу с силами прямо пропорциональными произведению их масс и обратно пропорциональными квадрату расстояния между их центрами.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8.Сила тяготения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это сила, с которой планета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притягивает к себе все тела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8.Вес тела –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это сила, с которой тело действует на опору или на подвес.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3"/>
          <p:cNvGrpSpPr/>
          <p:nvPr/>
        </p:nvGrpSpPr>
        <p:grpSpPr>
          <a:xfrm>
            <a:off x="5357818" y="1071546"/>
            <a:ext cx="2586189" cy="1417312"/>
            <a:chOff x="1041900" y="428604"/>
            <a:chExt cx="2586189" cy="141731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041900" y="915022"/>
              <a:ext cx="105028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3600" b="1" baseline="-25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Т</a:t>
              </a:r>
              <a:r>
                <a:rPr lang="ru-RU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36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ru-RU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2017078" y="1226482"/>
              <a:ext cx="1357322" cy="1588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Прямоугольник 7"/>
            <p:cNvSpPr/>
            <p:nvPr/>
          </p:nvSpPr>
          <p:spPr>
            <a:xfrm>
              <a:off x="1785918" y="428604"/>
              <a:ext cx="184217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Aft>
                  <a:spcPts val="1000"/>
                </a:spcAft>
              </a:pPr>
              <a:r>
                <a:rPr lang="ru-RU" sz="4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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sz="3600" b="1" baseline="-25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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sz="3600" b="1" baseline="-25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ru-RU" sz="48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2351926" y="1138030"/>
              <a:ext cx="851623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  <a:sym typeface="Symbol" pitchFamily="18" charset="2"/>
                </a:rPr>
                <a:t>R</a:t>
              </a:r>
              <a:r>
                <a:rPr kumimoji="0" lang="en-US" sz="4000" b="1" i="0" u="none" strike="noStrike" cap="none" normalizeH="0" baseline="3000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  <a:sym typeface="Symbol" pitchFamily="18" charset="2"/>
                </a:rPr>
                <a:t>2</a:t>
              </a:r>
              <a:endParaRPr kumimoji="0" lang="en-US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 bwMode="auto">
        <a:noFill/>
        <a:ln w="38100">
          <a:solidFill>
            <a:srgbClr val="0000FF"/>
          </a:solidFill>
          <a:round/>
          <a:headEnd/>
          <a:tailEnd type="triangle" w="med" len="med"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5761</TotalTime>
  <Words>1323</Words>
  <Application>Microsoft Office PowerPoint</Application>
  <PresentationFormat>Экран (4:3)</PresentationFormat>
  <Paragraphs>434</Paragraphs>
  <Slides>52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движение  небесных  тел.</vt:lpstr>
      <vt:lpstr>движение  небесных  тел.</vt:lpstr>
      <vt:lpstr>Законы Кеплера</vt:lpstr>
      <vt:lpstr>Чтобы висел над  данным городом</vt:lpstr>
      <vt:lpstr>Слайд 15</vt:lpstr>
      <vt:lpstr>Слайд 16</vt:lpstr>
      <vt:lpstr>Домашнее задание.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Домашнее задание.</vt:lpstr>
      <vt:lpstr>Слайд 51</vt:lpstr>
      <vt:lpstr>Слайд 52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 к уроку по теме «Величины, характеризующие колебательное движение»</dc:title>
  <dc:creator>Admin</dc:creator>
  <cp:lastModifiedBy>knt</cp:lastModifiedBy>
  <cp:revision>574</cp:revision>
  <dcterms:created xsi:type="dcterms:W3CDTF">2009-11-04T14:29:22Z</dcterms:created>
  <dcterms:modified xsi:type="dcterms:W3CDTF">2019-09-26T07:23:47Z</dcterms:modified>
</cp:coreProperties>
</file>