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23"/>
  </p:notesMasterIdLst>
  <p:sldIdLst>
    <p:sldId id="289" r:id="rId2"/>
    <p:sldId id="344" r:id="rId3"/>
    <p:sldId id="333" r:id="rId4"/>
    <p:sldId id="322" r:id="rId5"/>
    <p:sldId id="370" r:id="rId6"/>
    <p:sldId id="371" r:id="rId7"/>
    <p:sldId id="340" r:id="rId8"/>
    <p:sldId id="372" r:id="rId9"/>
    <p:sldId id="323" r:id="rId10"/>
    <p:sldId id="368" r:id="rId11"/>
    <p:sldId id="369" r:id="rId12"/>
    <p:sldId id="379" r:id="rId13"/>
    <p:sldId id="324" r:id="rId14"/>
    <p:sldId id="378" r:id="rId15"/>
    <p:sldId id="373" r:id="rId16"/>
    <p:sldId id="375" r:id="rId17"/>
    <p:sldId id="374" r:id="rId18"/>
    <p:sldId id="376" r:id="rId19"/>
    <p:sldId id="377" r:id="rId20"/>
    <p:sldId id="335" r:id="rId21"/>
    <p:sldId id="334" r:id="rId22"/>
  </p:sldIdLst>
  <p:sldSz cx="9144000" cy="6858000" type="screen4x3"/>
  <p:notesSz cx="6888163" cy="100203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FF"/>
    <a:srgbClr val="000000"/>
    <a:srgbClr val="006600"/>
    <a:srgbClr val="FF3399"/>
    <a:srgbClr val="9900FF"/>
    <a:srgbClr val="0014AC"/>
    <a:srgbClr val="0066FF"/>
    <a:srgbClr val="365D21"/>
    <a:srgbClr val="33CCFF"/>
    <a:srgbClr val="FFFF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3097" autoAdjust="0"/>
  </p:normalViewPr>
  <p:slideViewPr>
    <p:cSldViewPr>
      <p:cViewPr>
        <p:scale>
          <a:sx n="210" d="100"/>
          <a:sy n="210" d="100"/>
        </p:scale>
        <p:origin x="-240" y="32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9" d="100"/>
        <a:sy n="89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84871" cy="501015"/>
          </a:xfrm>
          <a:prstGeom prst="rect">
            <a:avLst/>
          </a:prstGeom>
        </p:spPr>
        <p:txBody>
          <a:bodyPr vert="horz" lIns="94366" tIns="47183" rIns="94366" bIns="47183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700" y="1"/>
            <a:ext cx="2984871" cy="501015"/>
          </a:xfrm>
          <a:prstGeom prst="rect">
            <a:avLst/>
          </a:prstGeom>
        </p:spPr>
        <p:txBody>
          <a:bodyPr vert="horz" lIns="94366" tIns="47183" rIns="94366" bIns="47183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06.01.2021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366" tIns="47183" rIns="94366" bIns="47183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4366" tIns="47183" rIns="94366" bIns="47183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517547"/>
            <a:ext cx="2984871" cy="501015"/>
          </a:xfrm>
          <a:prstGeom prst="rect">
            <a:avLst/>
          </a:prstGeom>
        </p:spPr>
        <p:txBody>
          <a:bodyPr vert="horz" lIns="94366" tIns="47183" rIns="94366" bIns="47183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700" y="9517547"/>
            <a:ext cx="2984871" cy="501015"/>
          </a:xfrm>
          <a:prstGeom prst="rect">
            <a:avLst/>
          </a:prstGeom>
        </p:spPr>
        <p:txBody>
          <a:bodyPr vert="horz" lIns="94366" tIns="47183" rIns="94366" bIns="47183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375966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A3820B-7150-4465-9329-879E122C3E88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4.wav"/><Relationship Id="rId7" Type="http://schemas.openxmlformats.org/officeDocument/2006/relationships/audio" Target="../media/audio9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8.wav"/><Relationship Id="rId4" Type="http://schemas.openxmlformats.org/officeDocument/2006/relationships/audio" Target="../media/audio1.wav"/><Relationship Id="rId9" Type="http://schemas.openxmlformats.org/officeDocument/2006/relationships/audio" Target="../media/audio2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.wav"/><Relationship Id="rId5" Type="http://schemas.openxmlformats.org/officeDocument/2006/relationships/audio" Target="../media/audio5.wav"/><Relationship Id="rId4" Type="http://schemas.openxmlformats.org/officeDocument/2006/relationships/audio" Target="../media/audio8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6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0"/>
          <a:ext cx="9144000" cy="6338890"/>
        </p:xfrm>
        <a:graphic>
          <a:graphicData uri="http://schemas.openxmlformats.org/drawingml/2006/table">
            <a:tbl>
              <a:tblPr/>
              <a:tblGrid>
                <a:gridCol w="495475"/>
                <a:gridCol w="7891396"/>
                <a:gridCol w="757129"/>
              </a:tblGrid>
              <a:tr h="151925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раздел (</a:t>
                      </a:r>
                      <a:r>
                        <a:rPr lang="en-US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IV</a:t>
                      </a: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                     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"</a:t>
                      </a:r>
                      <a:r>
                        <a:rPr lang="ru-RU" sz="1600" b="1" cap="all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световые  явления" </a:t>
                      </a: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Урок - 1 (</a:t>
                      </a: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Т19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свет</a:t>
                      </a: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 № 28-1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972" marR="56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1925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cap="all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ТЕМА:  </a:t>
                      </a:r>
                      <a:r>
                        <a:rPr lang="ru-RU" sz="1600" b="1" i="1" cap="all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источники  света. прямолинейное  распространение света.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972" marR="5697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577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ЦЕЛИ:.1. Создать условия для усвоения понятий </a:t>
                      </a:r>
                      <a:r>
                        <a:rPr lang="ru-RU" sz="1600" b="1" i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"свет,  тень, источник  света, угол падения  и  угол отражения, изображение  в плоском зеркале", </a:t>
                      </a: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для понимания закономерностей  </a:t>
                      </a:r>
                      <a:r>
                        <a:rPr lang="ru-RU" sz="1600" b="1" i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прямолинейного распространения света,  закона отражения света.</a:t>
                      </a: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972" marR="56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962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Задачи:</a:t>
                      </a: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1.Способствовать усвоению понятий </a:t>
                      </a:r>
                      <a:r>
                        <a:rPr lang="ru-RU" sz="1600" b="1" i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"свет,  тень, источник  света, угол падения  и  угол отражения, изображение  в плоском зеркале", и </a:t>
                      </a: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понимания закономерностей</a:t>
                      </a:r>
                      <a:r>
                        <a:rPr lang="ru-RU" sz="1600" b="1" i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прямолинейного распространения света,  закона отражения света.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 Способствовать развитию умений описывать  физические процессы  и развивать умения решать типичные задачи.</a:t>
                      </a:r>
                      <a:r>
                        <a:rPr lang="ru-RU" sz="1600" b="1" i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972" marR="56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385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ТИп УРОКА:</a:t>
                      </a:r>
                      <a:r>
                        <a:rPr lang="ru-RU" sz="16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комбинированный с элементами технологии усвоения и изучения нового материала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972" marR="56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385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ВИД УРО КА:</a:t>
                      </a: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объяснительно иллюстративный в форме эвристической беседы с частично поисковыми элементами и демонстрациями.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972" marR="56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7701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ДЕМОНСТРАЦИИ:1. Прямолинейное распространение света.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            2. Отражение света</a:t>
                      </a:r>
                      <a:r>
                        <a:rPr lang="ru-RU" sz="16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</a:t>
                      </a: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3.Законы </a:t>
                      </a: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отражения света.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        </a:t>
                      </a: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4. Изображение  в плоском зеркале</a:t>
                      </a:r>
                      <a:r>
                        <a:rPr lang="ru-RU" sz="16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5. БНП оптика Анимация №1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972" marR="5697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19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972" marR="56972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ХОД УРОКА: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972" marR="56972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972" marR="56972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19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972" marR="5697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Консультация по Д/З гр.№1.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972" marR="5697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972" marR="56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19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972" marR="5697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Создание проблемной ситуации "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Что такое свет и тьма?"</a:t>
                      </a:r>
                      <a:endParaRPr lang="ru-RU" sz="12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972" marR="5697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972" marR="56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19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972" marR="5697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Эвристическая беседа по материалу темы №19 с демонстрациями</a:t>
                      </a:r>
                      <a:endParaRPr lang="ru-RU" sz="1400" b="1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972" marR="5697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972" marR="56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19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972" marR="5697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Повторение темы по ОК</a:t>
                      </a:r>
                      <a:endParaRPr lang="ru-RU" sz="1400" b="1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972" marR="5697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972" marR="56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77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972" marR="5697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Первичная обратная связь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Работа  с  </a:t>
                      </a:r>
                      <a:r>
                        <a:rPr lang="en-US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CD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</a:t>
                      </a:r>
                      <a:r>
                        <a:rPr lang="en-US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ROM 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"Физика в картинках".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или  упр. 32 (1,2) стр.  137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972" marR="5697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972" marR="56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19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д.з</a:t>
                      </a:r>
                    </a:p>
                  </a:txBody>
                  <a:tcPr marL="56972" marR="5697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§ </a:t>
                      </a:r>
                      <a:r>
                        <a:rPr lang="ru-RU" sz="1400" b="1">
                          <a:solidFill>
                            <a:srgbClr val="008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62-66</a:t>
                      </a: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(т №19)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972" marR="56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</a:t>
                      </a: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972" marR="56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Line 12"/>
          <p:cNvSpPr>
            <a:spLocks noChangeShapeType="1"/>
          </p:cNvSpPr>
          <p:nvPr/>
        </p:nvSpPr>
        <p:spPr bwMode="auto">
          <a:xfrm>
            <a:off x="1571604" y="1388730"/>
            <a:ext cx="250033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Line 15"/>
          <p:cNvSpPr>
            <a:spLocks noChangeShapeType="1"/>
          </p:cNvSpPr>
          <p:nvPr/>
        </p:nvSpPr>
        <p:spPr bwMode="auto">
          <a:xfrm>
            <a:off x="2026087" y="285731"/>
            <a:ext cx="640592" cy="1101289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Line 17"/>
          <p:cNvSpPr>
            <a:spLocks noChangeShapeType="1"/>
          </p:cNvSpPr>
          <p:nvPr/>
        </p:nvSpPr>
        <p:spPr bwMode="auto">
          <a:xfrm rot="15272607">
            <a:off x="2579483" y="398701"/>
            <a:ext cx="812286" cy="86850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Line 18"/>
          <p:cNvSpPr>
            <a:spLocks noChangeShapeType="1"/>
          </p:cNvSpPr>
          <p:nvPr/>
        </p:nvSpPr>
        <p:spPr bwMode="auto">
          <a:xfrm>
            <a:off x="2666678" y="366105"/>
            <a:ext cx="0" cy="2149565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Arc 19"/>
          <p:cNvSpPr>
            <a:spLocks/>
          </p:cNvSpPr>
          <p:nvPr/>
        </p:nvSpPr>
        <p:spPr bwMode="auto">
          <a:xfrm rot="16651231">
            <a:off x="2400308" y="752413"/>
            <a:ext cx="287293" cy="19015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Arc 21"/>
          <p:cNvSpPr>
            <a:spLocks/>
          </p:cNvSpPr>
          <p:nvPr/>
        </p:nvSpPr>
        <p:spPr bwMode="auto">
          <a:xfrm>
            <a:off x="2678282" y="713477"/>
            <a:ext cx="226567" cy="24112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2231392" y="255234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800" dirty="0"/>
          </a:p>
        </p:txBody>
      </p:sp>
      <p:sp>
        <p:nvSpPr>
          <p:cNvPr id="20" name="TextBox 19"/>
          <p:cNvSpPr txBox="1"/>
          <p:nvPr/>
        </p:nvSpPr>
        <p:spPr>
          <a:xfrm>
            <a:off x="2686460" y="261630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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0" y="1428736"/>
            <a:ext cx="4286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2а. Луч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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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одной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0" y="1928802"/>
            <a:ext cx="3143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2б.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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AutoShape 32"/>
          <p:cNvSpPr>
            <a:spLocks noChangeArrowheads="1"/>
          </p:cNvSpPr>
          <p:nvPr/>
        </p:nvSpPr>
        <p:spPr bwMode="auto">
          <a:xfrm>
            <a:off x="0" y="1615754"/>
            <a:ext cx="4286248" cy="884552"/>
          </a:xfrm>
          <a:prstGeom prst="foldedCorner">
            <a:avLst>
              <a:gd name="adj" fmla="val 12500"/>
            </a:avLst>
          </a:prstGeom>
          <a:noFill/>
          <a:ln w="190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41" name="Line 17"/>
          <p:cNvSpPr>
            <a:spLocks noChangeShapeType="1"/>
          </p:cNvSpPr>
          <p:nvPr/>
        </p:nvSpPr>
        <p:spPr bwMode="auto">
          <a:xfrm flipH="1">
            <a:off x="383283" y="3024880"/>
            <a:ext cx="2355609" cy="0"/>
          </a:xfrm>
          <a:prstGeom prst="line">
            <a:avLst/>
          </a:prstGeom>
          <a:noFill/>
          <a:ln w="222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2" name="Line 18"/>
          <p:cNvSpPr>
            <a:spLocks noChangeShapeType="1"/>
          </p:cNvSpPr>
          <p:nvPr/>
        </p:nvSpPr>
        <p:spPr bwMode="auto">
          <a:xfrm>
            <a:off x="357158" y="3049150"/>
            <a:ext cx="2407859" cy="1094349"/>
          </a:xfrm>
          <a:prstGeom prst="line">
            <a:avLst/>
          </a:prstGeom>
          <a:noFill/>
          <a:ln w="222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3" name="Line 19"/>
          <p:cNvSpPr>
            <a:spLocks noChangeShapeType="1"/>
          </p:cNvSpPr>
          <p:nvPr/>
        </p:nvSpPr>
        <p:spPr bwMode="auto">
          <a:xfrm>
            <a:off x="383283" y="3049150"/>
            <a:ext cx="2105244" cy="2034254"/>
          </a:xfrm>
          <a:prstGeom prst="line">
            <a:avLst/>
          </a:prstGeom>
          <a:noFill/>
          <a:ln w="222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4" name="Line 20"/>
          <p:cNvSpPr>
            <a:spLocks noChangeShapeType="1"/>
          </p:cNvSpPr>
          <p:nvPr/>
        </p:nvSpPr>
        <p:spPr bwMode="auto">
          <a:xfrm flipH="1">
            <a:off x="1460941" y="3049150"/>
            <a:ext cx="1304076" cy="509667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5" name="Line 21"/>
          <p:cNvSpPr>
            <a:spLocks noChangeShapeType="1"/>
          </p:cNvSpPr>
          <p:nvPr/>
        </p:nvSpPr>
        <p:spPr bwMode="auto">
          <a:xfrm flipH="1">
            <a:off x="1474004" y="3088864"/>
            <a:ext cx="1291013" cy="977413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6" name="Line 22"/>
          <p:cNvSpPr>
            <a:spLocks noChangeShapeType="1"/>
          </p:cNvSpPr>
          <p:nvPr/>
        </p:nvSpPr>
        <p:spPr bwMode="auto">
          <a:xfrm flipH="1">
            <a:off x="1500166" y="3013072"/>
            <a:ext cx="1227877" cy="13238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7" name="Line 23"/>
          <p:cNvSpPr>
            <a:spLocks noChangeShapeType="1"/>
          </p:cNvSpPr>
          <p:nvPr/>
        </p:nvSpPr>
        <p:spPr bwMode="auto">
          <a:xfrm>
            <a:off x="1495775" y="3572055"/>
            <a:ext cx="1254003" cy="595714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8" name="Line 24"/>
          <p:cNvSpPr>
            <a:spLocks noChangeShapeType="1"/>
          </p:cNvSpPr>
          <p:nvPr/>
        </p:nvSpPr>
        <p:spPr bwMode="auto">
          <a:xfrm>
            <a:off x="1500166" y="4071942"/>
            <a:ext cx="1129909" cy="1105381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Group 25"/>
          <p:cNvGrpSpPr>
            <a:grpSpLocks/>
          </p:cNvGrpSpPr>
          <p:nvPr/>
        </p:nvGrpSpPr>
        <p:grpSpPr bwMode="auto">
          <a:xfrm rot="19525022" flipH="1">
            <a:off x="8126457" y="3788099"/>
            <a:ext cx="419492" cy="572566"/>
            <a:chOff x="3340" y="2819"/>
            <a:chExt cx="566" cy="674"/>
          </a:xfrm>
        </p:grpSpPr>
        <p:sp>
          <p:nvSpPr>
            <p:cNvPr id="26650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51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52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53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" name="Группа 78"/>
          <p:cNvGrpSpPr/>
          <p:nvPr/>
        </p:nvGrpSpPr>
        <p:grpSpPr>
          <a:xfrm>
            <a:off x="1432544" y="2643182"/>
            <a:ext cx="28397" cy="2643206"/>
            <a:chOff x="1432544" y="2643182"/>
            <a:chExt cx="28397" cy="2643206"/>
          </a:xfrm>
        </p:grpSpPr>
        <p:sp>
          <p:nvSpPr>
            <p:cNvPr id="26640" name="Line 16"/>
            <p:cNvSpPr>
              <a:spLocks noChangeShapeType="1"/>
            </p:cNvSpPr>
            <p:nvPr/>
          </p:nvSpPr>
          <p:spPr bwMode="auto">
            <a:xfrm>
              <a:off x="1460941" y="2643182"/>
              <a:ext cx="0" cy="2643206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54" name="Line 30"/>
            <p:cNvSpPr>
              <a:spLocks noChangeShapeType="1"/>
            </p:cNvSpPr>
            <p:nvPr/>
          </p:nvSpPr>
          <p:spPr bwMode="auto">
            <a:xfrm>
              <a:off x="1432544" y="2821896"/>
              <a:ext cx="0" cy="2316666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6670" name="Line 46"/>
          <p:cNvSpPr>
            <a:spLocks noChangeShapeType="1"/>
          </p:cNvSpPr>
          <p:nvPr/>
        </p:nvSpPr>
        <p:spPr bwMode="auto">
          <a:xfrm rot="-180000" flipV="1">
            <a:off x="8560805" y="4099416"/>
            <a:ext cx="72000" cy="138177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" name="Group 50"/>
          <p:cNvGrpSpPr>
            <a:grpSpLocks/>
          </p:cNvGrpSpPr>
          <p:nvPr/>
        </p:nvGrpSpPr>
        <p:grpSpPr bwMode="auto">
          <a:xfrm>
            <a:off x="3594189" y="5786454"/>
            <a:ext cx="2620885" cy="707679"/>
            <a:chOff x="6574" y="8636"/>
            <a:chExt cx="1057" cy="528"/>
          </a:xfrm>
        </p:grpSpPr>
        <p:sp>
          <p:nvSpPr>
            <p:cNvPr id="26675" name="Line 51"/>
            <p:cNvSpPr>
              <a:spLocks noChangeShapeType="1"/>
            </p:cNvSpPr>
            <p:nvPr/>
          </p:nvSpPr>
          <p:spPr bwMode="auto">
            <a:xfrm>
              <a:off x="7064" y="8743"/>
              <a:ext cx="0" cy="222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 type="oval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/>
            </a:p>
          </p:txBody>
        </p:sp>
        <p:grpSp>
          <p:nvGrpSpPr>
            <p:cNvPr id="9" name="Group 52"/>
            <p:cNvGrpSpPr>
              <a:grpSpLocks/>
            </p:cNvGrpSpPr>
            <p:nvPr/>
          </p:nvGrpSpPr>
          <p:grpSpPr bwMode="auto">
            <a:xfrm>
              <a:off x="6574" y="8636"/>
              <a:ext cx="1057" cy="528"/>
              <a:chOff x="6574" y="8452"/>
              <a:chExt cx="1057" cy="528"/>
            </a:xfrm>
          </p:grpSpPr>
          <p:sp>
            <p:nvSpPr>
              <p:cNvPr id="26678" name="Oval 54"/>
              <p:cNvSpPr>
                <a:spLocks noChangeArrowheads="1"/>
              </p:cNvSpPr>
              <p:nvPr/>
            </p:nvSpPr>
            <p:spPr bwMode="auto">
              <a:xfrm>
                <a:off x="6574" y="8452"/>
                <a:ext cx="1057" cy="528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/>
              </a:p>
            </p:txBody>
          </p:sp>
          <p:sp>
            <p:nvSpPr>
              <p:cNvPr id="26677" name="Text Box 53"/>
              <p:cNvSpPr txBox="1">
                <a:spLocks noChangeArrowheads="1"/>
              </p:cNvSpPr>
              <p:nvPr/>
            </p:nvSpPr>
            <p:spPr bwMode="auto">
              <a:xfrm>
                <a:off x="6767" y="8472"/>
                <a:ext cx="815" cy="5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М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rPr>
                  <a:t>,   ,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</a:rPr>
                  <a:t>=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rPr>
                  <a:t>  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</p:grpSp>
      <p:sp>
        <p:nvSpPr>
          <p:cNvPr id="26679" name="Text Box 55"/>
          <p:cNvSpPr txBox="1">
            <a:spLocks noChangeArrowheads="1"/>
          </p:cNvSpPr>
          <p:nvPr/>
        </p:nvSpPr>
        <p:spPr bwMode="auto">
          <a:xfrm>
            <a:off x="455892" y="2415220"/>
            <a:ext cx="228601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симметрично !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5" name="Прямая соединительная линия 74"/>
          <p:cNvCxnSpPr/>
          <p:nvPr/>
        </p:nvCxnSpPr>
        <p:spPr>
          <a:xfrm flipV="1">
            <a:off x="6858018" y="4118288"/>
            <a:ext cx="1750303" cy="952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6215042" y="6273225"/>
            <a:ext cx="29289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зеркальное…                                                      </a:t>
            </a:r>
            <a:endParaRPr lang="ru-RU" sz="32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142844" y="2643182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2786050" y="2571744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Oval 5"/>
          <p:cNvSpPr>
            <a:spLocks noChangeArrowheads="1"/>
          </p:cNvSpPr>
          <p:nvPr/>
        </p:nvSpPr>
        <p:spPr bwMode="auto">
          <a:xfrm>
            <a:off x="2786050" y="3000372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83" name="Line 22"/>
          <p:cNvSpPr>
            <a:spLocks noChangeShapeType="1"/>
          </p:cNvSpPr>
          <p:nvPr/>
        </p:nvSpPr>
        <p:spPr bwMode="auto">
          <a:xfrm flipH="1">
            <a:off x="1500166" y="3033710"/>
            <a:ext cx="1227877" cy="13238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4" name="Oval 5"/>
          <p:cNvSpPr>
            <a:spLocks noChangeArrowheads="1"/>
          </p:cNvSpPr>
          <p:nvPr/>
        </p:nvSpPr>
        <p:spPr bwMode="auto">
          <a:xfrm>
            <a:off x="333305" y="3000372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86" name="Text Box 55"/>
          <p:cNvSpPr txBox="1">
            <a:spLocks noChangeArrowheads="1"/>
          </p:cNvSpPr>
          <p:nvPr/>
        </p:nvSpPr>
        <p:spPr bwMode="auto">
          <a:xfrm>
            <a:off x="5643570" y="2357454"/>
            <a:ext cx="2286016" cy="500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симметрично !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4" name="Группа 78"/>
          <p:cNvGrpSpPr/>
          <p:nvPr/>
        </p:nvGrpSpPr>
        <p:grpSpPr>
          <a:xfrm>
            <a:off x="6786578" y="2857496"/>
            <a:ext cx="28397" cy="2643206"/>
            <a:chOff x="1432544" y="2643182"/>
            <a:chExt cx="28397" cy="2643206"/>
          </a:xfrm>
        </p:grpSpPr>
        <p:sp>
          <p:nvSpPr>
            <p:cNvPr id="65" name="Line 16"/>
            <p:cNvSpPr>
              <a:spLocks noChangeShapeType="1"/>
            </p:cNvSpPr>
            <p:nvPr/>
          </p:nvSpPr>
          <p:spPr bwMode="auto">
            <a:xfrm>
              <a:off x="1460941" y="2643182"/>
              <a:ext cx="0" cy="2643206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6" name="Line 30"/>
            <p:cNvSpPr>
              <a:spLocks noChangeShapeType="1"/>
            </p:cNvSpPr>
            <p:nvPr/>
          </p:nvSpPr>
          <p:spPr bwMode="auto">
            <a:xfrm>
              <a:off x="1432544" y="2821896"/>
              <a:ext cx="0" cy="2316666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7" name="Line 12"/>
          <p:cNvSpPr>
            <a:spLocks noChangeShapeType="1"/>
          </p:cNvSpPr>
          <p:nvPr/>
        </p:nvSpPr>
        <p:spPr bwMode="auto">
          <a:xfrm>
            <a:off x="6786578" y="5500702"/>
            <a:ext cx="250033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9" name="Line 46"/>
          <p:cNvSpPr>
            <a:spLocks noChangeShapeType="1"/>
          </p:cNvSpPr>
          <p:nvPr/>
        </p:nvSpPr>
        <p:spPr bwMode="auto">
          <a:xfrm rot="-180000" flipV="1">
            <a:off x="4956565" y="4112786"/>
            <a:ext cx="72000" cy="1381770"/>
          </a:xfrm>
          <a:prstGeom prst="line">
            <a:avLst/>
          </a:prstGeom>
          <a:noFill/>
          <a:ln w="57150">
            <a:solidFill>
              <a:srgbClr val="000000"/>
            </a:solidFill>
            <a:prstDash val="sysDash"/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85" name="Прямая соединительная линия 84"/>
          <p:cNvCxnSpPr/>
          <p:nvPr/>
        </p:nvCxnSpPr>
        <p:spPr>
          <a:xfrm flipV="1">
            <a:off x="5072066" y="4111848"/>
            <a:ext cx="1750303" cy="952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>
            <a:endCxn id="26653" idx="6"/>
          </p:cNvCxnSpPr>
          <p:nvPr/>
        </p:nvCxnSpPr>
        <p:spPr>
          <a:xfrm flipV="1">
            <a:off x="5000628" y="4195099"/>
            <a:ext cx="3298170" cy="1306555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9" name="Line 24"/>
          <p:cNvSpPr>
            <a:spLocks noChangeShapeType="1"/>
          </p:cNvSpPr>
          <p:nvPr/>
        </p:nvSpPr>
        <p:spPr bwMode="auto">
          <a:xfrm flipH="1" flipV="1">
            <a:off x="6786578" y="4786322"/>
            <a:ext cx="1785950" cy="714379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0" name="Line 24"/>
          <p:cNvSpPr>
            <a:spLocks noChangeShapeType="1"/>
          </p:cNvSpPr>
          <p:nvPr/>
        </p:nvSpPr>
        <p:spPr bwMode="auto">
          <a:xfrm flipV="1">
            <a:off x="6800487" y="4230584"/>
            <a:ext cx="1422243" cy="571504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91" name="Группа 78"/>
          <p:cNvGrpSpPr/>
          <p:nvPr/>
        </p:nvGrpSpPr>
        <p:grpSpPr>
          <a:xfrm>
            <a:off x="6659468" y="4127448"/>
            <a:ext cx="142876" cy="648000"/>
            <a:chOff x="1432544" y="2643182"/>
            <a:chExt cx="28397" cy="2643206"/>
          </a:xfrm>
        </p:grpSpPr>
        <p:sp>
          <p:nvSpPr>
            <p:cNvPr id="92" name="Line 16"/>
            <p:cNvSpPr>
              <a:spLocks noChangeShapeType="1"/>
            </p:cNvSpPr>
            <p:nvPr/>
          </p:nvSpPr>
          <p:spPr bwMode="auto">
            <a:xfrm>
              <a:off x="1460941" y="2643182"/>
              <a:ext cx="0" cy="2643206"/>
            </a:xfrm>
            <a:prstGeom prst="line">
              <a:avLst/>
            </a:prstGeom>
            <a:noFill/>
            <a:ln w="5715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3" name="Line 30"/>
            <p:cNvSpPr>
              <a:spLocks noChangeShapeType="1"/>
            </p:cNvSpPr>
            <p:nvPr/>
          </p:nvSpPr>
          <p:spPr bwMode="auto">
            <a:xfrm>
              <a:off x="1432544" y="2821896"/>
              <a:ext cx="0" cy="2316666"/>
            </a:xfrm>
            <a:prstGeom prst="line">
              <a:avLst/>
            </a:prstGeom>
            <a:noFill/>
            <a:ln w="57150">
              <a:solidFill>
                <a:srgbClr val="C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4" name="Line 12"/>
          <p:cNvSpPr>
            <a:spLocks noChangeShapeType="1"/>
          </p:cNvSpPr>
          <p:nvPr/>
        </p:nvSpPr>
        <p:spPr bwMode="auto">
          <a:xfrm>
            <a:off x="4286248" y="5500702"/>
            <a:ext cx="2500330" cy="0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5" name="Text Box 55"/>
          <p:cNvSpPr txBox="1">
            <a:spLocks noChangeArrowheads="1"/>
          </p:cNvSpPr>
          <p:nvPr/>
        </p:nvSpPr>
        <p:spPr bwMode="auto">
          <a:xfrm>
            <a:off x="4500562" y="1071546"/>
            <a:ext cx="4429156" cy="114298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Подберём и повесим зеркало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266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3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70" grpId="0" animBg="1"/>
      <p:bldP spid="78" grpId="0"/>
      <p:bldP spid="86" grpId="0"/>
      <p:bldP spid="67" grpId="0" animBg="1"/>
      <p:bldP spid="79" grpId="0" animBg="1"/>
      <p:bldP spid="89" grpId="0" animBg="1"/>
      <p:bldP spid="90" grpId="0" animBg="1"/>
      <p:bldP spid="94" grpId="0" animBg="1"/>
      <p:bldP spid="9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Line 12"/>
          <p:cNvSpPr>
            <a:spLocks noChangeShapeType="1"/>
          </p:cNvSpPr>
          <p:nvPr/>
        </p:nvSpPr>
        <p:spPr bwMode="auto">
          <a:xfrm>
            <a:off x="-160578" y="1388730"/>
            <a:ext cx="250033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Line 15"/>
          <p:cNvSpPr>
            <a:spLocks noChangeShapeType="1"/>
          </p:cNvSpPr>
          <p:nvPr/>
        </p:nvSpPr>
        <p:spPr bwMode="auto">
          <a:xfrm>
            <a:off x="293905" y="285731"/>
            <a:ext cx="640592" cy="1101289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Line 17"/>
          <p:cNvSpPr>
            <a:spLocks noChangeShapeType="1"/>
          </p:cNvSpPr>
          <p:nvPr/>
        </p:nvSpPr>
        <p:spPr bwMode="auto">
          <a:xfrm rot="15272607">
            <a:off x="847301" y="398701"/>
            <a:ext cx="812286" cy="86850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Line 18"/>
          <p:cNvSpPr>
            <a:spLocks noChangeShapeType="1"/>
          </p:cNvSpPr>
          <p:nvPr/>
        </p:nvSpPr>
        <p:spPr bwMode="auto">
          <a:xfrm>
            <a:off x="934496" y="-27384"/>
            <a:ext cx="0" cy="1440000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Arc 19"/>
          <p:cNvSpPr>
            <a:spLocks/>
          </p:cNvSpPr>
          <p:nvPr/>
        </p:nvSpPr>
        <p:spPr bwMode="auto">
          <a:xfrm rot="16651231">
            <a:off x="668126" y="752413"/>
            <a:ext cx="287293" cy="19015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Arc 21"/>
          <p:cNvSpPr>
            <a:spLocks/>
          </p:cNvSpPr>
          <p:nvPr/>
        </p:nvSpPr>
        <p:spPr bwMode="auto">
          <a:xfrm>
            <a:off x="946100" y="713477"/>
            <a:ext cx="226567" cy="24112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499210" y="255234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800" dirty="0"/>
          </a:p>
        </p:txBody>
      </p:sp>
      <p:sp>
        <p:nvSpPr>
          <p:cNvPr id="20" name="TextBox 19"/>
          <p:cNvSpPr txBox="1"/>
          <p:nvPr/>
        </p:nvSpPr>
        <p:spPr>
          <a:xfrm>
            <a:off x="954278" y="261630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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0" y="1428736"/>
            <a:ext cx="4286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2а. Луч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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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одной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0" y="1928802"/>
            <a:ext cx="3143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2б.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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AutoShape 32"/>
          <p:cNvSpPr>
            <a:spLocks noChangeArrowheads="1"/>
          </p:cNvSpPr>
          <p:nvPr/>
        </p:nvSpPr>
        <p:spPr bwMode="auto">
          <a:xfrm>
            <a:off x="0" y="1615754"/>
            <a:ext cx="4286248" cy="884552"/>
          </a:xfrm>
          <a:prstGeom prst="foldedCorner">
            <a:avLst>
              <a:gd name="adj" fmla="val 12500"/>
            </a:avLst>
          </a:prstGeom>
          <a:noFill/>
          <a:ln w="190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43" name="Line 19"/>
          <p:cNvSpPr>
            <a:spLocks noChangeShapeType="1"/>
          </p:cNvSpPr>
          <p:nvPr/>
        </p:nvSpPr>
        <p:spPr bwMode="auto">
          <a:xfrm>
            <a:off x="142844" y="3071810"/>
            <a:ext cx="2786082" cy="2484000"/>
          </a:xfrm>
          <a:prstGeom prst="line">
            <a:avLst/>
          </a:prstGeom>
          <a:noFill/>
          <a:ln w="222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5" name="Line 21"/>
          <p:cNvSpPr>
            <a:spLocks noChangeShapeType="1"/>
          </p:cNvSpPr>
          <p:nvPr/>
        </p:nvSpPr>
        <p:spPr bwMode="auto">
          <a:xfrm flipH="1">
            <a:off x="1441167" y="3095084"/>
            <a:ext cx="1336289" cy="1125954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none"/>
            <a:tailEnd type="stealth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8" name="Line 24"/>
          <p:cNvSpPr>
            <a:spLocks noChangeShapeType="1"/>
          </p:cNvSpPr>
          <p:nvPr/>
        </p:nvSpPr>
        <p:spPr bwMode="auto">
          <a:xfrm>
            <a:off x="1428728" y="4211800"/>
            <a:ext cx="1357322" cy="121444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Group 25"/>
          <p:cNvGrpSpPr>
            <a:grpSpLocks/>
          </p:cNvGrpSpPr>
          <p:nvPr/>
        </p:nvGrpSpPr>
        <p:grpSpPr bwMode="auto">
          <a:xfrm rot="405245" flipH="1">
            <a:off x="3175453" y="5237632"/>
            <a:ext cx="419492" cy="572566"/>
            <a:chOff x="3340" y="2819"/>
            <a:chExt cx="566" cy="674"/>
          </a:xfrm>
        </p:grpSpPr>
        <p:sp>
          <p:nvSpPr>
            <p:cNvPr id="26650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51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52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53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" name="Группа 78"/>
          <p:cNvGrpSpPr/>
          <p:nvPr/>
        </p:nvGrpSpPr>
        <p:grpSpPr>
          <a:xfrm>
            <a:off x="1432544" y="2643182"/>
            <a:ext cx="28397" cy="2643206"/>
            <a:chOff x="1432544" y="2643182"/>
            <a:chExt cx="28397" cy="2643206"/>
          </a:xfrm>
        </p:grpSpPr>
        <p:sp>
          <p:nvSpPr>
            <p:cNvPr id="26640" name="Line 16"/>
            <p:cNvSpPr>
              <a:spLocks noChangeShapeType="1"/>
            </p:cNvSpPr>
            <p:nvPr/>
          </p:nvSpPr>
          <p:spPr bwMode="auto">
            <a:xfrm>
              <a:off x="1460941" y="2643182"/>
              <a:ext cx="0" cy="2643206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54" name="Line 30"/>
            <p:cNvSpPr>
              <a:spLocks noChangeShapeType="1"/>
            </p:cNvSpPr>
            <p:nvPr/>
          </p:nvSpPr>
          <p:spPr bwMode="auto">
            <a:xfrm>
              <a:off x="1432544" y="2821896"/>
              <a:ext cx="0" cy="2316666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" name="Group 50"/>
          <p:cNvGrpSpPr>
            <a:grpSpLocks/>
          </p:cNvGrpSpPr>
          <p:nvPr/>
        </p:nvGrpSpPr>
        <p:grpSpPr bwMode="auto">
          <a:xfrm>
            <a:off x="0" y="5286388"/>
            <a:ext cx="2620885" cy="707679"/>
            <a:chOff x="6574" y="8636"/>
            <a:chExt cx="1057" cy="528"/>
          </a:xfrm>
        </p:grpSpPr>
        <p:sp>
          <p:nvSpPr>
            <p:cNvPr id="26675" name="Line 51"/>
            <p:cNvSpPr>
              <a:spLocks noChangeShapeType="1"/>
            </p:cNvSpPr>
            <p:nvPr/>
          </p:nvSpPr>
          <p:spPr bwMode="auto">
            <a:xfrm>
              <a:off x="7064" y="8743"/>
              <a:ext cx="0" cy="222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 type="oval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/>
            </a:p>
          </p:txBody>
        </p:sp>
        <p:grpSp>
          <p:nvGrpSpPr>
            <p:cNvPr id="5" name="Group 52"/>
            <p:cNvGrpSpPr>
              <a:grpSpLocks/>
            </p:cNvGrpSpPr>
            <p:nvPr/>
          </p:nvGrpSpPr>
          <p:grpSpPr bwMode="auto">
            <a:xfrm>
              <a:off x="6574" y="8636"/>
              <a:ext cx="1057" cy="528"/>
              <a:chOff x="6574" y="8452"/>
              <a:chExt cx="1057" cy="528"/>
            </a:xfrm>
          </p:grpSpPr>
          <p:sp>
            <p:nvSpPr>
              <p:cNvPr id="26678" name="Oval 54"/>
              <p:cNvSpPr>
                <a:spLocks noChangeArrowheads="1"/>
              </p:cNvSpPr>
              <p:nvPr/>
            </p:nvSpPr>
            <p:spPr bwMode="auto">
              <a:xfrm>
                <a:off x="6574" y="8452"/>
                <a:ext cx="1057" cy="528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/>
              </a:p>
            </p:txBody>
          </p:sp>
          <p:sp>
            <p:nvSpPr>
              <p:cNvPr id="26677" name="Text Box 53"/>
              <p:cNvSpPr txBox="1">
                <a:spLocks noChangeArrowheads="1"/>
              </p:cNvSpPr>
              <p:nvPr/>
            </p:nvSpPr>
            <p:spPr bwMode="auto">
              <a:xfrm>
                <a:off x="6767" y="8472"/>
                <a:ext cx="815" cy="5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М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rPr>
                  <a:t>,   ,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</a:rPr>
                  <a:t>=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rPr>
                  <a:t>  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</p:grpSp>
      <p:sp>
        <p:nvSpPr>
          <p:cNvPr id="26679" name="Text Box 55"/>
          <p:cNvSpPr txBox="1">
            <a:spLocks noChangeArrowheads="1"/>
          </p:cNvSpPr>
          <p:nvPr/>
        </p:nvSpPr>
        <p:spPr bwMode="auto">
          <a:xfrm>
            <a:off x="455892" y="2415220"/>
            <a:ext cx="228601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симметрично !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142844" y="2643182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2786050" y="2571744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Oval 5"/>
          <p:cNvSpPr>
            <a:spLocks noChangeArrowheads="1"/>
          </p:cNvSpPr>
          <p:nvPr/>
        </p:nvSpPr>
        <p:spPr bwMode="auto">
          <a:xfrm>
            <a:off x="2786050" y="2956173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95" name="Text Box 55"/>
          <p:cNvSpPr txBox="1">
            <a:spLocks noChangeArrowheads="1"/>
          </p:cNvSpPr>
          <p:nvPr/>
        </p:nvSpPr>
        <p:spPr bwMode="auto">
          <a:xfrm>
            <a:off x="1547664" y="620688"/>
            <a:ext cx="2952328" cy="92696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Проверка закона отражения света</a:t>
            </a:r>
          </a:p>
        </p:txBody>
      </p:sp>
      <p:sp>
        <p:nvSpPr>
          <p:cNvPr id="58" name="Line 19"/>
          <p:cNvSpPr>
            <a:spLocks noChangeShapeType="1"/>
          </p:cNvSpPr>
          <p:nvPr/>
        </p:nvSpPr>
        <p:spPr bwMode="auto">
          <a:xfrm>
            <a:off x="1464997" y="4214818"/>
            <a:ext cx="2500330" cy="45719"/>
          </a:xfrm>
          <a:prstGeom prst="line">
            <a:avLst/>
          </a:prstGeom>
          <a:noFill/>
          <a:ln w="222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9" name="Line 19"/>
          <p:cNvSpPr>
            <a:spLocks noChangeShapeType="1"/>
          </p:cNvSpPr>
          <p:nvPr/>
        </p:nvSpPr>
        <p:spPr bwMode="auto">
          <a:xfrm flipH="1">
            <a:off x="2786049" y="3071810"/>
            <a:ext cx="45719" cy="2571768"/>
          </a:xfrm>
          <a:prstGeom prst="line">
            <a:avLst/>
          </a:prstGeom>
          <a:noFill/>
          <a:ln w="222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0" name="Line 19"/>
          <p:cNvSpPr>
            <a:spLocks noChangeShapeType="1"/>
          </p:cNvSpPr>
          <p:nvPr/>
        </p:nvSpPr>
        <p:spPr bwMode="auto">
          <a:xfrm rot="-60000" flipH="1">
            <a:off x="2893205" y="3069683"/>
            <a:ext cx="45719" cy="1145272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  <a:round/>
            <a:headEnd type="triangle"/>
            <a:tailEnd type="stealt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" name="Line 19"/>
          <p:cNvSpPr>
            <a:spLocks noChangeShapeType="1"/>
          </p:cNvSpPr>
          <p:nvPr/>
        </p:nvSpPr>
        <p:spPr bwMode="auto">
          <a:xfrm rot="-60000" flipH="1">
            <a:off x="2861258" y="4240010"/>
            <a:ext cx="45719" cy="1145272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  <a:round/>
            <a:headEnd type="triangle"/>
            <a:tailEnd type="stealt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4" name="Oval 5"/>
          <p:cNvSpPr>
            <a:spLocks noChangeArrowheads="1"/>
          </p:cNvSpPr>
          <p:nvPr/>
        </p:nvSpPr>
        <p:spPr bwMode="auto">
          <a:xfrm>
            <a:off x="2735250" y="5408626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68" name="Arc 19"/>
          <p:cNvSpPr>
            <a:spLocks/>
          </p:cNvSpPr>
          <p:nvPr/>
        </p:nvSpPr>
        <p:spPr bwMode="auto">
          <a:xfrm rot="6694924">
            <a:off x="1660965" y="4227012"/>
            <a:ext cx="287293" cy="19015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9" name="Arc 21"/>
          <p:cNvSpPr>
            <a:spLocks/>
          </p:cNvSpPr>
          <p:nvPr/>
        </p:nvSpPr>
        <p:spPr bwMode="auto">
          <a:xfrm>
            <a:off x="1714480" y="4000504"/>
            <a:ext cx="226567" cy="24112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0" name="TextBox 69"/>
          <p:cNvSpPr txBox="1"/>
          <p:nvPr/>
        </p:nvSpPr>
        <p:spPr>
          <a:xfrm>
            <a:off x="1928794" y="3620160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1857356" y="4214818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</a:t>
            </a:r>
            <a:r>
              <a:rPr lang="ru-RU" sz="1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Скругленный прямоугольник 71"/>
          <p:cNvSpPr/>
          <p:nvPr/>
        </p:nvSpPr>
        <p:spPr bwMode="auto">
          <a:xfrm>
            <a:off x="500034" y="2071678"/>
            <a:ext cx="1214446" cy="421218"/>
          </a:xfrm>
          <a:prstGeom prst="roundRect">
            <a:avLst/>
          </a:prstGeom>
          <a:noFill/>
          <a:ln w="57150">
            <a:solidFill>
              <a:srgbClr val="C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73" name="Oval 5"/>
          <p:cNvSpPr>
            <a:spLocks noChangeArrowheads="1"/>
          </p:cNvSpPr>
          <p:nvPr/>
        </p:nvSpPr>
        <p:spPr bwMode="auto">
          <a:xfrm>
            <a:off x="50800" y="2979734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3071802" y="3357562"/>
            <a:ext cx="1214446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….. см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927391" y="4606836"/>
            <a:ext cx="1214446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….. см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66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2000"/>
                                        <p:tgtEl>
                                          <p:spTgt spid="266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1000"/>
                                        <p:tgtEl>
                                          <p:spTgt spid="266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25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43" grpId="0" animBg="1"/>
      <p:bldP spid="26645" grpId="0" animBg="1"/>
      <p:bldP spid="26648" grpId="0" animBg="1"/>
      <p:bldP spid="80" grpId="0"/>
      <p:bldP spid="81" grpId="0"/>
      <p:bldP spid="82" grpId="0" animBg="1"/>
      <p:bldP spid="95" grpId="0" animBg="1"/>
      <p:bldP spid="58" grpId="0" animBg="1"/>
      <p:bldP spid="59" grpId="0" animBg="1"/>
      <p:bldP spid="60" grpId="0" animBg="1"/>
      <p:bldP spid="61" grpId="0" animBg="1"/>
      <p:bldP spid="64" grpId="0" animBg="1"/>
      <p:bldP spid="68" grpId="0" animBg="1"/>
      <p:bldP spid="69" grpId="0" animBg="1"/>
      <p:bldP spid="70" grpId="0"/>
      <p:bldP spid="71" grpId="0"/>
      <p:bldP spid="72" grpId="0" animBg="1"/>
      <p:bldP spid="73" grpId="0" animBg="1"/>
      <p:bldP spid="74" grpId="0" animBg="1"/>
      <p:bldP spid="4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19.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Оптика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наука о  свете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…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Оптика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часть физики, изучающая  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световые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явления.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Свет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электромагнитная волна, раздражающая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сетчатку глаза.           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(длина волны  от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λ</a:t>
            </a:r>
            <a:r>
              <a:rPr kumimoji="0" lang="ru-RU" sz="24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=0,8 мкм, до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λ</a:t>
            </a:r>
            <a:r>
              <a:rPr kumimoji="0" lang="ru-RU" sz="2400" b="1" i="0" u="none" strike="noStrike" cap="none" normalizeH="0" baseline="-3000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=0,4 мкм)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Геометрическая оптика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часть оптики, в основе которой лежит   понятие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луч.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Луч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линия,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вдоль которой распространяется световая энергия.</a:t>
            </a: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Основной закон геометрической оптики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закон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прямолинейного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распространения света.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только в случае, когда размеры препятствий и отверстий гораздо больше длины волны.)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Закон отражения света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луч падающий, луч отражённый и   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перпендикуляр в точке падения лежат в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одной плоскости.</a:t>
            </a: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Угол падения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2F2F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равен углу отражения. </a:t>
            </a: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Изображение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плоском зеркале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мнимое, прямое, равное.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сходятся лучи, шедшие до линзы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7762718" y="4857760"/>
            <a:ext cx="24279" cy="1785950"/>
            <a:chOff x="6883089" y="3143248"/>
            <a:chExt cx="24279" cy="1785950"/>
          </a:xfrm>
        </p:grpSpPr>
        <p:sp>
          <p:nvSpPr>
            <p:cNvPr id="4" name="Line 44"/>
            <p:cNvSpPr>
              <a:spLocks noChangeShapeType="1"/>
            </p:cNvSpPr>
            <p:nvPr/>
          </p:nvSpPr>
          <p:spPr bwMode="auto">
            <a:xfrm>
              <a:off x="6883089" y="3143248"/>
              <a:ext cx="0" cy="17859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" name="Line 45"/>
            <p:cNvSpPr>
              <a:spLocks noChangeShapeType="1"/>
            </p:cNvSpPr>
            <p:nvPr/>
          </p:nvSpPr>
          <p:spPr bwMode="auto">
            <a:xfrm>
              <a:off x="6907368" y="3157932"/>
              <a:ext cx="0" cy="177126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" name="Line 46"/>
          <p:cNvSpPr>
            <a:spLocks noChangeShapeType="1"/>
          </p:cNvSpPr>
          <p:nvPr/>
        </p:nvSpPr>
        <p:spPr bwMode="auto">
          <a:xfrm>
            <a:off x="8523463" y="5167961"/>
            <a:ext cx="357060" cy="904906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Line 46"/>
          <p:cNvSpPr>
            <a:spLocks noChangeShapeType="1"/>
          </p:cNvSpPr>
          <p:nvPr/>
        </p:nvSpPr>
        <p:spPr bwMode="auto">
          <a:xfrm flipH="1">
            <a:off x="6666075" y="5185260"/>
            <a:ext cx="267937" cy="886946"/>
          </a:xfrm>
          <a:prstGeom prst="line">
            <a:avLst/>
          </a:prstGeom>
          <a:noFill/>
          <a:ln w="28575">
            <a:solidFill>
              <a:srgbClr val="000000"/>
            </a:solidFill>
            <a:prstDash val="dash"/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" name="Group 50"/>
          <p:cNvGrpSpPr>
            <a:grpSpLocks/>
          </p:cNvGrpSpPr>
          <p:nvPr/>
        </p:nvGrpSpPr>
        <p:grpSpPr bwMode="auto">
          <a:xfrm>
            <a:off x="3643306" y="5572140"/>
            <a:ext cx="2620885" cy="707679"/>
            <a:chOff x="6574" y="8636"/>
            <a:chExt cx="1057" cy="528"/>
          </a:xfrm>
        </p:grpSpPr>
        <p:sp>
          <p:nvSpPr>
            <p:cNvPr id="9" name="Line 51"/>
            <p:cNvSpPr>
              <a:spLocks noChangeShapeType="1"/>
            </p:cNvSpPr>
            <p:nvPr/>
          </p:nvSpPr>
          <p:spPr bwMode="auto">
            <a:xfrm>
              <a:off x="7064" y="8743"/>
              <a:ext cx="0" cy="222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 type="oval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/>
            </a:p>
          </p:txBody>
        </p:sp>
        <p:grpSp>
          <p:nvGrpSpPr>
            <p:cNvPr id="10" name="Group 52"/>
            <p:cNvGrpSpPr>
              <a:grpSpLocks/>
            </p:cNvGrpSpPr>
            <p:nvPr/>
          </p:nvGrpSpPr>
          <p:grpSpPr bwMode="auto">
            <a:xfrm>
              <a:off x="6574" y="8636"/>
              <a:ext cx="1057" cy="528"/>
              <a:chOff x="6574" y="8452"/>
              <a:chExt cx="1057" cy="528"/>
            </a:xfrm>
          </p:grpSpPr>
          <p:sp>
            <p:nvSpPr>
              <p:cNvPr id="11" name="Oval 54"/>
              <p:cNvSpPr>
                <a:spLocks noChangeArrowheads="1"/>
              </p:cNvSpPr>
              <p:nvPr/>
            </p:nvSpPr>
            <p:spPr bwMode="auto">
              <a:xfrm>
                <a:off x="6574" y="8452"/>
                <a:ext cx="1057" cy="528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/>
              </a:p>
            </p:txBody>
          </p:sp>
          <p:sp>
            <p:nvSpPr>
              <p:cNvPr id="12" name="Text Box 53"/>
              <p:cNvSpPr txBox="1">
                <a:spLocks noChangeArrowheads="1"/>
              </p:cNvSpPr>
              <p:nvPr/>
            </p:nvSpPr>
            <p:spPr bwMode="auto">
              <a:xfrm>
                <a:off x="6767" y="8472"/>
                <a:ext cx="815" cy="5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М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rPr>
                  <a:t>,   ,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</a:rPr>
                  <a:t>=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rPr>
                  <a:t>  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</p:grpSp>
      <p:cxnSp>
        <p:nvCxnSpPr>
          <p:cNvPr id="13" name="Прямая соединительная линия 12"/>
          <p:cNvCxnSpPr/>
          <p:nvPr/>
        </p:nvCxnSpPr>
        <p:spPr>
          <a:xfrm>
            <a:off x="7737645" y="5143512"/>
            <a:ext cx="785818" cy="1588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endCxn id="6" idx="1"/>
          </p:cNvCxnSpPr>
          <p:nvPr/>
        </p:nvCxnSpPr>
        <p:spPr>
          <a:xfrm>
            <a:off x="7809083" y="6072206"/>
            <a:ext cx="1071440" cy="661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6701885" y="6072206"/>
            <a:ext cx="1071440" cy="661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 Box 55"/>
          <p:cNvSpPr txBox="1">
            <a:spLocks noChangeArrowheads="1"/>
          </p:cNvSpPr>
          <p:nvPr/>
        </p:nvSpPr>
        <p:spPr bwMode="auto">
          <a:xfrm>
            <a:off x="6808951" y="4500570"/>
            <a:ext cx="228601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симметрично !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7000892" y="5143512"/>
            <a:ext cx="785818" cy="1588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1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10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10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10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10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102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102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102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102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1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 build="p"/>
      <p:bldP spid="6" grpId="0" animBg="1"/>
      <p:bldP spid="7" grpId="0" animBg="1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928938" y="28575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71750" y="1071546"/>
            <a:ext cx="4214813" cy="207168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№19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53-55</a:t>
            </a: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50" y="92868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9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1500"/>
                            </p:stCondLst>
                            <p:childTnLst>
                              <p:par>
                                <p:cTn id="68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0"/>
                            </p:stCondLst>
                            <p:childTnLst>
                              <p:par>
                                <p:cTn id="75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500"/>
                            </p:stCondLst>
                            <p:childTnLst>
                              <p:par>
                                <p:cTn id="80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4500"/>
                            </p:stCondLst>
                            <p:childTnLst>
                              <p:par>
                                <p:cTn id="85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lum bright="-10000" contrast="30000"/>
          </a:blip>
          <a:srcRect l="50391" t="16846" r="9765" b="12109"/>
          <a:stretch>
            <a:fillRect/>
          </a:stretch>
        </p:blipFill>
        <p:spPr bwMode="auto">
          <a:xfrm>
            <a:off x="0" y="0"/>
            <a:ext cx="4857784" cy="6929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lum bright="-20000" contrast="30000"/>
          </a:blip>
          <a:srcRect l="6154" t="5780" r="6561" b="54480"/>
          <a:stretch>
            <a:fillRect/>
          </a:stretch>
        </p:blipFill>
        <p:spPr bwMode="auto">
          <a:xfrm>
            <a:off x="0" y="116632"/>
            <a:ext cx="8858280" cy="61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 l="32281" t="26375" r="5113" b="27950"/>
          <a:stretch>
            <a:fillRect/>
          </a:stretch>
        </p:blipFill>
        <p:spPr bwMode="auto">
          <a:xfrm>
            <a:off x="-1" y="0"/>
            <a:ext cx="5608789" cy="3068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 l="27557" t="27950" r="6294" b="29525"/>
          <a:stretch>
            <a:fillRect/>
          </a:stretch>
        </p:blipFill>
        <p:spPr bwMode="auto">
          <a:xfrm>
            <a:off x="0" y="3284984"/>
            <a:ext cx="5525947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55"/>
          <p:cNvSpPr txBox="1">
            <a:spLocks noChangeArrowheads="1"/>
          </p:cNvSpPr>
          <p:nvPr/>
        </p:nvSpPr>
        <p:spPr bwMode="auto">
          <a:xfrm>
            <a:off x="5580112" y="2276872"/>
            <a:ext cx="1873380" cy="54868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тень</a:t>
            </a:r>
          </a:p>
        </p:txBody>
      </p:sp>
      <p:sp>
        <p:nvSpPr>
          <p:cNvPr id="5" name="Text Box 55"/>
          <p:cNvSpPr txBox="1">
            <a:spLocks noChangeArrowheads="1"/>
          </p:cNvSpPr>
          <p:nvPr/>
        </p:nvSpPr>
        <p:spPr bwMode="auto">
          <a:xfrm>
            <a:off x="5580112" y="4293096"/>
            <a:ext cx="2088232" cy="64807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полутень</a:t>
            </a:r>
          </a:p>
        </p:txBody>
      </p:sp>
      <p:cxnSp>
        <p:nvCxnSpPr>
          <p:cNvPr id="7" name="Прямая со стрелкой 6"/>
          <p:cNvCxnSpPr/>
          <p:nvPr/>
        </p:nvCxnSpPr>
        <p:spPr>
          <a:xfrm flipH="1" flipV="1">
            <a:off x="4932040" y="4005064"/>
            <a:ext cx="1224136" cy="576064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 flipV="1">
            <a:off x="4932040" y="1916832"/>
            <a:ext cx="792088" cy="504056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5004048" y="2708920"/>
            <a:ext cx="864096" cy="2016224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357950" y="642918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Рис 120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5857884" y="5357826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Рис 121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lum bright="30000" contrast="-30000"/>
          </a:blip>
          <a:srcRect l="13285" t="19653" r="17022" b="16118"/>
          <a:stretch>
            <a:fillRect/>
          </a:stretch>
        </p:blipFill>
        <p:spPr bwMode="auto">
          <a:xfrm>
            <a:off x="-1" y="0"/>
            <a:ext cx="930165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lum bright="-10000" contrast="20000"/>
          </a:blip>
          <a:srcRect l="30977" t="37730" r="30412" b="37640"/>
          <a:stretch>
            <a:fillRect/>
          </a:stretch>
        </p:blipFill>
        <p:spPr bwMode="auto">
          <a:xfrm>
            <a:off x="0" y="-1"/>
            <a:ext cx="9144000" cy="5517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0" y="5643578"/>
            <a:ext cx="40004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Ты –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супер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!!!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age1"/>
          <p:cNvPicPr>
            <a:picLocks noChangeAspect="1" noChangeArrowheads="1"/>
          </p:cNvPicPr>
          <p:nvPr/>
        </p:nvPicPr>
        <p:blipFill>
          <a:blip r:embed="rId2" cstate="print">
            <a:lum bright="-40000" contrast="60000"/>
          </a:blip>
          <a:srcRect l="2186" t="2756" r="3593"/>
          <a:stretch>
            <a:fillRect/>
          </a:stretch>
        </p:blipFill>
        <p:spPr bwMode="auto">
          <a:xfrm>
            <a:off x="142844" y="0"/>
            <a:ext cx="6157348" cy="6903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5868144" y="-27384"/>
            <a:ext cx="3275856" cy="224676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Найдите эти звёзды и созвездия на </a:t>
            </a:r>
            <a:r>
              <a:rPr lang="ru-RU" sz="28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черноисточинском</a:t>
            </a:r>
            <a:r>
              <a:rPr lang="ru-RU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небе</a:t>
            </a:r>
            <a:endParaRPr lang="ru-RU" sz="28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6108919"/>
            <a:ext cx="635795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Ты – </a:t>
            </a:r>
            <a:r>
              <a:rPr lang="ru-RU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супер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!!!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33" descr="IMG_0590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10408" y="3915278"/>
            <a:ext cx="2311025" cy="2000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Прямая соединительная линия 11"/>
          <p:cNvCxnSpPr/>
          <p:nvPr/>
        </p:nvCxnSpPr>
        <p:spPr bwMode="auto">
          <a:xfrm>
            <a:off x="8102633" y="4914900"/>
            <a:ext cx="1022350" cy="1587"/>
          </a:xfrm>
          <a:prstGeom prst="line">
            <a:avLst/>
          </a:prstGeom>
          <a:ln w="95250">
            <a:solidFill>
              <a:srgbClr val="1921C5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31"/>
          <p:cNvSpPr txBox="1">
            <a:spLocks noChangeArrowheads="1"/>
          </p:cNvSpPr>
          <p:nvPr/>
        </p:nvSpPr>
        <p:spPr bwMode="auto">
          <a:xfrm>
            <a:off x="8700231" y="4886376"/>
            <a:ext cx="586677" cy="1108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600" b="1">
                <a:solidFill>
                  <a:srgbClr val="1921C5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endParaRPr lang="ru-RU" sz="6600" b="1">
              <a:solidFill>
                <a:srgbClr val="1921C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 bwMode="auto">
          <a:xfrm rot="16200000" flipV="1">
            <a:off x="6854064" y="4291806"/>
            <a:ext cx="1071563" cy="714375"/>
          </a:xfrm>
          <a:prstGeom prst="line">
            <a:avLst/>
          </a:prstGeom>
          <a:ln w="149225">
            <a:solidFill>
              <a:srgbClr val="00660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31"/>
          <p:cNvSpPr txBox="1">
            <a:spLocks noChangeArrowheads="1"/>
          </p:cNvSpPr>
          <p:nvPr/>
        </p:nvSpPr>
        <p:spPr bwMode="auto">
          <a:xfrm>
            <a:off x="7849551" y="3357562"/>
            <a:ext cx="857121" cy="831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800" b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4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 bwMode="auto">
          <a:xfrm rot="5400000" flipH="1" flipV="1">
            <a:off x="7254114" y="4099719"/>
            <a:ext cx="1000125" cy="1587"/>
          </a:xfrm>
          <a:prstGeom prst="line">
            <a:avLst/>
          </a:prstGeom>
          <a:ln w="95250">
            <a:solidFill>
              <a:srgbClr val="C0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31"/>
          <p:cNvSpPr txBox="1">
            <a:spLocks noChangeArrowheads="1"/>
          </p:cNvSpPr>
          <p:nvPr/>
        </p:nvSpPr>
        <p:spPr bwMode="auto">
          <a:xfrm>
            <a:off x="7596746" y="5007393"/>
            <a:ext cx="596139" cy="923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 b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928938" y="28575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71750" y="1071546"/>
            <a:ext cx="4214813" cy="207168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№19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53-55</a:t>
            </a: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50" y="92868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9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1500"/>
                            </p:stCondLst>
                            <p:childTnLst>
                              <p:par>
                                <p:cTn id="68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0"/>
                            </p:stCondLst>
                            <p:childTnLst>
                              <p:par>
                                <p:cTn id="75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500"/>
                            </p:stCondLst>
                            <p:childTnLst>
                              <p:par>
                                <p:cTn id="80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4500"/>
                            </p:stCondLst>
                            <p:childTnLst>
                              <p:par>
                                <p:cTn id="85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1" cy="6326593"/>
        </p:xfrm>
        <a:graphic>
          <a:graphicData uri="http://schemas.openxmlformats.org/drawingml/2006/table">
            <a:tbl>
              <a:tblPr/>
              <a:tblGrid>
                <a:gridCol w="412125"/>
                <a:gridCol w="87909"/>
                <a:gridCol w="524734"/>
                <a:gridCol w="824250"/>
                <a:gridCol w="937719"/>
                <a:gridCol w="890832"/>
                <a:gridCol w="890832"/>
                <a:gridCol w="890832"/>
                <a:gridCol w="664218"/>
                <a:gridCol w="890832"/>
                <a:gridCol w="442292"/>
                <a:gridCol w="412125"/>
                <a:gridCol w="1275301"/>
              </a:tblGrid>
              <a:tr h="246927">
                <a:tc gridSpan="1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раздел (</a:t>
                      </a:r>
                      <a:r>
                        <a:rPr lang="en-US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IV</a:t>
                      </a: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     </a:t>
                      </a:r>
                      <a:r>
                        <a:rPr lang="ru-RU" sz="2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"</a:t>
                      </a:r>
                      <a:r>
                        <a:rPr lang="ru-RU" sz="2000" b="1" cap="all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световые  явления" </a:t>
                      </a: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Урок - 2 (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лр14 </a:t>
                      </a:r>
                      <a:r>
                        <a:rPr lang="ru-RU" sz="18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отр</a:t>
                      </a: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 № 28-2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6927">
                <a:tc gridSpan="1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cap="all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ТЕМА:    </a:t>
                      </a:r>
                      <a:r>
                        <a:rPr lang="ru-RU" sz="2000" b="1" i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л.р</a:t>
                      </a:r>
                      <a:r>
                        <a:rPr lang="ru-RU" sz="2000" b="1" i="1" cap="all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.14 " проверка закона отражения света".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17316">
                <a:tc gridSpan="1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ЦЕЛИ:1.Создать условия для развития практических навыков обращения </a:t>
                      </a:r>
                      <a:r>
                        <a:rPr lang="ru-RU" sz="2000" b="1" i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 зеркалом источником света и транспортиром.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2. Создать условия для проверки учащимися </a:t>
                      </a:r>
                      <a:r>
                        <a:rPr lang="ru-RU" sz="2000" b="1" i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закона отражения света .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64243">
                <a:tc gridSpan="1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Задачи:</a:t>
                      </a: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1. Создать условия для планирования и выполнения Л/Р.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 Убедить учащихся в справедливости </a:t>
                      </a:r>
                      <a:r>
                        <a:rPr lang="ru-RU" sz="2000" b="1" i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закона отражения света</a:t>
                      </a: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 Способствовать закреплению умений </a:t>
                      </a:r>
                      <a:r>
                        <a:rPr lang="ru-RU" sz="2000" b="1" i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пользоваться закономерностями прямолинейного света.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3463">
                <a:tc gridSpan="1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i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ТИп УРОКА:</a:t>
                      </a:r>
                      <a:r>
                        <a:rPr lang="ru-RU" sz="20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закрепления  изученного  материала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3463">
                <a:tc gridSpan="1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i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ВИД УРО КА: </a:t>
                      </a:r>
                      <a:r>
                        <a:rPr lang="ru-RU" sz="2000" i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</a:t>
                      </a:r>
                      <a:r>
                        <a:rPr lang="ru-RU" sz="20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лабораторная работа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3463">
                <a:tc gridSpan="1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ДЕМОНСТРАЦИИ:1.              </a:t>
                      </a:r>
                      <a:r>
                        <a:rPr lang="ru-RU" sz="2000" b="1" i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           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3463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ХОД УРОКА: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463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консультация по ДЗ гр №2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349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планирование лабораторной работы и инструктаж по ТБ.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463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оформление лабораторной работы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463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выполнение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15м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873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Дополнительно аналогичная работа в электронном варианте.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Лукашик №№ 1303,1304,1305,1306,1307,1308. упр.33 (1,2,3,4) стр.140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10м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349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д.з</a:t>
                      </a:r>
                    </a:p>
                  </a:txBody>
                  <a:tcPr marL="46299" marR="4629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 №2)                                </a:t>
                      </a: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длр №4 (1)</a:t>
                      </a:r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1. Закон отражения.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</a:t>
                      </a: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7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4007" marR="240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1295-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4007" marR="24007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1324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4007" marR="240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1323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4007" marR="240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1319</a:t>
                      </a:r>
                    </a:p>
                  </a:txBody>
                  <a:tcPr marL="24007" marR="240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1317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4007" marR="240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19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4007" marR="24007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свет</a:t>
                      </a:r>
                      <a:endParaRPr lang="ru-RU" sz="18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4007" marR="240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4007" marR="24007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/>
              <a:tblGrid>
                <a:gridCol w="495473"/>
                <a:gridCol w="7891398"/>
                <a:gridCol w="757129"/>
              </a:tblGrid>
              <a:tr h="16256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раздел (</a:t>
                      </a:r>
                      <a:r>
                        <a:rPr lang="en-US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IV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                     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"</a:t>
                      </a:r>
                      <a:r>
                        <a:rPr lang="ru-RU" sz="1800" b="1" cap="all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световые  явления" 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Урок - 3 (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т20прел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 № 29-1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2560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cap="all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ТЕМА:   </a:t>
                      </a:r>
                      <a:r>
                        <a:rPr lang="ru-RU" sz="1800" b="1" i="1" cap="all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закон  преломления. Ход лучей в призме.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768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ЦЕЛИ:.1. Создать условия для усвоения понятий </a:t>
                      </a:r>
                      <a:r>
                        <a:rPr lang="ru-RU" sz="1800" b="1" i="1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" преломления света,  угол преломления, линза, рассеивающая и собирающая линзы,  фокус линзы, оптическая ось линзы ", 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для понимания  соответствующих закономерностей</a:t>
                      </a:r>
                      <a:r>
                        <a:rPr lang="ru-RU" sz="1800" b="1" i="1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1280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Задачи: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1.Способствовать усвоению понятий </a:t>
                      </a:r>
                      <a:r>
                        <a:rPr lang="ru-RU" sz="1800" b="1" i="1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преломления света,  угол преломления, линза, рассеивающая и собирающая линзы,  фокус линзы, оптическая ось линзы,  и 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понимания соответствующих закономерностей </a:t>
                      </a:r>
                      <a:r>
                        <a:rPr lang="ru-RU" sz="1800" b="1" i="1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 Способствовать развитию умений объяснять  физические процессы  и развивать умения строить типичные построения.</a:t>
                      </a:r>
                      <a:r>
                        <a:rPr lang="ru-RU" sz="1800" b="1" i="1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512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1" u="sng" cap="all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ТИп</a:t>
                      </a:r>
                      <a:r>
                        <a:rPr lang="ru-RU" sz="1800" b="1" i="1" u="sng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УРОКА:</a:t>
                      </a:r>
                      <a:r>
                        <a:rPr lang="ru-RU" sz="18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комбинированный с элементами технологии усвоения и изучения нового материала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512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ВИД УРО КА:</a:t>
                      </a:r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объяснительно иллюстративный в форме эвристической беседы с частично поисковыми элементами и демонстрациями.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5024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ДЕМОНСТРАЦИИ:1. Преломление  света.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            2. Ход лучей в призме.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            </a:t>
                      </a:r>
                      <a:r>
                        <a:rPr lang="ru-RU" sz="18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 </a:t>
                      </a: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Ход лучей в собирающей и рассеивающей линзах.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i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           </a:t>
                      </a:r>
                      <a:r>
                        <a:rPr lang="ru-RU" sz="18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4. </a:t>
                      </a: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Ход замечательных лучей в линзах.(</a:t>
                      </a:r>
                      <a:r>
                        <a:rPr lang="en-US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CD</a:t>
                      </a: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r>
                        <a:rPr lang="en-US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ROM</a:t>
                      </a: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25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ХОД УРОКА: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Консультация по Д/З гр.№3.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Создание проблемной ситуации (Демонстрация №1)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Эвристическая беседа по материалу темы №20 с демонстрациями</a:t>
                      </a:r>
                      <a:endParaRPr lang="ru-RU" sz="1400" b="1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Повторение темы по ОК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Работа с "Физикой в картинках".</a:t>
                      </a: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1200" b="1" i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(CD-ROM)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д.з</a:t>
                      </a:r>
                    </a:p>
                  </a:txBody>
                  <a:tcPr marL="60960" marR="6096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§ </a:t>
                      </a:r>
                      <a:r>
                        <a:rPr lang="ru-RU" sz="1800" b="1">
                          <a:solidFill>
                            <a:srgbClr val="008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67,68</a:t>
                      </a: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(т №20)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960" marR="609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0" y="6211669"/>
            <a:ext cx="5929354" cy="64633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стр.39</a:t>
            </a:r>
            <a:endParaRPr lang="ru-RU" sz="36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5894" y="0"/>
            <a:ext cx="25837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8-5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28926" y="0"/>
            <a:ext cx="35720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№19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0811879">
            <a:off x="98319" y="1772304"/>
            <a:ext cx="6988190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i="1" cap="all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источники  света. </a:t>
            </a:r>
            <a:endParaRPr lang="ru-RU" sz="6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>
            <a:off x="571472" y="4286256"/>
            <a:ext cx="8572528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i="1" cap="all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прямолинейное  распространение света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35" name="AutoShape 35"/>
          <p:cNvSpPr>
            <a:spLocks noChangeArrowheads="1"/>
          </p:cNvSpPr>
          <p:nvPr/>
        </p:nvSpPr>
        <p:spPr bwMode="auto">
          <a:xfrm rot="16370659">
            <a:off x="2244473" y="5002876"/>
            <a:ext cx="163670" cy="828688"/>
          </a:xfrm>
          <a:custGeom>
            <a:avLst/>
            <a:gdLst>
              <a:gd name="G0" fmla="+- 8159 0 0"/>
              <a:gd name="G1" fmla="+- 21600 0 8159"/>
              <a:gd name="G2" fmla="*/ 8159 1 2"/>
              <a:gd name="G3" fmla="+- 21600 0 G2"/>
              <a:gd name="G4" fmla="+/ 8159 21600 2"/>
              <a:gd name="G5" fmla="+/ G1 0 2"/>
              <a:gd name="G6" fmla="*/ 21600 21600 8159"/>
              <a:gd name="G7" fmla="*/ G6 1 2"/>
              <a:gd name="G8" fmla="+- 21600 0 G7"/>
              <a:gd name="G9" fmla="*/ 21600 1 2"/>
              <a:gd name="G10" fmla="+- 8159 0 G9"/>
              <a:gd name="G11" fmla="?: G10 G8 0"/>
              <a:gd name="G12" fmla="?: G10 G7 21600"/>
              <a:gd name="T0" fmla="*/ 17520 w 21600"/>
              <a:gd name="T1" fmla="*/ 10800 h 21600"/>
              <a:gd name="T2" fmla="*/ 10800 w 21600"/>
              <a:gd name="T3" fmla="*/ 21600 h 21600"/>
              <a:gd name="T4" fmla="*/ 4080 w 21600"/>
              <a:gd name="T5" fmla="*/ 10800 h 21600"/>
              <a:gd name="T6" fmla="*/ 10800 w 21600"/>
              <a:gd name="T7" fmla="*/ 0 h 21600"/>
              <a:gd name="T8" fmla="*/ 5880 w 21600"/>
              <a:gd name="T9" fmla="*/ 5880 h 21600"/>
              <a:gd name="T10" fmla="*/ 15720 w 21600"/>
              <a:gd name="T11" fmla="*/ 1572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8159" y="21600"/>
                </a:lnTo>
                <a:lnTo>
                  <a:pt x="13441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-1" y="142852"/>
          <a:ext cx="9144001" cy="426720"/>
        </p:xfrm>
        <a:graphic>
          <a:graphicData uri="http://schemas.openxmlformats.org/drawingml/2006/table">
            <a:tbl>
              <a:tblPr/>
              <a:tblGrid>
                <a:gridCol w="1058616"/>
                <a:gridCol w="6608247"/>
                <a:gridCol w="1477138"/>
              </a:tblGrid>
              <a:tr h="1379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т.</a:t>
                      </a:r>
                      <a:r>
                        <a:rPr lang="ru-RU" sz="2800" b="1"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r>
                        <a:rPr lang="ru-RU" sz="2800"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</a:p>
                  </a:txBody>
                  <a:tcPr marL="44335" marR="44335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cap="all" dirty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свет</a:t>
                      </a:r>
                      <a:r>
                        <a:rPr lang="ru-RU" sz="2800" dirty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  </a:t>
                      </a:r>
                      <a:r>
                        <a:rPr lang="ru-RU" sz="2800" cap="all" dirty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закон  отражения</a:t>
                      </a:r>
                      <a:endParaRPr lang="ru-RU" sz="18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335" marR="443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62-66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335" marR="443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428728" y="571480"/>
            <a:ext cx="5643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СВЕТ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=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ИЗЛУЧЕНИЕ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… глазом.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5601" name="Group 1"/>
          <p:cNvGrpSpPr>
            <a:grpSpLocks/>
          </p:cNvGrpSpPr>
          <p:nvPr/>
        </p:nvGrpSpPr>
        <p:grpSpPr bwMode="auto">
          <a:xfrm>
            <a:off x="214282" y="1224786"/>
            <a:ext cx="2709855" cy="1005378"/>
            <a:chOff x="1726" y="2658"/>
            <a:chExt cx="2865" cy="873"/>
          </a:xfrm>
        </p:grpSpPr>
        <p:sp>
          <p:nvSpPr>
            <p:cNvPr id="25602" name="Line 2"/>
            <p:cNvSpPr>
              <a:spLocks noChangeShapeType="1"/>
            </p:cNvSpPr>
            <p:nvPr/>
          </p:nvSpPr>
          <p:spPr bwMode="auto">
            <a:xfrm flipV="1">
              <a:off x="3486" y="2689"/>
              <a:ext cx="0" cy="84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5603" name="Group 3"/>
            <p:cNvGrpSpPr>
              <a:grpSpLocks/>
            </p:cNvGrpSpPr>
            <p:nvPr/>
          </p:nvGrpSpPr>
          <p:grpSpPr bwMode="auto">
            <a:xfrm rot="1485345">
              <a:off x="1726" y="2658"/>
              <a:ext cx="566" cy="674"/>
              <a:chOff x="3340" y="2819"/>
              <a:chExt cx="566" cy="674"/>
            </a:xfrm>
          </p:grpSpPr>
          <p:sp>
            <p:nvSpPr>
              <p:cNvPr id="25604" name="Arc 4"/>
              <p:cNvSpPr>
                <a:spLocks/>
              </p:cNvSpPr>
              <p:nvPr/>
            </p:nvSpPr>
            <p:spPr bwMode="auto">
              <a:xfrm>
                <a:off x="3569" y="3064"/>
                <a:ext cx="215" cy="42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5605" name="Line 5"/>
              <p:cNvSpPr>
                <a:spLocks noChangeShapeType="1"/>
              </p:cNvSpPr>
              <p:nvPr/>
            </p:nvSpPr>
            <p:spPr bwMode="auto">
              <a:xfrm>
                <a:off x="3370" y="3493"/>
                <a:ext cx="53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5606" name="Line 6"/>
              <p:cNvSpPr>
                <a:spLocks noChangeShapeType="1"/>
              </p:cNvSpPr>
              <p:nvPr/>
            </p:nvSpPr>
            <p:spPr bwMode="auto">
              <a:xfrm flipV="1">
                <a:off x="3340" y="2819"/>
                <a:ext cx="383" cy="65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5607" name="Oval 7"/>
              <p:cNvSpPr>
                <a:spLocks noChangeArrowheads="1"/>
              </p:cNvSpPr>
              <p:nvPr/>
            </p:nvSpPr>
            <p:spPr bwMode="auto">
              <a:xfrm>
                <a:off x="3616" y="3156"/>
                <a:ext cx="141" cy="184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5608" name="Line 8"/>
            <p:cNvSpPr>
              <a:spLocks noChangeShapeType="1"/>
            </p:cNvSpPr>
            <p:nvPr/>
          </p:nvSpPr>
          <p:spPr bwMode="auto">
            <a:xfrm flipV="1">
              <a:off x="2921" y="2686"/>
              <a:ext cx="0" cy="84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609" name="Line 9"/>
            <p:cNvSpPr>
              <a:spLocks noChangeShapeType="1"/>
            </p:cNvSpPr>
            <p:nvPr/>
          </p:nvSpPr>
          <p:spPr bwMode="auto">
            <a:xfrm flipV="1">
              <a:off x="3190" y="2682"/>
              <a:ext cx="0" cy="84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610" name="Line 10"/>
            <p:cNvSpPr>
              <a:spLocks noChangeShapeType="1"/>
            </p:cNvSpPr>
            <p:nvPr/>
          </p:nvSpPr>
          <p:spPr bwMode="auto">
            <a:xfrm>
              <a:off x="2615" y="3530"/>
              <a:ext cx="197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611" name="Line 11"/>
            <p:cNvSpPr>
              <a:spLocks noChangeShapeType="1"/>
            </p:cNvSpPr>
            <p:nvPr/>
          </p:nvSpPr>
          <p:spPr bwMode="auto">
            <a:xfrm flipV="1">
              <a:off x="3933" y="2682"/>
              <a:ext cx="0" cy="84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2"/>
            <p:cNvSpPr>
              <a:spLocks noChangeShapeType="1"/>
            </p:cNvSpPr>
            <p:nvPr/>
          </p:nvSpPr>
          <p:spPr bwMode="auto">
            <a:xfrm flipV="1">
              <a:off x="3690" y="2689"/>
              <a:ext cx="0" cy="84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Line 11"/>
            <p:cNvSpPr>
              <a:spLocks noChangeShapeType="1"/>
            </p:cNvSpPr>
            <p:nvPr/>
          </p:nvSpPr>
          <p:spPr bwMode="auto">
            <a:xfrm flipV="1">
              <a:off x="4143" y="2689"/>
              <a:ext cx="0" cy="84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Line 2"/>
            <p:cNvSpPr>
              <a:spLocks noChangeShapeType="1"/>
            </p:cNvSpPr>
            <p:nvPr/>
          </p:nvSpPr>
          <p:spPr bwMode="auto">
            <a:xfrm flipV="1">
              <a:off x="4369" y="2689"/>
              <a:ext cx="0" cy="84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142876" y="2285992"/>
            <a:ext cx="4214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ЛУЧ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линия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….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энергия</a:t>
            </a:r>
            <a:r>
              <a:rPr lang="ru-RU" sz="2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600" dirty="0">
              <a:solidFill>
                <a:srgbClr val="0066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714876" y="1142984"/>
            <a:ext cx="42148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cap="all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прямолинейно !!!</a:t>
            </a:r>
            <a:endParaRPr lang="ru-RU" sz="2000" b="1" dirty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 rot="10800000">
            <a:off x="1142976" y="1500174"/>
            <a:ext cx="7429552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3286116" y="3071810"/>
            <a:ext cx="55007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пс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м, светлячки, горит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,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TV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0" y="3071810"/>
            <a:ext cx="12144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ИС 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0" name="Группа 29"/>
          <p:cNvGrpSpPr/>
          <p:nvPr/>
        </p:nvGrpSpPr>
        <p:grpSpPr>
          <a:xfrm>
            <a:off x="1571604" y="3143248"/>
            <a:ext cx="428628" cy="357190"/>
            <a:chOff x="1428728" y="4071942"/>
            <a:chExt cx="1231900" cy="1103313"/>
          </a:xfrm>
        </p:grpSpPr>
        <p:sp>
          <p:nvSpPr>
            <p:cNvPr id="28" name="Oval 5"/>
            <p:cNvSpPr>
              <a:spLocks noChangeArrowheads="1"/>
            </p:cNvSpPr>
            <p:nvPr/>
          </p:nvSpPr>
          <p:spPr bwMode="auto">
            <a:xfrm>
              <a:off x="1428728" y="4071942"/>
              <a:ext cx="1231900" cy="1103313"/>
            </a:xfrm>
            <a:prstGeom prst="ellipse">
              <a:avLst/>
            </a:prstGeom>
            <a:noFill/>
            <a:ln w="6667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" name="Oval 5"/>
            <p:cNvSpPr>
              <a:spLocks noChangeArrowheads="1"/>
            </p:cNvSpPr>
            <p:nvPr/>
          </p:nvSpPr>
          <p:spPr bwMode="auto">
            <a:xfrm>
              <a:off x="1850963" y="4399496"/>
              <a:ext cx="357187" cy="357188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2047572" y="2935330"/>
            <a:ext cx="12858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***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33" name="AutoShape 33"/>
          <p:cNvSpPr>
            <a:spLocks noChangeArrowheads="1"/>
          </p:cNvSpPr>
          <p:nvPr/>
        </p:nvSpPr>
        <p:spPr bwMode="auto">
          <a:xfrm rot="16200000">
            <a:off x="3428892" y="4758170"/>
            <a:ext cx="1045947" cy="1383148"/>
          </a:xfrm>
          <a:custGeom>
            <a:avLst/>
            <a:gdLst>
              <a:gd name="G0" fmla="+- 4559 0 0"/>
              <a:gd name="G1" fmla="+- 21600 0 4559"/>
              <a:gd name="G2" fmla="*/ 4559 1 2"/>
              <a:gd name="G3" fmla="+- 21600 0 G2"/>
              <a:gd name="G4" fmla="+/ 4559 21600 2"/>
              <a:gd name="G5" fmla="+/ G1 0 2"/>
              <a:gd name="G6" fmla="*/ 21600 21600 4559"/>
              <a:gd name="G7" fmla="*/ G6 1 2"/>
              <a:gd name="G8" fmla="+- 21600 0 G7"/>
              <a:gd name="G9" fmla="*/ 21600 1 2"/>
              <a:gd name="G10" fmla="+- 4559 0 G9"/>
              <a:gd name="G11" fmla="?: G10 G8 0"/>
              <a:gd name="G12" fmla="?: G10 G7 21600"/>
              <a:gd name="T0" fmla="*/ 19320 w 21600"/>
              <a:gd name="T1" fmla="*/ 10800 h 21600"/>
              <a:gd name="T2" fmla="*/ 10800 w 21600"/>
              <a:gd name="T3" fmla="*/ 21600 h 21600"/>
              <a:gd name="T4" fmla="*/ 2280 w 21600"/>
              <a:gd name="T5" fmla="*/ 10800 h 21600"/>
              <a:gd name="T6" fmla="*/ 10800 w 21600"/>
              <a:gd name="T7" fmla="*/ 0 h 21600"/>
              <a:gd name="T8" fmla="*/ 4080 w 21600"/>
              <a:gd name="T9" fmla="*/ 4080 h 21600"/>
              <a:gd name="T10" fmla="*/ 17520 w 21600"/>
              <a:gd name="T11" fmla="*/ 1752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4559" y="21600"/>
                </a:lnTo>
                <a:lnTo>
                  <a:pt x="17041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21" name="Oval 21"/>
          <p:cNvSpPr>
            <a:spLocks noChangeArrowheads="1"/>
          </p:cNvSpPr>
          <p:nvPr/>
        </p:nvSpPr>
        <p:spPr bwMode="auto">
          <a:xfrm>
            <a:off x="2734017" y="4929025"/>
            <a:ext cx="1036071" cy="1041663"/>
          </a:xfrm>
          <a:prstGeom prst="ellips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22" name="Oval 22"/>
          <p:cNvSpPr>
            <a:spLocks noChangeArrowheads="1"/>
          </p:cNvSpPr>
          <p:nvPr/>
        </p:nvSpPr>
        <p:spPr bwMode="auto">
          <a:xfrm>
            <a:off x="1819217" y="5302133"/>
            <a:ext cx="174875" cy="206813"/>
          </a:xfrm>
          <a:prstGeom prst="ellips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23" name="Oval 23"/>
          <p:cNvSpPr>
            <a:spLocks noChangeArrowheads="1"/>
          </p:cNvSpPr>
          <p:nvPr/>
        </p:nvSpPr>
        <p:spPr bwMode="auto">
          <a:xfrm>
            <a:off x="1907094" y="4184634"/>
            <a:ext cx="2676735" cy="2500330"/>
          </a:xfrm>
          <a:prstGeom prst="ellips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24" name="Oval 24"/>
          <p:cNvSpPr>
            <a:spLocks noChangeArrowheads="1"/>
          </p:cNvSpPr>
          <p:nvPr/>
        </p:nvSpPr>
        <p:spPr bwMode="auto">
          <a:xfrm>
            <a:off x="4436836" y="4968953"/>
            <a:ext cx="174875" cy="191599"/>
          </a:xfrm>
          <a:prstGeom prst="ellipse">
            <a:avLst/>
          </a:prstGeom>
          <a:noFill/>
          <a:ln w="317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26" name="Line 26"/>
          <p:cNvSpPr>
            <a:spLocks noChangeShapeType="1"/>
          </p:cNvSpPr>
          <p:nvPr/>
        </p:nvSpPr>
        <p:spPr bwMode="auto">
          <a:xfrm>
            <a:off x="652209" y="4441906"/>
            <a:ext cx="4023891" cy="74368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27" name="Line 27"/>
          <p:cNvSpPr>
            <a:spLocks noChangeShapeType="1"/>
          </p:cNvSpPr>
          <p:nvPr/>
        </p:nvSpPr>
        <p:spPr bwMode="auto">
          <a:xfrm rot="21124075" flipV="1">
            <a:off x="588938" y="6017116"/>
            <a:ext cx="4143404" cy="10214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28" name="Line 28"/>
          <p:cNvSpPr>
            <a:spLocks noChangeShapeType="1"/>
          </p:cNvSpPr>
          <p:nvPr/>
        </p:nvSpPr>
        <p:spPr bwMode="auto">
          <a:xfrm rot="484233" flipV="1">
            <a:off x="697906" y="5265290"/>
            <a:ext cx="2044899" cy="48116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29" name="Line 29"/>
          <p:cNvSpPr>
            <a:spLocks noChangeShapeType="1"/>
          </p:cNvSpPr>
          <p:nvPr/>
        </p:nvSpPr>
        <p:spPr bwMode="auto">
          <a:xfrm rot="21462812" flipV="1">
            <a:off x="688239" y="5490920"/>
            <a:ext cx="2044899" cy="48116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30" name="Line 30"/>
          <p:cNvSpPr>
            <a:spLocks noChangeShapeType="1"/>
          </p:cNvSpPr>
          <p:nvPr/>
        </p:nvSpPr>
        <p:spPr bwMode="auto">
          <a:xfrm rot="134480" flipV="1">
            <a:off x="688239" y="5481090"/>
            <a:ext cx="2044899" cy="48116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31" name="Line 31"/>
          <p:cNvSpPr>
            <a:spLocks noChangeShapeType="1"/>
          </p:cNvSpPr>
          <p:nvPr/>
        </p:nvSpPr>
        <p:spPr bwMode="auto">
          <a:xfrm rot="134480" flipV="1">
            <a:off x="698784" y="5266679"/>
            <a:ext cx="2044899" cy="48116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32" name="Line 32"/>
          <p:cNvSpPr>
            <a:spLocks noChangeShapeType="1"/>
          </p:cNvSpPr>
          <p:nvPr/>
        </p:nvSpPr>
        <p:spPr bwMode="auto">
          <a:xfrm>
            <a:off x="3256007" y="4929869"/>
            <a:ext cx="0" cy="1040819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2" name="TextBox 51"/>
          <p:cNvSpPr txBox="1"/>
          <p:nvPr/>
        </p:nvSpPr>
        <p:spPr>
          <a:xfrm>
            <a:off x="5429256" y="3786190"/>
            <a:ext cx="34290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тень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полутень…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НЕ  ЗАГИБАЕТ..?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85720" y="4643446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«новолуние»</a:t>
            </a:r>
            <a:endParaRPr lang="ru-RU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071802" y="4429132"/>
            <a:ext cx="2071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«полнолуние»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256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2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2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2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56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56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56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6" dur="2000"/>
                                        <p:tgtEl>
                                          <p:spTgt spid="256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56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56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56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1000"/>
                                        <p:tgtEl>
                                          <p:spTgt spid="25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25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25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0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1000"/>
                                        <p:tgtEl>
                                          <p:spTgt spid="25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400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1000"/>
                                        <p:tgtEl>
                                          <p:spTgt spid="256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56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56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25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1000"/>
                                        <p:tgtEl>
                                          <p:spTgt spid="25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1000"/>
                                        <p:tgtEl>
                                          <p:spTgt spid="25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0"/>
                            </p:stCondLst>
                            <p:childTnLst>
                              <p:par>
                                <p:cTn id="1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1000"/>
                                        <p:tgtEl>
                                          <p:spTgt spid="256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4.07407E-6 L 0.00521 0.04513 " pathEditMode="relative" rAng="0" ptsTypes="AA">
                                      <p:cBhvr>
                                        <p:cTn id="126" dur="2000" fill="hold"/>
                                        <p:tgtEl>
                                          <p:spTgt spid="256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0" y="2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1" dur="3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2" dur="3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" dur="3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4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13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35" grpId="0" animBg="1"/>
      <p:bldP spid="3" grpId="0"/>
      <p:bldP spid="18" grpId="0"/>
      <p:bldP spid="20" grpId="0"/>
      <p:bldP spid="20" grpId="1"/>
      <p:bldP spid="23" grpId="0"/>
      <p:bldP spid="24" grpId="0"/>
      <p:bldP spid="31" grpId="0"/>
      <p:bldP spid="25633" grpId="0" animBg="1"/>
      <p:bldP spid="25621" grpId="0" animBg="1"/>
      <p:bldP spid="25622" grpId="0" animBg="1"/>
      <p:bldP spid="25623" grpId="0" animBg="1"/>
      <p:bldP spid="25624" grpId="0" animBg="1"/>
      <p:bldP spid="25624" grpId="1" animBg="1"/>
      <p:bldP spid="25626" grpId="0" animBg="1"/>
      <p:bldP spid="25627" grpId="0" animBg="1"/>
      <p:bldP spid="25628" grpId="0" animBg="1"/>
      <p:bldP spid="25629" grpId="0" animBg="1"/>
      <p:bldP spid="25630" grpId="0" animBg="1"/>
      <p:bldP spid="25631" grpId="0" animBg="1"/>
      <p:bldP spid="52" grpId="0"/>
      <p:bldP spid="53" grpId="0"/>
      <p:bldP spid="5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 l="21553" t="26577" r="12298" b="22482"/>
          <a:stretch>
            <a:fillRect/>
          </a:stretch>
        </p:blipFill>
        <p:spPr bwMode="auto">
          <a:xfrm>
            <a:off x="0" y="0"/>
            <a:ext cx="6500974" cy="4005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/>
          <a:srcRect l="24506" t="20391" r="16432" b="19809"/>
          <a:stretch>
            <a:fillRect/>
          </a:stretch>
        </p:blipFill>
        <p:spPr bwMode="auto">
          <a:xfrm>
            <a:off x="5508104" y="3912924"/>
            <a:ext cx="3635896" cy="2945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24506" t="20391" r="16432" b="19809"/>
          <a:stretch>
            <a:fillRect/>
          </a:stretch>
        </p:blipFill>
        <p:spPr bwMode="auto">
          <a:xfrm>
            <a:off x="0" y="0"/>
            <a:ext cx="7200800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 l="21553" t="26297" r="9935" b="29688"/>
          <a:stretch>
            <a:fillRect/>
          </a:stretch>
        </p:blipFill>
        <p:spPr bwMode="auto">
          <a:xfrm>
            <a:off x="0" y="0"/>
            <a:ext cx="8352928" cy="4293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/>
          <a:srcRect l="32184" t="19653" r="14070" b="20547"/>
          <a:stretch>
            <a:fillRect/>
          </a:stretch>
        </p:blipFill>
        <p:spPr bwMode="auto">
          <a:xfrm>
            <a:off x="5652120" y="3749843"/>
            <a:ext cx="3491880" cy="3108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32184" t="19653" r="14070" b="20547"/>
          <a:stretch>
            <a:fillRect/>
          </a:stretch>
        </p:blipFill>
        <p:spPr bwMode="auto">
          <a:xfrm>
            <a:off x="0" y="0"/>
            <a:ext cx="6552728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Line 12"/>
          <p:cNvSpPr>
            <a:spLocks noChangeShapeType="1"/>
          </p:cNvSpPr>
          <p:nvPr/>
        </p:nvSpPr>
        <p:spPr bwMode="auto">
          <a:xfrm>
            <a:off x="1571604" y="1388730"/>
            <a:ext cx="250033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Line 15"/>
          <p:cNvSpPr>
            <a:spLocks noChangeShapeType="1"/>
          </p:cNvSpPr>
          <p:nvPr/>
        </p:nvSpPr>
        <p:spPr bwMode="auto">
          <a:xfrm>
            <a:off x="2026087" y="285731"/>
            <a:ext cx="640592" cy="1101289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Line 17"/>
          <p:cNvSpPr>
            <a:spLocks noChangeShapeType="1"/>
          </p:cNvSpPr>
          <p:nvPr/>
        </p:nvSpPr>
        <p:spPr bwMode="auto">
          <a:xfrm rot="15272607">
            <a:off x="2579483" y="398701"/>
            <a:ext cx="812286" cy="86850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Line 18"/>
          <p:cNvSpPr>
            <a:spLocks noChangeShapeType="1"/>
          </p:cNvSpPr>
          <p:nvPr/>
        </p:nvSpPr>
        <p:spPr bwMode="auto">
          <a:xfrm>
            <a:off x="2666678" y="366105"/>
            <a:ext cx="0" cy="2149565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Arc 19"/>
          <p:cNvSpPr>
            <a:spLocks/>
          </p:cNvSpPr>
          <p:nvPr/>
        </p:nvSpPr>
        <p:spPr bwMode="auto">
          <a:xfrm rot="16651231">
            <a:off x="2400308" y="750175"/>
            <a:ext cx="287293" cy="19015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Arc 21"/>
          <p:cNvSpPr>
            <a:spLocks/>
          </p:cNvSpPr>
          <p:nvPr/>
        </p:nvSpPr>
        <p:spPr bwMode="auto">
          <a:xfrm>
            <a:off x="2678282" y="711239"/>
            <a:ext cx="226567" cy="24112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2231392" y="252996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800" dirty="0"/>
          </a:p>
        </p:txBody>
      </p:sp>
      <p:sp>
        <p:nvSpPr>
          <p:cNvPr id="20" name="TextBox 19"/>
          <p:cNvSpPr txBox="1"/>
          <p:nvPr/>
        </p:nvSpPr>
        <p:spPr>
          <a:xfrm>
            <a:off x="2686460" y="259392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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0" y="1428736"/>
            <a:ext cx="4286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2а. Луч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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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одной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0" y="1928802"/>
            <a:ext cx="3143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2б.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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AutoShape 32"/>
          <p:cNvSpPr>
            <a:spLocks noChangeArrowheads="1"/>
          </p:cNvSpPr>
          <p:nvPr/>
        </p:nvSpPr>
        <p:spPr bwMode="auto">
          <a:xfrm>
            <a:off x="0" y="1643050"/>
            <a:ext cx="4286248" cy="884552"/>
          </a:xfrm>
          <a:prstGeom prst="foldedCorner">
            <a:avLst>
              <a:gd name="adj" fmla="val 12500"/>
            </a:avLst>
          </a:prstGeom>
          <a:noFill/>
          <a:ln w="190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41" name="Line 17"/>
          <p:cNvSpPr>
            <a:spLocks noChangeShapeType="1"/>
          </p:cNvSpPr>
          <p:nvPr/>
        </p:nvSpPr>
        <p:spPr bwMode="auto">
          <a:xfrm flipH="1">
            <a:off x="159174" y="3071810"/>
            <a:ext cx="2664000" cy="0"/>
          </a:xfrm>
          <a:prstGeom prst="line">
            <a:avLst/>
          </a:prstGeom>
          <a:noFill/>
          <a:ln w="222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2" name="Line 18"/>
          <p:cNvSpPr>
            <a:spLocks noChangeShapeType="1"/>
          </p:cNvSpPr>
          <p:nvPr/>
        </p:nvSpPr>
        <p:spPr bwMode="auto">
          <a:xfrm>
            <a:off x="0" y="3000372"/>
            <a:ext cx="2765017" cy="1143127"/>
          </a:xfrm>
          <a:prstGeom prst="line">
            <a:avLst/>
          </a:prstGeom>
          <a:noFill/>
          <a:ln w="222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3" name="Line 19"/>
          <p:cNvSpPr>
            <a:spLocks noChangeShapeType="1"/>
          </p:cNvSpPr>
          <p:nvPr/>
        </p:nvSpPr>
        <p:spPr bwMode="auto">
          <a:xfrm>
            <a:off x="142843" y="3060480"/>
            <a:ext cx="2412000" cy="2083032"/>
          </a:xfrm>
          <a:prstGeom prst="line">
            <a:avLst/>
          </a:prstGeom>
          <a:noFill/>
          <a:ln w="222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4" name="Line 20"/>
          <p:cNvSpPr>
            <a:spLocks noChangeShapeType="1"/>
          </p:cNvSpPr>
          <p:nvPr/>
        </p:nvSpPr>
        <p:spPr bwMode="auto">
          <a:xfrm flipH="1">
            <a:off x="1428727" y="3049150"/>
            <a:ext cx="1404000" cy="57600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5" name="Line 21"/>
          <p:cNvSpPr>
            <a:spLocks noChangeShapeType="1"/>
          </p:cNvSpPr>
          <p:nvPr/>
        </p:nvSpPr>
        <p:spPr bwMode="auto">
          <a:xfrm flipH="1">
            <a:off x="1466156" y="3071810"/>
            <a:ext cx="1319894" cy="1092958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6" name="Line 22"/>
          <p:cNvSpPr>
            <a:spLocks noChangeShapeType="1"/>
          </p:cNvSpPr>
          <p:nvPr/>
        </p:nvSpPr>
        <p:spPr bwMode="auto">
          <a:xfrm flipH="1">
            <a:off x="1477303" y="3071810"/>
            <a:ext cx="1296000" cy="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7" name="Line 23"/>
          <p:cNvSpPr>
            <a:spLocks noChangeShapeType="1"/>
          </p:cNvSpPr>
          <p:nvPr/>
        </p:nvSpPr>
        <p:spPr bwMode="auto">
          <a:xfrm>
            <a:off x="1428728" y="3588206"/>
            <a:ext cx="1249612" cy="524455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48" name="Line 24"/>
          <p:cNvSpPr>
            <a:spLocks noChangeShapeType="1"/>
          </p:cNvSpPr>
          <p:nvPr/>
        </p:nvSpPr>
        <p:spPr bwMode="auto">
          <a:xfrm>
            <a:off x="1444770" y="4186156"/>
            <a:ext cx="1224000" cy="1041516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6649" name="Group 25"/>
          <p:cNvGrpSpPr>
            <a:grpSpLocks/>
          </p:cNvGrpSpPr>
          <p:nvPr/>
        </p:nvGrpSpPr>
        <p:grpSpPr bwMode="auto">
          <a:xfrm flipH="1">
            <a:off x="2571736" y="4000504"/>
            <a:ext cx="946480" cy="1201327"/>
            <a:chOff x="3340" y="2819"/>
            <a:chExt cx="566" cy="674"/>
          </a:xfrm>
        </p:grpSpPr>
        <p:sp>
          <p:nvSpPr>
            <p:cNvPr id="26650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51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52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53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79" name="Группа 78"/>
          <p:cNvGrpSpPr/>
          <p:nvPr/>
        </p:nvGrpSpPr>
        <p:grpSpPr>
          <a:xfrm>
            <a:off x="1432544" y="2643182"/>
            <a:ext cx="28397" cy="2643206"/>
            <a:chOff x="1432544" y="2643182"/>
            <a:chExt cx="28397" cy="2643206"/>
          </a:xfrm>
        </p:grpSpPr>
        <p:sp>
          <p:nvSpPr>
            <p:cNvPr id="26640" name="Line 16"/>
            <p:cNvSpPr>
              <a:spLocks noChangeShapeType="1"/>
            </p:cNvSpPr>
            <p:nvPr/>
          </p:nvSpPr>
          <p:spPr bwMode="auto">
            <a:xfrm>
              <a:off x="1460941" y="2643182"/>
              <a:ext cx="0" cy="2643206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54" name="Line 30"/>
            <p:cNvSpPr>
              <a:spLocks noChangeShapeType="1"/>
            </p:cNvSpPr>
            <p:nvPr/>
          </p:nvSpPr>
          <p:spPr bwMode="auto">
            <a:xfrm>
              <a:off x="1432544" y="2821896"/>
              <a:ext cx="0" cy="2316666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3428992" y="0"/>
            <a:ext cx="3429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обратимость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56" name="Line 32"/>
          <p:cNvSpPr>
            <a:spLocks noChangeShapeType="1"/>
          </p:cNvSpPr>
          <p:nvPr/>
        </p:nvSpPr>
        <p:spPr bwMode="auto">
          <a:xfrm flipH="1">
            <a:off x="6349323" y="357166"/>
            <a:ext cx="467508" cy="503826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57" name="Line 33"/>
          <p:cNvSpPr>
            <a:spLocks noChangeShapeType="1"/>
          </p:cNvSpPr>
          <p:nvPr/>
        </p:nvSpPr>
        <p:spPr bwMode="auto">
          <a:xfrm>
            <a:off x="6364568" y="876031"/>
            <a:ext cx="876578" cy="606596"/>
          </a:xfrm>
          <a:prstGeom prst="line">
            <a:avLst/>
          </a:prstGeom>
          <a:noFill/>
          <a:ln w="44450">
            <a:solidFill>
              <a:srgbClr val="008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6658" name="Group 34"/>
          <p:cNvGrpSpPr>
            <a:grpSpLocks/>
          </p:cNvGrpSpPr>
          <p:nvPr/>
        </p:nvGrpSpPr>
        <p:grpSpPr bwMode="auto">
          <a:xfrm>
            <a:off x="5500694" y="502549"/>
            <a:ext cx="3071834" cy="1854881"/>
            <a:chOff x="6716" y="7054"/>
            <a:chExt cx="1209" cy="740"/>
          </a:xfrm>
        </p:grpSpPr>
        <p:grpSp>
          <p:nvGrpSpPr>
            <p:cNvPr id="26659" name="Group 35"/>
            <p:cNvGrpSpPr>
              <a:grpSpLocks/>
            </p:cNvGrpSpPr>
            <p:nvPr/>
          </p:nvGrpSpPr>
          <p:grpSpPr bwMode="auto">
            <a:xfrm>
              <a:off x="6716" y="7054"/>
              <a:ext cx="359" cy="638"/>
              <a:chOff x="1538" y="4966"/>
              <a:chExt cx="359" cy="638"/>
            </a:xfrm>
          </p:grpSpPr>
          <p:sp>
            <p:nvSpPr>
              <p:cNvPr id="26660" name="Line 36"/>
              <p:cNvSpPr>
                <a:spLocks noChangeShapeType="1"/>
              </p:cNvSpPr>
              <p:nvPr/>
            </p:nvSpPr>
            <p:spPr bwMode="auto">
              <a:xfrm>
                <a:off x="1711" y="5184"/>
                <a:ext cx="0" cy="42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661" name="Freeform 37"/>
              <p:cNvSpPr>
                <a:spLocks/>
              </p:cNvSpPr>
              <p:nvPr/>
            </p:nvSpPr>
            <p:spPr bwMode="auto">
              <a:xfrm>
                <a:off x="1538" y="4966"/>
                <a:ext cx="359" cy="457"/>
              </a:xfrm>
              <a:custGeom>
                <a:avLst/>
                <a:gdLst/>
                <a:ahLst/>
                <a:cxnLst>
                  <a:cxn ang="0">
                    <a:pos x="173" y="431"/>
                  </a:cxn>
                  <a:cxn ang="0">
                    <a:pos x="52" y="420"/>
                  </a:cxn>
                  <a:cxn ang="0">
                    <a:pos x="0" y="316"/>
                  </a:cxn>
                  <a:cxn ang="0">
                    <a:pos x="132" y="16"/>
                  </a:cxn>
                  <a:cxn ang="0">
                    <a:pos x="207" y="39"/>
                  </a:cxn>
                  <a:cxn ang="0">
                    <a:pos x="282" y="62"/>
                  </a:cxn>
                  <a:cxn ang="0">
                    <a:pos x="334" y="126"/>
                  </a:cxn>
                  <a:cxn ang="0">
                    <a:pos x="294" y="350"/>
                  </a:cxn>
                  <a:cxn ang="0">
                    <a:pos x="225" y="431"/>
                  </a:cxn>
                  <a:cxn ang="0">
                    <a:pos x="173" y="431"/>
                  </a:cxn>
                </a:cxnLst>
                <a:rect l="0" t="0" r="r" b="b"/>
                <a:pathLst>
                  <a:path w="359" h="457">
                    <a:moveTo>
                      <a:pt x="173" y="431"/>
                    </a:moveTo>
                    <a:cubicBezTo>
                      <a:pt x="136" y="443"/>
                      <a:pt x="88" y="426"/>
                      <a:pt x="52" y="420"/>
                    </a:cubicBezTo>
                    <a:cubicBezTo>
                      <a:pt x="20" y="378"/>
                      <a:pt x="13" y="364"/>
                      <a:pt x="0" y="316"/>
                    </a:cubicBezTo>
                    <a:cubicBezTo>
                      <a:pt x="10" y="186"/>
                      <a:pt x="20" y="95"/>
                      <a:pt x="132" y="16"/>
                    </a:cubicBezTo>
                    <a:cubicBezTo>
                      <a:pt x="159" y="23"/>
                      <a:pt x="184" y="24"/>
                      <a:pt x="207" y="39"/>
                    </a:cubicBezTo>
                    <a:cubicBezTo>
                      <a:pt x="235" y="0"/>
                      <a:pt x="248" y="52"/>
                      <a:pt x="282" y="62"/>
                    </a:cubicBezTo>
                    <a:cubicBezTo>
                      <a:pt x="304" y="86"/>
                      <a:pt x="323" y="94"/>
                      <a:pt x="334" y="126"/>
                    </a:cubicBezTo>
                    <a:cubicBezTo>
                      <a:pt x="332" y="172"/>
                      <a:pt x="359" y="308"/>
                      <a:pt x="294" y="350"/>
                    </a:cubicBezTo>
                    <a:cubicBezTo>
                      <a:pt x="275" y="379"/>
                      <a:pt x="261" y="418"/>
                      <a:pt x="225" y="431"/>
                    </a:cubicBezTo>
                    <a:cubicBezTo>
                      <a:pt x="176" y="449"/>
                      <a:pt x="184" y="457"/>
                      <a:pt x="173" y="431"/>
                    </a:cubicBezTo>
                    <a:close/>
                  </a:path>
                </a:pathLst>
              </a:custGeom>
              <a:solidFill>
                <a:srgbClr val="339966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26662" name="Group 38"/>
            <p:cNvGrpSpPr>
              <a:grpSpLocks/>
            </p:cNvGrpSpPr>
            <p:nvPr/>
          </p:nvGrpSpPr>
          <p:grpSpPr bwMode="auto">
            <a:xfrm rot="21009322" flipH="1">
              <a:off x="7359" y="7120"/>
              <a:ext cx="566" cy="674"/>
              <a:chOff x="3340" y="2819"/>
              <a:chExt cx="566" cy="674"/>
            </a:xfrm>
          </p:grpSpPr>
          <p:sp>
            <p:nvSpPr>
              <p:cNvPr id="26663" name="Arc 39"/>
              <p:cNvSpPr>
                <a:spLocks/>
              </p:cNvSpPr>
              <p:nvPr/>
            </p:nvSpPr>
            <p:spPr bwMode="auto">
              <a:xfrm>
                <a:off x="3569" y="3064"/>
                <a:ext cx="215" cy="42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664" name="Line 40"/>
              <p:cNvSpPr>
                <a:spLocks noChangeShapeType="1"/>
              </p:cNvSpPr>
              <p:nvPr/>
            </p:nvSpPr>
            <p:spPr bwMode="auto">
              <a:xfrm>
                <a:off x="3370" y="3493"/>
                <a:ext cx="53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665" name="Line 41"/>
              <p:cNvSpPr>
                <a:spLocks noChangeShapeType="1"/>
              </p:cNvSpPr>
              <p:nvPr/>
            </p:nvSpPr>
            <p:spPr bwMode="auto">
              <a:xfrm flipV="1">
                <a:off x="3340" y="2819"/>
                <a:ext cx="383" cy="65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666" name="Oval 42"/>
              <p:cNvSpPr>
                <a:spLocks noChangeArrowheads="1"/>
              </p:cNvSpPr>
              <p:nvPr/>
            </p:nvSpPr>
            <p:spPr bwMode="auto">
              <a:xfrm>
                <a:off x="3616" y="3156"/>
                <a:ext cx="141" cy="184"/>
              </a:xfrm>
              <a:prstGeom prst="ellipse">
                <a:avLst/>
              </a:prstGeom>
              <a:solidFill>
                <a:schemeClr val="tx2">
                  <a:lumMod val="75000"/>
                </a:schemeClr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85" name="Группа 84"/>
          <p:cNvGrpSpPr/>
          <p:nvPr/>
        </p:nvGrpSpPr>
        <p:grpSpPr>
          <a:xfrm>
            <a:off x="6883089" y="3143248"/>
            <a:ext cx="24279" cy="1785950"/>
            <a:chOff x="6883089" y="3143248"/>
            <a:chExt cx="24279" cy="1785950"/>
          </a:xfrm>
        </p:grpSpPr>
        <p:sp>
          <p:nvSpPr>
            <p:cNvPr id="26668" name="Line 44"/>
            <p:cNvSpPr>
              <a:spLocks noChangeShapeType="1"/>
            </p:cNvSpPr>
            <p:nvPr/>
          </p:nvSpPr>
          <p:spPr bwMode="auto">
            <a:xfrm>
              <a:off x="6883089" y="3143248"/>
              <a:ext cx="0" cy="17859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69" name="Line 45"/>
            <p:cNvSpPr>
              <a:spLocks noChangeShapeType="1"/>
            </p:cNvSpPr>
            <p:nvPr/>
          </p:nvSpPr>
          <p:spPr bwMode="auto">
            <a:xfrm>
              <a:off x="6907368" y="3157932"/>
              <a:ext cx="0" cy="177126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6670" name="Line 46"/>
          <p:cNvSpPr>
            <a:spLocks noChangeShapeType="1"/>
          </p:cNvSpPr>
          <p:nvPr/>
        </p:nvSpPr>
        <p:spPr bwMode="auto">
          <a:xfrm>
            <a:off x="7643834" y="3453449"/>
            <a:ext cx="357060" cy="904906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2" name="Line 46"/>
          <p:cNvSpPr>
            <a:spLocks noChangeShapeType="1"/>
          </p:cNvSpPr>
          <p:nvPr/>
        </p:nvSpPr>
        <p:spPr bwMode="auto">
          <a:xfrm flipH="1">
            <a:off x="5786446" y="3470748"/>
            <a:ext cx="267937" cy="886946"/>
          </a:xfrm>
          <a:prstGeom prst="line">
            <a:avLst/>
          </a:prstGeom>
          <a:noFill/>
          <a:ln w="28575">
            <a:solidFill>
              <a:srgbClr val="000000"/>
            </a:solidFill>
            <a:prstDash val="dash"/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6674" name="Group 50"/>
          <p:cNvGrpSpPr>
            <a:grpSpLocks/>
          </p:cNvGrpSpPr>
          <p:nvPr/>
        </p:nvGrpSpPr>
        <p:grpSpPr bwMode="auto">
          <a:xfrm>
            <a:off x="5714956" y="5214955"/>
            <a:ext cx="2620885" cy="707679"/>
            <a:chOff x="6574" y="8636"/>
            <a:chExt cx="1057" cy="528"/>
          </a:xfrm>
        </p:grpSpPr>
        <p:sp>
          <p:nvSpPr>
            <p:cNvPr id="26675" name="Line 51"/>
            <p:cNvSpPr>
              <a:spLocks noChangeShapeType="1"/>
            </p:cNvSpPr>
            <p:nvPr/>
          </p:nvSpPr>
          <p:spPr bwMode="auto">
            <a:xfrm>
              <a:off x="7064" y="8743"/>
              <a:ext cx="0" cy="222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 type="oval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/>
            </a:p>
          </p:txBody>
        </p:sp>
        <p:grpSp>
          <p:nvGrpSpPr>
            <p:cNvPr id="26676" name="Group 52"/>
            <p:cNvGrpSpPr>
              <a:grpSpLocks/>
            </p:cNvGrpSpPr>
            <p:nvPr/>
          </p:nvGrpSpPr>
          <p:grpSpPr bwMode="auto">
            <a:xfrm>
              <a:off x="6574" y="8636"/>
              <a:ext cx="1057" cy="528"/>
              <a:chOff x="6574" y="8452"/>
              <a:chExt cx="1057" cy="528"/>
            </a:xfrm>
          </p:grpSpPr>
          <p:sp>
            <p:nvSpPr>
              <p:cNvPr id="26678" name="Oval 54"/>
              <p:cNvSpPr>
                <a:spLocks noChangeArrowheads="1"/>
              </p:cNvSpPr>
              <p:nvPr/>
            </p:nvSpPr>
            <p:spPr bwMode="auto">
              <a:xfrm>
                <a:off x="6574" y="8452"/>
                <a:ext cx="1057" cy="528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/>
              </a:p>
            </p:txBody>
          </p:sp>
          <p:sp>
            <p:nvSpPr>
              <p:cNvPr id="26677" name="Text Box 53"/>
              <p:cNvSpPr txBox="1">
                <a:spLocks noChangeArrowheads="1"/>
              </p:cNvSpPr>
              <p:nvPr/>
            </p:nvSpPr>
            <p:spPr bwMode="auto">
              <a:xfrm>
                <a:off x="6767" y="8472"/>
                <a:ext cx="815" cy="5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М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rPr>
                  <a:t>,   ,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</a:rPr>
                  <a:t>=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rPr>
                  <a:t>  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</p:grpSp>
      <p:sp>
        <p:nvSpPr>
          <p:cNvPr id="26679" name="Text Box 55"/>
          <p:cNvSpPr txBox="1">
            <a:spLocks noChangeArrowheads="1"/>
          </p:cNvSpPr>
          <p:nvPr/>
        </p:nvSpPr>
        <p:spPr bwMode="auto">
          <a:xfrm>
            <a:off x="455892" y="2343782"/>
            <a:ext cx="2286016" cy="442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симметрично !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Text Box 55"/>
          <p:cNvSpPr txBox="1">
            <a:spLocks noChangeArrowheads="1"/>
          </p:cNvSpPr>
          <p:nvPr/>
        </p:nvSpPr>
        <p:spPr bwMode="auto">
          <a:xfrm>
            <a:off x="4857752" y="2071678"/>
            <a:ext cx="307183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Рассеянное…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0" name="Прямая соединительная линия 69"/>
          <p:cNvCxnSpPr/>
          <p:nvPr/>
        </p:nvCxnSpPr>
        <p:spPr>
          <a:xfrm>
            <a:off x="6858016" y="3429000"/>
            <a:ext cx="785818" cy="1588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>
            <a:off x="6072198" y="3425639"/>
            <a:ext cx="785818" cy="1588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>
            <a:endCxn id="26670" idx="1"/>
          </p:cNvCxnSpPr>
          <p:nvPr/>
        </p:nvCxnSpPr>
        <p:spPr>
          <a:xfrm>
            <a:off x="6929454" y="4357694"/>
            <a:ext cx="1071440" cy="661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>
            <a:off x="5822256" y="4357694"/>
            <a:ext cx="1071440" cy="661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3571868" y="3429000"/>
            <a:ext cx="29289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зеркальное…                                                      </a:t>
            </a:r>
            <a:endParaRPr lang="ru-RU" sz="32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-1525" y="2701999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2780703" y="2780277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ru-RU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Oval 5"/>
          <p:cNvSpPr>
            <a:spLocks noChangeArrowheads="1"/>
          </p:cNvSpPr>
          <p:nvPr/>
        </p:nvSpPr>
        <p:spPr bwMode="auto">
          <a:xfrm>
            <a:off x="2780703" y="3037802"/>
            <a:ext cx="71438" cy="71438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83" name="Line 22"/>
          <p:cNvSpPr>
            <a:spLocks noChangeShapeType="1"/>
          </p:cNvSpPr>
          <p:nvPr/>
        </p:nvSpPr>
        <p:spPr bwMode="auto">
          <a:xfrm flipH="1">
            <a:off x="1500166" y="3034822"/>
            <a:ext cx="1227877" cy="13238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4" name="Oval 5"/>
          <p:cNvSpPr>
            <a:spLocks noChangeArrowheads="1"/>
          </p:cNvSpPr>
          <p:nvPr/>
        </p:nvSpPr>
        <p:spPr bwMode="auto">
          <a:xfrm>
            <a:off x="119529" y="3037802"/>
            <a:ext cx="45719" cy="71438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86" name="Text Box 55"/>
          <p:cNvSpPr txBox="1">
            <a:spLocks noChangeArrowheads="1"/>
          </p:cNvSpPr>
          <p:nvPr/>
        </p:nvSpPr>
        <p:spPr bwMode="auto">
          <a:xfrm>
            <a:off x="5929322" y="2786058"/>
            <a:ext cx="228601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симметрично !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1500166" y="2786058"/>
            <a:ext cx="4286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1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1500166" y="4357694"/>
            <a:ext cx="4286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1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1071538" y="2714620"/>
            <a:ext cx="357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O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1071538" y="3214686"/>
            <a:ext cx="4286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1071538" y="4071942"/>
            <a:ext cx="4286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Text Box 55"/>
          <p:cNvSpPr txBox="1">
            <a:spLocks noChangeArrowheads="1"/>
          </p:cNvSpPr>
          <p:nvPr/>
        </p:nvSpPr>
        <p:spPr bwMode="auto">
          <a:xfrm>
            <a:off x="428596" y="5715016"/>
            <a:ext cx="2643206" cy="44227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Рис. 139, стр.198</a:t>
            </a:r>
            <a:endParaRPr kumimoji="0" lang="ru-RU" sz="3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000"/>
                            </p:stCondLst>
                            <p:childTnLst>
                              <p:par>
                                <p:cTn id="5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6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9" dur="1000"/>
                                        <p:tgtEl>
                                          <p:spTgt spid="266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4" dur="1000"/>
                                        <p:tgtEl>
                                          <p:spTgt spid="26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1000"/>
                                        <p:tgtEl>
                                          <p:spTgt spid="266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8" dur="1000"/>
                                        <p:tgtEl>
                                          <p:spTgt spid="26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1000"/>
                                        <p:tgtEl>
                                          <p:spTgt spid="266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1000"/>
                                        <p:tgtEl>
                                          <p:spTgt spid="26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1000"/>
                                        <p:tgtEl>
                                          <p:spTgt spid="26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000"/>
                            </p:stCondLst>
                            <p:childTnLst>
                              <p:par>
                                <p:cTn id="12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5" dur="1000"/>
                                        <p:tgtEl>
                                          <p:spTgt spid="26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3000"/>
                            </p:stCondLst>
                            <p:childTnLst>
                              <p:par>
                                <p:cTn id="1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2000"/>
                                        <p:tgtEl>
                                          <p:spTgt spid="266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3" dur="1000"/>
                                        <p:tgtEl>
                                          <p:spTgt spid="266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3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000"/>
                            </p:stCondLst>
                            <p:childTnLst>
                              <p:par>
                                <p:cTn id="19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3" dur="3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8" dur="3000"/>
                                        <p:tgtEl>
                                          <p:spTgt spid="266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3" dur="2000"/>
                                        <p:tgtEl>
                                          <p:spTgt spid="266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8" dur="1000"/>
                                        <p:tgtEl>
                                          <p:spTgt spid="26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2" dur="1000"/>
                                        <p:tgtEl>
                                          <p:spTgt spid="266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7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2" dur="3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3000"/>
                            </p:stCondLst>
                            <p:childTnLst>
                              <p:par>
                                <p:cTn id="234" presetID="22" presetClass="entr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4000"/>
                            </p:stCondLst>
                            <p:childTnLst>
                              <p:par>
                                <p:cTn id="238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4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24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2000"/>
                            </p:stCondLst>
                            <p:childTnLst>
                              <p:par>
                                <p:cTn id="24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7" dur="2000" fill="hold"/>
                                        <p:tgtEl>
                                          <p:spTgt spid="2667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4000"/>
                            </p:stCondLst>
                            <p:childTnLst>
                              <p:par>
                                <p:cTn id="24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4" grpId="1" animBg="1"/>
      <p:bldP spid="15" grpId="0" animBg="1"/>
      <p:bldP spid="15" grpId="1" animBg="1"/>
      <p:bldP spid="16" grpId="0" animBg="1"/>
      <p:bldP spid="17" grpId="0" animBg="1"/>
      <p:bldP spid="18" grpId="0" animBg="1"/>
      <p:bldP spid="19" grpId="0"/>
      <p:bldP spid="20" grpId="0"/>
      <p:bldP spid="21" grpId="1"/>
      <p:bldP spid="22" grpId="0"/>
      <p:bldP spid="22" grpId="1"/>
      <p:bldP spid="23" grpId="0" animBg="1"/>
      <p:bldP spid="26641" grpId="0" animBg="1"/>
      <p:bldP spid="26642" grpId="0" animBg="1"/>
      <p:bldP spid="26643" grpId="0" animBg="1"/>
      <p:bldP spid="26644" grpId="0" animBg="1"/>
      <p:bldP spid="26645" grpId="0" animBg="1"/>
      <p:bldP spid="26646" grpId="0" animBg="1"/>
      <p:bldP spid="26647" grpId="0" animBg="1"/>
      <p:bldP spid="26648" grpId="0" animBg="1"/>
      <p:bldP spid="42" grpId="0"/>
      <p:bldP spid="26656" grpId="0" animBg="1"/>
      <p:bldP spid="26657" grpId="0" animBg="1"/>
      <p:bldP spid="26670" grpId="0" animBg="1"/>
      <p:bldP spid="72" grpId="0" animBg="1"/>
      <p:bldP spid="26679" grpId="0"/>
      <p:bldP spid="68" grpId="0"/>
      <p:bldP spid="78" grpId="0"/>
      <p:bldP spid="80" grpId="0"/>
      <p:bldP spid="81" grpId="0"/>
      <p:bldP spid="82" grpId="0" animBg="1"/>
      <p:bldP spid="83" grpId="0" animBg="1"/>
      <p:bldP spid="83" grpId="1" animBg="1"/>
      <p:bldP spid="84" grpId="0" animBg="1"/>
      <p:bldP spid="86" grpId="0"/>
      <p:bldP spid="65" grpId="0"/>
      <p:bldP spid="66" grpId="0"/>
      <p:bldP spid="67" grpId="0"/>
      <p:bldP spid="69" grpId="0"/>
      <p:bldP spid="71" grpId="0"/>
      <p:bldP spid="73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 bwMode="auto">
        <a:noFill/>
        <a:ln w="22225">
          <a:solidFill>
            <a:srgbClr val="000000"/>
          </a:solidFill>
          <a:prstDash val="dash"/>
          <a:round/>
          <a:headEnd/>
          <a:tailEnd/>
        </a:ln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>
          <a:defRPr/>
        </a:defPPr>
      </a:lst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4751</TotalTime>
  <Words>1010</Words>
  <Application>Microsoft Office PowerPoint</Application>
  <PresentationFormat>Экран (4:3)</PresentationFormat>
  <Paragraphs>197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Трек</vt:lpstr>
      <vt:lpstr>Слайд 1</vt:lpstr>
      <vt:lpstr>Домашнее задание.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Домашнее задание.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575</cp:revision>
  <dcterms:created xsi:type="dcterms:W3CDTF">2009-11-04T14:29:22Z</dcterms:created>
  <dcterms:modified xsi:type="dcterms:W3CDTF">2021-01-06T12:45:25Z</dcterms:modified>
</cp:coreProperties>
</file>