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sldIdLst>
    <p:sldId id="289" r:id="rId2"/>
    <p:sldId id="344" r:id="rId3"/>
    <p:sldId id="333" r:id="rId4"/>
    <p:sldId id="322" r:id="rId5"/>
    <p:sldId id="370" r:id="rId6"/>
    <p:sldId id="371" r:id="rId7"/>
    <p:sldId id="340" r:id="rId8"/>
    <p:sldId id="372" r:id="rId9"/>
    <p:sldId id="323" r:id="rId10"/>
    <p:sldId id="368" r:id="rId11"/>
    <p:sldId id="369" r:id="rId12"/>
    <p:sldId id="379" r:id="rId13"/>
    <p:sldId id="324" r:id="rId14"/>
    <p:sldId id="378" r:id="rId15"/>
    <p:sldId id="373" r:id="rId16"/>
    <p:sldId id="375" r:id="rId17"/>
    <p:sldId id="374" r:id="rId18"/>
    <p:sldId id="376" r:id="rId19"/>
    <p:sldId id="377" r:id="rId20"/>
    <p:sldId id="335" r:id="rId21"/>
    <p:sldId id="334" r:id="rId2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0000"/>
    <a:srgbClr val="006600"/>
    <a:srgbClr val="FF3399"/>
    <a:srgbClr val="9900FF"/>
    <a:srgbClr val="0014AC"/>
    <a:srgbClr val="0066FF"/>
    <a:srgbClr val="365D21"/>
    <a:srgbClr val="33CC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97" autoAdjust="0"/>
  </p:normalViewPr>
  <p:slideViewPr>
    <p:cSldViewPr>
      <p:cViewPr>
        <p:scale>
          <a:sx n="210" d="100"/>
          <a:sy n="210" d="100"/>
        </p:scale>
        <p:origin x="-240" y="3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1" cy="501015"/>
          </a:xfrm>
          <a:prstGeom prst="rect">
            <a:avLst/>
          </a:prstGeom>
        </p:spPr>
        <p:txBody>
          <a:bodyPr vert="horz" lIns="94366" tIns="47183" rIns="94366" bIns="4718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1" cy="501015"/>
          </a:xfrm>
          <a:prstGeom prst="rect">
            <a:avLst/>
          </a:prstGeom>
        </p:spPr>
        <p:txBody>
          <a:bodyPr vert="horz" lIns="94366" tIns="47183" rIns="94366" bIns="47183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66" tIns="47183" rIns="94366" bIns="4718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4366" tIns="47183" rIns="94366" bIns="4718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517547"/>
            <a:ext cx="2984871" cy="501015"/>
          </a:xfrm>
          <a:prstGeom prst="rect">
            <a:avLst/>
          </a:prstGeom>
        </p:spPr>
        <p:txBody>
          <a:bodyPr vert="horz" lIns="94366" tIns="47183" rIns="94366" bIns="4718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0" y="9517547"/>
            <a:ext cx="2984871" cy="501015"/>
          </a:xfrm>
          <a:prstGeom prst="rect">
            <a:avLst/>
          </a:prstGeom>
        </p:spPr>
        <p:txBody>
          <a:bodyPr vert="horz" lIns="94366" tIns="47183" rIns="94366" bIns="47183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596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1.wav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9144000" cy="6338890"/>
        </p:xfrm>
        <a:graphic>
          <a:graphicData uri="http://schemas.openxmlformats.org/drawingml/2006/table">
            <a:tbl>
              <a:tblPr/>
              <a:tblGrid>
                <a:gridCol w="495475"/>
                <a:gridCol w="7891396"/>
                <a:gridCol w="757129"/>
              </a:tblGrid>
              <a:tr h="151925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               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Урок - 1 (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Т19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28-1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92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</a:t>
                      </a:r>
                      <a:r>
                        <a:rPr lang="ru-RU" sz="1600" b="1" i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источники  света. прямолинейное  распространение света.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77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"свет,  тень, источник  света, угол падения  и  угол отражения, изображение  в плоском зеркале", 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понимания закономерностей  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прямолинейного распространения света,  закона отражения света.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962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"свет,  тень, источник  света, угол падения  и  угол отражения, изображение  в плоском зеркале", и 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понимания закономерностей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прямолинейного распространения света,  закона отражения света.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Способствовать развитию умений описывать  физические процессы  и развивать умения решать типичные задачи.</a:t>
                      </a:r>
                      <a:r>
                        <a:rPr lang="ru-RU" sz="16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16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70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Прямолинейное распространение света.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2. Отражение света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3.Законы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отражения света.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Изображение  в плоском зеркале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БНП оптика Анимация №1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Д/З гр.№1.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 "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 такое свет и тьма?"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№19 с демонстрациями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 с  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en-US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 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"Физика в картинках".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 упр. 32 (1,2) стр.  137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56972" marR="5697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</a:t>
                      </a:r>
                      <a:r>
                        <a:rPr lang="ru-RU" sz="1400" b="1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62-66</a:t>
                      </a: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 №19)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972" marR="56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7160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026087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5272607">
            <a:off x="257948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666678" y="366105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19"/>
          <p:cNvSpPr>
            <a:spLocks/>
          </p:cNvSpPr>
          <p:nvPr/>
        </p:nvSpPr>
        <p:spPr bwMode="auto">
          <a:xfrm rot="16651231">
            <a:off x="2400308" y="752413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>
            <a:off x="2678282" y="713477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31392" y="2552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6460" y="2616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28736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28802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0" y="1615754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83283" y="3024880"/>
            <a:ext cx="2355609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57158" y="3049150"/>
            <a:ext cx="2407859" cy="1094349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383283" y="3049150"/>
            <a:ext cx="2105244" cy="2034254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460941" y="3049150"/>
            <a:ext cx="1304076" cy="50966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474004" y="3088864"/>
            <a:ext cx="1291013" cy="9774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1500166" y="3013072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495775" y="3572055"/>
            <a:ext cx="1254003" cy="59571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500166" y="4071942"/>
            <a:ext cx="1129909" cy="110538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rot="19525022" flipH="1">
            <a:off x="8126457" y="3788099"/>
            <a:ext cx="419492" cy="572566"/>
            <a:chOff x="3340" y="2819"/>
            <a:chExt cx="566" cy="674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78"/>
          <p:cNvGrpSpPr/>
          <p:nvPr/>
        </p:nvGrpSpPr>
        <p:grpSpPr>
          <a:xfrm>
            <a:off x="1432544" y="2643182"/>
            <a:ext cx="28397" cy="2643206"/>
            <a:chOff x="1432544" y="2643182"/>
            <a:chExt cx="28397" cy="2643206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70" name="Line 46"/>
          <p:cNvSpPr>
            <a:spLocks noChangeShapeType="1"/>
          </p:cNvSpPr>
          <p:nvPr/>
        </p:nvSpPr>
        <p:spPr bwMode="auto">
          <a:xfrm rot="-180000" flipV="1">
            <a:off x="8560805" y="4099416"/>
            <a:ext cx="72000" cy="138177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594189" y="5786454"/>
            <a:ext cx="2620885" cy="707679"/>
            <a:chOff x="6574" y="8636"/>
            <a:chExt cx="1057" cy="528"/>
          </a:xfrm>
        </p:grpSpPr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455892" y="241522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6858018" y="4118288"/>
            <a:ext cx="1750303" cy="9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215042" y="6273225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зеркальное…                                                      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44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6050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2786050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1500166" y="3033710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333305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5643570" y="2357454"/>
            <a:ext cx="2286016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78"/>
          <p:cNvGrpSpPr/>
          <p:nvPr/>
        </p:nvGrpSpPr>
        <p:grpSpPr>
          <a:xfrm>
            <a:off x="6786578" y="2857496"/>
            <a:ext cx="28397" cy="2643206"/>
            <a:chOff x="1432544" y="2643182"/>
            <a:chExt cx="28397" cy="2643206"/>
          </a:xfrm>
        </p:grpSpPr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6786578" y="550070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 rot="-180000" flipV="1">
            <a:off x="4956565" y="4112786"/>
            <a:ext cx="72000" cy="138177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5072066" y="4111848"/>
            <a:ext cx="1750303" cy="9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26653" idx="6"/>
          </p:cNvCxnSpPr>
          <p:nvPr/>
        </p:nvCxnSpPr>
        <p:spPr>
          <a:xfrm flipV="1">
            <a:off x="5000628" y="4195099"/>
            <a:ext cx="3298170" cy="13065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Line 24"/>
          <p:cNvSpPr>
            <a:spLocks noChangeShapeType="1"/>
          </p:cNvSpPr>
          <p:nvPr/>
        </p:nvSpPr>
        <p:spPr bwMode="auto">
          <a:xfrm flipH="1" flipV="1">
            <a:off x="6786578" y="4786322"/>
            <a:ext cx="1785950" cy="71437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Line 24"/>
          <p:cNvSpPr>
            <a:spLocks noChangeShapeType="1"/>
          </p:cNvSpPr>
          <p:nvPr/>
        </p:nvSpPr>
        <p:spPr bwMode="auto">
          <a:xfrm flipV="1">
            <a:off x="6800487" y="4230584"/>
            <a:ext cx="1422243" cy="57150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1" name="Группа 78"/>
          <p:cNvGrpSpPr/>
          <p:nvPr/>
        </p:nvGrpSpPr>
        <p:grpSpPr>
          <a:xfrm>
            <a:off x="6659468" y="4127448"/>
            <a:ext cx="142876" cy="648000"/>
            <a:chOff x="1432544" y="2643182"/>
            <a:chExt cx="28397" cy="2643206"/>
          </a:xfrm>
        </p:grpSpPr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Line 12"/>
          <p:cNvSpPr>
            <a:spLocks noChangeShapeType="1"/>
          </p:cNvSpPr>
          <p:nvPr/>
        </p:nvSpPr>
        <p:spPr bwMode="auto">
          <a:xfrm>
            <a:off x="4286248" y="550070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Text Box 55"/>
          <p:cNvSpPr txBox="1">
            <a:spLocks noChangeArrowheads="1"/>
          </p:cNvSpPr>
          <p:nvPr/>
        </p:nvSpPr>
        <p:spPr bwMode="auto">
          <a:xfrm>
            <a:off x="4500562" y="1071546"/>
            <a:ext cx="4429156" cy="11429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Подберём и повесим зеркало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animBg="1"/>
      <p:bldP spid="78" grpId="0"/>
      <p:bldP spid="86" grpId="0"/>
      <p:bldP spid="67" grpId="0" animBg="1"/>
      <p:bldP spid="79" grpId="0" animBg="1"/>
      <p:bldP spid="89" grpId="0" animBg="1"/>
      <p:bldP spid="90" grpId="0" animBg="1"/>
      <p:bldP spid="94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60578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93905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5272607">
            <a:off x="847301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934496" y="-27384"/>
            <a:ext cx="0" cy="1440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19"/>
          <p:cNvSpPr>
            <a:spLocks/>
          </p:cNvSpPr>
          <p:nvPr/>
        </p:nvSpPr>
        <p:spPr bwMode="auto">
          <a:xfrm rot="16651231">
            <a:off x="668126" y="752413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>
            <a:off x="946100" y="713477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99210" y="2552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954278" y="2616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28736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28802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0" y="1615754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142844" y="3071810"/>
            <a:ext cx="2786082" cy="248400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441167" y="3095084"/>
            <a:ext cx="1336289" cy="112595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428728" y="4211800"/>
            <a:ext cx="1357322" cy="121444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rot="405245" flipH="1">
            <a:off x="3175453" y="5237632"/>
            <a:ext cx="419492" cy="572566"/>
            <a:chOff x="3340" y="2819"/>
            <a:chExt cx="566" cy="674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78"/>
          <p:cNvGrpSpPr/>
          <p:nvPr/>
        </p:nvGrpSpPr>
        <p:grpSpPr>
          <a:xfrm>
            <a:off x="1432544" y="2643182"/>
            <a:ext cx="28397" cy="2643206"/>
            <a:chOff x="1432544" y="2643182"/>
            <a:chExt cx="28397" cy="2643206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0" y="5286388"/>
            <a:ext cx="2620885" cy="707679"/>
            <a:chOff x="6574" y="8636"/>
            <a:chExt cx="1057" cy="528"/>
          </a:xfrm>
        </p:grpSpPr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455892" y="241522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44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6050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2786050" y="2956173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95" name="Text Box 55"/>
          <p:cNvSpPr txBox="1">
            <a:spLocks noChangeArrowheads="1"/>
          </p:cNvSpPr>
          <p:nvPr/>
        </p:nvSpPr>
        <p:spPr bwMode="auto">
          <a:xfrm>
            <a:off x="1547664" y="620688"/>
            <a:ext cx="2952328" cy="9269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Проверка закона отражения света</a:t>
            </a:r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>
            <a:off x="1464997" y="4214818"/>
            <a:ext cx="2500330" cy="45719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 flipH="1">
            <a:off x="2786049" y="3071810"/>
            <a:ext cx="45719" cy="2571768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19"/>
          <p:cNvSpPr>
            <a:spLocks noChangeShapeType="1"/>
          </p:cNvSpPr>
          <p:nvPr/>
        </p:nvSpPr>
        <p:spPr bwMode="auto">
          <a:xfrm rot="-60000" flipH="1">
            <a:off x="2893205" y="3069683"/>
            <a:ext cx="45719" cy="11452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triangle"/>
            <a:tailEnd type="stealt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19"/>
          <p:cNvSpPr>
            <a:spLocks noChangeShapeType="1"/>
          </p:cNvSpPr>
          <p:nvPr/>
        </p:nvSpPr>
        <p:spPr bwMode="auto">
          <a:xfrm rot="-60000" flipH="1">
            <a:off x="2861258" y="4240010"/>
            <a:ext cx="45719" cy="11452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triangle"/>
            <a:tailEnd type="stealt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Oval 5"/>
          <p:cNvSpPr>
            <a:spLocks noChangeArrowheads="1"/>
          </p:cNvSpPr>
          <p:nvPr/>
        </p:nvSpPr>
        <p:spPr bwMode="auto">
          <a:xfrm>
            <a:off x="2735250" y="5408626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68" name="Arc 19"/>
          <p:cNvSpPr>
            <a:spLocks/>
          </p:cNvSpPr>
          <p:nvPr/>
        </p:nvSpPr>
        <p:spPr bwMode="auto">
          <a:xfrm rot="6694924">
            <a:off x="1660965" y="4227012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Arc 21"/>
          <p:cNvSpPr>
            <a:spLocks/>
          </p:cNvSpPr>
          <p:nvPr/>
        </p:nvSpPr>
        <p:spPr bwMode="auto">
          <a:xfrm>
            <a:off x="1714480" y="4000504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1928794" y="362016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857356" y="421481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 bwMode="auto">
          <a:xfrm>
            <a:off x="500034" y="2071678"/>
            <a:ext cx="1214446" cy="421218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/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50800" y="2979734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71802" y="3357562"/>
            <a:ext cx="121444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….. см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27391" y="4606836"/>
            <a:ext cx="1214446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….. см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/>
      <p:bldP spid="26645" grpId="0" animBg="1"/>
      <p:bldP spid="26648" grpId="0" animBg="1"/>
      <p:bldP spid="80" grpId="0"/>
      <p:bldP spid="81" grpId="0"/>
      <p:bldP spid="82" grpId="0" animBg="1"/>
      <p:bldP spid="95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68" grpId="0" animBg="1"/>
      <p:bldP spid="69" grpId="0" animBg="1"/>
      <p:bldP spid="70" grpId="0"/>
      <p:bldP spid="71" grpId="0"/>
      <p:bldP spid="72" grpId="0" animBg="1"/>
      <p:bldP spid="73" grpId="0" animBg="1"/>
      <p:bldP spid="74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наука о  свете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физики, изучающая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световые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электромагнитная волна, раздражающая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сетчатку глаза.          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(длина волны  от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=0,8 мкм, до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=0,4 мкм)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Геометрическая оптика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оптики, в основе которой лежит   понятие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линия,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вдоль которой распространяется световая энергия.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закон геометрической оптики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закон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прямолинейного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распространения света.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в случае, когда размеры препятствий и отверстий гораздо больше длины волны.)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отражения света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 падающий, луч отражённый и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перпендикуляр в точке падения лежат 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плоскости.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Угол падения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равен углу отражения.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плоском зеркале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мнимое, прямое, равное.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сходятся лучи, шедшие до линзы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762718" y="4857760"/>
            <a:ext cx="24279" cy="1785950"/>
            <a:chOff x="6883089" y="3143248"/>
            <a:chExt cx="24279" cy="1785950"/>
          </a:xfrm>
        </p:grpSpPr>
        <p:sp>
          <p:nvSpPr>
            <p:cNvPr id="4" name="Line 44"/>
            <p:cNvSpPr>
              <a:spLocks noChangeShapeType="1"/>
            </p:cNvSpPr>
            <p:nvPr/>
          </p:nvSpPr>
          <p:spPr bwMode="auto">
            <a:xfrm>
              <a:off x="6883089" y="3143248"/>
              <a:ext cx="0" cy="1785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5"/>
            <p:cNvSpPr>
              <a:spLocks noChangeShapeType="1"/>
            </p:cNvSpPr>
            <p:nvPr/>
          </p:nvSpPr>
          <p:spPr bwMode="auto">
            <a:xfrm>
              <a:off x="6907368" y="3157932"/>
              <a:ext cx="0" cy="1771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Line 46"/>
          <p:cNvSpPr>
            <a:spLocks noChangeShapeType="1"/>
          </p:cNvSpPr>
          <p:nvPr/>
        </p:nvSpPr>
        <p:spPr bwMode="auto">
          <a:xfrm>
            <a:off x="8523463" y="5167961"/>
            <a:ext cx="357060" cy="9049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 flipH="1">
            <a:off x="6666075" y="5185260"/>
            <a:ext cx="267937" cy="88694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3643306" y="5572140"/>
            <a:ext cx="2620885" cy="707679"/>
            <a:chOff x="6574" y="8636"/>
            <a:chExt cx="1057" cy="528"/>
          </a:xfrm>
        </p:grpSpPr>
        <p:sp>
          <p:nvSpPr>
            <p:cNvPr id="9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11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12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13" name="Прямая соединительная линия 12"/>
          <p:cNvCxnSpPr/>
          <p:nvPr/>
        </p:nvCxnSpPr>
        <p:spPr>
          <a:xfrm>
            <a:off x="7737645" y="5143512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>
            <a:off x="7809083" y="6072206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01885" y="6072206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6808951" y="450057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000892" y="5143512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  <p:bldP spid="6" grpId="0" animBg="1"/>
      <p:bldP spid="7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№19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53-55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50391" t="16846" r="9765" b="12109"/>
          <a:stretch>
            <a:fillRect/>
          </a:stretch>
        </p:blipFill>
        <p:spPr bwMode="auto">
          <a:xfrm>
            <a:off x="0" y="0"/>
            <a:ext cx="4857784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30000"/>
          </a:blip>
          <a:srcRect l="6154" t="5780" r="6561" b="54480"/>
          <a:stretch>
            <a:fillRect/>
          </a:stretch>
        </p:blipFill>
        <p:spPr bwMode="auto">
          <a:xfrm>
            <a:off x="0" y="116632"/>
            <a:ext cx="8858280" cy="61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2281" t="26375" r="5113" b="27950"/>
          <a:stretch>
            <a:fillRect/>
          </a:stretch>
        </p:blipFill>
        <p:spPr bwMode="auto">
          <a:xfrm>
            <a:off x="-1" y="0"/>
            <a:ext cx="560878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27557" t="27950" r="6294" b="29525"/>
          <a:stretch>
            <a:fillRect/>
          </a:stretch>
        </p:blipFill>
        <p:spPr bwMode="auto">
          <a:xfrm>
            <a:off x="0" y="3284984"/>
            <a:ext cx="552594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5"/>
          <p:cNvSpPr txBox="1">
            <a:spLocks noChangeArrowheads="1"/>
          </p:cNvSpPr>
          <p:nvPr/>
        </p:nvSpPr>
        <p:spPr bwMode="auto">
          <a:xfrm>
            <a:off x="5580112" y="2276872"/>
            <a:ext cx="1873380" cy="54868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тень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5580112" y="4293096"/>
            <a:ext cx="2088232" cy="64807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полутень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932040" y="4005064"/>
            <a:ext cx="1224136" cy="5760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4932040" y="1916832"/>
            <a:ext cx="792088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004048" y="2708920"/>
            <a:ext cx="864096" cy="20162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57950" y="64291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 120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4" y="535782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 121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 l="13285" t="19653" r="17022" b="16118"/>
          <a:stretch>
            <a:fillRect/>
          </a:stretch>
        </p:blipFill>
        <p:spPr bwMode="auto">
          <a:xfrm>
            <a:off x="-1" y="0"/>
            <a:ext cx="93016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0977" t="37730" r="30412" b="37640"/>
          <a:stretch>
            <a:fillRect/>
          </a:stretch>
        </p:blipFill>
        <p:spPr bwMode="auto">
          <a:xfrm>
            <a:off x="0" y="-1"/>
            <a:ext cx="9144000" cy="55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643578"/>
            <a:ext cx="4000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Ты –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супер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1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 l="2186" t="2756" r="3593"/>
          <a:stretch>
            <a:fillRect/>
          </a:stretch>
        </p:blipFill>
        <p:spPr bwMode="auto">
          <a:xfrm>
            <a:off x="142844" y="0"/>
            <a:ext cx="6157348" cy="690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8144" y="-27384"/>
            <a:ext cx="3275856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Найдите эти звёзды и созвездия на </a:t>
            </a:r>
            <a:r>
              <a:rPr lang="ru-RU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черноисточинском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небе</a:t>
            </a:r>
            <a:endParaRPr lang="ru-RU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08919"/>
            <a:ext cx="63579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– 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супер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33" descr="IMG_05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408" y="3915278"/>
            <a:ext cx="2311025" cy="200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 bwMode="auto">
          <a:xfrm>
            <a:off x="8102633" y="4914900"/>
            <a:ext cx="1022350" cy="1587"/>
          </a:xfrm>
          <a:prstGeom prst="line">
            <a:avLst/>
          </a:prstGeom>
          <a:ln w="95250">
            <a:solidFill>
              <a:srgbClr val="1921C5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8700231" y="4886376"/>
            <a:ext cx="586677" cy="11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1921C5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endParaRPr lang="ru-RU" sz="6600" b="1">
              <a:solidFill>
                <a:srgbClr val="1921C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rot="16200000" flipV="1">
            <a:off x="6854064" y="4291806"/>
            <a:ext cx="1071563" cy="714375"/>
          </a:xfrm>
          <a:prstGeom prst="line">
            <a:avLst/>
          </a:prstGeom>
          <a:ln w="149225">
            <a:solidFill>
              <a:srgbClr val="006600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1"/>
          <p:cNvSpPr txBox="1">
            <a:spLocks noChangeArrowheads="1"/>
          </p:cNvSpPr>
          <p:nvPr/>
        </p:nvSpPr>
        <p:spPr bwMode="auto">
          <a:xfrm>
            <a:off x="7849551" y="3357562"/>
            <a:ext cx="857121" cy="8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 rot="5400000" flipH="1" flipV="1">
            <a:off x="7254114" y="4099719"/>
            <a:ext cx="1000125" cy="1587"/>
          </a:xfrm>
          <a:prstGeom prst="line">
            <a:avLst/>
          </a:prstGeom>
          <a:ln w="95250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7596746" y="5007393"/>
            <a:ext cx="596139" cy="92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№19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53-55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1" cy="6326593"/>
        </p:xfrm>
        <a:graphic>
          <a:graphicData uri="http://schemas.openxmlformats.org/drawingml/2006/table">
            <a:tbl>
              <a:tblPr/>
              <a:tblGrid>
                <a:gridCol w="412125"/>
                <a:gridCol w="87909"/>
                <a:gridCol w="524734"/>
                <a:gridCol w="824250"/>
                <a:gridCol w="937719"/>
                <a:gridCol w="890832"/>
                <a:gridCol w="890832"/>
                <a:gridCol w="890832"/>
                <a:gridCol w="664218"/>
                <a:gridCol w="890832"/>
                <a:gridCol w="442292"/>
                <a:gridCol w="412125"/>
                <a:gridCol w="1275301"/>
              </a:tblGrid>
              <a:tr h="246927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20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Урок - 2 (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лр14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28-2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927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 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л.р</a:t>
                      </a:r>
                      <a:r>
                        <a:rPr lang="ru-RU" sz="2000" b="1" i="1" cap="all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.14 " проверка закона отражения света".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316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развития практических навыков обращения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зеркалом источником света и транспортиром.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2. Создать условия для проверки учащимися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закона отражения света 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24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Создать условия для планирования и выполнения Л/Р.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Убедить учащихся в справедливости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закона отражения света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Способствовать закреплению умений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пользоваться закономерностями прямолинейного света.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6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20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закрепления  изученного  материала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6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 </a:t>
                      </a:r>
                      <a:r>
                        <a:rPr lang="ru-RU" sz="2000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20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лабораторная работа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6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             </a:t>
                      </a:r>
                      <a:r>
                        <a:rPr lang="ru-RU" sz="2000" b="1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ДЗ гр №2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4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 лабораторной работы и инструктаж по ТБ.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лабораторной работы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87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Дополнительно аналогичная работа в электронном варианте.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Лукашик №№ 1303,1304,1305,1306,1307,1308. упр.33 (1,2,3,4) стр.140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4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 №2)                               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длр №4 (1)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Закон отражения.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1295-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1319</a:t>
                      </a: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95473"/>
                <a:gridCol w="7891398"/>
                <a:gridCol w="757129"/>
              </a:tblGrid>
              <a:tr h="16256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   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Урок - 3 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т20прел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29-1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 </a:t>
                      </a:r>
                      <a:r>
                        <a:rPr lang="ru-RU" sz="1800" b="1" i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  преломления. Ход лучей в призме.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8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 преломления света,  угол преломления, линза, рассеивающая и собирающая линзы,  фокус линзы, оптическая ось линзы ",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понимания  соответствующих закономерностей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преломления света,  угол преломления, линза, рассеивающая и собирающая линзы,  фокус линзы, оптическая ось линзы,  и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понимания соответствующих закономерностей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Способствовать развитию умений объяснять  физические процессы  и развивать умения строить типичные построения.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1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r>
                        <a:rPr lang="ru-RU" sz="1800" b="1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УРОКА: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1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2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Преломление  света.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2. Ход лучей в призме.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</a:t>
                      </a: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лучей в собирающей и рассеивающей линзах.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замечательных лучей в линзах.(</a:t>
                      </a: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Д/З гр.№3.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 (Демонстрация №1)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№20 с демонстрациями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"Физикой в картинках".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(CD-ROM)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</a:t>
                      </a:r>
                      <a:r>
                        <a:rPr lang="ru-RU" sz="1800" b="1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67,68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(т №20)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211669"/>
            <a:ext cx="5929354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стр.39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94" y="0"/>
            <a:ext cx="2583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8-5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№19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98319" y="1772304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cap="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источники  света.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571472" y="4286256"/>
            <a:ext cx="8572528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i="1" cap="all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прямолинейное  распространение света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5" name="AutoShape 35"/>
          <p:cNvSpPr>
            <a:spLocks noChangeArrowheads="1"/>
          </p:cNvSpPr>
          <p:nvPr/>
        </p:nvSpPr>
        <p:spPr bwMode="auto">
          <a:xfrm rot="16370659">
            <a:off x="2244473" y="5002876"/>
            <a:ext cx="163670" cy="828688"/>
          </a:xfrm>
          <a:custGeom>
            <a:avLst/>
            <a:gdLst>
              <a:gd name="G0" fmla="+- 8159 0 0"/>
              <a:gd name="G1" fmla="+- 21600 0 8159"/>
              <a:gd name="G2" fmla="*/ 8159 1 2"/>
              <a:gd name="G3" fmla="+- 21600 0 G2"/>
              <a:gd name="G4" fmla="+/ 8159 21600 2"/>
              <a:gd name="G5" fmla="+/ G1 0 2"/>
              <a:gd name="G6" fmla="*/ 21600 21600 8159"/>
              <a:gd name="G7" fmla="*/ G6 1 2"/>
              <a:gd name="G8" fmla="+- 21600 0 G7"/>
              <a:gd name="G9" fmla="*/ 21600 1 2"/>
              <a:gd name="G10" fmla="+- 8159 0 G9"/>
              <a:gd name="G11" fmla="?: G10 G8 0"/>
              <a:gd name="G12" fmla="?: G10 G7 21600"/>
              <a:gd name="T0" fmla="*/ 17520 w 21600"/>
              <a:gd name="T1" fmla="*/ 10800 h 21600"/>
              <a:gd name="T2" fmla="*/ 10800 w 21600"/>
              <a:gd name="T3" fmla="*/ 21600 h 21600"/>
              <a:gd name="T4" fmla="*/ 4080 w 21600"/>
              <a:gd name="T5" fmla="*/ 10800 h 21600"/>
              <a:gd name="T6" fmla="*/ 10800 w 21600"/>
              <a:gd name="T7" fmla="*/ 0 h 21600"/>
              <a:gd name="T8" fmla="*/ 5880 w 21600"/>
              <a:gd name="T9" fmla="*/ 5880 h 21600"/>
              <a:gd name="T10" fmla="*/ 15720 w 21600"/>
              <a:gd name="T11" fmla="*/ 157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8159" y="21600"/>
                </a:lnTo>
                <a:lnTo>
                  <a:pt x="1344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142852"/>
          <a:ext cx="9144001" cy="426720"/>
        </p:xfrm>
        <a:graphic>
          <a:graphicData uri="http://schemas.openxmlformats.org/drawingml/2006/table">
            <a:tbl>
              <a:tblPr/>
              <a:tblGrid>
                <a:gridCol w="1058616"/>
                <a:gridCol w="6608247"/>
                <a:gridCol w="1477138"/>
              </a:tblGrid>
              <a:tr h="137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4335" marR="44335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cap="all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свет</a:t>
                      </a:r>
                      <a:r>
                        <a:rPr lang="ru-RU" sz="2800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 </a:t>
                      </a:r>
                      <a:r>
                        <a:rPr lang="ru-RU" sz="2800" cap="all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закон  отражения</a:t>
                      </a:r>
                      <a:endParaRPr lang="ru-RU" sz="180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62-66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335" marR="443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8728" y="571480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=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ИЗЛУЧЕНИЕ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… глазом.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1" name="Group 1"/>
          <p:cNvGrpSpPr>
            <a:grpSpLocks/>
          </p:cNvGrpSpPr>
          <p:nvPr/>
        </p:nvGrpSpPr>
        <p:grpSpPr bwMode="auto">
          <a:xfrm>
            <a:off x="214282" y="1224786"/>
            <a:ext cx="2709855" cy="1005378"/>
            <a:chOff x="1726" y="2658"/>
            <a:chExt cx="2865" cy="873"/>
          </a:xfrm>
        </p:grpSpPr>
        <p:sp>
          <p:nvSpPr>
            <p:cNvPr id="25602" name="Line 2"/>
            <p:cNvSpPr>
              <a:spLocks noChangeShapeType="1"/>
            </p:cNvSpPr>
            <p:nvPr/>
          </p:nvSpPr>
          <p:spPr bwMode="auto">
            <a:xfrm flipV="1">
              <a:off x="3486" y="2689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5603" name="Group 3"/>
            <p:cNvGrpSpPr>
              <a:grpSpLocks/>
            </p:cNvGrpSpPr>
            <p:nvPr/>
          </p:nvGrpSpPr>
          <p:grpSpPr bwMode="auto">
            <a:xfrm rot="1485345">
              <a:off x="1726" y="2658"/>
              <a:ext cx="566" cy="674"/>
              <a:chOff x="3340" y="2819"/>
              <a:chExt cx="566" cy="674"/>
            </a:xfrm>
          </p:grpSpPr>
          <p:sp>
            <p:nvSpPr>
              <p:cNvPr id="25604" name="Arc 4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5" name="Line 5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6" name="Line 6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 flipV="1">
              <a:off x="2921" y="2686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09" name="Line 9"/>
            <p:cNvSpPr>
              <a:spLocks noChangeShapeType="1"/>
            </p:cNvSpPr>
            <p:nvPr/>
          </p:nvSpPr>
          <p:spPr bwMode="auto">
            <a:xfrm flipV="1">
              <a:off x="3190" y="2682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0" name="Line 10"/>
            <p:cNvSpPr>
              <a:spLocks noChangeShapeType="1"/>
            </p:cNvSpPr>
            <p:nvPr/>
          </p:nvSpPr>
          <p:spPr bwMode="auto">
            <a:xfrm>
              <a:off x="2615" y="3530"/>
              <a:ext cx="19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1" name="Line 11"/>
            <p:cNvSpPr>
              <a:spLocks noChangeShapeType="1"/>
            </p:cNvSpPr>
            <p:nvPr/>
          </p:nvSpPr>
          <p:spPr bwMode="auto">
            <a:xfrm flipV="1">
              <a:off x="3933" y="2682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3690" y="2689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4143" y="2689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2"/>
            <p:cNvSpPr>
              <a:spLocks noChangeShapeType="1"/>
            </p:cNvSpPr>
            <p:nvPr/>
          </p:nvSpPr>
          <p:spPr bwMode="auto">
            <a:xfrm flipV="1">
              <a:off x="4369" y="2689"/>
              <a:ext cx="0" cy="8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876" y="2285992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1142984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прямолинейно !!!</a:t>
            </a:r>
            <a:endParaRPr lang="ru-RU" sz="20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>
            <a:off x="1142976" y="1500174"/>
            <a:ext cx="74295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86116" y="3071810"/>
            <a:ext cx="550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м, светлячки, горит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307181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ИС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571604" y="3143248"/>
            <a:ext cx="428628" cy="357190"/>
            <a:chOff x="1428728" y="4071942"/>
            <a:chExt cx="1231900" cy="1103313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1428728" y="4071942"/>
              <a:ext cx="1231900" cy="1103313"/>
            </a:xfrm>
            <a:prstGeom prst="ellipse">
              <a:avLst/>
            </a:prstGeom>
            <a:noFill/>
            <a:ln w="666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850963" y="4399496"/>
              <a:ext cx="357187" cy="357188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47572" y="293533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33" name="AutoShape 33"/>
          <p:cNvSpPr>
            <a:spLocks noChangeArrowheads="1"/>
          </p:cNvSpPr>
          <p:nvPr/>
        </p:nvSpPr>
        <p:spPr bwMode="auto">
          <a:xfrm rot="16200000">
            <a:off x="3428892" y="4758170"/>
            <a:ext cx="1045947" cy="1383148"/>
          </a:xfrm>
          <a:custGeom>
            <a:avLst/>
            <a:gdLst>
              <a:gd name="G0" fmla="+- 4559 0 0"/>
              <a:gd name="G1" fmla="+- 21600 0 4559"/>
              <a:gd name="G2" fmla="*/ 4559 1 2"/>
              <a:gd name="G3" fmla="+- 21600 0 G2"/>
              <a:gd name="G4" fmla="+/ 4559 21600 2"/>
              <a:gd name="G5" fmla="+/ G1 0 2"/>
              <a:gd name="G6" fmla="*/ 21600 21600 4559"/>
              <a:gd name="G7" fmla="*/ G6 1 2"/>
              <a:gd name="G8" fmla="+- 21600 0 G7"/>
              <a:gd name="G9" fmla="*/ 21600 1 2"/>
              <a:gd name="G10" fmla="+- 4559 0 G9"/>
              <a:gd name="G11" fmla="?: G10 G8 0"/>
              <a:gd name="G12" fmla="?: G10 G7 21600"/>
              <a:gd name="T0" fmla="*/ 19320 w 21600"/>
              <a:gd name="T1" fmla="*/ 10800 h 21600"/>
              <a:gd name="T2" fmla="*/ 10800 w 21600"/>
              <a:gd name="T3" fmla="*/ 21600 h 21600"/>
              <a:gd name="T4" fmla="*/ 2280 w 21600"/>
              <a:gd name="T5" fmla="*/ 10800 h 21600"/>
              <a:gd name="T6" fmla="*/ 10800 w 21600"/>
              <a:gd name="T7" fmla="*/ 0 h 21600"/>
              <a:gd name="T8" fmla="*/ 4080 w 21600"/>
              <a:gd name="T9" fmla="*/ 4080 h 21600"/>
              <a:gd name="T10" fmla="*/ 17520 w 21600"/>
              <a:gd name="T11" fmla="*/ 1752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559" y="21600"/>
                </a:lnTo>
                <a:lnTo>
                  <a:pt x="1704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2734017" y="4929025"/>
            <a:ext cx="1036071" cy="104166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1819217" y="5302133"/>
            <a:ext cx="174875" cy="206813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907094" y="4184634"/>
            <a:ext cx="2676735" cy="2500330"/>
          </a:xfrm>
          <a:prstGeom prst="ellips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4436836" y="4968953"/>
            <a:ext cx="174875" cy="191599"/>
          </a:xfrm>
          <a:prstGeom prst="ellips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652209" y="4441906"/>
            <a:ext cx="4023891" cy="7436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21124075" flipV="1">
            <a:off x="588938" y="6017116"/>
            <a:ext cx="4143404" cy="1021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484233" flipV="1">
            <a:off x="697906" y="5265290"/>
            <a:ext cx="2044899" cy="481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rot="21462812" flipV="1">
            <a:off x="688239" y="5490920"/>
            <a:ext cx="2044899" cy="481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rot="134480" flipV="1">
            <a:off x="688239" y="5481090"/>
            <a:ext cx="2044899" cy="481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 rot="134480" flipV="1">
            <a:off x="698784" y="5266679"/>
            <a:ext cx="2044899" cy="481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3256007" y="4929869"/>
            <a:ext cx="0" cy="104081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429256" y="378619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тень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полутень…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 ЗАГИБАЕТ..?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5720" y="46434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«новолуние»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71802" y="442913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«полнолуние»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0521 0.0451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3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5" grpId="0" animBg="1"/>
      <p:bldP spid="3" grpId="0"/>
      <p:bldP spid="18" grpId="0"/>
      <p:bldP spid="20" grpId="0"/>
      <p:bldP spid="20" grpId="1"/>
      <p:bldP spid="23" grpId="0"/>
      <p:bldP spid="24" grpId="0"/>
      <p:bldP spid="31" grpId="0"/>
      <p:bldP spid="25633" grpId="0" animBg="1"/>
      <p:bldP spid="25621" grpId="0" animBg="1"/>
      <p:bldP spid="25622" grpId="0" animBg="1"/>
      <p:bldP spid="25623" grpId="0" animBg="1"/>
      <p:bldP spid="25624" grpId="0" animBg="1"/>
      <p:bldP spid="25624" grpId="1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31" grpId="0" animBg="1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1553" t="26577" r="12298" b="22482"/>
          <a:stretch>
            <a:fillRect/>
          </a:stretch>
        </p:blipFill>
        <p:spPr bwMode="auto">
          <a:xfrm>
            <a:off x="0" y="0"/>
            <a:ext cx="650097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24506" t="20391" r="16432" b="19809"/>
          <a:stretch>
            <a:fillRect/>
          </a:stretch>
        </p:blipFill>
        <p:spPr bwMode="auto">
          <a:xfrm>
            <a:off x="5508104" y="3912924"/>
            <a:ext cx="3635896" cy="294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506" t="20391" r="16432" b="19809"/>
          <a:stretch>
            <a:fillRect/>
          </a:stretch>
        </p:blipFill>
        <p:spPr bwMode="auto">
          <a:xfrm>
            <a:off x="0" y="0"/>
            <a:ext cx="72008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1553" t="26297" r="9935" b="29688"/>
          <a:stretch>
            <a:fillRect/>
          </a:stretch>
        </p:blipFill>
        <p:spPr bwMode="auto">
          <a:xfrm>
            <a:off x="0" y="0"/>
            <a:ext cx="8352928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32184" t="19653" r="14070" b="20547"/>
          <a:stretch>
            <a:fillRect/>
          </a:stretch>
        </p:blipFill>
        <p:spPr bwMode="auto">
          <a:xfrm>
            <a:off x="5652120" y="3749843"/>
            <a:ext cx="3491880" cy="310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2184" t="19653" r="14070" b="20547"/>
          <a:stretch>
            <a:fillRect/>
          </a:stretch>
        </p:blipFill>
        <p:spPr bwMode="auto">
          <a:xfrm>
            <a:off x="0" y="0"/>
            <a:ext cx="655272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7160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026087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5272607">
            <a:off x="257948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666678" y="366105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19"/>
          <p:cNvSpPr>
            <a:spLocks/>
          </p:cNvSpPr>
          <p:nvPr/>
        </p:nvSpPr>
        <p:spPr bwMode="auto">
          <a:xfrm rot="16651231">
            <a:off x="2400308" y="750175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>
            <a:off x="2678282" y="711239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31392" y="25299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6460" y="25939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28736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28802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0" y="1643050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159174" y="3071810"/>
            <a:ext cx="2664000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0" y="3000372"/>
            <a:ext cx="2765017" cy="1143127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142843" y="3060480"/>
            <a:ext cx="2412000" cy="2083032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428727" y="3049150"/>
            <a:ext cx="1404000" cy="576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466156" y="3071810"/>
            <a:ext cx="1319894" cy="109295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1477303" y="3071810"/>
            <a:ext cx="129600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428728" y="3588206"/>
            <a:ext cx="1249612" cy="524455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444770" y="4186156"/>
            <a:ext cx="1224000" cy="1041516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6649" name="Group 25"/>
          <p:cNvGrpSpPr>
            <a:grpSpLocks/>
          </p:cNvGrpSpPr>
          <p:nvPr/>
        </p:nvGrpSpPr>
        <p:grpSpPr bwMode="auto">
          <a:xfrm flipH="1">
            <a:off x="2571736" y="4000504"/>
            <a:ext cx="946480" cy="1201327"/>
            <a:chOff x="3340" y="2819"/>
            <a:chExt cx="566" cy="674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1432544" y="2643182"/>
            <a:ext cx="28397" cy="2643206"/>
            <a:chOff x="1432544" y="2643182"/>
            <a:chExt cx="28397" cy="2643206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28992" y="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H="1">
            <a:off x="6349323" y="357166"/>
            <a:ext cx="467508" cy="50382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6364568" y="876031"/>
            <a:ext cx="876578" cy="606596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6658" name="Group 34"/>
          <p:cNvGrpSpPr>
            <a:grpSpLocks/>
          </p:cNvGrpSpPr>
          <p:nvPr/>
        </p:nvGrpSpPr>
        <p:grpSpPr bwMode="auto">
          <a:xfrm>
            <a:off x="5500694" y="502549"/>
            <a:ext cx="3071834" cy="1854881"/>
            <a:chOff x="6716" y="7054"/>
            <a:chExt cx="1209" cy="740"/>
          </a:xfrm>
        </p:grpSpPr>
        <p:grpSp>
          <p:nvGrpSpPr>
            <p:cNvPr id="26659" name="Group 35"/>
            <p:cNvGrpSpPr>
              <a:grpSpLocks/>
            </p:cNvGrpSpPr>
            <p:nvPr/>
          </p:nvGrpSpPr>
          <p:grpSpPr bwMode="auto">
            <a:xfrm>
              <a:off x="6716" y="7054"/>
              <a:ext cx="359" cy="638"/>
              <a:chOff x="1538" y="4966"/>
              <a:chExt cx="359" cy="638"/>
            </a:xfrm>
          </p:grpSpPr>
          <p:sp>
            <p:nvSpPr>
              <p:cNvPr id="26660" name="Line 36"/>
              <p:cNvSpPr>
                <a:spLocks noChangeShapeType="1"/>
              </p:cNvSpPr>
              <p:nvPr/>
            </p:nvSpPr>
            <p:spPr bwMode="auto">
              <a:xfrm>
                <a:off x="1711" y="5184"/>
                <a:ext cx="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1" name="Freeform 37"/>
              <p:cNvSpPr>
                <a:spLocks/>
              </p:cNvSpPr>
              <p:nvPr/>
            </p:nvSpPr>
            <p:spPr bwMode="auto">
              <a:xfrm>
                <a:off x="1538" y="4966"/>
                <a:ext cx="359" cy="457"/>
              </a:xfrm>
              <a:custGeom>
                <a:avLst/>
                <a:gdLst/>
                <a:ahLst/>
                <a:cxnLst>
                  <a:cxn ang="0">
                    <a:pos x="173" y="431"/>
                  </a:cxn>
                  <a:cxn ang="0">
                    <a:pos x="52" y="420"/>
                  </a:cxn>
                  <a:cxn ang="0">
                    <a:pos x="0" y="316"/>
                  </a:cxn>
                  <a:cxn ang="0">
                    <a:pos x="132" y="16"/>
                  </a:cxn>
                  <a:cxn ang="0">
                    <a:pos x="207" y="39"/>
                  </a:cxn>
                  <a:cxn ang="0">
                    <a:pos x="282" y="62"/>
                  </a:cxn>
                  <a:cxn ang="0">
                    <a:pos x="334" y="126"/>
                  </a:cxn>
                  <a:cxn ang="0">
                    <a:pos x="294" y="350"/>
                  </a:cxn>
                  <a:cxn ang="0">
                    <a:pos x="225" y="431"/>
                  </a:cxn>
                  <a:cxn ang="0">
                    <a:pos x="173" y="431"/>
                  </a:cxn>
                </a:cxnLst>
                <a:rect l="0" t="0" r="r" b="b"/>
                <a:pathLst>
                  <a:path w="359" h="457">
                    <a:moveTo>
                      <a:pt x="173" y="431"/>
                    </a:moveTo>
                    <a:cubicBezTo>
                      <a:pt x="136" y="443"/>
                      <a:pt x="88" y="426"/>
                      <a:pt x="52" y="420"/>
                    </a:cubicBezTo>
                    <a:cubicBezTo>
                      <a:pt x="20" y="378"/>
                      <a:pt x="13" y="364"/>
                      <a:pt x="0" y="316"/>
                    </a:cubicBezTo>
                    <a:cubicBezTo>
                      <a:pt x="10" y="186"/>
                      <a:pt x="20" y="95"/>
                      <a:pt x="132" y="16"/>
                    </a:cubicBezTo>
                    <a:cubicBezTo>
                      <a:pt x="159" y="23"/>
                      <a:pt x="184" y="24"/>
                      <a:pt x="207" y="39"/>
                    </a:cubicBezTo>
                    <a:cubicBezTo>
                      <a:pt x="235" y="0"/>
                      <a:pt x="248" y="52"/>
                      <a:pt x="282" y="62"/>
                    </a:cubicBezTo>
                    <a:cubicBezTo>
                      <a:pt x="304" y="86"/>
                      <a:pt x="323" y="94"/>
                      <a:pt x="334" y="126"/>
                    </a:cubicBezTo>
                    <a:cubicBezTo>
                      <a:pt x="332" y="172"/>
                      <a:pt x="359" y="308"/>
                      <a:pt x="294" y="350"/>
                    </a:cubicBezTo>
                    <a:cubicBezTo>
                      <a:pt x="275" y="379"/>
                      <a:pt x="261" y="418"/>
                      <a:pt x="225" y="431"/>
                    </a:cubicBezTo>
                    <a:cubicBezTo>
                      <a:pt x="176" y="449"/>
                      <a:pt x="184" y="457"/>
                      <a:pt x="173" y="431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6662" name="Group 38"/>
            <p:cNvGrpSpPr>
              <a:grpSpLocks/>
            </p:cNvGrpSpPr>
            <p:nvPr/>
          </p:nvGrpSpPr>
          <p:grpSpPr bwMode="auto">
            <a:xfrm rot="21009322" flipH="1">
              <a:off x="7359" y="7120"/>
              <a:ext cx="566" cy="674"/>
              <a:chOff x="3340" y="2819"/>
              <a:chExt cx="566" cy="674"/>
            </a:xfrm>
          </p:grpSpPr>
          <p:sp>
            <p:nvSpPr>
              <p:cNvPr id="26663" name="Arc 39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4" name="Line 40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5" name="Line 41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6" name="Oval 42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883089" y="3143248"/>
            <a:ext cx="24279" cy="1785950"/>
            <a:chOff x="6883089" y="3143248"/>
            <a:chExt cx="24279" cy="1785950"/>
          </a:xfrm>
        </p:grpSpPr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6883089" y="3143248"/>
              <a:ext cx="0" cy="1785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6907368" y="3157932"/>
              <a:ext cx="0" cy="1771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7643834" y="3453449"/>
            <a:ext cx="357060" cy="9049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46"/>
          <p:cNvSpPr>
            <a:spLocks noChangeShapeType="1"/>
          </p:cNvSpPr>
          <p:nvPr/>
        </p:nvSpPr>
        <p:spPr bwMode="auto">
          <a:xfrm flipH="1">
            <a:off x="5786446" y="3470748"/>
            <a:ext cx="267937" cy="88694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6674" name="Group 50"/>
          <p:cNvGrpSpPr>
            <a:grpSpLocks/>
          </p:cNvGrpSpPr>
          <p:nvPr/>
        </p:nvGrpSpPr>
        <p:grpSpPr bwMode="auto">
          <a:xfrm>
            <a:off x="5714956" y="5214955"/>
            <a:ext cx="2620885" cy="707679"/>
            <a:chOff x="6574" y="8636"/>
            <a:chExt cx="1057" cy="528"/>
          </a:xfrm>
        </p:grpSpPr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26676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455892" y="2343782"/>
            <a:ext cx="2286016" cy="44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4857752" y="2071678"/>
            <a:ext cx="30718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Рассеянное…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858016" y="3429000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072198" y="3425639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26670" idx="1"/>
          </p:cNvCxnSpPr>
          <p:nvPr/>
        </p:nvCxnSpPr>
        <p:spPr>
          <a:xfrm>
            <a:off x="6929454" y="4357694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822256" y="4357694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71868" y="342900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зеркальное…                                                      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-1525" y="270199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0703" y="2780277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2780703" y="3037802"/>
            <a:ext cx="71438" cy="7143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1500166" y="3034822"/>
            <a:ext cx="1227877" cy="1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119529" y="3037802"/>
            <a:ext cx="45719" cy="7143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5929322" y="2786058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00166" y="2786058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00166" y="435769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71538" y="2714620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71538" y="3214686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71538" y="407194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55"/>
          <p:cNvSpPr txBox="1">
            <a:spLocks noChangeArrowheads="1"/>
          </p:cNvSpPr>
          <p:nvPr/>
        </p:nvSpPr>
        <p:spPr bwMode="auto">
          <a:xfrm>
            <a:off x="428596" y="5715016"/>
            <a:ext cx="2643206" cy="44227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Рис. 139, стр.198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3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00"/>
                            </p:stCondLst>
                            <p:childTnLst>
                              <p:par>
                                <p:cTn id="238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"/>
                            </p:stCondLst>
                            <p:childTnLst>
                              <p:par>
                                <p:cTn id="2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2000" fill="hold"/>
                                        <p:tgtEl>
                                          <p:spTgt spid="266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000"/>
                            </p:stCondLst>
                            <p:childTnLst>
                              <p:par>
                                <p:cTn id="2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/>
      <p:bldP spid="20" grpId="0"/>
      <p:bldP spid="21" grpId="1"/>
      <p:bldP spid="22" grpId="0"/>
      <p:bldP spid="22" grpId="1"/>
      <p:bldP spid="23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6648" grpId="0" animBg="1"/>
      <p:bldP spid="42" grpId="0"/>
      <p:bldP spid="26656" grpId="0" animBg="1"/>
      <p:bldP spid="26657" grpId="0" animBg="1"/>
      <p:bldP spid="26670" grpId="0" animBg="1"/>
      <p:bldP spid="72" grpId="0" animBg="1"/>
      <p:bldP spid="26679" grpId="0"/>
      <p:bldP spid="68" grpId="0"/>
      <p:bldP spid="78" grpId="0"/>
      <p:bldP spid="80" grpId="0"/>
      <p:bldP spid="81" grpId="0"/>
      <p:bldP spid="82" grpId="0" animBg="1"/>
      <p:bldP spid="83" grpId="0" animBg="1"/>
      <p:bldP spid="83" grpId="1" animBg="1"/>
      <p:bldP spid="84" grpId="0" animBg="1"/>
      <p:bldP spid="86" grpId="0"/>
      <p:bldP spid="65" grpId="0"/>
      <p:bldP spid="66" grpId="0"/>
      <p:bldP spid="67" grpId="0"/>
      <p:bldP spid="69" grpId="0"/>
      <p:bldP spid="71" grpId="0"/>
      <p:bldP spid="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22225">
          <a:solidFill>
            <a:srgbClr val="000000"/>
          </a:solidFill>
          <a:prstDash val="dash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4751</TotalTime>
  <Words>1010</Words>
  <Application>Microsoft Office PowerPoint</Application>
  <PresentationFormat>Экран (4:3)</PresentationFormat>
  <Paragraphs>197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Домашнее задание.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575</cp:revision>
  <dcterms:created xsi:type="dcterms:W3CDTF">2009-11-04T14:29:22Z</dcterms:created>
  <dcterms:modified xsi:type="dcterms:W3CDTF">2021-01-06T12:45:25Z</dcterms:modified>
</cp:coreProperties>
</file>