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2"/>
  </p:notesMasterIdLst>
  <p:sldIdLst>
    <p:sldId id="385" r:id="rId2"/>
    <p:sldId id="372" r:id="rId3"/>
    <p:sldId id="381" r:id="rId4"/>
    <p:sldId id="316" r:id="rId5"/>
    <p:sldId id="378" r:id="rId6"/>
    <p:sldId id="367" r:id="rId7"/>
    <p:sldId id="376" r:id="rId8"/>
    <p:sldId id="404" r:id="rId9"/>
    <p:sldId id="405" r:id="rId10"/>
    <p:sldId id="383" r:id="rId11"/>
    <p:sldId id="392" r:id="rId12"/>
    <p:sldId id="393" r:id="rId13"/>
    <p:sldId id="394" r:id="rId14"/>
    <p:sldId id="395" r:id="rId15"/>
    <p:sldId id="398" r:id="rId16"/>
    <p:sldId id="399" r:id="rId17"/>
    <p:sldId id="400" r:id="rId18"/>
    <p:sldId id="401" r:id="rId19"/>
    <p:sldId id="403" r:id="rId20"/>
    <p:sldId id="390" r:id="rId21"/>
    <p:sldId id="380" r:id="rId22"/>
    <p:sldId id="386" r:id="rId23"/>
    <p:sldId id="387" r:id="rId24"/>
    <p:sldId id="388" r:id="rId25"/>
    <p:sldId id="368" r:id="rId26"/>
    <p:sldId id="369" r:id="rId27"/>
    <p:sldId id="375" r:id="rId28"/>
    <p:sldId id="379" r:id="rId29"/>
    <p:sldId id="389" r:id="rId30"/>
    <p:sldId id="391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33CC"/>
    <a:srgbClr val="006600"/>
    <a:srgbClr val="000099"/>
    <a:srgbClr val="003300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31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671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5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audio" Target="../media/audio7.wav"/><Relationship Id="rId7" Type="http://schemas.openxmlformats.org/officeDocument/2006/relationships/audio" Target="../media/audio1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3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3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4.wav"/><Relationship Id="rId7" Type="http://schemas.openxmlformats.org/officeDocument/2006/relationships/audio" Target="../media/audio1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9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10" Type="http://schemas.openxmlformats.org/officeDocument/2006/relationships/hyperlink" Target="../../../../&#1082;&#1080;&#1085;&#1086;%208&#1082;&#1083;/&#1042;&#1042;%20&#1101;&#1083;&#1077;&#1082;&#1090;&#1088;&#1080;&#1095;&#1077;&#1089;&#1090;&#1074;&#1086;%204,5.avi" TargetMode="External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hyperlink" Target="../../../../&#1082;&#1080;&#1085;&#1086;%208&#1082;&#1083;/&#1080;&#1089;&#1090;%20&#1090;&#1086;&#1082;&#1072;%208%20&#1084;&#1080;&#1085;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2702239"/>
          <a:ext cx="9144000" cy="3941471"/>
        </p:xfrm>
        <a:graphic>
          <a:graphicData uri="http://schemas.openxmlformats.org/drawingml/2006/table">
            <a:tbl>
              <a:tblPr/>
              <a:tblGrid>
                <a:gridCol w="8036177"/>
                <a:gridCol w="1107823"/>
              </a:tblGrid>
              <a:tr h="36671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по гр.7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2.  Постановка проблемы: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 Одноименные заряды отталкиваются, а разноименные притягиваются . Почему же нейтральные частички притягиваются к заряду?»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 3.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из учебника  </a:t>
                      </a:r>
                      <a:endParaRPr lang="ru-RU" sz="1800" u="none" strike="noStrike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стр.92(1,2,3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,) 94(1,2)  95 (1,2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ru-RU" sz="18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стр,246(2), стр. 244(1,2,3)</a:t>
                      </a:r>
                      <a:endParaRPr lang="ru-RU" sz="1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Первичная обратная связь используя качественные вопросы: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Можно ли на концах стеклянной палочки получить разноименные заряды?</a:t>
                      </a: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Д.З. пар. 31- 34.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/83,84,,85,86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ТЕМА:/Т9/ ВВЕДЕНИЕ В ЭЛЕКТРОДИНАМИКУ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ЭЛЕКТРОСТАТИКУ.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Изучить понятия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заряд», «электризация» и «типы взаимодействий»; повторить строение атома,; «закон сохранения заряда».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ИЗУЧЕНИЯ ПОНЯТИЙ, ПОВТОРЕНИЯ СТРОЕНИЯ АТОМА И ОПЫТА ИОФФЕ- МИЛЛИКЕНА И ЗАКОНА СОХРАНЕНИЯ ЗАРЯДА.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Электризация трением и через влияние.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Притяжение заряженных тел, нейтральных частиц.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1643042" y="2285992"/>
            <a:ext cx="5572164" cy="1571636"/>
          </a:xfrm>
          <a:prstGeom prst="round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297857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 ушло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214290"/>
            <a:ext cx="344023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столько   пришло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2482" y="898176"/>
            <a:ext cx="2643206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шерсти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30390" y="884337"/>
            <a:ext cx="2822106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эбониту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люс 21"/>
          <p:cNvSpPr/>
          <p:nvPr/>
        </p:nvSpPr>
        <p:spPr>
          <a:xfrm>
            <a:off x="3071802" y="857232"/>
            <a:ext cx="642942" cy="714380"/>
          </a:xfrm>
          <a:prstGeom prst="math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4357686" y="1000108"/>
            <a:ext cx="714380" cy="428628"/>
          </a:xfrm>
          <a:prstGeom prst="mathMinus">
            <a:avLst/>
          </a:prstGeom>
          <a:solidFill>
            <a:srgbClr val="220FB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25106" y="802171"/>
            <a:ext cx="532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28794" y="1568223"/>
            <a:ext cx="490794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новых не возникает !!!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714480" y="2211165"/>
            <a:ext cx="546232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замкнутой системе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= const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5918" y="3711363"/>
            <a:ext cx="341766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сохранения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491880" y="4379044"/>
            <a:ext cx="112562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2Кл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45806" y="6019246"/>
            <a:ext cx="46355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рождаются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парами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20255190">
            <a:off x="7207337" y="2543513"/>
            <a:ext cx="15520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79712" y="4379044"/>
            <a:ext cx="1510350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-15Кл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9375" y="5095142"/>
            <a:ext cx="4642618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-15Кл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Кл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- 13Кл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21690" y="4365104"/>
            <a:ext cx="15103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-6,5Кл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81530" y="4365104"/>
            <a:ext cx="1510350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-6,5Кл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3" grpId="0" animBg="1"/>
      <p:bldP spid="4" grpId="0" animBg="1"/>
      <p:bldP spid="5" grpId="0" animBg="1"/>
      <p:bldP spid="6" grpId="0" animBg="1"/>
      <p:bldP spid="22" grpId="0" animBg="1"/>
      <p:bldP spid="23" grpId="0" animBg="1"/>
      <p:bldP spid="24" grpId="0"/>
      <p:bldP spid="35" grpId="0" animBg="1"/>
      <p:bldP spid="37" grpId="0" build="p"/>
      <p:bldP spid="37" grpId="1" build="allAtOnce"/>
      <p:bldP spid="38" grpId="0" animBg="1"/>
      <p:bldP spid="39" grpId="0" animBg="1"/>
      <p:bldP spid="40" grpId="0" animBg="1"/>
      <p:bldP spid="41" grpId="0"/>
      <p:bldP spid="41" grpId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9108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9-1.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лово «электрон» означает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19108A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9-2.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Одноименные заряды отталкиваются, а разноименные притягиваются.  Почему же нейтральные частички притягиваются к заряду?»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19108A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5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42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786050" y="0"/>
            <a:ext cx="4198009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286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40"/>
            <a:ext cx="9144000" cy="12858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285984" y="1214422"/>
            <a:ext cx="3001976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42024" y="2928934"/>
            <a:ext cx="3001976" cy="156966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57158" y="5072074"/>
            <a:ext cx="3001976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  <a:solidFill>
            <a:schemeClr val="bg2">
              <a:lumMod val="75000"/>
            </a:schemeClr>
          </a:solidFill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785786" y="476888"/>
            <a:ext cx="1588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бумажка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7877948" y="0"/>
            <a:ext cx="1266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стенка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2734444" y="4548854"/>
            <a:ext cx="1297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облако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7846081" y="5572140"/>
            <a:ext cx="1128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0" y="99932"/>
            <a:ext cx="1500166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358082" y="6334780"/>
            <a:ext cx="178591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4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4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4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0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2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2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2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4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4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4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800"/>
                            </p:stCondLst>
                            <p:childTnLst>
                              <p:par>
                                <p:cTn id="1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4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4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4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800"/>
                            </p:stCondLst>
                            <p:childTnLst>
                              <p:par>
                                <p:cTn id="1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4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4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4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200"/>
                            </p:stCondLst>
                            <p:childTnLst>
                              <p:par>
                                <p:cTn id="17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2" dur="2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3" dur="2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2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500"/>
                            </p:stCondLst>
                            <p:childTnLst>
                              <p:par>
                                <p:cTn id="2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50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3000"/>
                            </p:stCondLst>
                            <p:childTnLst>
                              <p:par>
                                <p:cTn id="2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0"/>
                            </p:stCondLst>
                            <p:childTnLst>
                              <p:par>
                                <p:cTn id="2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500"/>
                            </p:stCondLst>
                            <p:childTnLst>
                              <p:par>
                                <p:cTn id="2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2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2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2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8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9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400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5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6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4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800"/>
                            </p:stCondLst>
                            <p:childTnLst>
                              <p:par>
                                <p:cTn id="2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1" dur="4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2" dur="4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4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800"/>
                            </p:stCondLst>
                            <p:childTnLst>
                              <p:par>
                                <p:cTn id="2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7" dur="4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8" dur="4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4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200"/>
                            </p:stCondLst>
                            <p:childTnLst>
                              <p:par>
                                <p:cTn id="28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8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8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7200"/>
                            </p:stCondLst>
                            <p:childTnLst>
                              <p:par>
                                <p:cTn id="2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99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 animBg="1"/>
      <p:bldP spid="36" grpId="1" animBg="1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build="p" animBg="1" autoUpdateAnimBg="0"/>
      <p:bldP spid="83" grpId="0" build="p" animBg="1" autoUpdateAnimBg="0"/>
      <p:bldP spid="84" grpId="0" build="p" animBg="1" autoUpdateAnimBg="0"/>
      <p:bldP spid="79" grpId="0" animBg="1"/>
      <p:bldP spid="80" grpId="0" animBg="1"/>
      <p:bldP spid="70" grpId="0"/>
      <p:bldP spid="71" grpId="0"/>
      <p:bldP spid="72" grpId="0"/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9-3.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 зарядить тело,  не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касаясь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другим  зарядом надо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683369" y="2833888"/>
            <a:ext cx="1643074" cy="1581841"/>
            <a:chOff x="11808" y="5904"/>
            <a:chExt cx="1152" cy="1440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5536413" y="2214554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rot="-180000" flipH="1">
            <a:off x="5523096" y="3000372"/>
            <a:ext cx="45719" cy="857255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6929454" y="2847291"/>
            <a:ext cx="1643074" cy="1581841"/>
            <a:chOff x="11808" y="5904"/>
            <a:chExt cx="1152" cy="1440"/>
          </a:xfrm>
        </p:grpSpPr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7750991" y="2227957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rot="-3120000" flipH="1">
            <a:off x="7327588" y="3184192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500694" y="2201151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2"/>
          <p:cNvGrpSpPr>
            <a:grpSpLocks/>
          </p:cNvGrpSpPr>
          <p:nvPr/>
        </p:nvGrpSpPr>
        <p:grpSpPr bwMode="auto">
          <a:xfrm rot="16200000">
            <a:off x="2321703" y="3036091"/>
            <a:ext cx="3429023" cy="500066"/>
            <a:chOff x="2028" y="8721"/>
            <a:chExt cx="2085" cy="311"/>
          </a:xfrm>
        </p:grpSpPr>
        <p:sp>
          <p:nvSpPr>
            <p:cNvPr id="1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57150">
              <a:solidFill>
                <a:srgbClr val="0014A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" name="Прямоугольник 26"/>
          <p:cNvSpPr/>
          <p:nvPr/>
        </p:nvSpPr>
        <p:spPr>
          <a:xfrm>
            <a:off x="4857752" y="2285992"/>
            <a:ext cx="50006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7929586" y="2428868"/>
            <a:ext cx="571504" cy="571504"/>
            <a:chOff x="13968" y="2736"/>
            <a:chExt cx="288" cy="288"/>
          </a:xfrm>
        </p:grpSpPr>
        <p:sp>
          <p:nvSpPr>
            <p:cNvPr id="30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solidFill>
                  <a:srgbClr val="003300"/>
                </a:solidFill>
              </a:endParaRPr>
            </a:p>
          </p:txBody>
        </p:sp>
        <p:sp>
          <p:nvSpPr>
            <p:cNvPr id="29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b="1">
                <a:solidFill>
                  <a:srgbClr val="003300"/>
                </a:solidFill>
              </a:endParaRPr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5500694" y="2071678"/>
            <a:ext cx="357188" cy="357187"/>
            <a:chOff x="1783" y="8526"/>
            <a:chExt cx="366" cy="388"/>
          </a:xfrm>
        </p:grpSpPr>
        <p:sp>
          <p:nvSpPr>
            <p:cNvPr id="3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857224" y="2571744"/>
            <a:ext cx="3001976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8016" y="5857892"/>
            <a:ext cx="2285984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9-3,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80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89454E-6 L 0.22552 0.00023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9" grpId="0" animBg="1"/>
      <p:bldP spid="10" grpId="0" animBg="1"/>
      <p:bldP spid="10" grpId="1" animBg="1"/>
      <p:bldP spid="15" grpId="0" animBg="1"/>
      <p:bldP spid="16" grpId="0" animBg="1"/>
      <p:bldP spid="16" grpId="1" animBg="1"/>
      <p:bldP spid="27" grpId="0" animBg="1"/>
      <p:bldP spid="34" grpId="0" build="p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одержимое 36"/>
          <p:cNvSpPr txBox="1">
            <a:spLocks/>
          </p:cNvSpPr>
          <p:nvPr/>
        </p:nvSpPr>
        <p:spPr>
          <a:xfrm>
            <a:off x="3042276" y="2643182"/>
            <a:ext cx="1357322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,тогда </a:t>
            </a:r>
            <a:endParaRPr kumimoji="0" lang="ru-RU" sz="3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Сколько электронов содержится в капле воды массой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0,03г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32" y="2600510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161152" y="2369622"/>
            <a:ext cx="1110222" cy="1243212"/>
            <a:chOff x="9757" y="2765"/>
            <a:chExt cx="725" cy="1493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946871" y="2428868"/>
            <a:ext cx="371804" cy="758016"/>
            <a:chOff x="9433" y="2778"/>
            <a:chExt cx="735" cy="1033"/>
          </a:xfrm>
        </p:grpSpPr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571604" y="2614158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905126" y="3033390"/>
            <a:ext cx="81161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одержимое 36"/>
          <p:cNvSpPr txBox="1">
            <a:spLocks/>
          </p:cNvSpPr>
          <p:nvPr/>
        </p:nvSpPr>
        <p:spPr>
          <a:xfrm>
            <a:off x="0" y="1000108"/>
            <a:ext cx="9144000" cy="714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одной молекуле Н</a:t>
            </a:r>
            <a:r>
              <a:rPr lang="ru-RU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электронов (см. ТМ)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36"/>
          <p:cNvSpPr txBox="1">
            <a:spLocks/>
          </p:cNvSpPr>
          <p:nvPr/>
        </p:nvSpPr>
        <p:spPr>
          <a:xfrm>
            <a:off x="0" y="1714488"/>
            <a:ext cx="9144000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Количество молекул в  </a:t>
            </a: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0,03г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воды 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(см.т№1)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286248" y="2571744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5284510" y="2367965"/>
            <a:ext cx="1287909" cy="1132256"/>
            <a:chOff x="9488" y="2695"/>
            <a:chExt cx="2546" cy="1543"/>
          </a:xfrm>
        </p:grpSpPr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9998" y="3443"/>
              <a:ext cx="1471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9488" y="2695"/>
              <a:ext cx="2546" cy="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000" b="1" baseline="-25000" dirty="0" err="1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5500694" y="3033390"/>
            <a:ext cx="81161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429388" y="2643182"/>
            <a:ext cx="57150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6786407" y="2500046"/>
            <a:ext cx="2500445" cy="1061077"/>
            <a:chOff x="9064" y="2792"/>
            <a:chExt cx="4943" cy="1446"/>
          </a:xfrm>
        </p:grpSpPr>
        <p:sp>
          <p:nvSpPr>
            <p:cNvPr id="26" name="Text Box 13"/>
            <p:cNvSpPr txBox="1">
              <a:spLocks noChangeArrowheads="1"/>
            </p:cNvSpPr>
            <p:nvPr/>
          </p:nvSpPr>
          <p:spPr bwMode="auto">
            <a:xfrm>
              <a:off x="9998" y="3443"/>
              <a:ext cx="3727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18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моль</a:t>
              </a:r>
            </a:p>
          </p:txBody>
        </p: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9064" y="2792"/>
              <a:ext cx="4943" cy="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0,03г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6,02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23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Line 11"/>
          <p:cNvSpPr>
            <a:spLocks noChangeShapeType="1"/>
          </p:cNvSpPr>
          <p:nvPr/>
        </p:nvSpPr>
        <p:spPr bwMode="auto">
          <a:xfrm>
            <a:off x="7072329" y="3071810"/>
            <a:ext cx="19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214282" y="3786190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>
            <a:off x="1214414" y="4190434"/>
            <a:ext cx="19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2"/>
          <p:cNvGrpSpPr>
            <a:grpSpLocks/>
          </p:cNvGrpSpPr>
          <p:nvPr/>
        </p:nvGrpSpPr>
        <p:grpSpPr bwMode="auto">
          <a:xfrm>
            <a:off x="1115162" y="3704274"/>
            <a:ext cx="2171132" cy="1061077"/>
            <a:chOff x="9064" y="2792"/>
            <a:chExt cx="4292" cy="1446"/>
          </a:xfrm>
        </p:grpSpPr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9119" y="3443"/>
              <a:ext cx="3727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18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ru-RU" sz="32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моль</a:t>
              </a:r>
            </a:p>
          </p:txBody>
        </p:sp>
        <p:sp>
          <p:nvSpPr>
            <p:cNvPr id="34" name="Text Box 14"/>
            <p:cNvSpPr txBox="1">
              <a:spLocks noChangeArrowheads="1"/>
            </p:cNvSpPr>
            <p:nvPr/>
          </p:nvSpPr>
          <p:spPr bwMode="auto">
            <a:xfrm>
              <a:off x="9064" y="2792"/>
              <a:ext cx="4292" cy="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3г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6,02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21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3143240" y="3714752"/>
            <a:ext cx="50006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3615494" y="3857501"/>
            <a:ext cx="885068" cy="57163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одержимое 36"/>
          <p:cNvSpPr txBox="1">
            <a:spLocks/>
          </p:cNvSpPr>
          <p:nvPr/>
        </p:nvSpPr>
        <p:spPr>
          <a:xfrm>
            <a:off x="0" y="4643446"/>
            <a:ext cx="5786446" cy="71438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огда количество электронов  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715008" y="4643446"/>
            <a:ext cx="1500198" cy="71438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86314" y="5857892"/>
            <a:ext cx="4357686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///ПРЗ1,стр.251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14908" y="6201811"/>
            <a:ext cx="4357686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///ПРЗ1,стр.251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86314" y="5929330"/>
            <a:ext cx="4357686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///ПРЗ1,стр.305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6" grpId="0"/>
      <p:bldP spid="14" grpId="0"/>
      <p:bldP spid="15" grpId="0" animBg="1"/>
      <p:bldP spid="16" grpId="0" animBg="1"/>
      <p:bldP spid="16" grpId="1" animBg="1"/>
      <p:bldP spid="17" grpId="0" animBg="1"/>
      <p:bldP spid="19" grpId="0"/>
      <p:bldP spid="23" grpId="0" animBg="1"/>
      <p:bldP spid="24" grpId="0"/>
      <p:bldP spid="28" grpId="0" animBg="1"/>
      <p:bldP spid="29" grpId="0"/>
      <p:bldP spid="31" grpId="0" animBg="1"/>
      <p:bldP spid="35" grpId="0"/>
      <p:bldP spid="36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7143768" y="2857496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928802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29652" y="2071678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люс 37"/>
          <p:cNvSpPr/>
          <p:nvPr/>
        </p:nvSpPr>
        <p:spPr>
          <a:xfrm>
            <a:off x="-130845" y="2643182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инус 38"/>
          <p:cNvSpPr/>
          <p:nvPr/>
        </p:nvSpPr>
        <p:spPr>
          <a:xfrm>
            <a:off x="7286612" y="3357562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143372" y="342900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-32" y="1302237"/>
            <a:ext cx="8928855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7-2.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400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857356" y="319892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9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4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449 L 0.25 0.0449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/>
      <p:bldP spid="17" grpId="0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21" grpId="0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школа 20\для школы\IMG_20201116_092214_BURST001_COVER.jpg"/>
          <p:cNvPicPr>
            <a:picLocks noChangeAspect="1" noChangeArrowheads="1"/>
          </p:cNvPicPr>
          <p:nvPr/>
        </p:nvPicPr>
        <p:blipFill>
          <a:blip r:embed="rId2"/>
          <a:srcRect l="25582" t="29419" r="20465" b="33605"/>
          <a:stretch>
            <a:fillRect/>
          </a:stretch>
        </p:blipFill>
        <p:spPr bwMode="auto">
          <a:xfrm>
            <a:off x="-1" y="0"/>
            <a:ext cx="75049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Oval 11"/>
          <p:cNvSpPr>
            <a:spLocks noChangeArrowheads="1"/>
          </p:cNvSpPr>
          <p:nvPr/>
        </p:nvSpPr>
        <p:spPr bwMode="auto">
          <a:xfrm>
            <a:off x="5786446" y="2786058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32" y="1302237"/>
            <a:ext cx="851707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7-3.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Электризация через влияние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2571744"/>
            <a:ext cx="550072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 rot="16200000">
            <a:off x="7108050" y="3821909"/>
            <a:ext cx="3429023" cy="500066"/>
            <a:chOff x="2028" y="8721"/>
            <a:chExt cx="2085" cy="311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5" name="Плюс 14"/>
          <p:cNvSpPr/>
          <p:nvPr/>
        </p:nvSpPr>
        <p:spPr>
          <a:xfrm>
            <a:off x="5572132" y="2571744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>
            <a:off x="214282" y="3286124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4919501" y="2605081"/>
            <a:ext cx="285751" cy="285750"/>
            <a:chOff x="1783" y="8526"/>
            <a:chExt cx="366" cy="38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3763877" y="2633659"/>
            <a:ext cx="285751" cy="285750"/>
            <a:chOff x="1783" y="8526"/>
            <a:chExt cx="366" cy="388"/>
          </a:xfrm>
        </p:grpSpPr>
        <p:sp>
          <p:nvSpPr>
            <p:cNvPr id="2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2"/>
          <p:cNvGrpSpPr>
            <a:grpSpLocks/>
          </p:cNvGrpSpPr>
          <p:nvPr/>
        </p:nvGrpSpPr>
        <p:grpSpPr bwMode="auto">
          <a:xfrm>
            <a:off x="6143637" y="2643184"/>
            <a:ext cx="285751" cy="285750"/>
            <a:chOff x="1783" y="8526"/>
            <a:chExt cx="366" cy="388"/>
          </a:xfrm>
        </p:grpSpPr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6215E-6 L -0.2816 0.000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041 L -0.37657 0.0152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0972 L -0.51042 0.0090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5" grpId="1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школа 20\для школы\IMG_20201116_09202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t="6190" r="9375" b="31250"/>
          <a:stretch>
            <a:fillRect/>
          </a:stretch>
        </p:blipFill>
        <p:spPr bwMode="auto">
          <a:xfrm>
            <a:off x="0" y="0"/>
            <a:ext cx="745088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школа 20\для школы\IMG_20201116_09571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t="18665" r="20638" b="14416"/>
          <a:stretch>
            <a:fillRect/>
          </a:stretch>
        </p:blipFill>
        <p:spPr bwMode="auto">
          <a:xfrm>
            <a:off x="-196487" y="0"/>
            <a:ext cx="6197247" cy="6967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500042"/>
            <a:ext cx="6000792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83-86,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</a:p>
          <a:p>
            <a:pPr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  <a:r>
              <a:rPr lang="ru-RU" sz="4800" b="1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592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611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612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573*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574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ts val="4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Типы взаимодействия: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1.гравитационное             2.электромагнитное      3.ядерное,   4. Слабое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Электрический заряд-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мера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электромагнитного взаимодействия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Одноимённые заряды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отталкиваются,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 заряды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притягиваются.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Избыток электронов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теле создаёт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отрицательный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заряд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недостаток электронов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создаёт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заряд.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вещества,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проводящие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электрический заряд.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(Есть свободные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заряженные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(изоляторы)- вещества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проводящие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электрический заряд.(Нет свободных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частиц.)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4214818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состоит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маленького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 заряженного ядрышка и электронов, вращающихся вокруг ядра.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Количество электронов равно заряду ядра, поэтому атом н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ейтрален.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Отрицательный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избытком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Положительный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недостатком электронов.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" y="5929330"/>
            <a:ext cx="9144000" cy="9541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акон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охранения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замкнутой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системе алгебраическая сумма зарядов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изменяется.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 bldLvl="2"/>
      <p:bldP spid="32770" grpId="0" build="p" bldLvl="2"/>
      <p:bldP spid="3277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Типы взаимодействия: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2. . . . . . . . . . . . . . .. .      3. . . . . . . . . . . . . ,     4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мера  . . . . . . . . . . . . 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Одноимённые заряды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. . . . . . . . . . ..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 заряды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электронов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теле создаёт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электронов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вещества, . . . . . . .. .  электрический заряд.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(Есть свободные . . . . . . . . . . . . . . . . . . . ..)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(изоляторы)- вещества  . . . . . .. . . . . . . . . .. . .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свободных  . . . . . .. . . . .. . . . .. . . . . . . . . . . . .. . . . . . .. . . . ..)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состоит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маленького положительно . . . . . . . . . . . . . . . . .  . . . . . . . . . . . . .. . . . . . . . .. . . . . . . . . . . . . . . . . . . . . . . . .. . . . . . 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электронов . . . . . . . . . . .  . . . . . . . . . . поэтому атом нейтрален.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 . . . . . . . . . . . . . . . .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Положительный заряд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создаётся. . . . . . . . . . . . . . . . электронов.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акон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охранения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аряда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 замкнутой системе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.. . . . . . . . . . . . . . . . . . . . . . . . . . . . . . . . . . . . . . . 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.. . . . . . . . . . . . . . . . . . . . . . . . . . . . . . . . . . . . . . . .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71414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600" b="1" i="1" u="sng" dirty="0" smtClean="0">
                <a:latin typeface="Times New Roman"/>
                <a:ea typeface="Times New Roman"/>
              </a:rPr>
              <a:t>Викторина «Игры с электроскопом»</a:t>
            </a:r>
            <a:endParaRPr lang="ru-RU" sz="2600" dirty="0" smtClean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Электроскоп электризуется если по нему провести нейтральной эбонитовой палочкой. Почему?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Подношу  заряженную эбонитовую палочку к электроскопу. Каков заряд электроскопа?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Заряжаю электроскоп через влияние (электрическая индукция) Что произошло?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latin typeface="Times New Roman"/>
                <a:ea typeface="Times New Roman"/>
              </a:rPr>
              <a:t>Заряжаю два, соединенные между собой электроскопа заряженной полочкой через влияние. Объясните.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Объясните колебания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гильзочки</a:t>
            </a:r>
            <a:r>
              <a:rPr lang="ru-RU" sz="2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между двумя заряженными телами (электроскопами).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latin typeface="Times New Roman"/>
                <a:ea typeface="Times New Roman"/>
              </a:rPr>
              <a:t>Почему после </a:t>
            </a:r>
            <a:r>
              <a:rPr lang="ru-RU" sz="2600" b="1" dirty="0" err="1" smtClean="0">
                <a:latin typeface="Times New Roman"/>
                <a:ea typeface="Times New Roman"/>
              </a:rPr>
              <a:t>графитования</a:t>
            </a:r>
            <a:r>
              <a:rPr lang="ru-RU" sz="2600" b="1" dirty="0" smtClean="0">
                <a:latin typeface="Times New Roman"/>
                <a:ea typeface="Times New Roman"/>
              </a:rPr>
              <a:t> порох перестает прилипать к рукам?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Сплошной и полый заряженные шарики одинакового диаметра приводят в соприкосновение. У которого шарика заряд больше?</a:t>
            </a:r>
            <a:endParaRPr lang="ru-RU" sz="26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500042"/>
            <a:ext cx="6000792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83-86,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</a:p>
          <a:p>
            <a:pPr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  <a:r>
              <a:rPr lang="ru-RU" sz="4800" b="1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592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611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612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573*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574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ts val="4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94748" y="2852936"/>
            <a:ext cx="1849252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14422"/>
            <a:ext cx="9144000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 </a:t>
            </a:r>
            <a:r>
              <a:rPr lang="ru-RU" sz="3600" b="1" dirty="0" smtClean="0">
                <a:latin typeface="Times New Roman"/>
                <a:ea typeface="Times New Roman"/>
              </a:rPr>
              <a:t>Одноименные заряды отталкиваются, а разноименные притягиваются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Почему же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нейтральные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частички притягиваются к заряду?»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52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Что означает слово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«электрон» ?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929066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зарядить тело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не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касаясь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его зарядом ?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928926" y="833624"/>
            <a:ext cx="1643074" cy="1581841"/>
            <a:chOff x="11808" y="5904"/>
            <a:chExt cx="1152" cy="1440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3781970" y="214290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3357554" y="1190691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072330" y="660141"/>
            <a:ext cx="235745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стекло…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резина…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янтарь 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трением…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63791"/>
            <a:ext cx="3180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492419"/>
            <a:ext cx="141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рукой..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015639"/>
            <a:ext cx="76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421113"/>
            <a:ext cx="1496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почва…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849741"/>
            <a:ext cx="2020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растворы..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2349807"/>
            <a:ext cx="2345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разряжаются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357950" y="17199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5175011" y="847027"/>
            <a:ext cx="1643074" cy="1581841"/>
            <a:chOff x="11808" y="5904"/>
            <a:chExt cx="1152" cy="1440"/>
          </a:xfrm>
        </p:grpSpPr>
        <p:sp>
          <p:nvSpPr>
            <p:cNvPr id="19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5996548" y="227693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rot="-3120000" flipH="1">
            <a:off x="5573145" y="1183928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746251" y="200887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14942" y="4714884"/>
            <a:ext cx="3857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ИЗОЛЯТОРЫ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4282" y="3929066"/>
            <a:ext cx="498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214942" y="4000504"/>
            <a:ext cx="355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ПРОВОДНИКИ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85720" y="4714884"/>
            <a:ext cx="477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929454" y="6000768"/>
            <a:ext cx="22145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3073" grpId="0" build="p"/>
      <p:bldP spid="11" grpId="0"/>
      <p:bldP spid="11" grpId="1"/>
      <p:bldP spid="12" grpId="0"/>
      <p:bldP spid="13" grpId="0"/>
      <p:bldP spid="14" grpId="0"/>
      <p:bldP spid="15" grpId="0"/>
      <p:bldP spid="16" grpId="0"/>
      <p:bldP spid="17" grpId="0"/>
      <p:bldP spid="17" grpId="1"/>
      <p:bldP spid="22" grpId="0" animBg="1"/>
      <p:bldP spid="23" grpId="0" animBg="1"/>
      <p:bldP spid="23" grpId="1" animBg="1"/>
      <p:bldP spid="24" grpId="0"/>
      <p:bldP spid="26" grpId="0"/>
      <p:bldP spid="27" grpId="0"/>
      <p:bldP spid="28" grpId="0"/>
      <p:bldP spid="29" grpId="0" build="allAtOnce" animBg="1"/>
      <p:bldP spid="29" grpId="1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357158" y="1000108"/>
            <a:ext cx="1307550" cy="1214446"/>
            <a:chOff x="9216" y="8064"/>
            <a:chExt cx="576" cy="576"/>
          </a:xfrm>
        </p:grpSpPr>
        <p:sp>
          <p:nvSpPr>
            <p:cNvPr id="2050" name="Oval 2"/>
            <p:cNvSpPr>
              <a:spLocks noChangeArrowheads="1"/>
            </p:cNvSpPr>
            <p:nvPr/>
          </p:nvSpPr>
          <p:spPr bwMode="auto">
            <a:xfrm>
              <a:off x="9216" y="8064"/>
              <a:ext cx="576" cy="57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9360" y="8208"/>
              <a:ext cx="288" cy="288"/>
              <a:chOff x="9360" y="8784"/>
              <a:chExt cx="288" cy="288"/>
            </a:xfrm>
          </p:grpSpPr>
          <p:sp>
            <p:nvSpPr>
              <p:cNvPr id="2052" name="Line 4"/>
              <p:cNvSpPr>
                <a:spLocks noChangeShapeType="1"/>
              </p:cNvSpPr>
              <p:nvPr/>
            </p:nvSpPr>
            <p:spPr bwMode="auto">
              <a:xfrm>
                <a:off x="9360" y="8928"/>
                <a:ext cx="288" cy="0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>
                <a:off x="9504" y="8784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1142977" y="448127"/>
            <a:ext cx="6192473" cy="1741726"/>
            <a:chOff x="8784" y="7856"/>
            <a:chExt cx="2736" cy="1024"/>
          </a:xfrm>
        </p:grpSpPr>
        <p:grpSp>
          <p:nvGrpSpPr>
            <p:cNvPr id="2055" name="Group 7"/>
            <p:cNvGrpSpPr>
              <a:grpSpLocks/>
            </p:cNvGrpSpPr>
            <p:nvPr/>
          </p:nvGrpSpPr>
          <p:grpSpPr bwMode="auto">
            <a:xfrm rot="-2031408">
              <a:off x="9638" y="7856"/>
              <a:ext cx="144" cy="1024"/>
              <a:chOff x="10105" y="7612"/>
              <a:chExt cx="288" cy="1024"/>
            </a:xfrm>
          </p:grpSpPr>
          <p:sp>
            <p:nvSpPr>
              <p:cNvPr id="2056" name="AutoShape 8"/>
              <p:cNvSpPr>
                <a:spLocks noChangeArrowheads="1"/>
              </p:cNvSpPr>
              <p:nvPr/>
            </p:nvSpPr>
            <p:spPr bwMode="auto">
              <a:xfrm>
                <a:off x="10105" y="8348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flipV="1">
                <a:off x="10247" y="761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8" name="Group 10"/>
            <p:cNvGrpSpPr>
              <a:grpSpLocks/>
            </p:cNvGrpSpPr>
            <p:nvPr/>
          </p:nvGrpSpPr>
          <p:grpSpPr bwMode="auto">
            <a:xfrm rot="-1103291">
              <a:off x="10534" y="7916"/>
              <a:ext cx="143" cy="886"/>
              <a:chOff x="10080" y="7632"/>
              <a:chExt cx="288" cy="1008"/>
            </a:xfrm>
          </p:grpSpPr>
          <p:sp>
            <p:nvSpPr>
              <p:cNvPr id="2059" name="AutoShape 11"/>
              <p:cNvSpPr>
                <a:spLocks noChangeArrowheads="1"/>
              </p:cNvSpPr>
              <p:nvPr/>
            </p:nvSpPr>
            <p:spPr bwMode="auto">
              <a:xfrm>
                <a:off x="10080" y="8352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1" name="Group 13"/>
            <p:cNvGrpSpPr>
              <a:grpSpLocks/>
            </p:cNvGrpSpPr>
            <p:nvPr/>
          </p:nvGrpSpPr>
          <p:grpSpPr bwMode="auto">
            <a:xfrm rot="-518950">
              <a:off x="11287" y="7924"/>
              <a:ext cx="196" cy="869"/>
              <a:chOff x="10123" y="7632"/>
              <a:chExt cx="196" cy="1013"/>
            </a:xfrm>
          </p:grpSpPr>
          <p:sp>
            <p:nvSpPr>
              <p:cNvPr id="2062" name="AutoShape 14"/>
              <p:cNvSpPr>
                <a:spLocks noChangeArrowheads="1"/>
              </p:cNvSpPr>
              <p:nvPr/>
            </p:nvSpPr>
            <p:spPr bwMode="auto">
              <a:xfrm>
                <a:off x="10123" y="8357"/>
                <a:ext cx="196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8784" y="7920"/>
              <a:ext cx="273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14414" y="2214554"/>
            <a:ext cx="6183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  ПОЛЕ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43042" y="3357562"/>
            <a:ext cx="2155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Милликен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 rot="20695341">
            <a:off x="6595486" y="2247750"/>
            <a:ext cx="21392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материя                               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2357422" y="4071942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2530792" y="5815911"/>
            <a:ext cx="26682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 !!!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72132" y="5786454"/>
            <a:ext cx="3055645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 rot="492719">
            <a:off x="2603504" y="595550"/>
            <a:ext cx="443057" cy="1476925"/>
            <a:chOff x="8037869" y="708388"/>
            <a:chExt cx="443057" cy="1476925"/>
          </a:xfrm>
        </p:grpSpPr>
        <p:sp>
          <p:nvSpPr>
            <p:cNvPr id="25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 rot="492719">
            <a:off x="4818083" y="595551"/>
            <a:ext cx="443057" cy="1476925"/>
            <a:chOff x="8037869" y="708388"/>
            <a:chExt cx="443057" cy="1476925"/>
          </a:xfrm>
        </p:grpSpPr>
        <p:sp>
          <p:nvSpPr>
            <p:cNvPr id="29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 rot="492719">
            <a:off x="6746910" y="595550"/>
            <a:ext cx="443057" cy="1476925"/>
            <a:chOff x="8037869" y="708388"/>
            <a:chExt cx="443057" cy="1476925"/>
          </a:xfrm>
        </p:grpSpPr>
        <p:sp>
          <p:nvSpPr>
            <p:cNvPr id="32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1142976" y="554634"/>
            <a:ext cx="619247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357158" y="4071942"/>
            <a:ext cx="24288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пополам…         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8"/>
          <p:cNvGrpSpPr>
            <a:grpSpLocks/>
          </p:cNvGrpSpPr>
          <p:nvPr/>
        </p:nvGrpSpPr>
        <p:grpSpPr bwMode="auto">
          <a:xfrm>
            <a:off x="4111865" y="3905458"/>
            <a:ext cx="1643074" cy="1581841"/>
            <a:chOff x="11808" y="5904"/>
            <a:chExt cx="1152" cy="1440"/>
          </a:xfrm>
        </p:grpSpPr>
        <p:sp>
          <p:nvSpPr>
            <p:cNvPr id="3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4964909" y="3272721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H="1">
            <a:off x="4540493" y="4249122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" name="Group 8"/>
          <p:cNvGrpSpPr>
            <a:grpSpLocks/>
          </p:cNvGrpSpPr>
          <p:nvPr/>
        </p:nvGrpSpPr>
        <p:grpSpPr bwMode="auto">
          <a:xfrm>
            <a:off x="6357950" y="3918861"/>
            <a:ext cx="1643074" cy="1581841"/>
            <a:chOff x="11808" y="5904"/>
            <a:chExt cx="1152" cy="1440"/>
          </a:xfrm>
        </p:grpSpPr>
        <p:sp>
          <p:nvSpPr>
            <p:cNvPr id="44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7179487" y="3286124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 rot="-3120000" flipH="1">
            <a:off x="6756084" y="4242359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929190" y="3272721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8"/>
          <p:cNvSpPr>
            <a:spLocks noChangeArrowheads="1"/>
          </p:cNvSpPr>
          <p:nvPr/>
        </p:nvSpPr>
        <p:spPr bwMode="auto">
          <a:xfrm>
            <a:off x="2285984" y="4572008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2269138" y="5116216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еще!!!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8"/>
          <p:cNvSpPr>
            <a:spLocks noChangeArrowheads="1"/>
          </p:cNvSpPr>
          <p:nvPr/>
        </p:nvSpPr>
        <p:spPr bwMode="auto">
          <a:xfrm>
            <a:off x="357158" y="5669837"/>
            <a:ext cx="21323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929454" y="0"/>
            <a:ext cx="22145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/>
      <p:bldP spid="20" grpId="0"/>
      <p:bldP spid="21" grpId="0"/>
      <p:bldP spid="2066" grpId="0"/>
      <p:bldP spid="23" grpId="0"/>
      <p:bldP spid="23" grpId="1"/>
      <p:bldP spid="24" grpId="0" animBg="1"/>
      <p:bldP spid="24" grpId="1" animBg="1"/>
      <p:bldP spid="34" grpId="0" animBg="1"/>
      <p:bldP spid="35" grpId="0"/>
      <p:bldP spid="41" grpId="0" animBg="1"/>
      <p:bldP spid="42" grpId="0" animBg="1"/>
      <p:bldP spid="42" grpId="1" animBg="1"/>
      <p:bldP spid="47" grpId="0" animBg="1"/>
      <p:bldP spid="48" grpId="0" animBg="1"/>
      <p:bldP spid="48" grpId="1" animBg="1"/>
      <p:bldP spid="50" grpId="0"/>
      <p:bldP spid="51" grpId="0"/>
      <p:bldP spid="52" grpId="0"/>
      <p:bldP spid="53" grpId="0" build="allAtOnce" animBg="1"/>
      <p:bldP spid="53" grpId="1" build="allAtOnce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000232" y="1270150"/>
            <a:ext cx="456452" cy="441343"/>
            <a:chOff x="1356" y="2418"/>
            <a:chExt cx="304" cy="34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198420" y="943940"/>
            <a:ext cx="0" cy="1060502"/>
            <a:chOff x="3198420" y="943940"/>
            <a:chExt cx="0" cy="1060502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2154" y="2163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2154" y="2635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317046" y="1477390"/>
            <a:ext cx="3168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5500694" y="830087"/>
            <a:ext cx="0" cy="14442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rc 16"/>
          <p:cNvSpPr>
            <a:spLocks/>
          </p:cNvSpPr>
          <p:nvPr/>
        </p:nvSpPr>
        <p:spPr bwMode="auto">
          <a:xfrm>
            <a:off x="4398109" y="509585"/>
            <a:ext cx="2105087" cy="2062159"/>
          </a:xfrm>
          <a:custGeom>
            <a:avLst/>
            <a:gdLst>
              <a:gd name="G0" fmla="+- 18790 0 0"/>
              <a:gd name="G1" fmla="+- 21600 0 0"/>
              <a:gd name="G2" fmla="+- 21600 0 0"/>
              <a:gd name="T0" fmla="*/ 0 w 40390"/>
              <a:gd name="T1" fmla="*/ 10947 h 43200"/>
              <a:gd name="T2" fmla="*/ 2366 w 40390"/>
              <a:gd name="T3" fmla="*/ 35629 h 43200"/>
              <a:gd name="T4" fmla="*/ 18790 w 403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90" h="43200" fill="none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</a:path>
              <a:path w="40390" h="43200" stroke="0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  <a:lnTo>
                  <a:pt x="18790" y="21600"/>
                </a:lnTo>
                <a:close/>
              </a:path>
            </a:pathLst>
          </a:custGeom>
          <a:noFill/>
          <a:ln w="57150">
            <a:solidFill>
              <a:srgbClr val="0033CC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4686395" y="1492741"/>
            <a:ext cx="795789" cy="81104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 flipV="1">
            <a:off x="5464166" y="1052677"/>
            <a:ext cx="917409" cy="44262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rot="3688864" flipV="1">
            <a:off x="5619144" y="1463249"/>
            <a:ext cx="781625" cy="519515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H="1" flipV="1">
            <a:off x="5500694" y="1857363"/>
            <a:ext cx="1071570" cy="18859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428868"/>
            <a:ext cx="471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одна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отразилась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90197" y="1928802"/>
            <a:ext cx="2653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0,001 мм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0"/>
            <a:ext cx="1329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экран</a:t>
            </a:r>
            <a:endParaRPr lang="ru-RU" sz="2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rot="3688864" flipV="1">
            <a:off x="5385415" y="1738487"/>
            <a:ext cx="905034" cy="23995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rot="3688864" flipV="1">
            <a:off x="5833975" y="1089283"/>
            <a:ext cx="396000" cy="740677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4714876" y="4643446"/>
            <a:ext cx="242889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–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2857496"/>
            <a:ext cx="3458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 пуст…</a:t>
            </a:r>
            <a:r>
              <a:rPr lang="ru-RU" sz="4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367116" y="2918484"/>
            <a:ext cx="599123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большой </a:t>
            </a:r>
            <a:r>
              <a:rPr lang="ru-RU" sz="3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массы</a:t>
            </a:r>
            <a:r>
              <a:rPr lang="ru-RU" sz="3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но…</a:t>
            </a:r>
            <a:r>
              <a:rPr lang="ru-RU" sz="3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0"/>
            <a:ext cx="392909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Резерфорда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7"/>
          <p:cNvGrpSpPr/>
          <p:nvPr/>
        </p:nvGrpSpPr>
        <p:grpSpPr>
          <a:xfrm>
            <a:off x="1930568" y="5074176"/>
            <a:ext cx="355416" cy="365658"/>
            <a:chOff x="1906484" y="5074176"/>
            <a:chExt cx="355416" cy="365658"/>
          </a:xfrm>
        </p:grpSpPr>
        <p:sp>
          <p:nvSpPr>
            <p:cNvPr id="1047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0" name="Oval 26"/>
          <p:cNvSpPr>
            <a:spLocks noChangeArrowheads="1"/>
          </p:cNvSpPr>
          <p:nvPr/>
        </p:nvSpPr>
        <p:spPr bwMode="auto">
          <a:xfrm>
            <a:off x="857224" y="4861637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Oval 27"/>
          <p:cNvSpPr>
            <a:spLocks noChangeArrowheads="1"/>
          </p:cNvSpPr>
          <p:nvPr/>
        </p:nvSpPr>
        <p:spPr bwMode="auto">
          <a:xfrm>
            <a:off x="1735168" y="4178314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5857884" y="3701481"/>
            <a:ext cx="250033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428860" y="5786454"/>
            <a:ext cx="1911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 </a:t>
            </a:r>
            <a:endParaRPr lang="ru-RU" sz="3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57422" y="5429264"/>
            <a:ext cx="1821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нейтрон </a:t>
            </a:r>
            <a:endParaRPr lang="ru-RU" sz="3200" b="1" dirty="0">
              <a:solidFill>
                <a:srgbClr val="0033CC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9120445">
            <a:off x="226366" y="3899339"/>
            <a:ext cx="2203617" cy="584775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71802" y="3643314"/>
            <a:ext cx="263225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929454" y="6273225"/>
            <a:ext cx="22145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28"/>
          <p:cNvSpPr>
            <a:spLocks noChangeArrowheads="1"/>
          </p:cNvSpPr>
          <p:nvPr/>
        </p:nvSpPr>
        <p:spPr bwMode="auto">
          <a:xfrm>
            <a:off x="5857884" y="5143512"/>
            <a:ext cx="135732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742172" y="5143512"/>
            <a:ext cx="100013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ядро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4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4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4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4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4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4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10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  <p:bldP spid="1038" grpId="1" animBg="1"/>
      <p:bldP spid="1038" grpId="2" animBg="1"/>
      <p:bldP spid="1038" grpId="3" animBg="1"/>
      <p:bldP spid="1038" grpId="4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/>
      <p:bldP spid="24" grpId="0"/>
      <p:bldP spid="25" grpId="0"/>
      <p:bldP spid="26" grpId="0" animBg="1"/>
      <p:bldP spid="27" grpId="0" animBg="1"/>
      <p:bldP spid="28" grpId="0" animBg="1"/>
      <p:bldP spid="29" grpId="0"/>
      <p:bldP spid="30" grpId="0" uiExpand="1" build="p" animBg="1"/>
      <p:bldP spid="31" grpId="0" animBg="1"/>
      <p:bldP spid="1050" grpId="0" animBg="1"/>
      <p:bldP spid="1051" grpId="0" animBg="1"/>
      <p:bldP spid="1052" grpId="0" animBg="1"/>
      <p:bldP spid="1052" grpId="1" animBg="1"/>
      <p:bldP spid="40" grpId="0"/>
      <p:bldP spid="41" grpId="0"/>
      <p:bldP spid="42" grpId="0" animBg="1"/>
      <p:bldP spid="43" grpId="0" animBg="1"/>
      <p:bldP spid="44" grpId="0" build="allAtOnce" animBg="1"/>
      <p:bldP spid="44" grpId="1" build="allAtOnce" animBg="1"/>
      <p:bldP spid="45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920844"/>
          <a:ext cx="9144001" cy="4937156"/>
        </p:xfrm>
        <a:graphic>
          <a:graphicData uri="http://schemas.openxmlformats.org/drawingml/2006/table">
            <a:tbl>
              <a:tblPr/>
              <a:tblGrid>
                <a:gridCol w="8429652"/>
                <a:gridCol w="714349"/>
              </a:tblGrid>
              <a:tr h="442915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700" u="none" strike="noStrike" dirty="0" err="1" smtClean="0">
                          <a:latin typeface="Times New Roman"/>
                          <a:ea typeface="Times New Roman"/>
                        </a:rPr>
                        <a:t>д.з.КРдз</a:t>
                      </a:r>
                      <a:r>
                        <a:rPr lang="ru-RU" sz="1700" u="none" strike="noStrike" dirty="0" smtClean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 теме 9.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Типы взаимодействия, объяснение электризации на основе строения атома.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Электрический заряд, закон сохранения </a:t>
                      </a:r>
                      <a:r>
                        <a:rPr lang="ru-RU" sz="2400" b="1" dirty="0" err="1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2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. заряда.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4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Применение знаний темы для решения задач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ПРЗ 1 стр. 99.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Упр.7 (1-у,) стр.100.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5. Викторина по качественным вопросам:</a:t>
                      </a: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7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7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7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7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7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700" b="1" dirty="0">
                        <a:latin typeface="Times New Roman"/>
                        <a:ea typeface="Times New Roman"/>
                      </a:endParaRP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94">
                <a:tc>
                  <a:txBody>
                    <a:bodyPr/>
                    <a:lstStyle/>
                    <a:p>
                      <a:pPr algn="ctr" eaLnBrk="1" fontAlgn="t" hangingPunct="1">
                        <a:lnSpc>
                          <a:spcPts val="4000"/>
                        </a:lnSpc>
                      </a:pPr>
                      <a:r>
                        <a:rPr lang="ru-RU" sz="1700" dirty="0">
                          <a:latin typeface="Times New Roman"/>
                          <a:ea typeface="Times New Roman"/>
                        </a:rPr>
                        <a:t>Д.З. гр. </a:t>
                      </a:r>
                      <a:r>
                        <a:rPr lang="ru-RU" sz="1700" dirty="0" smtClean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700" dirty="0">
                        <a:latin typeface="Times New Roman"/>
                        <a:ea typeface="Times New Roman"/>
                      </a:endParaRP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7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5607" marR="65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Line 1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Line 2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№31  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/ЗТ9/ ЭЛЕКТРИЧЕСКИЙ ЗАРЯД. ЗАКОН ЭЛЕКТРИЧЕСКОГО ЗАРЯДА.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Закрепить знания по теме №9.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 9.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500042"/>
            <a:ext cx="6000792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83-86,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000"/>
              </a:lnSpc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  <a:r>
              <a:rPr lang="ru-RU" sz="4800" b="1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592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611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612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573*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574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ts val="4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934007"/>
            <a:chOff x="0" y="0"/>
            <a:chExt cx="9144000" cy="693400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7200" b="1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7200" b="1" baseline="-25000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l-GR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γ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·m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R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0" y="4379462"/>
              <a:ext cx="9137636" cy="255454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457200" lvl="0" indent="-457200">
                <a:buAutoNum type="arabicPeriod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Раскрасить ОК, припоминая урок.       –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5мин</a:t>
              </a:r>
            </a:p>
            <a:p>
              <a:pPr marL="457200" lvl="0" indent="-457200">
                <a:buAutoNum type="arabicPeriod" startAt="2"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«Разбивка»  учебника                           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- 15 мин</a:t>
              </a:r>
            </a:p>
            <a:p>
              <a:pPr marL="457200" lvl="0" indent="-457200">
                <a:buAutoNum type="arabicPeriod" startAt="3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Рассказать тему, используя  «</a:t>
              </a:r>
              <a:r>
                <a:rPr lang="ru-RU" sz="3200" b="1" dirty="0" err="1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разбтвку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» -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8мин</a:t>
              </a:r>
            </a:p>
            <a:p>
              <a:pPr marL="457200" lvl="0" indent="-45720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4.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Рассказать тему  кому-то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                  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- 10мин</a:t>
              </a:r>
            </a:p>
            <a:p>
              <a:pPr marL="457200" lvl="0" indent="-457200"/>
              <a:r>
                <a:rPr lang="ru-RU" sz="3200" b="1" baseline="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5.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Припоминая рассказ восстановить  ОК.-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5м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0" y="0"/>
              <a:ext cx="9144000" cy="175432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14422"/>
            <a:ext cx="9144000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 </a:t>
            </a:r>
            <a:r>
              <a:rPr lang="ru-RU" sz="3600" b="1" dirty="0" smtClean="0">
                <a:latin typeface="Times New Roman"/>
                <a:ea typeface="Times New Roman"/>
              </a:rPr>
              <a:t>Одноименные заряды отталкиваются, а разноименные притягиваются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Почему же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нейтральные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частички притягиваются к заряду?»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52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Что означает слово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«электрон» ?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929066"/>
            <a:ext cx="91440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зарядить тело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не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касаясь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его зарядом ?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№9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1428736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электрический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6273225"/>
            <a:ext cx="47148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Рабочая Ф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стр. 21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581086" y="431143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</a:rPr>
              <a:t>заряда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3214687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сохранения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411778" y="228599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</a:rPr>
              <a:t>заряд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Скругленный прямоугольник 531"/>
          <p:cNvSpPr/>
          <p:nvPr/>
        </p:nvSpPr>
        <p:spPr>
          <a:xfrm>
            <a:off x="0" y="3714752"/>
            <a:ext cx="5643570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5" name="Прямоугольник 494"/>
          <p:cNvSpPr/>
          <p:nvPr/>
        </p:nvSpPr>
        <p:spPr>
          <a:xfrm>
            <a:off x="0" y="571480"/>
            <a:ext cx="80385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cap="all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равитационное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космические…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Прямоугольник 495"/>
          <p:cNvSpPr/>
          <p:nvPr/>
        </p:nvSpPr>
        <p:spPr>
          <a:xfrm>
            <a:off x="0" y="214311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Сильное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-в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атома/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протоны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нейт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7" name="Прямоугольник 496"/>
          <p:cNvSpPr/>
          <p:nvPr/>
        </p:nvSpPr>
        <p:spPr>
          <a:xfrm>
            <a:off x="0" y="2898440"/>
            <a:ext cx="22618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Слабое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8" name="Прямоугольник 497"/>
          <p:cNvSpPr/>
          <p:nvPr/>
        </p:nvSpPr>
        <p:spPr>
          <a:xfrm>
            <a:off x="0" y="3643314"/>
            <a:ext cx="55878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Электромагнитное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Прямоугольник 498"/>
          <p:cNvSpPr/>
          <p:nvPr/>
        </p:nvSpPr>
        <p:spPr>
          <a:xfrm>
            <a:off x="714348" y="4500570"/>
            <a:ext cx="4071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галактики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0" name="Прямоугольник 499"/>
          <p:cNvSpPr/>
          <p:nvPr/>
        </p:nvSpPr>
        <p:spPr>
          <a:xfrm>
            <a:off x="285720" y="5286388"/>
            <a:ext cx="48053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Кулон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Ампер,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Максвелл,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Прямоугольник 500"/>
          <p:cNvSpPr/>
          <p:nvPr/>
        </p:nvSpPr>
        <p:spPr>
          <a:xfrm>
            <a:off x="785786" y="5929330"/>
            <a:ext cx="4269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Фарадей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Герц,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Попов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Прямоугольник 501"/>
          <p:cNvSpPr/>
          <p:nvPr/>
        </p:nvSpPr>
        <p:spPr>
          <a:xfrm>
            <a:off x="5643570" y="4929198"/>
            <a:ext cx="2656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двигатель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3" name="Прямоугольник 502"/>
          <p:cNvSpPr/>
          <p:nvPr/>
        </p:nvSpPr>
        <p:spPr>
          <a:xfrm>
            <a:off x="5786446" y="3847178"/>
            <a:ext cx="2942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нагреватели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4" name="Прямоугольник 503"/>
          <p:cNvSpPr/>
          <p:nvPr/>
        </p:nvSpPr>
        <p:spPr>
          <a:xfrm>
            <a:off x="5786446" y="5857892"/>
            <a:ext cx="2816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радио ( теле…)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5" name="Прямоугольник 504"/>
          <p:cNvSpPr/>
          <p:nvPr/>
        </p:nvSpPr>
        <p:spPr>
          <a:xfrm>
            <a:off x="5884843" y="6263366"/>
            <a:ext cx="1374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 кино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Прямоугольник 505"/>
          <p:cNvSpPr/>
          <p:nvPr/>
        </p:nvSpPr>
        <p:spPr>
          <a:xfrm>
            <a:off x="1357290" y="0"/>
            <a:ext cx="678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взаимодействий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/сил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7" name="Прямоугольник 506"/>
          <p:cNvSpPr/>
          <p:nvPr/>
        </p:nvSpPr>
        <p:spPr>
          <a:xfrm rot="20087253">
            <a:off x="6066623" y="1348260"/>
            <a:ext cx="278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6,67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9" name="Прямоугольник 508"/>
          <p:cNvSpPr/>
          <p:nvPr/>
        </p:nvSpPr>
        <p:spPr>
          <a:xfrm>
            <a:off x="3643306" y="1357298"/>
            <a:ext cx="1315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0" name="Прямая соединительная линия 509"/>
          <p:cNvCxnSpPr/>
          <p:nvPr/>
        </p:nvCxnSpPr>
        <p:spPr>
          <a:xfrm>
            <a:off x="4946036" y="1655110"/>
            <a:ext cx="1357322" cy="15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Прямоугольник 510"/>
          <p:cNvSpPr/>
          <p:nvPr/>
        </p:nvSpPr>
        <p:spPr>
          <a:xfrm>
            <a:off x="4946892" y="993712"/>
            <a:ext cx="1659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" name="Rectangle 6"/>
          <p:cNvSpPr>
            <a:spLocks noChangeArrowheads="1"/>
          </p:cNvSpPr>
          <p:nvPr/>
        </p:nvSpPr>
        <p:spPr bwMode="auto">
          <a:xfrm>
            <a:off x="5280884" y="1597435"/>
            <a:ext cx="8516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13" name="Group 38"/>
          <p:cNvGrpSpPr>
            <a:grpSpLocks/>
          </p:cNvGrpSpPr>
          <p:nvPr/>
        </p:nvGrpSpPr>
        <p:grpSpPr bwMode="auto">
          <a:xfrm>
            <a:off x="5500694" y="4429132"/>
            <a:ext cx="1428760" cy="428628"/>
            <a:chOff x="11030" y="7250"/>
            <a:chExt cx="1607" cy="171"/>
          </a:xfrm>
        </p:grpSpPr>
        <p:sp>
          <p:nvSpPr>
            <p:cNvPr id="514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6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7" name="Group 26"/>
          <p:cNvGrpSpPr>
            <a:grpSpLocks/>
          </p:cNvGrpSpPr>
          <p:nvPr/>
        </p:nvGrpSpPr>
        <p:grpSpPr bwMode="auto">
          <a:xfrm>
            <a:off x="7358082" y="4429132"/>
            <a:ext cx="1143008" cy="428628"/>
            <a:chOff x="11280" y="6044"/>
            <a:chExt cx="1005" cy="334"/>
          </a:xfrm>
        </p:grpSpPr>
        <p:sp>
          <p:nvSpPr>
            <p:cNvPr id="518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9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0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21" name="Группа 520"/>
          <p:cNvGrpSpPr/>
          <p:nvPr/>
        </p:nvGrpSpPr>
        <p:grpSpPr>
          <a:xfrm>
            <a:off x="6357950" y="5357826"/>
            <a:ext cx="1428760" cy="500066"/>
            <a:chOff x="500036" y="4000504"/>
            <a:chExt cx="1428760" cy="500066"/>
          </a:xfrm>
        </p:grpSpPr>
        <p:grpSp>
          <p:nvGrpSpPr>
            <p:cNvPr id="522" name="Группа 31"/>
            <p:cNvGrpSpPr/>
            <p:nvPr/>
          </p:nvGrpSpPr>
          <p:grpSpPr>
            <a:xfrm rot="5400000">
              <a:off x="964385" y="3536157"/>
              <a:ext cx="500066" cy="1428760"/>
              <a:chOff x="571471" y="2428864"/>
              <a:chExt cx="500066" cy="1428760"/>
            </a:xfrm>
          </p:grpSpPr>
          <p:grpSp>
            <p:nvGrpSpPr>
              <p:cNvPr id="524" name="Group 63"/>
              <p:cNvGrpSpPr>
                <a:grpSpLocks/>
              </p:cNvGrpSpPr>
              <p:nvPr/>
            </p:nvGrpSpPr>
            <p:grpSpPr bwMode="auto">
              <a:xfrm rot="5400000">
                <a:off x="107124" y="2893211"/>
                <a:ext cx="1428760" cy="500066"/>
                <a:chOff x="8041" y="3075"/>
                <a:chExt cx="1462" cy="484"/>
              </a:xfrm>
            </p:grpSpPr>
            <p:grpSp>
              <p:nvGrpSpPr>
                <p:cNvPr id="526" name="Group 64"/>
                <p:cNvGrpSpPr>
                  <a:grpSpLocks/>
                </p:cNvGrpSpPr>
                <p:nvPr/>
              </p:nvGrpSpPr>
              <p:grpSpPr bwMode="auto">
                <a:xfrm>
                  <a:off x="8315" y="3075"/>
                  <a:ext cx="851" cy="484"/>
                  <a:chOff x="8377" y="3041"/>
                  <a:chExt cx="851" cy="484"/>
                </a:xfrm>
              </p:grpSpPr>
              <p:sp>
                <p:nvSpPr>
                  <p:cNvPr id="529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8571" y="3041"/>
                    <a:ext cx="484" cy="484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30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8377" y="3144"/>
                    <a:ext cx="207" cy="288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3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021" y="3144"/>
                    <a:ext cx="207" cy="288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2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527" name="Line 68"/>
                <p:cNvSpPr>
                  <a:spLocks noChangeShapeType="1"/>
                </p:cNvSpPr>
                <p:nvPr/>
              </p:nvSpPr>
              <p:spPr bwMode="auto">
                <a:xfrm>
                  <a:off x="9180" y="3317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8" name="Line 69"/>
                <p:cNvSpPr>
                  <a:spLocks noChangeShapeType="1"/>
                </p:cNvSpPr>
                <p:nvPr/>
              </p:nvSpPr>
              <p:spPr bwMode="auto">
                <a:xfrm>
                  <a:off x="8041" y="3328"/>
                  <a:ext cx="32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25" name="Прямоугольник 524"/>
              <p:cNvSpPr/>
              <p:nvPr/>
            </p:nvSpPr>
            <p:spPr>
              <a:xfrm>
                <a:off x="720484" y="2907268"/>
                <a:ext cx="1847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endParaRPr lang="ru-RU" dirty="0"/>
              </a:p>
            </p:txBody>
          </p:sp>
        </p:grpSp>
        <p:sp>
          <p:nvSpPr>
            <p:cNvPr id="523" name="TextBox 522"/>
            <p:cNvSpPr txBox="1"/>
            <p:nvPr/>
          </p:nvSpPr>
          <p:spPr>
            <a:xfrm>
              <a:off x="1071538" y="4062417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Прямоугольник 39">
            <a:hlinkClick r:id="rId10" action="ppaction://hlinkfile"/>
          </p:cNvPr>
          <p:cNvSpPr/>
          <p:nvPr/>
        </p:nvSpPr>
        <p:spPr>
          <a:xfrm>
            <a:off x="-8718" y="6423719"/>
            <a:ext cx="1297150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Вв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эст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" grpId="0" animBg="1"/>
      <p:bldP spid="495" grpId="0"/>
      <p:bldP spid="496" grpId="0"/>
      <p:bldP spid="497" grpId="0"/>
      <p:bldP spid="498" grpId="0"/>
      <p:bldP spid="499" grpId="0"/>
      <p:bldP spid="499" grpId="1"/>
      <p:bldP spid="500" grpId="0"/>
      <p:bldP spid="501" grpId="0"/>
      <p:bldP spid="502" grpId="0"/>
      <p:bldP spid="503" grpId="0"/>
      <p:bldP spid="504" grpId="0"/>
      <p:bldP spid="505" grpId="0"/>
      <p:bldP spid="506" grpId="0"/>
      <p:bldP spid="507" grpId="0"/>
      <p:bldP spid="509" grpId="0"/>
      <p:bldP spid="511" grpId="0"/>
      <p:bldP spid="512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2928926" y="1357298"/>
            <a:ext cx="2786082" cy="2214578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29427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"ЭЛЕКТРОН " –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57488" y="0"/>
            <a:ext cx="17198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янтарь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28569" y="0"/>
            <a:ext cx="46154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притягивающий  мелкие…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85918" y="571480"/>
            <a:ext cx="5124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ЗАРЯД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487229" y="500042"/>
            <a:ext cx="441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858016" y="500042"/>
            <a:ext cx="5437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1142984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928802"/>
            <a:ext cx="31806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стекло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 бумагу…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41965" y="2110079"/>
            <a:ext cx="2530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эбонит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 шерсть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6858016" y="1357298"/>
            <a:ext cx="857256" cy="714380"/>
            <a:chOff x="13968" y="2736"/>
            <a:chExt cx="288" cy="288"/>
          </a:xfrm>
        </p:grpSpPr>
        <p:sp>
          <p:nvSpPr>
            <p:cNvPr id="4100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4101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684841" y="2538707"/>
            <a:ext cx="1979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расческа…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27717" y="3038773"/>
            <a:ext cx="1704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рубашка…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214678" y="1357298"/>
            <a:ext cx="278608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разделение           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влияние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освещение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передать           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1857356" y="1071546"/>
            <a:ext cx="2071702" cy="42862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14876" y="1071546"/>
            <a:ext cx="2000264" cy="42862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0" y="3500438"/>
            <a:ext cx="369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5786" y="4116084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3"/>
          <p:cNvGrpSpPr>
            <a:grpSpLocks/>
          </p:cNvGrpSpPr>
          <p:nvPr/>
        </p:nvGrpSpPr>
        <p:grpSpPr bwMode="auto">
          <a:xfrm>
            <a:off x="785786" y="5143512"/>
            <a:ext cx="571504" cy="500066"/>
            <a:chOff x="13968" y="2736"/>
            <a:chExt cx="288" cy="288"/>
          </a:xfrm>
        </p:grpSpPr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33" name="Прямая со стрелкой 32"/>
          <p:cNvCxnSpPr/>
          <p:nvPr/>
        </p:nvCxnSpPr>
        <p:spPr>
          <a:xfrm rot="10800000">
            <a:off x="214282" y="4565612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184052" y="4555162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5782502" y="3643314"/>
            <a:ext cx="3361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3571868" y="4490389"/>
            <a:ext cx="1714512" cy="1939031"/>
            <a:chOff x="11808" y="5904"/>
            <a:chExt cx="1152" cy="1440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4429124" y="3714776"/>
            <a:ext cx="0" cy="21329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rot="240000">
            <a:off x="4377210" y="4573228"/>
            <a:ext cx="72000" cy="10800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714876" y="6150114"/>
            <a:ext cx="4196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4000" b="1" i="1" cap="all" dirty="0" smtClean="0">
                <a:latin typeface="Times New Roman" pitchFamily="18" charset="0"/>
                <a:cs typeface="Times New Roman" pitchFamily="18" charset="0"/>
              </a:rPr>
              <a:t>метр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643042" y="4143380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Group 3"/>
          <p:cNvGrpSpPr>
            <a:grpSpLocks/>
          </p:cNvGrpSpPr>
          <p:nvPr/>
        </p:nvGrpSpPr>
        <p:grpSpPr bwMode="auto">
          <a:xfrm>
            <a:off x="1785918" y="5143512"/>
            <a:ext cx="571504" cy="500066"/>
            <a:chOff x="13968" y="2736"/>
            <a:chExt cx="288" cy="288"/>
          </a:xfrm>
        </p:grpSpPr>
        <p:sp>
          <p:nvSpPr>
            <p:cNvPr id="55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6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rot="10800000">
            <a:off x="54592" y="542926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2357422" y="542926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715008" y="4214818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Group 3"/>
          <p:cNvGrpSpPr>
            <a:grpSpLocks/>
          </p:cNvGrpSpPr>
          <p:nvPr/>
        </p:nvGrpSpPr>
        <p:grpSpPr bwMode="auto">
          <a:xfrm>
            <a:off x="7929586" y="4473274"/>
            <a:ext cx="571504" cy="500066"/>
            <a:chOff x="13968" y="2736"/>
            <a:chExt cx="288" cy="288"/>
          </a:xfrm>
        </p:grpSpPr>
        <p:sp>
          <p:nvSpPr>
            <p:cNvPr id="61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2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flipV="1">
            <a:off x="6286512" y="471488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0800000">
            <a:off x="7215206" y="471488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3"/>
          <p:cNvGrpSpPr>
            <a:grpSpLocks/>
          </p:cNvGrpSpPr>
          <p:nvPr/>
        </p:nvGrpSpPr>
        <p:grpSpPr bwMode="auto">
          <a:xfrm>
            <a:off x="3929058" y="5214950"/>
            <a:ext cx="214314" cy="214314"/>
            <a:chOff x="13968" y="2736"/>
            <a:chExt cx="288" cy="288"/>
          </a:xfrm>
        </p:grpSpPr>
        <p:sp>
          <p:nvSpPr>
            <p:cNvPr id="49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0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grpSp>
        <p:nvGrpSpPr>
          <p:cNvPr id="51" name="Group 3"/>
          <p:cNvGrpSpPr>
            <a:grpSpLocks/>
          </p:cNvGrpSpPr>
          <p:nvPr/>
        </p:nvGrpSpPr>
        <p:grpSpPr bwMode="auto">
          <a:xfrm>
            <a:off x="4562475" y="5500702"/>
            <a:ext cx="214314" cy="214314"/>
            <a:chOff x="13968" y="2736"/>
            <a:chExt cx="288" cy="288"/>
          </a:xfrm>
        </p:grpSpPr>
        <p:sp>
          <p:nvSpPr>
            <p:cNvPr id="65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6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grpSp>
        <p:nvGrpSpPr>
          <p:cNvPr id="67" name="Group 3"/>
          <p:cNvGrpSpPr>
            <a:grpSpLocks/>
          </p:cNvGrpSpPr>
          <p:nvPr/>
        </p:nvGrpSpPr>
        <p:grpSpPr bwMode="auto">
          <a:xfrm>
            <a:off x="1781155" y="5143512"/>
            <a:ext cx="571504" cy="500066"/>
            <a:chOff x="13968" y="2736"/>
            <a:chExt cx="288" cy="288"/>
          </a:xfrm>
        </p:grpSpPr>
        <p:sp>
          <p:nvSpPr>
            <p:cNvPr id="68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9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sp>
        <p:nvSpPr>
          <p:cNvPr id="70" name="Прямоугольник 69">
            <a:hlinkClick r:id="rId9" action="ppaction://hlinkfile"/>
          </p:cNvPr>
          <p:cNvSpPr/>
          <p:nvPr/>
        </p:nvSpPr>
        <p:spPr>
          <a:xfrm>
            <a:off x="-8718" y="6395088"/>
            <a:ext cx="2169953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Взаимод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1мин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2886E-6 L 0.21823 -0.18109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-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231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097" grpId="0"/>
      <p:bldP spid="4" grpId="0"/>
      <p:bldP spid="6" grpId="0"/>
      <p:bldP spid="4098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4102" grpId="0" build="p"/>
      <p:bldP spid="24" grpId="0"/>
      <p:bldP spid="24" grpId="1"/>
      <p:bldP spid="25" grpId="0"/>
      <p:bldP spid="39" grpId="0"/>
      <p:bldP spid="4108" grpId="0" animBg="1"/>
      <p:bldP spid="4109" grpId="0" animBg="1"/>
      <p:bldP spid="4109" grpId="1" animBg="1"/>
      <p:bldP spid="52" grpId="0"/>
      <p:bldP spid="53" grpId="0"/>
      <p:bldP spid="59" grpId="0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143240" y="3000372"/>
            <a:ext cx="5072098" cy="1000132"/>
          </a:xfrm>
          <a:prstGeom prst="roundRect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071546"/>
            <a:ext cx="5143536" cy="714380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214290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1787692" y="502144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289605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9"/>
          <p:cNvGrpSpPr/>
          <p:nvPr/>
        </p:nvGrpSpPr>
        <p:grpSpPr>
          <a:xfrm>
            <a:off x="1573378" y="2396036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500034" y="2183497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377978" y="1500174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334886" y="1443509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17"/>
          <p:cNvGrpSpPr/>
          <p:nvPr/>
        </p:nvGrpSpPr>
        <p:grpSpPr>
          <a:xfrm>
            <a:off x="3929058" y="142852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Группа 22"/>
          <p:cNvGrpSpPr/>
          <p:nvPr/>
        </p:nvGrpSpPr>
        <p:grpSpPr>
          <a:xfrm>
            <a:off x="3378242" y="2285992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021316" y="2285992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5010222" y="3105502"/>
            <a:ext cx="21759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28"/>
          <p:cNvGrpSpPr/>
          <p:nvPr/>
        </p:nvGrpSpPr>
        <p:grpSpPr>
          <a:xfrm>
            <a:off x="3539354" y="1103078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142984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33"/>
          <p:cNvGrpSpPr/>
          <p:nvPr/>
        </p:nvGrpSpPr>
        <p:grpSpPr>
          <a:xfrm>
            <a:off x="7929586" y="1071546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9"/>
          <p:cNvGrpSpPr/>
          <p:nvPr/>
        </p:nvGrpSpPr>
        <p:grpSpPr>
          <a:xfrm>
            <a:off x="3143240" y="3143248"/>
            <a:ext cx="1948870" cy="646331"/>
            <a:chOff x="3500430" y="4718273"/>
            <a:chExt cx="1948870" cy="646331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500430" y="4718273"/>
              <a:ext cx="17859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020672" y="493239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23" name="Группа 40"/>
          <p:cNvGrpSpPr/>
          <p:nvPr/>
        </p:nvGrpSpPr>
        <p:grpSpPr>
          <a:xfrm>
            <a:off x="7286644" y="3071810"/>
            <a:ext cx="785819" cy="769441"/>
            <a:chOff x="6026157" y="2732297"/>
            <a:chExt cx="471491" cy="76944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1728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1728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57" y="2732297"/>
              <a:ext cx="471491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46"/>
          <p:cNvGrpSpPr/>
          <p:nvPr/>
        </p:nvGrpSpPr>
        <p:grpSpPr>
          <a:xfrm>
            <a:off x="7858148" y="214290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50"/>
          <p:cNvGrpSpPr/>
          <p:nvPr/>
        </p:nvGrpSpPr>
        <p:grpSpPr>
          <a:xfrm>
            <a:off x="6664390" y="2285992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714348" y="4357694"/>
            <a:ext cx="70625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4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это мера…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143636" y="5357826"/>
            <a:ext cx="15808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стереть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72198" y="5786454"/>
            <a:ext cx="18586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отделить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5143504" y="5357826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  <p:bldP spid="51" grpId="0"/>
      <p:bldP spid="57" grpId="0"/>
      <p:bldP spid="58" grpId="0"/>
      <p:bldP spid="20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азота 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протонов - ...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64318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калия 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6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протонов - ...</a:t>
            </a:r>
          </a:p>
          <a:p>
            <a:pPr lvl="0" eaLnBrk="0" hangingPunct="0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950" y="85723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0826" y="285728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0826" y="1428736"/>
            <a:ext cx="42862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6" y="300037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3571876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6446" y="4214818"/>
            <a:ext cx="64294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571472" y="3143248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83376" y="248389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3571868" y="2571744"/>
            <a:ext cx="3571900" cy="717552"/>
          </a:xfrm>
          <a:prstGeom prst="rect">
            <a:avLst/>
          </a:prstGeom>
          <a:noFill/>
          <a:ln w="57150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//-3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571472" y="1428736"/>
            <a:ext cx="2071702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3/7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071670" y="353078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Oval 25"/>
          <p:cNvSpPr>
            <a:spLocks noChangeArrowheads="1"/>
          </p:cNvSpPr>
          <p:nvPr/>
        </p:nvSpPr>
        <p:spPr bwMode="auto">
          <a:xfrm>
            <a:off x="1714480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5"/>
          <p:cNvSpPr>
            <a:spLocks noChangeArrowheads="1"/>
          </p:cNvSpPr>
          <p:nvPr/>
        </p:nvSpPr>
        <p:spPr bwMode="auto">
          <a:xfrm>
            <a:off x="2000232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Oval 25"/>
          <p:cNvSpPr>
            <a:spLocks noChangeArrowheads="1"/>
          </p:cNvSpPr>
          <p:nvPr/>
        </p:nvSpPr>
        <p:spPr bwMode="auto">
          <a:xfrm>
            <a:off x="1857356" y="3714752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1"/>
          <p:cNvSpPr txBox="1">
            <a:spLocks noChangeArrowheads="1"/>
          </p:cNvSpPr>
          <p:nvPr/>
        </p:nvSpPr>
        <p:spPr bwMode="auto">
          <a:xfrm>
            <a:off x="3929058" y="3857628"/>
            <a:ext cx="2786082" cy="71755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Протонов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+3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1"/>
          <p:cNvSpPr txBox="1">
            <a:spLocks noChangeArrowheads="1"/>
          </p:cNvSpPr>
          <p:nvPr/>
        </p:nvSpPr>
        <p:spPr bwMode="auto">
          <a:xfrm>
            <a:off x="3929058" y="4786322"/>
            <a:ext cx="3571900" cy="717552"/>
          </a:xfrm>
          <a:prstGeom prst="rect">
            <a:avLst/>
          </a:prstGeom>
          <a:noFill/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Нейтронов 4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 l="9961" t="13563" r="10937" b="79681"/>
          <a:stretch>
            <a:fillRect/>
          </a:stretch>
        </p:blipFill>
        <p:spPr bwMode="auto">
          <a:xfrm>
            <a:off x="0" y="-27384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76672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№25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7882</TotalTime>
  <Words>1771</Words>
  <Application>Microsoft Office PowerPoint</Application>
  <PresentationFormat>Экран (4:3)</PresentationFormat>
  <Paragraphs>333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Домашнее задание.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974</cp:revision>
  <dcterms:created xsi:type="dcterms:W3CDTF">2009-11-04T14:29:22Z</dcterms:created>
  <dcterms:modified xsi:type="dcterms:W3CDTF">2021-01-12T05:41:03Z</dcterms:modified>
</cp:coreProperties>
</file>