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1" r:id="rId1"/>
  </p:sldMasterIdLst>
  <p:notesMasterIdLst>
    <p:notesMasterId r:id="rId32"/>
  </p:notesMasterIdLst>
  <p:sldIdLst>
    <p:sldId id="385" r:id="rId2"/>
    <p:sldId id="372" r:id="rId3"/>
    <p:sldId id="381" r:id="rId4"/>
    <p:sldId id="316" r:id="rId5"/>
    <p:sldId id="378" r:id="rId6"/>
    <p:sldId id="367" r:id="rId7"/>
    <p:sldId id="376" r:id="rId8"/>
    <p:sldId id="404" r:id="rId9"/>
    <p:sldId id="405" r:id="rId10"/>
    <p:sldId id="383" r:id="rId11"/>
    <p:sldId id="392" r:id="rId12"/>
    <p:sldId id="393" r:id="rId13"/>
    <p:sldId id="394" r:id="rId14"/>
    <p:sldId id="395" r:id="rId15"/>
    <p:sldId id="398" r:id="rId16"/>
    <p:sldId id="399" r:id="rId17"/>
    <p:sldId id="400" r:id="rId18"/>
    <p:sldId id="401" r:id="rId19"/>
    <p:sldId id="403" r:id="rId20"/>
    <p:sldId id="390" r:id="rId21"/>
    <p:sldId id="380" r:id="rId22"/>
    <p:sldId id="386" r:id="rId23"/>
    <p:sldId id="387" r:id="rId24"/>
    <p:sldId id="388" r:id="rId25"/>
    <p:sldId id="368" r:id="rId26"/>
    <p:sldId id="369" r:id="rId27"/>
    <p:sldId id="375" r:id="rId28"/>
    <p:sldId id="379" r:id="rId29"/>
    <p:sldId id="389" r:id="rId30"/>
    <p:sldId id="391" r:id="rId3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browse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14AC"/>
    <a:srgbClr val="0033CC"/>
    <a:srgbClr val="006600"/>
    <a:srgbClr val="000099"/>
    <a:srgbClr val="003300"/>
    <a:srgbClr val="66CCFF"/>
    <a:srgbClr val="220FB1"/>
    <a:srgbClr val="000000"/>
    <a:srgbClr val="365D21"/>
    <a:srgbClr val="2706E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snapVertSplitter="1" vertBarState="minimized" horzBarState="maximized">
    <p:restoredLeft sz="15620"/>
    <p:restoredTop sz="94660"/>
  </p:normalViewPr>
  <p:slideViewPr>
    <p:cSldViewPr>
      <p:cViewPr>
        <p:scale>
          <a:sx n="70" d="100"/>
          <a:sy n="70" d="100"/>
        </p:scale>
        <p:origin x="-312" y="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0" d="100"/>
        <a:sy n="70" d="100"/>
      </p:scale>
      <p:origin x="0" y="1854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376E3A03-BB73-4ED6-99C4-4CFD2A94209F}" type="datetimeFigureOut">
              <a:rPr lang="ru-RU"/>
              <a:pPr>
                <a:defRPr/>
              </a:pPr>
              <a:t>12.01.2021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DDA3820B-7150-4465-9329-879E122C3E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7667178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96998B-470D-40EF-A191-BD62BA73A0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4D8782-41D5-4251-85C2-531FFE3C84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C874C7-9393-40C1-A385-7AF3418EC4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D63DA3-EFB4-4EDF-8F87-C68D53915E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DB4824-2863-4106-B7A6-92F782BD50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4008A9-4259-4C93-99C2-5939032736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E2D8F1-AE7D-4559-9F5C-0762D2F1D8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76B807-3976-45DB-8AE9-7E0057AB82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BC2D45-DCC5-40D6-8543-A23820867A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5DC91E-F650-4703-95E6-2CB7DCA586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D6F8FC-428F-40A9-A415-F1D3D6AE18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29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2EAED02A-B3E0-45D7-94C6-41158E69FE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4" r:id="rId1"/>
    <p:sldLayoutId id="2147483815" r:id="rId2"/>
    <p:sldLayoutId id="2147483816" r:id="rId3"/>
    <p:sldLayoutId id="2147483811" r:id="rId4"/>
    <p:sldLayoutId id="2147483817" r:id="rId5"/>
    <p:sldLayoutId id="2147483812" r:id="rId6"/>
    <p:sldLayoutId id="2147483818" r:id="rId7"/>
    <p:sldLayoutId id="2147483819" r:id="rId8"/>
    <p:sldLayoutId id="2147483820" r:id="rId9"/>
    <p:sldLayoutId id="2147483813" r:id="rId10"/>
    <p:sldLayoutId id="214748382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audio" Target="../media/audio12.wav"/><Relationship Id="rId3" Type="http://schemas.openxmlformats.org/officeDocument/2006/relationships/audio" Target="../media/audio5.wav"/><Relationship Id="rId7" Type="http://schemas.openxmlformats.org/officeDocument/2006/relationships/audio" Target="../media/audio10.wav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4.wav"/><Relationship Id="rId5" Type="http://schemas.openxmlformats.org/officeDocument/2006/relationships/audio" Target="../media/audio2.wav"/><Relationship Id="rId4" Type="http://schemas.openxmlformats.org/officeDocument/2006/relationships/audio" Target="../media/audio8.wav"/><Relationship Id="rId9" Type="http://schemas.openxmlformats.org/officeDocument/2006/relationships/audio" Target="../media/audio1.wav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audio" Target="../media/audio14.wav"/><Relationship Id="rId3" Type="http://schemas.openxmlformats.org/officeDocument/2006/relationships/audio" Target="../media/audio7.wav"/><Relationship Id="rId7" Type="http://schemas.openxmlformats.org/officeDocument/2006/relationships/audio" Target="../media/audio13.wav"/><Relationship Id="rId2" Type="http://schemas.openxmlformats.org/officeDocument/2006/relationships/audio" Target="../media/audio9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2.wav"/><Relationship Id="rId5" Type="http://schemas.openxmlformats.org/officeDocument/2006/relationships/audio" Target="../media/audio5.wav"/><Relationship Id="rId4" Type="http://schemas.openxmlformats.org/officeDocument/2006/relationships/audio" Target="../media/audio4.wav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audio" Target="../media/audio5.wav"/><Relationship Id="rId2" Type="http://schemas.openxmlformats.org/officeDocument/2006/relationships/audio" Target="../media/audio10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.wav"/><Relationship Id="rId5" Type="http://schemas.openxmlformats.org/officeDocument/2006/relationships/audio" Target="../media/audio7.wav"/><Relationship Id="rId4" Type="http://schemas.openxmlformats.org/officeDocument/2006/relationships/audio" Target="../media/audio4.wav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5.wav"/><Relationship Id="rId4" Type="http://schemas.openxmlformats.org/officeDocument/2006/relationships/audio" Target="../media/audio4.wav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9.wav"/><Relationship Id="rId7" Type="http://schemas.openxmlformats.org/officeDocument/2006/relationships/audio" Target="../media/audio10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2.wav"/><Relationship Id="rId5" Type="http://schemas.openxmlformats.org/officeDocument/2006/relationships/audio" Target="../media/audio8.wav"/><Relationship Id="rId4" Type="http://schemas.openxmlformats.org/officeDocument/2006/relationships/audio" Target="../media/audio13.wav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9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0.wav"/><Relationship Id="rId5" Type="http://schemas.openxmlformats.org/officeDocument/2006/relationships/audio" Target="../media/audio13.wav"/><Relationship Id="rId4" Type="http://schemas.openxmlformats.org/officeDocument/2006/relationships/audio" Target="../media/audio2.wav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9.jpeg"/><Relationship Id="rId3" Type="http://schemas.openxmlformats.org/officeDocument/2006/relationships/audio" Target="../media/audio2.wav"/><Relationship Id="rId7" Type="http://schemas.openxmlformats.org/officeDocument/2006/relationships/image" Target="../media/image3.png"/><Relationship Id="rId12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5.wav"/><Relationship Id="rId11" Type="http://schemas.openxmlformats.org/officeDocument/2006/relationships/image" Target="../media/image7.jpeg"/><Relationship Id="rId5" Type="http://schemas.openxmlformats.org/officeDocument/2006/relationships/audio" Target="../media/audio4.wav"/><Relationship Id="rId10" Type="http://schemas.openxmlformats.org/officeDocument/2006/relationships/image" Target="../media/image6.jpeg"/><Relationship Id="rId4" Type="http://schemas.openxmlformats.org/officeDocument/2006/relationships/audio" Target="../media/audio3.wav"/><Relationship Id="rId9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2.wav"/><Relationship Id="rId2" Type="http://schemas.openxmlformats.org/officeDocument/2006/relationships/audio" Target="../media/audio10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5.wav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audio" Target="../media/audio13.wav"/><Relationship Id="rId3" Type="http://schemas.openxmlformats.org/officeDocument/2006/relationships/audio" Target="../media/audio4.wav"/><Relationship Id="rId7" Type="http://schemas.openxmlformats.org/officeDocument/2006/relationships/audio" Target="../media/audio14.wav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2.wav"/><Relationship Id="rId5" Type="http://schemas.openxmlformats.org/officeDocument/2006/relationships/audio" Target="../media/audio11.wav"/><Relationship Id="rId4" Type="http://schemas.openxmlformats.org/officeDocument/2006/relationships/audio" Target="../media/audio9.wav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9.jpeg"/><Relationship Id="rId3" Type="http://schemas.openxmlformats.org/officeDocument/2006/relationships/audio" Target="../media/audio2.wav"/><Relationship Id="rId7" Type="http://schemas.openxmlformats.org/officeDocument/2006/relationships/image" Target="../media/image3.png"/><Relationship Id="rId12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5.wav"/><Relationship Id="rId11" Type="http://schemas.openxmlformats.org/officeDocument/2006/relationships/image" Target="../media/image7.jpeg"/><Relationship Id="rId5" Type="http://schemas.openxmlformats.org/officeDocument/2006/relationships/audio" Target="../media/audio4.wav"/><Relationship Id="rId10" Type="http://schemas.openxmlformats.org/officeDocument/2006/relationships/image" Target="../media/image6.jpeg"/><Relationship Id="rId4" Type="http://schemas.openxmlformats.org/officeDocument/2006/relationships/audio" Target="../media/audio3.wav"/><Relationship Id="rId9" Type="http://schemas.openxmlformats.org/officeDocument/2006/relationships/image" Target="../media/image5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audio" Target="../media/audio7.wav"/><Relationship Id="rId3" Type="http://schemas.openxmlformats.org/officeDocument/2006/relationships/audio" Target="../media/audio2.wav"/><Relationship Id="rId7" Type="http://schemas.openxmlformats.org/officeDocument/2006/relationships/audio" Target="../media/audio8.wav"/><Relationship Id="rId2" Type="http://schemas.openxmlformats.org/officeDocument/2006/relationships/audio" Target="../media/audio10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1.wav"/><Relationship Id="rId5" Type="http://schemas.openxmlformats.org/officeDocument/2006/relationships/audio" Target="../media/audio5.wav"/><Relationship Id="rId4" Type="http://schemas.openxmlformats.org/officeDocument/2006/relationships/audio" Target="../media/audio1.wav"/><Relationship Id="rId9" Type="http://schemas.openxmlformats.org/officeDocument/2006/relationships/audio" Target="../media/audio6.wav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audio" Target="../media/audio6.wav"/><Relationship Id="rId3" Type="http://schemas.openxmlformats.org/officeDocument/2006/relationships/audio" Target="../media/audio1.wav"/><Relationship Id="rId7" Type="http://schemas.openxmlformats.org/officeDocument/2006/relationships/audio" Target="../media/audio9.wav"/><Relationship Id="rId2" Type="http://schemas.openxmlformats.org/officeDocument/2006/relationships/audio" Target="../media/audio10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2.wav"/><Relationship Id="rId5" Type="http://schemas.openxmlformats.org/officeDocument/2006/relationships/audio" Target="../media/audio5.wav"/><Relationship Id="rId4" Type="http://schemas.openxmlformats.org/officeDocument/2006/relationships/audio" Target="../media/audio8.wav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audio" Target="../media/audio8.wav"/><Relationship Id="rId3" Type="http://schemas.openxmlformats.org/officeDocument/2006/relationships/audio" Target="../media/audio7.wav"/><Relationship Id="rId7" Type="http://schemas.openxmlformats.org/officeDocument/2006/relationships/audio" Target="../media/audio5.wav"/><Relationship Id="rId2" Type="http://schemas.openxmlformats.org/officeDocument/2006/relationships/audio" Target="../media/audio10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2.wav"/><Relationship Id="rId5" Type="http://schemas.openxmlformats.org/officeDocument/2006/relationships/audio" Target="../media/audio4.wav"/><Relationship Id="rId10" Type="http://schemas.openxmlformats.org/officeDocument/2006/relationships/audio" Target="../media/audio6.wav"/><Relationship Id="rId4" Type="http://schemas.openxmlformats.org/officeDocument/2006/relationships/audio" Target="../media/audio1.wav"/><Relationship Id="rId9" Type="http://schemas.openxmlformats.org/officeDocument/2006/relationships/audio" Target="../media/audio9.wav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8.jpeg"/><Relationship Id="rId3" Type="http://schemas.openxmlformats.org/officeDocument/2006/relationships/audio" Target="../media/audio2.wav"/><Relationship Id="rId7" Type="http://schemas.openxmlformats.org/officeDocument/2006/relationships/audio" Target="../media/audio10.wav"/><Relationship Id="rId12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5.wav"/><Relationship Id="rId11" Type="http://schemas.openxmlformats.org/officeDocument/2006/relationships/image" Target="../media/image6.jpeg"/><Relationship Id="rId5" Type="http://schemas.openxmlformats.org/officeDocument/2006/relationships/audio" Target="../media/audio4.wav"/><Relationship Id="rId10" Type="http://schemas.openxmlformats.org/officeDocument/2006/relationships/image" Target="../media/image5.jpeg"/><Relationship Id="rId4" Type="http://schemas.openxmlformats.org/officeDocument/2006/relationships/audio" Target="../media/audio3.wav"/><Relationship Id="rId9" Type="http://schemas.openxmlformats.org/officeDocument/2006/relationships/image" Target="../media/image4.png"/><Relationship Id="rId1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audio" Target="../media/audio6.wav"/><Relationship Id="rId4" Type="http://schemas.openxmlformats.org/officeDocument/2006/relationships/audio" Target="../media/audio2.wav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audio" Target="../media/audio5.wav"/><Relationship Id="rId3" Type="http://schemas.openxmlformats.org/officeDocument/2006/relationships/audio" Target="../media/audio1.wav"/><Relationship Id="rId7" Type="http://schemas.openxmlformats.org/officeDocument/2006/relationships/audio" Target="../media/audio2.wav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9.wav"/><Relationship Id="rId5" Type="http://schemas.openxmlformats.org/officeDocument/2006/relationships/audio" Target="../media/audio8.wav"/><Relationship Id="rId10" Type="http://schemas.openxmlformats.org/officeDocument/2006/relationships/hyperlink" Target="../../../../&#1082;&#1080;&#1085;&#1086;%208&#1082;&#1083;/&#1042;&#1042;%20&#1101;&#1083;&#1077;&#1082;&#1090;&#1088;&#1080;&#1095;&#1077;&#1089;&#1090;&#1074;&#1086;%204,5.avi" TargetMode="External"/><Relationship Id="rId4" Type="http://schemas.openxmlformats.org/officeDocument/2006/relationships/audio" Target="../media/audio4.wav"/><Relationship Id="rId9" Type="http://schemas.openxmlformats.org/officeDocument/2006/relationships/audio" Target="../media/audio10.wav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audio" Target="../media/audio5.wav"/><Relationship Id="rId3" Type="http://schemas.openxmlformats.org/officeDocument/2006/relationships/audio" Target="../media/audio2.wav"/><Relationship Id="rId7" Type="http://schemas.openxmlformats.org/officeDocument/2006/relationships/audio" Target="../media/audio10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1.wav"/><Relationship Id="rId5" Type="http://schemas.openxmlformats.org/officeDocument/2006/relationships/audio" Target="../media/audio9.wav"/><Relationship Id="rId4" Type="http://schemas.openxmlformats.org/officeDocument/2006/relationships/audio" Target="../media/audio7.wav"/><Relationship Id="rId9" Type="http://schemas.openxmlformats.org/officeDocument/2006/relationships/hyperlink" Target="../../../../&#1082;&#1080;&#1085;&#1086;%208&#1082;&#1083;/&#1080;&#1089;&#1090;%20&#1090;&#1086;&#1082;&#1072;%208%20&#1084;&#1080;&#1085;.avi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4.wav"/><Relationship Id="rId5" Type="http://schemas.openxmlformats.org/officeDocument/2006/relationships/audio" Target="../media/audio5.wav"/><Relationship Id="rId4" Type="http://schemas.openxmlformats.org/officeDocument/2006/relationships/audio" Target="../media/audio1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9.wav"/><Relationship Id="rId2" Type="http://schemas.openxmlformats.org/officeDocument/2006/relationships/audio" Target="../media/audio10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2.wav"/><Relationship Id="rId4" Type="http://schemas.openxmlformats.org/officeDocument/2006/relationships/audio" Target="../media/audio4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audio" Target="../media/audio2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858280" y="25003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0" y="2702239"/>
          <a:ext cx="9144000" cy="3941471"/>
        </p:xfrm>
        <a:graphic>
          <a:graphicData uri="http://schemas.openxmlformats.org/drawingml/2006/table">
            <a:tbl>
              <a:tblPr/>
              <a:tblGrid>
                <a:gridCol w="8036177"/>
                <a:gridCol w="1107823"/>
              </a:tblGrid>
              <a:tr h="3667151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SzPts val="1000"/>
                        <a:buFont typeface="Times New Roman"/>
                        <a:buAutoNum type="arabicPeriod"/>
                      </a:pPr>
                      <a:r>
                        <a:rPr lang="ru-RU" sz="1800" u="none" strike="noStrike" dirty="0" smtClean="0">
                          <a:latin typeface="Times New Roman"/>
                          <a:ea typeface="Times New Roman"/>
                        </a:rPr>
                        <a:t>Консультация </a:t>
                      </a:r>
                      <a:r>
                        <a:rPr lang="ru-RU" sz="1800" u="none" strike="noStrike" dirty="0">
                          <a:latin typeface="Times New Roman"/>
                          <a:ea typeface="Times New Roman"/>
                        </a:rPr>
                        <a:t>по гр.7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</a:rPr>
                        <a:t>2.  Постановка проблемы:  </a:t>
                      </a:r>
                      <a:r>
                        <a:rPr lang="ru-RU" sz="18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« Одноименные заряды отталкиваются, а разноименные притягиваются . Почему же нейтральные частички притягиваются к заряду?»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SzPts val="1000"/>
                        <a:buFont typeface="Times New Roman"/>
                        <a:buAutoNum type="arabicPeriod" startAt="3"/>
                      </a:pPr>
                      <a:r>
                        <a:rPr lang="ru-RU" sz="1800" u="none" strike="noStrike" dirty="0">
                          <a:latin typeface="Times New Roman"/>
                          <a:ea typeface="Times New Roman"/>
                        </a:rPr>
                        <a:t>Эвристическая беседа по теме с  решением поставленной проблемы, выкладкам на доске, демонстрациями и заполнением справочника № 3.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SzPts val="1000"/>
                        <a:buFont typeface="Times New Roman"/>
                        <a:buAutoNum type="arabicPeriod" startAt="3"/>
                      </a:pPr>
                      <a:r>
                        <a:rPr lang="ru-RU" sz="1800" u="none" strike="noStrike" dirty="0">
                          <a:latin typeface="Times New Roman"/>
                          <a:ea typeface="Times New Roman"/>
                        </a:rPr>
                        <a:t>Повторение материала темы по опорному конспекту и акцентуацией сложных моментов.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SzPts val="1000"/>
                        <a:buFont typeface="Times New Roman"/>
                        <a:buAutoNum type="arabicPeriod" startAt="3"/>
                      </a:pPr>
                      <a:r>
                        <a:rPr lang="ru-RU" sz="1800" u="none" strike="noStrike" dirty="0">
                          <a:latin typeface="Times New Roman"/>
                          <a:ea typeface="Times New Roman"/>
                        </a:rPr>
                        <a:t>Первичная обратная связь по вопросам из учебника  </a:t>
                      </a:r>
                      <a:endParaRPr lang="ru-RU" sz="1800" u="none" strike="noStrike" dirty="0" smtClean="0">
                        <a:latin typeface="Times New Roman"/>
                        <a:ea typeface="Times New Roman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SzPts val="1000"/>
                        <a:buFont typeface="Times New Roman"/>
                        <a:buAutoNum type="arabicPeriod" startAt="3"/>
                      </a:pPr>
                      <a:r>
                        <a:rPr lang="ru-RU" sz="1800" u="none" strike="noStrike" dirty="0" smtClean="0">
                          <a:latin typeface="Times New Roman"/>
                          <a:ea typeface="Times New Roman"/>
                        </a:rPr>
                        <a:t>стр.92(1,2,3</a:t>
                      </a:r>
                      <a:r>
                        <a:rPr lang="ru-RU" sz="1800" u="none" strike="noStrike" dirty="0">
                          <a:latin typeface="Times New Roman"/>
                          <a:ea typeface="Times New Roman"/>
                        </a:rPr>
                        <a:t>,) 94(1,2)  95 (1,2</a:t>
                      </a:r>
                      <a:r>
                        <a:rPr lang="ru-RU" sz="1800" u="none" strike="noStrike" dirty="0" smtClean="0">
                          <a:latin typeface="Times New Roman"/>
                          <a:ea typeface="Times New Roman"/>
                        </a:rPr>
                        <a:t>)/</a:t>
                      </a:r>
                      <a:r>
                        <a:rPr lang="ru-RU" sz="1800" b="1" u="none" strike="noStrike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стр,246(2), стр. 244(1,2,3)</a:t>
                      </a:r>
                      <a:endParaRPr lang="ru-RU" sz="1800" u="none" strike="noStrike" dirty="0">
                        <a:latin typeface="Times New Roman"/>
                        <a:ea typeface="Times New Roman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SzPts val="1000"/>
                        <a:buFont typeface="Times New Roman"/>
                        <a:buAutoNum type="arabicPeriod" startAt="3"/>
                      </a:pPr>
                      <a:r>
                        <a:rPr lang="ru-RU" sz="1800" u="none" strike="noStrike" dirty="0">
                          <a:latin typeface="Times New Roman"/>
                          <a:ea typeface="Times New Roman"/>
                        </a:rPr>
                        <a:t>Первичная обратная связь используя качественные вопросы: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800" b="1" dirty="0">
                          <a:solidFill>
                            <a:srgbClr val="000099"/>
                          </a:solidFill>
                          <a:latin typeface="Times New Roman"/>
                          <a:ea typeface="Times New Roman"/>
                        </a:rPr>
                        <a:t>Можно ли на концах стеклянной палочки получить разноименные заряды?</a:t>
                      </a:r>
                    </a:p>
                  </a:txBody>
                  <a:tcPr marL="65607" marR="656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/>
                          <a:ea typeface="Times New Roman"/>
                        </a:rPr>
                        <a:t>5м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</a:rPr>
                        <a:t>5м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800" dirty="0" smtClean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800" dirty="0" smtClean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/>
                          <a:ea typeface="Times New Roman"/>
                        </a:rPr>
                        <a:t>15м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800" dirty="0" smtClean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/>
                          <a:ea typeface="Times New Roman"/>
                        </a:rPr>
                        <a:t>5м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800" dirty="0" smtClean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/>
                          <a:ea typeface="Times New Roman"/>
                        </a:rPr>
                        <a:t>5м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800" dirty="0" smtClean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/>
                          <a:ea typeface="Times New Roman"/>
                        </a:rPr>
                        <a:t>10м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65607" marR="656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193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</a:rPr>
                        <a:t>Д.З. пар. 31- 34. </a:t>
                      </a:r>
                      <a:r>
                        <a:rPr lang="ru-RU" sz="1800" dirty="0" smtClean="0">
                          <a:latin typeface="Times New Roman"/>
                          <a:ea typeface="Times New Roman"/>
                        </a:rPr>
                        <a:t>/83,84,,85,86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65607" marR="656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</a:rPr>
                        <a:t>50м</a:t>
                      </a:r>
                    </a:p>
                  </a:txBody>
                  <a:tcPr marL="65607" marR="656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0" y="0"/>
            <a:ext cx="9144000" cy="2369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ТЕМА:/Т9/ ВВЕДЕНИЕ В ЭЛЕКТРОДИНАМИКУ 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ЭЛЕКТРОСТАТИКУ.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ЦЕЛИ: Изучить понятия «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эл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заряд», «электризация» и «типы взаимодействий»; повторить строение атома,; «закон сохранения заряда».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ЗАДАЧИ: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СОЗДАТЬ УСЛОВИЯ ДЛЯ ИЗУЧЕНИЯ ПОНЯТИЙ, ПОВТОРЕНИЯ СТРОЕНИЯ АТОМА И ОПЫТА ИОФФЕ- МИЛЛИКЕНА И ЗАКОНА СОХРАНЕНИЯ ЗАРЯДА.  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ТИП УРОКА: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ВИД УРОКА: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ДЕМОНСТРАЦИИ: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 Электризация трением и через влияние.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Притяжение заряженных тел, нейтральных частиц.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ХОД УРОКА: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Скругленный прямоугольник 41"/>
          <p:cNvSpPr/>
          <p:nvPr/>
        </p:nvSpPr>
        <p:spPr>
          <a:xfrm>
            <a:off x="1643042" y="2285992"/>
            <a:ext cx="5572164" cy="1571636"/>
          </a:xfrm>
          <a:prstGeom prst="roundRect">
            <a:avLst/>
          </a:prstGeom>
          <a:solidFill>
            <a:schemeClr val="accent1">
              <a:alpha val="4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642910" y="214290"/>
            <a:ext cx="2978572" cy="5847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сколько  ушло </a:t>
            </a:r>
            <a:endParaRPr lang="ru-RU" sz="32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643438" y="214290"/>
            <a:ext cx="3440237" cy="5847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lvl="0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столько   пришло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12482" y="898176"/>
            <a:ext cx="2643206" cy="584775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ru-RU" sz="3200" b="1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 шерсти </a:t>
            </a:r>
            <a:endParaRPr lang="ru-RU" sz="32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330390" y="884337"/>
            <a:ext cx="2822106" cy="646331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txBody>
          <a:bodyPr wrap="square">
            <a:spAutoFit/>
          </a:bodyPr>
          <a:lstStyle/>
          <a:p>
            <a:pPr lvl="0" eaLnBrk="0" hangingPunct="0"/>
            <a:r>
              <a:rPr lang="ru-RU" sz="3600" b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эбониту</a:t>
            </a:r>
            <a:endParaRPr lang="ru-RU" sz="3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Плюс 21"/>
          <p:cNvSpPr/>
          <p:nvPr/>
        </p:nvSpPr>
        <p:spPr>
          <a:xfrm>
            <a:off x="3071802" y="857232"/>
            <a:ext cx="642942" cy="714380"/>
          </a:xfrm>
          <a:prstGeom prst="mathPlus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Минус 22"/>
          <p:cNvSpPr/>
          <p:nvPr/>
        </p:nvSpPr>
        <p:spPr>
          <a:xfrm>
            <a:off x="4357686" y="1000108"/>
            <a:ext cx="714380" cy="428628"/>
          </a:xfrm>
          <a:prstGeom prst="mathMinus">
            <a:avLst/>
          </a:prstGeom>
          <a:solidFill>
            <a:srgbClr val="220FB1"/>
          </a:solidFill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3825106" y="802171"/>
            <a:ext cx="5325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1928794" y="1568223"/>
            <a:ext cx="4907947" cy="6463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новых не возникает !!!</a:t>
            </a:r>
            <a:endParaRPr lang="ru-RU" sz="36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Rectangle 1"/>
          <p:cNvSpPr>
            <a:spLocks noChangeArrowheads="1"/>
          </p:cNvSpPr>
          <p:nvPr/>
        </p:nvSpPr>
        <p:spPr bwMode="auto">
          <a:xfrm>
            <a:off x="1714480" y="2211165"/>
            <a:ext cx="5462329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замкнутой системе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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q = const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1785918" y="3711363"/>
            <a:ext cx="3417667" cy="6463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r>
              <a:rPr lang="ru-RU" sz="3600" b="1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з-н</a:t>
            </a:r>
            <a:r>
              <a:rPr lang="ru-RU" sz="36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 сохранения</a:t>
            </a:r>
            <a:endParaRPr lang="ru-RU" sz="3600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3491880" y="4379044"/>
            <a:ext cx="1125629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2Кл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4045806" y="6019246"/>
            <a:ext cx="4635500" cy="64633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рождаются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парами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…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 rot="20255190">
            <a:off x="7207337" y="2543513"/>
            <a:ext cx="1552028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0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6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endParaRPr lang="ru-RU" sz="6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979712" y="4379044"/>
            <a:ext cx="1510350" cy="646331"/>
          </a:xfrm>
          <a:prstGeom prst="rect">
            <a:avLst/>
          </a:prstGeom>
          <a:solidFill>
            <a:schemeClr val="bg2"/>
          </a:solidFill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-15Кл </a:t>
            </a:r>
            <a:endParaRPr lang="ru-RU" sz="3600" b="1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879375" y="5095142"/>
            <a:ext cx="4642618" cy="646331"/>
          </a:xfrm>
          <a:prstGeom prst="rect">
            <a:avLst/>
          </a:prstGeom>
          <a:solidFill>
            <a:schemeClr val="bg2"/>
          </a:solidFill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-15Кл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 Кл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ru-RU" sz="36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- 13Кл</a:t>
            </a:r>
            <a:endParaRPr lang="ru-RU" sz="3600" b="1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3421690" y="4365104"/>
            <a:ext cx="1510350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-6,5Кл</a:t>
            </a:r>
            <a:endParaRPr lang="ru-RU" sz="3600" b="1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981530" y="4365104"/>
            <a:ext cx="1510350" cy="646331"/>
          </a:xfrm>
          <a:prstGeom prst="rect">
            <a:avLst/>
          </a:prstGeom>
          <a:solidFill>
            <a:schemeClr val="bg2"/>
          </a:solidFill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-6,5Кл</a:t>
            </a:r>
            <a:endParaRPr lang="ru-RU" sz="3600" b="1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4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2004C8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40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40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4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4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40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40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8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5" dur="4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6" dur="4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4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2" dur="400"/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3" dur="400"/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400"/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7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8" dur="2000" fill="hold"/>
                                        <p:tgtEl>
                                          <p:spTgt spid="41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18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119" dur="20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4000"/>
                            </p:stCondLst>
                            <p:childTnLst>
                              <p:par>
                                <p:cTn id="121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122" dur="2000" fill="hold"/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23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4" dur="2000" fill="hold"/>
                                        <p:tgtEl>
                                          <p:spTgt spid="42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2" grpId="1" animBg="1"/>
      <p:bldP spid="3" grpId="0" animBg="1"/>
      <p:bldP spid="4" grpId="0" animBg="1"/>
      <p:bldP spid="5" grpId="0" animBg="1"/>
      <p:bldP spid="6" grpId="0" animBg="1"/>
      <p:bldP spid="22" grpId="0" animBg="1"/>
      <p:bldP spid="23" grpId="0" animBg="1"/>
      <p:bldP spid="24" grpId="0"/>
      <p:bldP spid="35" grpId="0" animBg="1"/>
      <p:bldP spid="37" grpId="0" build="p"/>
      <p:bldP spid="37" grpId="1" build="allAtOnce"/>
      <p:bldP spid="38" grpId="0" animBg="1"/>
      <p:bldP spid="39" grpId="0" animBg="1"/>
      <p:bldP spid="40" grpId="0" animBg="1"/>
      <p:bldP spid="41" grpId="0"/>
      <p:bldP spid="41" grpId="1"/>
      <p:bldP spid="18" grpId="0" animBg="1"/>
      <p:bldP spid="19" grpId="0" animBg="1"/>
      <p:bldP spid="20" grpId="0" animBg="1"/>
      <p:bldP spid="2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858280" y="25003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9144000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19108A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9-1.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С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лово «электрон» означает 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rgbClr val="19108A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9-2.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 Одноименные заряды отталкиваются, а разноименные притягиваются.  Почему же нейтральные частички притягиваются к заряду?» 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rgbClr val="19108A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10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 rot="10800000">
            <a:off x="0" y="2857495"/>
            <a:ext cx="3429023" cy="500066"/>
            <a:chOff x="2028" y="8721"/>
            <a:chExt cx="2085" cy="311"/>
          </a:xfrm>
        </p:grpSpPr>
        <p:sp>
          <p:nvSpPr>
            <p:cNvPr id="4099" name="Rectangle 3"/>
            <p:cNvSpPr>
              <a:spLocks noChangeArrowheads="1"/>
            </p:cNvSpPr>
            <p:nvPr/>
          </p:nvSpPr>
          <p:spPr bwMode="auto">
            <a:xfrm>
              <a:off x="2028" y="8721"/>
              <a:ext cx="2085" cy="31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5715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2304" y="8870"/>
              <a:ext cx="1581" cy="13"/>
              <a:chOff x="2108" y="9308"/>
              <a:chExt cx="1581" cy="13"/>
            </a:xfrm>
          </p:grpSpPr>
          <p:sp>
            <p:nvSpPr>
              <p:cNvPr id="4101" name="Line 5"/>
              <p:cNvSpPr>
                <a:spLocks noChangeShapeType="1"/>
              </p:cNvSpPr>
              <p:nvPr/>
            </p:nvSpPr>
            <p:spPr bwMode="auto">
              <a:xfrm>
                <a:off x="2108" y="9308"/>
                <a:ext cx="150" cy="0"/>
              </a:xfrm>
              <a:prstGeom prst="line">
                <a:avLst/>
              </a:prstGeom>
              <a:noFill/>
              <a:ln w="571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102" name="Line 6"/>
              <p:cNvSpPr>
                <a:spLocks noChangeShapeType="1"/>
              </p:cNvSpPr>
              <p:nvPr/>
            </p:nvSpPr>
            <p:spPr bwMode="auto">
              <a:xfrm>
                <a:off x="2396" y="9309"/>
                <a:ext cx="150" cy="0"/>
              </a:xfrm>
              <a:prstGeom prst="line">
                <a:avLst/>
              </a:prstGeom>
              <a:noFill/>
              <a:ln w="571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103" name="Line 7"/>
              <p:cNvSpPr>
                <a:spLocks noChangeShapeType="1"/>
              </p:cNvSpPr>
              <p:nvPr/>
            </p:nvSpPr>
            <p:spPr bwMode="auto">
              <a:xfrm>
                <a:off x="2650" y="9321"/>
                <a:ext cx="150" cy="0"/>
              </a:xfrm>
              <a:prstGeom prst="line">
                <a:avLst/>
              </a:prstGeom>
              <a:noFill/>
              <a:ln w="571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104" name="Line 8"/>
              <p:cNvSpPr>
                <a:spLocks noChangeShapeType="1"/>
              </p:cNvSpPr>
              <p:nvPr/>
            </p:nvSpPr>
            <p:spPr bwMode="auto">
              <a:xfrm>
                <a:off x="2929" y="9321"/>
                <a:ext cx="150" cy="0"/>
              </a:xfrm>
              <a:prstGeom prst="line">
                <a:avLst/>
              </a:prstGeom>
              <a:noFill/>
              <a:ln w="571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105" name="Line 9"/>
              <p:cNvSpPr>
                <a:spLocks noChangeShapeType="1"/>
              </p:cNvSpPr>
              <p:nvPr/>
            </p:nvSpPr>
            <p:spPr bwMode="auto">
              <a:xfrm>
                <a:off x="3240" y="9310"/>
                <a:ext cx="150" cy="0"/>
              </a:xfrm>
              <a:prstGeom prst="line">
                <a:avLst/>
              </a:prstGeom>
              <a:noFill/>
              <a:ln w="571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106" name="Line 10"/>
              <p:cNvSpPr>
                <a:spLocks noChangeShapeType="1"/>
              </p:cNvSpPr>
              <p:nvPr/>
            </p:nvSpPr>
            <p:spPr bwMode="auto">
              <a:xfrm>
                <a:off x="3539" y="9310"/>
                <a:ext cx="150" cy="0"/>
              </a:xfrm>
              <a:prstGeom prst="line">
                <a:avLst/>
              </a:prstGeom>
              <a:noFill/>
              <a:ln w="571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sp>
        <p:nvSpPr>
          <p:cNvPr id="4107" name="Rectangle 11"/>
          <p:cNvSpPr>
            <a:spLocks noChangeArrowheads="1"/>
          </p:cNvSpPr>
          <p:nvPr/>
        </p:nvSpPr>
        <p:spPr bwMode="auto">
          <a:xfrm>
            <a:off x="714348" y="500042"/>
            <a:ext cx="1714512" cy="1285884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08" name="Line 12"/>
          <p:cNvSpPr>
            <a:spLocks noChangeShapeType="1"/>
          </p:cNvSpPr>
          <p:nvPr/>
        </p:nvSpPr>
        <p:spPr bwMode="auto">
          <a:xfrm rot="-300000" flipV="1">
            <a:off x="1620717" y="1017"/>
            <a:ext cx="45719" cy="500066"/>
          </a:xfrm>
          <a:prstGeom prst="line">
            <a:avLst/>
          </a:prstGeom>
          <a:noFill/>
          <a:ln w="57150">
            <a:solidFill>
              <a:srgbClr val="0066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956070" y="1357299"/>
            <a:ext cx="357188" cy="357187"/>
            <a:chOff x="1783" y="8526"/>
            <a:chExt cx="366" cy="388"/>
          </a:xfrm>
        </p:grpSpPr>
        <p:sp>
          <p:nvSpPr>
            <p:cNvPr id="27" name="Line 3"/>
            <p:cNvSpPr>
              <a:spLocks noChangeShapeType="1"/>
            </p:cNvSpPr>
            <p:nvPr/>
          </p:nvSpPr>
          <p:spPr bwMode="auto">
            <a:xfrm>
              <a:off x="1871" y="8723"/>
              <a:ext cx="207" cy="0"/>
            </a:xfrm>
            <a:prstGeom prst="line">
              <a:avLst/>
            </a:prstGeom>
            <a:noFill/>
            <a:ln w="69850">
              <a:solidFill>
                <a:srgbClr val="0066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8" name="Oval 4"/>
            <p:cNvSpPr>
              <a:spLocks noChangeArrowheads="1"/>
            </p:cNvSpPr>
            <p:nvPr/>
          </p:nvSpPr>
          <p:spPr bwMode="auto">
            <a:xfrm>
              <a:off x="1783" y="8526"/>
              <a:ext cx="366" cy="388"/>
            </a:xfrm>
            <a:prstGeom prst="ellipse">
              <a:avLst/>
            </a:prstGeom>
            <a:noFill/>
            <a:ln w="69850">
              <a:solidFill>
                <a:srgbClr val="0066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5" name="Group 2"/>
          <p:cNvGrpSpPr>
            <a:grpSpLocks/>
          </p:cNvGrpSpPr>
          <p:nvPr/>
        </p:nvGrpSpPr>
        <p:grpSpPr bwMode="auto">
          <a:xfrm>
            <a:off x="1956202" y="1357299"/>
            <a:ext cx="357188" cy="357187"/>
            <a:chOff x="1783" y="8526"/>
            <a:chExt cx="366" cy="388"/>
          </a:xfrm>
        </p:grpSpPr>
        <p:sp>
          <p:nvSpPr>
            <p:cNvPr id="30" name="Line 3"/>
            <p:cNvSpPr>
              <a:spLocks noChangeShapeType="1"/>
            </p:cNvSpPr>
            <p:nvPr/>
          </p:nvSpPr>
          <p:spPr bwMode="auto">
            <a:xfrm>
              <a:off x="1871" y="8723"/>
              <a:ext cx="207" cy="0"/>
            </a:xfrm>
            <a:prstGeom prst="line">
              <a:avLst/>
            </a:prstGeom>
            <a:noFill/>
            <a:ln w="69850">
              <a:solidFill>
                <a:srgbClr val="0066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" name="Oval 4"/>
            <p:cNvSpPr>
              <a:spLocks noChangeArrowheads="1"/>
            </p:cNvSpPr>
            <p:nvPr/>
          </p:nvSpPr>
          <p:spPr bwMode="auto">
            <a:xfrm>
              <a:off x="1783" y="8526"/>
              <a:ext cx="366" cy="388"/>
            </a:xfrm>
            <a:prstGeom prst="ellipse">
              <a:avLst/>
            </a:prstGeom>
            <a:noFill/>
            <a:ln w="69850">
              <a:solidFill>
                <a:srgbClr val="0066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2" name="Блок-схема: ИЛИ 31"/>
          <p:cNvSpPr/>
          <p:nvPr/>
        </p:nvSpPr>
        <p:spPr>
          <a:xfrm>
            <a:off x="1741888" y="1357299"/>
            <a:ext cx="428625" cy="357187"/>
          </a:xfrm>
          <a:prstGeom prst="flowChartOr">
            <a:avLst/>
          </a:prstGeom>
          <a:solidFill>
            <a:schemeClr val="bg1"/>
          </a:solidFill>
          <a:ln w="60325">
            <a:solidFill>
              <a:srgbClr val="1921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3" name="Блок-схема: ИЛИ 32"/>
          <p:cNvSpPr/>
          <p:nvPr/>
        </p:nvSpPr>
        <p:spPr>
          <a:xfrm>
            <a:off x="741756" y="1357299"/>
            <a:ext cx="428625" cy="357187"/>
          </a:xfrm>
          <a:prstGeom prst="flowChartOr">
            <a:avLst/>
          </a:prstGeom>
          <a:solidFill>
            <a:schemeClr val="bg1"/>
          </a:solidFill>
          <a:ln w="60325">
            <a:solidFill>
              <a:srgbClr val="1921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4" name="Line 12"/>
          <p:cNvSpPr>
            <a:spLocks noChangeShapeType="1"/>
          </p:cNvSpPr>
          <p:nvPr/>
        </p:nvSpPr>
        <p:spPr bwMode="auto">
          <a:xfrm rot="-360000" flipH="1">
            <a:off x="1569335" y="1787324"/>
            <a:ext cx="72000" cy="864000"/>
          </a:xfrm>
          <a:prstGeom prst="line">
            <a:avLst/>
          </a:prstGeom>
          <a:noFill/>
          <a:ln w="76200">
            <a:solidFill>
              <a:srgbClr val="0033CC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6" name="Прямоугольник 35"/>
          <p:cNvSpPr/>
          <p:nvPr/>
        </p:nvSpPr>
        <p:spPr>
          <a:xfrm>
            <a:off x="2786050" y="0"/>
            <a:ext cx="4198009" cy="5847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pPr lvl="0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притягивает 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мелкие.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" name="Группа 100"/>
          <p:cNvGrpSpPr/>
          <p:nvPr/>
        </p:nvGrpSpPr>
        <p:grpSpPr>
          <a:xfrm>
            <a:off x="7072330" y="1000108"/>
            <a:ext cx="713690" cy="2250296"/>
            <a:chOff x="7072330" y="1000108"/>
            <a:chExt cx="713690" cy="2250296"/>
          </a:xfrm>
        </p:grpSpPr>
        <p:sp>
          <p:nvSpPr>
            <p:cNvPr id="100" name="Овал 99"/>
            <p:cNvSpPr/>
            <p:nvPr/>
          </p:nvSpPr>
          <p:spPr>
            <a:xfrm>
              <a:off x="7143768" y="1071546"/>
              <a:ext cx="571504" cy="2143140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7" name="Group 2"/>
            <p:cNvGrpSpPr>
              <a:grpSpLocks/>
            </p:cNvGrpSpPr>
            <p:nvPr/>
          </p:nvGrpSpPr>
          <p:grpSpPr bwMode="auto">
            <a:xfrm rot="5400000">
              <a:off x="6304027" y="1768411"/>
              <a:ext cx="2250296" cy="713690"/>
              <a:chOff x="2028" y="8649"/>
              <a:chExt cx="2085" cy="478"/>
            </a:xfrm>
            <a:noFill/>
          </p:grpSpPr>
          <p:sp>
            <p:nvSpPr>
              <p:cNvPr id="24" name="Rectangle 3"/>
              <p:cNvSpPr>
                <a:spLocks noChangeArrowheads="1"/>
              </p:cNvSpPr>
              <p:nvPr/>
            </p:nvSpPr>
            <p:spPr bwMode="auto">
              <a:xfrm>
                <a:off x="2028" y="8649"/>
                <a:ext cx="2085" cy="478"/>
              </a:xfrm>
              <a:prstGeom prst="rect">
                <a:avLst/>
              </a:prstGeom>
              <a:grpFill/>
              <a:ln w="5715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grpSp>
            <p:nvGrpSpPr>
              <p:cNvPr id="8" name="Group 4"/>
              <p:cNvGrpSpPr>
                <a:grpSpLocks/>
              </p:cNvGrpSpPr>
              <p:nvPr/>
            </p:nvGrpSpPr>
            <p:grpSpPr bwMode="auto">
              <a:xfrm>
                <a:off x="2304" y="8870"/>
                <a:ext cx="1581" cy="13"/>
                <a:chOff x="2108" y="9308"/>
                <a:chExt cx="1581" cy="13"/>
              </a:xfrm>
              <a:grpFill/>
            </p:grpSpPr>
            <p:sp>
              <p:nvSpPr>
                <p:cNvPr id="26" name="Line 5"/>
                <p:cNvSpPr>
                  <a:spLocks noChangeShapeType="1"/>
                </p:cNvSpPr>
                <p:nvPr/>
              </p:nvSpPr>
              <p:spPr bwMode="auto">
                <a:xfrm>
                  <a:off x="2108" y="9308"/>
                  <a:ext cx="150" cy="0"/>
                </a:xfrm>
                <a:prstGeom prst="line">
                  <a:avLst/>
                </a:prstGeom>
                <a:grpFill/>
                <a:ln w="571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9" name="Line 6"/>
                <p:cNvSpPr>
                  <a:spLocks noChangeShapeType="1"/>
                </p:cNvSpPr>
                <p:nvPr/>
              </p:nvSpPr>
              <p:spPr bwMode="auto">
                <a:xfrm>
                  <a:off x="2396" y="9309"/>
                  <a:ext cx="150" cy="0"/>
                </a:xfrm>
                <a:prstGeom prst="line">
                  <a:avLst/>
                </a:prstGeom>
                <a:grpFill/>
                <a:ln w="571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5" name="Line 7"/>
                <p:cNvSpPr>
                  <a:spLocks noChangeShapeType="1"/>
                </p:cNvSpPr>
                <p:nvPr/>
              </p:nvSpPr>
              <p:spPr bwMode="auto">
                <a:xfrm>
                  <a:off x="2650" y="9321"/>
                  <a:ext cx="150" cy="0"/>
                </a:xfrm>
                <a:prstGeom prst="line">
                  <a:avLst/>
                </a:prstGeom>
                <a:grpFill/>
                <a:ln w="571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7" name="Line 8"/>
                <p:cNvSpPr>
                  <a:spLocks noChangeShapeType="1"/>
                </p:cNvSpPr>
                <p:nvPr/>
              </p:nvSpPr>
              <p:spPr bwMode="auto">
                <a:xfrm>
                  <a:off x="2929" y="9321"/>
                  <a:ext cx="150" cy="0"/>
                </a:xfrm>
                <a:prstGeom prst="line">
                  <a:avLst/>
                </a:prstGeom>
                <a:grpFill/>
                <a:ln w="571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8" name="Line 9"/>
                <p:cNvSpPr>
                  <a:spLocks noChangeShapeType="1"/>
                </p:cNvSpPr>
                <p:nvPr/>
              </p:nvSpPr>
              <p:spPr bwMode="auto">
                <a:xfrm>
                  <a:off x="3240" y="9310"/>
                  <a:ext cx="150" cy="0"/>
                </a:xfrm>
                <a:prstGeom prst="line">
                  <a:avLst/>
                </a:prstGeom>
                <a:grpFill/>
                <a:ln w="571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9" name="Line 10"/>
                <p:cNvSpPr>
                  <a:spLocks noChangeShapeType="1"/>
                </p:cNvSpPr>
                <p:nvPr/>
              </p:nvSpPr>
              <p:spPr bwMode="auto">
                <a:xfrm>
                  <a:off x="3539" y="9310"/>
                  <a:ext cx="150" cy="0"/>
                </a:xfrm>
                <a:prstGeom prst="line">
                  <a:avLst/>
                </a:prstGeom>
                <a:grpFill/>
                <a:ln w="571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</p:grpSp>
        </p:grpSp>
      </p:grpSp>
      <p:sp>
        <p:nvSpPr>
          <p:cNvPr id="40" name="Rectangle 11"/>
          <p:cNvSpPr>
            <a:spLocks noChangeArrowheads="1"/>
          </p:cNvSpPr>
          <p:nvPr/>
        </p:nvSpPr>
        <p:spPr bwMode="auto">
          <a:xfrm rot="16200000">
            <a:off x="6500838" y="1357286"/>
            <a:ext cx="4000504" cy="1285884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" name="Блок-схема: ИЛИ 40"/>
          <p:cNvSpPr/>
          <p:nvPr/>
        </p:nvSpPr>
        <p:spPr>
          <a:xfrm>
            <a:off x="7929586" y="1428736"/>
            <a:ext cx="428625" cy="357187"/>
          </a:xfrm>
          <a:prstGeom prst="flowChartOr">
            <a:avLst/>
          </a:prstGeom>
          <a:solidFill>
            <a:schemeClr val="bg1"/>
          </a:solidFill>
          <a:ln w="60325">
            <a:solidFill>
              <a:srgbClr val="1921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grpSp>
        <p:nvGrpSpPr>
          <p:cNvPr id="9" name="Group 2"/>
          <p:cNvGrpSpPr>
            <a:grpSpLocks/>
          </p:cNvGrpSpPr>
          <p:nvPr/>
        </p:nvGrpSpPr>
        <p:grpSpPr bwMode="auto">
          <a:xfrm>
            <a:off x="7929586" y="1714488"/>
            <a:ext cx="357188" cy="357187"/>
            <a:chOff x="1783" y="8526"/>
            <a:chExt cx="366" cy="388"/>
          </a:xfrm>
        </p:grpSpPr>
        <p:sp>
          <p:nvSpPr>
            <p:cNvPr id="43" name="Line 3"/>
            <p:cNvSpPr>
              <a:spLocks noChangeShapeType="1"/>
            </p:cNvSpPr>
            <p:nvPr/>
          </p:nvSpPr>
          <p:spPr bwMode="auto">
            <a:xfrm>
              <a:off x="1871" y="8723"/>
              <a:ext cx="207" cy="0"/>
            </a:xfrm>
            <a:prstGeom prst="line">
              <a:avLst/>
            </a:prstGeom>
            <a:noFill/>
            <a:ln w="69850">
              <a:solidFill>
                <a:srgbClr val="0066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4" name="Oval 4"/>
            <p:cNvSpPr>
              <a:spLocks noChangeArrowheads="1"/>
            </p:cNvSpPr>
            <p:nvPr/>
          </p:nvSpPr>
          <p:spPr bwMode="auto">
            <a:xfrm>
              <a:off x="1783" y="8526"/>
              <a:ext cx="366" cy="388"/>
            </a:xfrm>
            <a:prstGeom prst="ellipse">
              <a:avLst/>
            </a:prstGeom>
            <a:noFill/>
            <a:ln w="69850">
              <a:solidFill>
                <a:srgbClr val="0066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45" name="Блок-схема: ИЛИ 44"/>
          <p:cNvSpPr/>
          <p:nvPr/>
        </p:nvSpPr>
        <p:spPr>
          <a:xfrm>
            <a:off x="7929586" y="2071678"/>
            <a:ext cx="428625" cy="357187"/>
          </a:xfrm>
          <a:prstGeom prst="flowChartOr">
            <a:avLst/>
          </a:prstGeom>
          <a:solidFill>
            <a:schemeClr val="bg1"/>
          </a:solidFill>
          <a:ln w="60325">
            <a:solidFill>
              <a:srgbClr val="1921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grpSp>
        <p:nvGrpSpPr>
          <p:cNvPr id="10" name="Group 2"/>
          <p:cNvGrpSpPr>
            <a:grpSpLocks/>
          </p:cNvGrpSpPr>
          <p:nvPr/>
        </p:nvGrpSpPr>
        <p:grpSpPr bwMode="auto">
          <a:xfrm>
            <a:off x="7929586" y="2428868"/>
            <a:ext cx="357188" cy="357187"/>
            <a:chOff x="1783" y="8526"/>
            <a:chExt cx="366" cy="388"/>
          </a:xfrm>
        </p:grpSpPr>
        <p:sp>
          <p:nvSpPr>
            <p:cNvPr id="47" name="Line 3"/>
            <p:cNvSpPr>
              <a:spLocks noChangeShapeType="1"/>
            </p:cNvSpPr>
            <p:nvPr/>
          </p:nvSpPr>
          <p:spPr bwMode="auto">
            <a:xfrm>
              <a:off x="1871" y="8723"/>
              <a:ext cx="207" cy="0"/>
            </a:xfrm>
            <a:prstGeom prst="line">
              <a:avLst/>
            </a:prstGeom>
            <a:noFill/>
            <a:ln w="69850">
              <a:solidFill>
                <a:srgbClr val="0066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8" name="Oval 4"/>
            <p:cNvSpPr>
              <a:spLocks noChangeArrowheads="1"/>
            </p:cNvSpPr>
            <p:nvPr/>
          </p:nvSpPr>
          <p:spPr bwMode="auto">
            <a:xfrm>
              <a:off x="1783" y="8526"/>
              <a:ext cx="366" cy="388"/>
            </a:xfrm>
            <a:prstGeom prst="ellipse">
              <a:avLst/>
            </a:prstGeom>
            <a:noFill/>
            <a:ln w="69850">
              <a:solidFill>
                <a:srgbClr val="0066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49" name="Line 12"/>
          <p:cNvSpPr>
            <a:spLocks noChangeShapeType="1"/>
          </p:cNvSpPr>
          <p:nvPr/>
        </p:nvSpPr>
        <p:spPr bwMode="auto">
          <a:xfrm rot="-360000">
            <a:off x="7561118" y="2002013"/>
            <a:ext cx="852394" cy="89591"/>
          </a:xfrm>
          <a:prstGeom prst="line">
            <a:avLst/>
          </a:prstGeom>
          <a:noFill/>
          <a:ln w="76200">
            <a:solidFill>
              <a:srgbClr val="0033CC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0" name="Line 12"/>
          <p:cNvSpPr>
            <a:spLocks noChangeShapeType="1"/>
          </p:cNvSpPr>
          <p:nvPr/>
        </p:nvSpPr>
        <p:spPr bwMode="auto">
          <a:xfrm rot="-300000" flipH="1" flipV="1">
            <a:off x="6822561" y="2020784"/>
            <a:ext cx="473428" cy="45719"/>
          </a:xfrm>
          <a:prstGeom prst="line">
            <a:avLst/>
          </a:prstGeom>
          <a:noFill/>
          <a:ln w="57150">
            <a:solidFill>
              <a:srgbClr val="0066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" name="Rectangle 11"/>
          <p:cNvSpPr>
            <a:spLocks noChangeArrowheads="1"/>
          </p:cNvSpPr>
          <p:nvPr/>
        </p:nvSpPr>
        <p:spPr bwMode="auto">
          <a:xfrm>
            <a:off x="0" y="5572140"/>
            <a:ext cx="9144000" cy="1285884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2" name="Блок-схема: ИЛИ 51"/>
          <p:cNvSpPr/>
          <p:nvPr/>
        </p:nvSpPr>
        <p:spPr>
          <a:xfrm>
            <a:off x="3357557" y="6429399"/>
            <a:ext cx="428625" cy="357187"/>
          </a:xfrm>
          <a:prstGeom prst="flowChartOr">
            <a:avLst/>
          </a:prstGeom>
          <a:solidFill>
            <a:schemeClr val="bg1"/>
          </a:solidFill>
          <a:ln w="60325">
            <a:solidFill>
              <a:srgbClr val="1921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3" name="Блок-схема: ИЛИ 52"/>
          <p:cNvSpPr/>
          <p:nvPr/>
        </p:nvSpPr>
        <p:spPr>
          <a:xfrm>
            <a:off x="4071937" y="6429399"/>
            <a:ext cx="428625" cy="357187"/>
          </a:xfrm>
          <a:prstGeom prst="flowChartOr">
            <a:avLst/>
          </a:prstGeom>
          <a:solidFill>
            <a:schemeClr val="bg1"/>
          </a:solidFill>
          <a:ln w="60325">
            <a:solidFill>
              <a:srgbClr val="1921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4" name="Блок-схема: ИЛИ 53"/>
          <p:cNvSpPr/>
          <p:nvPr/>
        </p:nvSpPr>
        <p:spPr>
          <a:xfrm>
            <a:off x="4786317" y="6429399"/>
            <a:ext cx="428625" cy="357187"/>
          </a:xfrm>
          <a:prstGeom prst="flowChartOr">
            <a:avLst/>
          </a:prstGeom>
          <a:solidFill>
            <a:schemeClr val="bg1"/>
          </a:solidFill>
          <a:ln w="60325">
            <a:solidFill>
              <a:srgbClr val="1921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1" name="Блок-схема: ИЛИ 80"/>
          <p:cNvSpPr/>
          <p:nvPr/>
        </p:nvSpPr>
        <p:spPr>
          <a:xfrm>
            <a:off x="5357821" y="6429399"/>
            <a:ext cx="428625" cy="357187"/>
          </a:xfrm>
          <a:prstGeom prst="flowChartOr">
            <a:avLst/>
          </a:prstGeom>
          <a:solidFill>
            <a:schemeClr val="bg1"/>
          </a:solidFill>
          <a:ln w="60325">
            <a:solidFill>
              <a:srgbClr val="1921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2" name="Прямоугольник 81"/>
          <p:cNvSpPr/>
          <p:nvPr/>
        </p:nvSpPr>
        <p:spPr>
          <a:xfrm>
            <a:off x="2285984" y="1214422"/>
            <a:ext cx="3001976" cy="156966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>
            <a:spAutoFit/>
          </a:bodyPr>
          <a:lstStyle/>
          <a:p>
            <a:pPr lvl="0" algn="ctr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Электрическое</a:t>
            </a:r>
          </a:p>
          <a:p>
            <a:pPr lvl="0" algn="ctr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поле</a:t>
            </a:r>
          </a:p>
          <a:p>
            <a:pPr lvl="0" algn="ctr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палочки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3" name="Прямоугольник 82"/>
          <p:cNvSpPr/>
          <p:nvPr/>
        </p:nvSpPr>
        <p:spPr>
          <a:xfrm>
            <a:off x="6142024" y="2928934"/>
            <a:ext cx="3001976" cy="1569660"/>
          </a:xfrm>
          <a:prstGeom prst="rect">
            <a:avLst/>
          </a:prstGeom>
          <a:solidFill>
            <a:srgbClr val="92D050"/>
          </a:solidFill>
        </p:spPr>
        <p:txBody>
          <a:bodyPr wrap="none">
            <a:spAutoFit/>
          </a:bodyPr>
          <a:lstStyle/>
          <a:p>
            <a:pPr lvl="0" algn="ctr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Электрическое</a:t>
            </a:r>
          </a:p>
          <a:p>
            <a:pPr lvl="0" algn="ctr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поле</a:t>
            </a:r>
          </a:p>
          <a:p>
            <a:pPr lvl="0" algn="ctr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шарика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4" name="Прямоугольник 83"/>
          <p:cNvSpPr/>
          <p:nvPr/>
        </p:nvSpPr>
        <p:spPr>
          <a:xfrm>
            <a:off x="357158" y="5072074"/>
            <a:ext cx="3001976" cy="156966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none">
            <a:spAutoFit/>
          </a:bodyPr>
          <a:lstStyle/>
          <a:p>
            <a:pPr lvl="0" algn="ctr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Электрическое</a:t>
            </a:r>
          </a:p>
          <a:p>
            <a:pPr lvl="0" algn="ctr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поле</a:t>
            </a:r>
          </a:p>
          <a:p>
            <a:pPr lvl="0" algn="ctr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облака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1" name="Группа 86"/>
          <p:cNvGrpSpPr/>
          <p:nvPr/>
        </p:nvGrpSpPr>
        <p:grpSpPr>
          <a:xfrm>
            <a:off x="2643174" y="4286256"/>
            <a:ext cx="3857652" cy="785818"/>
            <a:chOff x="3000364" y="4286256"/>
            <a:chExt cx="3857652" cy="785818"/>
          </a:xfrm>
          <a:solidFill>
            <a:schemeClr val="bg2">
              <a:lumMod val="75000"/>
            </a:schemeClr>
          </a:solidFill>
        </p:grpSpPr>
        <p:sp>
          <p:nvSpPr>
            <p:cNvPr id="86" name="Овал 85"/>
            <p:cNvSpPr/>
            <p:nvPr/>
          </p:nvSpPr>
          <p:spPr>
            <a:xfrm>
              <a:off x="3000364" y="4286256"/>
              <a:ext cx="3857652" cy="78581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5" name="TextBox 84"/>
            <p:cNvSpPr txBox="1"/>
            <p:nvPr/>
          </p:nvSpPr>
          <p:spPr>
            <a:xfrm>
              <a:off x="3714744" y="4357694"/>
              <a:ext cx="2500330" cy="58477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ru-RU" sz="3200" b="1" dirty="0" smtClean="0">
                  <a:solidFill>
                    <a:srgbClr val="0033CC"/>
                  </a:solidFill>
                </a:rPr>
                <a:t>+++++++++ </a:t>
              </a:r>
              <a:endParaRPr lang="ru-RU" sz="3200" b="1" dirty="0">
                <a:solidFill>
                  <a:srgbClr val="0033CC"/>
                </a:solidFill>
              </a:endParaRPr>
            </a:p>
          </p:txBody>
        </p:sp>
      </p:grpSp>
      <p:grpSp>
        <p:nvGrpSpPr>
          <p:cNvPr id="12" name="Group 2"/>
          <p:cNvGrpSpPr>
            <a:grpSpLocks/>
          </p:cNvGrpSpPr>
          <p:nvPr/>
        </p:nvGrpSpPr>
        <p:grpSpPr bwMode="auto">
          <a:xfrm>
            <a:off x="3714744" y="6458281"/>
            <a:ext cx="357188" cy="357187"/>
            <a:chOff x="1783" y="8526"/>
            <a:chExt cx="366" cy="388"/>
          </a:xfrm>
        </p:grpSpPr>
        <p:sp>
          <p:nvSpPr>
            <p:cNvPr id="89" name="Line 3"/>
            <p:cNvSpPr>
              <a:spLocks noChangeShapeType="1"/>
            </p:cNvSpPr>
            <p:nvPr/>
          </p:nvSpPr>
          <p:spPr bwMode="auto">
            <a:xfrm>
              <a:off x="1871" y="8723"/>
              <a:ext cx="207" cy="0"/>
            </a:xfrm>
            <a:prstGeom prst="line">
              <a:avLst/>
            </a:prstGeom>
            <a:noFill/>
            <a:ln w="69850">
              <a:solidFill>
                <a:srgbClr val="0066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0" name="Oval 4"/>
            <p:cNvSpPr>
              <a:spLocks noChangeArrowheads="1"/>
            </p:cNvSpPr>
            <p:nvPr/>
          </p:nvSpPr>
          <p:spPr bwMode="auto">
            <a:xfrm>
              <a:off x="1783" y="8526"/>
              <a:ext cx="366" cy="388"/>
            </a:xfrm>
            <a:prstGeom prst="ellipse">
              <a:avLst/>
            </a:prstGeom>
            <a:noFill/>
            <a:ln w="69850">
              <a:solidFill>
                <a:srgbClr val="0066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3" name="Group 2"/>
          <p:cNvGrpSpPr>
            <a:grpSpLocks/>
          </p:cNvGrpSpPr>
          <p:nvPr/>
        </p:nvGrpSpPr>
        <p:grpSpPr bwMode="auto">
          <a:xfrm>
            <a:off x="4429124" y="6400490"/>
            <a:ext cx="357188" cy="357187"/>
            <a:chOff x="1783" y="8526"/>
            <a:chExt cx="366" cy="388"/>
          </a:xfrm>
        </p:grpSpPr>
        <p:sp>
          <p:nvSpPr>
            <p:cNvPr id="92" name="Line 3"/>
            <p:cNvSpPr>
              <a:spLocks noChangeShapeType="1"/>
            </p:cNvSpPr>
            <p:nvPr/>
          </p:nvSpPr>
          <p:spPr bwMode="auto">
            <a:xfrm>
              <a:off x="1871" y="8723"/>
              <a:ext cx="207" cy="0"/>
            </a:xfrm>
            <a:prstGeom prst="line">
              <a:avLst/>
            </a:prstGeom>
            <a:noFill/>
            <a:ln w="69850">
              <a:solidFill>
                <a:srgbClr val="0066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3" name="Oval 4"/>
            <p:cNvSpPr>
              <a:spLocks noChangeArrowheads="1"/>
            </p:cNvSpPr>
            <p:nvPr/>
          </p:nvSpPr>
          <p:spPr bwMode="auto">
            <a:xfrm>
              <a:off x="1783" y="8526"/>
              <a:ext cx="366" cy="388"/>
            </a:xfrm>
            <a:prstGeom prst="ellipse">
              <a:avLst/>
            </a:prstGeom>
            <a:noFill/>
            <a:ln w="69850">
              <a:solidFill>
                <a:srgbClr val="0066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4" name="Group 2"/>
          <p:cNvGrpSpPr>
            <a:grpSpLocks/>
          </p:cNvGrpSpPr>
          <p:nvPr/>
        </p:nvGrpSpPr>
        <p:grpSpPr bwMode="auto">
          <a:xfrm>
            <a:off x="5072066" y="6379224"/>
            <a:ext cx="357188" cy="357187"/>
            <a:chOff x="1783" y="8526"/>
            <a:chExt cx="366" cy="388"/>
          </a:xfrm>
        </p:grpSpPr>
        <p:sp>
          <p:nvSpPr>
            <p:cNvPr id="95" name="Line 3"/>
            <p:cNvSpPr>
              <a:spLocks noChangeShapeType="1"/>
            </p:cNvSpPr>
            <p:nvPr/>
          </p:nvSpPr>
          <p:spPr bwMode="auto">
            <a:xfrm>
              <a:off x="1871" y="8723"/>
              <a:ext cx="207" cy="0"/>
            </a:xfrm>
            <a:prstGeom prst="line">
              <a:avLst/>
            </a:prstGeom>
            <a:noFill/>
            <a:ln w="69850">
              <a:solidFill>
                <a:srgbClr val="0066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6" name="Oval 4"/>
            <p:cNvSpPr>
              <a:spLocks noChangeArrowheads="1"/>
            </p:cNvSpPr>
            <p:nvPr/>
          </p:nvSpPr>
          <p:spPr bwMode="auto">
            <a:xfrm>
              <a:off x="1783" y="8526"/>
              <a:ext cx="366" cy="388"/>
            </a:xfrm>
            <a:prstGeom prst="ellipse">
              <a:avLst/>
            </a:prstGeom>
            <a:noFill/>
            <a:ln w="69850">
              <a:solidFill>
                <a:srgbClr val="0066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5" name="Group 2"/>
          <p:cNvGrpSpPr>
            <a:grpSpLocks/>
          </p:cNvGrpSpPr>
          <p:nvPr/>
        </p:nvGrpSpPr>
        <p:grpSpPr bwMode="auto">
          <a:xfrm>
            <a:off x="5654203" y="6389857"/>
            <a:ext cx="357188" cy="357187"/>
            <a:chOff x="1783" y="8526"/>
            <a:chExt cx="366" cy="388"/>
          </a:xfrm>
        </p:grpSpPr>
        <p:sp>
          <p:nvSpPr>
            <p:cNvPr id="98" name="Line 3"/>
            <p:cNvSpPr>
              <a:spLocks noChangeShapeType="1"/>
            </p:cNvSpPr>
            <p:nvPr/>
          </p:nvSpPr>
          <p:spPr bwMode="auto">
            <a:xfrm>
              <a:off x="1871" y="8723"/>
              <a:ext cx="207" cy="0"/>
            </a:xfrm>
            <a:prstGeom prst="line">
              <a:avLst/>
            </a:prstGeom>
            <a:noFill/>
            <a:ln w="69850">
              <a:solidFill>
                <a:srgbClr val="0066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9" name="Oval 4"/>
            <p:cNvSpPr>
              <a:spLocks noChangeArrowheads="1"/>
            </p:cNvSpPr>
            <p:nvPr/>
          </p:nvSpPr>
          <p:spPr bwMode="auto">
            <a:xfrm>
              <a:off x="1783" y="8526"/>
              <a:ext cx="366" cy="388"/>
            </a:xfrm>
            <a:prstGeom prst="ellipse">
              <a:avLst/>
            </a:prstGeom>
            <a:noFill/>
            <a:ln w="69850">
              <a:solidFill>
                <a:srgbClr val="0066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79" name="Line 12"/>
          <p:cNvSpPr>
            <a:spLocks noChangeShapeType="1"/>
          </p:cNvSpPr>
          <p:nvPr/>
        </p:nvSpPr>
        <p:spPr bwMode="auto">
          <a:xfrm rot="-360000" flipH="1">
            <a:off x="4526478" y="4859157"/>
            <a:ext cx="72000" cy="864000"/>
          </a:xfrm>
          <a:prstGeom prst="line">
            <a:avLst/>
          </a:prstGeom>
          <a:noFill/>
          <a:ln w="76200">
            <a:solidFill>
              <a:srgbClr val="0066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0" name="Line 12"/>
          <p:cNvSpPr>
            <a:spLocks noChangeShapeType="1"/>
          </p:cNvSpPr>
          <p:nvPr/>
        </p:nvSpPr>
        <p:spPr bwMode="auto">
          <a:xfrm rot="-300000" flipV="1">
            <a:off x="4543533" y="3933100"/>
            <a:ext cx="45719" cy="500066"/>
          </a:xfrm>
          <a:prstGeom prst="line">
            <a:avLst/>
          </a:prstGeom>
          <a:noFill/>
          <a:ln w="57150">
            <a:solidFill>
              <a:srgbClr val="0033CC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0" name="Прямоугольник 69"/>
          <p:cNvSpPr/>
          <p:nvPr/>
        </p:nvSpPr>
        <p:spPr>
          <a:xfrm>
            <a:off x="785786" y="476888"/>
            <a:ext cx="158825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бумажка</a:t>
            </a:r>
          </a:p>
        </p:txBody>
      </p:sp>
      <p:sp>
        <p:nvSpPr>
          <p:cNvPr id="71" name="Прямоугольник 70"/>
          <p:cNvSpPr/>
          <p:nvPr/>
        </p:nvSpPr>
        <p:spPr>
          <a:xfrm>
            <a:off x="7877948" y="0"/>
            <a:ext cx="12660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стенка</a:t>
            </a:r>
          </a:p>
        </p:txBody>
      </p:sp>
      <p:sp>
        <p:nvSpPr>
          <p:cNvPr id="72" name="Прямоугольник 71"/>
          <p:cNvSpPr/>
          <p:nvPr/>
        </p:nvSpPr>
        <p:spPr>
          <a:xfrm>
            <a:off x="2734444" y="4548854"/>
            <a:ext cx="129791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облако</a:t>
            </a:r>
          </a:p>
        </p:txBody>
      </p:sp>
      <p:sp>
        <p:nvSpPr>
          <p:cNvPr id="73" name="Прямоугольник 72"/>
          <p:cNvSpPr/>
          <p:nvPr/>
        </p:nvSpPr>
        <p:spPr>
          <a:xfrm>
            <a:off x="7846081" y="5572140"/>
            <a:ext cx="112883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земля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0" y="99932"/>
            <a:ext cx="1500166" cy="400110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9-2,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стр.21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7358082" y="6334780"/>
            <a:ext cx="1785918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9-2,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стр.21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2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2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2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400"/>
                                        <p:tgtEl>
                                          <p:spTgt spid="82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400"/>
                                        <p:tgtEl>
                                          <p:spTgt spid="82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400"/>
                                        <p:tgtEl>
                                          <p:spTgt spid="82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0" dur="400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1" dur="400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400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800"/>
                            </p:stCondLst>
                            <p:childTnLst>
                              <p:par>
                                <p:cTn id="34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6" dur="400"/>
                                        <p:tgtEl>
                                          <p:spTgt spid="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7" dur="400"/>
                                        <p:tgtEl>
                                          <p:spTgt spid="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400"/>
                                        <p:tgtEl>
                                          <p:spTgt spid="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800"/>
                            </p:stCondLst>
                            <p:childTnLst>
                              <p:par>
                                <p:cTn id="40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400"/>
                                        <p:tgtEl>
                                          <p:spTgt spid="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400"/>
                                        <p:tgtEl>
                                          <p:spTgt spid="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400"/>
                                        <p:tgtEl>
                                          <p:spTgt spid="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1.48148E-6 L 0.00416 -0.10671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" y="-53"/>
                                    </p:animMotion>
                                  </p:childTnLst>
                                </p:cTn>
                              </p:par>
                              <p:par>
                                <p:cTn id="60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7.40741E-7 L 0.00382 -0.12083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" y="-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500"/>
                            </p:stCondLst>
                            <p:childTnLst>
                              <p:par>
                                <p:cTn id="6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92 -0.00255 L -0.00399 0.17338 " pathEditMode="relative" rAng="0" ptsTypes="AA">
                                      <p:cBhvr>
                                        <p:cTn id="84" dur="200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" y="88"/>
                                    </p:animMotion>
                                  </p:childTnLst>
                                </p:cTn>
                              </p:par>
                              <p:par>
                                <p:cTn id="8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684 -0.02106 L -0.01788 0.13959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" y="80"/>
                                    </p:animMotion>
                                  </p:childTnLst>
                                </p:cTn>
                              </p:par>
                              <p:par>
                                <p:cTn id="87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361 -2.59259E-6 L 0.0184 0.13959 " pathEditMode="relative" rAng="0" ptsTypes="AA">
                                      <p:cBhvr>
                                        <p:cTn id="88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" y="70"/>
                                    </p:animMotion>
                                  </p:childTnLst>
                                </p:cTn>
                              </p:par>
                              <p:par>
                                <p:cTn id="8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2.59259E-6 L -0.00191 0.12917 " pathEditMode="relative" rAng="0" ptsTypes="AA">
                                      <p:cBhvr>
                                        <p:cTn id="9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" y="65"/>
                                    </p:animMotion>
                                  </p:childTnLst>
                                </p:cTn>
                              </p:par>
                              <p:par>
                                <p:cTn id="91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2.59259E-6 L 0.00174 0.11875 " pathEditMode="relative" rAng="0" ptsTypes="AA">
                                      <p:cBhvr>
                                        <p:cTn id="92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" y="59"/>
                                    </p:animMotion>
                                  </p:childTnLst>
                                </p:cTn>
                              </p:par>
                              <p:par>
                                <p:cTn id="93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39 0.01042 L -0.00139 0.18889 " pathEditMode="relative" rAng="0" ptsTypes="AA">
                                      <p:cBhvr>
                                        <p:cTn id="94" dur="20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9"/>
                                    </p:animMotion>
                                  </p:childTnLst>
                                </p:cTn>
                              </p:par>
                              <p:par>
                                <p:cTn id="95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21 -0.0243 L 0.00035 -0.00532 " pathEditMode="relative" rAng="0" ptsTypes="AA">
                                      <p:cBhvr>
                                        <p:cTn id="96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" y="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1" dur="4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2" dur="4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3" dur="4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500"/>
                            </p:stCondLst>
                            <p:childTnLst>
                              <p:par>
                                <p:cTn id="12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000"/>
                            </p:stCondLst>
                            <p:childTnLst>
                              <p:par>
                                <p:cTn id="12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5" dur="2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6" dur="2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7" dur="2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8" dur="400"/>
                                        <p:tgtEl>
                                          <p:spTgt spid="83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9" dur="400"/>
                                        <p:tgtEl>
                                          <p:spTgt spid="83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0" dur="400"/>
                                        <p:tgtEl>
                                          <p:spTgt spid="83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5" dur="400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6" dur="400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7" dur="400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2800"/>
                            </p:stCondLst>
                            <p:childTnLst>
                              <p:par>
                                <p:cTn id="15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61" dur="400"/>
                                        <p:tgtEl>
                                          <p:spTgt spid="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2" dur="400"/>
                                        <p:tgtEl>
                                          <p:spTgt spid="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3" dur="400"/>
                                        <p:tgtEl>
                                          <p:spTgt spid="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3800"/>
                            </p:stCondLst>
                            <p:childTnLst>
                              <p:par>
                                <p:cTn id="16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67" dur="400"/>
                                        <p:tgtEl>
                                          <p:spTgt spid="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8" dur="400"/>
                                        <p:tgtEl>
                                          <p:spTgt spid="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9" dur="400"/>
                                        <p:tgtEl>
                                          <p:spTgt spid="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5200"/>
                            </p:stCondLst>
                            <p:childTnLst>
                              <p:par>
                                <p:cTn id="171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4.62856E-6 L 0.10156 0.0044 " pathEditMode="relative" rAng="0" ptsTypes="AA">
                                      <p:cBhvr>
                                        <p:cTn id="17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" y="2"/>
                                    </p:animMotion>
                                  </p:childTnLst>
                                </p:cTn>
                              </p:par>
                              <p:par>
                                <p:cTn id="173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16 -0.00255 L 0.10572 -0.00949 " pathEditMode="relative" rAng="0" ptsTypes="AA">
                                      <p:cBhvr>
                                        <p:cTn id="17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" y="-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9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500"/>
                            </p:stCondLst>
                            <p:childTnLst>
                              <p:par>
                                <p:cTn id="190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2" dur="2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3" dur="2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4" dur="2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500"/>
                            </p:stCondLst>
                            <p:childTnLst>
                              <p:par>
                                <p:cTn id="20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1000"/>
                            </p:stCondLst>
                            <p:childTnLst>
                              <p:par>
                                <p:cTn id="20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1500"/>
                            </p:stCondLst>
                            <p:childTnLst>
                              <p:par>
                                <p:cTn id="21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2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1" fill="hold">
                            <p:stCondLst>
                              <p:cond delay="2500"/>
                            </p:stCondLst>
                            <p:childTnLst>
                              <p:par>
                                <p:cTn id="23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4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6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7" fill="hold">
                            <p:stCondLst>
                              <p:cond delay="3000"/>
                            </p:stCondLst>
                            <p:childTnLst>
                              <p:par>
                                <p:cTn id="23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>
                            <p:stCondLst>
                              <p:cond delay="5000"/>
                            </p:stCondLst>
                            <p:childTnLst>
                              <p:par>
                                <p:cTn id="24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8" fill="hold">
                            <p:stCondLst>
                              <p:cond delay="5500"/>
                            </p:stCondLst>
                            <p:childTnLst>
                              <p:par>
                                <p:cTn id="24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1" dur="2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2" dur="2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3" dur="2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4" fill="hold">
                      <p:stCondLst>
                        <p:cond delay="indefinite"/>
                      </p:stCondLst>
                      <p:childTnLst>
                        <p:par>
                          <p:cTn id="255" fill="hold">
                            <p:stCondLst>
                              <p:cond delay="0"/>
                            </p:stCondLst>
                            <p:childTnLst>
                              <p:par>
                                <p:cTn id="25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8" dur="400"/>
                                        <p:tgtEl>
                                          <p:spTgt spid="84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9" dur="400"/>
                                        <p:tgtEl>
                                          <p:spTgt spid="84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0" dur="400"/>
                                        <p:tgtEl>
                                          <p:spTgt spid="84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1" fill="hold">
                      <p:stCondLst>
                        <p:cond delay="indefinite"/>
                      </p:stCondLst>
                      <p:childTnLst>
                        <p:par>
                          <p:cTn id="262" fill="hold">
                            <p:stCondLst>
                              <p:cond delay="0"/>
                            </p:stCondLst>
                            <p:childTnLst>
                              <p:par>
                                <p:cTn id="26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5" dur="400"/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6" dur="400"/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7" dur="400"/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8" fill="hold">
                            <p:stCondLst>
                              <p:cond delay="2800"/>
                            </p:stCondLst>
                            <p:childTnLst>
                              <p:par>
                                <p:cTn id="26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1" dur="400"/>
                                        <p:tgtEl>
                                          <p:spTgt spid="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2" dur="400"/>
                                        <p:tgtEl>
                                          <p:spTgt spid="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3" dur="400"/>
                                        <p:tgtEl>
                                          <p:spTgt spid="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4" fill="hold">
                            <p:stCondLst>
                              <p:cond delay="3800"/>
                            </p:stCondLst>
                            <p:childTnLst>
                              <p:par>
                                <p:cTn id="27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7" dur="400"/>
                                        <p:tgtEl>
                                          <p:spTgt spid="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8" dur="400"/>
                                        <p:tgtEl>
                                          <p:spTgt spid="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9" dur="400"/>
                                        <p:tgtEl>
                                          <p:spTgt spid="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0" fill="hold">
                            <p:stCondLst>
                              <p:cond delay="5200"/>
                            </p:stCondLst>
                            <p:childTnLst>
                              <p:par>
                                <p:cTn id="281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2.59259E-6 L 0.0191 -0.13148 " pathEditMode="relative" rAng="0" ptsTypes="AA">
                                      <p:cBhvr>
                                        <p:cTn id="28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" y="-66"/>
                                    </p:animMotion>
                                  </p:childTnLst>
                                </p:cTn>
                              </p:par>
                              <p:par>
                                <p:cTn id="283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7.40741E-7 L 0.00399 -0.12315 " pathEditMode="relative" rAng="0" ptsTypes="AA">
                                      <p:cBhvr>
                                        <p:cTn id="28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" y="-62"/>
                                    </p:animMotion>
                                  </p:childTnLst>
                                </p:cTn>
                              </p:par>
                              <p:par>
                                <p:cTn id="28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1.48148E-6 L -0.01111 -0.11991 " pathEditMode="relative" rAng="0" ptsTypes="AA">
                                      <p:cBhvr>
                                        <p:cTn id="28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" y="-60"/>
                                    </p:animMotion>
                                  </p:childTnLst>
                                </p:cTn>
                              </p:par>
                              <p:par>
                                <p:cTn id="287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1.11111E-6 L -0.03542 -0.13218 " pathEditMode="relative" rAng="0" ptsTypes="AA">
                                      <p:cBhvr>
                                        <p:cTn id="28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" y="-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9" fill="hold">
                            <p:stCondLst>
                              <p:cond delay="7200"/>
                            </p:stCondLst>
                            <p:childTnLst>
                              <p:par>
                                <p:cTn id="29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2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6" fill="hold">
                      <p:stCondLst>
                        <p:cond delay="indefinite"/>
                      </p:stCondLst>
                      <p:childTnLst>
                        <p:par>
                          <p:cTn id="297" fill="hold">
                            <p:stCondLst>
                              <p:cond delay="0"/>
                            </p:stCondLst>
                            <p:childTnLst>
                              <p:par>
                                <p:cTn id="298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299" dur="2000" fill="hold"/>
                                        <p:tgtEl>
                                          <p:spTgt spid="36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7" grpId="0" animBg="1"/>
      <p:bldP spid="4107" grpId="1" animBg="1"/>
      <p:bldP spid="4108" grpId="0" animBg="1"/>
      <p:bldP spid="4108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6" grpId="0" animBg="1"/>
      <p:bldP spid="36" grpId="1" animBg="1"/>
      <p:bldP spid="40" grpId="0" animBg="1"/>
      <p:bldP spid="41" grpId="0" animBg="1"/>
      <p:bldP spid="45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81" grpId="0" animBg="1"/>
      <p:bldP spid="82" grpId="0" build="p" animBg="1" autoUpdateAnimBg="0"/>
      <p:bldP spid="83" grpId="0" build="p" animBg="1" autoUpdateAnimBg="0"/>
      <p:bldP spid="84" grpId="0" build="p" animBg="1" autoUpdateAnimBg="0"/>
      <p:bldP spid="79" grpId="0" animBg="1"/>
      <p:bldP spid="80" grpId="0" animBg="1"/>
      <p:bldP spid="70" grpId="0"/>
      <p:bldP spid="71" grpId="0"/>
      <p:bldP spid="72" grpId="0"/>
      <p:bldP spid="7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858280" y="25003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9144000" cy="126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9-3.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Чтобы  зарядить тело,  не </a:t>
            </a: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касаясь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его другим  зарядом надо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5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Group 8"/>
          <p:cNvGrpSpPr>
            <a:grpSpLocks/>
          </p:cNvGrpSpPr>
          <p:nvPr/>
        </p:nvGrpSpPr>
        <p:grpSpPr bwMode="auto">
          <a:xfrm>
            <a:off x="4683369" y="2833888"/>
            <a:ext cx="1643074" cy="1581841"/>
            <a:chOff x="11808" y="5904"/>
            <a:chExt cx="1152" cy="1440"/>
          </a:xfrm>
        </p:grpSpPr>
        <p:sp>
          <p:nvSpPr>
            <p:cNvPr id="6" name="Oval 9"/>
            <p:cNvSpPr>
              <a:spLocks noChangeArrowheads="1"/>
            </p:cNvSpPr>
            <p:nvPr/>
          </p:nvSpPr>
          <p:spPr bwMode="auto">
            <a:xfrm>
              <a:off x="11808" y="5904"/>
              <a:ext cx="1152" cy="1152"/>
            </a:xfrm>
            <a:prstGeom prst="ellips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" name="Line 10"/>
            <p:cNvSpPr>
              <a:spLocks noChangeShapeType="1"/>
            </p:cNvSpPr>
            <p:nvPr/>
          </p:nvSpPr>
          <p:spPr bwMode="auto">
            <a:xfrm>
              <a:off x="12384" y="7056"/>
              <a:ext cx="0" cy="288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" name="Line 11"/>
            <p:cNvSpPr>
              <a:spLocks noChangeShapeType="1"/>
            </p:cNvSpPr>
            <p:nvPr/>
          </p:nvSpPr>
          <p:spPr bwMode="auto">
            <a:xfrm>
              <a:off x="11952" y="7344"/>
              <a:ext cx="864" cy="0"/>
            </a:xfrm>
            <a:prstGeom prst="line">
              <a:avLst/>
            </a:prstGeom>
            <a:noFill/>
            <a:ln w="762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9" name="Line 12"/>
          <p:cNvSpPr>
            <a:spLocks noChangeShapeType="1"/>
          </p:cNvSpPr>
          <p:nvPr/>
        </p:nvSpPr>
        <p:spPr bwMode="auto">
          <a:xfrm>
            <a:off x="5536413" y="2214554"/>
            <a:ext cx="0" cy="1740026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Line 13"/>
          <p:cNvSpPr>
            <a:spLocks noChangeShapeType="1"/>
          </p:cNvSpPr>
          <p:nvPr/>
        </p:nvSpPr>
        <p:spPr bwMode="auto">
          <a:xfrm rot="-180000" flipH="1">
            <a:off x="5523096" y="3000372"/>
            <a:ext cx="45719" cy="857255"/>
          </a:xfrm>
          <a:prstGeom prst="line">
            <a:avLst/>
          </a:prstGeom>
          <a:noFill/>
          <a:ln w="57150">
            <a:solidFill>
              <a:srgbClr val="0033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11" name="Group 8"/>
          <p:cNvGrpSpPr>
            <a:grpSpLocks/>
          </p:cNvGrpSpPr>
          <p:nvPr/>
        </p:nvGrpSpPr>
        <p:grpSpPr bwMode="auto">
          <a:xfrm>
            <a:off x="6929454" y="2847291"/>
            <a:ext cx="1643074" cy="1581841"/>
            <a:chOff x="11808" y="5904"/>
            <a:chExt cx="1152" cy="1440"/>
          </a:xfrm>
        </p:grpSpPr>
        <p:sp>
          <p:nvSpPr>
            <p:cNvPr id="12" name="Oval 9"/>
            <p:cNvSpPr>
              <a:spLocks noChangeArrowheads="1"/>
            </p:cNvSpPr>
            <p:nvPr/>
          </p:nvSpPr>
          <p:spPr bwMode="auto">
            <a:xfrm>
              <a:off x="11808" y="5904"/>
              <a:ext cx="1152" cy="1152"/>
            </a:xfrm>
            <a:prstGeom prst="ellips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" name="Line 10"/>
            <p:cNvSpPr>
              <a:spLocks noChangeShapeType="1"/>
            </p:cNvSpPr>
            <p:nvPr/>
          </p:nvSpPr>
          <p:spPr bwMode="auto">
            <a:xfrm>
              <a:off x="12384" y="7056"/>
              <a:ext cx="0" cy="288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" name="Line 11"/>
            <p:cNvSpPr>
              <a:spLocks noChangeShapeType="1"/>
            </p:cNvSpPr>
            <p:nvPr/>
          </p:nvSpPr>
          <p:spPr bwMode="auto">
            <a:xfrm>
              <a:off x="11952" y="7344"/>
              <a:ext cx="864" cy="0"/>
            </a:xfrm>
            <a:prstGeom prst="line">
              <a:avLst/>
            </a:prstGeom>
            <a:noFill/>
            <a:ln w="762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15" name="Line 12"/>
          <p:cNvSpPr>
            <a:spLocks noChangeShapeType="1"/>
          </p:cNvSpPr>
          <p:nvPr/>
        </p:nvSpPr>
        <p:spPr bwMode="auto">
          <a:xfrm>
            <a:off x="7750991" y="2227957"/>
            <a:ext cx="0" cy="1740026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Line 13"/>
          <p:cNvSpPr>
            <a:spLocks noChangeShapeType="1"/>
          </p:cNvSpPr>
          <p:nvPr/>
        </p:nvSpPr>
        <p:spPr bwMode="auto">
          <a:xfrm rot="-3120000" flipH="1">
            <a:off x="7327588" y="3184192"/>
            <a:ext cx="821537" cy="632737"/>
          </a:xfrm>
          <a:prstGeom prst="line">
            <a:avLst/>
          </a:prstGeom>
          <a:noFill/>
          <a:ln w="57150">
            <a:solidFill>
              <a:srgbClr val="0033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5500694" y="2201151"/>
            <a:ext cx="2286016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Group 2"/>
          <p:cNvGrpSpPr>
            <a:grpSpLocks/>
          </p:cNvGrpSpPr>
          <p:nvPr/>
        </p:nvGrpSpPr>
        <p:grpSpPr bwMode="auto">
          <a:xfrm rot="16200000">
            <a:off x="2321703" y="3036091"/>
            <a:ext cx="3429023" cy="500066"/>
            <a:chOff x="2028" y="8721"/>
            <a:chExt cx="2085" cy="311"/>
          </a:xfrm>
        </p:grpSpPr>
        <p:sp>
          <p:nvSpPr>
            <p:cNvPr id="19" name="Rectangle 3"/>
            <p:cNvSpPr>
              <a:spLocks noChangeArrowheads="1"/>
            </p:cNvSpPr>
            <p:nvPr/>
          </p:nvSpPr>
          <p:spPr bwMode="auto">
            <a:xfrm>
              <a:off x="2028" y="8721"/>
              <a:ext cx="2085" cy="31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57150">
              <a:solidFill>
                <a:srgbClr val="0014AC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20" name="Group 4"/>
            <p:cNvGrpSpPr>
              <a:grpSpLocks/>
            </p:cNvGrpSpPr>
            <p:nvPr/>
          </p:nvGrpSpPr>
          <p:grpSpPr bwMode="auto">
            <a:xfrm>
              <a:off x="2304" y="8870"/>
              <a:ext cx="1581" cy="13"/>
              <a:chOff x="2108" y="9308"/>
              <a:chExt cx="1581" cy="13"/>
            </a:xfrm>
          </p:grpSpPr>
          <p:sp>
            <p:nvSpPr>
              <p:cNvPr id="21" name="Line 5"/>
              <p:cNvSpPr>
                <a:spLocks noChangeShapeType="1"/>
              </p:cNvSpPr>
              <p:nvPr/>
            </p:nvSpPr>
            <p:spPr bwMode="auto">
              <a:xfrm>
                <a:off x="2108" y="9308"/>
                <a:ext cx="150" cy="0"/>
              </a:xfrm>
              <a:prstGeom prst="line">
                <a:avLst/>
              </a:prstGeom>
              <a:noFill/>
              <a:ln w="57150">
                <a:solidFill>
                  <a:srgbClr val="0014AC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" name="Line 6"/>
              <p:cNvSpPr>
                <a:spLocks noChangeShapeType="1"/>
              </p:cNvSpPr>
              <p:nvPr/>
            </p:nvSpPr>
            <p:spPr bwMode="auto">
              <a:xfrm>
                <a:off x="2396" y="9309"/>
                <a:ext cx="150" cy="0"/>
              </a:xfrm>
              <a:prstGeom prst="line">
                <a:avLst/>
              </a:prstGeom>
              <a:noFill/>
              <a:ln w="57150">
                <a:solidFill>
                  <a:srgbClr val="0014AC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" name="Line 7"/>
              <p:cNvSpPr>
                <a:spLocks noChangeShapeType="1"/>
              </p:cNvSpPr>
              <p:nvPr/>
            </p:nvSpPr>
            <p:spPr bwMode="auto">
              <a:xfrm>
                <a:off x="2650" y="9321"/>
                <a:ext cx="150" cy="0"/>
              </a:xfrm>
              <a:prstGeom prst="line">
                <a:avLst/>
              </a:prstGeom>
              <a:noFill/>
              <a:ln w="57150">
                <a:solidFill>
                  <a:srgbClr val="0014AC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" name="Line 8"/>
              <p:cNvSpPr>
                <a:spLocks noChangeShapeType="1"/>
              </p:cNvSpPr>
              <p:nvPr/>
            </p:nvSpPr>
            <p:spPr bwMode="auto">
              <a:xfrm>
                <a:off x="2929" y="9321"/>
                <a:ext cx="150" cy="0"/>
              </a:xfrm>
              <a:prstGeom prst="line">
                <a:avLst/>
              </a:prstGeom>
              <a:noFill/>
              <a:ln w="57150">
                <a:solidFill>
                  <a:srgbClr val="0014AC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5" name="Line 9"/>
              <p:cNvSpPr>
                <a:spLocks noChangeShapeType="1"/>
              </p:cNvSpPr>
              <p:nvPr/>
            </p:nvSpPr>
            <p:spPr bwMode="auto">
              <a:xfrm>
                <a:off x="3240" y="9310"/>
                <a:ext cx="150" cy="0"/>
              </a:xfrm>
              <a:prstGeom prst="line">
                <a:avLst/>
              </a:prstGeom>
              <a:noFill/>
              <a:ln w="57150">
                <a:solidFill>
                  <a:srgbClr val="0014AC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6" name="Line 10"/>
              <p:cNvSpPr>
                <a:spLocks noChangeShapeType="1"/>
              </p:cNvSpPr>
              <p:nvPr/>
            </p:nvSpPr>
            <p:spPr bwMode="auto">
              <a:xfrm>
                <a:off x="3539" y="9310"/>
                <a:ext cx="150" cy="0"/>
              </a:xfrm>
              <a:prstGeom prst="line">
                <a:avLst/>
              </a:prstGeom>
              <a:noFill/>
              <a:ln w="57150">
                <a:solidFill>
                  <a:srgbClr val="0014AC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sp>
        <p:nvSpPr>
          <p:cNvPr id="27" name="Прямоугольник 26"/>
          <p:cNvSpPr/>
          <p:nvPr/>
        </p:nvSpPr>
        <p:spPr>
          <a:xfrm>
            <a:off x="4857752" y="2285992"/>
            <a:ext cx="500066" cy="92333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5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</a:t>
            </a:r>
            <a:endParaRPr lang="ru-RU" sz="54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8" name="Group 3"/>
          <p:cNvGrpSpPr>
            <a:grpSpLocks/>
          </p:cNvGrpSpPr>
          <p:nvPr/>
        </p:nvGrpSpPr>
        <p:grpSpPr bwMode="auto">
          <a:xfrm>
            <a:off x="7929586" y="2428868"/>
            <a:ext cx="571504" cy="571504"/>
            <a:chOff x="13968" y="2736"/>
            <a:chExt cx="288" cy="288"/>
          </a:xfrm>
        </p:grpSpPr>
        <p:sp>
          <p:nvSpPr>
            <p:cNvPr id="30" name="Oval 5"/>
            <p:cNvSpPr>
              <a:spLocks noChangeArrowheads="1"/>
            </p:cNvSpPr>
            <p:nvPr/>
          </p:nvSpPr>
          <p:spPr bwMode="auto">
            <a:xfrm>
              <a:off x="13968" y="2736"/>
              <a:ext cx="288" cy="288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rgbClr val="0066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b="1">
                <a:solidFill>
                  <a:srgbClr val="003300"/>
                </a:solidFill>
              </a:endParaRPr>
            </a:p>
          </p:txBody>
        </p:sp>
        <p:sp>
          <p:nvSpPr>
            <p:cNvPr id="29" name="Line 4"/>
            <p:cNvSpPr>
              <a:spLocks noChangeShapeType="1"/>
            </p:cNvSpPr>
            <p:nvPr/>
          </p:nvSpPr>
          <p:spPr bwMode="auto">
            <a:xfrm>
              <a:off x="13968" y="2880"/>
              <a:ext cx="288" cy="0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b="1">
                <a:solidFill>
                  <a:srgbClr val="003300"/>
                </a:solidFill>
              </a:endParaRPr>
            </a:p>
          </p:txBody>
        </p:sp>
      </p:grpSp>
      <p:grpSp>
        <p:nvGrpSpPr>
          <p:cNvPr id="31" name="Group 2"/>
          <p:cNvGrpSpPr>
            <a:grpSpLocks/>
          </p:cNvGrpSpPr>
          <p:nvPr/>
        </p:nvGrpSpPr>
        <p:grpSpPr bwMode="auto">
          <a:xfrm>
            <a:off x="5500694" y="2071678"/>
            <a:ext cx="357188" cy="357187"/>
            <a:chOff x="1783" y="8526"/>
            <a:chExt cx="366" cy="388"/>
          </a:xfrm>
        </p:grpSpPr>
        <p:sp>
          <p:nvSpPr>
            <p:cNvPr id="32" name="Line 3"/>
            <p:cNvSpPr>
              <a:spLocks noChangeShapeType="1"/>
            </p:cNvSpPr>
            <p:nvPr/>
          </p:nvSpPr>
          <p:spPr bwMode="auto">
            <a:xfrm>
              <a:off x="1871" y="8723"/>
              <a:ext cx="207" cy="0"/>
            </a:xfrm>
            <a:prstGeom prst="line">
              <a:avLst/>
            </a:prstGeom>
            <a:noFill/>
            <a:ln w="69850">
              <a:solidFill>
                <a:srgbClr val="0066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3" name="Oval 4"/>
            <p:cNvSpPr>
              <a:spLocks noChangeArrowheads="1"/>
            </p:cNvSpPr>
            <p:nvPr/>
          </p:nvSpPr>
          <p:spPr bwMode="auto">
            <a:xfrm>
              <a:off x="1783" y="8526"/>
              <a:ext cx="366" cy="388"/>
            </a:xfrm>
            <a:prstGeom prst="ellipse">
              <a:avLst/>
            </a:prstGeom>
            <a:noFill/>
            <a:ln w="69850">
              <a:solidFill>
                <a:srgbClr val="0066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4" name="Прямоугольник 33"/>
          <p:cNvSpPr/>
          <p:nvPr/>
        </p:nvSpPr>
        <p:spPr>
          <a:xfrm>
            <a:off x="857224" y="2571744"/>
            <a:ext cx="3001976" cy="156966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>
            <a:spAutoFit/>
          </a:bodyPr>
          <a:lstStyle/>
          <a:p>
            <a:pPr lvl="0" algn="ctr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Электрическое</a:t>
            </a:r>
          </a:p>
          <a:p>
            <a:pPr lvl="0" algn="ctr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поле</a:t>
            </a:r>
          </a:p>
          <a:p>
            <a:pPr lvl="0" algn="ctr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палочки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858016" y="5857892"/>
            <a:ext cx="2285984" cy="646331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9-3,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стр.21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6" dur="400"/>
                                        <p:tgtEl>
                                          <p:spTgt spid="34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7" dur="400"/>
                                        <p:tgtEl>
                                          <p:spTgt spid="34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400"/>
                                        <p:tgtEl>
                                          <p:spTgt spid="34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9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1" dur="4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2" dur="4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4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800"/>
                            </p:stCondLst>
                            <p:childTnLst>
                              <p:par>
                                <p:cTn id="6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7" dur="400"/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8" dur="400"/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400"/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800"/>
                            </p:stCondLst>
                            <p:childTnLst>
                              <p:par>
                                <p:cTn id="7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3" dur="400"/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4" dur="400"/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400"/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3.89454E-6 L 0.22552 0.00023 " pathEditMode="relative" rAng="0" ptsTypes="AA">
                                      <p:cBhvr>
                                        <p:cTn id="7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3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000"/>
                            </p:stCondLst>
                            <p:childTnLst>
                              <p:par>
                                <p:cTn id="81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1800000">
                                      <p:cBhvr>
                                        <p:cTn id="8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3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8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" grpId="0"/>
      <p:bldP spid="9" grpId="0" animBg="1"/>
      <p:bldP spid="10" grpId="0" animBg="1"/>
      <p:bldP spid="10" grpId="1" animBg="1"/>
      <p:bldP spid="15" grpId="0" animBg="1"/>
      <p:bldP spid="16" grpId="0" animBg="1"/>
      <p:bldP spid="16" grpId="1" animBg="1"/>
      <p:bldP spid="27" grpId="0" animBg="1"/>
      <p:bldP spid="34" grpId="0" build="p" animBg="1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Содержимое 36"/>
          <p:cNvSpPr txBox="1">
            <a:spLocks/>
          </p:cNvSpPr>
          <p:nvPr/>
        </p:nvSpPr>
        <p:spPr>
          <a:xfrm>
            <a:off x="3042276" y="2643182"/>
            <a:ext cx="1357322" cy="7143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chemeClr val="accent1"/>
              </a:buClr>
              <a:buSzPct val="70000"/>
            </a:pPr>
            <a:r>
              <a:rPr kumimoji="0" lang="ru-RU" sz="3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,тогда </a:t>
            </a:r>
            <a:endParaRPr kumimoji="0" lang="ru-RU" sz="34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858280" y="25003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3" name="Содержимое 36"/>
          <p:cNvSpPr txBox="1">
            <a:spLocks/>
          </p:cNvSpPr>
          <p:nvPr/>
        </p:nvSpPr>
        <p:spPr>
          <a:xfrm>
            <a:off x="0" y="0"/>
            <a:ext cx="9144000" cy="100010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chemeClr val="accent1"/>
              </a:buClr>
              <a:buSzPct val="70000"/>
            </a:pPr>
            <a:r>
              <a:rPr lang="ru-RU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9-4.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Сколько электронов содержится в капле воды массой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0,03г</a:t>
            </a: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"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"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-32" y="2600510"/>
            <a:ext cx="1000132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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=</a:t>
            </a: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        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2161152" y="2369622"/>
            <a:ext cx="1110222" cy="1243212"/>
            <a:chOff x="9757" y="2765"/>
            <a:chExt cx="725" cy="1493"/>
          </a:xfrm>
        </p:grpSpPr>
        <p:sp>
          <p:nvSpPr>
            <p:cNvPr id="8" name="Text Box 9"/>
            <p:cNvSpPr txBox="1">
              <a:spLocks noChangeArrowheads="1"/>
            </p:cNvSpPr>
            <p:nvPr/>
          </p:nvSpPr>
          <p:spPr bwMode="auto">
            <a:xfrm>
              <a:off x="9802" y="3461"/>
              <a:ext cx="680" cy="7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40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rPr>
                <a:t>N</a:t>
              </a:r>
              <a:r>
                <a:rPr kumimoji="0" lang="en-US" sz="4000" b="1" i="0" u="none" strike="noStrike" cap="none" normalizeH="0" baseline="-2500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rPr>
                <a:t>A</a:t>
              </a:r>
              <a:endParaRPr kumimoji="0" lang="ru-RU" sz="4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" name="Text Box 10"/>
            <p:cNvSpPr txBox="1">
              <a:spLocks noChangeArrowheads="1"/>
            </p:cNvSpPr>
            <p:nvPr/>
          </p:nvSpPr>
          <p:spPr bwMode="auto">
            <a:xfrm>
              <a:off x="9793" y="2765"/>
              <a:ext cx="680" cy="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4000" b="1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N</a:t>
              </a:r>
              <a:endPara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" name="Line 11"/>
            <p:cNvSpPr>
              <a:spLocks noChangeShapeType="1"/>
            </p:cNvSpPr>
            <p:nvPr/>
          </p:nvSpPr>
          <p:spPr bwMode="auto">
            <a:xfrm>
              <a:off x="9757" y="3537"/>
              <a:ext cx="530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40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4" name="Group 12"/>
          <p:cNvGrpSpPr>
            <a:grpSpLocks/>
          </p:cNvGrpSpPr>
          <p:nvPr/>
        </p:nvGrpSpPr>
        <p:grpSpPr bwMode="auto">
          <a:xfrm>
            <a:off x="946871" y="2428868"/>
            <a:ext cx="371804" cy="758016"/>
            <a:chOff x="9433" y="2778"/>
            <a:chExt cx="735" cy="1033"/>
          </a:xfrm>
        </p:grpSpPr>
        <p:sp>
          <p:nvSpPr>
            <p:cNvPr id="12" name="Text Box 13"/>
            <p:cNvSpPr txBox="1">
              <a:spLocks noChangeArrowheads="1"/>
            </p:cNvSpPr>
            <p:nvPr/>
          </p:nvSpPr>
          <p:spPr bwMode="auto">
            <a:xfrm>
              <a:off x="9433" y="3443"/>
              <a:ext cx="680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40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M</a:t>
              </a:r>
              <a:endParaRPr kumimoji="0" lang="ru-RU" sz="4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" name="Text Box 14"/>
            <p:cNvSpPr txBox="1">
              <a:spLocks noChangeArrowheads="1"/>
            </p:cNvSpPr>
            <p:nvPr/>
          </p:nvSpPr>
          <p:spPr bwMode="auto">
            <a:xfrm>
              <a:off x="9488" y="2778"/>
              <a:ext cx="680" cy="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4000" b="1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m</a:t>
              </a:r>
              <a:endPara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4" name="Text Box 7"/>
          <p:cNvSpPr txBox="1">
            <a:spLocks noChangeArrowheads="1"/>
          </p:cNvSpPr>
          <p:nvPr/>
        </p:nvSpPr>
        <p:spPr bwMode="auto">
          <a:xfrm>
            <a:off x="1571604" y="2614158"/>
            <a:ext cx="857256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=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Line 11"/>
          <p:cNvSpPr>
            <a:spLocks noChangeShapeType="1"/>
          </p:cNvSpPr>
          <p:nvPr/>
        </p:nvSpPr>
        <p:spPr bwMode="auto">
          <a:xfrm>
            <a:off x="905126" y="3033390"/>
            <a:ext cx="811611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4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Содержимое 36"/>
          <p:cNvSpPr txBox="1">
            <a:spLocks/>
          </p:cNvSpPr>
          <p:nvPr/>
        </p:nvSpPr>
        <p:spPr>
          <a:xfrm>
            <a:off x="0" y="1000108"/>
            <a:ext cx="9144000" cy="71438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chemeClr val="accent1"/>
              </a:buClr>
              <a:buSzPct val="70000"/>
            </a:pPr>
            <a: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В одной молекуле Н</a:t>
            </a:r>
            <a:r>
              <a:rPr lang="ru-RU" sz="32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О </a:t>
            </a:r>
            <a:r>
              <a:rPr lang="ru-RU" sz="32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электронов (см. ТМ)</a:t>
            </a:r>
            <a:endParaRPr kumimoji="0" lang="ru-RU" sz="320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Содержимое 36"/>
          <p:cNvSpPr txBox="1">
            <a:spLocks/>
          </p:cNvSpPr>
          <p:nvPr/>
        </p:nvSpPr>
        <p:spPr>
          <a:xfrm>
            <a:off x="0" y="1714488"/>
            <a:ext cx="9144000" cy="71438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chemeClr val="accent1"/>
              </a:buClr>
              <a:buSzPct val="70000"/>
            </a:pPr>
            <a:r>
              <a:rPr lang="ru-RU" sz="3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Количество молекул в  </a:t>
            </a:r>
            <a:r>
              <a:rPr lang="ru-RU" sz="3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0,03г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 воды  </a:t>
            </a:r>
            <a:r>
              <a:rPr lang="ru-RU" sz="3400" b="1" dirty="0" smtClean="0">
                <a:latin typeface="Times New Roman" pitchFamily="18" charset="0"/>
                <a:cs typeface="Times New Roman" pitchFamily="18" charset="0"/>
              </a:rPr>
              <a:t>(см.т№1)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accent1"/>
              </a:buClr>
              <a:buSzPct val="70000"/>
            </a:pPr>
            <a:endParaRPr kumimoji="0" lang="ru-RU" sz="340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 Box 7"/>
          <p:cNvSpPr txBox="1">
            <a:spLocks noChangeArrowheads="1"/>
          </p:cNvSpPr>
          <p:nvPr/>
        </p:nvSpPr>
        <p:spPr bwMode="auto">
          <a:xfrm>
            <a:off x="4286248" y="2571744"/>
            <a:ext cx="1143008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  <a:sym typeface="Symbol" pitchFamily="18" charset="2"/>
              </a:rPr>
              <a:t>N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=</a:t>
            </a: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        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Group 12"/>
          <p:cNvGrpSpPr>
            <a:grpSpLocks/>
          </p:cNvGrpSpPr>
          <p:nvPr/>
        </p:nvGrpSpPr>
        <p:grpSpPr bwMode="auto">
          <a:xfrm>
            <a:off x="5284510" y="2367965"/>
            <a:ext cx="1287909" cy="1132256"/>
            <a:chOff x="9488" y="2695"/>
            <a:chExt cx="2546" cy="1543"/>
          </a:xfrm>
        </p:grpSpPr>
        <p:sp>
          <p:nvSpPr>
            <p:cNvPr id="21" name="Text Box 13"/>
            <p:cNvSpPr txBox="1">
              <a:spLocks noChangeArrowheads="1"/>
            </p:cNvSpPr>
            <p:nvPr/>
          </p:nvSpPr>
          <p:spPr bwMode="auto">
            <a:xfrm>
              <a:off x="9998" y="3443"/>
              <a:ext cx="1471" cy="7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40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M</a:t>
              </a:r>
              <a:endParaRPr kumimoji="0" lang="ru-RU" sz="4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2" name="Text Box 14"/>
            <p:cNvSpPr txBox="1">
              <a:spLocks noChangeArrowheads="1"/>
            </p:cNvSpPr>
            <p:nvPr/>
          </p:nvSpPr>
          <p:spPr bwMode="auto">
            <a:xfrm>
              <a:off x="9488" y="2695"/>
              <a:ext cx="2546" cy="7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spcAft>
                  <a:spcPts val="1000"/>
                </a:spcAft>
              </a:pPr>
              <a:r>
                <a:rPr kumimoji="0" lang="en-US" sz="4000" b="1" i="0" u="none" strike="noStrike" cap="none" normalizeH="0" baseline="0" dirty="0" err="1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m</a:t>
              </a:r>
              <a:r>
                <a:rPr lang="en-US" sz="4000" b="1" dirty="0" err="1" smtClean="0">
                  <a:latin typeface="Times New Roman" pitchFamily="18" charset="0"/>
                  <a:cs typeface="Times New Roman" pitchFamily="18" charset="0"/>
                </a:rPr>
                <a:t>N</a:t>
              </a:r>
              <a:r>
                <a:rPr lang="en-US" sz="4000" b="1" baseline="-25000" dirty="0" err="1" smtClean="0">
                  <a:latin typeface="Times New Roman" pitchFamily="18" charset="0"/>
                  <a:cs typeface="Times New Roman" pitchFamily="18" charset="0"/>
                </a:rPr>
                <a:t>A</a:t>
              </a:r>
              <a:endParaRPr lang="ru-RU" sz="4000" dirty="0" smtClean="0">
                <a:latin typeface="Times New Roman" pitchFamily="18" charset="0"/>
                <a:cs typeface="Times New Roman" pitchFamily="18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endPara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3" name="Line 11"/>
          <p:cNvSpPr>
            <a:spLocks noChangeShapeType="1"/>
          </p:cNvSpPr>
          <p:nvPr/>
        </p:nvSpPr>
        <p:spPr bwMode="auto">
          <a:xfrm>
            <a:off x="5500694" y="3033390"/>
            <a:ext cx="811611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4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 Box 7"/>
          <p:cNvSpPr txBox="1">
            <a:spLocks noChangeArrowheads="1"/>
          </p:cNvSpPr>
          <p:nvPr/>
        </p:nvSpPr>
        <p:spPr bwMode="auto">
          <a:xfrm>
            <a:off x="6429388" y="2643182"/>
            <a:ext cx="571504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=</a:t>
            </a: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        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1" name="Group 12"/>
          <p:cNvGrpSpPr>
            <a:grpSpLocks/>
          </p:cNvGrpSpPr>
          <p:nvPr/>
        </p:nvGrpSpPr>
        <p:grpSpPr bwMode="auto">
          <a:xfrm>
            <a:off x="6786407" y="2500046"/>
            <a:ext cx="2500445" cy="1061077"/>
            <a:chOff x="9064" y="2792"/>
            <a:chExt cx="4943" cy="1446"/>
          </a:xfrm>
        </p:grpSpPr>
        <p:sp>
          <p:nvSpPr>
            <p:cNvPr id="26" name="Text Box 13"/>
            <p:cNvSpPr txBox="1">
              <a:spLocks noChangeArrowheads="1"/>
            </p:cNvSpPr>
            <p:nvPr/>
          </p:nvSpPr>
          <p:spPr bwMode="auto">
            <a:xfrm>
              <a:off x="9998" y="3443"/>
              <a:ext cx="3727" cy="7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32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18</a:t>
              </a:r>
              <a:r>
                <a:rPr kumimoji="0" lang="ru-RU" sz="3200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г</a:t>
              </a:r>
              <a:r>
                <a:rPr kumimoji="0" lang="ru-RU" sz="32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rPr>
                <a:t>/</a:t>
              </a:r>
              <a:r>
                <a:rPr kumimoji="0" lang="ru-RU" sz="3200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моль</a:t>
              </a:r>
            </a:p>
          </p:txBody>
        </p:sp>
        <p:sp>
          <p:nvSpPr>
            <p:cNvPr id="27" name="Text Box 14"/>
            <p:cNvSpPr txBox="1">
              <a:spLocks noChangeArrowheads="1"/>
            </p:cNvSpPr>
            <p:nvPr/>
          </p:nvSpPr>
          <p:spPr bwMode="auto">
            <a:xfrm>
              <a:off x="9064" y="2792"/>
              <a:ext cx="4943" cy="7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spcAft>
                  <a:spcPts val="1000"/>
                </a:spcAft>
              </a:pPr>
              <a:r>
                <a:rPr lang="ru-RU" sz="2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0,03г</a:t>
              </a:r>
              <a:r>
                <a:rPr lang="ru-RU" sz="28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·</a:t>
              </a:r>
              <a:r>
                <a:rPr lang="ru-RU" sz="2800" b="1" dirty="0" smtClean="0">
                  <a:latin typeface="Times New Roman" pitchFamily="18" charset="0"/>
                  <a:cs typeface="Times New Roman" pitchFamily="18" charset="0"/>
                </a:rPr>
                <a:t>6,02</a:t>
              </a:r>
              <a:r>
                <a:rPr lang="ru-RU" sz="28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·</a:t>
              </a:r>
              <a:r>
                <a:rPr lang="ru-RU" sz="2800" b="1" dirty="0" smtClean="0">
                  <a:latin typeface="Times New Roman" pitchFamily="18" charset="0"/>
                  <a:cs typeface="Times New Roman" pitchFamily="18" charset="0"/>
                </a:rPr>
                <a:t>10</a:t>
              </a:r>
              <a:r>
                <a:rPr lang="ru-RU" sz="2800" b="1" baseline="30000" dirty="0" smtClean="0">
                  <a:latin typeface="Times New Roman" pitchFamily="18" charset="0"/>
                  <a:cs typeface="Times New Roman" pitchFamily="18" charset="0"/>
                </a:rPr>
                <a:t>23</a:t>
              </a:r>
              <a:r>
                <a:rPr lang="en-US" sz="28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sz="2800" b="1" dirty="0" smtClean="0">
                <a:latin typeface="Times New Roman" pitchFamily="18" charset="0"/>
                <a:cs typeface="Times New Roman" pitchFamily="18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endPara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8" name="Line 11"/>
          <p:cNvSpPr>
            <a:spLocks noChangeShapeType="1"/>
          </p:cNvSpPr>
          <p:nvPr/>
        </p:nvSpPr>
        <p:spPr bwMode="auto">
          <a:xfrm>
            <a:off x="7072329" y="3071810"/>
            <a:ext cx="1944000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4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 Box 7"/>
          <p:cNvSpPr txBox="1">
            <a:spLocks noChangeArrowheads="1"/>
          </p:cNvSpPr>
          <p:nvPr/>
        </p:nvSpPr>
        <p:spPr bwMode="auto">
          <a:xfrm>
            <a:off x="214282" y="3786190"/>
            <a:ext cx="1143008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  <a:sym typeface="Symbol" pitchFamily="18" charset="2"/>
              </a:rPr>
              <a:t>N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=</a:t>
            </a: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        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Line 11"/>
          <p:cNvSpPr>
            <a:spLocks noChangeShapeType="1"/>
          </p:cNvSpPr>
          <p:nvPr/>
        </p:nvSpPr>
        <p:spPr bwMode="auto">
          <a:xfrm>
            <a:off x="1214414" y="4190434"/>
            <a:ext cx="1944000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400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0" name="Group 12"/>
          <p:cNvGrpSpPr>
            <a:grpSpLocks/>
          </p:cNvGrpSpPr>
          <p:nvPr/>
        </p:nvGrpSpPr>
        <p:grpSpPr bwMode="auto">
          <a:xfrm>
            <a:off x="1115162" y="3704274"/>
            <a:ext cx="2171132" cy="1061077"/>
            <a:chOff x="9064" y="2792"/>
            <a:chExt cx="4292" cy="1446"/>
          </a:xfrm>
        </p:grpSpPr>
        <p:sp>
          <p:nvSpPr>
            <p:cNvPr id="33" name="Text Box 13"/>
            <p:cNvSpPr txBox="1">
              <a:spLocks noChangeArrowheads="1"/>
            </p:cNvSpPr>
            <p:nvPr/>
          </p:nvSpPr>
          <p:spPr bwMode="auto">
            <a:xfrm>
              <a:off x="9119" y="3443"/>
              <a:ext cx="3727" cy="7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32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18</a:t>
              </a:r>
              <a:r>
                <a:rPr kumimoji="0" lang="ru-RU" sz="3200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г</a:t>
              </a:r>
              <a:r>
                <a:rPr kumimoji="0" lang="ru-RU" sz="32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rPr>
                <a:t>/</a:t>
              </a:r>
              <a:r>
                <a:rPr kumimoji="0" lang="ru-RU" sz="3200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моль</a:t>
              </a:r>
            </a:p>
          </p:txBody>
        </p:sp>
        <p:sp>
          <p:nvSpPr>
            <p:cNvPr id="34" name="Text Box 14"/>
            <p:cNvSpPr txBox="1">
              <a:spLocks noChangeArrowheads="1"/>
            </p:cNvSpPr>
            <p:nvPr/>
          </p:nvSpPr>
          <p:spPr bwMode="auto">
            <a:xfrm>
              <a:off x="9064" y="2792"/>
              <a:ext cx="4292" cy="7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spcAft>
                  <a:spcPts val="1000"/>
                </a:spcAft>
              </a:pPr>
              <a:r>
                <a:rPr lang="ru-RU" sz="2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3г</a:t>
              </a:r>
              <a:r>
                <a:rPr lang="ru-RU" sz="28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·</a:t>
              </a:r>
              <a:r>
                <a:rPr lang="ru-RU" sz="2800" b="1" dirty="0" smtClean="0">
                  <a:latin typeface="Times New Roman" pitchFamily="18" charset="0"/>
                  <a:cs typeface="Times New Roman" pitchFamily="18" charset="0"/>
                </a:rPr>
                <a:t>6,02</a:t>
              </a:r>
              <a:r>
                <a:rPr lang="ru-RU" sz="28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·</a:t>
              </a:r>
              <a:r>
                <a:rPr lang="ru-RU" sz="2800" b="1" dirty="0" smtClean="0">
                  <a:latin typeface="Times New Roman" pitchFamily="18" charset="0"/>
                  <a:cs typeface="Times New Roman" pitchFamily="18" charset="0"/>
                </a:rPr>
                <a:t>10</a:t>
              </a:r>
              <a:r>
                <a:rPr lang="ru-RU" sz="2800" b="1" baseline="30000" dirty="0" smtClean="0">
                  <a:latin typeface="Times New Roman" pitchFamily="18" charset="0"/>
                  <a:cs typeface="Times New Roman" pitchFamily="18" charset="0"/>
                </a:rPr>
                <a:t>21</a:t>
              </a:r>
              <a:r>
                <a:rPr lang="en-US" sz="28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sz="2800" b="1" dirty="0" smtClean="0">
                <a:latin typeface="Times New Roman" pitchFamily="18" charset="0"/>
                <a:cs typeface="Times New Roman" pitchFamily="18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endPara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5" name="Text Box 7"/>
          <p:cNvSpPr txBox="1">
            <a:spLocks noChangeArrowheads="1"/>
          </p:cNvSpPr>
          <p:nvPr/>
        </p:nvSpPr>
        <p:spPr bwMode="auto">
          <a:xfrm>
            <a:off x="3143240" y="3714752"/>
            <a:ext cx="500066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=</a:t>
            </a: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        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Text Box 14"/>
          <p:cNvSpPr txBox="1">
            <a:spLocks noChangeArrowheads="1"/>
          </p:cNvSpPr>
          <p:nvPr/>
        </p:nvSpPr>
        <p:spPr bwMode="auto">
          <a:xfrm>
            <a:off x="3615494" y="3857501"/>
            <a:ext cx="885068" cy="571631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Aft>
                <a:spcPts val="1000"/>
              </a:spcAft>
            </a:pPr>
            <a:r>
              <a:rPr lang="ru-RU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ru-RU" sz="3200" b="1" baseline="30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21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Содержимое 36"/>
          <p:cNvSpPr txBox="1">
            <a:spLocks/>
          </p:cNvSpPr>
          <p:nvPr/>
        </p:nvSpPr>
        <p:spPr>
          <a:xfrm>
            <a:off x="0" y="4643446"/>
            <a:ext cx="5786446" cy="71438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chemeClr val="accent1"/>
              </a:buClr>
              <a:buSzPct val="70000"/>
            </a:pPr>
            <a: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огда количество электронов  </a:t>
            </a:r>
            <a:endParaRPr kumimoji="0" lang="ru-RU" sz="320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Text Box 14"/>
          <p:cNvSpPr txBox="1">
            <a:spLocks noChangeArrowheads="1"/>
          </p:cNvSpPr>
          <p:nvPr/>
        </p:nvSpPr>
        <p:spPr bwMode="auto">
          <a:xfrm>
            <a:off x="5715008" y="4643446"/>
            <a:ext cx="1500198" cy="714380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Aft>
                <a:spcPts val="1000"/>
              </a:spcAft>
            </a:pPr>
            <a:r>
              <a:rPr lang="ru-RU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ru-RU" sz="4400" b="1" baseline="30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22</a:t>
            </a:r>
            <a:r>
              <a:rPr lang="en-US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4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44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786314" y="5857892"/>
            <a:ext cx="4357686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9-4,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стр.21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///ПРЗ1,стр.251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714908" y="6201811"/>
            <a:ext cx="4357686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9-4,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стр.21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///ПРЗ1,стр.251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786314" y="5929330"/>
            <a:ext cx="4357686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9-4,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стр.21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///ПРЗ1,стр.305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000"/>
                            </p:stCondLst>
                            <p:childTnLst>
                              <p:par>
                                <p:cTn id="8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3" grpId="0" animBg="1"/>
      <p:bldP spid="6" grpId="0"/>
      <p:bldP spid="14" grpId="0"/>
      <p:bldP spid="15" grpId="0" animBg="1"/>
      <p:bldP spid="16" grpId="0" animBg="1"/>
      <p:bldP spid="16" grpId="1" animBg="1"/>
      <p:bldP spid="17" grpId="0" animBg="1"/>
      <p:bldP spid="19" grpId="0"/>
      <p:bldP spid="23" grpId="0" animBg="1"/>
      <p:bldP spid="24" grpId="0"/>
      <p:bldP spid="28" grpId="0" animBg="1"/>
      <p:bldP spid="29" grpId="0"/>
      <p:bldP spid="31" grpId="0" animBg="1"/>
      <p:bldP spid="35" grpId="0"/>
      <p:bldP spid="36" grpId="0" animBg="1"/>
      <p:bldP spid="37" grpId="0" animBg="1"/>
      <p:bldP spid="3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858280" y="25003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7" name="Oval 4"/>
          <p:cNvSpPr>
            <a:spLocks noChangeArrowheads="1"/>
          </p:cNvSpPr>
          <p:nvPr/>
        </p:nvSpPr>
        <p:spPr bwMode="auto">
          <a:xfrm>
            <a:off x="47656" y="2782669"/>
            <a:ext cx="2143140" cy="2075091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" name="Oval 11"/>
          <p:cNvSpPr>
            <a:spLocks noChangeArrowheads="1"/>
          </p:cNvSpPr>
          <p:nvPr/>
        </p:nvSpPr>
        <p:spPr bwMode="auto">
          <a:xfrm>
            <a:off x="7143768" y="2857496"/>
            <a:ext cx="2000232" cy="2000264"/>
          </a:xfrm>
          <a:prstGeom prst="ellips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0" y="1928802"/>
            <a:ext cx="80021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sz="54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5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8429652" y="2071678"/>
            <a:ext cx="80021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sz="5400" b="1" baseline="-25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54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Плюс 37"/>
          <p:cNvSpPr/>
          <p:nvPr/>
        </p:nvSpPr>
        <p:spPr>
          <a:xfrm>
            <a:off x="-130845" y="2643182"/>
            <a:ext cx="2500330" cy="2428892"/>
          </a:xfrm>
          <a:prstGeom prst="mathPlus">
            <a:avLst>
              <a:gd name="adj1" fmla="val 7875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Минус 38"/>
          <p:cNvSpPr/>
          <p:nvPr/>
        </p:nvSpPr>
        <p:spPr>
          <a:xfrm>
            <a:off x="7286612" y="3357562"/>
            <a:ext cx="1857388" cy="1071570"/>
          </a:xfrm>
          <a:prstGeom prst="mathMinus">
            <a:avLst/>
          </a:prstGeom>
          <a:solidFill>
            <a:srgbClr val="0033CC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Равнобедренный треугольник 39"/>
          <p:cNvSpPr/>
          <p:nvPr/>
        </p:nvSpPr>
        <p:spPr>
          <a:xfrm>
            <a:off x="4143372" y="3429000"/>
            <a:ext cx="1285884" cy="1285884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Равнобедренный треугольник 40"/>
          <p:cNvSpPr/>
          <p:nvPr/>
        </p:nvSpPr>
        <p:spPr>
          <a:xfrm>
            <a:off x="6143636" y="3429000"/>
            <a:ext cx="1285884" cy="1285884"/>
          </a:xfrm>
          <a:prstGeom prst="triangle">
            <a:avLst/>
          </a:prstGeom>
          <a:solidFill>
            <a:srgbClr val="0033CC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Равнобедренный треугольник 41"/>
          <p:cNvSpPr/>
          <p:nvPr/>
        </p:nvSpPr>
        <p:spPr>
          <a:xfrm>
            <a:off x="1857356" y="3214686"/>
            <a:ext cx="1285884" cy="1285884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Равнобедренный треугольник 44"/>
          <p:cNvSpPr/>
          <p:nvPr/>
        </p:nvSpPr>
        <p:spPr>
          <a:xfrm>
            <a:off x="6143636" y="3429000"/>
            <a:ext cx="1285884" cy="1285884"/>
          </a:xfrm>
          <a:prstGeom prst="triangle">
            <a:avLst/>
          </a:prstGeom>
          <a:solidFill>
            <a:srgbClr val="0033CC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Равнобедренный треугольник 45"/>
          <p:cNvSpPr/>
          <p:nvPr/>
        </p:nvSpPr>
        <p:spPr>
          <a:xfrm>
            <a:off x="1857356" y="3214686"/>
            <a:ext cx="1285884" cy="1285884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Равнобедренный треугольник 46"/>
          <p:cNvSpPr/>
          <p:nvPr/>
        </p:nvSpPr>
        <p:spPr>
          <a:xfrm>
            <a:off x="6143636" y="3429000"/>
            <a:ext cx="1285884" cy="1285884"/>
          </a:xfrm>
          <a:prstGeom prst="triangle">
            <a:avLst/>
          </a:prstGeom>
          <a:solidFill>
            <a:srgbClr val="0033CC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Равнобедренный треугольник 48"/>
          <p:cNvSpPr/>
          <p:nvPr/>
        </p:nvSpPr>
        <p:spPr>
          <a:xfrm>
            <a:off x="1857356" y="3214686"/>
            <a:ext cx="1285884" cy="1285884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Равнобедренный треугольник 49"/>
          <p:cNvSpPr/>
          <p:nvPr/>
        </p:nvSpPr>
        <p:spPr>
          <a:xfrm>
            <a:off x="6143636" y="3429000"/>
            <a:ext cx="1285884" cy="1285884"/>
          </a:xfrm>
          <a:prstGeom prst="triangle">
            <a:avLst/>
          </a:prstGeom>
          <a:solidFill>
            <a:srgbClr val="0033CC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Равнобедренный треугольник 50"/>
          <p:cNvSpPr/>
          <p:nvPr/>
        </p:nvSpPr>
        <p:spPr>
          <a:xfrm>
            <a:off x="1857356" y="3214686"/>
            <a:ext cx="1285884" cy="1285884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Равнобедренный треугольник 51"/>
          <p:cNvSpPr/>
          <p:nvPr/>
        </p:nvSpPr>
        <p:spPr>
          <a:xfrm>
            <a:off x="6143636" y="3429000"/>
            <a:ext cx="1285884" cy="1285884"/>
          </a:xfrm>
          <a:prstGeom prst="triangle">
            <a:avLst/>
          </a:prstGeom>
          <a:solidFill>
            <a:srgbClr val="0033CC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Равнобедренный треугольник 52"/>
          <p:cNvSpPr/>
          <p:nvPr/>
        </p:nvSpPr>
        <p:spPr>
          <a:xfrm>
            <a:off x="1857356" y="3214686"/>
            <a:ext cx="1285884" cy="1285884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Прямоугольник 53"/>
          <p:cNvSpPr/>
          <p:nvPr/>
        </p:nvSpPr>
        <p:spPr>
          <a:xfrm>
            <a:off x="-32" y="1302237"/>
            <a:ext cx="8928855" cy="769441"/>
          </a:xfrm>
          <a:prstGeom prst="rect">
            <a:avLst/>
          </a:prstGeom>
          <a:solidFill>
            <a:schemeClr val="bg2"/>
          </a:solidFill>
        </p:spPr>
        <p:txBody>
          <a:bodyPr wrap="non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220FB1"/>
                </a:solidFill>
                <a:latin typeface="Times New Roman"/>
                <a:ea typeface="Times New Roman"/>
              </a:rPr>
              <a:t>7-2.</a:t>
            </a:r>
            <a:r>
              <a:rPr lang="ru-RU" sz="44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Гильза между электроскопами</a:t>
            </a:r>
            <a:endParaRPr lang="ru-RU" sz="4400" dirty="0"/>
          </a:p>
        </p:txBody>
      </p:sp>
      <p:sp>
        <p:nvSpPr>
          <p:cNvPr id="21" name="Равнобедренный треугольник 20"/>
          <p:cNvSpPr/>
          <p:nvPr/>
        </p:nvSpPr>
        <p:spPr>
          <a:xfrm>
            <a:off x="1857356" y="3198920"/>
            <a:ext cx="1285884" cy="1285884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4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0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1" dur="1000" fill="hold"/>
                                        <p:tgtEl>
                                          <p:spTgt spid="39"/>
                                        </p:tgtEl>
                                      </p:cBhvr>
                                      <p:by x="75000" y="7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2.61795E-6 L -0.47847 0.00047 " pathEditMode="relative" rAng="0" ptsTypes="AA">
                                      <p:cBhvr>
                                        <p:cTn id="5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9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972 0.03125 L 0.52396 0.03102 " pathEditMode="relative" rAng="0" ptsTypes="AA">
                                      <p:cBhvr>
                                        <p:cTn id="6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7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8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9" dur="500" fill="hold"/>
                                        <p:tgtEl>
                                          <p:spTgt spid="38"/>
                                        </p:tgtEl>
                                      </p:cBhvr>
                                      <p:by x="75000" y="7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5" dur="1000" fill="hold"/>
                                        <p:tgtEl>
                                          <p:spTgt spid="39"/>
                                        </p:tgtEl>
                                      </p:cBhvr>
                                      <p:by x="75000" y="75000"/>
                                    </p:animScale>
                                  </p:childTnLst>
                                </p:cTn>
                              </p:par>
                              <p:par>
                                <p:cTn id="7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00"/>
                            </p:stCondLst>
                            <p:childTnLst>
                              <p:par>
                                <p:cTn id="82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2.61795E-6 L -0.47847 0.00047 " pathEditMode="relative" rAng="0" ptsTypes="AA">
                                      <p:cBhvr>
                                        <p:cTn id="8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9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000"/>
                            </p:stCondLst>
                            <p:childTnLst>
                              <p:par>
                                <p:cTn id="85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2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3" dur="1000" fill="hold"/>
                                        <p:tgtEl>
                                          <p:spTgt spid="38"/>
                                        </p:tgtEl>
                                      </p:cBhvr>
                                      <p:by x="75000" y="7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3000"/>
                            </p:stCondLst>
                            <p:childTnLst>
                              <p:par>
                                <p:cTn id="95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972 0.03125 L 0.52396 0.03102 " pathEditMode="relative" rAng="0" ptsTypes="AA">
                                      <p:cBhvr>
                                        <p:cTn id="9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7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4000"/>
                            </p:stCondLst>
                            <p:childTnLst>
                              <p:par>
                                <p:cTn id="98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4500"/>
                            </p:stCondLst>
                            <p:childTnLst>
                              <p:par>
                                <p:cTn id="106" presetID="6" presetClass="emph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7" dur="2000" fill="hold"/>
                                        <p:tgtEl>
                                          <p:spTgt spid="39"/>
                                        </p:tgtEl>
                                      </p:cBhvr>
                                      <p:by x="75000" y="7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6500"/>
                            </p:stCondLst>
                            <p:childTnLst>
                              <p:par>
                                <p:cTn id="109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2.61795E-6 L -0.47847 0.00047 " pathEditMode="relative" rAng="0" ptsTypes="AA">
                                      <p:cBhvr>
                                        <p:cTn id="11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9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7500"/>
                            </p:stCondLst>
                            <p:childTnLst>
                              <p:par>
                                <p:cTn id="112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9" presetID="6" presetClass="emp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0" dur="1000" fill="hold"/>
                                        <p:tgtEl>
                                          <p:spTgt spid="38"/>
                                        </p:tgtEl>
                                      </p:cBhvr>
                                      <p:by x="75000" y="7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8500"/>
                            </p:stCondLst>
                            <p:childTnLst>
                              <p:par>
                                <p:cTn id="122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972 0.03125 L 0.52396 0.03102 " pathEditMode="relative" rAng="0" ptsTypes="AA">
                                      <p:cBhvr>
                                        <p:cTn id="12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7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9500"/>
                            </p:stCondLst>
                            <p:childTnLst>
                              <p:par>
                                <p:cTn id="125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2" presetID="6" presetClass="emph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3" dur="2000" fill="hold"/>
                                        <p:tgtEl>
                                          <p:spTgt spid="3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11500"/>
                            </p:stCondLst>
                            <p:childTnLst>
                              <p:par>
                                <p:cTn id="135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2.61795E-6 L -0.47847 0.00047 " pathEditMode="relative" rAng="0" ptsTypes="AA">
                                      <p:cBhvr>
                                        <p:cTn id="13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9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12500"/>
                            </p:stCondLst>
                            <p:childTnLst>
                              <p:par>
                                <p:cTn id="138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5" presetID="6" presetClass="emph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6" dur="2000" fill="hold"/>
                                        <p:tgtEl>
                                          <p:spTgt spid="3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14500"/>
                            </p:stCondLst>
                            <p:childTnLst>
                              <p:par>
                                <p:cTn id="148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972 0.03125 L 0.52396 0.03102 " pathEditMode="relative" rAng="0" ptsTypes="AA">
                                      <p:cBhvr>
                                        <p:cTn id="14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7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15500"/>
                            </p:stCondLst>
                            <p:childTnLst>
                              <p:par>
                                <p:cTn id="151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16000"/>
                            </p:stCondLst>
                            <p:childTnLst>
                              <p:par>
                                <p:cTn id="159" presetID="9" presetClass="exit" presetSubtype="0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16500"/>
                            </p:stCondLst>
                            <p:childTnLst>
                              <p:par>
                                <p:cTn id="163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2.61795E-6 L -0.47847 0.00047 " pathEditMode="relative" rAng="0" ptsTypes="AA">
                                      <p:cBhvr>
                                        <p:cTn id="16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9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17500"/>
                            </p:stCondLst>
                            <p:childTnLst>
                              <p:par>
                                <p:cTn id="166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18000"/>
                            </p:stCondLst>
                            <p:childTnLst>
                              <p:par>
                                <p:cTn id="174" presetID="9" presetClass="exit" presetSubtype="0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18500"/>
                            </p:stCondLst>
                            <p:childTnLst>
                              <p:par>
                                <p:cTn id="17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0.0449 L 0.25 0.0449 " pathEditMode="relative" rAng="0" ptsTypes="AA">
                                      <p:cBhvr>
                                        <p:cTn id="18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4" grpId="0" animBg="1"/>
      <p:bldP spid="16" grpId="0"/>
      <p:bldP spid="17" grpId="0"/>
      <p:bldP spid="38" grpId="0" animBg="1"/>
      <p:bldP spid="38" grpId="1" animBg="1"/>
      <p:bldP spid="38" grpId="2" animBg="1"/>
      <p:bldP spid="38" grpId="3" animBg="1"/>
      <p:bldP spid="38" grpId="4" animBg="1"/>
      <p:bldP spid="38" grpId="5" animBg="1"/>
      <p:bldP spid="39" grpId="0" animBg="1"/>
      <p:bldP spid="39" grpId="1" animBg="1"/>
      <p:bldP spid="39" grpId="2" animBg="1"/>
      <p:bldP spid="39" grpId="3" animBg="1"/>
      <p:bldP spid="39" grpId="4" animBg="1"/>
      <p:bldP spid="39" grpId="5" animBg="1"/>
      <p:bldP spid="40" grpId="0" animBg="1"/>
      <p:bldP spid="40" grpId="1" animBg="1"/>
      <p:bldP spid="40" grpId="2" animBg="1"/>
      <p:bldP spid="41" grpId="0" animBg="1"/>
      <p:bldP spid="41" grpId="1" animBg="1"/>
      <p:bldP spid="41" grpId="2" animBg="1"/>
      <p:bldP spid="42" grpId="0" animBg="1"/>
      <p:bldP spid="42" grpId="1" animBg="1"/>
      <p:bldP spid="42" grpId="2" animBg="1"/>
      <p:bldP spid="45" grpId="0" animBg="1"/>
      <p:bldP spid="45" grpId="1" animBg="1"/>
      <p:bldP spid="45" grpId="2" animBg="1"/>
      <p:bldP spid="46" grpId="0" animBg="1"/>
      <p:bldP spid="46" grpId="1" animBg="1"/>
      <p:bldP spid="46" grpId="2" animBg="1"/>
      <p:bldP spid="47" grpId="0" animBg="1"/>
      <p:bldP spid="47" grpId="1" animBg="1"/>
      <p:bldP spid="47" grpId="2" animBg="1"/>
      <p:bldP spid="49" grpId="0" animBg="1"/>
      <p:bldP spid="49" grpId="1" animBg="1"/>
      <p:bldP spid="49" grpId="2" animBg="1"/>
      <p:bldP spid="50" grpId="0" animBg="1"/>
      <p:bldP spid="50" grpId="1" animBg="1"/>
      <p:bldP spid="50" grpId="2" animBg="1"/>
      <p:bldP spid="51" grpId="0" animBg="1"/>
      <p:bldP spid="51" grpId="1" animBg="1"/>
      <p:bldP spid="51" grpId="2" animBg="1"/>
      <p:bldP spid="52" grpId="0" animBg="1"/>
      <p:bldP spid="52" grpId="1" animBg="1"/>
      <p:bldP spid="52" grpId="2" animBg="1"/>
      <p:bldP spid="53" grpId="0" animBg="1"/>
      <p:bldP spid="53" grpId="1" animBg="1"/>
      <p:bldP spid="21" grpId="0" animBg="1"/>
      <p:bldP spid="21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:\школа 20\для школы\IMG_20201116_092214_BURST001_COVER.jpg"/>
          <p:cNvPicPr>
            <a:picLocks noChangeAspect="1" noChangeArrowheads="1"/>
          </p:cNvPicPr>
          <p:nvPr/>
        </p:nvPicPr>
        <p:blipFill>
          <a:blip r:embed="rId2"/>
          <a:srcRect l="25582" t="29419" r="20465" b="33605"/>
          <a:stretch>
            <a:fillRect/>
          </a:stretch>
        </p:blipFill>
        <p:spPr bwMode="auto">
          <a:xfrm>
            <a:off x="-1" y="0"/>
            <a:ext cx="7504981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4"/>
          <p:cNvSpPr>
            <a:spLocks noChangeArrowheads="1"/>
          </p:cNvSpPr>
          <p:nvPr/>
        </p:nvSpPr>
        <p:spPr bwMode="auto">
          <a:xfrm>
            <a:off x="47656" y="2782669"/>
            <a:ext cx="2143140" cy="2075091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Oval 11"/>
          <p:cNvSpPr>
            <a:spLocks noChangeArrowheads="1"/>
          </p:cNvSpPr>
          <p:nvPr/>
        </p:nvSpPr>
        <p:spPr bwMode="auto">
          <a:xfrm>
            <a:off x="5786446" y="2786058"/>
            <a:ext cx="2000232" cy="2000264"/>
          </a:xfrm>
          <a:prstGeom prst="ellips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-32" y="1302237"/>
            <a:ext cx="8517076" cy="769441"/>
          </a:xfrm>
          <a:prstGeom prst="rect">
            <a:avLst/>
          </a:prstGeom>
          <a:solidFill>
            <a:schemeClr val="bg2"/>
          </a:solidFill>
        </p:spPr>
        <p:txBody>
          <a:bodyPr wrap="non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220FB1"/>
                </a:solidFill>
                <a:latin typeface="Times New Roman"/>
                <a:ea typeface="Times New Roman"/>
              </a:rPr>
              <a:t>7-3.</a:t>
            </a:r>
            <a:r>
              <a:rPr lang="ru-RU" sz="44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Электризация через влияние</a:t>
            </a:r>
            <a:endParaRPr lang="ru-RU" sz="4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214414" y="2571744"/>
            <a:ext cx="5500726" cy="3571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6" name="Group 2"/>
          <p:cNvGrpSpPr>
            <a:grpSpLocks/>
          </p:cNvGrpSpPr>
          <p:nvPr/>
        </p:nvGrpSpPr>
        <p:grpSpPr bwMode="auto">
          <a:xfrm rot="16200000">
            <a:off x="7108050" y="3821909"/>
            <a:ext cx="3429023" cy="500066"/>
            <a:chOff x="2028" y="8721"/>
            <a:chExt cx="2085" cy="311"/>
          </a:xfrm>
        </p:grpSpPr>
        <p:sp>
          <p:nvSpPr>
            <p:cNvPr id="7" name="Rectangle 3"/>
            <p:cNvSpPr>
              <a:spLocks noChangeArrowheads="1"/>
            </p:cNvSpPr>
            <p:nvPr/>
          </p:nvSpPr>
          <p:spPr bwMode="auto">
            <a:xfrm>
              <a:off x="2028" y="8721"/>
              <a:ext cx="2085" cy="311"/>
            </a:xfrm>
            <a:prstGeom prst="rect">
              <a:avLst/>
            </a:prstGeom>
            <a:noFill/>
            <a:ln w="5715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8" name="Group 4"/>
            <p:cNvGrpSpPr>
              <a:grpSpLocks/>
            </p:cNvGrpSpPr>
            <p:nvPr/>
          </p:nvGrpSpPr>
          <p:grpSpPr bwMode="auto">
            <a:xfrm>
              <a:off x="2304" y="8870"/>
              <a:ext cx="1581" cy="13"/>
              <a:chOff x="2108" y="9308"/>
              <a:chExt cx="1581" cy="13"/>
            </a:xfrm>
          </p:grpSpPr>
          <p:sp>
            <p:nvSpPr>
              <p:cNvPr id="9" name="Line 5"/>
              <p:cNvSpPr>
                <a:spLocks noChangeShapeType="1"/>
              </p:cNvSpPr>
              <p:nvPr/>
            </p:nvSpPr>
            <p:spPr bwMode="auto">
              <a:xfrm>
                <a:off x="2108" y="9308"/>
                <a:ext cx="150" cy="0"/>
              </a:xfrm>
              <a:prstGeom prst="line">
                <a:avLst/>
              </a:prstGeom>
              <a:noFill/>
              <a:ln w="571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" name="Line 6"/>
              <p:cNvSpPr>
                <a:spLocks noChangeShapeType="1"/>
              </p:cNvSpPr>
              <p:nvPr/>
            </p:nvSpPr>
            <p:spPr bwMode="auto">
              <a:xfrm>
                <a:off x="2396" y="9309"/>
                <a:ext cx="150" cy="0"/>
              </a:xfrm>
              <a:prstGeom prst="line">
                <a:avLst/>
              </a:prstGeom>
              <a:noFill/>
              <a:ln w="571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" name="Line 7"/>
              <p:cNvSpPr>
                <a:spLocks noChangeShapeType="1"/>
              </p:cNvSpPr>
              <p:nvPr/>
            </p:nvSpPr>
            <p:spPr bwMode="auto">
              <a:xfrm>
                <a:off x="2650" y="9321"/>
                <a:ext cx="150" cy="0"/>
              </a:xfrm>
              <a:prstGeom prst="line">
                <a:avLst/>
              </a:prstGeom>
              <a:noFill/>
              <a:ln w="571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" name="Line 8"/>
              <p:cNvSpPr>
                <a:spLocks noChangeShapeType="1"/>
              </p:cNvSpPr>
              <p:nvPr/>
            </p:nvSpPr>
            <p:spPr bwMode="auto">
              <a:xfrm>
                <a:off x="2929" y="9321"/>
                <a:ext cx="150" cy="0"/>
              </a:xfrm>
              <a:prstGeom prst="line">
                <a:avLst/>
              </a:prstGeom>
              <a:noFill/>
              <a:ln w="571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" name="Line 9"/>
              <p:cNvSpPr>
                <a:spLocks noChangeShapeType="1"/>
              </p:cNvSpPr>
              <p:nvPr/>
            </p:nvSpPr>
            <p:spPr bwMode="auto">
              <a:xfrm>
                <a:off x="3240" y="9310"/>
                <a:ext cx="150" cy="0"/>
              </a:xfrm>
              <a:prstGeom prst="line">
                <a:avLst/>
              </a:prstGeom>
              <a:noFill/>
              <a:ln w="571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" name="Line 10"/>
              <p:cNvSpPr>
                <a:spLocks noChangeShapeType="1"/>
              </p:cNvSpPr>
              <p:nvPr/>
            </p:nvSpPr>
            <p:spPr bwMode="auto">
              <a:xfrm>
                <a:off x="3539" y="9310"/>
                <a:ext cx="150" cy="0"/>
              </a:xfrm>
              <a:prstGeom prst="line">
                <a:avLst/>
              </a:prstGeom>
              <a:noFill/>
              <a:ln w="571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sp>
        <p:nvSpPr>
          <p:cNvPr id="15" name="Плюс 14"/>
          <p:cNvSpPr/>
          <p:nvPr/>
        </p:nvSpPr>
        <p:spPr>
          <a:xfrm>
            <a:off x="5572132" y="2571744"/>
            <a:ext cx="2500330" cy="2428892"/>
          </a:xfrm>
          <a:prstGeom prst="mathPlus">
            <a:avLst>
              <a:gd name="adj1" fmla="val 7875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Минус 15"/>
          <p:cNvSpPr/>
          <p:nvPr/>
        </p:nvSpPr>
        <p:spPr>
          <a:xfrm>
            <a:off x="214282" y="3286124"/>
            <a:ext cx="1857388" cy="1071570"/>
          </a:xfrm>
          <a:prstGeom prst="mathMinus">
            <a:avLst/>
          </a:prstGeom>
          <a:solidFill>
            <a:srgbClr val="0033CC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7" name="Group 2"/>
          <p:cNvGrpSpPr>
            <a:grpSpLocks/>
          </p:cNvGrpSpPr>
          <p:nvPr/>
        </p:nvGrpSpPr>
        <p:grpSpPr bwMode="auto">
          <a:xfrm>
            <a:off x="4919501" y="2605081"/>
            <a:ext cx="285751" cy="285750"/>
            <a:chOff x="1783" y="8526"/>
            <a:chExt cx="366" cy="388"/>
          </a:xfrm>
        </p:grpSpPr>
        <p:sp>
          <p:nvSpPr>
            <p:cNvPr id="18" name="Line 3"/>
            <p:cNvSpPr>
              <a:spLocks noChangeShapeType="1"/>
            </p:cNvSpPr>
            <p:nvPr/>
          </p:nvSpPr>
          <p:spPr bwMode="auto">
            <a:xfrm>
              <a:off x="1871" y="8723"/>
              <a:ext cx="207" cy="0"/>
            </a:xfrm>
            <a:prstGeom prst="line">
              <a:avLst/>
            </a:prstGeom>
            <a:noFill/>
            <a:ln w="28575">
              <a:solidFill>
                <a:srgbClr val="0066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" name="Oval 4"/>
            <p:cNvSpPr>
              <a:spLocks noChangeArrowheads="1"/>
            </p:cNvSpPr>
            <p:nvPr/>
          </p:nvSpPr>
          <p:spPr bwMode="auto">
            <a:xfrm>
              <a:off x="1783" y="8526"/>
              <a:ext cx="366" cy="388"/>
            </a:xfrm>
            <a:prstGeom prst="ellipse">
              <a:avLst/>
            </a:prstGeom>
            <a:noFill/>
            <a:ln w="28575">
              <a:solidFill>
                <a:srgbClr val="0066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20" name="Group 2"/>
          <p:cNvGrpSpPr>
            <a:grpSpLocks/>
          </p:cNvGrpSpPr>
          <p:nvPr/>
        </p:nvGrpSpPr>
        <p:grpSpPr bwMode="auto">
          <a:xfrm>
            <a:off x="3763877" y="2633659"/>
            <a:ext cx="285751" cy="285750"/>
            <a:chOff x="1783" y="8526"/>
            <a:chExt cx="366" cy="388"/>
          </a:xfrm>
        </p:grpSpPr>
        <p:sp>
          <p:nvSpPr>
            <p:cNvPr id="21" name="Line 3"/>
            <p:cNvSpPr>
              <a:spLocks noChangeShapeType="1"/>
            </p:cNvSpPr>
            <p:nvPr/>
          </p:nvSpPr>
          <p:spPr bwMode="auto">
            <a:xfrm>
              <a:off x="1871" y="8723"/>
              <a:ext cx="207" cy="0"/>
            </a:xfrm>
            <a:prstGeom prst="line">
              <a:avLst/>
            </a:prstGeom>
            <a:noFill/>
            <a:ln w="28575">
              <a:solidFill>
                <a:srgbClr val="0066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" name="Oval 4"/>
            <p:cNvSpPr>
              <a:spLocks noChangeArrowheads="1"/>
            </p:cNvSpPr>
            <p:nvPr/>
          </p:nvSpPr>
          <p:spPr bwMode="auto">
            <a:xfrm>
              <a:off x="1783" y="8526"/>
              <a:ext cx="366" cy="388"/>
            </a:xfrm>
            <a:prstGeom prst="ellipse">
              <a:avLst/>
            </a:prstGeom>
            <a:noFill/>
            <a:ln w="28575">
              <a:solidFill>
                <a:srgbClr val="0066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23" name="Group 2"/>
          <p:cNvGrpSpPr>
            <a:grpSpLocks/>
          </p:cNvGrpSpPr>
          <p:nvPr/>
        </p:nvGrpSpPr>
        <p:grpSpPr bwMode="auto">
          <a:xfrm>
            <a:off x="6143637" y="2643184"/>
            <a:ext cx="285751" cy="285750"/>
            <a:chOff x="1783" y="8526"/>
            <a:chExt cx="366" cy="388"/>
          </a:xfrm>
        </p:grpSpPr>
        <p:sp>
          <p:nvSpPr>
            <p:cNvPr id="24" name="Line 3"/>
            <p:cNvSpPr>
              <a:spLocks noChangeShapeType="1"/>
            </p:cNvSpPr>
            <p:nvPr/>
          </p:nvSpPr>
          <p:spPr bwMode="auto">
            <a:xfrm>
              <a:off x="1871" y="8723"/>
              <a:ext cx="207" cy="0"/>
            </a:xfrm>
            <a:prstGeom prst="line">
              <a:avLst/>
            </a:prstGeom>
            <a:noFill/>
            <a:ln w="28575">
              <a:solidFill>
                <a:srgbClr val="0066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" name="Oval 4"/>
            <p:cNvSpPr>
              <a:spLocks noChangeArrowheads="1"/>
            </p:cNvSpPr>
            <p:nvPr/>
          </p:nvSpPr>
          <p:spPr bwMode="auto">
            <a:xfrm>
              <a:off x="1783" y="8526"/>
              <a:ext cx="366" cy="388"/>
            </a:xfrm>
            <a:prstGeom prst="ellipse">
              <a:avLst/>
            </a:prstGeom>
            <a:noFill/>
            <a:ln w="28575">
              <a:solidFill>
                <a:srgbClr val="0066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64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3.76215E-6 L -0.2816 0.0007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1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3"/>
                                            </p:cond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5" presetID="64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0.01041 L -0.37657 0.01527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8" y="2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5"/>
                                            </p:cond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64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0.00972 L -0.51042 0.00903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5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7"/>
                                            </p:cond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  <p:bldP spid="5" grpId="1" animBg="1"/>
      <p:bldP spid="15" grpId="0" animBg="1"/>
      <p:bldP spid="1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школа 20\для школы\IMG_20201116_092020.jpg"/>
          <p:cNvPicPr>
            <a:picLocks noChangeAspect="1" noChangeArrowheads="1"/>
          </p:cNvPicPr>
          <p:nvPr/>
        </p:nvPicPr>
        <p:blipFill>
          <a:blip r:embed="rId2" cstate="print">
            <a:lum bright="-10000" contrast="30000"/>
          </a:blip>
          <a:srcRect t="6190" r="9375" b="31250"/>
          <a:stretch>
            <a:fillRect/>
          </a:stretch>
        </p:blipFill>
        <p:spPr bwMode="auto">
          <a:xfrm>
            <a:off x="0" y="0"/>
            <a:ext cx="7450882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G:\школа 20\для школы\IMG_20201116_095712.jpg"/>
          <p:cNvPicPr>
            <a:picLocks noChangeAspect="1" noChangeArrowheads="1"/>
          </p:cNvPicPr>
          <p:nvPr/>
        </p:nvPicPr>
        <p:blipFill>
          <a:blip r:embed="rId2" cstate="print">
            <a:lum bright="-10000" contrast="30000"/>
          </a:blip>
          <a:srcRect t="18665" r="20638" b="14416"/>
          <a:stretch>
            <a:fillRect/>
          </a:stretch>
        </p:blipFill>
        <p:spPr bwMode="auto">
          <a:xfrm>
            <a:off x="-196487" y="0"/>
            <a:ext cx="6197247" cy="696746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857356" y="0"/>
            <a:ext cx="5715000" cy="563563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sz="3600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Домашнее задание.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500166" y="500042"/>
            <a:ext cx="6000792" cy="2571768"/>
          </a:xfrm>
          <a:gradFill rotWithShape="0">
            <a:gsLst>
              <a:gs pos="0">
                <a:srgbClr val="92D050"/>
              </a:gs>
              <a:gs pos="100000">
                <a:srgbClr val="66CCFF">
                  <a:alpha val="50000"/>
                </a:srgbClr>
              </a:gs>
            </a:gsLst>
            <a:path path="rect">
              <a:fillToRect l="50000" t="50000" r="50000" b="50000"/>
            </a:path>
          </a:gradFill>
        </p:spPr>
        <p:txBody>
          <a:bodyPr/>
          <a:lstStyle/>
          <a:p>
            <a:pPr marL="0" indent="0" algn="ctr" eaLnBrk="1" hangingPunct="1">
              <a:lnSpc>
                <a:spcPts val="4000"/>
              </a:lnSpc>
              <a:buFont typeface="Wingdings" pitchFamily="2" charset="2"/>
              <a:buNone/>
            </a:pPr>
            <a:r>
              <a:rPr lang="ru-RU" sz="40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Тема 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№9 </a:t>
            </a:r>
            <a:r>
              <a:rPr lang="en-US" sz="4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§</a:t>
            </a:r>
            <a:r>
              <a:rPr lang="ru-RU" sz="4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§</a:t>
            </a: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83-86,</a:t>
            </a: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lnSpc>
                <a:spcPts val="4000"/>
              </a:lnSpc>
            </a:pPr>
            <a:r>
              <a:rPr lang="ru-RU" sz="4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КР</a:t>
            </a:r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4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по</a:t>
            </a:r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ДЗ</a:t>
            </a:r>
          </a:p>
          <a:p>
            <a:pPr>
              <a:lnSpc>
                <a:spcPts val="4000"/>
              </a:lnSpc>
              <a:buNone/>
            </a:pPr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гр1</a:t>
            </a:r>
            <a:r>
              <a:rPr lang="ru-RU" sz="4800" b="1" dirty="0" smtClean="0"/>
              <a:t>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592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611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612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573*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574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                       </a:t>
            </a:r>
          </a:p>
          <a:p>
            <a:pPr>
              <a:lnSpc>
                <a:spcPts val="4000"/>
              </a:lnSpc>
              <a:buNone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                            </a:t>
            </a:r>
            <a:r>
              <a:rPr lang="ru-RU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sz="36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Ж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4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8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459662" y="-214338"/>
            <a:ext cx="1684338" cy="2300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 descr="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-285784" y="-214338"/>
            <a:ext cx="1944687" cy="191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Picture 15" descr="boy_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14313" y="3609975"/>
            <a:ext cx="1500187" cy="324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 descr="boy_144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754188" y="3629025"/>
            <a:ext cx="1457325" cy="315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boy_15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241675" y="3643313"/>
            <a:ext cx="1314450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5" descr="boy_151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483100" y="3643313"/>
            <a:ext cx="1484313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5" descr="boy_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150888" y="3643313"/>
            <a:ext cx="1484313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2" descr="boy_149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000892" y="2216509"/>
            <a:ext cx="2143108" cy="4641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500"/>
                            </p:stCondLst>
                            <p:childTnLst>
                              <p:par>
                                <p:cTn id="4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00"/>
                            </p:stCondLst>
                            <p:childTnLst>
                              <p:par>
                                <p:cTn id="5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000"/>
                            </p:stCondLst>
                            <p:childTnLst>
                              <p:par>
                                <p:cTn id="58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0"/>
                            </p:stCondLst>
                            <p:childTnLst>
                              <p:par>
                                <p:cTn id="6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500"/>
                            </p:stCondLst>
                            <p:childTnLst>
                              <p:par>
                                <p:cTn id="68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6500"/>
                            </p:stCondLst>
                            <p:childTnLst>
                              <p:par>
                                <p:cTn id="73" presetID="1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7500"/>
                            </p:stCondLst>
                            <p:childTnLst>
                              <p:par>
                                <p:cTn id="80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07216E-6 L -0.76875 0.00648 " pathEditMode="relative" rAng="0" ptsTypes="AA">
                                      <p:cBhvr>
                                        <p:cTn id="8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400" y="3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9500"/>
                            </p:stCondLst>
                            <p:childTnLst>
                              <p:par>
                                <p:cTn id="83" presetID="3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500"/>
                            </p:stCondLst>
                            <p:childTnLst>
                              <p:par>
                                <p:cTn id="90" presetID="19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1500"/>
                            </p:stCondLst>
                            <p:childTnLst>
                              <p:par>
                                <p:cTn id="95" presetID="2" presetClass="exit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6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2500"/>
                            </p:stCondLst>
                            <p:childTnLst>
                              <p:par>
                                <p:cTn id="100" presetID="39" presetClass="exit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3500"/>
                            </p:stCondLst>
                            <p:childTnLst>
                              <p:par>
                                <p:cTn id="107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8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uild="p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858280" y="25003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0" y="0"/>
            <a:ext cx="9144000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т9.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Типы взаимодействия:    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1.гравитационное             2.электромагнитное      3.ядерное,   4. Слабое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1" i="1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Электрический заряд-</a:t>
            </a:r>
            <a:r>
              <a:rPr kumimoji="0" lang="ru-RU" sz="20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это мера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электромагнитного взаимодействия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9.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Одноимённые заряды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отталкиваются,</a:t>
            </a:r>
            <a:endParaRPr kumimoji="0" lang="ru-RU" sz="14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9.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разноимённые заряды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притягиваются.</a:t>
            </a:r>
            <a:endParaRPr kumimoji="0" lang="ru-RU" sz="14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9. 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Избыток электронов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на теле создаёт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отрицательный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заряд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    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недостаток электронов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создаёт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заряд.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9.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Проводники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– вещества,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проводящие 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электрический заряд.    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(Есть свободные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заряженные   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частицы.)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9.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Диэлектрики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(изоляторы)- вещества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 проводящие        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электрический заряд.(Нет свободных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заряженных   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частиц.)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0" y="4214818"/>
            <a:ext cx="9144000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9. </a:t>
            </a:r>
            <a:r>
              <a:rPr kumimoji="0" lang="ru-RU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Атом состоит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из маленького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положительно заряженного ядрышка и электронов, вращающихся вокруг ядра.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Количество электронов равно заряду ядра, поэтому атом н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ейтрален.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Отрицательный заряд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создаётся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избытком электронов.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Положительный заряд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создаётся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недостатком электронов.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771" name="Rectangle 3"/>
          <p:cNvSpPr>
            <a:spLocks noChangeArrowheads="1"/>
          </p:cNvSpPr>
          <p:nvPr/>
        </p:nvSpPr>
        <p:spPr bwMode="auto">
          <a:xfrm>
            <a:off x="1" y="5929330"/>
            <a:ext cx="9144000" cy="954107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9.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акон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охранения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аряда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в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замкнутой 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системе алгебраическая сумма зарядов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 изменяется.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327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327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327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327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327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1000"/>
                                        <p:tgtEl>
                                          <p:spTgt spid="3276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1000"/>
                                        <p:tgtEl>
                                          <p:spTgt spid="3276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1000"/>
                                        <p:tgtEl>
                                          <p:spTgt spid="3276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1000"/>
                                        <p:tgtEl>
                                          <p:spTgt spid="3276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327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327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327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327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69" grpId="0" build="p" bldLvl="2"/>
      <p:bldP spid="32770" grpId="0" build="p" bldLvl="2"/>
      <p:bldP spid="3277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858280" y="25003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9144000" cy="6309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т9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Типы взаимодействия: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1.. . . . . . . . . . . . . . . 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2. . . . . . . . . . . . . . .. .      3. . . . . . . . . . . . . ,     4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. . . . . . . . . . . . .. . 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Электрический заряд-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это мера  . . . . . . . . . . . . . . . . . . . . . . . . . . . 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Одноимённые заряды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. . . . . . . . . . . .. . . . . . . 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разноимённые заряды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. . . . . . . . . . . . . . . . . . . 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Избыток электронов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на теле создаёт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. . . . . . . . . . . . . . .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заряд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 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недостаток электронов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определит . . . . . . . . . . . . . . . . . .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заряд.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Проводники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– вещества, . . . . . . .. .  электрический заряд.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(Есть свободные . . . . . . . . . . . . . . . . . . . ..)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Диэлектрики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(изоляторы)- вещества  . . . . . .. . . . . . . . . .. . . 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(Нет свободных  . . . . . .. . . . .. . . . .. . . . . . . . . . . . .. . . . . . .. . . . ..)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Атом состоит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из маленького положительно . . . . . . . . . . . . . . . . .  . . . . . . . . . . . . .. . . . . . . . .. . . . . . . . . . . . . . . . . . . . . . . . .. . . . . . . . 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Количество электронов . . . . . . . . . . .  . . . . . . . . . . поэтому атом нейтрален.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Отрицательный заряд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создаётся . . . . . . . . . . . . . . . . электронов.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Положительный заряд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создаётся. . . . . . . . . . . . . . . . электронов.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акон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охранения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аряда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в замкнутой системе 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. . . . .. . . . . . . . . . . . . . . . . . . . . . . . . . . . . . . . . . . . . . . 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. . . .. . . . . . . . . . . . . . . . . . . . . . . . . . . . . . . . . . . . . . . . 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0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0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0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0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10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10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10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102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000"/>
                                        <p:tgtEl>
                                          <p:spTgt spid="102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1000"/>
                                        <p:tgtEl>
                                          <p:spTgt spid="102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1000"/>
                                        <p:tgtEl>
                                          <p:spTgt spid="102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1000"/>
                                        <p:tgtEl>
                                          <p:spTgt spid="102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1000"/>
                                        <p:tgtEl>
                                          <p:spTgt spid="102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1000"/>
                                        <p:tgtEl>
                                          <p:spTgt spid="102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1000"/>
                                        <p:tgtEl>
                                          <p:spTgt spid="102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1000"/>
                                        <p:tgtEl>
                                          <p:spTgt spid="102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1000"/>
                                        <p:tgtEl>
                                          <p:spTgt spid="102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858280" y="25003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0" y="71414"/>
            <a:ext cx="9144000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600" b="1" i="1" u="sng" dirty="0" smtClean="0">
                <a:latin typeface="Times New Roman"/>
                <a:ea typeface="Times New Roman"/>
              </a:rPr>
              <a:t>Викторина «Игры с электроскопом»</a:t>
            </a:r>
            <a:endParaRPr lang="ru-RU" sz="2600" dirty="0" smtClean="0">
              <a:latin typeface="Times New Roman"/>
              <a:ea typeface="Times New Roman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ru-RU" sz="26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Электроскоп электризуется если по нему провести нейтральной эбонитовой палочкой. Почему?</a:t>
            </a: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ru-RU" sz="2600" b="1" dirty="0" smtClean="0">
                <a:solidFill>
                  <a:srgbClr val="000099"/>
                </a:solidFill>
                <a:latin typeface="Times New Roman"/>
                <a:ea typeface="Times New Roman"/>
              </a:rPr>
              <a:t>Подношу  заряженную эбонитовую палочку к электроскопу. Каков заряд электроскопа?</a:t>
            </a: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ru-RU" sz="2600" b="1" dirty="0" smtClean="0">
                <a:solidFill>
                  <a:srgbClr val="003300"/>
                </a:solidFill>
                <a:latin typeface="Times New Roman"/>
                <a:ea typeface="Times New Roman"/>
              </a:rPr>
              <a:t>Заряжаю электроскоп через влияние (электрическая индукция) Что произошло?</a:t>
            </a: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ru-RU" sz="2600" b="1" dirty="0" smtClean="0">
                <a:latin typeface="Times New Roman"/>
                <a:ea typeface="Times New Roman"/>
              </a:rPr>
              <a:t>Заряжаю два, соединенные между собой электроскопа заряженной полочкой через влияние. Объясните.</a:t>
            </a: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r>
              <a:rPr lang="ru-RU" sz="26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Объясните колебания </a:t>
            </a:r>
            <a:r>
              <a:rPr lang="ru-RU" sz="2600" b="1" dirty="0" err="1" smtClean="0">
                <a:solidFill>
                  <a:srgbClr val="FF0000"/>
                </a:solidFill>
                <a:latin typeface="Times New Roman"/>
                <a:ea typeface="Times New Roman"/>
              </a:rPr>
              <a:t>гильзочки</a:t>
            </a:r>
            <a:r>
              <a:rPr lang="ru-RU" sz="26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 между двумя заряженными телами (электроскопами). </a:t>
            </a: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r>
              <a:rPr lang="ru-RU" sz="2600" b="1" dirty="0" smtClean="0">
                <a:latin typeface="Times New Roman"/>
                <a:ea typeface="Times New Roman"/>
              </a:rPr>
              <a:t>Почему после </a:t>
            </a:r>
            <a:r>
              <a:rPr lang="ru-RU" sz="2600" b="1" dirty="0" err="1" smtClean="0">
                <a:latin typeface="Times New Roman"/>
                <a:ea typeface="Times New Roman"/>
              </a:rPr>
              <a:t>графитования</a:t>
            </a:r>
            <a:r>
              <a:rPr lang="ru-RU" sz="2600" b="1" dirty="0" smtClean="0">
                <a:latin typeface="Times New Roman"/>
                <a:ea typeface="Times New Roman"/>
              </a:rPr>
              <a:t> порох перестает прилипать к рукам?</a:t>
            </a: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r>
              <a:rPr lang="ru-RU" sz="2600" b="1" dirty="0" smtClean="0">
                <a:solidFill>
                  <a:srgbClr val="000099"/>
                </a:solidFill>
                <a:latin typeface="Times New Roman"/>
                <a:ea typeface="Times New Roman"/>
              </a:rPr>
              <a:t>Сплошной и полый заряженные шарики одинакового диаметра приводят в соприкосновение. У которого шарика заряд больше?</a:t>
            </a:r>
            <a:endParaRPr lang="ru-RU" sz="2600" b="1" dirty="0">
              <a:solidFill>
                <a:srgbClr val="000099"/>
              </a:solidFill>
              <a:latin typeface="Times New Roman"/>
              <a:ea typeface="Times New Roman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2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2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2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2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2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2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2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2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2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2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2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2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2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2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2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2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2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2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9" dur="2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0" dur="2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2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6" dur="2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7" dur="2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2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92D050">
            <a:alpha val="6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857356" y="0"/>
            <a:ext cx="5715000" cy="563563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sz="36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Домашнее задание.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500166" y="500042"/>
            <a:ext cx="6000792" cy="2571768"/>
          </a:xfrm>
          <a:gradFill rotWithShape="0">
            <a:gsLst>
              <a:gs pos="0">
                <a:srgbClr val="92D050"/>
              </a:gs>
              <a:gs pos="100000">
                <a:srgbClr val="66CCFF">
                  <a:alpha val="50000"/>
                </a:srgbClr>
              </a:gs>
            </a:gsLst>
            <a:path path="rect">
              <a:fillToRect l="50000" t="50000" r="50000" b="50000"/>
            </a:path>
          </a:gradFill>
        </p:spPr>
        <p:txBody>
          <a:bodyPr/>
          <a:lstStyle/>
          <a:p>
            <a:pPr marL="0" indent="0" algn="ctr" eaLnBrk="1" hangingPunct="1">
              <a:lnSpc>
                <a:spcPts val="4000"/>
              </a:lnSpc>
              <a:buFont typeface="Wingdings" pitchFamily="2" charset="2"/>
              <a:buNone/>
            </a:pPr>
            <a:r>
              <a:rPr lang="ru-RU" sz="40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Тема 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№9 </a:t>
            </a:r>
            <a:r>
              <a:rPr lang="en-US" sz="4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§</a:t>
            </a:r>
            <a:r>
              <a:rPr lang="ru-RU" sz="4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§</a:t>
            </a: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83-86,</a:t>
            </a: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lnSpc>
                <a:spcPts val="4000"/>
              </a:lnSpc>
            </a:pPr>
            <a:r>
              <a:rPr lang="ru-RU" sz="4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КР</a:t>
            </a:r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4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по</a:t>
            </a:r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ДЗ</a:t>
            </a:r>
          </a:p>
          <a:p>
            <a:pPr>
              <a:lnSpc>
                <a:spcPts val="4000"/>
              </a:lnSpc>
              <a:buNone/>
            </a:pPr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гр1</a:t>
            </a:r>
            <a:r>
              <a:rPr lang="ru-RU" sz="4800" b="1" dirty="0" smtClean="0"/>
              <a:t>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592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611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612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573*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574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                       </a:t>
            </a:r>
          </a:p>
          <a:p>
            <a:pPr>
              <a:lnSpc>
                <a:spcPts val="4000"/>
              </a:lnSpc>
              <a:buNone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                            </a:t>
            </a:r>
            <a:r>
              <a:rPr lang="ru-RU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sz="36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Ж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4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8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459662" y="-214338"/>
            <a:ext cx="1684338" cy="2300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 descr="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-285784" y="-214338"/>
            <a:ext cx="1944687" cy="191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Picture 15" descr="boy_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14313" y="3609975"/>
            <a:ext cx="1500187" cy="324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 descr="boy_144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754188" y="3629025"/>
            <a:ext cx="1457325" cy="315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boy_15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241675" y="3643313"/>
            <a:ext cx="1314450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5" descr="boy_151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483100" y="3643313"/>
            <a:ext cx="1484313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5" descr="boy_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150888" y="3643313"/>
            <a:ext cx="1484313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2" descr="boy_149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294748" y="2852936"/>
            <a:ext cx="1849252" cy="4005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500"/>
                            </p:stCondLst>
                            <p:childTnLst>
                              <p:par>
                                <p:cTn id="4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00"/>
                            </p:stCondLst>
                            <p:childTnLst>
                              <p:par>
                                <p:cTn id="5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000"/>
                            </p:stCondLst>
                            <p:childTnLst>
                              <p:par>
                                <p:cTn id="58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0"/>
                            </p:stCondLst>
                            <p:childTnLst>
                              <p:par>
                                <p:cTn id="6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500"/>
                            </p:stCondLst>
                            <p:childTnLst>
                              <p:par>
                                <p:cTn id="68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6500"/>
                            </p:stCondLst>
                            <p:childTnLst>
                              <p:par>
                                <p:cTn id="73" presetID="1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7500"/>
                            </p:stCondLst>
                            <p:childTnLst>
                              <p:par>
                                <p:cTn id="80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07216E-6 L -0.76875 0.00648 " pathEditMode="relative" rAng="0" ptsTypes="AA">
                                      <p:cBhvr>
                                        <p:cTn id="8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400" y="3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9500"/>
                            </p:stCondLst>
                            <p:childTnLst>
                              <p:par>
                                <p:cTn id="83" presetID="3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500"/>
                            </p:stCondLst>
                            <p:childTnLst>
                              <p:par>
                                <p:cTn id="90" presetID="19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1500"/>
                            </p:stCondLst>
                            <p:childTnLst>
                              <p:par>
                                <p:cTn id="95" presetID="2" presetClass="exit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6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2500"/>
                            </p:stCondLst>
                            <p:childTnLst>
                              <p:par>
                                <p:cTn id="100" presetID="39" presetClass="exit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3500"/>
                            </p:stCondLst>
                            <p:childTnLst>
                              <p:par>
                                <p:cTn id="107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8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uild="p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858280" y="25003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0" y="1214422"/>
            <a:ext cx="9144000" cy="230832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« </a:t>
            </a:r>
            <a:r>
              <a:rPr lang="ru-RU" sz="3600" b="1" dirty="0" smtClean="0">
                <a:latin typeface="Times New Roman"/>
                <a:ea typeface="Times New Roman"/>
              </a:rPr>
              <a:t>Одноименные заряды отталкиваются, а разноименные притягиваются </a:t>
            </a:r>
            <a:r>
              <a:rPr lang="ru-RU" sz="36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. Почему же </a:t>
            </a:r>
            <a:r>
              <a:rPr lang="ru-RU" sz="3600" b="1" dirty="0" smtClean="0">
                <a:solidFill>
                  <a:srgbClr val="006600"/>
                </a:solidFill>
                <a:latin typeface="Times New Roman"/>
                <a:ea typeface="Times New Roman"/>
              </a:rPr>
              <a:t>нейтральные</a:t>
            </a:r>
            <a:r>
              <a:rPr lang="ru-RU" sz="36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 частички притягиваются к заряду?»</a:t>
            </a:r>
            <a:endParaRPr lang="ru-RU" sz="36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142852"/>
            <a:ext cx="9144000" cy="646331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ru-RU" sz="3600" b="1" dirty="0" smtClean="0">
                <a:latin typeface="Times New Roman"/>
                <a:ea typeface="Times New Roman"/>
              </a:rPr>
              <a:t>Что означает слово </a:t>
            </a:r>
            <a:r>
              <a:rPr lang="ru-RU" sz="36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«электрон» ?</a:t>
            </a:r>
            <a:endParaRPr lang="ru-RU" sz="36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0" y="3929066"/>
            <a:ext cx="9144000" cy="64633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Как </a:t>
            </a:r>
            <a:r>
              <a:rPr lang="ru-RU" sz="3600" b="1" dirty="0" smtClean="0">
                <a:solidFill>
                  <a:srgbClr val="006600"/>
                </a:solidFill>
                <a:latin typeface="Times New Roman"/>
                <a:ea typeface="Times New Roman"/>
              </a:rPr>
              <a:t>зарядить тело </a:t>
            </a:r>
            <a:r>
              <a:rPr lang="ru-RU" sz="36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не </a:t>
            </a:r>
            <a:r>
              <a:rPr lang="ru-RU" sz="3600" b="1" i="1" dirty="0" smtClean="0">
                <a:solidFill>
                  <a:srgbClr val="0033CC"/>
                </a:solidFill>
                <a:latin typeface="Times New Roman"/>
                <a:ea typeface="Times New Roman"/>
              </a:rPr>
              <a:t>касаясь</a:t>
            </a:r>
            <a:r>
              <a:rPr lang="ru-RU" sz="36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 его зарядом ?</a:t>
            </a:r>
            <a:endParaRPr lang="ru-RU" sz="36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858280" y="25003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grpSp>
        <p:nvGrpSpPr>
          <p:cNvPr id="4" name="Group 8"/>
          <p:cNvGrpSpPr>
            <a:grpSpLocks/>
          </p:cNvGrpSpPr>
          <p:nvPr/>
        </p:nvGrpSpPr>
        <p:grpSpPr bwMode="auto">
          <a:xfrm>
            <a:off x="2928926" y="833624"/>
            <a:ext cx="1643074" cy="1581841"/>
            <a:chOff x="11808" y="5904"/>
            <a:chExt cx="1152" cy="1440"/>
          </a:xfrm>
        </p:grpSpPr>
        <p:sp>
          <p:nvSpPr>
            <p:cNvPr id="8" name="Oval 9"/>
            <p:cNvSpPr>
              <a:spLocks noChangeArrowheads="1"/>
            </p:cNvSpPr>
            <p:nvPr/>
          </p:nvSpPr>
          <p:spPr bwMode="auto">
            <a:xfrm>
              <a:off x="11808" y="5904"/>
              <a:ext cx="1152" cy="1152"/>
            </a:xfrm>
            <a:prstGeom prst="ellips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" name="Line 10"/>
            <p:cNvSpPr>
              <a:spLocks noChangeShapeType="1"/>
            </p:cNvSpPr>
            <p:nvPr/>
          </p:nvSpPr>
          <p:spPr bwMode="auto">
            <a:xfrm>
              <a:off x="12384" y="7056"/>
              <a:ext cx="0" cy="288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" name="Line 11"/>
            <p:cNvSpPr>
              <a:spLocks noChangeShapeType="1"/>
            </p:cNvSpPr>
            <p:nvPr/>
          </p:nvSpPr>
          <p:spPr bwMode="auto">
            <a:xfrm>
              <a:off x="11952" y="7344"/>
              <a:ext cx="864" cy="0"/>
            </a:xfrm>
            <a:prstGeom prst="line">
              <a:avLst/>
            </a:prstGeom>
            <a:noFill/>
            <a:ln w="762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6" name="Line 12"/>
          <p:cNvSpPr>
            <a:spLocks noChangeShapeType="1"/>
          </p:cNvSpPr>
          <p:nvPr/>
        </p:nvSpPr>
        <p:spPr bwMode="auto">
          <a:xfrm>
            <a:off x="3781970" y="214290"/>
            <a:ext cx="0" cy="1740026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Line 13"/>
          <p:cNvSpPr>
            <a:spLocks noChangeShapeType="1"/>
          </p:cNvSpPr>
          <p:nvPr/>
        </p:nvSpPr>
        <p:spPr bwMode="auto">
          <a:xfrm flipH="1">
            <a:off x="3357554" y="1190691"/>
            <a:ext cx="821537" cy="632737"/>
          </a:xfrm>
          <a:prstGeom prst="line">
            <a:avLst/>
          </a:prstGeom>
          <a:noFill/>
          <a:ln w="57150">
            <a:solidFill>
              <a:srgbClr val="0033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7072330" y="660141"/>
            <a:ext cx="2357454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эбонит…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стекло…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резина…  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янтарь !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33CC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трением…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14282" y="63791"/>
            <a:ext cx="318023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ПРОВОДНИКИ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28596" y="492419"/>
            <a:ext cx="141750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рукой..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00034" y="1015639"/>
            <a:ext cx="7666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err="1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85720" y="1421113"/>
            <a:ext cx="149624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0033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почва…</a:t>
            </a:r>
            <a:endParaRPr lang="ru-RU" sz="2800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85720" y="1849741"/>
            <a:ext cx="202087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растворы..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85720" y="2349807"/>
            <a:ext cx="23451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разряжаются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"/>
          <p:cNvSpPr>
            <a:spLocks noChangeArrowheads="1"/>
          </p:cNvSpPr>
          <p:nvPr/>
        </p:nvSpPr>
        <p:spPr bwMode="auto">
          <a:xfrm>
            <a:off x="6357950" y="17199"/>
            <a:ext cx="300039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ДИЭЛЕКТРИКИ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8" name="Group 8"/>
          <p:cNvGrpSpPr>
            <a:grpSpLocks/>
          </p:cNvGrpSpPr>
          <p:nvPr/>
        </p:nvGrpSpPr>
        <p:grpSpPr bwMode="auto">
          <a:xfrm>
            <a:off x="5175011" y="847027"/>
            <a:ext cx="1643074" cy="1581841"/>
            <a:chOff x="11808" y="5904"/>
            <a:chExt cx="1152" cy="1440"/>
          </a:xfrm>
        </p:grpSpPr>
        <p:sp>
          <p:nvSpPr>
            <p:cNvPr id="19" name="Oval 9"/>
            <p:cNvSpPr>
              <a:spLocks noChangeArrowheads="1"/>
            </p:cNvSpPr>
            <p:nvPr/>
          </p:nvSpPr>
          <p:spPr bwMode="auto">
            <a:xfrm>
              <a:off x="11808" y="5904"/>
              <a:ext cx="1152" cy="1152"/>
            </a:xfrm>
            <a:prstGeom prst="ellips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" name="Line 10"/>
            <p:cNvSpPr>
              <a:spLocks noChangeShapeType="1"/>
            </p:cNvSpPr>
            <p:nvPr/>
          </p:nvSpPr>
          <p:spPr bwMode="auto">
            <a:xfrm>
              <a:off x="12384" y="7056"/>
              <a:ext cx="0" cy="288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" name="Line 11"/>
            <p:cNvSpPr>
              <a:spLocks noChangeShapeType="1"/>
            </p:cNvSpPr>
            <p:nvPr/>
          </p:nvSpPr>
          <p:spPr bwMode="auto">
            <a:xfrm>
              <a:off x="11952" y="7344"/>
              <a:ext cx="864" cy="0"/>
            </a:xfrm>
            <a:prstGeom prst="line">
              <a:avLst/>
            </a:prstGeom>
            <a:noFill/>
            <a:ln w="762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22" name="Line 12"/>
          <p:cNvSpPr>
            <a:spLocks noChangeShapeType="1"/>
          </p:cNvSpPr>
          <p:nvPr/>
        </p:nvSpPr>
        <p:spPr bwMode="auto">
          <a:xfrm>
            <a:off x="5996548" y="227693"/>
            <a:ext cx="0" cy="1740026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" name="Line 13"/>
          <p:cNvSpPr>
            <a:spLocks noChangeShapeType="1"/>
          </p:cNvSpPr>
          <p:nvPr/>
        </p:nvSpPr>
        <p:spPr bwMode="auto">
          <a:xfrm rot="-3120000" flipH="1">
            <a:off x="5573145" y="1183928"/>
            <a:ext cx="821537" cy="632737"/>
          </a:xfrm>
          <a:prstGeom prst="line">
            <a:avLst/>
          </a:prstGeom>
          <a:noFill/>
          <a:ln w="57150">
            <a:solidFill>
              <a:srgbClr val="0033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cxnSp>
        <p:nvCxnSpPr>
          <p:cNvPr id="25" name="Прямая соединительная линия 24"/>
          <p:cNvCxnSpPr/>
          <p:nvPr/>
        </p:nvCxnSpPr>
        <p:spPr>
          <a:xfrm>
            <a:off x="3746251" y="200887"/>
            <a:ext cx="2286016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1"/>
          <p:cNvSpPr>
            <a:spLocks noChangeArrowheads="1"/>
          </p:cNvSpPr>
          <p:nvPr/>
        </p:nvSpPr>
        <p:spPr bwMode="auto">
          <a:xfrm>
            <a:off x="5214942" y="4714884"/>
            <a:ext cx="385765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ИЗОЛЯТОРЫ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214282" y="3929066"/>
            <a:ext cx="498643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220FB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есть</a:t>
            </a:r>
            <a:r>
              <a:rPr lang="ru-RU" sz="36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lang="ru-RU" sz="3600" b="1" dirty="0" smtClean="0">
                <a:solidFill>
                  <a:srgbClr val="0066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свободные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….</a:t>
            </a:r>
            <a:r>
              <a:rPr lang="ru-RU" sz="36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</a:t>
            </a:r>
            <a:r>
              <a:rPr lang="ru-RU" sz="36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</a:t>
            </a:r>
            <a:r>
              <a:rPr lang="ru-RU" sz="36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sz="3600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5214942" y="4000504"/>
            <a:ext cx="355571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hangingPunct="0"/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ПРОВОДНИКИ</a:t>
            </a:r>
            <a:endParaRPr lang="ru-RU" sz="2000" dirty="0" smtClean="0"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285720" y="4714884"/>
            <a:ext cx="477727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220FB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Нет  </a:t>
            </a:r>
            <a:r>
              <a:rPr lang="ru-RU" sz="3600" b="1" dirty="0" smtClean="0">
                <a:solidFill>
                  <a:srgbClr val="0066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…  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…</a:t>
            </a:r>
            <a:r>
              <a:rPr lang="ru-RU" sz="36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               </a:t>
            </a:r>
            <a:r>
              <a:rPr lang="ru-RU" sz="36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sz="3600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6929454" y="6000768"/>
            <a:ext cx="2214546" cy="58477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2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8 класс</a:t>
            </a:r>
            <a:endParaRPr lang="ru-RU" sz="32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1800000">
                                      <p:cBhvr>
                                        <p:cTn id="5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1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5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6" dur="400"/>
                                        <p:tgtEl>
                                          <p:spTgt spid="30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7" dur="400"/>
                                        <p:tgtEl>
                                          <p:spTgt spid="30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400"/>
                                        <p:tgtEl>
                                          <p:spTgt spid="30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3" dur="400"/>
                                        <p:tgtEl>
                                          <p:spTgt spid="30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4" dur="400"/>
                                        <p:tgtEl>
                                          <p:spTgt spid="30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5" dur="400"/>
                                        <p:tgtEl>
                                          <p:spTgt spid="30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0" dur="400"/>
                                        <p:tgtEl>
                                          <p:spTgt spid="30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1" dur="400"/>
                                        <p:tgtEl>
                                          <p:spTgt spid="30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2" dur="400"/>
                                        <p:tgtEl>
                                          <p:spTgt spid="30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7" dur="400"/>
                                        <p:tgtEl>
                                          <p:spTgt spid="30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8" dur="400"/>
                                        <p:tgtEl>
                                          <p:spTgt spid="30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9" dur="400"/>
                                        <p:tgtEl>
                                          <p:spTgt spid="30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4" dur="400"/>
                                        <p:tgtEl>
                                          <p:spTgt spid="30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5" dur="400"/>
                                        <p:tgtEl>
                                          <p:spTgt spid="30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6" dur="400"/>
                                        <p:tgtEl>
                                          <p:spTgt spid="30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0" dur="2000" fill="hold"/>
                                        <p:tgtEl>
                                          <p:spTgt spid="17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1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2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7" dur="4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2004C8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8" dur="4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9" dur="4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9" dur="4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2004C8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0" dur="4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1" dur="4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6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6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9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9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6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9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5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6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6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7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7" grpId="1" animBg="1"/>
      <p:bldP spid="3073" grpId="0" build="p"/>
      <p:bldP spid="11" grpId="0"/>
      <p:bldP spid="11" grpId="1"/>
      <p:bldP spid="12" grpId="0"/>
      <p:bldP spid="13" grpId="0"/>
      <p:bldP spid="14" grpId="0"/>
      <p:bldP spid="15" grpId="0"/>
      <p:bldP spid="16" grpId="0"/>
      <p:bldP spid="17" grpId="0"/>
      <p:bldP spid="17" grpId="1"/>
      <p:bldP spid="22" grpId="0" animBg="1"/>
      <p:bldP spid="23" grpId="0" animBg="1"/>
      <p:bldP spid="23" grpId="1" animBg="1"/>
      <p:bldP spid="24" grpId="0"/>
      <p:bldP spid="26" grpId="0"/>
      <p:bldP spid="27" grpId="0"/>
      <p:bldP spid="28" grpId="0"/>
      <p:bldP spid="29" grpId="0" build="allAtOnce" animBg="1"/>
      <p:bldP spid="29" grpId="1" build="allAtOnce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858280" y="25003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grpSp>
        <p:nvGrpSpPr>
          <p:cNvPr id="2049" name="Group 1"/>
          <p:cNvGrpSpPr>
            <a:grpSpLocks/>
          </p:cNvGrpSpPr>
          <p:nvPr/>
        </p:nvGrpSpPr>
        <p:grpSpPr bwMode="auto">
          <a:xfrm>
            <a:off x="357158" y="1000108"/>
            <a:ext cx="1307550" cy="1214446"/>
            <a:chOff x="9216" y="8064"/>
            <a:chExt cx="576" cy="576"/>
          </a:xfrm>
        </p:grpSpPr>
        <p:sp>
          <p:nvSpPr>
            <p:cNvPr id="2050" name="Oval 2"/>
            <p:cNvSpPr>
              <a:spLocks noChangeArrowheads="1"/>
            </p:cNvSpPr>
            <p:nvPr/>
          </p:nvSpPr>
          <p:spPr bwMode="auto">
            <a:xfrm>
              <a:off x="9216" y="8064"/>
              <a:ext cx="576" cy="576"/>
            </a:xfrm>
            <a:prstGeom prst="ellips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2051" name="Group 3"/>
            <p:cNvGrpSpPr>
              <a:grpSpLocks/>
            </p:cNvGrpSpPr>
            <p:nvPr/>
          </p:nvGrpSpPr>
          <p:grpSpPr bwMode="auto">
            <a:xfrm>
              <a:off x="9360" y="8208"/>
              <a:ext cx="288" cy="288"/>
              <a:chOff x="9360" y="8784"/>
              <a:chExt cx="288" cy="288"/>
            </a:xfrm>
          </p:grpSpPr>
          <p:sp>
            <p:nvSpPr>
              <p:cNvPr id="2052" name="Line 4"/>
              <p:cNvSpPr>
                <a:spLocks noChangeShapeType="1"/>
              </p:cNvSpPr>
              <p:nvPr/>
            </p:nvSpPr>
            <p:spPr bwMode="auto">
              <a:xfrm>
                <a:off x="9360" y="8928"/>
                <a:ext cx="288" cy="0"/>
              </a:xfrm>
              <a:prstGeom prst="line">
                <a:avLst/>
              </a:prstGeom>
              <a:noFill/>
              <a:ln w="76200">
                <a:solidFill>
                  <a:srgbClr val="000099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53" name="Line 5"/>
              <p:cNvSpPr>
                <a:spLocks noChangeShapeType="1"/>
              </p:cNvSpPr>
              <p:nvPr/>
            </p:nvSpPr>
            <p:spPr bwMode="auto">
              <a:xfrm>
                <a:off x="9504" y="8784"/>
                <a:ext cx="0" cy="288"/>
              </a:xfrm>
              <a:prstGeom prst="line">
                <a:avLst/>
              </a:prstGeom>
              <a:noFill/>
              <a:ln w="76200">
                <a:solidFill>
                  <a:srgbClr val="000099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grpSp>
        <p:nvGrpSpPr>
          <p:cNvPr id="2054" name="Group 6"/>
          <p:cNvGrpSpPr>
            <a:grpSpLocks/>
          </p:cNvGrpSpPr>
          <p:nvPr/>
        </p:nvGrpSpPr>
        <p:grpSpPr bwMode="auto">
          <a:xfrm>
            <a:off x="1142977" y="448127"/>
            <a:ext cx="6192473" cy="1741726"/>
            <a:chOff x="8784" y="7856"/>
            <a:chExt cx="2736" cy="1024"/>
          </a:xfrm>
        </p:grpSpPr>
        <p:grpSp>
          <p:nvGrpSpPr>
            <p:cNvPr id="2055" name="Group 7"/>
            <p:cNvGrpSpPr>
              <a:grpSpLocks/>
            </p:cNvGrpSpPr>
            <p:nvPr/>
          </p:nvGrpSpPr>
          <p:grpSpPr bwMode="auto">
            <a:xfrm rot="-2031408">
              <a:off x="9638" y="7856"/>
              <a:ext cx="144" cy="1024"/>
              <a:chOff x="10105" y="7612"/>
              <a:chExt cx="288" cy="1024"/>
            </a:xfrm>
          </p:grpSpPr>
          <p:sp>
            <p:nvSpPr>
              <p:cNvPr id="2056" name="AutoShape 8"/>
              <p:cNvSpPr>
                <a:spLocks noChangeArrowheads="1"/>
              </p:cNvSpPr>
              <p:nvPr/>
            </p:nvSpPr>
            <p:spPr bwMode="auto">
              <a:xfrm>
                <a:off x="10105" y="8348"/>
                <a:ext cx="288" cy="288"/>
              </a:xfrm>
              <a:prstGeom prst="flowChartExtract">
                <a:avLst/>
              </a:prstGeom>
              <a:solidFill>
                <a:srgbClr val="FFFFFF"/>
              </a:solidFill>
              <a:ln w="57150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57" name="Line 9"/>
              <p:cNvSpPr>
                <a:spLocks noChangeShapeType="1"/>
              </p:cNvSpPr>
              <p:nvPr/>
            </p:nvSpPr>
            <p:spPr bwMode="auto">
              <a:xfrm flipV="1">
                <a:off x="10247" y="7612"/>
                <a:ext cx="0" cy="720"/>
              </a:xfrm>
              <a:prstGeom prst="line">
                <a:avLst/>
              </a:prstGeom>
              <a:noFill/>
              <a:ln w="571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2058" name="Group 10"/>
            <p:cNvGrpSpPr>
              <a:grpSpLocks/>
            </p:cNvGrpSpPr>
            <p:nvPr/>
          </p:nvGrpSpPr>
          <p:grpSpPr bwMode="auto">
            <a:xfrm rot="-1103291">
              <a:off x="10534" y="7916"/>
              <a:ext cx="143" cy="886"/>
              <a:chOff x="10080" y="7632"/>
              <a:chExt cx="288" cy="1008"/>
            </a:xfrm>
          </p:grpSpPr>
          <p:sp>
            <p:nvSpPr>
              <p:cNvPr id="2059" name="AutoShape 11"/>
              <p:cNvSpPr>
                <a:spLocks noChangeArrowheads="1"/>
              </p:cNvSpPr>
              <p:nvPr/>
            </p:nvSpPr>
            <p:spPr bwMode="auto">
              <a:xfrm>
                <a:off x="10080" y="8352"/>
                <a:ext cx="288" cy="288"/>
              </a:xfrm>
              <a:prstGeom prst="flowChartExtract">
                <a:avLst/>
              </a:prstGeom>
              <a:solidFill>
                <a:srgbClr val="FFFFFF"/>
              </a:solidFill>
              <a:ln w="57150">
                <a:solidFill>
                  <a:srgbClr val="000099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60" name="Line 12"/>
              <p:cNvSpPr>
                <a:spLocks noChangeShapeType="1"/>
              </p:cNvSpPr>
              <p:nvPr/>
            </p:nvSpPr>
            <p:spPr bwMode="auto">
              <a:xfrm flipV="1">
                <a:off x="10224" y="7632"/>
                <a:ext cx="0" cy="720"/>
              </a:xfrm>
              <a:prstGeom prst="line">
                <a:avLst/>
              </a:prstGeom>
              <a:noFill/>
              <a:ln w="57150">
                <a:solidFill>
                  <a:srgbClr val="000099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2061" name="Group 13"/>
            <p:cNvGrpSpPr>
              <a:grpSpLocks/>
            </p:cNvGrpSpPr>
            <p:nvPr/>
          </p:nvGrpSpPr>
          <p:grpSpPr bwMode="auto">
            <a:xfrm rot="-518950">
              <a:off x="11287" y="7924"/>
              <a:ext cx="196" cy="869"/>
              <a:chOff x="10123" y="7632"/>
              <a:chExt cx="196" cy="1013"/>
            </a:xfrm>
          </p:grpSpPr>
          <p:sp>
            <p:nvSpPr>
              <p:cNvPr id="2062" name="AutoShape 14"/>
              <p:cNvSpPr>
                <a:spLocks noChangeArrowheads="1"/>
              </p:cNvSpPr>
              <p:nvPr/>
            </p:nvSpPr>
            <p:spPr bwMode="auto">
              <a:xfrm>
                <a:off x="10123" y="8357"/>
                <a:ext cx="196" cy="288"/>
              </a:xfrm>
              <a:prstGeom prst="flowChartExtract">
                <a:avLst/>
              </a:prstGeom>
              <a:solidFill>
                <a:srgbClr val="FFFFFF"/>
              </a:solidFill>
              <a:ln w="57150">
                <a:solidFill>
                  <a:srgbClr val="0066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63" name="Line 15"/>
              <p:cNvSpPr>
                <a:spLocks noChangeShapeType="1"/>
              </p:cNvSpPr>
              <p:nvPr/>
            </p:nvSpPr>
            <p:spPr bwMode="auto">
              <a:xfrm flipV="1">
                <a:off x="10224" y="7632"/>
                <a:ext cx="0" cy="720"/>
              </a:xfrm>
              <a:prstGeom prst="line">
                <a:avLst/>
              </a:prstGeom>
              <a:noFill/>
              <a:ln w="57150">
                <a:solidFill>
                  <a:srgbClr val="0066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sp>
          <p:nvSpPr>
            <p:cNvPr id="2064" name="Line 16"/>
            <p:cNvSpPr>
              <a:spLocks noChangeShapeType="1"/>
            </p:cNvSpPr>
            <p:nvPr/>
          </p:nvSpPr>
          <p:spPr bwMode="auto">
            <a:xfrm>
              <a:off x="8784" y="7920"/>
              <a:ext cx="2736" cy="0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2065" name="Rectangle 17"/>
          <p:cNvSpPr>
            <a:spLocks noChangeArrowheads="1"/>
          </p:cNvSpPr>
          <p:nvPr/>
        </p:nvSpPr>
        <p:spPr bwMode="auto">
          <a:xfrm>
            <a:off x="1214414" y="2214554"/>
            <a:ext cx="618361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ЭЛЕКТРИЧЕСКОЕ    ПОЛЕ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643042" y="3357562"/>
            <a:ext cx="215578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3200" b="1" dirty="0" err="1" smtClean="0">
                <a:solidFill>
                  <a:srgbClr val="0066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Милликен</a:t>
            </a:r>
            <a:endParaRPr lang="ru-RU" sz="3200" b="1" dirty="0" smtClean="0">
              <a:solidFill>
                <a:srgbClr val="0066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17"/>
          <p:cNvSpPr>
            <a:spLocks noChangeArrowheads="1"/>
          </p:cNvSpPr>
          <p:nvPr/>
        </p:nvSpPr>
        <p:spPr bwMode="auto">
          <a:xfrm rot="20695341">
            <a:off x="6595486" y="2247750"/>
            <a:ext cx="213929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материя                                      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66" name="Rectangle 18"/>
          <p:cNvSpPr>
            <a:spLocks noChangeArrowheads="1"/>
          </p:cNvSpPr>
          <p:nvPr/>
        </p:nvSpPr>
        <p:spPr bwMode="auto">
          <a:xfrm>
            <a:off x="2357422" y="4071942"/>
            <a:ext cx="157163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еще…                                                            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ectangle 18"/>
          <p:cNvSpPr>
            <a:spLocks noChangeArrowheads="1"/>
          </p:cNvSpPr>
          <p:nvPr/>
        </p:nvSpPr>
        <p:spPr bwMode="auto">
          <a:xfrm>
            <a:off x="2530792" y="5815911"/>
            <a:ext cx="266823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электрон !!!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5572132" y="5786454"/>
            <a:ext cx="3055645" cy="769441"/>
          </a:xfrm>
          <a:prstGeom prst="rect">
            <a:avLst/>
          </a:prstGeom>
          <a:solidFill>
            <a:schemeClr val="bg2"/>
          </a:solidFill>
        </p:spPr>
        <p:txBody>
          <a:bodyPr wrap="none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1,6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4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ru-RU" sz="4400" b="1" baseline="30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-19</a:t>
            </a:r>
            <a:r>
              <a:rPr lang="ru-RU" sz="4400" b="1" baseline="30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Кл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7" name="Группа 26"/>
          <p:cNvGrpSpPr/>
          <p:nvPr/>
        </p:nvGrpSpPr>
        <p:grpSpPr>
          <a:xfrm rot="492719">
            <a:off x="2603504" y="595550"/>
            <a:ext cx="443057" cy="1476925"/>
            <a:chOff x="8037869" y="708388"/>
            <a:chExt cx="443057" cy="1476925"/>
          </a:xfrm>
        </p:grpSpPr>
        <p:sp>
          <p:nvSpPr>
            <p:cNvPr id="25" name="AutoShape 14"/>
            <p:cNvSpPr>
              <a:spLocks noChangeArrowheads="1"/>
            </p:cNvSpPr>
            <p:nvPr/>
          </p:nvSpPr>
          <p:spPr bwMode="auto">
            <a:xfrm rot="21081050">
              <a:off x="8037869" y="1765432"/>
              <a:ext cx="443057" cy="419881"/>
            </a:xfrm>
            <a:prstGeom prst="flowChartExtract">
              <a:avLst/>
            </a:prstGeom>
            <a:solidFill>
              <a:srgbClr val="FFFFFF"/>
            </a:solidFill>
            <a:ln w="57150">
              <a:solidFill>
                <a:srgbClr val="FF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rgbClr val="FF0000"/>
                </a:solidFill>
              </a:endParaRPr>
            </a:p>
          </p:txBody>
        </p:sp>
        <p:sp>
          <p:nvSpPr>
            <p:cNvPr id="26" name="Line 15"/>
            <p:cNvSpPr>
              <a:spLocks noChangeShapeType="1"/>
            </p:cNvSpPr>
            <p:nvPr/>
          </p:nvSpPr>
          <p:spPr bwMode="auto">
            <a:xfrm rot="21081050" flipV="1">
              <a:off x="8151391" y="708388"/>
              <a:ext cx="0" cy="1049701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rgbClr val="FF0000"/>
                </a:solidFill>
              </a:endParaRPr>
            </a:p>
          </p:txBody>
        </p:sp>
      </p:grpSp>
      <p:grpSp>
        <p:nvGrpSpPr>
          <p:cNvPr id="28" name="Группа 27"/>
          <p:cNvGrpSpPr/>
          <p:nvPr/>
        </p:nvGrpSpPr>
        <p:grpSpPr>
          <a:xfrm rot="492719">
            <a:off x="4818083" y="595551"/>
            <a:ext cx="443057" cy="1476925"/>
            <a:chOff x="8037869" y="708388"/>
            <a:chExt cx="443057" cy="1476925"/>
          </a:xfrm>
        </p:grpSpPr>
        <p:sp>
          <p:nvSpPr>
            <p:cNvPr id="29" name="AutoShape 14"/>
            <p:cNvSpPr>
              <a:spLocks noChangeArrowheads="1"/>
            </p:cNvSpPr>
            <p:nvPr/>
          </p:nvSpPr>
          <p:spPr bwMode="auto">
            <a:xfrm rot="21081050">
              <a:off x="8037869" y="1765432"/>
              <a:ext cx="443057" cy="419881"/>
            </a:xfrm>
            <a:prstGeom prst="flowChartExtract">
              <a:avLst/>
            </a:prstGeom>
            <a:solidFill>
              <a:srgbClr val="FFFFFF"/>
            </a:solidFill>
            <a:ln w="57150">
              <a:solidFill>
                <a:srgbClr val="000099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rgbClr val="FF0000"/>
                </a:solidFill>
              </a:endParaRPr>
            </a:p>
          </p:txBody>
        </p:sp>
        <p:sp>
          <p:nvSpPr>
            <p:cNvPr id="30" name="Line 15"/>
            <p:cNvSpPr>
              <a:spLocks noChangeShapeType="1"/>
            </p:cNvSpPr>
            <p:nvPr/>
          </p:nvSpPr>
          <p:spPr bwMode="auto">
            <a:xfrm rot="21081050" flipV="1">
              <a:off x="8151391" y="708388"/>
              <a:ext cx="0" cy="1049701"/>
            </a:xfrm>
            <a:prstGeom prst="line">
              <a:avLst/>
            </a:prstGeom>
            <a:noFill/>
            <a:ln w="57150">
              <a:solidFill>
                <a:srgbClr val="000099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rgbClr val="FF0000"/>
                </a:solidFill>
              </a:endParaRPr>
            </a:p>
          </p:txBody>
        </p:sp>
      </p:grpSp>
      <p:grpSp>
        <p:nvGrpSpPr>
          <p:cNvPr id="31" name="Группа 30"/>
          <p:cNvGrpSpPr/>
          <p:nvPr/>
        </p:nvGrpSpPr>
        <p:grpSpPr>
          <a:xfrm rot="492719">
            <a:off x="6746910" y="595550"/>
            <a:ext cx="443057" cy="1476925"/>
            <a:chOff x="8037869" y="708388"/>
            <a:chExt cx="443057" cy="1476925"/>
          </a:xfrm>
        </p:grpSpPr>
        <p:sp>
          <p:nvSpPr>
            <p:cNvPr id="32" name="AutoShape 14"/>
            <p:cNvSpPr>
              <a:spLocks noChangeArrowheads="1"/>
            </p:cNvSpPr>
            <p:nvPr/>
          </p:nvSpPr>
          <p:spPr bwMode="auto">
            <a:xfrm rot="21081050">
              <a:off x="8037869" y="1765432"/>
              <a:ext cx="443057" cy="419881"/>
            </a:xfrm>
            <a:prstGeom prst="flowChartExtract">
              <a:avLst/>
            </a:prstGeom>
            <a:solidFill>
              <a:srgbClr val="FFFFFF"/>
            </a:solidFill>
            <a:ln w="57150">
              <a:solidFill>
                <a:srgbClr val="0066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rgbClr val="FF0000"/>
                </a:solidFill>
              </a:endParaRPr>
            </a:p>
          </p:txBody>
        </p:sp>
        <p:sp>
          <p:nvSpPr>
            <p:cNvPr id="33" name="Line 15"/>
            <p:cNvSpPr>
              <a:spLocks noChangeShapeType="1"/>
            </p:cNvSpPr>
            <p:nvPr/>
          </p:nvSpPr>
          <p:spPr bwMode="auto">
            <a:xfrm rot="21081050" flipV="1">
              <a:off x="8151391" y="708388"/>
              <a:ext cx="0" cy="1049701"/>
            </a:xfrm>
            <a:prstGeom prst="line">
              <a:avLst/>
            </a:prstGeom>
            <a:noFill/>
            <a:ln w="57150">
              <a:solidFill>
                <a:srgbClr val="0066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rgbClr val="FF0000"/>
                </a:solidFill>
              </a:endParaRPr>
            </a:p>
          </p:txBody>
        </p:sp>
      </p:grpSp>
      <p:sp>
        <p:nvSpPr>
          <p:cNvPr id="34" name="Line 16"/>
          <p:cNvSpPr>
            <a:spLocks noChangeShapeType="1"/>
          </p:cNvSpPr>
          <p:nvPr/>
        </p:nvSpPr>
        <p:spPr bwMode="auto">
          <a:xfrm>
            <a:off x="1142976" y="554634"/>
            <a:ext cx="6192473" cy="0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5" name="Rectangle 18"/>
          <p:cNvSpPr>
            <a:spLocks noChangeArrowheads="1"/>
          </p:cNvSpPr>
          <p:nvPr/>
        </p:nvSpPr>
        <p:spPr bwMode="auto">
          <a:xfrm>
            <a:off x="357158" y="4071942"/>
            <a:ext cx="242889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пополам…                                                                     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7" name="Group 8"/>
          <p:cNvGrpSpPr>
            <a:grpSpLocks/>
          </p:cNvGrpSpPr>
          <p:nvPr/>
        </p:nvGrpSpPr>
        <p:grpSpPr bwMode="auto">
          <a:xfrm>
            <a:off x="4111865" y="3905458"/>
            <a:ext cx="1643074" cy="1581841"/>
            <a:chOff x="11808" y="5904"/>
            <a:chExt cx="1152" cy="1440"/>
          </a:xfrm>
        </p:grpSpPr>
        <p:sp>
          <p:nvSpPr>
            <p:cNvPr id="38" name="Oval 9"/>
            <p:cNvSpPr>
              <a:spLocks noChangeArrowheads="1"/>
            </p:cNvSpPr>
            <p:nvPr/>
          </p:nvSpPr>
          <p:spPr bwMode="auto">
            <a:xfrm>
              <a:off x="11808" y="5904"/>
              <a:ext cx="1152" cy="1152"/>
            </a:xfrm>
            <a:prstGeom prst="ellips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9" name="Line 10"/>
            <p:cNvSpPr>
              <a:spLocks noChangeShapeType="1"/>
            </p:cNvSpPr>
            <p:nvPr/>
          </p:nvSpPr>
          <p:spPr bwMode="auto">
            <a:xfrm>
              <a:off x="12384" y="7056"/>
              <a:ext cx="0" cy="288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0" name="Line 11"/>
            <p:cNvSpPr>
              <a:spLocks noChangeShapeType="1"/>
            </p:cNvSpPr>
            <p:nvPr/>
          </p:nvSpPr>
          <p:spPr bwMode="auto">
            <a:xfrm>
              <a:off x="11952" y="7344"/>
              <a:ext cx="864" cy="0"/>
            </a:xfrm>
            <a:prstGeom prst="line">
              <a:avLst/>
            </a:prstGeom>
            <a:noFill/>
            <a:ln w="762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41" name="Line 12"/>
          <p:cNvSpPr>
            <a:spLocks noChangeShapeType="1"/>
          </p:cNvSpPr>
          <p:nvPr/>
        </p:nvSpPr>
        <p:spPr bwMode="auto">
          <a:xfrm>
            <a:off x="4964909" y="3272721"/>
            <a:ext cx="0" cy="1740026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2" name="Line 13"/>
          <p:cNvSpPr>
            <a:spLocks noChangeShapeType="1"/>
          </p:cNvSpPr>
          <p:nvPr/>
        </p:nvSpPr>
        <p:spPr bwMode="auto">
          <a:xfrm flipH="1">
            <a:off x="4540493" y="4249122"/>
            <a:ext cx="821537" cy="632737"/>
          </a:xfrm>
          <a:prstGeom prst="line">
            <a:avLst/>
          </a:prstGeom>
          <a:noFill/>
          <a:ln w="57150">
            <a:solidFill>
              <a:srgbClr val="0033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43" name="Group 8"/>
          <p:cNvGrpSpPr>
            <a:grpSpLocks/>
          </p:cNvGrpSpPr>
          <p:nvPr/>
        </p:nvGrpSpPr>
        <p:grpSpPr bwMode="auto">
          <a:xfrm>
            <a:off x="6357950" y="3918861"/>
            <a:ext cx="1643074" cy="1581841"/>
            <a:chOff x="11808" y="5904"/>
            <a:chExt cx="1152" cy="1440"/>
          </a:xfrm>
        </p:grpSpPr>
        <p:sp>
          <p:nvSpPr>
            <p:cNvPr id="44" name="Oval 9"/>
            <p:cNvSpPr>
              <a:spLocks noChangeArrowheads="1"/>
            </p:cNvSpPr>
            <p:nvPr/>
          </p:nvSpPr>
          <p:spPr bwMode="auto">
            <a:xfrm>
              <a:off x="11808" y="5904"/>
              <a:ext cx="1152" cy="1152"/>
            </a:xfrm>
            <a:prstGeom prst="ellips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5" name="Line 10"/>
            <p:cNvSpPr>
              <a:spLocks noChangeShapeType="1"/>
            </p:cNvSpPr>
            <p:nvPr/>
          </p:nvSpPr>
          <p:spPr bwMode="auto">
            <a:xfrm>
              <a:off x="12384" y="7056"/>
              <a:ext cx="0" cy="288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6" name="Line 11"/>
            <p:cNvSpPr>
              <a:spLocks noChangeShapeType="1"/>
            </p:cNvSpPr>
            <p:nvPr/>
          </p:nvSpPr>
          <p:spPr bwMode="auto">
            <a:xfrm>
              <a:off x="11952" y="7344"/>
              <a:ext cx="864" cy="0"/>
            </a:xfrm>
            <a:prstGeom prst="line">
              <a:avLst/>
            </a:prstGeom>
            <a:noFill/>
            <a:ln w="762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47" name="Line 12"/>
          <p:cNvSpPr>
            <a:spLocks noChangeShapeType="1"/>
          </p:cNvSpPr>
          <p:nvPr/>
        </p:nvSpPr>
        <p:spPr bwMode="auto">
          <a:xfrm>
            <a:off x="7179487" y="3286124"/>
            <a:ext cx="0" cy="1740026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8" name="Line 13"/>
          <p:cNvSpPr>
            <a:spLocks noChangeShapeType="1"/>
          </p:cNvSpPr>
          <p:nvPr/>
        </p:nvSpPr>
        <p:spPr bwMode="auto">
          <a:xfrm rot="-3120000" flipH="1">
            <a:off x="6756084" y="4242359"/>
            <a:ext cx="821537" cy="632737"/>
          </a:xfrm>
          <a:prstGeom prst="line">
            <a:avLst/>
          </a:prstGeom>
          <a:noFill/>
          <a:ln w="57150">
            <a:solidFill>
              <a:srgbClr val="0033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cxnSp>
        <p:nvCxnSpPr>
          <p:cNvPr id="49" name="Прямая соединительная линия 48"/>
          <p:cNvCxnSpPr/>
          <p:nvPr/>
        </p:nvCxnSpPr>
        <p:spPr>
          <a:xfrm>
            <a:off x="4929190" y="3272721"/>
            <a:ext cx="2286016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ectangle 18"/>
          <p:cNvSpPr>
            <a:spLocks noChangeArrowheads="1"/>
          </p:cNvSpPr>
          <p:nvPr/>
        </p:nvSpPr>
        <p:spPr bwMode="auto">
          <a:xfrm>
            <a:off x="2285984" y="4572008"/>
            <a:ext cx="157163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еще…                                                            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Rectangle 18"/>
          <p:cNvSpPr>
            <a:spLocks noChangeArrowheads="1"/>
          </p:cNvSpPr>
          <p:nvPr/>
        </p:nvSpPr>
        <p:spPr bwMode="auto">
          <a:xfrm>
            <a:off x="2269138" y="5116216"/>
            <a:ext cx="157163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еще!!!                                                           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Rectangle 18"/>
          <p:cNvSpPr>
            <a:spLocks noChangeArrowheads="1"/>
          </p:cNvSpPr>
          <p:nvPr/>
        </p:nvSpPr>
        <p:spPr bwMode="auto">
          <a:xfrm>
            <a:off x="357158" y="5669837"/>
            <a:ext cx="213231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8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q</a:t>
            </a:r>
            <a:r>
              <a:rPr kumimoji="0" lang="en-US" sz="4000" b="1" i="0" u="none" strike="noStrike" cap="none" normalizeH="0" baseline="-3000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MIN</a:t>
            </a:r>
            <a:r>
              <a:rPr kumimoji="0" lang="en-US" sz="4000" b="1" i="0" u="none" strike="noStrike" cap="none" normalizeH="0" baseline="-3000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r>
              <a:rPr kumimoji="0" lang="en-US" sz="4000" b="1" i="0" u="none" strike="noStrike" cap="none" normalizeH="0" baseline="-3000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e</a:t>
            </a:r>
            <a:endParaRPr kumimoji="0" lang="ru-RU" sz="5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6929454" y="0"/>
            <a:ext cx="2214546" cy="58477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2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8 класс</a:t>
            </a:r>
            <a:endParaRPr lang="ru-RU" sz="32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2000"/>
                                        <p:tgtEl>
                                          <p:spTgt spid="20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"/>
                            </p:stCondLst>
                            <p:childTnLst>
                              <p:par>
                                <p:cTn id="7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000"/>
                            </p:stCondLst>
                            <p:childTnLst>
                              <p:par>
                                <p:cTn id="9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3000"/>
                            </p:stCondLst>
                            <p:childTnLst>
                              <p:par>
                                <p:cTn id="95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1800000">
                                      <p:cBhvr>
                                        <p:cTn id="96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7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98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1000" fill="hold"/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1000" fill="hold"/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4" dur="2000" fill="hold"/>
                                        <p:tgtEl>
                                          <p:spTgt spid="23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8" dur="2000" fill="hold"/>
                                        <p:tgtEl>
                                          <p:spTgt spid="2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5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5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3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3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5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3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7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5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5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6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5" grpId="0"/>
      <p:bldP spid="20" grpId="0"/>
      <p:bldP spid="21" grpId="0"/>
      <p:bldP spid="2066" grpId="0"/>
      <p:bldP spid="23" grpId="0"/>
      <p:bldP spid="23" grpId="1"/>
      <p:bldP spid="24" grpId="0" animBg="1"/>
      <p:bldP spid="24" grpId="1" animBg="1"/>
      <p:bldP spid="34" grpId="0" animBg="1"/>
      <p:bldP spid="35" grpId="0"/>
      <p:bldP spid="41" grpId="0" animBg="1"/>
      <p:bldP spid="42" grpId="0" animBg="1"/>
      <p:bldP spid="42" grpId="1" animBg="1"/>
      <p:bldP spid="47" grpId="0" animBg="1"/>
      <p:bldP spid="48" grpId="0" animBg="1"/>
      <p:bldP spid="48" grpId="1" animBg="1"/>
      <p:bldP spid="50" grpId="0"/>
      <p:bldP spid="51" grpId="0"/>
      <p:bldP spid="52" grpId="0"/>
      <p:bldP spid="53" grpId="0" build="allAtOnce" animBg="1"/>
      <p:bldP spid="53" grpId="1" build="allAtOnce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2000232" y="1270150"/>
            <a:ext cx="456452" cy="441343"/>
            <a:chOff x="1356" y="2418"/>
            <a:chExt cx="304" cy="345"/>
          </a:xfrm>
        </p:grpSpPr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1356" y="2418"/>
              <a:ext cx="304" cy="345"/>
              <a:chOff x="2148" y="2549"/>
              <a:chExt cx="1157" cy="748"/>
            </a:xfrm>
          </p:grpSpPr>
          <p:sp>
            <p:nvSpPr>
              <p:cNvPr id="1029" name="Line 5"/>
              <p:cNvSpPr>
                <a:spLocks noChangeShapeType="1"/>
              </p:cNvSpPr>
              <p:nvPr/>
            </p:nvSpPr>
            <p:spPr bwMode="auto">
              <a:xfrm flipH="1">
                <a:off x="2149" y="2549"/>
                <a:ext cx="1133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30" name="Line 6"/>
              <p:cNvSpPr>
                <a:spLocks noChangeShapeType="1"/>
              </p:cNvSpPr>
              <p:nvPr/>
            </p:nvSpPr>
            <p:spPr bwMode="auto">
              <a:xfrm flipH="1">
                <a:off x="2150" y="3281"/>
                <a:ext cx="1133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31" name="Line 7"/>
              <p:cNvSpPr>
                <a:spLocks noChangeShapeType="1"/>
              </p:cNvSpPr>
              <p:nvPr/>
            </p:nvSpPr>
            <p:spPr bwMode="auto">
              <a:xfrm>
                <a:off x="2148" y="2550"/>
                <a:ext cx="0" cy="731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32" name="Line 8"/>
              <p:cNvSpPr>
                <a:spLocks noChangeShapeType="1"/>
              </p:cNvSpPr>
              <p:nvPr/>
            </p:nvSpPr>
            <p:spPr bwMode="auto">
              <a:xfrm>
                <a:off x="3305" y="2550"/>
                <a:ext cx="0" cy="189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33" name="Line 9"/>
              <p:cNvSpPr>
                <a:spLocks noChangeShapeType="1"/>
              </p:cNvSpPr>
              <p:nvPr/>
            </p:nvSpPr>
            <p:spPr bwMode="auto">
              <a:xfrm>
                <a:off x="3291" y="3108"/>
                <a:ext cx="0" cy="189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sp>
          <p:nvSpPr>
            <p:cNvPr id="1034" name="AutoShape 10"/>
            <p:cNvSpPr>
              <a:spLocks noChangeArrowheads="1"/>
            </p:cNvSpPr>
            <p:nvPr/>
          </p:nvSpPr>
          <p:spPr bwMode="auto">
            <a:xfrm>
              <a:off x="1412" y="2433"/>
              <a:ext cx="195" cy="311"/>
            </a:xfrm>
            <a:prstGeom prst="irregularSeal1">
              <a:avLst/>
            </a:prstGeom>
            <a:solidFill>
              <a:srgbClr val="FFFFFF"/>
            </a:solidFill>
            <a:ln w="38100">
              <a:solidFill>
                <a:srgbClr val="FF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3198420" y="943940"/>
            <a:ext cx="0" cy="1060502"/>
            <a:chOff x="3198420" y="943940"/>
            <a:chExt cx="0" cy="1060502"/>
          </a:xfrm>
        </p:grpSpPr>
        <p:sp>
          <p:nvSpPr>
            <p:cNvPr id="1036" name="Line 12"/>
            <p:cNvSpPr>
              <a:spLocks noChangeShapeType="1"/>
            </p:cNvSpPr>
            <p:nvPr/>
          </p:nvSpPr>
          <p:spPr bwMode="auto">
            <a:xfrm>
              <a:off x="2154" y="2163"/>
              <a:ext cx="0" cy="357"/>
            </a:xfrm>
            <a:prstGeom prst="line">
              <a:avLst/>
            </a:prstGeom>
            <a:noFill/>
            <a:ln w="76200">
              <a:solidFill>
                <a:srgbClr val="7030A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37" name="Line 13"/>
            <p:cNvSpPr>
              <a:spLocks noChangeShapeType="1"/>
            </p:cNvSpPr>
            <p:nvPr/>
          </p:nvSpPr>
          <p:spPr bwMode="auto">
            <a:xfrm>
              <a:off x="2154" y="2635"/>
              <a:ext cx="0" cy="357"/>
            </a:xfrm>
            <a:prstGeom prst="line">
              <a:avLst/>
            </a:prstGeom>
            <a:noFill/>
            <a:ln w="76200">
              <a:solidFill>
                <a:srgbClr val="7030A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1038" name="Line 14"/>
          <p:cNvSpPr>
            <a:spLocks noChangeShapeType="1"/>
          </p:cNvSpPr>
          <p:nvPr/>
        </p:nvSpPr>
        <p:spPr bwMode="auto">
          <a:xfrm>
            <a:off x="2317046" y="1477390"/>
            <a:ext cx="3168000" cy="0"/>
          </a:xfrm>
          <a:prstGeom prst="line">
            <a:avLst/>
          </a:prstGeom>
          <a:noFill/>
          <a:ln w="38100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9" name="Line 15"/>
          <p:cNvSpPr>
            <a:spLocks noChangeShapeType="1"/>
          </p:cNvSpPr>
          <p:nvPr/>
        </p:nvSpPr>
        <p:spPr bwMode="auto">
          <a:xfrm>
            <a:off x="5500694" y="830087"/>
            <a:ext cx="0" cy="1444279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40" name="Arc 16"/>
          <p:cNvSpPr>
            <a:spLocks/>
          </p:cNvSpPr>
          <p:nvPr/>
        </p:nvSpPr>
        <p:spPr bwMode="auto">
          <a:xfrm>
            <a:off x="4398109" y="509585"/>
            <a:ext cx="2105087" cy="2062159"/>
          </a:xfrm>
          <a:custGeom>
            <a:avLst/>
            <a:gdLst>
              <a:gd name="G0" fmla="+- 18790 0 0"/>
              <a:gd name="G1" fmla="+- 21600 0 0"/>
              <a:gd name="G2" fmla="+- 21600 0 0"/>
              <a:gd name="T0" fmla="*/ 0 w 40390"/>
              <a:gd name="T1" fmla="*/ 10947 h 43200"/>
              <a:gd name="T2" fmla="*/ 2366 w 40390"/>
              <a:gd name="T3" fmla="*/ 35629 h 43200"/>
              <a:gd name="T4" fmla="*/ 18790 w 40390"/>
              <a:gd name="T5" fmla="*/ 21600 h 43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0390" h="43200" fill="none" extrusionOk="0">
                <a:moveTo>
                  <a:pt x="-1" y="10946"/>
                </a:moveTo>
                <a:cubicBezTo>
                  <a:pt x="3835" y="4181"/>
                  <a:pt x="11012" y="-1"/>
                  <a:pt x="18790" y="0"/>
                </a:cubicBezTo>
                <a:cubicBezTo>
                  <a:pt x="30719" y="0"/>
                  <a:pt x="40390" y="9670"/>
                  <a:pt x="40390" y="21600"/>
                </a:cubicBezTo>
                <a:cubicBezTo>
                  <a:pt x="40390" y="33529"/>
                  <a:pt x="30719" y="43200"/>
                  <a:pt x="18790" y="43200"/>
                </a:cubicBezTo>
                <a:cubicBezTo>
                  <a:pt x="12471" y="43200"/>
                  <a:pt x="6469" y="40433"/>
                  <a:pt x="2366" y="35628"/>
                </a:cubicBezTo>
              </a:path>
              <a:path w="40390" h="43200" stroke="0" extrusionOk="0">
                <a:moveTo>
                  <a:pt x="-1" y="10946"/>
                </a:moveTo>
                <a:cubicBezTo>
                  <a:pt x="3835" y="4181"/>
                  <a:pt x="11012" y="-1"/>
                  <a:pt x="18790" y="0"/>
                </a:cubicBezTo>
                <a:cubicBezTo>
                  <a:pt x="30719" y="0"/>
                  <a:pt x="40390" y="9670"/>
                  <a:pt x="40390" y="21600"/>
                </a:cubicBezTo>
                <a:cubicBezTo>
                  <a:pt x="40390" y="33529"/>
                  <a:pt x="30719" y="43200"/>
                  <a:pt x="18790" y="43200"/>
                </a:cubicBezTo>
                <a:cubicBezTo>
                  <a:pt x="12471" y="43200"/>
                  <a:pt x="6469" y="40433"/>
                  <a:pt x="2366" y="35628"/>
                </a:cubicBezTo>
                <a:lnTo>
                  <a:pt x="18790" y="21600"/>
                </a:lnTo>
                <a:close/>
              </a:path>
            </a:pathLst>
          </a:custGeom>
          <a:noFill/>
          <a:ln w="57150">
            <a:solidFill>
              <a:srgbClr val="0033CC"/>
            </a:solidFill>
            <a:prstDash val="sysDot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41" name="Line 17"/>
          <p:cNvSpPr>
            <a:spLocks noChangeShapeType="1"/>
          </p:cNvSpPr>
          <p:nvPr/>
        </p:nvSpPr>
        <p:spPr bwMode="auto">
          <a:xfrm flipH="1">
            <a:off x="4686395" y="1492741"/>
            <a:ext cx="795789" cy="811048"/>
          </a:xfrm>
          <a:prstGeom prst="line">
            <a:avLst/>
          </a:prstGeom>
          <a:noFill/>
          <a:ln w="38100">
            <a:solidFill>
              <a:srgbClr val="FF0000"/>
            </a:solidFill>
            <a:prstDash val="sysDot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42" name="Line 18"/>
          <p:cNvSpPr>
            <a:spLocks noChangeShapeType="1"/>
          </p:cNvSpPr>
          <p:nvPr/>
        </p:nvSpPr>
        <p:spPr bwMode="auto">
          <a:xfrm flipV="1">
            <a:off x="5464166" y="1052677"/>
            <a:ext cx="917409" cy="442622"/>
          </a:xfrm>
          <a:prstGeom prst="line">
            <a:avLst/>
          </a:prstGeom>
          <a:noFill/>
          <a:ln w="38100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43" name="Line 19"/>
          <p:cNvSpPr>
            <a:spLocks noChangeShapeType="1"/>
          </p:cNvSpPr>
          <p:nvPr/>
        </p:nvSpPr>
        <p:spPr bwMode="auto">
          <a:xfrm rot="3688864" flipV="1">
            <a:off x="5619144" y="1463249"/>
            <a:ext cx="781625" cy="519515"/>
          </a:xfrm>
          <a:prstGeom prst="line">
            <a:avLst/>
          </a:prstGeom>
          <a:noFill/>
          <a:ln w="38100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44" name="Line 20"/>
          <p:cNvSpPr>
            <a:spLocks noChangeShapeType="1"/>
          </p:cNvSpPr>
          <p:nvPr/>
        </p:nvSpPr>
        <p:spPr bwMode="auto">
          <a:xfrm flipH="1" flipV="1">
            <a:off x="5500694" y="1857363"/>
            <a:ext cx="1071570" cy="188595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45" name="Rectangle 21"/>
          <p:cNvSpPr>
            <a:spLocks noChangeArrowheads="1"/>
          </p:cNvSpPr>
          <p:nvPr/>
        </p:nvSpPr>
        <p:spPr bwMode="auto">
          <a:xfrm>
            <a:off x="0" y="2428868"/>
            <a:ext cx="471487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одна 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из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220FB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000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отразилась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                                         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6490197" y="1928802"/>
            <a:ext cx="26538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золото</a:t>
            </a:r>
            <a:r>
              <a:rPr lang="ru-RU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lang="ru-RU" sz="2400" b="1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0,001 мм</a:t>
            </a:r>
            <a:endParaRPr lang="ru-RU" sz="1400" i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6572264" y="0"/>
            <a:ext cx="132921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3600" b="1" i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экран</a:t>
            </a:r>
            <a:endParaRPr lang="ru-RU" sz="2000" b="1" i="1" dirty="0" smtClean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Line 19"/>
          <p:cNvSpPr>
            <a:spLocks noChangeShapeType="1"/>
          </p:cNvSpPr>
          <p:nvPr/>
        </p:nvSpPr>
        <p:spPr bwMode="auto">
          <a:xfrm rot="3688864" flipV="1">
            <a:off x="5385415" y="1738487"/>
            <a:ext cx="905034" cy="239950"/>
          </a:xfrm>
          <a:prstGeom prst="line">
            <a:avLst/>
          </a:prstGeom>
          <a:noFill/>
          <a:ln w="38100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7" name="Line 19"/>
          <p:cNvSpPr>
            <a:spLocks noChangeShapeType="1"/>
          </p:cNvSpPr>
          <p:nvPr/>
        </p:nvSpPr>
        <p:spPr bwMode="auto">
          <a:xfrm rot="3688864" flipV="1">
            <a:off x="5833975" y="1089283"/>
            <a:ext cx="396000" cy="740677"/>
          </a:xfrm>
          <a:prstGeom prst="line">
            <a:avLst/>
          </a:prstGeom>
          <a:noFill/>
          <a:ln w="38100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8" name="Rectangle 21"/>
          <p:cNvSpPr>
            <a:spLocks noChangeArrowheads="1"/>
          </p:cNvSpPr>
          <p:nvPr/>
        </p:nvSpPr>
        <p:spPr bwMode="auto">
          <a:xfrm>
            <a:off x="4714876" y="4643446"/>
            <a:ext cx="2428892" cy="52322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1см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–  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1км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214282" y="2857496"/>
            <a:ext cx="345896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4000" b="1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атом  пуст…</a:t>
            </a:r>
            <a:r>
              <a:rPr lang="ru-RU" sz="4000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3367116" y="2918484"/>
            <a:ext cx="5991230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/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ядро</a:t>
            </a: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600" b="1" i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большой </a:t>
            </a:r>
            <a:r>
              <a:rPr lang="ru-RU" sz="3600" b="1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массы</a:t>
            </a:r>
            <a:r>
              <a:rPr lang="ru-RU" sz="3600" b="1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но…</a:t>
            </a:r>
            <a:r>
              <a:rPr lang="ru-RU" sz="3600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0" y="0"/>
            <a:ext cx="3929090" cy="646331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lvl="0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опыт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Резерфорда</a:t>
            </a:r>
            <a:r>
              <a:rPr lang="ru-RU" sz="3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" name="Группа 37"/>
          <p:cNvGrpSpPr/>
          <p:nvPr/>
        </p:nvGrpSpPr>
        <p:grpSpPr>
          <a:xfrm>
            <a:off x="1930568" y="5074176"/>
            <a:ext cx="355416" cy="365658"/>
            <a:chOff x="1906484" y="5074176"/>
            <a:chExt cx="355416" cy="365658"/>
          </a:xfrm>
        </p:grpSpPr>
        <p:sp>
          <p:nvSpPr>
            <p:cNvPr id="1047" name="AutoShape 23"/>
            <p:cNvSpPr>
              <a:spLocks noChangeArrowheads="1"/>
            </p:cNvSpPr>
            <p:nvPr/>
          </p:nvSpPr>
          <p:spPr bwMode="auto">
            <a:xfrm>
              <a:off x="2081635" y="5074176"/>
              <a:ext cx="180265" cy="183972"/>
            </a:xfrm>
            <a:prstGeom prst="flowChartOr">
              <a:avLst/>
            </a:prstGeom>
            <a:solidFill>
              <a:srgbClr val="FFFFFF"/>
            </a:solidFill>
            <a:ln w="571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48" name="AutoShape 24"/>
            <p:cNvSpPr>
              <a:spLocks noChangeArrowheads="1"/>
            </p:cNvSpPr>
            <p:nvPr/>
          </p:nvSpPr>
          <p:spPr bwMode="auto">
            <a:xfrm>
              <a:off x="1906484" y="5100458"/>
              <a:ext cx="180265" cy="183972"/>
            </a:xfrm>
            <a:prstGeom prst="flowChartOr">
              <a:avLst/>
            </a:prstGeom>
            <a:solidFill>
              <a:srgbClr val="FFFFFF"/>
            </a:solidFill>
            <a:ln w="571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49" name="Oval 25"/>
            <p:cNvSpPr>
              <a:spLocks noChangeArrowheads="1"/>
            </p:cNvSpPr>
            <p:nvPr/>
          </p:nvSpPr>
          <p:spPr bwMode="auto">
            <a:xfrm>
              <a:off x="2021547" y="5278716"/>
              <a:ext cx="180265" cy="161118"/>
            </a:xfrm>
            <a:prstGeom prst="ellipse">
              <a:avLst/>
            </a:prstGeom>
            <a:solidFill>
              <a:srgbClr val="FFFFFF"/>
            </a:solidFill>
            <a:ln w="57150">
              <a:solidFill>
                <a:srgbClr val="220FB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1050" name="Oval 26"/>
          <p:cNvSpPr>
            <a:spLocks noChangeArrowheads="1"/>
          </p:cNvSpPr>
          <p:nvPr/>
        </p:nvSpPr>
        <p:spPr bwMode="auto">
          <a:xfrm>
            <a:off x="857224" y="4861637"/>
            <a:ext cx="2489192" cy="750742"/>
          </a:xfrm>
          <a:prstGeom prst="ellipse">
            <a:avLst/>
          </a:prstGeom>
          <a:noFill/>
          <a:ln w="57150">
            <a:solidFill>
              <a:srgbClr val="FF0000"/>
            </a:solidFill>
            <a:prstDash val="sysDash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51" name="Oval 27"/>
          <p:cNvSpPr>
            <a:spLocks noChangeArrowheads="1"/>
          </p:cNvSpPr>
          <p:nvPr/>
        </p:nvSpPr>
        <p:spPr bwMode="auto">
          <a:xfrm>
            <a:off x="1735168" y="4178314"/>
            <a:ext cx="722339" cy="2251082"/>
          </a:xfrm>
          <a:prstGeom prst="ellipse">
            <a:avLst/>
          </a:prstGeom>
          <a:noFill/>
          <a:ln w="57150">
            <a:solidFill>
              <a:srgbClr val="FF0000"/>
            </a:solidFill>
            <a:prstDash val="sysDash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52" name="Rectangle 28"/>
          <p:cNvSpPr>
            <a:spLocks noChangeArrowheads="1"/>
          </p:cNvSpPr>
          <p:nvPr/>
        </p:nvSpPr>
        <p:spPr bwMode="auto">
          <a:xfrm>
            <a:off x="5857884" y="3701481"/>
            <a:ext cx="2500330" cy="584775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q</a:t>
            </a:r>
            <a:r>
              <a:rPr kumimoji="0" lang="ru-RU" sz="3200" b="1" i="0" u="none" strike="noStrike" cap="none" normalizeH="0" baseline="-3000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АТОМА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= 0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                          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2428860" y="5786454"/>
            <a:ext cx="191154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протоны </a:t>
            </a:r>
            <a:endParaRPr lang="ru-RU" sz="3200" b="1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2357422" y="5429264"/>
            <a:ext cx="182152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0033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нейтрон </a:t>
            </a:r>
            <a:endParaRPr lang="ru-RU" sz="3200" b="1" dirty="0">
              <a:solidFill>
                <a:srgbClr val="0033CC"/>
              </a:solidFill>
            </a:endParaRPr>
          </a:p>
        </p:txBody>
      </p:sp>
      <p:sp>
        <p:nvSpPr>
          <p:cNvPr id="42" name="Прямоугольник 41"/>
          <p:cNvSpPr/>
          <p:nvPr/>
        </p:nvSpPr>
        <p:spPr>
          <a:xfrm rot="19120445">
            <a:off x="226366" y="3899339"/>
            <a:ext cx="2203617" cy="584775"/>
          </a:xfrm>
          <a:prstGeom prst="rect">
            <a:avLst/>
          </a:prstGeom>
          <a:solidFill>
            <a:schemeClr val="bg2"/>
          </a:solidFill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электроны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3071802" y="3643314"/>
            <a:ext cx="2632259" cy="707886"/>
          </a:xfrm>
          <a:prstGeom prst="rect">
            <a:avLst/>
          </a:prstGeom>
          <a:solidFill>
            <a:schemeClr val="bg2"/>
          </a:solidFill>
        </p:spPr>
        <p:txBody>
          <a:bodyPr wrap="none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q</a:t>
            </a:r>
            <a:r>
              <a:rPr lang="ru-RU" sz="2800" b="1" baseline="-30000" dirty="0" smtClean="0">
                <a:solidFill>
                  <a:srgbClr val="220FB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ЯДРА</a:t>
            </a:r>
            <a:r>
              <a:rPr lang="ru-RU" sz="2800" b="1" baseline="-30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lang="ru-RU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 </a:t>
            </a:r>
            <a:r>
              <a:rPr lang="en-US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</a:t>
            </a:r>
            <a:r>
              <a:rPr lang="ru-RU" sz="4000" b="1" baseline="-30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sz="2800" dirty="0"/>
          </a:p>
        </p:txBody>
      </p:sp>
      <p:sp>
        <p:nvSpPr>
          <p:cNvPr id="44" name="Прямоугольник 43"/>
          <p:cNvSpPr/>
          <p:nvPr/>
        </p:nvSpPr>
        <p:spPr>
          <a:xfrm>
            <a:off x="6929454" y="6273225"/>
            <a:ext cx="2214546" cy="58477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2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8 класс</a:t>
            </a:r>
            <a:endParaRPr lang="ru-RU" sz="32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Rectangle 28"/>
          <p:cNvSpPr>
            <a:spLocks noChangeArrowheads="1"/>
          </p:cNvSpPr>
          <p:nvPr/>
        </p:nvSpPr>
        <p:spPr bwMode="auto">
          <a:xfrm>
            <a:off x="5857884" y="5143512"/>
            <a:ext cx="1357322" cy="461665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-30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АТОМ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                          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4742172" y="5143512"/>
            <a:ext cx="1000132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ядро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4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4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4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10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10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10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10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1000"/>
                                        <p:tgtEl>
                                          <p:spTgt spid="10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10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10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10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"/>
                            </p:stCondLst>
                            <p:childTnLst>
                              <p:par>
                                <p:cTn id="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000"/>
                            </p:stCondLst>
                            <p:childTnLst>
                              <p:par>
                                <p:cTn id="81" presetID="22" presetClass="entr" presetSubtype="8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500"/>
                            </p:stCondLst>
                            <p:childTnLst>
                              <p:par>
                                <p:cTn id="8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10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000"/>
                            </p:stCondLst>
                            <p:childTnLst>
                              <p:par>
                                <p:cTn id="9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6" dur="500"/>
                                        <p:tgtEl>
                                          <p:spTgt spid="10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500"/>
                            </p:stCondLst>
                            <p:childTnLst>
                              <p:par>
                                <p:cTn id="98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0" dur="400"/>
                                        <p:tgtEl>
                                          <p:spTgt spid="10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1" dur="400"/>
                                        <p:tgtEl>
                                          <p:spTgt spid="10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2" dur="400"/>
                                        <p:tgtEl>
                                          <p:spTgt spid="10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2" dur="400"/>
                                        <p:tgtEl>
                                          <p:spTgt spid="30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3" dur="400"/>
                                        <p:tgtEl>
                                          <p:spTgt spid="30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4" dur="400"/>
                                        <p:tgtEl>
                                          <p:spTgt spid="30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7" dur="4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8" dur="4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9" dur="4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000"/>
                            </p:stCondLst>
                            <p:childTnLst>
                              <p:par>
                                <p:cTn id="12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9" dur="4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0" dur="4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1" dur="4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6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8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3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1" presetClass="entr" presetSubtype="1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8" dur="2000"/>
                                        <p:tgtEl>
                                          <p:spTgt spid="10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9" presetID="21" presetClass="entr" presetSubtype="1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1" dur="2000"/>
                                        <p:tgtEl>
                                          <p:spTgt spid="1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1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6" dur="1000" fill="hold"/>
                                        <p:tgtEl>
                                          <p:spTgt spid="1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7" dur="1000" fill="hold"/>
                                        <p:tgtEl>
                                          <p:spTgt spid="1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1000"/>
                            </p:stCondLst>
                            <p:childTnLst>
                              <p:par>
                                <p:cTn id="179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0" dur="2000" fill="hold"/>
                                        <p:tgtEl>
                                          <p:spTgt spid="1052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8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8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8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4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8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4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8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4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9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9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9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9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9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9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8" grpId="0" animBg="1"/>
      <p:bldP spid="1038" grpId="1" animBg="1"/>
      <p:bldP spid="1038" grpId="2" animBg="1"/>
      <p:bldP spid="1038" grpId="3" animBg="1"/>
      <p:bldP spid="1038" grpId="4" animBg="1"/>
      <p:bldP spid="1039" grpId="0" animBg="1"/>
      <p:bldP spid="1040" grpId="0" animBg="1"/>
      <p:bldP spid="1041" grpId="0" animBg="1"/>
      <p:bldP spid="1042" grpId="0" animBg="1"/>
      <p:bldP spid="1043" grpId="0" animBg="1"/>
      <p:bldP spid="1044" grpId="0" animBg="1"/>
      <p:bldP spid="1045" grpId="0"/>
      <p:bldP spid="24" grpId="0"/>
      <p:bldP spid="25" grpId="0"/>
      <p:bldP spid="26" grpId="0" animBg="1"/>
      <p:bldP spid="27" grpId="0" animBg="1"/>
      <p:bldP spid="28" grpId="0" animBg="1"/>
      <p:bldP spid="29" grpId="0"/>
      <p:bldP spid="30" grpId="0" uiExpand="1" build="p" animBg="1"/>
      <p:bldP spid="31" grpId="0" animBg="1"/>
      <p:bldP spid="1050" grpId="0" animBg="1"/>
      <p:bldP spid="1051" grpId="0" animBg="1"/>
      <p:bldP spid="1052" grpId="0" animBg="1"/>
      <p:bldP spid="1052" grpId="1" animBg="1"/>
      <p:bldP spid="40" grpId="0"/>
      <p:bldP spid="41" grpId="0"/>
      <p:bldP spid="42" grpId="0" animBg="1"/>
      <p:bldP spid="43" grpId="0" animBg="1"/>
      <p:bldP spid="44" grpId="0" build="allAtOnce" animBg="1"/>
      <p:bldP spid="44" grpId="1" build="allAtOnce" animBg="1"/>
      <p:bldP spid="45" grpId="0" animBg="1"/>
      <p:bldP spid="4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858280" y="25003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0" y="1920844"/>
          <a:ext cx="9144001" cy="4937156"/>
        </p:xfrm>
        <a:graphic>
          <a:graphicData uri="http://schemas.openxmlformats.org/drawingml/2006/table">
            <a:tbl>
              <a:tblPr/>
              <a:tblGrid>
                <a:gridCol w="8429652"/>
                <a:gridCol w="714349"/>
              </a:tblGrid>
              <a:tr h="4429156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SzPts val="1000"/>
                        <a:buFont typeface="Times New Roman"/>
                        <a:buAutoNum type="arabicPeriod"/>
                      </a:pPr>
                      <a:r>
                        <a:rPr lang="ru-RU" sz="1700" u="none" strike="noStrike" dirty="0" err="1" smtClean="0">
                          <a:latin typeface="Times New Roman"/>
                          <a:ea typeface="Times New Roman"/>
                        </a:rPr>
                        <a:t>д.з.КРдз</a:t>
                      </a:r>
                      <a:r>
                        <a:rPr lang="ru-RU" sz="1700" u="none" strike="noStrike" dirty="0" smtClean="0">
                          <a:latin typeface="Times New Roman"/>
                          <a:ea typeface="Times New Roman"/>
                        </a:rPr>
                        <a:t> 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SzPts val="1000"/>
                        <a:buFont typeface="Times New Roman"/>
                        <a:buAutoNum type="arabicPeriod"/>
                      </a:pPr>
                      <a:r>
                        <a:rPr lang="ru-RU" sz="2400" u="none" strike="noStrike" dirty="0" smtClean="0">
                          <a:latin typeface="Times New Roman"/>
                          <a:ea typeface="Times New Roman"/>
                        </a:rPr>
                        <a:t>Консультация </a:t>
                      </a:r>
                      <a:r>
                        <a:rPr lang="ru-RU" sz="2400" u="none" strike="noStrike" dirty="0">
                          <a:latin typeface="Times New Roman"/>
                          <a:ea typeface="Times New Roman"/>
                        </a:rPr>
                        <a:t>по теме 9.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SzPts val="1000"/>
                        <a:buFont typeface="Times New Roman"/>
                        <a:buAutoNum type="arabicPeriod"/>
                      </a:pPr>
                      <a:r>
                        <a:rPr lang="ru-RU" sz="2400" u="none" strike="noStrike" dirty="0">
                          <a:latin typeface="Times New Roman"/>
                          <a:ea typeface="Times New Roman"/>
                        </a:rPr>
                        <a:t>Закрепление знаний по теме: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b="1" i="1" dirty="0">
                          <a:latin typeface="Times New Roman"/>
                          <a:ea typeface="Times New Roman"/>
                          <a:sym typeface="Symbol"/>
                        </a:rPr>
                        <a:t></a:t>
                      </a:r>
                      <a:r>
                        <a:rPr lang="ru-RU" sz="2400" b="1" i="1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2400" b="1" i="1" dirty="0" err="1">
                          <a:latin typeface="Times New Roman"/>
                          <a:ea typeface="Times New Roman"/>
                        </a:rPr>
                        <a:t>аудиализация</a:t>
                      </a:r>
                      <a:endParaRPr lang="ru-RU" sz="2400" dirty="0">
                        <a:latin typeface="Times New Roman"/>
                        <a:ea typeface="Times New Roman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24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Типы взаимодействия, объяснение электризации на основе строения атома.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2400" b="1" dirty="0">
                          <a:solidFill>
                            <a:srgbClr val="000099"/>
                          </a:solidFill>
                          <a:latin typeface="Times New Roman"/>
                          <a:ea typeface="Times New Roman"/>
                        </a:rPr>
                        <a:t>Электрический заряд, закон сохранения </a:t>
                      </a:r>
                      <a:r>
                        <a:rPr lang="ru-RU" sz="2400" b="1" dirty="0" err="1">
                          <a:solidFill>
                            <a:srgbClr val="000099"/>
                          </a:solidFill>
                          <a:latin typeface="Times New Roman"/>
                          <a:ea typeface="Times New Roman"/>
                        </a:rPr>
                        <a:t>эл</a:t>
                      </a:r>
                      <a:r>
                        <a:rPr lang="ru-RU" sz="2400" b="1" dirty="0">
                          <a:solidFill>
                            <a:srgbClr val="000099"/>
                          </a:solidFill>
                          <a:latin typeface="Times New Roman"/>
                          <a:ea typeface="Times New Roman"/>
                        </a:rPr>
                        <a:t>. заряда.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b="1" i="1" dirty="0">
                          <a:latin typeface="Times New Roman"/>
                          <a:ea typeface="Times New Roman"/>
                          <a:sym typeface="Symbol"/>
                        </a:rPr>
                        <a:t></a:t>
                      </a:r>
                      <a:r>
                        <a:rPr lang="ru-RU" sz="2400" b="1" i="1" dirty="0">
                          <a:latin typeface="Times New Roman"/>
                          <a:ea typeface="Times New Roman"/>
                        </a:rPr>
                        <a:t> визуализация.</a:t>
                      </a:r>
                      <a:endParaRPr lang="ru-RU" sz="2400" dirty="0">
                        <a:latin typeface="Times New Roman"/>
                        <a:ea typeface="Times New Roman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SzPts val="1000"/>
                        <a:buFont typeface="Times New Roman"/>
                        <a:buAutoNum type="arabicPeriod" startAt="4"/>
                      </a:pPr>
                      <a:r>
                        <a:rPr lang="ru-RU" sz="2400" u="none" strike="noStrike" dirty="0">
                          <a:latin typeface="Times New Roman"/>
                          <a:ea typeface="Times New Roman"/>
                        </a:rPr>
                        <a:t>Применение знаний темы для решения задач 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2400" dirty="0">
                          <a:latin typeface="Times New Roman"/>
                          <a:ea typeface="Times New Roman"/>
                        </a:rPr>
                        <a:t>ПРЗ 1 стр. 99.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2400" dirty="0">
                          <a:latin typeface="Times New Roman"/>
                          <a:ea typeface="Times New Roman"/>
                        </a:rPr>
                        <a:t>Упр.7 (1-у,) стр.100.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Times New Roman"/>
                        </a:rPr>
                        <a:t>5. Викторина по качественным вопросам:</a:t>
                      </a:r>
                    </a:p>
                  </a:txBody>
                  <a:tcPr marL="65607" marR="656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700" b="1" dirty="0" smtClean="0">
                          <a:latin typeface="Times New Roman"/>
                          <a:ea typeface="Times New Roman"/>
                        </a:rPr>
                        <a:t>2м</a:t>
                      </a:r>
                      <a:endParaRPr lang="ru-RU" sz="1700" b="1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700" b="1" dirty="0">
                          <a:latin typeface="Times New Roman"/>
                          <a:ea typeface="Times New Roman"/>
                        </a:rPr>
                        <a:t>3м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700" b="1" dirty="0" smtClean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700" b="1" dirty="0" smtClean="0">
                          <a:latin typeface="Times New Roman"/>
                          <a:ea typeface="Times New Roman"/>
                        </a:rPr>
                        <a:t>10м</a:t>
                      </a:r>
                      <a:endParaRPr lang="ru-RU" sz="1700" b="1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700" b="1" dirty="0" smtClean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700" b="1" dirty="0" smtClean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700" b="1" dirty="0" smtClean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700" b="1" dirty="0" smtClean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700" b="1" dirty="0" smtClean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700" b="1" dirty="0" smtClean="0">
                          <a:latin typeface="Times New Roman"/>
                          <a:ea typeface="Times New Roman"/>
                        </a:rPr>
                        <a:t>10м</a:t>
                      </a:r>
                      <a:endParaRPr lang="ru-RU" sz="1700" b="1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700" b="1" dirty="0" smtClean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700" b="1" dirty="0" smtClean="0">
                          <a:latin typeface="Times New Roman"/>
                          <a:ea typeface="Times New Roman"/>
                        </a:rPr>
                        <a:t>5м</a:t>
                      </a:r>
                      <a:endParaRPr lang="ru-RU" sz="1700" b="1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700" b="1" dirty="0" smtClean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700" b="1" dirty="0" smtClean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700" b="1" dirty="0" smtClean="0">
                          <a:latin typeface="Times New Roman"/>
                          <a:ea typeface="Times New Roman"/>
                        </a:rPr>
                        <a:t>15м</a:t>
                      </a:r>
                      <a:endParaRPr lang="ru-RU" sz="1700" b="1" dirty="0">
                        <a:latin typeface="Times New Roman"/>
                        <a:ea typeface="Times New Roman"/>
                      </a:endParaRPr>
                    </a:p>
                  </a:txBody>
                  <a:tcPr marL="65607" marR="656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9094">
                <a:tc>
                  <a:txBody>
                    <a:bodyPr/>
                    <a:lstStyle/>
                    <a:p>
                      <a:pPr algn="ctr" eaLnBrk="1" fontAlgn="t" hangingPunct="1">
                        <a:lnSpc>
                          <a:spcPts val="4000"/>
                        </a:lnSpc>
                      </a:pPr>
                      <a:r>
                        <a:rPr lang="ru-RU" sz="1700" dirty="0">
                          <a:latin typeface="Times New Roman"/>
                          <a:ea typeface="Times New Roman"/>
                        </a:rPr>
                        <a:t>Д.З. гр. </a:t>
                      </a:r>
                      <a:r>
                        <a:rPr lang="ru-RU" sz="1700" dirty="0" smtClean="0">
                          <a:latin typeface="Times New Roman"/>
                          <a:ea typeface="Times New Roman"/>
                        </a:rPr>
                        <a:t>№</a:t>
                      </a:r>
                      <a:endParaRPr lang="ru-RU" sz="1700" dirty="0">
                        <a:latin typeface="Times New Roman"/>
                        <a:ea typeface="Times New Roman"/>
                      </a:endParaRPr>
                    </a:p>
                  </a:txBody>
                  <a:tcPr marL="65607" marR="656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700" dirty="0">
                          <a:latin typeface="Times New Roman"/>
                          <a:ea typeface="Times New Roman"/>
                        </a:rPr>
                        <a:t>50м</a:t>
                      </a:r>
                    </a:p>
                  </a:txBody>
                  <a:tcPr marL="65607" marR="656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7649" name="Line 1"/>
          <p:cNvSpPr>
            <a:spLocks noChangeShapeType="1"/>
          </p:cNvSpPr>
          <p:nvPr/>
        </p:nvSpPr>
        <p:spPr bwMode="auto">
          <a:xfrm flipH="1">
            <a:off x="212725" y="2157413"/>
            <a:ext cx="9525" cy="0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7650" name="Line 2"/>
          <p:cNvSpPr>
            <a:spLocks noChangeShapeType="1"/>
          </p:cNvSpPr>
          <p:nvPr/>
        </p:nvSpPr>
        <p:spPr bwMode="auto">
          <a:xfrm flipH="1" flipV="1">
            <a:off x="182563" y="2141538"/>
            <a:ext cx="31750" cy="7937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0" y="0"/>
            <a:ext cx="914400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Урок - 2 (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эл.ст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.) №31          раздел (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III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ТЕМА: /ЗТ9/ ЭЛЕКТРИЧЕСКИЙ ЗАРЯД. ЗАКОН ЭЛЕКТРИЧЕСКОГО ЗАРЯДА.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ЦЕЛИ: Закрепить знания по теме №9. 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ЗАДАЧИ: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1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СОЗДАТЬ УСЛОВИЯ ДЛЯ ЗАКРЕПЛЕНИЯ ЗНАНИЙ ПО ТЕМЕ 9.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ТИП УРОКА: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ВИД УРОКА: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ДЕМОНСТРАЦИИ: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857356" y="0"/>
            <a:ext cx="5715000" cy="563563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sz="3600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Домашнее задание.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500166" y="500042"/>
            <a:ext cx="6000792" cy="2571768"/>
          </a:xfrm>
          <a:gradFill rotWithShape="0">
            <a:gsLst>
              <a:gs pos="0">
                <a:srgbClr val="92D050"/>
              </a:gs>
              <a:gs pos="100000">
                <a:srgbClr val="66CCFF">
                  <a:alpha val="50000"/>
                </a:srgbClr>
              </a:gs>
            </a:gsLst>
            <a:path path="rect">
              <a:fillToRect l="50000" t="50000" r="50000" b="50000"/>
            </a:path>
          </a:gradFill>
        </p:spPr>
        <p:txBody>
          <a:bodyPr/>
          <a:lstStyle/>
          <a:p>
            <a:pPr marL="0" indent="0" algn="ctr" eaLnBrk="1" hangingPunct="1">
              <a:lnSpc>
                <a:spcPts val="4000"/>
              </a:lnSpc>
              <a:buFont typeface="Wingdings" pitchFamily="2" charset="2"/>
              <a:buNone/>
            </a:pPr>
            <a:r>
              <a:rPr lang="ru-RU" sz="40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Тема 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№9 </a:t>
            </a:r>
            <a:r>
              <a:rPr lang="en-US" sz="4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§</a:t>
            </a:r>
            <a:r>
              <a:rPr lang="ru-RU" sz="4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§</a:t>
            </a: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83-86,</a:t>
            </a: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lnSpc>
                <a:spcPts val="4000"/>
              </a:lnSpc>
              <a:buNone/>
            </a:pPr>
            <a:endParaRPr lang="ru-RU" sz="4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4000"/>
              </a:lnSpc>
              <a:buNone/>
            </a:pPr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гр1</a:t>
            </a:r>
            <a:r>
              <a:rPr lang="ru-RU" sz="4800" b="1" dirty="0" smtClean="0"/>
              <a:t>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592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611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612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573*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574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                       </a:t>
            </a:r>
          </a:p>
          <a:p>
            <a:pPr>
              <a:lnSpc>
                <a:spcPts val="4000"/>
              </a:lnSpc>
              <a:buNone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                            </a:t>
            </a:r>
            <a:r>
              <a:rPr lang="ru-RU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sz="36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Ж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4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8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459662" y="-214338"/>
            <a:ext cx="1684338" cy="2300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 descr="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-285784" y="-214338"/>
            <a:ext cx="1944687" cy="191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Picture 15" descr="boy_6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14313" y="3609975"/>
            <a:ext cx="1500187" cy="324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 descr="boy_144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754188" y="3629025"/>
            <a:ext cx="1457325" cy="315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boy_152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241675" y="3643313"/>
            <a:ext cx="1314450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5" descr="boy_151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483100" y="3643313"/>
            <a:ext cx="1484313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5" descr="boy_6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150888" y="3643313"/>
            <a:ext cx="1484313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2" descr="boy_149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000892" y="2216509"/>
            <a:ext cx="2143108" cy="4641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2" name="Группа 11"/>
          <p:cNvGrpSpPr/>
          <p:nvPr/>
        </p:nvGrpSpPr>
        <p:grpSpPr>
          <a:xfrm>
            <a:off x="0" y="0"/>
            <a:ext cx="9144000" cy="6934007"/>
            <a:chOff x="0" y="0"/>
            <a:chExt cx="9144000" cy="6934007"/>
          </a:xfrm>
        </p:grpSpPr>
        <p:sp>
          <p:nvSpPr>
            <p:cNvPr id="13" name="Прямоугольник 12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solidFill>
              <a:schemeClr val="tx1">
                <a:lumMod val="75000"/>
                <a:lumOff val="25000"/>
                <a:alpha val="65000"/>
              </a:schemeClr>
            </a:solid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lvl="0" algn="ctr">
                <a:spcAft>
                  <a:spcPts val="1000"/>
                </a:spcAft>
              </a:pPr>
              <a:r>
                <a:rPr lang="ru-RU" sz="7200" b="1" dirty="0" err="1" smtClean="0">
                  <a:solidFill>
                    <a:srgbClr val="66CCFF"/>
                  </a:solidFill>
                  <a:latin typeface="Times New Roman" pitchFamily="18" charset="0"/>
                  <a:cs typeface="Times New Roman" pitchFamily="18" charset="0"/>
                </a:rPr>
                <a:t>П</a:t>
              </a:r>
              <a:r>
                <a:rPr lang="ru-RU" sz="7200" b="1" baseline="-25000" dirty="0" err="1" smtClean="0">
                  <a:solidFill>
                    <a:srgbClr val="66CCFF"/>
                  </a:solidFill>
                  <a:latin typeface="Times New Roman" pitchFamily="18" charset="0"/>
                  <a:cs typeface="Times New Roman" pitchFamily="18" charset="0"/>
                </a:rPr>
                <a:t>эл</a:t>
              </a:r>
              <a:r>
                <a:rPr lang="en-US" sz="7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=</a:t>
              </a:r>
              <a:r>
                <a:rPr lang="en-US" sz="7200" b="1" baseline="-25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  </a:t>
              </a:r>
              <a:r>
                <a:rPr lang="el-GR" sz="7200" b="1" u="sng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γ</a:t>
              </a:r>
              <a:r>
                <a:rPr lang="en-US" sz="7200" b="1" u="sng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m</a:t>
              </a:r>
              <a:r>
                <a:rPr lang="en-US" sz="7200" b="1" u="sng" baseline="-250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lang="en-US" sz="7200" b="1" u="sng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·m</a:t>
              </a:r>
              <a:r>
                <a:rPr lang="en-US" sz="7200" b="1" baseline="-250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endParaRPr lang="ru-RU" sz="7200" b="1" baseline="-25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>
                <a:spcAft>
                  <a:spcPts val="1000"/>
                </a:spcAft>
              </a:pPr>
              <a:r>
                <a:rPr lang="en-US" sz="72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         R</a:t>
              </a:r>
              <a:endParaRPr lang="ru-RU" sz="9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lvl="0" algn="ctr">
                <a:spcAft>
                  <a:spcPts val="1000"/>
                </a:spcAft>
              </a:pPr>
              <a:r>
                <a:rPr lang="ru-RU" sz="96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 </a:t>
              </a:r>
            </a:p>
          </p:txBody>
        </p:sp>
        <p:sp>
          <p:nvSpPr>
            <p:cNvPr id="14" name="Rectangle 25"/>
            <p:cNvSpPr>
              <a:spLocks noChangeArrowheads="1"/>
            </p:cNvSpPr>
            <p:nvPr/>
          </p:nvSpPr>
          <p:spPr bwMode="auto">
            <a:xfrm>
              <a:off x="0" y="4379462"/>
              <a:ext cx="9137636" cy="2554545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457200" lvl="0" indent="-457200">
                <a:buAutoNum type="arabicPeriod"/>
              </a:pPr>
              <a:r>
                <a:rPr lang="ru-RU" sz="3200" b="1" dirty="0" smtClean="0">
                  <a:solidFill>
                    <a:schemeClr val="bg2">
                      <a:lumMod val="75000"/>
                    </a:schemeClr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Раскрасить ОК, припоминая урок.       – </a:t>
              </a:r>
              <a:r>
                <a:rPr lang="ru-RU" sz="3200" b="1" dirty="0" smtClean="0">
                  <a:solidFill>
                    <a:srgbClr val="FFFF00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5мин</a:t>
              </a:r>
            </a:p>
            <a:p>
              <a:pPr marL="457200" lvl="0" indent="-457200">
                <a:buAutoNum type="arabicPeriod" startAt="2"/>
              </a:pPr>
              <a:r>
                <a:rPr kumimoji="0" lang="ru-RU" sz="3200" b="1" i="0" u="none" strike="noStrike" cap="none" normalizeH="0" baseline="0" dirty="0" smtClean="0">
                  <a:ln>
                    <a:noFill/>
                  </a:ln>
                  <a:solidFill>
                    <a:schemeClr val="bg2">
                      <a:lumMod val="75000"/>
                    </a:schemeClr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rPr>
                <a:t>«Разбивка»  учебника                             </a:t>
              </a:r>
              <a:r>
                <a:rPr kumimoji="0" lang="ru-RU" sz="3200" b="1" i="0" u="none" strike="noStrike" cap="none" normalizeH="0" baseline="0" dirty="0" smtClean="0">
                  <a:ln>
                    <a:noFill/>
                  </a:ln>
                  <a:solidFill>
                    <a:srgbClr val="FFFF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rPr>
                <a:t>- 15 мин</a:t>
              </a:r>
            </a:p>
            <a:p>
              <a:pPr marL="457200" lvl="0" indent="-457200">
                <a:buAutoNum type="arabicPeriod" startAt="3"/>
              </a:pPr>
              <a:r>
                <a:rPr lang="ru-RU" sz="3200" b="1" dirty="0" smtClean="0">
                  <a:solidFill>
                    <a:schemeClr val="bg2">
                      <a:lumMod val="75000"/>
                    </a:schemeClr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rPr>
                <a:t>Рассказать тему, используя  «</a:t>
              </a:r>
              <a:r>
                <a:rPr lang="ru-RU" sz="3200" b="1" dirty="0" err="1" smtClean="0">
                  <a:solidFill>
                    <a:schemeClr val="bg2">
                      <a:lumMod val="75000"/>
                    </a:schemeClr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rPr>
                <a:t>разбтвку</a:t>
              </a:r>
              <a:r>
                <a:rPr lang="ru-RU" sz="3200" b="1" dirty="0" smtClean="0">
                  <a:solidFill>
                    <a:schemeClr val="bg2">
                      <a:lumMod val="75000"/>
                    </a:schemeClr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rPr>
                <a:t>» -</a:t>
              </a:r>
              <a:r>
                <a:rPr lang="ru-RU" sz="3200" b="1" dirty="0" smtClean="0">
                  <a:solidFill>
                    <a:srgbClr val="FFFF00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rPr>
                <a:t>8мин</a:t>
              </a:r>
            </a:p>
            <a:p>
              <a:pPr marL="457200" lvl="0" indent="-457200"/>
              <a:r>
                <a:rPr kumimoji="0" lang="ru-RU" sz="3200" b="1" i="0" u="none" strike="noStrike" cap="none" normalizeH="0" baseline="0" dirty="0" smtClean="0">
                  <a:ln>
                    <a:noFill/>
                  </a:ln>
                  <a:solidFill>
                    <a:schemeClr val="bg2">
                      <a:lumMod val="75000"/>
                    </a:schemeClr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rPr>
                <a:t>4.</a:t>
              </a:r>
              <a:r>
                <a:rPr kumimoji="0" lang="ru-RU" sz="3200" b="1" i="0" u="none" strike="noStrike" cap="none" normalizeH="0" dirty="0" smtClean="0">
                  <a:ln>
                    <a:noFill/>
                  </a:ln>
                  <a:solidFill>
                    <a:schemeClr val="bg2">
                      <a:lumMod val="75000"/>
                    </a:schemeClr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rPr>
                <a:t>   Рассказать тему  кому-то</a:t>
              </a:r>
              <a:r>
                <a:rPr lang="ru-RU" sz="3200" b="1" dirty="0" smtClean="0">
                  <a:solidFill>
                    <a:schemeClr val="bg2">
                      <a:lumMod val="75000"/>
                    </a:schemeClr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rPr>
                <a:t> </a:t>
              </a:r>
              <a:r>
                <a:rPr kumimoji="0" lang="ru-RU" sz="3200" b="1" i="0" u="none" strike="noStrike" cap="none" normalizeH="0" dirty="0" smtClean="0">
                  <a:ln>
                    <a:noFill/>
                  </a:ln>
                  <a:solidFill>
                    <a:schemeClr val="bg2">
                      <a:lumMod val="75000"/>
                    </a:schemeClr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rPr>
                <a:t>                      </a:t>
              </a:r>
              <a:r>
                <a:rPr kumimoji="0" lang="ru-RU" sz="3200" b="1" i="0" u="none" strike="noStrike" cap="none" normalizeH="0" dirty="0" smtClean="0">
                  <a:ln>
                    <a:noFill/>
                  </a:ln>
                  <a:solidFill>
                    <a:srgbClr val="FFFF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rPr>
                <a:t>- 10мин</a:t>
              </a:r>
            </a:p>
            <a:p>
              <a:pPr marL="457200" lvl="0" indent="-457200"/>
              <a:r>
                <a:rPr lang="ru-RU" sz="3200" b="1" baseline="0" dirty="0" smtClean="0">
                  <a:solidFill>
                    <a:schemeClr val="bg2">
                      <a:lumMod val="75000"/>
                    </a:schemeClr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rPr>
                <a:t>5.</a:t>
              </a:r>
              <a:r>
                <a:rPr lang="ru-RU" sz="3200" b="1" dirty="0" smtClean="0">
                  <a:solidFill>
                    <a:schemeClr val="bg2">
                      <a:lumMod val="75000"/>
                    </a:schemeClr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rPr>
                <a:t>   Припоминая рассказ восстановить  ОК.- </a:t>
              </a:r>
              <a:r>
                <a:rPr lang="ru-RU" sz="3200" b="1" dirty="0" smtClean="0">
                  <a:solidFill>
                    <a:srgbClr val="FFFF00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rPr>
                <a:t>5м</a:t>
              </a:r>
              <a:endPara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0" y="0"/>
              <a:ext cx="9144000" cy="1754326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5400" dirty="0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Хочешь уважать себя, не жалей!!</a:t>
              </a:r>
              <a:endParaRPr lang="ru-RU" sz="5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00"/>
                            </p:stCondLst>
                            <p:childTnLst>
                              <p:par>
                                <p:cTn id="4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000"/>
                            </p:stCondLst>
                            <p:childTnLst>
                              <p:par>
                                <p:cTn id="51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0"/>
                            </p:stCondLst>
                            <p:childTnLst>
                              <p:par>
                                <p:cTn id="5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500"/>
                            </p:stCondLst>
                            <p:childTnLst>
                              <p:par>
                                <p:cTn id="61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6500"/>
                            </p:stCondLst>
                            <p:childTnLst>
                              <p:par>
                                <p:cTn id="66" presetID="1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7500"/>
                            </p:stCondLst>
                            <p:childTnLst>
                              <p:par>
                                <p:cTn id="73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07216E-6 L -0.76875 0.00648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400" y="3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9500"/>
                            </p:stCondLst>
                            <p:childTnLst>
                              <p:par>
                                <p:cTn id="76" presetID="3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500"/>
                            </p:stCondLst>
                            <p:childTnLst>
                              <p:par>
                                <p:cTn id="83" presetID="19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1500"/>
                            </p:stCondLst>
                            <p:childTnLst>
                              <p:par>
                                <p:cTn id="88" presetID="2" presetClass="exit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9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2500"/>
                            </p:stCondLst>
                            <p:childTnLst>
                              <p:par>
                                <p:cTn id="93" presetID="39" presetClass="exit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3500"/>
                            </p:stCondLst>
                            <p:childTnLst>
                              <p:par>
                                <p:cTn id="100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1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858280" y="25003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0" y="1214422"/>
            <a:ext cx="9144000" cy="230832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« </a:t>
            </a:r>
            <a:r>
              <a:rPr lang="ru-RU" sz="3600" b="1" dirty="0" smtClean="0">
                <a:latin typeface="Times New Roman"/>
                <a:ea typeface="Times New Roman"/>
              </a:rPr>
              <a:t>Одноименные заряды отталкиваются, а разноименные притягиваются </a:t>
            </a:r>
            <a:r>
              <a:rPr lang="ru-RU" sz="36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. Почему же </a:t>
            </a:r>
            <a:r>
              <a:rPr lang="ru-RU" sz="3600" b="1" dirty="0" smtClean="0">
                <a:solidFill>
                  <a:srgbClr val="006600"/>
                </a:solidFill>
                <a:latin typeface="Times New Roman"/>
                <a:ea typeface="Times New Roman"/>
              </a:rPr>
              <a:t>нейтральные</a:t>
            </a:r>
            <a:r>
              <a:rPr lang="ru-RU" sz="36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 частички притягиваются к заряду?»</a:t>
            </a:r>
            <a:endParaRPr lang="ru-RU" sz="36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142852"/>
            <a:ext cx="9144000" cy="646331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ru-RU" sz="3600" b="1" dirty="0" smtClean="0">
                <a:latin typeface="Times New Roman"/>
                <a:ea typeface="Times New Roman"/>
              </a:rPr>
              <a:t>Что означает слово </a:t>
            </a:r>
            <a:r>
              <a:rPr lang="ru-RU" sz="36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«электрон» ?</a:t>
            </a:r>
            <a:endParaRPr lang="ru-RU" sz="36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0" y="3929066"/>
            <a:ext cx="9144000" cy="64633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Как </a:t>
            </a:r>
            <a:r>
              <a:rPr lang="ru-RU" sz="3600" b="1" dirty="0" smtClean="0">
                <a:solidFill>
                  <a:srgbClr val="006600"/>
                </a:solidFill>
                <a:latin typeface="Times New Roman"/>
                <a:ea typeface="Times New Roman"/>
              </a:rPr>
              <a:t>зарядить тело </a:t>
            </a:r>
            <a:r>
              <a:rPr lang="ru-RU" sz="36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не </a:t>
            </a:r>
            <a:r>
              <a:rPr lang="ru-RU" sz="3600" b="1" i="1" dirty="0" smtClean="0">
                <a:solidFill>
                  <a:srgbClr val="0033CC"/>
                </a:solidFill>
                <a:latin typeface="Times New Roman"/>
                <a:ea typeface="Times New Roman"/>
              </a:rPr>
              <a:t>касаясь</a:t>
            </a:r>
            <a:r>
              <a:rPr lang="ru-RU" sz="36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 его зарядом ?</a:t>
            </a:r>
            <a:endParaRPr lang="ru-RU" sz="36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lumMod val="75000"/>
              <a:lumOff val="25000"/>
              <a:alpha val="69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9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Тема №9</a:t>
            </a:r>
            <a:endParaRPr lang="ru-RU" sz="96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4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8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858280" y="25003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92D050">
            <a:alpha val="6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Рисунок 5" descr="116_0232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89688" y="0"/>
            <a:ext cx="2754312" cy="1868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WordArt 4"/>
          <p:cNvSpPr>
            <a:spLocks noChangeArrowheads="1" noChangeShapeType="1" noTextEdit="1"/>
          </p:cNvSpPr>
          <p:nvPr/>
        </p:nvSpPr>
        <p:spPr bwMode="gray">
          <a:xfrm>
            <a:off x="357158" y="1428736"/>
            <a:ext cx="8358246" cy="857256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r>
              <a:rPr lang="ru-RU" sz="60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электрический</a:t>
            </a:r>
            <a:endParaRPr lang="ru-RU" sz="60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429124" y="6273225"/>
            <a:ext cx="471487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2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Рабочая Ф </a:t>
            </a:r>
            <a:r>
              <a:rPr lang="ru-RU" sz="32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от </a:t>
            </a:r>
            <a:r>
              <a:rPr lang="ru-RU" sz="32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</a:t>
            </a:r>
            <a:r>
              <a:rPr lang="ru-RU" sz="32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 стр. 21</a:t>
            </a:r>
            <a:endParaRPr lang="ru-RU" sz="32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0"/>
            <a:ext cx="2423485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36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Физика </a:t>
            </a:r>
            <a:r>
              <a:rPr lang="ru-RU" sz="3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10</a:t>
            </a:r>
            <a:endParaRPr lang="ru-RU" sz="36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571736" y="0"/>
            <a:ext cx="3187284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Тема </a:t>
            </a:r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№9</a:t>
            </a:r>
            <a:endParaRPr lang="ru-RU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0" name="WordArt 4"/>
          <p:cNvSpPr>
            <a:spLocks noChangeArrowheads="1" noChangeShapeType="1" noTextEdit="1"/>
          </p:cNvSpPr>
          <p:nvPr/>
        </p:nvSpPr>
        <p:spPr bwMode="gray">
          <a:xfrm rot="20454699">
            <a:off x="1581086" y="4311438"/>
            <a:ext cx="6988190" cy="1669848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r>
              <a:rPr lang="ru-RU" sz="6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000" b="1" dirty="0" smtClean="0">
                <a:solidFill>
                  <a:srgbClr val="000099"/>
                </a:solidFill>
              </a:rPr>
              <a:t>заряда </a:t>
            </a:r>
            <a:endParaRPr lang="ru-RU" sz="6000" b="1" kern="10" dirty="0">
              <a:ln w="28575">
                <a:solidFill>
                  <a:schemeClr val="bg1"/>
                </a:solidFill>
                <a:round/>
                <a:headEnd/>
                <a:tailEnd/>
              </a:ln>
              <a:solidFill>
                <a:srgbClr val="000099"/>
              </a:solidFill>
              <a:effectLst>
                <a:outerShdw dist="38100" dir="18900000" algn="bl" rotWithShape="0">
                  <a:srgbClr val="000000">
                    <a:alpha val="39998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WordArt 4"/>
          <p:cNvSpPr>
            <a:spLocks noChangeArrowheads="1" noChangeShapeType="1" noTextEdit="1"/>
          </p:cNvSpPr>
          <p:nvPr/>
        </p:nvSpPr>
        <p:spPr bwMode="gray">
          <a:xfrm>
            <a:off x="214282" y="3214687"/>
            <a:ext cx="6143668" cy="178595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ru-RU" sz="6000" b="1" dirty="0" err="1" smtClean="0">
                <a:latin typeface="Times New Roman" pitchFamily="18" charset="0"/>
                <a:cs typeface="Times New Roman" pitchFamily="18" charset="0"/>
              </a:rPr>
              <a:t>З-н</a:t>
            </a:r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  сохранения</a:t>
            </a:r>
            <a:endParaRPr lang="ru-RU" sz="6000" b="1" kern="10" dirty="0">
              <a:ln w="28575">
                <a:solidFill>
                  <a:schemeClr val="bg1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8100" dir="18900000" algn="bl" rotWithShape="0">
                  <a:srgbClr val="000000">
                    <a:alpha val="39998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WordArt 4"/>
          <p:cNvSpPr>
            <a:spLocks noChangeArrowheads="1" noChangeShapeType="1" noTextEdit="1"/>
          </p:cNvSpPr>
          <p:nvPr/>
        </p:nvSpPr>
        <p:spPr bwMode="gray">
          <a:xfrm>
            <a:off x="4411778" y="2285992"/>
            <a:ext cx="4732222" cy="1041906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ru-RU" sz="6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000" b="1" dirty="0" smtClean="0">
                <a:solidFill>
                  <a:srgbClr val="006600"/>
                </a:solidFill>
              </a:rPr>
              <a:t>заряд</a:t>
            </a:r>
            <a:endParaRPr lang="ru-RU" sz="6000" b="1" kern="10" dirty="0">
              <a:ln w="28575">
                <a:solidFill>
                  <a:schemeClr val="bg1"/>
                </a:solidFill>
                <a:round/>
                <a:headEnd/>
                <a:tailEnd/>
              </a:ln>
              <a:solidFill>
                <a:srgbClr val="006600"/>
              </a:solidFill>
              <a:effectLst>
                <a:outerShdw dist="38100" dir="18900000" algn="bl" rotWithShape="0">
                  <a:srgbClr val="000000">
                    <a:alpha val="39998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  <p:bldP spid="12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Скругленный прямоугольник 531"/>
          <p:cNvSpPr/>
          <p:nvPr/>
        </p:nvSpPr>
        <p:spPr>
          <a:xfrm>
            <a:off x="0" y="3714752"/>
            <a:ext cx="5643570" cy="78581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8858280" y="25003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495" name="Прямоугольник 494"/>
          <p:cNvSpPr/>
          <p:nvPr/>
        </p:nvSpPr>
        <p:spPr>
          <a:xfrm>
            <a:off x="0" y="571480"/>
            <a:ext cx="803854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u="sng" cap="all" dirty="0" smtClean="0"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sz="4000" b="1" u="sng" dirty="0" smtClean="0">
                <a:latin typeface="Times New Roman" pitchFamily="18" charset="0"/>
                <a:cs typeface="Times New Roman" pitchFamily="18" charset="0"/>
              </a:rPr>
              <a:t>равитационное</a:t>
            </a:r>
            <a:r>
              <a:rPr lang="ru-RU" sz="4000" b="1" cap="all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40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космические…</a:t>
            </a:r>
            <a:endParaRPr lang="ru-RU" sz="4000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6" name="Прямоугольник 495"/>
          <p:cNvSpPr/>
          <p:nvPr/>
        </p:nvSpPr>
        <p:spPr>
          <a:xfrm>
            <a:off x="0" y="2143116"/>
            <a:ext cx="9144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u="sng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Сильное</a:t>
            </a:r>
            <a:r>
              <a:rPr lang="ru-RU" sz="4000" b="1" dirty="0" err="1" smtClean="0">
                <a:latin typeface="Times New Roman" pitchFamily="18" charset="0"/>
                <a:cs typeface="Times New Roman" pitchFamily="18" charset="0"/>
              </a:rPr>
              <a:t>-в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ядре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атома/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протоны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 нейт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роны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7" name="Прямоугольник 496"/>
          <p:cNvSpPr/>
          <p:nvPr/>
        </p:nvSpPr>
        <p:spPr>
          <a:xfrm>
            <a:off x="0" y="2898440"/>
            <a:ext cx="226183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u="sng" dirty="0" smtClean="0">
                <a:latin typeface="Times New Roman" pitchFamily="18" charset="0"/>
                <a:cs typeface="Times New Roman" pitchFamily="18" charset="0"/>
              </a:rPr>
              <a:t>Слабое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 -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8" name="Прямоугольник 497"/>
          <p:cNvSpPr/>
          <p:nvPr/>
        </p:nvSpPr>
        <p:spPr>
          <a:xfrm>
            <a:off x="0" y="3643314"/>
            <a:ext cx="558781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Электромагнитное</a:t>
            </a:r>
            <a:endParaRPr lang="ru-RU" sz="48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9" name="Прямоугольник 498"/>
          <p:cNvSpPr/>
          <p:nvPr/>
        </p:nvSpPr>
        <p:spPr>
          <a:xfrm>
            <a:off x="714348" y="4500570"/>
            <a:ext cx="407162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атом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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галактики</a:t>
            </a:r>
            <a:endParaRPr lang="ru-RU" sz="36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0" name="Прямоугольник 499"/>
          <p:cNvSpPr/>
          <p:nvPr/>
        </p:nvSpPr>
        <p:spPr>
          <a:xfrm>
            <a:off x="285720" y="5286388"/>
            <a:ext cx="480535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Кулон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, Ампер,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Максвелл,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1" name="Прямоугольник 500"/>
          <p:cNvSpPr/>
          <p:nvPr/>
        </p:nvSpPr>
        <p:spPr>
          <a:xfrm>
            <a:off x="785786" y="5929330"/>
            <a:ext cx="426931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Фарадей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, Герц, </a:t>
            </a:r>
            <a:r>
              <a:rPr lang="ru-RU" sz="32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Попов</a:t>
            </a:r>
            <a:endParaRPr lang="ru-RU" sz="3200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2" name="Прямоугольник 501"/>
          <p:cNvSpPr/>
          <p:nvPr/>
        </p:nvSpPr>
        <p:spPr>
          <a:xfrm>
            <a:off x="5643570" y="4929198"/>
            <a:ext cx="265675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эл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. двигатель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3" name="Прямоугольник 502"/>
          <p:cNvSpPr/>
          <p:nvPr/>
        </p:nvSpPr>
        <p:spPr>
          <a:xfrm>
            <a:off x="5786446" y="3847178"/>
            <a:ext cx="294208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эл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. нагреватели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4" name="Прямоугольник 503"/>
          <p:cNvSpPr/>
          <p:nvPr/>
        </p:nvSpPr>
        <p:spPr>
          <a:xfrm>
            <a:off x="5786446" y="5857892"/>
            <a:ext cx="281679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- радио ( теле…)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5" name="Прямоугольник 504"/>
          <p:cNvSpPr/>
          <p:nvPr/>
        </p:nvSpPr>
        <p:spPr>
          <a:xfrm>
            <a:off x="5884843" y="6263366"/>
            <a:ext cx="137409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- кино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6" name="Прямоугольник 505"/>
          <p:cNvSpPr/>
          <p:nvPr/>
        </p:nvSpPr>
        <p:spPr>
          <a:xfrm>
            <a:off x="1357290" y="0"/>
            <a:ext cx="678679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ТИПЫ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взаимодействий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/сил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7" name="Прямоугольник 506"/>
          <p:cNvSpPr/>
          <p:nvPr/>
        </p:nvSpPr>
        <p:spPr>
          <a:xfrm rot="20087253">
            <a:off x="6066623" y="1348260"/>
            <a:ext cx="278537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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6,67 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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en-US" sz="36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-11</a:t>
            </a:r>
            <a:endParaRPr lang="ru-RU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9" name="Прямоугольник 508"/>
          <p:cNvSpPr/>
          <p:nvPr/>
        </p:nvSpPr>
        <p:spPr>
          <a:xfrm>
            <a:off x="3643306" y="1357298"/>
            <a:ext cx="131555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32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ТЯГ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3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10" name="Прямая соединительная линия 509"/>
          <p:cNvCxnSpPr/>
          <p:nvPr/>
        </p:nvCxnSpPr>
        <p:spPr>
          <a:xfrm>
            <a:off x="4946036" y="1655110"/>
            <a:ext cx="1357322" cy="1588"/>
          </a:xfrm>
          <a:prstGeom prst="line">
            <a:avLst/>
          </a:prstGeom>
          <a:ln w="571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1" name="Прямоугольник 510"/>
          <p:cNvSpPr/>
          <p:nvPr/>
        </p:nvSpPr>
        <p:spPr>
          <a:xfrm>
            <a:off x="4946892" y="993712"/>
            <a:ext cx="165942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Aft>
                <a:spcPts val="1000"/>
              </a:spcAft>
            </a:pP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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32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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32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4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" name="Rectangle 6"/>
          <p:cNvSpPr>
            <a:spLocks noChangeArrowheads="1"/>
          </p:cNvSpPr>
          <p:nvPr/>
        </p:nvSpPr>
        <p:spPr bwMode="auto">
          <a:xfrm>
            <a:off x="5280884" y="1597435"/>
            <a:ext cx="85162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R</a:t>
            </a:r>
            <a:r>
              <a:rPr kumimoji="0" lang="en-US" sz="3600" b="1" i="0" u="none" strike="noStrike" cap="none" normalizeH="0" baseline="30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2</a:t>
            </a:r>
            <a:endParaRPr kumimoji="0" lang="en-US" sz="36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grpSp>
        <p:nvGrpSpPr>
          <p:cNvPr id="513" name="Group 38"/>
          <p:cNvGrpSpPr>
            <a:grpSpLocks/>
          </p:cNvGrpSpPr>
          <p:nvPr/>
        </p:nvGrpSpPr>
        <p:grpSpPr bwMode="auto">
          <a:xfrm>
            <a:off x="5500694" y="4429132"/>
            <a:ext cx="1428760" cy="428628"/>
            <a:chOff x="11030" y="7250"/>
            <a:chExt cx="1607" cy="171"/>
          </a:xfrm>
        </p:grpSpPr>
        <p:sp>
          <p:nvSpPr>
            <p:cNvPr id="514" name="Rectangle 39"/>
            <p:cNvSpPr>
              <a:spLocks noChangeArrowheads="1"/>
            </p:cNvSpPr>
            <p:nvPr/>
          </p:nvSpPr>
          <p:spPr bwMode="auto">
            <a:xfrm>
              <a:off x="11401" y="7250"/>
              <a:ext cx="850" cy="171"/>
            </a:xfrm>
            <a:prstGeom prst="rect">
              <a:avLst/>
            </a:prstGeom>
            <a:noFill/>
            <a:ln w="57150">
              <a:solidFill>
                <a:srgbClr val="FF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15" name="Line 40"/>
            <p:cNvSpPr>
              <a:spLocks noChangeShapeType="1"/>
            </p:cNvSpPr>
            <p:nvPr/>
          </p:nvSpPr>
          <p:spPr bwMode="auto">
            <a:xfrm>
              <a:off x="11030" y="7330"/>
              <a:ext cx="367" cy="0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16" name="Line 41"/>
            <p:cNvSpPr>
              <a:spLocks noChangeShapeType="1"/>
            </p:cNvSpPr>
            <p:nvPr/>
          </p:nvSpPr>
          <p:spPr bwMode="auto">
            <a:xfrm>
              <a:off x="12270" y="7345"/>
              <a:ext cx="367" cy="0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517" name="Group 26"/>
          <p:cNvGrpSpPr>
            <a:grpSpLocks/>
          </p:cNvGrpSpPr>
          <p:nvPr/>
        </p:nvGrpSpPr>
        <p:grpSpPr bwMode="auto">
          <a:xfrm>
            <a:off x="7358082" y="4429132"/>
            <a:ext cx="1143008" cy="428628"/>
            <a:chOff x="11280" y="6044"/>
            <a:chExt cx="1005" cy="334"/>
          </a:xfrm>
        </p:grpSpPr>
        <p:sp>
          <p:nvSpPr>
            <p:cNvPr id="518" name="AutoShape 27"/>
            <p:cNvSpPr>
              <a:spLocks noChangeArrowheads="1"/>
            </p:cNvSpPr>
            <p:nvPr/>
          </p:nvSpPr>
          <p:spPr bwMode="auto">
            <a:xfrm>
              <a:off x="11620" y="6044"/>
              <a:ext cx="311" cy="334"/>
            </a:xfrm>
            <a:prstGeom prst="flowChartSummingJunction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19" name="Line 28"/>
            <p:cNvSpPr>
              <a:spLocks noChangeShapeType="1"/>
            </p:cNvSpPr>
            <p:nvPr/>
          </p:nvSpPr>
          <p:spPr bwMode="auto">
            <a:xfrm flipV="1">
              <a:off x="11280" y="6225"/>
              <a:ext cx="340" cy="0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20" name="Line 29"/>
            <p:cNvSpPr>
              <a:spLocks noChangeShapeType="1"/>
            </p:cNvSpPr>
            <p:nvPr/>
          </p:nvSpPr>
          <p:spPr bwMode="auto">
            <a:xfrm flipV="1">
              <a:off x="11945" y="6213"/>
              <a:ext cx="340" cy="0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521" name="Группа 520"/>
          <p:cNvGrpSpPr/>
          <p:nvPr/>
        </p:nvGrpSpPr>
        <p:grpSpPr>
          <a:xfrm>
            <a:off x="6357950" y="5357826"/>
            <a:ext cx="1428760" cy="500066"/>
            <a:chOff x="500036" y="4000504"/>
            <a:chExt cx="1428760" cy="500066"/>
          </a:xfrm>
        </p:grpSpPr>
        <p:grpSp>
          <p:nvGrpSpPr>
            <p:cNvPr id="522" name="Группа 31"/>
            <p:cNvGrpSpPr/>
            <p:nvPr/>
          </p:nvGrpSpPr>
          <p:grpSpPr>
            <a:xfrm rot="5400000">
              <a:off x="964385" y="3536157"/>
              <a:ext cx="500066" cy="1428760"/>
              <a:chOff x="571471" y="2428864"/>
              <a:chExt cx="500066" cy="1428760"/>
            </a:xfrm>
          </p:grpSpPr>
          <p:grpSp>
            <p:nvGrpSpPr>
              <p:cNvPr id="524" name="Group 63"/>
              <p:cNvGrpSpPr>
                <a:grpSpLocks/>
              </p:cNvGrpSpPr>
              <p:nvPr/>
            </p:nvGrpSpPr>
            <p:grpSpPr bwMode="auto">
              <a:xfrm rot="5400000">
                <a:off x="107124" y="2893211"/>
                <a:ext cx="1428760" cy="500066"/>
                <a:chOff x="8041" y="3075"/>
                <a:chExt cx="1462" cy="484"/>
              </a:xfrm>
            </p:grpSpPr>
            <p:grpSp>
              <p:nvGrpSpPr>
                <p:cNvPr id="526" name="Group 64"/>
                <p:cNvGrpSpPr>
                  <a:grpSpLocks/>
                </p:cNvGrpSpPr>
                <p:nvPr/>
              </p:nvGrpSpPr>
              <p:grpSpPr bwMode="auto">
                <a:xfrm>
                  <a:off x="8315" y="3075"/>
                  <a:ext cx="851" cy="484"/>
                  <a:chOff x="8377" y="3041"/>
                  <a:chExt cx="851" cy="484"/>
                </a:xfrm>
              </p:grpSpPr>
              <p:sp>
                <p:nvSpPr>
                  <p:cNvPr id="529" name="Oval 65"/>
                  <p:cNvSpPr>
                    <a:spLocks noChangeArrowheads="1"/>
                  </p:cNvSpPr>
                  <p:nvPr/>
                </p:nvSpPr>
                <p:spPr bwMode="auto">
                  <a:xfrm>
                    <a:off x="8571" y="3041"/>
                    <a:ext cx="484" cy="484"/>
                  </a:xfrm>
                  <a:prstGeom prst="ellipse">
                    <a:avLst/>
                  </a:prstGeom>
                  <a:noFill/>
                  <a:ln w="349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sz="200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530" name="Rectangle 66"/>
                  <p:cNvSpPr>
                    <a:spLocks noChangeArrowheads="1"/>
                  </p:cNvSpPr>
                  <p:nvPr/>
                </p:nvSpPr>
                <p:spPr bwMode="auto">
                  <a:xfrm>
                    <a:off x="8377" y="3144"/>
                    <a:ext cx="207" cy="288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rgbClr val="FF000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sz="200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531" name="Rectangle 67"/>
                  <p:cNvSpPr>
                    <a:spLocks noChangeArrowheads="1"/>
                  </p:cNvSpPr>
                  <p:nvPr/>
                </p:nvSpPr>
                <p:spPr bwMode="auto">
                  <a:xfrm>
                    <a:off x="9021" y="3144"/>
                    <a:ext cx="207" cy="288"/>
                  </a:xfrm>
                  <a:prstGeom prst="rect">
                    <a:avLst/>
                  </a:prstGeom>
                  <a:solidFill>
                    <a:srgbClr val="000099"/>
                  </a:solidFill>
                  <a:ln w="9525">
                    <a:solidFill>
                      <a:srgbClr val="000099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sz="200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p:grpSp>
            <p:sp>
              <p:nvSpPr>
                <p:cNvPr id="527" name="Line 68"/>
                <p:cNvSpPr>
                  <a:spLocks noChangeShapeType="1"/>
                </p:cNvSpPr>
                <p:nvPr/>
              </p:nvSpPr>
              <p:spPr bwMode="auto">
                <a:xfrm>
                  <a:off x="9180" y="3317"/>
                  <a:ext cx="323" cy="0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0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528" name="Line 69"/>
                <p:cNvSpPr>
                  <a:spLocks noChangeShapeType="1"/>
                </p:cNvSpPr>
                <p:nvPr/>
              </p:nvSpPr>
              <p:spPr bwMode="auto">
                <a:xfrm>
                  <a:off x="8041" y="3328"/>
                  <a:ext cx="323" cy="0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0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sp>
            <p:nvSpPr>
              <p:cNvPr id="525" name="Прямоугольник 524"/>
              <p:cNvSpPr/>
              <p:nvPr/>
            </p:nvSpPr>
            <p:spPr>
              <a:xfrm>
                <a:off x="720484" y="2907268"/>
                <a:ext cx="184731" cy="369332"/>
              </a:xfrm>
              <a:prstGeom prst="rect">
                <a:avLst/>
              </a:prstGeom>
              <a:ln>
                <a:noFill/>
              </a:ln>
            </p:spPr>
            <p:txBody>
              <a:bodyPr wrap="none">
                <a:spAutoFit/>
              </a:bodyPr>
              <a:lstStyle/>
              <a:p>
                <a:endParaRPr lang="ru-RU" dirty="0"/>
              </a:p>
            </p:txBody>
          </p:sp>
        </p:grpSp>
        <p:sp>
          <p:nvSpPr>
            <p:cNvPr id="523" name="TextBox 522"/>
            <p:cNvSpPr txBox="1"/>
            <p:nvPr/>
          </p:nvSpPr>
          <p:spPr>
            <a:xfrm>
              <a:off x="1071538" y="4062417"/>
              <a:ext cx="35719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>
                  <a:latin typeface="Times New Roman" pitchFamily="18" charset="0"/>
                  <a:cs typeface="Times New Roman" pitchFamily="18" charset="0"/>
                </a:rPr>
                <a:t>Д</a:t>
              </a:r>
              <a:endParaRPr lang="ru-RU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40" name="Прямоугольник 39">
            <a:hlinkClick r:id="rId10" action="ppaction://hlinkfile"/>
          </p:cNvPr>
          <p:cNvSpPr/>
          <p:nvPr/>
        </p:nvSpPr>
        <p:spPr>
          <a:xfrm>
            <a:off x="-8718" y="6423719"/>
            <a:ext cx="1297150" cy="461665"/>
          </a:xfrm>
          <a:prstGeom prst="rect">
            <a:avLst/>
          </a:prstGeom>
          <a:solidFill>
            <a:schemeClr val="tx1"/>
          </a:solidFill>
        </p:spPr>
        <p:txBody>
          <a:bodyPr wrap="none">
            <a:spAutoFit/>
          </a:bodyPr>
          <a:lstStyle/>
          <a:p>
            <a:r>
              <a:rPr lang="ru-RU" sz="2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Вв</a:t>
            </a:r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в эст</a:t>
            </a:r>
            <a:endParaRPr lang="ru-RU" sz="24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400"/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400"/>
                                        <p:tgtEl>
                                          <p:spTgt spid="50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400"/>
                                        <p:tgtEl>
                                          <p:spTgt spid="50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000"/>
                                        <p:tgtEl>
                                          <p:spTgt spid="49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5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5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5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5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5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5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5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2000"/>
                                        <p:tgtEl>
                                          <p:spTgt spid="50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2000"/>
                                        <p:tgtEl>
                                          <p:spTgt spid="49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6" dur="400"/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7" dur="400"/>
                                        <p:tgtEl>
                                          <p:spTgt spid="49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400"/>
                                        <p:tgtEl>
                                          <p:spTgt spid="49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49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5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5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1000" fill="hold"/>
                                        <p:tgtEl>
                                          <p:spTgt spid="5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1000" fill="hold"/>
                                        <p:tgtEl>
                                          <p:spTgt spid="5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500"/>
                            </p:stCondLst>
                            <p:childTnLst>
                              <p:par>
                                <p:cTn id="7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1000" fill="hold"/>
                                        <p:tgtEl>
                                          <p:spTgt spid="5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1000" fill="hold"/>
                                        <p:tgtEl>
                                          <p:spTgt spid="5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5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5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1000" fill="hold"/>
                                        <p:tgtEl>
                                          <p:spTgt spid="5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1000" fill="hold"/>
                                        <p:tgtEl>
                                          <p:spTgt spid="5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5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5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5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5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1000" fill="hold"/>
                                        <p:tgtEl>
                                          <p:spTgt spid="5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1000" fill="hold"/>
                                        <p:tgtEl>
                                          <p:spTgt spid="5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5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5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5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5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5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000"/>
                            </p:stCondLst>
                            <p:childTnLst>
                              <p:par>
                                <p:cTn id="125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6" dur="2000" fill="hold"/>
                                        <p:tgtEl>
                                          <p:spTgt spid="49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" grpId="0" animBg="1"/>
      <p:bldP spid="495" grpId="0"/>
      <p:bldP spid="496" grpId="0"/>
      <p:bldP spid="497" grpId="0"/>
      <p:bldP spid="498" grpId="0"/>
      <p:bldP spid="499" grpId="0"/>
      <p:bldP spid="499" grpId="1"/>
      <p:bldP spid="500" grpId="0"/>
      <p:bldP spid="501" grpId="0"/>
      <p:bldP spid="502" grpId="0"/>
      <p:bldP spid="503" grpId="0"/>
      <p:bldP spid="504" grpId="0"/>
      <p:bldP spid="505" grpId="0"/>
      <p:bldP spid="506" grpId="0"/>
      <p:bldP spid="507" grpId="0"/>
      <p:bldP spid="509" grpId="0"/>
      <p:bldP spid="511" grpId="0"/>
      <p:bldP spid="512" grpId="0"/>
      <p:bldP spid="4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Скругленный прямоугольник 22"/>
          <p:cNvSpPr/>
          <p:nvPr/>
        </p:nvSpPr>
        <p:spPr>
          <a:xfrm>
            <a:off x="2928926" y="1357298"/>
            <a:ext cx="2786082" cy="2214578"/>
          </a:xfrm>
          <a:prstGeom prst="roundRect">
            <a:avLst/>
          </a:prstGeom>
          <a:solidFill>
            <a:schemeClr val="accent1">
              <a:alpha val="4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8858280" y="25003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0" y="0"/>
            <a:ext cx="294272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"ЭЛЕКТРОН " –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2857488" y="0"/>
            <a:ext cx="171989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янтарь =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4528569" y="0"/>
            <a:ext cx="461543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притягивающий  мелкие…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1785918" y="571480"/>
            <a:ext cx="512467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ЭЛЕКТРИЧЕСКИЙ  ЗАРЯД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7487229" y="500042"/>
            <a:ext cx="44114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1" i="0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q</a:t>
            </a:r>
            <a:endParaRPr kumimoji="0" lang="ru-RU" sz="4800" b="0" i="0" strike="noStrike" cap="none" normalizeH="0" baseline="0" dirty="0" smtClean="0">
              <a:ln>
                <a:noFill/>
              </a:ln>
              <a:solidFill>
                <a:srgbClr val="000099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6858016" y="500042"/>
            <a:ext cx="54374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1" i="0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Q</a:t>
            </a:r>
            <a:endParaRPr kumimoji="0" lang="ru-RU" sz="4800" b="0" i="0" strike="noStrike" cap="none" normalizeH="0" baseline="0" dirty="0" smtClean="0">
              <a:ln>
                <a:noFill/>
              </a:ln>
              <a:solidFill>
                <a:srgbClr val="000099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142976" y="1142984"/>
            <a:ext cx="8572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</a:t>
            </a:r>
            <a:endParaRPr lang="ru-RU" sz="54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14282" y="1928802"/>
            <a:ext cx="318067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стекло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о бумагу…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541965" y="2110079"/>
            <a:ext cx="25306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эбонит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о шерсть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099" name="Group 3"/>
          <p:cNvGrpSpPr>
            <a:grpSpLocks/>
          </p:cNvGrpSpPr>
          <p:nvPr/>
        </p:nvGrpSpPr>
        <p:grpSpPr bwMode="auto">
          <a:xfrm>
            <a:off x="6858016" y="1357298"/>
            <a:ext cx="857256" cy="714380"/>
            <a:chOff x="13968" y="2736"/>
            <a:chExt cx="288" cy="288"/>
          </a:xfrm>
        </p:grpSpPr>
        <p:sp>
          <p:nvSpPr>
            <p:cNvPr id="4100" name="Line 4"/>
            <p:cNvSpPr>
              <a:spLocks noChangeShapeType="1"/>
            </p:cNvSpPr>
            <p:nvPr/>
          </p:nvSpPr>
          <p:spPr bwMode="auto">
            <a:xfrm>
              <a:off x="13968" y="2880"/>
              <a:ext cx="288" cy="0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rgbClr val="003300"/>
                </a:solidFill>
              </a:endParaRPr>
            </a:p>
          </p:txBody>
        </p:sp>
        <p:sp>
          <p:nvSpPr>
            <p:cNvPr id="4101" name="Oval 5"/>
            <p:cNvSpPr>
              <a:spLocks noChangeArrowheads="1"/>
            </p:cNvSpPr>
            <p:nvPr/>
          </p:nvSpPr>
          <p:spPr bwMode="auto">
            <a:xfrm>
              <a:off x="13968" y="2736"/>
              <a:ext cx="288" cy="288"/>
            </a:xfrm>
            <a:prstGeom prst="ellipse">
              <a:avLst/>
            </a:prstGeom>
            <a:noFill/>
            <a:ln w="76200">
              <a:solidFill>
                <a:srgbClr val="0066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rgbClr val="003300"/>
                </a:solidFill>
              </a:endParaRPr>
            </a:p>
          </p:txBody>
        </p:sp>
      </p:grpSp>
      <p:sp>
        <p:nvSpPr>
          <p:cNvPr id="15" name="Прямоугольник 14"/>
          <p:cNvSpPr/>
          <p:nvPr/>
        </p:nvSpPr>
        <p:spPr>
          <a:xfrm>
            <a:off x="6684841" y="2538707"/>
            <a:ext cx="197977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расческа…</a:t>
            </a:r>
            <a:endParaRPr lang="ru-RU" sz="2800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827717" y="3038773"/>
            <a:ext cx="17043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рубашка…</a:t>
            </a:r>
            <a:endParaRPr lang="ru-RU" sz="24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3214678" y="1357298"/>
            <a:ext cx="2786082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разделение               </a:t>
            </a:r>
            <a:endParaRPr lang="ru-RU" sz="1600" dirty="0" smtClean="0">
              <a:solidFill>
                <a:srgbClr val="FF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через влияние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нагревание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освещение                             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передать                            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9" name="Прямая со стрелкой 18"/>
          <p:cNvCxnSpPr/>
          <p:nvPr/>
        </p:nvCxnSpPr>
        <p:spPr>
          <a:xfrm rot="10800000" flipV="1">
            <a:off x="1857356" y="1071546"/>
            <a:ext cx="2071702" cy="428628"/>
          </a:xfrm>
          <a:prstGeom prst="straightConnector1">
            <a:avLst/>
          </a:prstGeom>
          <a:ln w="57150">
            <a:solidFill>
              <a:srgbClr val="0000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4714876" y="1071546"/>
            <a:ext cx="2000264" cy="428628"/>
          </a:xfrm>
          <a:prstGeom prst="straightConnector1">
            <a:avLst/>
          </a:prstGeom>
          <a:ln w="57150">
            <a:solidFill>
              <a:srgbClr val="0000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Прямоугольник 23"/>
          <p:cNvSpPr/>
          <p:nvPr/>
        </p:nvSpPr>
        <p:spPr>
          <a:xfrm>
            <a:off x="0" y="3500438"/>
            <a:ext cx="369883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одно</a:t>
            </a:r>
            <a:r>
              <a:rPr lang="ru-RU" sz="3200" b="1" cap="all" dirty="0" smtClean="0">
                <a:latin typeface="Times New Roman" pitchFamily="18" charset="0"/>
                <a:cs typeface="Times New Roman" pitchFamily="18" charset="0"/>
              </a:rPr>
              <a:t>именные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785786" y="4116084"/>
            <a:ext cx="8572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</a:t>
            </a:r>
            <a:endParaRPr lang="ru-RU" sz="54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7" name="Group 3"/>
          <p:cNvGrpSpPr>
            <a:grpSpLocks/>
          </p:cNvGrpSpPr>
          <p:nvPr/>
        </p:nvGrpSpPr>
        <p:grpSpPr bwMode="auto">
          <a:xfrm>
            <a:off x="785786" y="5143512"/>
            <a:ext cx="571504" cy="500066"/>
            <a:chOff x="13968" y="2736"/>
            <a:chExt cx="288" cy="288"/>
          </a:xfrm>
        </p:grpSpPr>
        <p:sp>
          <p:nvSpPr>
            <p:cNvPr id="28" name="Line 4"/>
            <p:cNvSpPr>
              <a:spLocks noChangeShapeType="1"/>
            </p:cNvSpPr>
            <p:nvPr/>
          </p:nvSpPr>
          <p:spPr bwMode="auto">
            <a:xfrm>
              <a:off x="13968" y="2880"/>
              <a:ext cx="288" cy="0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rgbClr val="003300"/>
                </a:solidFill>
              </a:endParaRPr>
            </a:p>
          </p:txBody>
        </p:sp>
        <p:sp>
          <p:nvSpPr>
            <p:cNvPr id="29" name="Oval 5"/>
            <p:cNvSpPr>
              <a:spLocks noChangeArrowheads="1"/>
            </p:cNvSpPr>
            <p:nvPr/>
          </p:nvSpPr>
          <p:spPr bwMode="auto">
            <a:xfrm>
              <a:off x="13968" y="2736"/>
              <a:ext cx="288" cy="288"/>
            </a:xfrm>
            <a:prstGeom prst="ellipse">
              <a:avLst/>
            </a:prstGeom>
            <a:noFill/>
            <a:ln w="76200">
              <a:solidFill>
                <a:srgbClr val="0066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rgbClr val="003300"/>
                </a:solidFill>
              </a:endParaRPr>
            </a:p>
          </p:txBody>
        </p:sp>
      </p:grpSp>
      <p:cxnSp>
        <p:nvCxnSpPr>
          <p:cNvPr id="33" name="Прямая со стрелкой 32"/>
          <p:cNvCxnSpPr/>
          <p:nvPr/>
        </p:nvCxnSpPr>
        <p:spPr>
          <a:xfrm rot="10800000">
            <a:off x="214282" y="4565612"/>
            <a:ext cx="714380" cy="158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/>
          <p:nvPr/>
        </p:nvCxnSpPr>
        <p:spPr>
          <a:xfrm flipV="1">
            <a:off x="2184052" y="4555162"/>
            <a:ext cx="785818" cy="158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Прямоугольник 38"/>
          <p:cNvSpPr/>
          <p:nvPr/>
        </p:nvSpPr>
        <p:spPr>
          <a:xfrm>
            <a:off x="5782502" y="3643314"/>
            <a:ext cx="336149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разно</a:t>
            </a:r>
            <a:r>
              <a:rPr lang="ru-RU" sz="2800" b="1" cap="all" dirty="0" smtClean="0">
                <a:latin typeface="Times New Roman" pitchFamily="18" charset="0"/>
                <a:cs typeface="Times New Roman" pitchFamily="18" charset="0"/>
              </a:rPr>
              <a:t>именные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104" name="Group 8"/>
          <p:cNvGrpSpPr>
            <a:grpSpLocks/>
          </p:cNvGrpSpPr>
          <p:nvPr/>
        </p:nvGrpSpPr>
        <p:grpSpPr bwMode="auto">
          <a:xfrm>
            <a:off x="3571868" y="4490389"/>
            <a:ext cx="1714512" cy="1939031"/>
            <a:chOff x="11808" y="5904"/>
            <a:chExt cx="1152" cy="1440"/>
          </a:xfrm>
        </p:grpSpPr>
        <p:sp>
          <p:nvSpPr>
            <p:cNvPr id="4105" name="Oval 9"/>
            <p:cNvSpPr>
              <a:spLocks noChangeArrowheads="1"/>
            </p:cNvSpPr>
            <p:nvPr/>
          </p:nvSpPr>
          <p:spPr bwMode="auto">
            <a:xfrm>
              <a:off x="11808" y="5904"/>
              <a:ext cx="1152" cy="1152"/>
            </a:xfrm>
            <a:prstGeom prst="ellips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106" name="Line 10"/>
            <p:cNvSpPr>
              <a:spLocks noChangeShapeType="1"/>
            </p:cNvSpPr>
            <p:nvPr/>
          </p:nvSpPr>
          <p:spPr bwMode="auto">
            <a:xfrm>
              <a:off x="12384" y="7056"/>
              <a:ext cx="0" cy="288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107" name="Line 11"/>
            <p:cNvSpPr>
              <a:spLocks noChangeShapeType="1"/>
            </p:cNvSpPr>
            <p:nvPr/>
          </p:nvSpPr>
          <p:spPr bwMode="auto">
            <a:xfrm>
              <a:off x="11952" y="7344"/>
              <a:ext cx="864" cy="0"/>
            </a:xfrm>
            <a:prstGeom prst="line">
              <a:avLst/>
            </a:prstGeom>
            <a:noFill/>
            <a:ln w="762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4108" name="Line 12"/>
          <p:cNvSpPr>
            <a:spLocks noChangeShapeType="1"/>
          </p:cNvSpPr>
          <p:nvPr/>
        </p:nvSpPr>
        <p:spPr bwMode="auto">
          <a:xfrm>
            <a:off x="4429124" y="3714776"/>
            <a:ext cx="0" cy="2132935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09" name="Line 13"/>
          <p:cNvSpPr>
            <a:spLocks noChangeShapeType="1"/>
          </p:cNvSpPr>
          <p:nvPr/>
        </p:nvSpPr>
        <p:spPr bwMode="auto">
          <a:xfrm rot="240000">
            <a:off x="4377210" y="4573228"/>
            <a:ext cx="72000" cy="1080000"/>
          </a:xfrm>
          <a:prstGeom prst="line">
            <a:avLst/>
          </a:prstGeom>
          <a:noFill/>
          <a:ln w="76200">
            <a:solidFill>
              <a:srgbClr val="000099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2" name="Прямоугольник 51"/>
          <p:cNvSpPr/>
          <p:nvPr/>
        </p:nvSpPr>
        <p:spPr>
          <a:xfrm>
            <a:off x="4714876" y="6150114"/>
            <a:ext cx="419691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электро</a:t>
            </a:r>
            <a:r>
              <a:rPr lang="ru-RU" sz="4000" b="1" i="1" cap="all" dirty="0" smtClean="0">
                <a:latin typeface="Times New Roman" pitchFamily="18" charset="0"/>
                <a:cs typeface="Times New Roman" pitchFamily="18" charset="0"/>
              </a:rPr>
              <a:t>метр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1643042" y="4143380"/>
            <a:ext cx="8572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</a:t>
            </a:r>
            <a:endParaRPr lang="ru-RU" sz="54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4" name="Group 3"/>
          <p:cNvGrpSpPr>
            <a:grpSpLocks/>
          </p:cNvGrpSpPr>
          <p:nvPr/>
        </p:nvGrpSpPr>
        <p:grpSpPr bwMode="auto">
          <a:xfrm>
            <a:off x="1785918" y="5143512"/>
            <a:ext cx="571504" cy="500066"/>
            <a:chOff x="13968" y="2736"/>
            <a:chExt cx="288" cy="288"/>
          </a:xfrm>
        </p:grpSpPr>
        <p:sp>
          <p:nvSpPr>
            <p:cNvPr id="55" name="Line 4"/>
            <p:cNvSpPr>
              <a:spLocks noChangeShapeType="1"/>
            </p:cNvSpPr>
            <p:nvPr/>
          </p:nvSpPr>
          <p:spPr bwMode="auto">
            <a:xfrm>
              <a:off x="13968" y="2880"/>
              <a:ext cx="288" cy="0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rgbClr val="003300"/>
                </a:solidFill>
              </a:endParaRPr>
            </a:p>
          </p:txBody>
        </p:sp>
        <p:sp>
          <p:nvSpPr>
            <p:cNvPr id="56" name="Oval 5"/>
            <p:cNvSpPr>
              <a:spLocks noChangeArrowheads="1"/>
            </p:cNvSpPr>
            <p:nvPr/>
          </p:nvSpPr>
          <p:spPr bwMode="auto">
            <a:xfrm>
              <a:off x="13968" y="2736"/>
              <a:ext cx="288" cy="288"/>
            </a:xfrm>
            <a:prstGeom prst="ellipse">
              <a:avLst/>
            </a:prstGeom>
            <a:noFill/>
            <a:ln w="76200">
              <a:solidFill>
                <a:srgbClr val="0066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rgbClr val="003300"/>
                </a:solidFill>
              </a:endParaRPr>
            </a:p>
          </p:txBody>
        </p:sp>
      </p:grpSp>
      <p:cxnSp>
        <p:nvCxnSpPr>
          <p:cNvPr id="57" name="Прямая со стрелкой 56"/>
          <p:cNvCxnSpPr/>
          <p:nvPr/>
        </p:nvCxnSpPr>
        <p:spPr>
          <a:xfrm rot="10800000">
            <a:off x="54592" y="5429264"/>
            <a:ext cx="714380" cy="158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 стрелкой 57"/>
          <p:cNvCxnSpPr/>
          <p:nvPr/>
        </p:nvCxnSpPr>
        <p:spPr>
          <a:xfrm flipV="1">
            <a:off x="2357422" y="5429264"/>
            <a:ext cx="785818" cy="158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Прямоугольник 58"/>
          <p:cNvSpPr/>
          <p:nvPr/>
        </p:nvSpPr>
        <p:spPr>
          <a:xfrm>
            <a:off x="5715008" y="4214818"/>
            <a:ext cx="8572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</a:t>
            </a:r>
            <a:endParaRPr lang="ru-RU" sz="54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0" name="Group 3"/>
          <p:cNvGrpSpPr>
            <a:grpSpLocks/>
          </p:cNvGrpSpPr>
          <p:nvPr/>
        </p:nvGrpSpPr>
        <p:grpSpPr bwMode="auto">
          <a:xfrm>
            <a:off x="7929586" y="4473274"/>
            <a:ext cx="571504" cy="500066"/>
            <a:chOff x="13968" y="2736"/>
            <a:chExt cx="288" cy="288"/>
          </a:xfrm>
        </p:grpSpPr>
        <p:sp>
          <p:nvSpPr>
            <p:cNvPr id="61" name="Line 4"/>
            <p:cNvSpPr>
              <a:spLocks noChangeShapeType="1"/>
            </p:cNvSpPr>
            <p:nvPr/>
          </p:nvSpPr>
          <p:spPr bwMode="auto">
            <a:xfrm>
              <a:off x="13968" y="2880"/>
              <a:ext cx="288" cy="0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rgbClr val="003300"/>
                </a:solidFill>
              </a:endParaRPr>
            </a:p>
          </p:txBody>
        </p:sp>
        <p:sp>
          <p:nvSpPr>
            <p:cNvPr id="62" name="Oval 5"/>
            <p:cNvSpPr>
              <a:spLocks noChangeArrowheads="1"/>
            </p:cNvSpPr>
            <p:nvPr/>
          </p:nvSpPr>
          <p:spPr bwMode="auto">
            <a:xfrm>
              <a:off x="13968" y="2736"/>
              <a:ext cx="288" cy="288"/>
            </a:xfrm>
            <a:prstGeom prst="ellipse">
              <a:avLst/>
            </a:prstGeom>
            <a:noFill/>
            <a:ln w="76200">
              <a:solidFill>
                <a:srgbClr val="0066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rgbClr val="003300"/>
                </a:solidFill>
              </a:endParaRPr>
            </a:p>
          </p:txBody>
        </p:sp>
      </p:grpSp>
      <p:cxnSp>
        <p:nvCxnSpPr>
          <p:cNvPr id="63" name="Прямая со стрелкой 62"/>
          <p:cNvCxnSpPr/>
          <p:nvPr/>
        </p:nvCxnSpPr>
        <p:spPr>
          <a:xfrm flipV="1">
            <a:off x="6286512" y="4714884"/>
            <a:ext cx="785818" cy="158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 стрелкой 63"/>
          <p:cNvCxnSpPr/>
          <p:nvPr/>
        </p:nvCxnSpPr>
        <p:spPr>
          <a:xfrm rot="10800000">
            <a:off x="7215206" y="4714884"/>
            <a:ext cx="714380" cy="158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8" name="Group 3"/>
          <p:cNvGrpSpPr>
            <a:grpSpLocks/>
          </p:cNvGrpSpPr>
          <p:nvPr/>
        </p:nvGrpSpPr>
        <p:grpSpPr bwMode="auto">
          <a:xfrm>
            <a:off x="3929058" y="5214950"/>
            <a:ext cx="214314" cy="214314"/>
            <a:chOff x="13968" y="2736"/>
            <a:chExt cx="288" cy="288"/>
          </a:xfrm>
        </p:grpSpPr>
        <p:sp>
          <p:nvSpPr>
            <p:cNvPr id="49" name="Line 4"/>
            <p:cNvSpPr>
              <a:spLocks noChangeShapeType="1"/>
            </p:cNvSpPr>
            <p:nvPr/>
          </p:nvSpPr>
          <p:spPr bwMode="auto">
            <a:xfrm>
              <a:off x="13968" y="2880"/>
              <a:ext cx="288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rgbClr val="003300"/>
                </a:solidFill>
              </a:endParaRPr>
            </a:p>
          </p:txBody>
        </p:sp>
        <p:sp>
          <p:nvSpPr>
            <p:cNvPr id="50" name="Oval 5"/>
            <p:cNvSpPr>
              <a:spLocks noChangeArrowheads="1"/>
            </p:cNvSpPr>
            <p:nvPr/>
          </p:nvSpPr>
          <p:spPr bwMode="auto">
            <a:xfrm>
              <a:off x="13968" y="2736"/>
              <a:ext cx="288" cy="288"/>
            </a:xfrm>
            <a:prstGeom prst="ellipse">
              <a:avLst/>
            </a:prstGeom>
            <a:noFill/>
            <a:ln w="28575">
              <a:solidFill>
                <a:srgbClr val="0066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rgbClr val="003300"/>
                </a:solidFill>
              </a:endParaRPr>
            </a:p>
          </p:txBody>
        </p:sp>
      </p:grpSp>
      <p:grpSp>
        <p:nvGrpSpPr>
          <p:cNvPr id="51" name="Group 3"/>
          <p:cNvGrpSpPr>
            <a:grpSpLocks/>
          </p:cNvGrpSpPr>
          <p:nvPr/>
        </p:nvGrpSpPr>
        <p:grpSpPr bwMode="auto">
          <a:xfrm>
            <a:off x="4562475" y="5500702"/>
            <a:ext cx="214314" cy="214314"/>
            <a:chOff x="13968" y="2736"/>
            <a:chExt cx="288" cy="288"/>
          </a:xfrm>
        </p:grpSpPr>
        <p:sp>
          <p:nvSpPr>
            <p:cNvPr id="65" name="Line 4"/>
            <p:cNvSpPr>
              <a:spLocks noChangeShapeType="1"/>
            </p:cNvSpPr>
            <p:nvPr/>
          </p:nvSpPr>
          <p:spPr bwMode="auto">
            <a:xfrm>
              <a:off x="13968" y="2880"/>
              <a:ext cx="288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rgbClr val="003300"/>
                </a:solidFill>
              </a:endParaRPr>
            </a:p>
          </p:txBody>
        </p:sp>
        <p:sp>
          <p:nvSpPr>
            <p:cNvPr id="66" name="Oval 5"/>
            <p:cNvSpPr>
              <a:spLocks noChangeArrowheads="1"/>
            </p:cNvSpPr>
            <p:nvPr/>
          </p:nvSpPr>
          <p:spPr bwMode="auto">
            <a:xfrm>
              <a:off x="13968" y="2736"/>
              <a:ext cx="288" cy="288"/>
            </a:xfrm>
            <a:prstGeom prst="ellipse">
              <a:avLst/>
            </a:prstGeom>
            <a:noFill/>
            <a:ln w="28575">
              <a:solidFill>
                <a:srgbClr val="0066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rgbClr val="003300"/>
                </a:solidFill>
              </a:endParaRPr>
            </a:p>
          </p:txBody>
        </p:sp>
      </p:grpSp>
      <p:grpSp>
        <p:nvGrpSpPr>
          <p:cNvPr id="67" name="Group 3"/>
          <p:cNvGrpSpPr>
            <a:grpSpLocks/>
          </p:cNvGrpSpPr>
          <p:nvPr/>
        </p:nvGrpSpPr>
        <p:grpSpPr bwMode="auto">
          <a:xfrm>
            <a:off x="1781155" y="5143512"/>
            <a:ext cx="571504" cy="500066"/>
            <a:chOff x="13968" y="2736"/>
            <a:chExt cx="288" cy="288"/>
          </a:xfrm>
        </p:grpSpPr>
        <p:sp>
          <p:nvSpPr>
            <p:cNvPr id="68" name="Line 4"/>
            <p:cNvSpPr>
              <a:spLocks noChangeShapeType="1"/>
            </p:cNvSpPr>
            <p:nvPr/>
          </p:nvSpPr>
          <p:spPr bwMode="auto">
            <a:xfrm>
              <a:off x="13968" y="2880"/>
              <a:ext cx="288" cy="0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rgbClr val="003300"/>
                </a:solidFill>
              </a:endParaRPr>
            </a:p>
          </p:txBody>
        </p:sp>
        <p:sp>
          <p:nvSpPr>
            <p:cNvPr id="69" name="Oval 5"/>
            <p:cNvSpPr>
              <a:spLocks noChangeArrowheads="1"/>
            </p:cNvSpPr>
            <p:nvPr/>
          </p:nvSpPr>
          <p:spPr bwMode="auto">
            <a:xfrm>
              <a:off x="13968" y="2736"/>
              <a:ext cx="288" cy="288"/>
            </a:xfrm>
            <a:prstGeom prst="ellipse">
              <a:avLst/>
            </a:prstGeom>
            <a:noFill/>
            <a:ln w="76200">
              <a:solidFill>
                <a:srgbClr val="0066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rgbClr val="003300"/>
                </a:solidFill>
              </a:endParaRPr>
            </a:p>
          </p:txBody>
        </p:sp>
      </p:grpSp>
      <p:sp>
        <p:nvSpPr>
          <p:cNvPr id="70" name="Прямоугольник 69">
            <a:hlinkClick r:id="rId9" action="ppaction://hlinkfile"/>
          </p:cNvPr>
          <p:cNvSpPr/>
          <p:nvPr/>
        </p:nvSpPr>
        <p:spPr>
          <a:xfrm>
            <a:off x="-8718" y="6395088"/>
            <a:ext cx="2169953" cy="461665"/>
          </a:xfrm>
          <a:prstGeom prst="rect">
            <a:avLst/>
          </a:prstGeom>
          <a:solidFill>
            <a:schemeClr val="tx1"/>
          </a:solidFill>
        </p:spPr>
        <p:txBody>
          <a:bodyPr wrap="none">
            <a:spAutoFit/>
          </a:bodyPr>
          <a:lstStyle/>
          <a:p>
            <a:r>
              <a:rPr lang="ru-RU" sz="24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Взаимод</a:t>
            </a:r>
            <a:r>
              <a:rPr lang="ru-RU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) 1мин</a:t>
            </a:r>
            <a:endParaRPr lang="ru-RU" sz="24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09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3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30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30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2" dur="300"/>
                                        <p:tgtEl>
                                          <p:spTgt spid="4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3" dur="300"/>
                                        <p:tgtEl>
                                          <p:spTgt spid="4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4" dur="300"/>
                                        <p:tgtEl>
                                          <p:spTgt spid="4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9" dur="300"/>
                                        <p:tgtEl>
                                          <p:spTgt spid="41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0" dur="300"/>
                                        <p:tgtEl>
                                          <p:spTgt spid="41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1" dur="300"/>
                                        <p:tgtEl>
                                          <p:spTgt spid="41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6" dur="300"/>
                                        <p:tgtEl>
                                          <p:spTgt spid="41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7" dur="300"/>
                                        <p:tgtEl>
                                          <p:spTgt spid="41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8" dur="300"/>
                                        <p:tgtEl>
                                          <p:spTgt spid="41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3" dur="300"/>
                                        <p:tgtEl>
                                          <p:spTgt spid="41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4" dur="300"/>
                                        <p:tgtEl>
                                          <p:spTgt spid="41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5" dur="300"/>
                                        <p:tgtEl>
                                          <p:spTgt spid="41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0" dur="300"/>
                                        <p:tgtEl>
                                          <p:spTgt spid="41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1" dur="300"/>
                                        <p:tgtEl>
                                          <p:spTgt spid="41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2" dur="300"/>
                                        <p:tgtEl>
                                          <p:spTgt spid="41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1500"/>
                            </p:stCondLst>
                            <p:childTnLst>
                              <p:par>
                                <p:cTn id="12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3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2000"/>
                            </p:stCondLst>
                            <p:childTnLst>
                              <p:par>
                                <p:cTn id="13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3000"/>
                            </p:stCondLst>
                            <p:childTnLst>
                              <p:par>
                                <p:cTn id="14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1000"/>
                            </p:stCondLst>
                            <p:childTnLst>
                              <p:par>
                                <p:cTn id="16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6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1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4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9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2000"/>
                            </p:stCondLst>
                            <p:childTnLst>
                              <p:par>
                                <p:cTn id="18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5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3000"/>
                            </p:stCondLst>
                            <p:childTnLst>
                              <p:par>
                                <p:cTn id="18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1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6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9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4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9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0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3" dur="10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4" dur="10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>
                            <p:stCondLst>
                              <p:cond delay="1000"/>
                            </p:stCondLst>
                            <p:childTnLst>
                              <p:par>
                                <p:cTn id="2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8" dur="500" fill="hold"/>
                                        <p:tgtEl>
                                          <p:spTgt spid="4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9" dur="500" fill="hold"/>
                                        <p:tgtEl>
                                          <p:spTgt spid="4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>
                      <p:stCondLst>
                        <p:cond delay="indefinite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4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6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7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4.82886E-6 L 0.21823 -0.18109 " pathEditMode="relative" rAng="0" ptsTypes="AA">
                                      <p:cBhvr>
                                        <p:cTn id="228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900" y="-91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1000"/>
                            </p:stCondLst>
                            <p:childTnLst>
                              <p:par>
                                <p:cTn id="230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400000">
                                      <p:cBhvr>
                                        <p:cTn id="231" dur="2000" fill="hold"/>
                                        <p:tgtEl>
                                          <p:spTgt spid="41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6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8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9" fill="hold">
                      <p:stCondLst>
                        <p:cond delay="indefinite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3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5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6" fill="hold">
                      <p:stCondLst>
                        <p:cond delay="indefinite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9" dur="2000" fill="hold"/>
                                        <p:tgtEl>
                                          <p:spTgt spid="24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4097" grpId="0"/>
      <p:bldP spid="4" grpId="0"/>
      <p:bldP spid="6" grpId="0"/>
      <p:bldP spid="4098" grpId="0"/>
      <p:bldP spid="7" grpId="0"/>
      <p:bldP spid="8" grpId="0"/>
      <p:bldP spid="9" grpId="0"/>
      <p:bldP spid="10" grpId="0"/>
      <p:bldP spid="11" grpId="0"/>
      <p:bldP spid="15" grpId="0"/>
      <p:bldP spid="16" grpId="0"/>
      <p:bldP spid="4102" grpId="0" build="p"/>
      <p:bldP spid="24" grpId="0"/>
      <p:bldP spid="24" grpId="1"/>
      <p:bldP spid="25" grpId="0"/>
      <p:bldP spid="39" grpId="0"/>
      <p:bldP spid="4108" grpId="0" animBg="1"/>
      <p:bldP spid="4109" grpId="0" animBg="1"/>
      <p:bldP spid="4109" grpId="1" animBg="1"/>
      <p:bldP spid="52" grpId="0"/>
      <p:bldP spid="53" grpId="0"/>
      <p:bldP spid="59" grpId="0"/>
      <p:bldP spid="7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Скругленный прямоугольник 55"/>
          <p:cNvSpPr/>
          <p:nvPr/>
        </p:nvSpPr>
        <p:spPr>
          <a:xfrm>
            <a:off x="3143240" y="3000372"/>
            <a:ext cx="5072098" cy="1000132"/>
          </a:xfrm>
          <a:prstGeom prst="roundRect">
            <a:avLst/>
          </a:prstGeom>
          <a:solidFill>
            <a:schemeClr val="accent1">
              <a:alpha val="4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sp>
        <p:nvSpPr>
          <p:cNvPr id="55" name="Скругленный прямоугольник 54"/>
          <p:cNvSpPr/>
          <p:nvPr/>
        </p:nvSpPr>
        <p:spPr>
          <a:xfrm>
            <a:off x="3500430" y="1071546"/>
            <a:ext cx="5143536" cy="714380"/>
          </a:xfrm>
          <a:prstGeom prst="roundRect">
            <a:avLst/>
          </a:prstGeom>
          <a:solidFill>
            <a:schemeClr val="accent1">
              <a:alpha val="4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5715008" y="214290"/>
            <a:ext cx="222548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недостаток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Группа 3"/>
          <p:cNvGrpSpPr/>
          <p:nvPr/>
        </p:nvGrpSpPr>
        <p:grpSpPr>
          <a:xfrm>
            <a:off x="1787692" y="502144"/>
            <a:ext cx="355416" cy="365658"/>
            <a:chOff x="1906484" y="5074176"/>
            <a:chExt cx="355416" cy="365658"/>
          </a:xfrm>
        </p:grpSpPr>
        <p:sp>
          <p:nvSpPr>
            <p:cNvPr id="5" name="AutoShape 23"/>
            <p:cNvSpPr>
              <a:spLocks noChangeArrowheads="1"/>
            </p:cNvSpPr>
            <p:nvPr/>
          </p:nvSpPr>
          <p:spPr bwMode="auto">
            <a:xfrm>
              <a:off x="2081635" y="5074176"/>
              <a:ext cx="180265" cy="183972"/>
            </a:xfrm>
            <a:prstGeom prst="flowChartOr">
              <a:avLst/>
            </a:prstGeom>
            <a:solidFill>
              <a:srgbClr val="FFFFFF"/>
            </a:solidFill>
            <a:ln w="571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" name="AutoShape 24"/>
            <p:cNvSpPr>
              <a:spLocks noChangeArrowheads="1"/>
            </p:cNvSpPr>
            <p:nvPr/>
          </p:nvSpPr>
          <p:spPr bwMode="auto">
            <a:xfrm>
              <a:off x="1906484" y="5100458"/>
              <a:ext cx="180265" cy="183972"/>
            </a:xfrm>
            <a:prstGeom prst="flowChartOr">
              <a:avLst/>
            </a:prstGeom>
            <a:solidFill>
              <a:srgbClr val="FFFFFF"/>
            </a:solidFill>
            <a:ln w="571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" name="Oval 25"/>
            <p:cNvSpPr>
              <a:spLocks noChangeArrowheads="1"/>
            </p:cNvSpPr>
            <p:nvPr/>
          </p:nvSpPr>
          <p:spPr bwMode="auto">
            <a:xfrm>
              <a:off x="2021547" y="5278716"/>
              <a:ext cx="180265" cy="161118"/>
            </a:xfrm>
            <a:prstGeom prst="ellipse">
              <a:avLst/>
            </a:prstGeom>
            <a:solidFill>
              <a:srgbClr val="FFFFFF"/>
            </a:solidFill>
            <a:ln w="57150">
              <a:solidFill>
                <a:srgbClr val="220FB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8" name="Oval 26"/>
          <p:cNvSpPr>
            <a:spLocks noChangeArrowheads="1"/>
          </p:cNvSpPr>
          <p:nvPr/>
        </p:nvSpPr>
        <p:spPr bwMode="auto">
          <a:xfrm>
            <a:off x="714348" y="289605"/>
            <a:ext cx="2489192" cy="750742"/>
          </a:xfrm>
          <a:prstGeom prst="ellipse">
            <a:avLst/>
          </a:prstGeom>
          <a:noFill/>
          <a:ln w="57150">
            <a:solidFill>
              <a:srgbClr val="FF0000"/>
            </a:solidFill>
            <a:prstDash val="sysDash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4" name="Группа 9"/>
          <p:cNvGrpSpPr/>
          <p:nvPr/>
        </p:nvGrpSpPr>
        <p:grpSpPr>
          <a:xfrm>
            <a:off x="1573378" y="2396036"/>
            <a:ext cx="355416" cy="365658"/>
            <a:chOff x="1906484" y="5074176"/>
            <a:chExt cx="355416" cy="365658"/>
          </a:xfrm>
        </p:grpSpPr>
        <p:sp>
          <p:nvSpPr>
            <p:cNvPr id="11" name="AutoShape 23"/>
            <p:cNvSpPr>
              <a:spLocks noChangeArrowheads="1"/>
            </p:cNvSpPr>
            <p:nvPr/>
          </p:nvSpPr>
          <p:spPr bwMode="auto">
            <a:xfrm>
              <a:off x="2081635" y="5074176"/>
              <a:ext cx="180265" cy="183972"/>
            </a:xfrm>
            <a:prstGeom prst="flowChartOr">
              <a:avLst/>
            </a:prstGeom>
            <a:solidFill>
              <a:srgbClr val="FFFFFF"/>
            </a:solidFill>
            <a:ln w="571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" name="AutoShape 24"/>
            <p:cNvSpPr>
              <a:spLocks noChangeArrowheads="1"/>
            </p:cNvSpPr>
            <p:nvPr/>
          </p:nvSpPr>
          <p:spPr bwMode="auto">
            <a:xfrm>
              <a:off x="1906484" y="5100458"/>
              <a:ext cx="180265" cy="183972"/>
            </a:xfrm>
            <a:prstGeom prst="flowChartOr">
              <a:avLst/>
            </a:prstGeom>
            <a:solidFill>
              <a:srgbClr val="FFFFFF"/>
            </a:solidFill>
            <a:ln w="571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" name="Oval 25"/>
            <p:cNvSpPr>
              <a:spLocks noChangeArrowheads="1"/>
            </p:cNvSpPr>
            <p:nvPr/>
          </p:nvSpPr>
          <p:spPr bwMode="auto">
            <a:xfrm>
              <a:off x="2021547" y="5278716"/>
              <a:ext cx="180265" cy="161118"/>
            </a:xfrm>
            <a:prstGeom prst="ellipse">
              <a:avLst/>
            </a:prstGeom>
            <a:solidFill>
              <a:srgbClr val="FFFFFF"/>
            </a:solidFill>
            <a:ln w="57150">
              <a:solidFill>
                <a:srgbClr val="220FB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14" name="Oval 26"/>
          <p:cNvSpPr>
            <a:spLocks noChangeArrowheads="1"/>
          </p:cNvSpPr>
          <p:nvPr/>
        </p:nvSpPr>
        <p:spPr bwMode="auto">
          <a:xfrm>
            <a:off x="500034" y="2183497"/>
            <a:ext cx="2489192" cy="750742"/>
          </a:xfrm>
          <a:prstGeom prst="ellipse">
            <a:avLst/>
          </a:prstGeom>
          <a:noFill/>
          <a:ln w="57150">
            <a:solidFill>
              <a:srgbClr val="FF0000"/>
            </a:solidFill>
            <a:prstDash val="sysDash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" name="Oval 27"/>
          <p:cNvSpPr>
            <a:spLocks noChangeArrowheads="1"/>
          </p:cNvSpPr>
          <p:nvPr/>
        </p:nvSpPr>
        <p:spPr bwMode="auto">
          <a:xfrm>
            <a:off x="1377978" y="1500174"/>
            <a:ext cx="722339" cy="2251082"/>
          </a:xfrm>
          <a:prstGeom prst="ellipse">
            <a:avLst/>
          </a:prstGeom>
          <a:noFill/>
          <a:ln w="57150">
            <a:solidFill>
              <a:srgbClr val="FF0000"/>
            </a:solidFill>
            <a:prstDash val="sysDash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Oval 27"/>
          <p:cNvSpPr>
            <a:spLocks noChangeArrowheads="1"/>
          </p:cNvSpPr>
          <p:nvPr/>
        </p:nvSpPr>
        <p:spPr bwMode="auto">
          <a:xfrm rot="2584162">
            <a:off x="1334886" y="1443509"/>
            <a:ext cx="722339" cy="2251082"/>
          </a:xfrm>
          <a:prstGeom prst="ellipse">
            <a:avLst/>
          </a:prstGeom>
          <a:noFill/>
          <a:ln w="57150">
            <a:solidFill>
              <a:srgbClr val="FF0000"/>
            </a:solidFill>
            <a:prstDash val="sysDash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9" name="Группа 17"/>
          <p:cNvGrpSpPr/>
          <p:nvPr/>
        </p:nvGrpSpPr>
        <p:grpSpPr>
          <a:xfrm>
            <a:off x="3929058" y="142852"/>
            <a:ext cx="1604950" cy="717552"/>
            <a:chOff x="3929058" y="642918"/>
            <a:chExt cx="1604950" cy="717552"/>
          </a:xfrm>
        </p:grpSpPr>
        <p:sp>
          <p:nvSpPr>
            <p:cNvPr id="5121" name="Text Box 1"/>
            <p:cNvSpPr txBox="1">
              <a:spLocks noChangeArrowheads="1"/>
            </p:cNvSpPr>
            <p:nvPr/>
          </p:nvSpPr>
          <p:spPr bwMode="auto">
            <a:xfrm>
              <a:off x="3929058" y="642918"/>
              <a:ext cx="1604950" cy="7175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3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Ион</a:t>
              </a:r>
              <a:r>
                <a:rPr kumimoji="0" lang="en-US" sz="3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endPara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" name="Плюс 16"/>
            <p:cNvSpPr/>
            <p:nvPr/>
          </p:nvSpPr>
          <p:spPr>
            <a:xfrm>
              <a:off x="4857752" y="714356"/>
              <a:ext cx="642942" cy="642942"/>
            </a:xfrm>
            <a:prstGeom prst="mathPlus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0" name="Группа 22"/>
          <p:cNvGrpSpPr/>
          <p:nvPr/>
        </p:nvGrpSpPr>
        <p:grpSpPr>
          <a:xfrm>
            <a:off x="3378242" y="2285992"/>
            <a:ext cx="1604950" cy="717552"/>
            <a:chOff x="3571868" y="3286124"/>
            <a:chExt cx="1604950" cy="717552"/>
          </a:xfrm>
        </p:grpSpPr>
        <p:sp>
          <p:nvSpPr>
            <p:cNvPr id="20" name="Text Box 1"/>
            <p:cNvSpPr txBox="1">
              <a:spLocks noChangeArrowheads="1"/>
            </p:cNvSpPr>
            <p:nvPr/>
          </p:nvSpPr>
          <p:spPr bwMode="auto">
            <a:xfrm>
              <a:off x="3571868" y="3286124"/>
              <a:ext cx="1604950" cy="7175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3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Ион</a:t>
              </a:r>
              <a:r>
                <a:rPr kumimoji="0" lang="en-US" sz="3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endPara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2" name="Минус 21"/>
            <p:cNvSpPr/>
            <p:nvPr/>
          </p:nvSpPr>
          <p:spPr>
            <a:xfrm>
              <a:off x="4532094" y="3500438"/>
              <a:ext cx="428628" cy="285752"/>
            </a:xfrm>
            <a:prstGeom prst="mathMinus">
              <a:avLst/>
            </a:prstGeom>
            <a:solidFill>
              <a:srgbClr val="220FB1"/>
            </a:solidFill>
            <a:ln>
              <a:solidFill>
                <a:srgbClr val="220FB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220FB1"/>
                </a:solidFill>
              </a:endParaRPr>
            </a:p>
          </p:txBody>
        </p:sp>
      </p:grpSp>
      <p:sp>
        <p:nvSpPr>
          <p:cNvPr id="24" name="Прямоугольник 23"/>
          <p:cNvSpPr/>
          <p:nvPr/>
        </p:nvSpPr>
        <p:spPr>
          <a:xfrm>
            <a:off x="5021316" y="2285992"/>
            <a:ext cx="173098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избыток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69" name="Rectangle 1"/>
          <p:cNvSpPr>
            <a:spLocks noChangeArrowheads="1"/>
          </p:cNvSpPr>
          <p:nvPr/>
        </p:nvSpPr>
        <p:spPr bwMode="auto">
          <a:xfrm rot="10800000" flipV="1">
            <a:off x="5010222" y="3105502"/>
            <a:ext cx="217591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избыток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8" name="Группа 28"/>
          <p:cNvGrpSpPr/>
          <p:nvPr/>
        </p:nvGrpSpPr>
        <p:grpSpPr>
          <a:xfrm>
            <a:off x="3539354" y="1103078"/>
            <a:ext cx="2104216" cy="642942"/>
            <a:chOff x="3539354" y="1888896"/>
            <a:chExt cx="2104216" cy="642942"/>
          </a:xfrm>
        </p:grpSpPr>
        <p:sp>
          <p:nvSpPr>
            <p:cNvPr id="25" name="Rectangle 1"/>
            <p:cNvSpPr>
              <a:spLocks noChangeArrowheads="1"/>
            </p:cNvSpPr>
            <p:nvPr/>
          </p:nvSpPr>
          <p:spPr bwMode="auto">
            <a:xfrm>
              <a:off x="3539354" y="1944568"/>
              <a:ext cx="1571636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8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 ЗАРЯД</a:t>
              </a:r>
              <a:endPara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6" name="Плюс 25"/>
            <p:cNvSpPr/>
            <p:nvPr/>
          </p:nvSpPr>
          <p:spPr>
            <a:xfrm>
              <a:off x="5000628" y="1888896"/>
              <a:ext cx="642942" cy="642942"/>
            </a:xfrm>
            <a:prstGeom prst="mathPlus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FF0000"/>
                </a:solidFill>
              </a:endParaRPr>
            </a:p>
          </p:txBody>
        </p:sp>
      </p:grpSp>
      <p:sp>
        <p:nvSpPr>
          <p:cNvPr id="27" name="Rectangle 1"/>
          <p:cNvSpPr>
            <a:spLocks noChangeArrowheads="1"/>
          </p:cNvSpPr>
          <p:nvPr/>
        </p:nvSpPr>
        <p:spPr bwMode="auto">
          <a:xfrm>
            <a:off x="5857884" y="1142984"/>
            <a:ext cx="206338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недостаток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9" name="Группа 33"/>
          <p:cNvGrpSpPr/>
          <p:nvPr/>
        </p:nvGrpSpPr>
        <p:grpSpPr>
          <a:xfrm>
            <a:off x="7929586" y="1071546"/>
            <a:ext cx="428628" cy="646331"/>
            <a:chOff x="6026160" y="2657470"/>
            <a:chExt cx="428628" cy="646331"/>
          </a:xfrm>
        </p:grpSpPr>
        <p:cxnSp>
          <p:nvCxnSpPr>
            <p:cNvPr id="31" name="Прямая соединительная линия 30"/>
            <p:cNvCxnSpPr/>
            <p:nvPr/>
          </p:nvCxnSpPr>
          <p:spPr>
            <a:xfrm>
              <a:off x="6072198" y="2786058"/>
              <a:ext cx="285752" cy="158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Прямая соединительная линия 31"/>
            <p:cNvCxnSpPr/>
            <p:nvPr/>
          </p:nvCxnSpPr>
          <p:spPr>
            <a:xfrm>
              <a:off x="6075264" y="2859628"/>
              <a:ext cx="285752" cy="158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Rectangle 1"/>
            <p:cNvSpPr>
              <a:spLocks noChangeArrowheads="1"/>
            </p:cNvSpPr>
            <p:nvPr/>
          </p:nvSpPr>
          <p:spPr bwMode="auto">
            <a:xfrm>
              <a:off x="6026160" y="2657470"/>
              <a:ext cx="428628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36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e </a:t>
              </a:r>
              <a:r>
                <a:rPr kumimoji="0" lang="ru-RU" sz="36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 </a:t>
              </a:r>
              <a:endPara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1" name="Группа 39"/>
          <p:cNvGrpSpPr/>
          <p:nvPr/>
        </p:nvGrpSpPr>
        <p:grpSpPr>
          <a:xfrm>
            <a:off x="3143240" y="3143248"/>
            <a:ext cx="1948870" cy="646331"/>
            <a:chOff x="3500430" y="4718273"/>
            <a:chExt cx="1948870" cy="646331"/>
          </a:xfrm>
        </p:grpSpPr>
        <p:sp>
          <p:nvSpPr>
            <p:cNvPr id="28" name="Rectangle 1"/>
            <p:cNvSpPr>
              <a:spLocks noChangeArrowheads="1"/>
            </p:cNvSpPr>
            <p:nvPr/>
          </p:nvSpPr>
          <p:spPr bwMode="auto">
            <a:xfrm>
              <a:off x="3500430" y="4718273"/>
              <a:ext cx="1785950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3600" b="1" i="0" u="none" strike="noStrike" cap="none" normalizeH="0" baseline="0" dirty="0" smtClean="0">
                  <a:ln>
                    <a:noFill/>
                  </a:ln>
                  <a:solidFill>
                    <a:srgbClr val="220FB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 заряд</a:t>
              </a:r>
              <a:endPara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20FB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9" name="Минус 38"/>
            <p:cNvSpPr/>
            <p:nvPr/>
          </p:nvSpPr>
          <p:spPr>
            <a:xfrm>
              <a:off x="5020672" y="4932396"/>
              <a:ext cx="428628" cy="285752"/>
            </a:xfrm>
            <a:prstGeom prst="mathMinus">
              <a:avLst/>
            </a:prstGeom>
            <a:solidFill>
              <a:srgbClr val="220FB1"/>
            </a:solidFill>
            <a:ln>
              <a:solidFill>
                <a:srgbClr val="220FB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 dirty="0">
                <a:solidFill>
                  <a:srgbClr val="220FB1"/>
                </a:solidFill>
              </a:endParaRPr>
            </a:p>
          </p:txBody>
        </p:sp>
      </p:grpSp>
      <p:grpSp>
        <p:nvGrpSpPr>
          <p:cNvPr id="23" name="Группа 40"/>
          <p:cNvGrpSpPr/>
          <p:nvPr/>
        </p:nvGrpSpPr>
        <p:grpSpPr>
          <a:xfrm>
            <a:off x="7286644" y="3071810"/>
            <a:ext cx="785819" cy="769441"/>
            <a:chOff x="6026157" y="2732297"/>
            <a:chExt cx="471491" cy="769441"/>
          </a:xfrm>
        </p:grpSpPr>
        <p:cxnSp>
          <p:nvCxnSpPr>
            <p:cNvPr id="42" name="Прямая соединительная линия 41"/>
            <p:cNvCxnSpPr/>
            <p:nvPr/>
          </p:nvCxnSpPr>
          <p:spPr>
            <a:xfrm>
              <a:off x="6072198" y="2786058"/>
              <a:ext cx="172800" cy="158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Прямая соединительная линия 42"/>
            <p:cNvCxnSpPr/>
            <p:nvPr/>
          </p:nvCxnSpPr>
          <p:spPr>
            <a:xfrm>
              <a:off x="6075264" y="2859628"/>
              <a:ext cx="172800" cy="158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Rectangle 1"/>
            <p:cNvSpPr>
              <a:spLocks noChangeArrowheads="1"/>
            </p:cNvSpPr>
            <p:nvPr/>
          </p:nvSpPr>
          <p:spPr bwMode="auto">
            <a:xfrm>
              <a:off x="6026157" y="2732297"/>
              <a:ext cx="471491" cy="7694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44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e </a:t>
              </a:r>
              <a:r>
                <a:rPr kumimoji="0" lang="ru-RU" sz="44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 </a:t>
              </a:r>
              <a:endPara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9" name="Группа 46"/>
          <p:cNvGrpSpPr/>
          <p:nvPr/>
        </p:nvGrpSpPr>
        <p:grpSpPr>
          <a:xfrm>
            <a:off x="7858148" y="214290"/>
            <a:ext cx="428628" cy="646331"/>
            <a:chOff x="6026160" y="2657470"/>
            <a:chExt cx="428628" cy="646331"/>
          </a:xfrm>
        </p:grpSpPr>
        <p:cxnSp>
          <p:nvCxnSpPr>
            <p:cNvPr id="48" name="Прямая соединительная линия 47"/>
            <p:cNvCxnSpPr/>
            <p:nvPr/>
          </p:nvCxnSpPr>
          <p:spPr>
            <a:xfrm>
              <a:off x="6072198" y="2786058"/>
              <a:ext cx="285752" cy="158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Прямая соединительная линия 48"/>
            <p:cNvCxnSpPr/>
            <p:nvPr/>
          </p:nvCxnSpPr>
          <p:spPr>
            <a:xfrm>
              <a:off x="6075264" y="2859628"/>
              <a:ext cx="285752" cy="158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Rectangle 1"/>
            <p:cNvSpPr>
              <a:spLocks noChangeArrowheads="1"/>
            </p:cNvSpPr>
            <p:nvPr/>
          </p:nvSpPr>
          <p:spPr bwMode="auto">
            <a:xfrm>
              <a:off x="6026160" y="2657470"/>
              <a:ext cx="428628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36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e </a:t>
              </a:r>
              <a:r>
                <a:rPr kumimoji="0" lang="ru-RU" sz="36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 </a:t>
              </a:r>
              <a:endPara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0" name="Группа 50"/>
          <p:cNvGrpSpPr/>
          <p:nvPr/>
        </p:nvGrpSpPr>
        <p:grpSpPr>
          <a:xfrm>
            <a:off x="6664390" y="2285992"/>
            <a:ext cx="428628" cy="646331"/>
            <a:chOff x="6026160" y="2657470"/>
            <a:chExt cx="428628" cy="646331"/>
          </a:xfrm>
        </p:grpSpPr>
        <p:cxnSp>
          <p:nvCxnSpPr>
            <p:cNvPr id="52" name="Прямая соединительная линия 51"/>
            <p:cNvCxnSpPr/>
            <p:nvPr/>
          </p:nvCxnSpPr>
          <p:spPr>
            <a:xfrm>
              <a:off x="6072198" y="2786058"/>
              <a:ext cx="285752" cy="158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Прямая соединительная линия 52"/>
            <p:cNvCxnSpPr/>
            <p:nvPr/>
          </p:nvCxnSpPr>
          <p:spPr>
            <a:xfrm>
              <a:off x="6075264" y="2859628"/>
              <a:ext cx="285752" cy="158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Rectangle 1"/>
            <p:cNvSpPr>
              <a:spLocks noChangeArrowheads="1"/>
            </p:cNvSpPr>
            <p:nvPr/>
          </p:nvSpPr>
          <p:spPr bwMode="auto">
            <a:xfrm>
              <a:off x="6026160" y="2657470"/>
              <a:ext cx="428628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36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e </a:t>
              </a:r>
              <a:r>
                <a:rPr kumimoji="0" lang="ru-RU" sz="36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 </a:t>
              </a:r>
              <a:endPara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51" name="Прямоугольник 50"/>
          <p:cNvSpPr/>
          <p:nvPr/>
        </p:nvSpPr>
        <p:spPr>
          <a:xfrm>
            <a:off x="714348" y="4357694"/>
            <a:ext cx="706251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cap="all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эл</a:t>
            </a:r>
            <a:r>
              <a:rPr lang="ru-RU" sz="4800" b="1" cap="all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.  </a:t>
            </a:r>
            <a:r>
              <a:rPr lang="ru-RU" sz="48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заряд</a:t>
            </a:r>
            <a:r>
              <a:rPr lang="ru-RU" sz="4800" b="1" cap="all" dirty="0" smtClean="0">
                <a:latin typeface="Times New Roman" pitchFamily="18" charset="0"/>
                <a:cs typeface="Times New Roman" pitchFamily="18" charset="0"/>
              </a:rPr>
              <a:t> –</a:t>
            </a: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 это мера…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6143636" y="5357826"/>
            <a:ext cx="158088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стереть</a:t>
            </a:r>
            <a:endParaRPr lang="ru-RU" sz="32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6072198" y="5786454"/>
            <a:ext cx="18586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отделить</a:t>
            </a:r>
            <a:endParaRPr lang="ru-RU" sz="3200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9" name="Text Box 1"/>
          <p:cNvSpPr txBox="1">
            <a:spLocks noChangeArrowheads="1"/>
          </p:cNvSpPr>
          <p:nvPr/>
        </p:nvSpPr>
        <p:spPr bwMode="auto">
          <a:xfrm>
            <a:off x="5143504" y="5357826"/>
            <a:ext cx="1071570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6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не</a:t>
            </a:r>
            <a:endParaRPr kumimoji="0" lang="ru-RU" sz="5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21" presetClass="entr" presetSubtype="1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1" presetClass="entr" presetSubtype="1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21" presetClass="entr" presetSubtype="1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" presetID="21" presetClass="entr" presetSubtype="1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1000"/>
                                        <p:tgtEl>
                                          <p:spTgt spid="71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000"/>
                            </p:stCondLst>
                            <p:childTnLst>
                              <p:par>
                                <p:cTn id="10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6" dur="2000" fill="hold"/>
                                        <p:tgtEl>
                                          <p:spTgt spid="18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7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8" dur="2000" fill="hold"/>
                                        <p:tgtEl>
                                          <p:spTgt spid="27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0" dur="2000" fill="hold"/>
                                        <p:tgtEl>
                                          <p:spTgt spid="19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21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2" dur="2000" fill="hold"/>
                                        <p:tgtEl>
                                          <p:spTgt spid="55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4" dur="2000" fill="hold"/>
                                        <p:tgtEl>
                                          <p:spTgt spid="21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5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6" dur="2000" fill="hold"/>
                                        <p:tgtEl>
                                          <p:spTgt spid="7169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2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8" dur="2000" fill="hold"/>
                                        <p:tgtEl>
                                          <p:spTgt spid="23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29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0" dur="2000" fill="hold"/>
                                        <p:tgtEl>
                                          <p:spTgt spid="56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5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0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1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6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7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1000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/>
      <p:bldP spid="56" grpId="1" animBg="1"/>
      <p:bldP spid="55" grpId="0" animBg="1"/>
      <p:bldP spid="55" grpId="1" animBg="1"/>
      <p:bldP spid="3" grpId="0"/>
      <p:bldP spid="8" grpId="0" animBg="1"/>
      <p:bldP spid="14" grpId="0" animBg="1"/>
      <p:bldP spid="15" grpId="0" animBg="1"/>
      <p:bldP spid="16" grpId="0" animBg="1"/>
      <p:bldP spid="24" grpId="0"/>
      <p:bldP spid="7169" grpId="0"/>
      <p:bldP spid="7169" grpId="1"/>
      <p:bldP spid="27" grpId="0"/>
      <p:bldP spid="27" grpId="1"/>
      <p:bldP spid="51" grpId="0"/>
      <p:bldP spid="57" grpId="0"/>
      <p:bldP spid="58" grpId="0"/>
      <p:bldP spid="204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9144000" cy="1908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У азота </a:t>
            </a:r>
            <a:r>
              <a:rPr kumimoji="0" lang="ru-RU" sz="5400" b="1" i="0" u="none" strike="noStrike" cap="none" normalizeH="0" baseline="-3000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7</a:t>
            </a:r>
            <a:r>
              <a:rPr kumimoji="0" lang="en-US" sz="5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</a:t>
            </a:r>
            <a:r>
              <a:rPr kumimoji="0" lang="ru-RU" sz="54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15     </a:t>
            </a:r>
            <a:r>
              <a:rPr lang="ru-RU" sz="3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электронов</a:t>
            </a:r>
            <a:r>
              <a:rPr lang="ru-RU" sz="32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- …..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протонов - ...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нейтронов - …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0" y="2643182"/>
            <a:ext cx="9144000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6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 калия </a:t>
            </a:r>
            <a:r>
              <a:rPr kumimoji="0" lang="ru-RU" sz="6000" b="1" i="0" u="none" strike="noStrike" cap="none" normalizeH="0" baseline="-30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9</a:t>
            </a:r>
            <a:r>
              <a:rPr kumimoji="0" lang="en-US" sz="6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</a:t>
            </a:r>
            <a:r>
              <a:rPr kumimoji="0" lang="ru-RU" sz="60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19</a:t>
            </a:r>
            <a:r>
              <a:rPr kumimoji="0" lang="ru-RU" sz="6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протонов - ...</a:t>
            </a:r>
          </a:p>
          <a:p>
            <a:pPr lvl="0" eaLnBrk="0" hangingPunct="0"/>
            <a:r>
              <a:rPr lang="ru-RU" sz="3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электронов</a:t>
            </a:r>
            <a:r>
              <a:rPr lang="ru-RU" sz="32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- …..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нейтронов - …</a:t>
            </a:r>
            <a:endParaRPr kumimoji="0" lang="ru-RU" sz="6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357950" y="857232"/>
            <a:ext cx="428628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500826" y="285728"/>
            <a:ext cx="428628" cy="52322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500826" y="1428736"/>
            <a:ext cx="428628" cy="52322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endParaRPr lang="ru-RU" sz="28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86446" y="3000372"/>
            <a:ext cx="428628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86446" y="3571876"/>
            <a:ext cx="428628" cy="52322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86446" y="4214818"/>
            <a:ext cx="642942" cy="52322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endParaRPr lang="ru-RU" sz="28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" grpId="0"/>
      <p:bldP spid="3" grpId="0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9"/>
          <p:cNvGrpSpPr/>
          <p:nvPr/>
        </p:nvGrpSpPr>
        <p:grpSpPr>
          <a:xfrm>
            <a:off x="1767004" y="3396168"/>
            <a:ext cx="355416" cy="365658"/>
            <a:chOff x="1906484" y="5074176"/>
            <a:chExt cx="355416" cy="365658"/>
          </a:xfrm>
        </p:grpSpPr>
        <p:sp>
          <p:nvSpPr>
            <p:cNvPr id="11" name="AutoShape 23"/>
            <p:cNvSpPr>
              <a:spLocks noChangeArrowheads="1"/>
            </p:cNvSpPr>
            <p:nvPr/>
          </p:nvSpPr>
          <p:spPr bwMode="auto">
            <a:xfrm>
              <a:off x="2081635" y="5074176"/>
              <a:ext cx="180265" cy="183972"/>
            </a:xfrm>
            <a:prstGeom prst="flowChartOr">
              <a:avLst/>
            </a:prstGeom>
            <a:solidFill>
              <a:srgbClr val="FFFFFF"/>
            </a:solidFill>
            <a:ln w="571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" name="AutoShape 24"/>
            <p:cNvSpPr>
              <a:spLocks noChangeArrowheads="1"/>
            </p:cNvSpPr>
            <p:nvPr/>
          </p:nvSpPr>
          <p:spPr bwMode="auto">
            <a:xfrm>
              <a:off x="1906484" y="5100458"/>
              <a:ext cx="180265" cy="183972"/>
            </a:xfrm>
            <a:prstGeom prst="flowChartOr">
              <a:avLst/>
            </a:prstGeom>
            <a:solidFill>
              <a:srgbClr val="FFFFFF"/>
            </a:solidFill>
            <a:ln w="571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" name="Oval 25"/>
            <p:cNvSpPr>
              <a:spLocks noChangeArrowheads="1"/>
            </p:cNvSpPr>
            <p:nvPr/>
          </p:nvSpPr>
          <p:spPr bwMode="auto">
            <a:xfrm>
              <a:off x="2021547" y="5278716"/>
              <a:ext cx="180265" cy="161118"/>
            </a:xfrm>
            <a:prstGeom prst="ellipse">
              <a:avLst/>
            </a:prstGeom>
            <a:solidFill>
              <a:srgbClr val="FFFFFF"/>
            </a:solidFill>
            <a:ln w="57150">
              <a:solidFill>
                <a:srgbClr val="220FB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14" name="Oval 26"/>
          <p:cNvSpPr>
            <a:spLocks noChangeArrowheads="1"/>
          </p:cNvSpPr>
          <p:nvPr/>
        </p:nvSpPr>
        <p:spPr bwMode="auto">
          <a:xfrm>
            <a:off x="571472" y="3143248"/>
            <a:ext cx="2489192" cy="750742"/>
          </a:xfrm>
          <a:prstGeom prst="ellipse">
            <a:avLst/>
          </a:prstGeom>
          <a:noFill/>
          <a:ln w="57150">
            <a:solidFill>
              <a:srgbClr val="FF0000"/>
            </a:solidFill>
            <a:prstDash val="sysDash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" name="Oval 27"/>
          <p:cNvSpPr>
            <a:spLocks noChangeArrowheads="1"/>
          </p:cNvSpPr>
          <p:nvPr/>
        </p:nvSpPr>
        <p:spPr bwMode="auto">
          <a:xfrm>
            <a:off x="1571604" y="2500306"/>
            <a:ext cx="722339" cy="2251082"/>
          </a:xfrm>
          <a:prstGeom prst="ellipse">
            <a:avLst/>
          </a:prstGeom>
          <a:noFill/>
          <a:ln w="57150">
            <a:solidFill>
              <a:srgbClr val="FF0000"/>
            </a:solidFill>
            <a:prstDash val="sysDash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Oval 27"/>
          <p:cNvSpPr>
            <a:spLocks noChangeArrowheads="1"/>
          </p:cNvSpPr>
          <p:nvPr/>
        </p:nvSpPr>
        <p:spPr bwMode="auto">
          <a:xfrm rot="2584162">
            <a:off x="1583376" y="2483891"/>
            <a:ext cx="722339" cy="2251082"/>
          </a:xfrm>
          <a:prstGeom prst="ellipse">
            <a:avLst/>
          </a:prstGeom>
          <a:noFill/>
          <a:ln w="57150">
            <a:solidFill>
              <a:srgbClr val="FF0000"/>
            </a:solidFill>
            <a:prstDash val="sysDash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" name="Text Box 1"/>
          <p:cNvSpPr txBox="1">
            <a:spLocks noChangeArrowheads="1"/>
          </p:cNvSpPr>
          <p:nvPr/>
        </p:nvSpPr>
        <p:spPr bwMode="auto">
          <a:xfrm>
            <a:off x="3571868" y="2571744"/>
            <a:ext cx="3571900" cy="717552"/>
          </a:xfrm>
          <a:prstGeom prst="rect">
            <a:avLst/>
          </a:prstGeom>
          <a:noFill/>
          <a:ln w="57150">
            <a:solidFill>
              <a:srgbClr val="C00000"/>
            </a:solidFill>
            <a:prstDash val="dash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Электронов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3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//-3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endParaRPr kumimoji="0" lang="ru-RU" sz="4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Rectangle 1"/>
          <p:cNvSpPr>
            <a:spLocks noChangeArrowheads="1"/>
          </p:cNvSpPr>
          <p:nvPr/>
        </p:nvSpPr>
        <p:spPr bwMode="auto">
          <a:xfrm>
            <a:off x="571472" y="1428736"/>
            <a:ext cx="2071702" cy="92333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5400" b="1" i="0" u="none" strike="noStrike" cap="none" normalizeH="0" baseline="0" dirty="0" smtClean="0">
                <a:ln>
                  <a:noFill/>
                </a:ln>
                <a:solidFill>
                  <a:srgbClr val="220FB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5400" b="1" i="0" u="none" strike="noStrike" cap="none" normalizeH="0" baseline="0" dirty="0" smtClean="0">
                <a:ln>
                  <a:noFill/>
                </a:ln>
                <a:solidFill>
                  <a:srgbClr val="220FB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Li </a:t>
            </a: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3/7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AutoShape 23"/>
          <p:cNvSpPr>
            <a:spLocks noChangeArrowheads="1"/>
          </p:cNvSpPr>
          <p:nvPr/>
        </p:nvSpPr>
        <p:spPr bwMode="auto">
          <a:xfrm>
            <a:off x="2071670" y="3530780"/>
            <a:ext cx="180265" cy="183972"/>
          </a:xfrm>
          <a:prstGeom prst="flowChartOr">
            <a:avLst/>
          </a:prstGeom>
          <a:solidFill>
            <a:srgbClr val="FFFFFF"/>
          </a:solidFill>
          <a:ln w="5715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7" name="Oval 25"/>
          <p:cNvSpPr>
            <a:spLocks noChangeArrowheads="1"/>
          </p:cNvSpPr>
          <p:nvPr/>
        </p:nvSpPr>
        <p:spPr bwMode="auto">
          <a:xfrm>
            <a:off x="1714480" y="3643314"/>
            <a:ext cx="180265" cy="161118"/>
          </a:xfrm>
          <a:prstGeom prst="ellipse">
            <a:avLst/>
          </a:prstGeom>
          <a:solidFill>
            <a:srgbClr val="FFFFFF"/>
          </a:solidFill>
          <a:ln w="57150">
            <a:solidFill>
              <a:srgbClr val="220FB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8" name="Oval 25"/>
          <p:cNvSpPr>
            <a:spLocks noChangeArrowheads="1"/>
          </p:cNvSpPr>
          <p:nvPr/>
        </p:nvSpPr>
        <p:spPr bwMode="auto">
          <a:xfrm>
            <a:off x="2000232" y="3643314"/>
            <a:ext cx="180265" cy="161118"/>
          </a:xfrm>
          <a:prstGeom prst="ellipse">
            <a:avLst/>
          </a:prstGeom>
          <a:solidFill>
            <a:srgbClr val="FFFFFF"/>
          </a:solidFill>
          <a:ln w="57150">
            <a:solidFill>
              <a:srgbClr val="220FB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9" name="Oval 25"/>
          <p:cNvSpPr>
            <a:spLocks noChangeArrowheads="1"/>
          </p:cNvSpPr>
          <p:nvPr/>
        </p:nvSpPr>
        <p:spPr bwMode="auto">
          <a:xfrm>
            <a:off x="1857356" y="3714752"/>
            <a:ext cx="180265" cy="161118"/>
          </a:xfrm>
          <a:prstGeom prst="ellipse">
            <a:avLst/>
          </a:prstGeom>
          <a:solidFill>
            <a:srgbClr val="FFFFFF"/>
          </a:solidFill>
          <a:ln w="57150">
            <a:solidFill>
              <a:srgbClr val="220FB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0" name="Text Box 1"/>
          <p:cNvSpPr txBox="1">
            <a:spLocks noChangeArrowheads="1"/>
          </p:cNvSpPr>
          <p:nvPr/>
        </p:nvSpPr>
        <p:spPr bwMode="auto">
          <a:xfrm>
            <a:off x="3929058" y="3857628"/>
            <a:ext cx="2786082" cy="717552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Протонов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+3</a:t>
            </a:r>
            <a:endParaRPr kumimoji="0" lang="ru-RU" sz="4400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" name="Text Box 1"/>
          <p:cNvSpPr txBox="1">
            <a:spLocks noChangeArrowheads="1"/>
          </p:cNvSpPr>
          <p:nvPr/>
        </p:nvSpPr>
        <p:spPr bwMode="auto">
          <a:xfrm>
            <a:off x="3929058" y="4786322"/>
            <a:ext cx="3571900" cy="717552"/>
          </a:xfrm>
          <a:prstGeom prst="rect">
            <a:avLst/>
          </a:prstGeom>
          <a:noFill/>
          <a:ln w="57150">
            <a:solidFill>
              <a:srgbClr val="000099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rPr>
              <a:t>Нейтронов 4</a:t>
            </a: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5" cstate="print"/>
          <a:srcRect l="9961" t="13563" r="10937" b="79681"/>
          <a:stretch>
            <a:fillRect/>
          </a:stretch>
        </p:blipFill>
        <p:spPr bwMode="auto">
          <a:xfrm>
            <a:off x="0" y="-27384"/>
            <a:ext cx="9144000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26" name="Text Box 2"/>
          <p:cNvSpPr txBox="1">
            <a:spLocks noChangeArrowheads="1"/>
          </p:cNvSpPr>
          <p:nvPr/>
        </p:nvSpPr>
        <p:spPr bwMode="auto">
          <a:xfrm>
            <a:off x="0" y="476672"/>
            <a:ext cx="825674" cy="45243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№25</a:t>
            </a:r>
            <a:endParaRPr kumimoji="0" lang="ru-RU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1" presetClass="entr" presetSubtype="1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21" presetClass="entr" presetSubtype="1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21" presetClass="entr" presetSubtype="1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Трек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7882</TotalTime>
  <Words>1771</Words>
  <Application>Microsoft Office PowerPoint</Application>
  <PresentationFormat>Экран (4:3)</PresentationFormat>
  <Paragraphs>333</Paragraphs>
  <Slides>30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Трек</vt:lpstr>
      <vt:lpstr>Слайд 1</vt:lpstr>
      <vt:lpstr>Домашнее задание.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Домашнее задание.</vt:lpstr>
      <vt:lpstr>Слайд 24</vt:lpstr>
      <vt:lpstr>Слайд 25</vt:lpstr>
      <vt:lpstr>Слайд 26</vt:lpstr>
      <vt:lpstr>Слайд 27</vt:lpstr>
      <vt:lpstr>Слайд 28</vt:lpstr>
      <vt:lpstr>Домашнее задание.</vt:lpstr>
      <vt:lpstr>Слайд 30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 к уроку по теме «Величины, характеризующие колебательное движение»</dc:title>
  <dc:creator>Admin</dc:creator>
  <cp:lastModifiedBy>knt</cp:lastModifiedBy>
  <cp:revision>974</cp:revision>
  <dcterms:created xsi:type="dcterms:W3CDTF">2009-11-04T14:29:22Z</dcterms:created>
  <dcterms:modified xsi:type="dcterms:W3CDTF">2021-01-12T05:41:03Z</dcterms:modified>
</cp:coreProperties>
</file>