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18"/>
  </p:notesMasterIdLst>
  <p:sldIdLst>
    <p:sldId id="474" r:id="rId2"/>
    <p:sldId id="444" r:id="rId3"/>
    <p:sldId id="475" r:id="rId4"/>
    <p:sldId id="478" r:id="rId5"/>
    <p:sldId id="479" r:id="rId6"/>
    <p:sldId id="481" r:id="rId7"/>
    <p:sldId id="486" r:id="rId8"/>
    <p:sldId id="487" r:id="rId9"/>
    <p:sldId id="445" r:id="rId10"/>
    <p:sldId id="480" r:id="rId11"/>
    <p:sldId id="491" r:id="rId12"/>
    <p:sldId id="483" r:id="rId13"/>
    <p:sldId id="488" r:id="rId14"/>
    <p:sldId id="489" r:id="rId15"/>
    <p:sldId id="490" r:id="rId16"/>
    <p:sldId id="44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33CCFF"/>
    <a:srgbClr val="006600"/>
    <a:srgbClr val="0014AC"/>
    <a:srgbClr val="FF9900"/>
    <a:srgbClr val="365D21"/>
    <a:srgbClr val="0066FF"/>
    <a:srgbClr val="FFFF00"/>
    <a:srgbClr val="FFFF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80" autoAdjust="0"/>
  </p:normalViewPr>
  <p:slideViewPr>
    <p:cSldViewPr>
      <p:cViewPr>
        <p:scale>
          <a:sx n="52" d="100"/>
          <a:sy n="52" d="100"/>
        </p:scale>
        <p:origin x="-112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2852"/>
          <a:ext cx="9143999" cy="4998720"/>
        </p:xfrm>
        <a:graphic>
          <a:graphicData uri="http://schemas.openxmlformats.org/drawingml/2006/table">
            <a:tbl>
              <a:tblPr/>
              <a:tblGrid>
                <a:gridCol w="8643966"/>
                <a:gridCol w="50003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 гр.8 (бр.3)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2.Консультация по материалу темы.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3. Закрепление  знаний по теме 32.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а).Цепная ядерная реакция деления урана.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б).Ядерный реактор.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4. Применение знаний в измененных ситуациях при ответе на следующие вопросы: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sym typeface="Symbol"/>
                        </a:rPr>
                        <a:t>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Что является теплоносителем, замедлителем, поглотителем ? </a:t>
                      </a:r>
                      <a:r>
                        <a:rPr lang="ru-RU" sz="1800" b="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(графит, кадмий, тяжелая вода, бор 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sym typeface="Symbol"/>
                        </a:rPr>
                        <a:t>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Чем определяется величина критической массы?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sym typeface="Symbol"/>
                        </a:rPr>
                        <a:t>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Энергию из ядра уносят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гамма-кванты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, осколки деления,  и нейтроны. У чего больше энергии?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sym typeface="Symbol"/>
                        </a:rPr>
                        <a:t>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От чего зависит коэффициент размножения нейтронов?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5.  Упр. 10 (1,6,7 ) стр.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221/ 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упр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14 (1-7) 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330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Д.З.  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гр.8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0"/>
            <a:ext cx="435768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гиганты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54" y="714356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19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2844" y="428604"/>
            <a:ext cx="4544935" cy="3214710"/>
            <a:chOff x="-1" y="1214422"/>
            <a:chExt cx="4544935" cy="321471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8" cstate="print">
              <a:lum bright="-10000" contrast="30000"/>
            </a:blip>
            <a:srcRect l="42859" t="49998" r="45407" b="33317"/>
            <a:stretch>
              <a:fillRect/>
            </a:stretch>
          </p:blipFill>
          <p:spPr bwMode="auto">
            <a:xfrm>
              <a:off x="-1" y="1214422"/>
              <a:ext cx="4544935" cy="3214710"/>
            </a:xfrm>
            <a:prstGeom prst="rect">
              <a:avLst/>
            </a:prstGeom>
            <a:noFill/>
            <a:ln w="76200">
              <a:solidFill>
                <a:srgbClr val="C00000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Равнобедренный треугольник 9"/>
            <p:cNvSpPr/>
            <p:nvPr/>
          </p:nvSpPr>
          <p:spPr bwMode="auto">
            <a:xfrm flipH="1" flipV="1">
              <a:off x="0" y="1251994"/>
              <a:ext cx="1857356" cy="25003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sp>
        <p:nvSpPr>
          <p:cNvPr id="7" name="Хорда 6"/>
          <p:cNvSpPr/>
          <p:nvPr/>
        </p:nvSpPr>
        <p:spPr bwMode="auto">
          <a:xfrm rot="13699625">
            <a:off x="-2291972" y="-2984911"/>
            <a:ext cx="2308434" cy="2550055"/>
          </a:xfrm>
          <a:prstGeom prst="chord">
            <a:avLst>
              <a:gd name="adj1" fmla="val 4592577"/>
              <a:gd name="adj2" fmla="val 14957810"/>
            </a:avLst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 l="48582" t="41368" r="44263" b="49426"/>
          <a:stretch>
            <a:fillRect/>
          </a:stretch>
        </p:blipFill>
        <p:spPr bwMode="auto">
          <a:xfrm>
            <a:off x="0" y="0"/>
            <a:ext cx="1785950" cy="114300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55089" t="50663" r="38627" b="36194"/>
          <a:stretch>
            <a:fillRect/>
          </a:stretch>
        </p:blipFill>
        <p:spPr bwMode="auto">
          <a:xfrm>
            <a:off x="4929190" y="714356"/>
            <a:ext cx="2714644" cy="2824549"/>
          </a:xfrm>
          <a:prstGeom prst="rect">
            <a:avLst/>
          </a:prstGeom>
          <a:noFill/>
          <a:ln w="76200">
            <a:solidFill>
              <a:srgbClr val="365D21"/>
            </a:solidFill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66012" t="55176" r="28264" b="30545"/>
          <a:stretch>
            <a:fillRect/>
          </a:stretch>
        </p:blipFill>
        <p:spPr bwMode="auto">
          <a:xfrm>
            <a:off x="3613496" y="3643314"/>
            <a:ext cx="2590570" cy="3214686"/>
          </a:xfrm>
          <a:prstGeom prst="rect">
            <a:avLst/>
          </a:prstGeom>
          <a:noFill/>
          <a:ln w="76200">
            <a:solidFill>
              <a:srgbClr val="33CCFF"/>
            </a:solidFill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68302" t="68984" r="26291" b="17783"/>
          <a:stretch>
            <a:fillRect/>
          </a:stretch>
        </p:blipFill>
        <p:spPr bwMode="auto">
          <a:xfrm>
            <a:off x="6572264" y="3758278"/>
            <a:ext cx="2500330" cy="304374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 l="55165" t="45971" r="39111" b="49426"/>
          <a:stretch>
            <a:fillRect/>
          </a:stretch>
        </p:blipFill>
        <p:spPr bwMode="auto">
          <a:xfrm>
            <a:off x="6822199" y="1643050"/>
            <a:ext cx="2321833" cy="928694"/>
          </a:xfrm>
          <a:prstGeom prst="rect">
            <a:avLst/>
          </a:prstGeom>
          <a:noFill/>
          <a:ln w="76200">
            <a:solidFill>
              <a:srgbClr val="365D21"/>
            </a:solidFill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60698" t="59084" r="33606" b="30440"/>
          <a:stretch>
            <a:fillRect/>
          </a:stretch>
        </p:blipFill>
        <p:spPr bwMode="auto">
          <a:xfrm>
            <a:off x="-32" y="3714752"/>
            <a:ext cx="3357554" cy="3071810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 l="61462" t="50909" r="33780" b="44992"/>
          <a:stretch>
            <a:fillRect/>
          </a:stretch>
        </p:blipFill>
        <p:spPr bwMode="auto">
          <a:xfrm>
            <a:off x="0" y="3786190"/>
            <a:ext cx="1714480" cy="734793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 l="42298" t="67176" r="37911" b="20282"/>
          <a:stretch>
            <a:fillRect/>
          </a:stretch>
        </p:blipFill>
        <p:spPr bwMode="auto">
          <a:xfrm rot="19077742">
            <a:off x="-8972" y="1913744"/>
            <a:ext cx="6693925" cy="25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67383" t="16845" r="15625" b="45801"/>
          <a:stretch>
            <a:fillRect/>
          </a:stretch>
        </p:blipFill>
        <p:spPr bwMode="auto">
          <a:xfrm>
            <a:off x="5572133" y="0"/>
            <a:ext cx="3571868" cy="628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гиганты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имеют маленькую плотность?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такая горячая?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500306"/>
            <a:ext cx="914400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астероиды,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метеориты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болиды, метеоры?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29132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хвостатости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комет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88364"/>
            <a:ext cx="91440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Отличие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метеора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метеорита?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Вопросы 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Чем объясняется наличие у Юпитера и Сатурна плотных и протяжённых атмосфер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Почему атмосферы планет-гигантов отличаются по химическому составу от атмосфер планет земной группы?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Каковы особенности внутреннего строения планет-гигантов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формы рельефа характерны для поверхности большинства спутников планет?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Каковы по своему строению кольца планет-гигантов?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Какое уникальное явление обнаружено на спутнике Юпитера Ио?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физические процессы лежат в основе образования облаков на различных планетах?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Почему планеты-гиганты по своей массе во много раз больше, чем планеты земной группы?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15 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Используя данные приложения VI, рассчитайте линейную и угловую скорости вращения на экваторах Земли и Юпитера.</a:t>
            </a:r>
          </a:p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 14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Подготовьте доклад о природе одной из планет Солнечной системы.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Чем объясняется наличие у Юпитера и Сатурна плотных и протяжённых атмосфер?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Почему атмосферы планет-гигантов отличаются по химическому составу от атмосфер планет земной группы?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Каковы особенности внутреннего строения планет-гигантов?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Какие формы рельефа характерны для поверхности большинства спутников планет?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Каковы по своему строению кольца планет-гигантов?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Какое уникальное явление обнаружено на спутнике Юпитера Ио?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физические процессы лежат в основе образования облаков на различных планетах?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8*.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Почему планеты-гиганты по своей массе во много раз больше, чем планеты земной группы?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 Используя данные приложения VI, рассчитайте линейную и угловую скорости вращения на экваторах Земли и Юпитера.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8929718" cy="1428760"/>
          </a:xfrm>
          <a:prstGeom prst="rect">
            <a:avLst/>
          </a:prstGeom>
          <a:solidFill>
            <a:srgbClr val="33CCFF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Природа тел 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олнечной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§18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земной группы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50109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гиганты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имеют маленькую плотность?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91440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такая горячая?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500306"/>
            <a:ext cx="914400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астероиды,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метеориты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болиды?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29132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хвостатости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комет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88364"/>
            <a:ext cx="91440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Отличие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метеора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метеорита?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29380" t="39304" r="65723" b="57162"/>
          <a:stretch>
            <a:fillRect/>
          </a:stretch>
        </p:blipFill>
        <p:spPr bwMode="auto">
          <a:xfrm>
            <a:off x="0" y="0"/>
            <a:ext cx="1857356" cy="804246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0"/>
            <a:ext cx="607223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земной группы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54" y="714356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18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37211" t="42992" r="57477" b="50737"/>
          <a:stretch>
            <a:fillRect/>
          </a:stretch>
        </p:blipFill>
        <p:spPr bwMode="auto">
          <a:xfrm>
            <a:off x="3286116" y="857232"/>
            <a:ext cx="1714512" cy="1214446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grpSp>
        <p:nvGrpSpPr>
          <p:cNvPr id="2" name="Группа 28"/>
          <p:cNvGrpSpPr/>
          <p:nvPr/>
        </p:nvGrpSpPr>
        <p:grpSpPr>
          <a:xfrm>
            <a:off x="4643405" y="1571612"/>
            <a:ext cx="4500595" cy="5286388"/>
            <a:chOff x="5991830" y="2735326"/>
            <a:chExt cx="3938021" cy="497993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30000"/>
            </a:blip>
            <a:srcRect l="37211" t="43361" r="51585" b="32663"/>
            <a:stretch>
              <a:fillRect/>
            </a:stretch>
          </p:blipFill>
          <p:spPr bwMode="auto">
            <a:xfrm>
              <a:off x="6054339" y="2739328"/>
              <a:ext cx="3875484" cy="4975929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27" name="Равнобедренный треугольник 26"/>
            <p:cNvSpPr/>
            <p:nvPr/>
          </p:nvSpPr>
          <p:spPr bwMode="auto">
            <a:xfrm flipH="1" flipV="1">
              <a:off x="5991830" y="2735326"/>
              <a:ext cx="2000264" cy="2643206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 bwMode="auto">
            <a:xfrm>
              <a:off x="7867079" y="3786167"/>
              <a:ext cx="2062772" cy="3929090"/>
            </a:xfrm>
            <a:prstGeom prst="triangle">
              <a:avLst>
                <a:gd name="adj" fmla="val 95817"/>
              </a:avLst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-71470" y="714356"/>
            <a:ext cx="3273650" cy="2447320"/>
            <a:chOff x="-27" y="1338870"/>
            <a:chExt cx="2672362" cy="1661502"/>
          </a:xfrm>
        </p:grpSpPr>
        <p:sp>
          <p:nvSpPr>
            <p:cNvPr id="19" name="Равнобедренный треугольник 18"/>
            <p:cNvSpPr/>
            <p:nvPr/>
          </p:nvSpPr>
          <p:spPr bwMode="auto">
            <a:xfrm>
              <a:off x="1457889" y="1500174"/>
              <a:ext cx="1214446" cy="150019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30000"/>
            </a:blip>
            <a:srcRect l="26828" t="42443" r="66288" b="50256"/>
            <a:stretch>
              <a:fillRect/>
            </a:stretch>
          </p:blipFill>
          <p:spPr bwMode="auto">
            <a:xfrm>
              <a:off x="-27" y="1338870"/>
              <a:ext cx="2611127" cy="166150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6" name="Группа 23"/>
          <p:cNvGrpSpPr/>
          <p:nvPr/>
        </p:nvGrpSpPr>
        <p:grpSpPr>
          <a:xfrm>
            <a:off x="-32" y="3500438"/>
            <a:ext cx="4500594" cy="2928958"/>
            <a:chOff x="3929058" y="1357298"/>
            <a:chExt cx="4500594" cy="2928958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30000"/>
            </a:blip>
            <a:srcRect l="26932" t="43071" r="61202" b="44059"/>
            <a:stretch>
              <a:fillRect/>
            </a:stretch>
          </p:blipFill>
          <p:spPr bwMode="auto">
            <a:xfrm>
              <a:off x="3929058" y="1357298"/>
              <a:ext cx="4500594" cy="29289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sp>
          <p:nvSpPr>
            <p:cNvPr id="23" name="Равнобедренный треугольник 22"/>
            <p:cNvSpPr/>
            <p:nvPr/>
          </p:nvSpPr>
          <p:spPr bwMode="auto">
            <a:xfrm flipH="1" flipV="1">
              <a:off x="3929060" y="1357298"/>
              <a:ext cx="2786080" cy="1928826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34277" t="39304" r="60261" b="57162"/>
          <a:stretch>
            <a:fillRect/>
          </a:stretch>
        </p:blipFill>
        <p:spPr bwMode="auto">
          <a:xfrm>
            <a:off x="0" y="3214686"/>
            <a:ext cx="2071702" cy="80424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42564" t="39304" r="53150" b="57162"/>
          <a:stretch>
            <a:fillRect/>
          </a:stretch>
        </p:blipFill>
        <p:spPr bwMode="auto">
          <a:xfrm>
            <a:off x="4714876" y="1643050"/>
            <a:ext cx="1625405" cy="80424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18627734">
            <a:off x="6264791" y="4906080"/>
            <a:ext cx="3571868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плотность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 спутников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6367" t="35615" r="50702" b="29248"/>
          <a:stretch>
            <a:fillRect/>
          </a:stretch>
        </p:blipFill>
        <p:spPr bwMode="auto">
          <a:xfrm>
            <a:off x="-1" y="-43830"/>
            <a:ext cx="9144001" cy="68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18</a:t>
            </a:r>
          </a:p>
        </p:txBody>
      </p:sp>
      <p:sp>
        <p:nvSpPr>
          <p:cNvPr id="9" name="Равнобедренный треугольник 8"/>
          <p:cNvSpPr/>
          <p:nvPr/>
        </p:nvSpPr>
        <p:spPr bwMode="auto">
          <a:xfrm>
            <a:off x="5786446" y="2143116"/>
            <a:ext cx="3357586" cy="4714884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4786322"/>
            <a:ext cx="3929058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плотность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 спутников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0"/>
            <a:ext cx="607223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земной группы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6367" t="37136" r="26291" b="17744"/>
          <a:stretch>
            <a:fillRect/>
          </a:stretch>
        </p:blipFill>
        <p:spPr bwMode="auto">
          <a:xfrm>
            <a:off x="0" y="500042"/>
            <a:ext cx="918481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72132" y="77908"/>
            <a:ext cx="357186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Планеты СС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54" y="785794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 сайта, на котором можно найти карту Марса: http://www.google.com/mars.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Чем объясняется отсутствие атмосферы у планеты Меркурий?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чём причина различий химического состава атмосфер планет земной группы?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формы рельефа поверхности обнаружены на поверхности планет земной группы с помощью космических аппаратов?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Какие сведения о наличии жизни на Марсе получены автоматическими станциями?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</a:p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14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 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Сравните суточные колебания температур на Луне, Земле и Венере. Объясните, в чём причина существующих различий.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Меркурий расположен ближе к Солнцу, чем Венера. Однако на поверхности Венеры температура выше, чем на Меркурии. Объясните почему.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Сравните формы рельефа поверхности планет земной группы. Какую роль сыграли в их формировании внутренние и внешние факторы?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8929718" cy="1428760"/>
          </a:xfrm>
          <a:prstGeom prst="rect">
            <a:avLst/>
          </a:prstGeom>
          <a:solidFill>
            <a:srgbClr val="33CCFF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Природа тел 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олнечной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§19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далёкие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5622</TotalTime>
  <Words>283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594</cp:revision>
  <dcterms:created xsi:type="dcterms:W3CDTF">2009-11-04T14:29:22Z</dcterms:created>
  <dcterms:modified xsi:type="dcterms:W3CDTF">2017-08-27T02:37:55Z</dcterms:modified>
</cp:coreProperties>
</file>