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1"/>
  </p:notesMasterIdLst>
  <p:sldIdLst>
    <p:sldId id="289" r:id="rId2"/>
    <p:sldId id="337" r:id="rId3"/>
    <p:sldId id="344" r:id="rId4"/>
    <p:sldId id="341" r:id="rId5"/>
    <p:sldId id="316" r:id="rId6"/>
    <p:sldId id="334" r:id="rId7"/>
    <p:sldId id="335" r:id="rId8"/>
    <p:sldId id="349" r:id="rId9"/>
    <p:sldId id="336" r:id="rId10"/>
    <p:sldId id="348" r:id="rId11"/>
    <p:sldId id="353" r:id="rId12"/>
    <p:sldId id="346" r:id="rId13"/>
    <p:sldId id="347" r:id="rId14"/>
    <p:sldId id="359" r:id="rId15"/>
    <p:sldId id="338" r:id="rId16"/>
    <p:sldId id="355" r:id="rId17"/>
    <p:sldId id="356" r:id="rId18"/>
    <p:sldId id="358" r:id="rId19"/>
    <p:sldId id="34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6600"/>
    <a:srgbClr val="0033CC"/>
    <a:srgbClr val="003300"/>
    <a:srgbClr val="66CCFF"/>
    <a:srgbClr val="365D21"/>
    <a:srgbClr val="0014AC"/>
    <a:srgbClr val="2706EC"/>
    <a:srgbClr val="000000"/>
    <a:srgbClr val="220F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1" autoAdjust="0"/>
  </p:normalViewPr>
  <p:slideViewPr>
    <p:cSldViewPr>
      <p:cViewPr>
        <p:scale>
          <a:sx n="53" d="100"/>
          <a:sy n="53" d="100"/>
        </p:scale>
        <p:origin x="-99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60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2.wav"/><Relationship Id="rId4" Type="http://schemas.openxmlformats.org/officeDocument/2006/relationships/audio" Target="../media/audio8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7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2.wav"/><Relationship Id="rId4" Type="http://schemas.openxmlformats.org/officeDocument/2006/relationships/audio" Target="../media/audio8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8.wav"/><Relationship Id="rId7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11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4900618" cy="4095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1100" b="1" cap="none" dirty="0" smtClean="0">
                <a:latin typeface="Times New Roman" pitchFamily="18" charset="0"/>
                <a:cs typeface="Times New Roman" pitchFamily="18" charset="0"/>
              </a:rPr>
              <a:t>Уроки физики    Вторушина С.В.  10  класс Т№2 (</a:t>
            </a:r>
            <a:r>
              <a:rPr lang="ru-RU" sz="1100" b="1" cap="none" dirty="0" err="1" smtClean="0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1100" b="1" cap="none" dirty="0" smtClean="0">
                <a:latin typeface="Times New Roman" pitchFamily="18" charset="0"/>
                <a:cs typeface="Times New Roman" pitchFamily="18" charset="0"/>
              </a:rPr>
              <a:t>..   </a:t>
            </a:r>
            <a:r>
              <a:rPr lang="ru-RU" sz="1100" b="1" cap="none" dirty="0" err="1" smtClean="0">
                <a:latin typeface="Times New Roman" pitchFamily="18" charset="0"/>
                <a:cs typeface="Times New Roman" pitchFamily="18" charset="0"/>
              </a:rPr>
              <a:t>ур-ние</a:t>
            </a:r>
            <a:r>
              <a:rPr lang="ru-RU" sz="1100" b="1" cap="none" dirty="0" smtClean="0">
                <a:latin typeface="Times New Roman" pitchFamily="18" charset="0"/>
                <a:cs typeface="Times New Roman" pitchFamily="18" charset="0"/>
              </a:rPr>
              <a:t> МКТ)</a:t>
            </a:r>
            <a:endParaRPr lang="ru-RU" sz="1100" b="1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3786214"/>
          </a:xfrm>
        </p:spPr>
        <p:txBody>
          <a:bodyPr/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 </a:t>
            </a:r>
            <a:endParaRPr lang="ru-RU" sz="1400" dirty="0" smtClean="0"/>
          </a:p>
          <a:p>
            <a:pPr>
              <a:defRPr/>
            </a:pPr>
            <a:endParaRPr lang="ru-RU" sz="14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9394" y="428604"/>
            <a:ext cx="909460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- 4  (МКТ и ТД ) раздел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/Т.2/ ИДЕАЛЬНЫЙ ГАЗ. ОСНОВНОЕ УРАВНЕНИЕ МКТ ГАЗОВ.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Ввести понятие «идеальный газ», термодинамика, термодинамические параметры, абсолютный ноль температур в МКТ и ТД.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Доказать, что температура есть мера средней кинетической энергии.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учащихся выводить основное уравнение МКТ.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Начать изучение закона Шарля.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Вывести уравнение Менделеева-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Клапейрона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Изохорный процесс.  Закон Шарля /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)/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БНП модель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№7</a:t>
            </a:r>
          </a:p>
          <a:p>
            <a:pPr lvl="0" eaLnBrk="0" hangingPunct="0">
              <a:buFontTx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Распределение молекул по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скоротям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БНП модель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№9</a:t>
            </a:r>
          </a:p>
          <a:p>
            <a:pPr lvl="0" eaLnBrk="0" hangingPunct="0">
              <a:buFontTx/>
              <a:buChar char="•"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Установление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температур при контакте  горячих и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хол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тел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БНП модель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№14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473450" y="852488"/>
            <a:ext cx="133508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Стальной баллон наполнен азотом при температуре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Давление  азота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 МПа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Найти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плотность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азота при этих условиях.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214314" y="1484784"/>
            <a:ext cx="2928958" cy="1297383"/>
            <a:chOff x="4429124" y="1572364"/>
            <a:chExt cx="2928958" cy="1297383"/>
          </a:xfrm>
        </p:grpSpPr>
        <p:sp>
          <p:nvSpPr>
            <p:cNvPr id="8" name="TextBox 7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10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2857520" y="1913412"/>
            <a:ext cx="542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Разделим  обе части на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42876" y="2564904"/>
            <a:ext cx="2928958" cy="1297383"/>
            <a:chOff x="4429124" y="1572364"/>
            <a:chExt cx="2928958" cy="1297383"/>
          </a:xfrm>
        </p:grpSpPr>
        <p:sp>
          <p:nvSpPr>
            <p:cNvPr id="21" name="TextBox 20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067944" y="2777508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18"/>
          <p:cNvGrpSpPr/>
          <p:nvPr/>
        </p:nvGrpSpPr>
        <p:grpSpPr>
          <a:xfrm>
            <a:off x="5129463" y="2348880"/>
            <a:ext cx="2510349" cy="1245369"/>
            <a:chOff x="4214810" y="1624378"/>
            <a:chExt cx="2510349" cy="1245369"/>
          </a:xfrm>
        </p:grpSpPr>
        <p:sp>
          <p:nvSpPr>
            <p:cNvPr id="27" name="TextBox 26"/>
            <p:cNvSpPr txBox="1"/>
            <p:nvPr/>
          </p:nvSpPr>
          <p:spPr>
            <a:xfrm>
              <a:off x="4429124" y="2273473"/>
              <a:ext cx="1000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Группа 16"/>
            <p:cNvGrpSpPr/>
            <p:nvPr/>
          </p:nvGrpSpPr>
          <p:grpSpPr>
            <a:xfrm>
              <a:off x="4214810" y="1624378"/>
              <a:ext cx="2510349" cy="1245369"/>
              <a:chOff x="5703133" y="1755003"/>
              <a:chExt cx="2510349" cy="1245369"/>
            </a:xfrm>
          </p:grpSpPr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5703133" y="1755003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32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1835696" y="3930206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32"/>
          <p:cNvGrpSpPr/>
          <p:nvPr/>
        </p:nvGrpSpPr>
        <p:grpSpPr>
          <a:xfrm>
            <a:off x="2835828" y="3682689"/>
            <a:ext cx="2528260" cy="1278572"/>
            <a:chOff x="4214810" y="1591175"/>
            <a:chExt cx="2528260" cy="1278572"/>
          </a:xfrm>
        </p:grpSpPr>
        <p:sp>
          <p:nvSpPr>
            <p:cNvPr id="34" name="TextBox 33"/>
            <p:cNvSpPr txBox="1"/>
            <p:nvPr/>
          </p:nvSpPr>
          <p:spPr>
            <a:xfrm>
              <a:off x="4429124" y="2273473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8,31</a:t>
              </a:r>
              <a:r>
                <a:rPr lang="ru-RU" sz="32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285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Группа 16"/>
            <p:cNvGrpSpPr/>
            <p:nvPr/>
          </p:nvGrpSpPr>
          <p:grpSpPr>
            <a:xfrm>
              <a:off x="4214810" y="1591175"/>
              <a:ext cx="2528260" cy="1278572"/>
              <a:chOff x="5703133" y="1721800"/>
              <a:chExt cx="2528260" cy="1278572"/>
            </a:xfrm>
          </p:grpSpPr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23"/>
              <p:cNvSpPr txBox="1">
                <a:spLocks noChangeArrowheads="1"/>
              </p:cNvSpPr>
              <p:nvPr/>
            </p:nvSpPr>
            <p:spPr bwMode="auto">
              <a:xfrm>
                <a:off x="5703133" y="1721800"/>
                <a:ext cx="2528260" cy="610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28·10</a:t>
                </a:r>
                <a:r>
                  <a:rPr lang="ru-RU" sz="2800" b="1" baseline="30000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-3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·</a:t>
                </a:r>
                <a:r>
                  <a:rPr lang="ru-RU" sz="28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15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·10</a:t>
                </a:r>
                <a:r>
                  <a:rPr lang="ru-RU" sz="2800" b="1" baseline="30000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6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V="1">
                <a:off x="5917447" y="2300212"/>
                <a:ext cx="1857388" cy="4571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orthographicFront">
                  <a:rot lat="300000" lon="1200001" rev="0"/>
                </a:camera>
                <a:lightRig rig="threePt" dir="t"/>
              </a:scene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5118806" y="3933056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5596072" y="3961129"/>
            <a:ext cx="200026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177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кг/м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537469" y="4643567"/>
            <a:ext cx="1643043" cy="571480"/>
          </a:xfrm>
          <a:prstGeom prst="rect">
            <a:avLst/>
          </a:prstGeom>
          <a:solidFill>
            <a:srgbClr val="FFFF00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2-2,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стр.8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3" grpId="0"/>
      <p:bldP spid="26" grpId="0"/>
      <p:bldP spid="32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473450" y="1309688"/>
            <a:ext cx="133508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676525" y="1004888"/>
            <a:ext cx="20018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-2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2-3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каким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давлением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нужно сжать воздух, чтобы при температуре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°С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его плотность стала равной плотности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нормальных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условиях?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42"/>
          <p:cNvGrpSpPr/>
          <p:nvPr/>
        </p:nvGrpSpPr>
        <p:grpSpPr>
          <a:xfrm>
            <a:off x="357158" y="1845865"/>
            <a:ext cx="2928958" cy="1297383"/>
            <a:chOff x="4429124" y="1572364"/>
            <a:chExt cx="2928958" cy="1297383"/>
          </a:xfrm>
        </p:grpSpPr>
        <p:sp>
          <p:nvSpPr>
            <p:cNvPr id="44" name="TextBox 43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RT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46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Группа 48"/>
          <p:cNvGrpSpPr/>
          <p:nvPr/>
        </p:nvGrpSpPr>
        <p:grpSpPr>
          <a:xfrm>
            <a:off x="3214678" y="1755003"/>
            <a:ext cx="2857520" cy="1297383"/>
            <a:chOff x="4429124" y="1572364"/>
            <a:chExt cx="2857520" cy="1297383"/>
          </a:xfrm>
        </p:grpSpPr>
        <p:sp>
          <p:nvSpPr>
            <p:cNvPr id="50" name="TextBox 49"/>
            <p:cNvSpPr txBox="1"/>
            <p:nvPr/>
          </p:nvSpPr>
          <p:spPr>
            <a:xfrm>
              <a:off x="4429124" y="2000240"/>
              <a:ext cx="2857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ru-RU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RT</a:t>
              </a:r>
              <a:r>
                <a:rPr lang="ru-RU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5214942" y="1572364"/>
              <a:ext cx="1422855" cy="1297383"/>
              <a:chOff x="6703265" y="1702989"/>
              <a:chExt cx="1422855" cy="1297383"/>
            </a:xfrm>
          </p:grpSpPr>
          <p:sp>
            <p:nvSpPr>
              <p:cNvPr id="52" name="Text Box 22"/>
              <p:cNvSpPr txBox="1">
                <a:spLocks noChangeArrowheads="1"/>
              </p:cNvSpPr>
              <p:nvPr/>
            </p:nvSpPr>
            <p:spPr bwMode="auto">
              <a:xfrm>
                <a:off x="6713284" y="2364984"/>
                <a:ext cx="1412836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sz="32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6703265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Line 24"/>
              <p:cNvSpPr>
                <a:spLocks noChangeShapeType="1"/>
              </p:cNvSpPr>
              <p:nvPr/>
            </p:nvSpPr>
            <p:spPr bwMode="auto">
              <a:xfrm>
                <a:off x="6846141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04263" y="3274625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0"/>
          <p:cNvGrpSpPr/>
          <p:nvPr/>
        </p:nvGrpSpPr>
        <p:grpSpPr>
          <a:xfrm>
            <a:off x="1275833" y="3112325"/>
            <a:ext cx="2720103" cy="1245369"/>
            <a:chOff x="4214810" y="1624378"/>
            <a:chExt cx="2510349" cy="1245369"/>
          </a:xfrm>
        </p:grpSpPr>
        <p:sp>
          <p:nvSpPr>
            <p:cNvPr id="22" name="TextBox 21"/>
            <p:cNvSpPr txBox="1"/>
            <p:nvPr/>
          </p:nvSpPr>
          <p:spPr>
            <a:xfrm>
              <a:off x="4270757" y="2273473"/>
              <a:ext cx="1000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Группа 16"/>
            <p:cNvGrpSpPr/>
            <p:nvPr/>
          </p:nvGrpSpPr>
          <p:grpSpPr>
            <a:xfrm>
              <a:off x="4214810" y="1624378"/>
              <a:ext cx="2510349" cy="1245369"/>
              <a:chOff x="5703133" y="1755003"/>
              <a:chExt cx="2510349" cy="1245369"/>
            </a:xfrm>
          </p:grpSpPr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5703133" y="1755003"/>
                <a:ext cx="1066583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32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143240" y="3203187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28"/>
          <p:cNvGrpSpPr/>
          <p:nvPr/>
        </p:nvGrpSpPr>
        <p:grpSpPr>
          <a:xfrm>
            <a:off x="4214810" y="3040887"/>
            <a:ext cx="2805462" cy="1245369"/>
            <a:chOff x="4214810" y="1624378"/>
            <a:chExt cx="2510349" cy="1245369"/>
          </a:xfrm>
        </p:grpSpPr>
        <p:sp>
          <p:nvSpPr>
            <p:cNvPr id="30" name="TextBox 29"/>
            <p:cNvSpPr txBox="1"/>
            <p:nvPr/>
          </p:nvSpPr>
          <p:spPr>
            <a:xfrm>
              <a:off x="4429124" y="2273473"/>
              <a:ext cx="1000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Группа 16"/>
            <p:cNvGrpSpPr/>
            <p:nvPr/>
          </p:nvGrpSpPr>
          <p:grpSpPr>
            <a:xfrm>
              <a:off x="4214810" y="1624378"/>
              <a:ext cx="2510349" cy="1245369"/>
              <a:chOff x="5703133" y="1755003"/>
              <a:chExt cx="2510349" cy="1245369"/>
            </a:xfrm>
          </p:grpSpPr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5703133" y="1755003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3200" b="1" dirty="0" err="1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6818915" y="1556364"/>
            <a:ext cx="23574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6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8915" y="2202695"/>
            <a:ext cx="23574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273К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43732" y="2854107"/>
            <a:ext cx="350036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29·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кг/моль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71406" y="4286256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910155" y="4227358"/>
            <a:ext cx="111602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1998522" y="4424089"/>
            <a:ext cx="2357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условию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40"/>
          <p:cNvGrpSpPr/>
          <p:nvPr/>
        </p:nvGrpSpPr>
        <p:grpSpPr>
          <a:xfrm>
            <a:off x="4286248" y="4041019"/>
            <a:ext cx="2510349" cy="1245369"/>
            <a:chOff x="4214810" y="1624378"/>
            <a:chExt cx="2510349" cy="1245369"/>
          </a:xfrm>
        </p:grpSpPr>
        <p:sp>
          <p:nvSpPr>
            <p:cNvPr id="42" name="TextBox 41"/>
            <p:cNvSpPr txBox="1"/>
            <p:nvPr/>
          </p:nvSpPr>
          <p:spPr>
            <a:xfrm>
              <a:off x="4429124" y="2273473"/>
              <a:ext cx="1000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Группа 16"/>
            <p:cNvGrpSpPr/>
            <p:nvPr/>
          </p:nvGrpSpPr>
          <p:grpSpPr>
            <a:xfrm>
              <a:off x="4214810" y="1624378"/>
              <a:ext cx="2510349" cy="1245369"/>
              <a:chOff x="5703133" y="1755003"/>
              <a:chExt cx="2510349" cy="1245369"/>
            </a:xfrm>
          </p:grpSpPr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5703133" y="1755003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32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3" name="Группа 58"/>
          <p:cNvGrpSpPr/>
          <p:nvPr/>
        </p:nvGrpSpPr>
        <p:grpSpPr>
          <a:xfrm>
            <a:off x="5715008" y="4041019"/>
            <a:ext cx="2510349" cy="1245369"/>
            <a:chOff x="4214810" y="1624378"/>
            <a:chExt cx="2510349" cy="1245369"/>
          </a:xfrm>
        </p:grpSpPr>
        <p:sp>
          <p:nvSpPr>
            <p:cNvPr id="60" name="TextBox 59"/>
            <p:cNvSpPr txBox="1"/>
            <p:nvPr/>
          </p:nvSpPr>
          <p:spPr>
            <a:xfrm>
              <a:off x="4429124" y="2273473"/>
              <a:ext cx="1000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Группа 16"/>
            <p:cNvGrpSpPr/>
            <p:nvPr/>
          </p:nvGrpSpPr>
          <p:grpSpPr>
            <a:xfrm>
              <a:off x="4214810" y="1624378"/>
              <a:ext cx="2510349" cy="1245369"/>
              <a:chOff x="5703133" y="1755003"/>
              <a:chExt cx="2510349" cy="1245369"/>
            </a:xfrm>
          </p:grpSpPr>
          <p:sp>
            <p:nvSpPr>
              <p:cNvPr id="62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Text Box 23"/>
              <p:cNvSpPr txBox="1">
                <a:spLocks noChangeArrowheads="1"/>
              </p:cNvSpPr>
              <p:nvPr/>
            </p:nvSpPr>
            <p:spPr bwMode="auto">
              <a:xfrm>
                <a:off x="5703133" y="1755003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3200" b="1" dirty="0" err="1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5143504" y="4143380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65"/>
          <p:cNvGrpSpPr/>
          <p:nvPr/>
        </p:nvGrpSpPr>
        <p:grpSpPr>
          <a:xfrm>
            <a:off x="7143769" y="4000504"/>
            <a:ext cx="2510348" cy="1245369"/>
            <a:chOff x="4214811" y="1624378"/>
            <a:chExt cx="2510348" cy="1245369"/>
          </a:xfrm>
        </p:grpSpPr>
        <p:sp>
          <p:nvSpPr>
            <p:cNvPr id="67" name="TextBox 66"/>
            <p:cNvSpPr txBox="1"/>
            <p:nvPr/>
          </p:nvSpPr>
          <p:spPr>
            <a:xfrm>
              <a:off x="4286248" y="2273473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16"/>
            <p:cNvGrpSpPr/>
            <p:nvPr/>
          </p:nvGrpSpPr>
          <p:grpSpPr>
            <a:xfrm>
              <a:off x="4214811" y="1624378"/>
              <a:ext cx="2510348" cy="1245369"/>
              <a:chOff x="5703134" y="1755003"/>
              <a:chExt cx="2510348" cy="1245369"/>
            </a:xfrm>
          </p:grpSpPr>
          <p:sp>
            <p:nvSpPr>
              <p:cNvPr id="69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 Box 23"/>
              <p:cNvSpPr txBox="1">
                <a:spLocks noChangeArrowheads="1"/>
              </p:cNvSpPr>
              <p:nvPr/>
            </p:nvSpPr>
            <p:spPr bwMode="auto">
              <a:xfrm>
                <a:off x="5703134" y="1755003"/>
                <a:ext cx="928694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7803458" y="4143380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72"/>
          <p:cNvGrpSpPr/>
          <p:nvPr/>
        </p:nvGrpSpPr>
        <p:grpSpPr>
          <a:xfrm>
            <a:off x="8294168" y="3969581"/>
            <a:ext cx="2207186" cy="1245369"/>
            <a:chOff x="4214811" y="1624378"/>
            <a:chExt cx="2510348" cy="1245369"/>
          </a:xfrm>
        </p:grpSpPr>
        <p:sp>
          <p:nvSpPr>
            <p:cNvPr id="74" name="TextBox 73"/>
            <p:cNvSpPr txBox="1"/>
            <p:nvPr/>
          </p:nvSpPr>
          <p:spPr>
            <a:xfrm>
              <a:off x="4286248" y="2273473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Группа 16"/>
            <p:cNvGrpSpPr/>
            <p:nvPr/>
          </p:nvGrpSpPr>
          <p:grpSpPr>
            <a:xfrm>
              <a:off x="4214811" y="1624378"/>
              <a:ext cx="2510348" cy="1245369"/>
              <a:chOff x="5703134" y="1755003"/>
              <a:chExt cx="2510348" cy="1245369"/>
            </a:xfrm>
          </p:grpSpPr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 Box 23"/>
              <p:cNvSpPr txBox="1">
                <a:spLocks noChangeArrowheads="1"/>
              </p:cNvSpPr>
              <p:nvPr/>
            </p:nvSpPr>
            <p:spPr bwMode="auto">
              <a:xfrm>
                <a:off x="5703134" y="1755003"/>
                <a:ext cx="857256" cy="642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Line 24"/>
              <p:cNvSpPr>
                <a:spLocks noChangeShapeType="1"/>
              </p:cNvSpPr>
              <p:nvPr/>
            </p:nvSpPr>
            <p:spPr bwMode="auto">
              <a:xfrm>
                <a:off x="5917447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-71470" y="5461854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79"/>
          <p:cNvGrpSpPr/>
          <p:nvPr/>
        </p:nvGrpSpPr>
        <p:grpSpPr>
          <a:xfrm>
            <a:off x="1142975" y="5247540"/>
            <a:ext cx="1071572" cy="1233870"/>
            <a:chOff x="4214809" y="1624378"/>
            <a:chExt cx="803677" cy="1233870"/>
          </a:xfrm>
        </p:grpSpPr>
        <p:sp>
          <p:nvSpPr>
            <p:cNvPr id="81" name="TextBox 80"/>
            <p:cNvSpPr txBox="1"/>
            <p:nvPr/>
          </p:nvSpPr>
          <p:spPr>
            <a:xfrm>
              <a:off x="4286248" y="2273473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Группа 16"/>
            <p:cNvGrpSpPr/>
            <p:nvPr/>
          </p:nvGrpSpPr>
          <p:grpSpPr>
            <a:xfrm>
              <a:off x="4214809" y="1624378"/>
              <a:ext cx="803677" cy="642942"/>
              <a:chOff x="5703132" y="1755003"/>
              <a:chExt cx="803677" cy="642942"/>
            </a:xfrm>
          </p:grpSpPr>
          <p:sp>
            <p:nvSpPr>
              <p:cNvPr id="84" name="Text Box 23"/>
              <p:cNvSpPr txBox="1">
                <a:spLocks noChangeArrowheads="1"/>
              </p:cNvSpPr>
              <p:nvPr/>
            </p:nvSpPr>
            <p:spPr bwMode="auto">
              <a:xfrm>
                <a:off x="5703132" y="1755003"/>
                <a:ext cx="803677" cy="642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32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>
                <a:off x="5703135" y="2345931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2071670" y="5481278"/>
            <a:ext cx="5715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86"/>
          <p:cNvGrpSpPr/>
          <p:nvPr/>
        </p:nvGrpSpPr>
        <p:grpSpPr>
          <a:xfrm>
            <a:off x="2643175" y="5266964"/>
            <a:ext cx="1857389" cy="1233870"/>
            <a:chOff x="4214809" y="1624378"/>
            <a:chExt cx="1393038" cy="1233870"/>
          </a:xfrm>
        </p:grpSpPr>
        <p:sp>
          <p:nvSpPr>
            <p:cNvPr id="88" name="TextBox 87"/>
            <p:cNvSpPr txBox="1"/>
            <p:nvPr/>
          </p:nvSpPr>
          <p:spPr>
            <a:xfrm>
              <a:off x="4286247" y="2273473"/>
              <a:ext cx="8929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273К 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" name="Группа 16"/>
            <p:cNvGrpSpPr/>
            <p:nvPr/>
          </p:nvGrpSpPr>
          <p:grpSpPr>
            <a:xfrm>
              <a:off x="4214809" y="1624378"/>
              <a:ext cx="1393038" cy="642942"/>
              <a:chOff x="5703132" y="1755003"/>
              <a:chExt cx="1393038" cy="642942"/>
            </a:xfrm>
          </p:grpSpPr>
          <p:sp>
            <p:nvSpPr>
              <p:cNvPr id="90" name="Text Box 23"/>
              <p:cNvSpPr txBox="1">
                <a:spLocks noChangeArrowheads="1"/>
              </p:cNvSpPr>
              <p:nvPr/>
            </p:nvSpPr>
            <p:spPr bwMode="auto">
              <a:xfrm>
                <a:off x="5703132" y="1755003"/>
                <a:ext cx="1393038" cy="642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373·</a:t>
                </a:r>
                <a:r>
                  <a:rPr lang="ru-RU" sz="32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ru-RU" sz="3200" b="1" baseline="30000" dirty="0" smtClean="0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Line 24"/>
              <p:cNvSpPr>
                <a:spLocks noChangeShapeType="1"/>
              </p:cNvSpPr>
              <p:nvPr/>
            </p:nvSpPr>
            <p:spPr bwMode="auto">
              <a:xfrm flipV="1">
                <a:off x="5703134" y="2352226"/>
                <a:ext cx="1285878" cy="4571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orthographicFront">
                  <a:rot lat="20492440" lon="1263064" rev="21074086"/>
                </a:camera>
                <a:lightRig rig="threePt" dir="t"/>
              </a:scene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2" name="Text Box 23"/>
          <p:cNvSpPr txBox="1">
            <a:spLocks noChangeArrowheads="1"/>
          </p:cNvSpPr>
          <p:nvPr/>
        </p:nvSpPr>
        <p:spPr bwMode="auto">
          <a:xfrm>
            <a:off x="4286248" y="5500702"/>
            <a:ext cx="5715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4714876" y="5500702"/>
            <a:ext cx="278608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1,37·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Па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0034" y="1428736"/>
            <a:ext cx="235745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71868" y="1428736"/>
            <a:ext cx="235745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72298" y="6273249"/>
            <a:ext cx="20717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Стр.8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35" grpId="0" animBg="1"/>
      <p:bldP spid="36" grpId="0" animBg="1"/>
      <p:bldP spid="37" grpId="0" animBg="1"/>
      <p:bldP spid="38" grpId="0"/>
      <p:bldP spid="39" grpId="0"/>
      <p:bldP spid="40" grpId="0"/>
      <p:bldP spid="65" grpId="0"/>
      <p:bldP spid="72" grpId="0"/>
      <p:bldP spid="79" grpId="0"/>
      <p:bldP spid="86" grpId="0"/>
      <p:bldP spid="92" grpId="0"/>
      <p:bldP spid="93" grpId="0"/>
      <p:bldP spid="94" grpId="0" animBg="1"/>
      <p:bldP spid="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7384"/>
            <a:ext cx="9144000" cy="69865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1д.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давление идеального газа при увеличении концентрации его молекул в 3 раза, если средняя квадратичная  скорость молекул остается неизменной?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2 раза.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3 раза.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Останется неизменной.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Уменьшится в 3 раза.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2д.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средняя кинетическая энергия теплового движения молекул идеального газа при увеличении абсолютной температуры газа в 3 раза?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3 раза.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2 раза.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4,5 раза.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9 раз.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740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3д.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 двух   сосудах   одинакового   объема находятся    разные    газы    при    одинаковой температуре,   в   первом   сосуде   водород,   во втором   кислород.   Чему   равно   отношение числа молекул водорода к числу молекул кислорода, если давление газов одинаково?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1.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16.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/ 16.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Отношение может иметь различные значения.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примерно значение температуры  по шкале Цельсия соответствует температуре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 абсолютной шкале?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 занесите с точностью до целых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p" bldLvl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041150"/>
              </p:ext>
            </p:extLst>
          </p:nvPr>
        </p:nvGraphicFramePr>
        <p:xfrm>
          <a:off x="5959318" y="743719"/>
          <a:ext cx="933726" cy="2181225"/>
        </p:xfrm>
        <a:graphic>
          <a:graphicData uri="http://schemas.openxmlformats.org/drawingml/2006/table">
            <a:tbl>
              <a:tblPr/>
              <a:tblGrid>
                <a:gridCol w="933726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642918"/>
            <a:ext cx="6021312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marL="0" indent="0">
              <a:lnSpc>
                <a:spcPts val="4000"/>
              </a:lnSpc>
            </a:pP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61-66,68</a:t>
            </a:r>
          </a:p>
          <a:p>
            <a:pPr marL="0" indent="0">
              <a:lnSpc>
                <a:spcPts val="4000"/>
              </a:lnSpc>
            </a:pP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Упр11(8-10)12(1-4)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Гр.№3</a:t>
            </a:r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8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58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500"/>
                            </p:stCondLst>
                            <p:childTnLst>
                              <p:par>
                                <p:cTn id="98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5246942"/>
              </p:ext>
            </p:extLst>
          </p:nvPr>
        </p:nvGraphicFramePr>
        <p:xfrm>
          <a:off x="0" y="2214554"/>
          <a:ext cx="9144000" cy="4392877"/>
        </p:xfrm>
        <a:graphic>
          <a:graphicData uri="http://schemas.openxmlformats.org/drawingml/2006/table">
            <a:tbl>
              <a:tblPr/>
              <a:tblGrid>
                <a:gridCol w="8572528"/>
                <a:gridCol w="571472"/>
              </a:tblGrid>
              <a:tr h="392909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гр9/ 276,277,278,286,291.</a:t>
                      </a:r>
                      <a:endParaRPr lang="ru-RU" sz="2400" u="none" strike="noStrik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Консультация по теме.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Закрепление знаний по </a:t>
                      </a:r>
                      <a:r>
                        <a:rPr lang="ru-RU" sz="2400" u="none" strike="noStrike" dirty="0" smtClean="0">
                          <a:latin typeface="Times New Roman"/>
                          <a:ea typeface="Times New Roman"/>
                        </a:rPr>
                        <a:t>теме:</a:t>
                      </a:r>
                      <a:endParaRPr lang="ru-RU" sz="2400" u="none" strike="noStrike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Times New Roman"/>
                          <a:ea typeface="Times New Roman"/>
                          <a:sym typeface="Symbol"/>
                        </a:rPr>
                        <a:t></a:t>
                      </a:r>
                      <a:r>
                        <a:rPr lang="ru-RU" sz="1800" b="1" u="sng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u="sng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endParaRPr lang="ru-RU" sz="1800" b="1" u="sng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Термодинамика, абсолютный ноль температур  в ТД.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Вывести основное уравнение МКТ газов.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Times New Roman"/>
                          <a:ea typeface="Times New Roman"/>
                          <a:sym typeface="Symbol"/>
                        </a:rPr>
                        <a:t></a:t>
                      </a:r>
                      <a:r>
                        <a:rPr lang="ru-RU" sz="1800" b="1" u="sng" dirty="0">
                          <a:latin typeface="Times New Roman"/>
                          <a:ea typeface="Times New Roman"/>
                        </a:rPr>
                        <a:t> визуализация.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4. Применение знаний в измененных условиях  по вопросам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5. Применение знаний темы для решения задач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Упр. 11 (8,9,10)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стр.167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 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 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378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Д.З.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634,635,636,637,630***	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/гр9/ 276,277,278,286,291.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- 5 (МКТ и ТД )      раздел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ТЕМПЕРАТУРА И ЕЕ ИЗМЕРЕНИЕ. СКОРОСТЬ ДВИЖЕНИЯ МОЛЕКУЛ.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по теме 2.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физического  рассказа.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визуальные навыки.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Штерна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85720" y="1785926"/>
            <a:ext cx="2024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50мм</a:t>
            </a:r>
            <a:r>
              <a:rPr lang="ru-RU" sz="3200" b="1" baseline="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sz="3200" b="1" baseline="-250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795713" y="962025"/>
            <a:ext cx="152558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2357430"/>
            <a:ext cx="2428860" cy="4500570"/>
          </a:xfrm>
          <a:prstGeom prst="rect">
            <a:avLst/>
          </a:prstGeom>
          <a:solidFill>
            <a:srgbClr val="00B0F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5786" y="2285992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68340" y="6072206"/>
            <a:ext cx="387684" cy="35719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2000240"/>
            <a:ext cx="2928958" cy="1297383"/>
            <a:chOff x="4429124" y="1572364"/>
            <a:chExt cx="2928958" cy="1297383"/>
          </a:xfrm>
        </p:grpSpPr>
        <p:sp>
          <p:nvSpPr>
            <p:cNvPr id="11" name="TextBox 10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RT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0" y="278605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542988" y="4054920"/>
            <a:ext cx="1177051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487" y="5429264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3"/>
          <p:cNvGrpSpPr/>
          <p:nvPr/>
        </p:nvGrpSpPr>
        <p:grpSpPr>
          <a:xfrm>
            <a:off x="2714612" y="4214818"/>
            <a:ext cx="2928958" cy="1297383"/>
            <a:chOff x="4429124" y="1572364"/>
            <a:chExt cx="2928958" cy="1297383"/>
          </a:xfrm>
        </p:grpSpPr>
        <p:sp>
          <p:nvSpPr>
            <p:cNvPr id="25" name="TextBox 24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85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5715008" y="2500306"/>
            <a:ext cx="235745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=100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ru-RU" sz="28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endParaRPr lang="ru-RU" sz="28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43174" y="5344555"/>
            <a:ext cx="5786446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b="1" baseline="-250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b="1" baseline="-250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+1000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9,8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145103" y="3419674"/>
            <a:ext cx="1087430" cy="65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286512" y="3398506"/>
            <a:ext cx="1110880" cy="77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857884" y="3447090"/>
            <a:ext cx="655382" cy="76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28860" y="6072206"/>
            <a:ext cx="3714776" cy="584775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10см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85786" y="2285992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3143240" y="4000504"/>
            <a:ext cx="3571900" cy="8572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36" idx="1"/>
          </p:cNvCxnSpPr>
          <p:nvPr/>
        </p:nvCxnSpPr>
        <p:spPr>
          <a:xfrm>
            <a:off x="3286116" y="3062864"/>
            <a:ext cx="1858987" cy="68294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2786050" y="2357430"/>
            <a:ext cx="2571768" cy="857256"/>
          </a:xfrm>
          <a:prstGeom prst="roundRect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714612" y="4500570"/>
            <a:ext cx="2571768" cy="857256"/>
          </a:xfrm>
          <a:prstGeom prst="roundRect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rot="5400000">
            <a:off x="5214942" y="3000372"/>
            <a:ext cx="785818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2928926" y="3786190"/>
            <a:ext cx="3571900" cy="18573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233653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Водяной паук-серебрянка строит в воде воздушный домик, перенося на лапках и брюшке пузырьки атмосферного воздуха и помещая их под купол паутины, прикрепленный концами к водным растениям.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Сколько рейсов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надо сделать пауку, чтобы на глубине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150 см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построить домик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см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каждый раз он берет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 мм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воздуха под атмосферным давлением?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5107785" y="4464851"/>
            <a:ext cx="2357454" cy="1143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071670" y="2071678"/>
            <a:ext cx="3571900" cy="15001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285720" y="4357694"/>
            <a:ext cx="3714776" cy="1588"/>
          </a:xfrm>
          <a:prstGeom prst="straightConnector1">
            <a:avLst/>
          </a:prstGeom>
          <a:ln w="3810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1643042" y="4000504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6072198" y="6334804"/>
            <a:ext cx="307180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Кр,ср-1,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№5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Стр46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041 L 0 -0.0693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416 L 0.01285 0.5277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 animBg="1"/>
      <p:bldP spid="7" grpId="0" animBg="1"/>
      <p:bldP spid="9" grpId="0" animBg="1"/>
      <p:bldP spid="16" grpId="0"/>
      <p:bldP spid="17" grpId="0" animBg="1"/>
      <p:bldP spid="23" grpId="0"/>
      <p:bldP spid="30" grpId="0" animBg="1"/>
      <p:bldP spid="31" grpId="0" animBg="1"/>
      <p:bldP spid="36" grpId="0"/>
      <p:bldP spid="40" grpId="0"/>
      <p:bldP spid="42" grpId="0"/>
      <p:bldP spid="43" grpId="0" animBg="1"/>
      <p:bldP spid="32" grpId="0" animBg="1"/>
      <p:bldP spid="32" grpId="1" animBg="1"/>
      <p:bldP spid="32" grpId="2" animBg="1"/>
      <p:bldP spid="44" grpId="0" animBg="1"/>
      <p:bldP spid="46" grpId="0" animBg="1"/>
      <p:bldP spid="2052" grpId="0" animBg="1"/>
      <p:bldP spid="2052" grpId="1" animBg="1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795713" y="962025"/>
            <a:ext cx="152558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32" y="2357430"/>
            <a:ext cx="2500298" cy="4143404"/>
          </a:xfrm>
          <a:prstGeom prst="rect">
            <a:avLst/>
          </a:prstGeom>
          <a:solidFill>
            <a:srgbClr val="00B0F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5614" y="2102172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6072206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14612" y="4131881"/>
            <a:ext cx="2928958" cy="1297383"/>
            <a:chOff x="4429124" y="1572364"/>
            <a:chExt cx="2928958" cy="1297383"/>
          </a:xfrm>
        </p:grpSpPr>
        <p:sp>
          <p:nvSpPr>
            <p:cNvPr id="11" name="TextBox 10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 RT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292130" y="559726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.V</a:t>
            </a:r>
            <a:r>
              <a:rPr lang="en-US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.T</a:t>
            </a:r>
            <a:r>
              <a:rPr lang="en-US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. m</a:t>
            </a:r>
            <a:r>
              <a:rPr lang="en-US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3071810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3"/>
          <p:cNvGrpSpPr/>
          <p:nvPr/>
        </p:nvGrpSpPr>
        <p:grpSpPr>
          <a:xfrm>
            <a:off x="2643174" y="2060179"/>
            <a:ext cx="2928958" cy="1297383"/>
            <a:chOff x="4429124" y="1572364"/>
            <a:chExt cx="2928958" cy="1297383"/>
          </a:xfrm>
        </p:grpSpPr>
        <p:sp>
          <p:nvSpPr>
            <p:cNvPr id="25" name="TextBox 24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85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5715008" y="2571744"/>
            <a:ext cx="235745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=100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14612" y="5643578"/>
            <a:ext cx="5786446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=p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32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+1000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9,8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0" y="41482"/>
            <a:ext cx="93583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6.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Объем пузырька газа, всплывающего на поверхность со дна озера,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увеличился в 2 раза.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Определить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глубину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озера. Температура воздуха на поверхности озера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27 °С,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 на его дне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17 °С.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Атмосферное давление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нормальное.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576700" y="3214306"/>
            <a:ext cx="1089029" cy="1143388"/>
            <a:chOff x="9757" y="3167"/>
            <a:chExt cx="681" cy="745"/>
          </a:xfrm>
        </p:grpSpPr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28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9766" y="3510"/>
              <a:ext cx="53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821641" y="3143248"/>
            <a:ext cx="1112514" cy="1214446"/>
            <a:chOff x="9757" y="3167"/>
            <a:chExt cx="681" cy="66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9757" y="3495"/>
              <a:ext cx="53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352068" y="3480394"/>
            <a:ext cx="571504" cy="52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043151" y="3416858"/>
            <a:ext cx="1672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const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81732" y="6072206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107125" y="4393413"/>
            <a:ext cx="4071966" cy="1588"/>
          </a:xfrm>
          <a:prstGeom prst="straightConnector1">
            <a:avLst/>
          </a:prstGeom>
          <a:ln w="3810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643042" y="4000504"/>
            <a:ext cx="47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rot="16200000" flipH="1">
            <a:off x="5715008" y="3000372"/>
            <a:ext cx="500066" cy="2143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2750331" y="3821909"/>
            <a:ext cx="2214578" cy="1714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6200000" flipH="1">
            <a:off x="3857620" y="857232"/>
            <a:ext cx="2571768" cy="25717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285984" y="1643050"/>
            <a:ext cx="2500330" cy="235745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6143636" y="1643050"/>
            <a:ext cx="2643206" cy="192882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57818" y="6334804"/>
            <a:ext cx="378621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Кр,ср-1,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№6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Стр47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1.3136E-6 L -0.0026 -0.5663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9" grpId="1" animBg="1"/>
      <p:bldP spid="23" grpId="0"/>
      <p:bldP spid="30" grpId="0" animBg="1"/>
      <p:bldP spid="31" grpId="0" animBg="1"/>
      <p:bldP spid="32" grpId="0"/>
      <p:bldP spid="46" grpId="0"/>
      <p:bldP spid="47" grpId="0"/>
      <p:bldP spid="36" grpId="0" animBg="1"/>
      <p:bldP spid="36" grpId="1" animBg="1"/>
      <p:bldP spid="36" grpId="2" animBg="1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2813346" y="4000504"/>
            <a:ext cx="2571768" cy="92869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14282" y="642918"/>
            <a:ext cx="4572032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атм=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100000Па= 1 атм.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85720" y="1032622"/>
            <a:ext cx="1928826" cy="2396378"/>
            <a:chOff x="285720" y="1071546"/>
            <a:chExt cx="1928826" cy="2396378"/>
          </a:xfrm>
        </p:grpSpPr>
        <p:grpSp>
          <p:nvGrpSpPr>
            <p:cNvPr id="9" name="Группа 14"/>
            <p:cNvGrpSpPr/>
            <p:nvPr/>
          </p:nvGrpSpPr>
          <p:grpSpPr>
            <a:xfrm>
              <a:off x="285720" y="1071546"/>
              <a:ext cx="1928826" cy="2396378"/>
              <a:chOff x="531566" y="4072924"/>
              <a:chExt cx="1928826" cy="2396378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531566" y="4072924"/>
                <a:ext cx="1928826" cy="1643074"/>
              </a:xfrm>
              <a:prstGeom prst="ellipse">
                <a:avLst/>
              </a:prstGeom>
              <a:solidFill>
                <a:srgbClr val="FF0000">
                  <a:alpha val="39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1214414" y="5969236"/>
                <a:ext cx="571504" cy="50006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>
                <a:endCxn id="16" idx="5"/>
              </p:cNvCxnSpPr>
              <p:nvPr/>
            </p:nvCxnSpPr>
            <p:spPr>
              <a:xfrm rot="5400000" flipH="1" flipV="1">
                <a:off x="1719224" y="5542070"/>
                <a:ext cx="525392" cy="3920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>
                <a:endCxn id="16" idx="3"/>
              </p:cNvCxnSpPr>
              <p:nvPr/>
            </p:nvCxnSpPr>
            <p:spPr>
              <a:xfrm rot="16200000" flipV="1">
                <a:off x="774585" y="5514827"/>
                <a:ext cx="479280" cy="40037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52"/>
            <p:cNvGrpSpPr/>
            <p:nvPr/>
          </p:nvGrpSpPr>
          <p:grpSpPr>
            <a:xfrm>
              <a:off x="1000100" y="2571744"/>
              <a:ext cx="500066" cy="546213"/>
              <a:chOff x="1285852" y="5740307"/>
              <a:chExt cx="405389" cy="260461"/>
            </a:xfrm>
          </p:grpSpPr>
          <p:sp>
            <p:nvSpPr>
              <p:cNvPr id="54" name="Freeform 12"/>
              <p:cNvSpPr>
                <a:spLocks/>
              </p:cNvSpPr>
              <p:nvPr/>
            </p:nvSpPr>
            <p:spPr bwMode="auto">
              <a:xfrm>
                <a:off x="1469181" y="5772140"/>
                <a:ext cx="222060" cy="228628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3"/>
              <p:cNvSpPr>
                <a:spLocks/>
              </p:cNvSpPr>
              <p:nvPr/>
            </p:nvSpPr>
            <p:spPr bwMode="auto">
              <a:xfrm>
                <a:off x="1285852" y="5740307"/>
                <a:ext cx="302105" cy="214965"/>
              </a:xfrm>
              <a:custGeom>
                <a:avLst/>
                <a:gdLst/>
                <a:ahLst/>
                <a:cxnLst>
                  <a:cxn ang="0">
                    <a:pos x="50" y="236"/>
                  </a:cxn>
                  <a:cxn ang="0">
                    <a:pos x="28" y="186"/>
                  </a:cxn>
                  <a:cxn ang="0">
                    <a:pos x="0" y="150"/>
                  </a:cxn>
                  <a:cxn ang="0">
                    <a:pos x="71" y="100"/>
                  </a:cxn>
                  <a:cxn ang="0">
                    <a:pos x="100" y="43"/>
                  </a:cxn>
                  <a:cxn ang="0">
                    <a:pos x="100" y="43"/>
                  </a:cxn>
                  <a:cxn ang="0">
                    <a:pos x="114" y="28"/>
                  </a:cxn>
                  <a:cxn ang="0">
                    <a:pos x="114" y="0"/>
                  </a:cxn>
                </a:cxnLst>
                <a:rect l="0" t="0" r="r" b="b"/>
                <a:pathLst>
                  <a:path w="117" h="236">
                    <a:moveTo>
                      <a:pt x="50" y="236"/>
                    </a:moveTo>
                    <a:cubicBezTo>
                      <a:pt x="42" y="220"/>
                      <a:pt x="37" y="202"/>
                      <a:pt x="28" y="186"/>
                    </a:cubicBezTo>
                    <a:cubicBezTo>
                      <a:pt x="20" y="173"/>
                      <a:pt x="8" y="163"/>
                      <a:pt x="0" y="150"/>
                    </a:cubicBezTo>
                    <a:cubicBezTo>
                      <a:pt x="11" y="95"/>
                      <a:pt x="15" y="109"/>
                      <a:pt x="71" y="100"/>
                    </a:cubicBezTo>
                    <a:lnTo>
                      <a:pt x="100" y="43"/>
                    </a:lnTo>
                    <a:cubicBezTo>
                      <a:pt x="100" y="43"/>
                      <a:pt x="100" y="43"/>
                      <a:pt x="100" y="43"/>
                    </a:cubicBezTo>
                    <a:cubicBezTo>
                      <a:pt x="105" y="38"/>
                      <a:pt x="112" y="35"/>
                      <a:pt x="114" y="28"/>
                    </a:cubicBezTo>
                    <a:cubicBezTo>
                      <a:pt x="117" y="19"/>
                      <a:pt x="114" y="9"/>
                      <a:pt x="114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9" name="Скругленный прямоугольник 48"/>
          <p:cNvSpPr/>
          <p:nvPr/>
        </p:nvSpPr>
        <p:spPr>
          <a:xfrm>
            <a:off x="2428860" y="1492194"/>
            <a:ext cx="2571768" cy="92869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-122832"/>
            <a:ext cx="91440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 какой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надо нагреть воздух в  воздушном шаре, чтобы поднять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груз 2 кг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3"/>
          <p:cNvGrpSpPr/>
          <p:nvPr/>
        </p:nvGrpSpPr>
        <p:grpSpPr>
          <a:xfrm>
            <a:off x="571472" y="4143380"/>
            <a:ext cx="1928826" cy="2396378"/>
            <a:chOff x="531566" y="4072924"/>
            <a:chExt cx="1928826" cy="2396378"/>
          </a:xfrm>
        </p:grpSpPr>
        <p:sp>
          <p:nvSpPr>
            <p:cNvPr id="4" name="Овал 3"/>
            <p:cNvSpPr/>
            <p:nvPr/>
          </p:nvSpPr>
          <p:spPr>
            <a:xfrm>
              <a:off x="531566" y="4072924"/>
              <a:ext cx="1928826" cy="1643074"/>
            </a:xfrm>
            <a:prstGeom prst="ellipse">
              <a:avLst/>
            </a:prstGeom>
            <a:solidFill>
              <a:schemeClr val="accent1">
                <a:alpha val="3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14414" y="5969236"/>
              <a:ext cx="571504" cy="50006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endCxn id="4" idx="5"/>
            </p:cNvCxnSpPr>
            <p:nvPr/>
          </p:nvCxnSpPr>
          <p:spPr>
            <a:xfrm rot="5400000" flipH="1" flipV="1">
              <a:off x="1719224" y="5542070"/>
              <a:ext cx="525392" cy="3920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endCxn id="4" idx="3"/>
            </p:cNvCxnSpPr>
            <p:nvPr/>
          </p:nvCxnSpPr>
          <p:spPr>
            <a:xfrm rot="16200000" flipV="1">
              <a:off x="774585" y="5514827"/>
              <a:ext cx="479280" cy="400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28596" y="123117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V= 10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3682" y="162534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262" y="198573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998512" y="4293836"/>
            <a:ext cx="1143008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000038" y="5486260"/>
            <a:ext cx="1143008" cy="1588"/>
          </a:xfrm>
          <a:prstGeom prst="straightConnector1">
            <a:avLst/>
          </a:prstGeom>
          <a:ln w="762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28794" y="592933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0005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=1 атм.</a:t>
            </a:r>
            <a:endParaRPr lang="ru-RU" sz="32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32" y="464344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V=10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baseline="300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32" y="5017859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300К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50070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57956" y="3272476"/>
            <a:ext cx="3214710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cap="all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cap="all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3600" b="1" baseline="-25000" dirty="0" err="1" smtClean="0">
                <a:latin typeface="Times New Roman" pitchFamily="18" charset="0"/>
                <a:cs typeface="Times New Roman" pitchFamily="18" charset="0"/>
              </a:rPr>
              <a:t>возд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35"/>
          <p:cNvGrpSpPr/>
          <p:nvPr/>
        </p:nvGrpSpPr>
        <p:grpSpPr>
          <a:xfrm>
            <a:off x="2428860" y="1195513"/>
            <a:ext cx="2857520" cy="1297383"/>
            <a:chOff x="4429124" y="1624893"/>
            <a:chExt cx="2857520" cy="1297383"/>
          </a:xfrm>
        </p:grpSpPr>
        <p:sp>
          <p:nvSpPr>
            <p:cNvPr id="37" name="TextBox 36"/>
            <p:cNvSpPr txBox="1"/>
            <p:nvPr/>
          </p:nvSpPr>
          <p:spPr>
            <a:xfrm>
              <a:off x="4429124" y="2038701"/>
              <a:ext cx="2857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Группа 16"/>
            <p:cNvGrpSpPr/>
            <p:nvPr/>
          </p:nvGrpSpPr>
          <p:grpSpPr>
            <a:xfrm>
              <a:off x="5506599" y="1624893"/>
              <a:ext cx="1218560" cy="1297383"/>
              <a:chOff x="6994922" y="1755518"/>
              <a:chExt cx="1218560" cy="1297383"/>
            </a:xfrm>
          </p:grpSpPr>
          <p:sp>
            <p:nvSpPr>
              <p:cNvPr id="39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417513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55518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4" name="Группа 41"/>
          <p:cNvGrpSpPr/>
          <p:nvPr/>
        </p:nvGrpSpPr>
        <p:grpSpPr>
          <a:xfrm>
            <a:off x="2857488" y="3703253"/>
            <a:ext cx="2928958" cy="1297383"/>
            <a:chOff x="4429124" y="1572364"/>
            <a:chExt cx="2928958" cy="1297383"/>
          </a:xfrm>
        </p:grpSpPr>
        <p:sp>
          <p:nvSpPr>
            <p:cNvPr id="43" name="TextBox 42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3200" b="1" baseline="-25000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2143108" y="2428868"/>
            <a:ext cx="471490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="1" cap="all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  </a:t>
            </a:r>
            <a:r>
              <a:rPr lang="ru-RU" sz="32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(1з-н Н)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3200" dirty="0"/>
          </a:p>
        </p:txBody>
      </p:sp>
      <p:grpSp>
        <p:nvGrpSpPr>
          <p:cNvPr id="28" name="Группа 51"/>
          <p:cNvGrpSpPr/>
          <p:nvPr/>
        </p:nvGrpSpPr>
        <p:grpSpPr>
          <a:xfrm>
            <a:off x="1231260" y="5672067"/>
            <a:ext cx="500066" cy="546213"/>
            <a:chOff x="1285852" y="5740307"/>
            <a:chExt cx="405389" cy="260461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469181" y="5772140"/>
              <a:ext cx="222060" cy="228628"/>
            </a:xfrm>
            <a:custGeom>
              <a:avLst/>
              <a:gdLst/>
              <a:ahLst/>
              <a:cxnLst>
                <a:cxn ang="0">
                  <a:pos x="0" y="251"/>
                </a:cxn>
                <a:cxn ang="0">
                  <a:pos x="65" y="215"/>
                </a:cxn>
                <a:cxn ang="0">
                  <a:pos x="79" y="172"/>
                </a:cxn>
                <a:cxn ang="0">
                  <a:pos x="86" y="151"/>
                </a:cxn>
                <a:cxn ang="0">
                  <a:pos x="43" y="0"/>
                </a:cxn>
              </a:cxnLst>
              <a:rect l="0" t="0" r="r" b="b"/>
              <a:pathLst>
                <a:path w="86" h="251">
                  <a:moveTo>
                    <a:pt x="0" y="251"/>
                  </a:moveTo>
                  <a:cubicBezTo>
                    <a:pt x="30" y="244"/>
                    <a:pt x="43" y="236"/>
                    <a:pt x="65" y="215"/>
                  </a:cubicBezTo>
                  <a:cubicBezTo>
                    <a:pt x="70" y="201"/>
                    <a:pt x="74" y="186"/>
                    <a:pt x="79" y="172"/>
                  </a:cubicBezTo>
                  <a:cubicBezTo>
                    <a:pt x="81" y="165"/>
                    <a:pt x="86" y="151"/>
                    <a:pt x="86" y="151"/>
                  </a:cubicBezTo>
                  <a:cubicBezTo>
                    <a:pt x="80" y="95"/>
                    <a:pt x="84" y="41"/>
                    <a:pt x="43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1285852" y="5740307"/>
              <a:ext cx="302105" cy="214965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5929322" y="4071942"/>
            <a:ext cx="25587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/>
          </a:p>
        </p:txBody>
      </p:sp>
      <p:sp>
        <p:nvSpPr>
          <p:cNvPr id="58" name="TextBox 57"/>
          <p:cNvSpPr txBox="1"/>
          <p:nvPr/>
        </p:nvSpPr>
        <p:spPr>
          <a:xfrm>
            <a:off x="2643174" y="4929198"/>
            <a:ext cx="671517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нагревании из шара должен выйти воздух </a:t>
            </a:r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массой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груза, т.е. </a:t>
            </a:r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071934" y="1785926"/>
            <a:ext cx="3857652" cy="26432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429124" y="4214794"/>
            <a:ext cx="2786082" cy="2857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 flipH="1" flipV="1">
            <a:off x="1821637" y="2893215"/>
            <a:ext cx="714380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4929190" y="2143116"/>
            <a:ext cx="3643338" cy="7858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15108" y="6858000"/>
            <a:ext cx="24288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Кр,ср-1,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Стр47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0" grpId="0" animBg="1"/>
      <p:bldP spid="49" grpId="0" animBg="1"/>
      <p:bldP spid="3" grpId="0"/>
      <p:bldP spid="21" grpId="0"/>
      <p:bldP spid="22" grpId="0"/>
      <p:bldP spid="23" grpId="0"/>
      <p:bldP spid="29" grpId="0"/>
      <p:bldP spid="30" grpId="0"/>
      <p:bldP spid="31" grpId="0"/>
      <p:bldP spid="32" grpId="0"/>
      <p:bldP spid="33" grpId="0"/>
      <p:bldP spid="35" grpId="0"/>
      <p:bldP spid="50" grpId="0" animBg="1"/>
      <p:bldP spid="57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4. Применение знаний в измененных условиях  по вопросам:</a:t>
            </a:r>
          </a:p>
          <a:p>
            <a:pPr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Times New Roman"/>
                <a:sym typeface="Symbol"/>
              </a:rPr>
              <a:t>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Воздух в комнате состоит из водорода, азота, водяных паров и углекислого газа. </a:t>
            </a:r>
            <a:r>
              <a:rPr lang="ru-RU" sz="2800" b="1" dirty="0" smtClean="0">
                <a:latin typeface="Times New Roman"/>
                <a:ea typeface="Times New Roman"/>
              </a:rPr>
              <a:t>Что у них всех одинаково: </a:t>
            </a:r>
            <a:r>
              <a:rPr lang="ru-RU" sz="2800" dirty="0" smtClean="0">
                <a:solidFill>
                  <a:srgbClr val="000099"/>
                </a:solidFill>
                <a:latin typeface="Times New Roman"/>
                <a:ea typeface="Times New Roman"/>
              </a:rPr>
              <a:t>давление,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температура, </a:t>
            </a:r>
            <a:r>
              <a:rPr lang="ru-RU" sz="2800" dirty="0" smtClean="0">
                <a:solidFill>
                  <a:srgbClr val="000099"/>
                </a:solidFill>
                <a:latin typeface="Times New Roman"/>
                <a:ea typeface="Times New Roman"/>
              </a:rPr>
              <a:t>концентрация, </a:t>
            </a:r>
            <a:r>
              <a:rPr lang="ru-RU" sz="28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скорость движения</a:t>
            </a:r>
            <a:r>
              <a:rPr lang="ru-RU" sz="2800" dirty="0" smtClean="0">
                <a:solidFill>
                  <a:srgbClr val="000099"/>
                </a:solidFill>
                <a:latin typeface="Times New Roman"/>
                <a:ea typeface="Times New Roman"/>
              </a:rPr>
              <a:t>, средняя кинетическая энергия?</a:t>
            </a:r>
          </a:p>
          <a:p>
            <a:pPr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Times New Roman"/>
                <a:sym typeface="Symbol"/>
              </a:rPr>
              <a:t>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 первом сосуде водород. Во втором кислород. </a:t>
            </a:r>
            <a:r>
              <a:rPr lang="ru-RU" sz="2800" dirty="0" smtClean="0">
                <a:latin typeface="Times New Roman"/>
                <a:ea typeface="Times New Roman"/>
              </a:rPr>
              <a:t>Сравните </a:t>
            </a:r>
            <a:r>
              <a:rPr lang="ru-RU" sz="3200" b="1" dirty="0" smtClean="0">
                <a:latin typeface="Times New Roman"/>
                <a:ea typeface="Times New Roman"/>
              </a:rPr>
              <a:t>давления</a:t>
            </a:r>
            <a:r>
              <a:rPr lang="ru-RU" sz="2800" dirty="0" smtClean="0">
                <a:latin typeface="Times New Roman"/>
                <a:ea typeface="Times New Roman"/>
              </a:rPr>
              <a:t> в этих сосудах, 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если концентрации и температуры в них одинаковы. </a:t>
            </a:r>
          </a:p>
          <a:p>
            <a:pPr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Times New Roman"/>
                <a:sym typeface="Symbol"/>
              </a:rPr>
              <a:t>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Какие уравнения являются основным уравнением МКТ газов?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1) </a:t>
            </a: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p=1/3nmv</a:t>
            </a:r>
            <a:r>
              <a:rPr lang="en-US" sz="2800" b="1" baseline="300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2</a:t>
            </a:r>
            <a:r>
              <a:rPr lang="en-US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    </a:t>
            </a:r>
            <a:r>
              <a:rPr lang="ru-RU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2)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p=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nkT</a:t>
            </a:r>
            <a:r>
              <a:rPr lang="en-US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       </a:t>
            </a:r>
            <a:r>
              <a:rPr lang="ru-RU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3) </a:t>
            </a:r>
            <a:r>
              <a:rPr lang="en-US" sz="2800" b="1" dirty="0" smtClean="0">
                <a:solidFill>
                  <a:srgbClr val="003300"/>
                </a:solidFill>
                <a:latin typeface="Times New Roman"/>
                <a:ea typeface="Times New Roman"/>
              </a:rPr>
              <a:t>p=2/3nEk</a:t>
            </a:r>
            <a:endParaRPr lang="ru-RU" sz="2800" b="1" dirty="0" smtClean="0">
              <a:solidFill>
                <a:srgbClr val="0033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5. Применение знаний темы для решения задач 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Упр. 11 (8,9,10) 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стр.167</a:t>
            </a:r>
            <a:endParaRPr lang="ru-RU" sz="28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3571868" y="-3429000"/>
            <a:chExt cx="9144000" cy="6858000"/>
          </a:xfrm>
        </p:grpSpPr>
        <p:grpSp>
          <p:nvGrpSpPr>
            <p:cNvPr id="8" name="Группа 125"/>
            <p:cNvGrpSpPr/>
            <p:nvPr/>
          </p:nvGrpSpPr>
          <p:grpSpPr>
            <a:xfrm>
              <a:off x="3571868" y="-3429000"/>
              <a:ext cx="9144000" cy="6858000"/>
              <a:chOff x="-3214742" y="1285908"/>
              <a:chExt cx="9144000" cy="6858000"/>
            </a:xfrm>
          </p:grpSpPr>
          <p:grpSp>
            <p:nvGrpSpPr>
              <p:cNvPr id="11" name="Группа 114"/>
              <p:cNvGrpSpPr/>
              <p:nvPr/>
            </p:nvGrpSpPr>
            <p:grpSpPr>
              <a:xfrm>
                <a:off x="-3214742" y="1285908"/>
                <a:ext cx="9144000" cy="6858000"/>
                <a:chOff x="0" y="0"/>
                <a:chExt cx="9144000" cy="6858000"/>
              </a:xfrm>
            </p:grpSpPr>
            <p:sp>
              <p:nvSpPr>
                <p:cNvPr id="19" name="Прямоугольник 18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9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5072066" y="285752"/>
                  <a:ext cx="3806363" cy="10156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sz="6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= t</a:t>
                  </a:r>
                  <a:r>
                    <a:rPr lang="en-US" sz="6000" b="1" baseline="300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+</a:t>
                  </a:r>
                  <a:r>
                    <a:rPr lang="en-US" sz="6000" b="1" dirty="0" smtClean="0">
                      <a:latin typeface="Times New Roman" pitchFamily="18" charset="0"/>
                      <a:cs typeface="Times New Roman" pitchFamily="18" charset="0"/>
                    </a:rPr>
                    <a:t>273</a:t>
                  </a:r>
                  <a:endParaRPr lang="ru-RU" sz="6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" name="Группа 123"/>
              <p:cNvGrpSpPr/>
              <p:nvPr/>
            </p:nvGrpSpPr>
            <p:grpSpPr>
              <a:xfrm>
                <a:off x="-3214742" y="1428785"/>
                <a:ext cx="7640195" cy="1633860"/>
                <a:chOff x="-3367142" y="-981790"/>
                <a:chExt cx="7640195" cy="1633860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-3367142" y="-981790"/>
                  <a:ext cx="2071670" cy="857256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lang="en-US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r>
                    <a:rPr lang="ru-RU" sz="44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44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4400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44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kumimoji="0" lang="en-US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 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Line 43"/>
                <p:cNvSpPr>
                  <a:spLocks noChangeShapeType="1"/>
                </p:cNvSpPr>
                <p:nvPr/>
              </p:nvSpPr>
              <p:spPr bwMode="auto">
                <a:xfrm>
                  <a:off x="3483689" y="652070"/>
                  <a:ext cx="789364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3" name="Группа 17"/>
              <p:cNvGrpSpPr/>
              <p:nvPr/>
            </p:nvGrpSpPr>
            <p:grpSpPr>
              <a:xfrm>
                <a:off x="-2357518" y="3643362"/>
                <a:ext cx="6143668" cy="3423660"/>
                <a:chOff x="-71502" y="3244382"/>
                <a:chExt cx="6143668" cy="3423660"/>
              </a:xfrm>
            </p:grpSpPr>
            <p:sp>
              <p:nvSpPr>
                <p:cNvPr id="14" name="Прямоугольник 13"/>
                <p:cNvSpPr/>
                <p:nvPr/>
              </p:nvSpPr>
              <p:spPr>
                <a:xfrm>
                  <a:off x="1643010" y="3244382"/>
                  <a:ext cx="4429156" cy="1107996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6600" b="1" dirty="0" err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n-US" sz="6600" b="1" dirty="0" err="1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66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66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</a:t>
                  </a:r>
                  <a:r>
                    <a:rPr lang="en-US" sz="6600" b="1" dirty="0" smtClean="0">
                      <a:latin typeface="Times New Roman" pitchFamily="18" charset="0"/>
                      <a:cs typeface="Times New Roman" pitchFamily="18" charset="0"/>
                    </a:rPr>
                    <a:t>R </a:t>
                  </a:r>
                  <a:r>
                    <a:rPr lang="en-US" sz="66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lang="ru-RU" sz="66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-71502" y="5744712"/>
                  <a:ext cx="3857652" cy="92333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48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p </a:t>
                  </a:r>
                  <a:r>
                    <a:rPr lang="en-US" sz="4800" dirty="0" smtClean="0"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r>
                    <a:rPr lang="en-US" sz="48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5400" b="1" dirty="0" smtClean="0">
                      <a:latin typeface="Times New Roman" pitchFamily="18" charset="0"/>
                      <a:cs typeface="Times New Roman" pitchFamily="18" charset="0"/>
                    </a:rPr>
                    <a:t>1/3</a:t>
                  </a:r>
                  <a:r>
                    <a:rPr lang="en-US" sz="5400" b="1" dirty="0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nm</a:t>
                  </a:r>
                  <a:r>
                    <a:rPr lang="ru-RU" sz="5400" b="1" baseline="-25000" dirty="0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5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5400" b="1" baseline="300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54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-64" y="4816018"/>
                  <a:ext cx="3071834" cy="92333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5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n-US" sz="54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5400" b="1" dirty="0" err="1" smtClean="0"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lang="en-US" sz="5400" b="1" dirty="0" err="1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kT</a:t>
                  </a:r>
                  <a:endParaRPr lang="ru-RU" sz="5400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0" name="Line 1"/>
            <p:cNvSpPr>
              <a:spLocks noChangeShapeType="1"/>
            </p:cNvSpPr>
            <p:nvPr/>
          </p:nvSpPr>
          <p:spPr bwMode="auto">
            <a:xfrm rot="21120000">
              <a:off x="7567582" y="1739677"/>
              <a:ext cx="360000" cy="53509"/>
            </a:xfrm>
            <a:prstGeom prst="lin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43042" y="0"/>
            <a:ext cx="4900618" cy="40959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Уроки физики    Вторушина С.В.  10  класс Т№2 (</a:t>
            </a:r>
            <a:r>
              <a:rPr kumimoji="0" lang="ru-RU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..   </a:t>
            </a:r>
            <a:r>
              <a:rPr kumimoji="0" lang="ru-RU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ур-ние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МКТ)</a:t>
            </a:r>
            <a:endParaRPr kumimoji="0" lang="ru-RU" sz="11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822835"/>
              </p:ext>
            </p:extLst>
          </p:nvPr>
        </p:nvGraphicFramePr>
        <p:xfrm>
          <a:off x="285720" y="428604"/>
          <a:ext cx="8643998" cy="6072230"/>
        </p:xfrm>
        <a:graphic>
          <a:graphicData uri="http://schemas.openxmlformats.org/drawingml/2006/table">
            <a:tbl>
              <a:tblPr/>
              <a:tblGrid>
                <a:gridCol w="4552185"/>
                <a:gridCol w="662789"/>
                <a:gridCol w="3429024"/>
              </a:tblGrid>
              <a:tr h="55202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 dirty="0">
                          <a:latin typeface="Times New Roman"/>
                          <a:ea typeface="Times New Roman"/>
                        </a:rPr>
                        <a:t>Консультация по гр.2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 dirty="0">
                          <a:latin typeface="Times New Roman"/>
                          <a:ea typeface="Times New Roman"/>
                        </a:rPr>
                        <a:t>Создание проблемной ситуации «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Что такое температура? Что </a:t>
                      </a:r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такое 30 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градусов ?»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 dirty="0">
                          <a:latin typeface="Times New Roman"/>
                          <a:ea typeface="Times New Roman"/>
                        </a:rPr>
                        <a:t>Эвристическая беседа по теме с  решением поставленной проблемы, выкладкам на доске, демонстрациями и заполнением справочника №1.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 dirty="0">
                          <a:latin typeface="Times New Roman"/>
                          <a:ea typeface="Times New Roman"/>
                        </a:rPr>
                        <a:t>Повторение материала темы по опорному конспекту и акцентуацией сложных моментов.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Первичная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обратная связь по вопросам из учебника стр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.(19,20,22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27, 29,32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(174,178,181,186)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ПРЗ1,2,3    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стр.181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en-US" sz="2000" u="none" strike="noStrike" dirty="0">
                          <a:latin typeface="Times New Roman"/>
                          <a:ea typeface="Times New Roman"/>
                        </a:rPr>
                        <a:t>p = 2/3 </a:t>
                      </a:r>
                      <a:r>
                        <a:rPr lang="en-US" sz="2000" u="none" strike="noStrike" dirty="0" err="1">
                          <a:latin typeface="Times New Roman"/>
                          <a:ea typeface="Times New Roman"/>
                        </a:rPr>
                        <a:t>nK</a:t>
                      </a:r>
                      <a:r>
                        <a:rPr lang="en-US" sz="2000" u="none" strike="noStrike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none" strike="noStrike" dirty="0"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2000" u="none" strike="noStrike" dirty="0">
                          <a:latin typeface="Times New Roman"/>
                          <a:ea typeface="Times New Roman"/>
                        </a:rPr>
                        <a:t> p= 2/3(n)(3/2kT) </a:t>
                      </a:r>
                      <a:r>
                        <a:rPr lang="en-US" sz="2000" u="none" strike="noStrike" dirty="0"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2000" u="none" strike="noStrike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u="none" strike="noStrike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p =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nkT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pV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= 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nV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kT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pV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= (N)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kT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pV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sym typeface="Symbol"/>
                        </a:rPr>
                        <a:t>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aseline="-25000" dirty="0" err="1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pV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= m/M RT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   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( Давление и температура в ТД и МКТ).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.$$ </a:t>
                      </a:r>
                      <a:r>
                        <a:rPr lang="ru-RU" sz="2000" smtClean="0">
                          <a:latin typeface="Times New Roman"/>
                          <a:ea typeface="Times New Roman"/>
                        </a:rPr>
                        <a:t>6-11,гр3(294,292,297,300,308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20" y="1734513"/>
            <a:ext cx="9155904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( </a:t>
            </a:r>
            <a:r>
              <a:rPr lang="ru-RU" sz="4800" b="1" dirty="0">
                <a:latin typeface="Times New Roman"/>
                <a:ea typeface="Times New Roman"/>
              </a:rPr>
              <a:t>Давление</a:t>
            </a:r>
            <a:r>
              <a:rPr lang="ru-RU" sz="3600" b="1" dirty="0">
                <a:latin typeface="Times New Roman"/>
                <a:ea typeface="Times New Roman"/>
              </a:rPr>
              <a:t> и температура в ТД и МКТ).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3143248"/>
            <a:ext cx="5134483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</a:rPr>
              <a:t>Что такое</a:t>
            </a:r>
            <a:r>
              <a:rPr lang="ru-RU" sz="4400" b="1" dirty="0" smtClean="0">
                <a:latin typeface="Times New Roman"/>
                <a:ea typeface="Times New Roman"/>
              </a:rPr>
              <a:t> давление</a:t>
            </a:r>
            <a:r>
              <a:rPr lang="ru-RU" sz="4800" b="1" dirty="0" smtClean="0">
                <a:latin typeface="Times New Roman"/>
                <a:ea typeface="Times New Roman"/>
              </a:rPr>
              <a:t>?</a:t>
            </a:r>
            <a:endParaRPr lang="ru-RU" sz="3600" b="1" dirty="0"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000504"/>
            <a:ext cx="5914055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</a:rPr>
              <a:t>Что такое</a:t>
            </a:r>
            <a:r>
              <a:rPr lang="ru-RU" sz="4400" b="1" dirty="0" smtClean="0">
                <a:latin typeface="Times New Roman"/>
                <a:ea typeface="Times New Roman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температура</a:t>
            </a:r>
            <a:r>
              <a:rPr lang="ru-RU" sz="4800" b="1" dirty="0" smtClean="0">
                <a:latin typeface="Times New Roman"/>
                <a:ea typeface="Times New Roman"/>
              </a:rPr>
              <a:t>?</a:t>
            </a:r>
            <a:endParaRPr lang="ru-RU" sz="36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2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041150"/>
              </p:ext>
            </p:extLst>
          </p:nvPr>
        </p:nvGraphicFramePr>
        <p:xfrm>
          <a:off x="5959318" y="743719"/>
          <a:ext cx="933726" cy="2181225"/>
        </p:xfrm>
        <a:graphic>
          <a:graphicData uri="http://schemas.openxmlformats.org/drawingml/2006/table">
            <a:tbl>
              <a:tblPr/>
              <a:tblGrid>
                <a:gridCol w="933726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642918"/>
            <a:ext cx="6021312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marL="0" indent="0">
              <a:lnSpc>
                <a:spcPts val="4000"/>
              </a:lnSpc>
            </a:pP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61-66,68</a:t>
            </a:r>
          </a:p>
          <a:p>
            <a:pPr marL="0" indent="0">
              <a:lnSpc>
                <a:spcPts val="4000"/>
              </a:lnSpc>
            </a:pP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Упр11(8-10)12(1-4)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Гр.№3</a:t>
            </a:r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8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58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500"/>
                            </p:stCondLst>
                            <p:childTnLst>
                              <p:par>
                                <p:cTn id="98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4"/>
          <p:cNvSpPr>
            <a:spLocks noChangeArrowheads="1" noChangeShapeType="1" noTextEdit="1"/>
          </p:cNvSpPr>
          <p:nvPr/>
        </p:nvSpPr>
        <p:spPr bwMode="gray">
          <a:xfrm rot="740954">
            <a:off x="1745618" y="4642070"/>
            <a:ext cx="7345362" cy="1085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ru-RU" sz="6000" b="1" u="sng" cap="all" dirty="0" err="1" smtClean="0">
                <a:solidFill>
                  <a:srgbClr val="006600"/>
                </a:solidFill>
              </a:rPr>
              <a:t>М</a:t>
            </a:r>
            <a:r>
              <a:rPr lang="ru-RU" sz="6000" b="1" u="sng" cap="all" dirty="0" err="1" smtClean="0">
                <a:solidFill>
                  <a:srgbClr val="C00000"/>
                </a:solidFill>
              </a:rPr>
              <a:t>к</a:t>
            </a:r>
            <a:r>
              <a:rPr lang="ru-RU" sz="6000" b="1" u="sng" cap="all" dirty="0" err="1" smtClean="0"/>
              <a:t>т</a:t>
            </a:r>
            <a:r>
              <a:rPr lang="ru-RU" sz="6000" b="1" u="sng" cap="all" dirty="0" smtClean="0"/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55C15"/>
                  </a:gs>
                  <a:gs pos="50000">
                    <a:srgbClr val="238623"/>
                  </a:gs>
                  <a:gs pos="100000">
                    <a:srgbClr val="2BA12B"/>
                  </a:gs>
                </a:gsLst>
                <a:lin ang="2700000" scaled="1"/>
              </a:gra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571472" y="785794"/>
            <a:ext cx="5786478" cy="210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cap="all" dirty="0" smtClean="0">
                <a:solidFill>
                  <a:srgbClr val="0033CC"/>
                </a:solidFill>
              </a:rPr>
              <a:t>Основное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2" y="6143644"/>
            <a:ext cx="7358082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стр.8. 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2-1,2</a:t>
            </a:r>
            <a:endParaRPr lang="ru-RU" sz="32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423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1872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>
            <a:off x="1785918" y="2643182"/>
            <a:ext cx="6988190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уравнение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4552" y="9418"/>
            <a:ext cx="9144000" cy="6858000"/>
            <a:chOff x="3571868" y="-3429000"/>
            <a:chExt cx="9144000" cy="6858000"/>
          </a:xfrm>
        </p:grpSpPr>
        <p:grpSp>
          <p:nvGrpSpPr>
            <p:cNvPr id="12" name="Группа 125"/>
            <p:cNvGrpSpPr/>
            <p:nvPr/>
          </p:nvGrpSpPr>
          <p:grpSpPr>
            <a:xfrm>
              <a:off x="3571868" y="-3429000"/>
              <a:ext cx="9144000" cy="6858000"/>
              <a:chOff x="-3214742" y="1285908"/>
              <a:chExt cx="9144000" cy="6858000"/>
            </a:xfrm>
          </p:grpSpPr>
          <p:grpSp>
            <p:nvGrpSpPr>
              <p:cNvPr id="18" name="Группа 114"/>
              <p:cNvGrpSpPr/>
              <p:nvPr/>
            </p:nvGrpSpPr>
            <p:grpSpPr>
              <a:xfrm>
                <a:off x="-3214742" y="1285908"/>
                <a:ext cx="9144000" cy="6858000"/>
                <a:chOff x="0" y="0"/>
                <a:chExt cx="9144000" cy="6858000"/>
              </a:xfrm>
            </p:grpSpPr>
            <p:sp>
              <p:nvSpPr>
                <p:cNvPr id="28" name="Прямоугольник 27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9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3000364" y="1714488"/>
                  <a:ext cx="4848828" cy="10156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ru-RU" sz="6000" dirty="0" smtClean="0">
                      <a:latin typeface="Times New Roman" pitchFamily="18" charset="0"/>
                      <a:cs typeface="Times New Roman" pitchFamily="18" charset="0"/>
                    </a:rPr>
                    <a:t>Хаотически…</a:t>
                  </a:r>
                  <a:endParaRPr lang="ru-RU" sz="6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9" name="Группа 123"/>
              <p:cNvGrpSpPr/>
              <p:nvPr/>
            </p:nvGrpSpPr>
            <p:grpSpPr>
              <a:xfrm>
                <a:off x="-3214742" y="3062645"/>
                <a:ext cx="7640195" cy="3960412"/>
                <a:chOff x="-3367142" y="652070"/>
                <a:chExt cx="7640195" cy="3960412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-3367142" y="3447341"/>
                  <a:ext cx="3143272" cy="116514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r>
                    <a:rPr lang="ru-RU" sz="60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60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6000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6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kumimoji="0" lang="en-US" sz="6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 </a:t>
                  </a:r>
                  <a:endParaRPr kumimoji="0" lang="ru-RU" sz="8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Line 43"/>
                <p:cNvSpPr>
                  <a:spLocks noChangeShapeType="1"/>
                </p:cNvSpPr>
                <p:nvPr/>
              </p:nvSpPr>
              <p:spPr bwMode="auto">
                <a:xfrm>
                  <a:off x="3483689" y="652070"/>
                  <a:ext cx="789364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" name="Прямоугольник 21"/>
              <p:cNvSpPr/>
              <p:nvPr/>
            </p:nvSpPr>
            <p:spPr>
              <a:xfrm>
                <a:off x="-214378" y="1785950"/>
                <a:ext cx="5500726" cy="110799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66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Состоят …</a:t>
                </a:r>
                <a:endParaRPr lang="ru-RU" sz="6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Группа 145"/>
            <p:cNvGrpSpPr/>
            <p:nvPr/>
          </p:nvGrpSpPr>
          <p:grpSpPr>
            <a:xfrm>
              <a:off x="4703172" y="-428628"/>
              <a:ext cx="7655538" cy="919705"/>
              <a:chOff x="5000799" y="4429156"/>
              <a:chExt cx="7655538" cy="91970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4" name="Line 1"/>
              <p:cNvSpPr>
                <a:spLocks noChangeShapeType="1"/>
              </p:cNvSpPr>
              <p:nvPr/>
            </p:nvSpPr>
            <p:spPr bwMode="auto">
              <a:xfrm rot="21420000">
                <a:off x="5000799" y="4509576"/>
                <a:ext cx="571504" cy="53509"/>
              </a:xfrm>
              <a:prstGeom prst="line">
                <a:avLst/>
              </a:prstGeom>
              <a:grp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Text Box 153"/>
              <p:cNvSpPr txBox="1">
                <a:spLocks noChangeArrowheads="1"/>
              </p:cNvSpPr>
              <p:nvPr/>
            </p:nvSpPr>
            <p:spPr bwMode="auto">
              <a:xfrm>
                <a:off x="6798421" y="4429156"/>
                <a:ext cx="5857916" cy="919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взаимодействуют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Овал 50"/>
          <p:cNvSpPr/>
          <p:nvPr/>
        </p:nvSpPr>
        <p:spPr>
          <a:xfrm rot="1428465">
            <a:off x="5474747" y="3774437"/>
            <a:ext cx="2253461" cy="891973"/>
          </a:xfrm>
          <a:prstGeom prst="ellips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 rot="19489971">
            <a:off x="3846495" y="3205085"/>
            <a:ext cx="1879636" cy="5570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p=p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0"/>
            <a:ext cx="76165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ЕРМО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ИНАМИКА.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869295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Т.Д.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описывает…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1679427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сама… 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больной…</a:t>
            </a:r>
            <a:endParaRPr lang="ru-RU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036" y="152467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равновесие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const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988797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теплообмен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5598" y="2227557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14348" y="2643182"/>
            <a:ext cx="3643338" cy="1588"/>
          </a:xfrm>
          <a:prstGeom prst="straightConnector1">
            <a:avLst/>
          </a:prstGeom>
          <a:ln w="571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00037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Шарль</a:t>
            </a:r>
            <a:r>
              <a:rPr lang="en-US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1787</a:t>
            </a:r>
            <a:endParaRPr lang="ru-RU" sz="2800" dirty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 rot="24845">
            <a:off x="719894" y="3823105"/>
            <a:ext cx="146077" cy="1535211"/>
            <a:chOff x="4752" y="1728"/>
            <a:chExt cx="576" cy="2448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4752" y="1728"/>
              <a:ext cx="576" cy="224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4896" y="3888"/>
              <a:ext cx="28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5040" y="3024"/>
              <a:ext cx="0" cy="10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4752" y="2448"/>
              <a:ext cx="288" cy="1152"/>
              <a:chOff x="3456" y="2448"/>
              <a:chExt cx="144" cy="864"/>
            </a:xfrm>
          </p:grpSpPr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4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456" y="262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3456" y="273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>
                <a:off x="34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3456" y="302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3456" y="316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642910" y="4542938"/>
            <a:ext cx="1296045" cy="1572126"/>
            <a:chOff x="9921" y="5403"/>
            <a:chExt cx="868" cy="1448"/>
          </a:xfrm>
          <a:solidFill>
            <a:schemeClr val="accent1">
              <a:alpha val="36000"/>
            </a:schemeClr>
          </a:solidFill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9921" y="5816"/>
              <a:ext cx="867" cy="103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9921" y="5403"/>
              <a:ext cx="1" cy="144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10788" y="5403"/>
              <a:ext cx="1" cy="144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9921" y="6850"/>
              <a:ext cx="867" cy="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1000100" y="3785493"/>
            <a:ext cx="1186228" cy="1286581"/>
            <a:chOff x="3171" y="5904"/>
            <a:chExt cx="1727" cy="2304"/>
          </a:xfrm>
        </p:grpSpPr>
        <p:sp>
          <p:nvSpPr>
            <p:cNvPr id="4118" name="Arc 22"/>
            <p:cNvSpPr>
              <a:spLocks/>
            </p:cNvSpPr>
            <p:nvPr/>
          </p:nvSpPr>
          <p:spPr bwMode="auto">
            <a:xfrm>
              <a:off x="3458" y="6194"/>
              <a:ext cx="1153" cy="115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5460 w 43200"/>
                <a:gd name="T1" fmla="*/ 42852 h 43200"/>
                <a:gd name="T2" fmla="*/ 4320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5460" y="42852"/>
                  </a:moveTo>
                  <a:cubicBezTo>
                    <a:pt x="24186" y="43083"/>
                    <a:pt x="2289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25460" y="42852"/>
                  </a:moveTo>
                  <a:cubicBezTo>
                    <a:pt x="24186" y="43083"/>
                    <a:pt x="2289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9" name="Arc 23"/>
            <p:cNvSpPr>
              <a:spLocks/>
            </p:cNvSpPr>
            <p:nvPr/>
          </p:nvSpPr>
          <p:spPr bwMode="auto">
            <a:xfrm>
              <a:off x="3171" y="5906"/>
              <a:ext cx="1727" cy="172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228 w 43200"/>
                <a:gd name="T1" fmla="*/ 42935 h 42935"/>
                <a:gd name="T2" fmla="*/ 43200 w 43200"/>
                <a:gd name="T3" fmla="*/ 21600 h 42935"/>
                <a:gd name="T4" fmla="*/ 21600 w 43200"/>
                <a:gd name="T5" fmla="*/ 21600 h 42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2935" fill="none" extrusionOk="0">
                  <a:moveTo>
                    <a:pt x="18227" y="42935"/>
                  </a:moveTo>
                  <a:cubicBezTo>
                    <a:pt x="7730" y="41276"/>
                    <a:pt x="0" y="3222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2935" stroke="0" extrusionOk="0">
                  <a:moveTo>
                    <a:pt x="18227" y="42935"/>
                  </a:moveTo>
                  <a:cubicBezTo>
                    <a:pt x="7730" y="41276"/>
                    <a:pt x="0" y="3222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3888" y="7632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176" y="7344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H="1">
              <a:off x="4032" y="6768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flipV="1">
              <a:off x="4032" y="5904"/>
              <a:ext cx="720" cy="8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202351" y="5055369"/>
            <a:ext cx="669939" cy="96361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3755497" y="3278641"/>
            <a:ext cx="0" cy="19274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2857488" y="4938950"/>
            <a:ext cx="257176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V="1">
            <a:off x="3000363" y="3374239"/>
            <a:ext cx="2231979" cy="1554959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3772808" y="3277235"/>
            <a:ext cx="1607761" cy="109375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428992" y="300037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6172" y="447741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-273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69485" y="495294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759056" y="5500702"/>
            <a:ext cx="3027390" cy="758833"/>
          </a:xfrm>
          <a:prstGeom prst="rect">
            <a:avLst/>
          </a:prstGeom>
          <a:solidFill>
            <a:srgbClr val="00FF00">
              <a:alpha val="57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+273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1458221">
            <a:off x="5853170" y="389720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=p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7554" y="400050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29322" y="300037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273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85852" y="3681715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4348" y="528638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15242" y="452690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3428" y="490544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273K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373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0" y="0"/>
            <a:ext cx="9144000" cy="6858000"/>
            <a:chOff x="3571868" y="-3429000"/>
            <a:chExt cx="9144000" cy="6858000"/>
          </a:xfrm>
        </p:grpSpPr>
        <p:grpSp>
          <p:nvGrpSpPr>
            <p:cNvPr id="54" name="Группа 125"/>
            <p:cNvGrpSpPr/>
            <p:nvPr/>
          </p:nvGrpSpPr>
          <p:grpSpPr>
            <a:xfrm>
              <a:off x="3571868" y="-3429000"/>
              <a:ext cx="9144000" cy="6858000"/>
              <a:chOff x="-3214742" y="1285908"/>
              <a:chExt cx="9144000" cy="6858000"/>
            </a:xfrm>
          </p:grpSpPr>
          <p:grpSp>
            <p:nvGrpSpPr>
              <p:cNvPr id="64" name="Группа 114"/>
              <p:cNvGrpSpPr/>
              <p:nvPr/>
            </p:nvGrpSpPr>
            <p:grpSpPr>
              <a:xfrm>
                <a:off x="-3214742" y="1285908"/>
                <a:ext cx="9144000" cy="6858000"/>
                <a:chOff x="0" y="0"/>
                <a:chExt cx="9144000" cy="6858000"/>
              </a:xfrm>
            </p:grpSpPr>
            <p:sp>
              <p:nvSpPr>
                <p:cNvPr id="74" name="Прямоугольник 73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9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4714876" y="1928802"/>
                  <a:ext cx="3806363" cy="10156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sz="6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= t</a:t>
                  </a:r>
                  <a:r>
                    <a:rPr lang="en-US" sz="6000" b="1" baseline="300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+</a:t>
                  </a:r>
                  <a:r>
                    <a:rPr lang="en-US" sz="6000" b="1" dirty="0" smtClean="0">
                      <a:latin typeface="Times New Roman" pitchFamily="18" charset="0"/>
                      <a:cs typeface="Times New Roman" pitchFamily="18" charset="0"/>
                    </a:rPr>
                    <a:t>273</a:t>
                  </a:r>
                  <a:endParaRPr lang="ru-RU" sz="6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5" name="Группа 123"/>
              <p:cNvGrpSpPr/>
              <p:nvPr/>
            </p:nvGrpSpPr>
            <p:grpSpPr>
              <a:xfrm>
                <a:off x="-2571832" y="3062645"/>
                <a:ext cx="6997285" cy="1245768"/>
                <a:chOff x="-2724232" y="652070"/>
                <a:chExt cx="6997285" cy="1245768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7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-2724232" y="732697"/>
                  <a:ext cx="3143272" cy="116514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r>
                    <a:rPr lang="ru-RU" sz="60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60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6000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6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kumimoji="0" lang="en-US" sz="6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 </a:t>
                  </a:r>
                  <a:endParaRPr kumimoji="0" lang="ru-RU" sz="8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Line 43"/>
                <p:cNvSpPr>
                  <a:spLocks noChangeShapeType="1"/>
                </p:cNvSpPr>
                <p:nvPr/>
              </p:nvSpPr>
              <p:spPr bwMode="auto">
                <a:xfrm>
                  <a:off x="3483689" y="652070"/>
                  <a:ext cx="789364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6" name="Группа 17"/>
              <p:cNvGrpSpPr/>
              <p:nvPr/>
            </p:nvGrpSpPr>
            <p:grpSpPr>
              <a:xfrm>
                <a:off x="-571568" y="5633435"/>
                <a:ext cx="1928826" cy="1938993"/>
                <a:chOff x="1714448" y="5234455"/>
                <a:chExt cx="1928826" cy="1938993"/>
              </a:xfrm>
            </p:grpSpPr>
            <p:sp>
              <p:nvSpPr>
                <p:cNvPr id="67" name="Прямоугольник 66"/>
                <p:cNvSpPr/>
                <p:nvPr/>
              </p:nvSpPr>
              <p:spPr>
                <a:xfrm>
                  <a:off x="2786018" y="5234455"/>
                  <a:ext cx="857256" cy="1107996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6600" b="1" dirty="0" smtClean="0">
                      <a:solidFill>
                        <a:srgbClr val="0000FF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rPr>
                    <a:t>U</a:t>
                  </a:r>
                  <a:endParaRPr lang="ru-RU" sz="66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>
                <a:xfrm>
                  <a:off x="1714448" y="5857916"/>
                  <a:ext cx="1000132" cy="1107996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6600" b="1" cap="all" dirty="0" smtClean="0">
                      <a:solidFill>
                        <a:srgbClr val="0066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6600" b="1" cap="all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endParaRPr lang="ru-RU" sz="66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2714580" y="6342451"/>
                  <a:ext cx="857224" cy="83099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4800" b="1" cap="all" dirty="0" smtClean="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endParaRPr lang="ru-RU" sz="4800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2714580" y="6413889"/>
                  <a:ext cx="714380" cy="15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Line 1"/>
            <p:cNvSpPr>
              <a:spLocks noChangeShapeType="1"/>
            </p:cNvSpPr>
            <p:nvPr/>
          </p:nvSpPr>
          <p:spPr bwMode="auto">
            <a:xfrm rot="21420000">
              <a:off x="4703172" y="-348208"/>
              <a:ext cx="571504" cy="53509"/>
            </a:xfrm>
            <a:prstGeom prst="lin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3" dur="2000" fill="hold"/>
                                        <p:tgtEl>
                                          <p:spTgt spid="4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1F33B"/>
                                      </p:to>
                                    </p:animClr>
                                    <p:animClr clrSpc="rgb" dir="cw">
                                      <p:cBhvr>
                                        <p:cTn id="17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1F33B"/>
                                      </p:to>
                                    </p:animClr>
                                    <p:set>
                                      <p:cBhvr>
                                        <p:cTn id="17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131" grpId="0" animBg="1"/>
      <p:bldP spid="4131" grpId="1" animBg="1"/>
      <p:bldP spid="4097" grpId="0"/>
      <p:bldP spid="3" grpId="0"/>
      <p:bldP spid="3" grpId="1"/>
      <p:bldP spid="4" grpId="0"/>
      <p:bldP spid="5" grpId="0"/>
      <p:bldP spid="6" grpId="0"/>
      <p:bldP spid="8" grpId="0"/>
      <p:bldP spid="11" grpId="0"/>
      <p:bldP spid="4124" grpId="0" animBg="1"/>
      <p:bldP spid="4126" grpId="0" animBg="1"/>
      <p:bldP spid="4127" grpId="0" animBg="1"/>
      <p:bldP spid="4128" grpId="0" animBg="1"/>
      <p:bldP spid="4129" grpId="0" animBg="1"/>
      <p:bldP spid="43" grpId="0"/>
      <p:bldP spid="45" grpId="0"/>
      <p:bldP spid="46" grpId="0"/>
      <p:bldP spid="4130" grpId="0" animBg="1"/>
      <p:bldP spid="4130" grpId="1" animBg="1"/>
      <p:bldP spid="49" grpId="0"/>
      <p:bldP spid="50" grpId="0"/>
      <p:bldP spid="52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1429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3600" b="1" u="sng" cap="all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ур-ние</a:t>
            </a:r>
            <a:r>
              <a:rPr lang="ru-RU" sz="3600" b="1" u="sng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cap="all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мкт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1.состоят из…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04817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хаотически…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1/6…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623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.взаимодействуют 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+П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28586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Идеальный газ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238164" y="1357298"/>
            <a:ext cx="1357322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143372" y="1345611"/>
            <a:ext cx="357190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768641" y="1643050"/>
            <a:ext cx="45719" cy="1285884"/>
            <a:chOff x="12700" y="3049"/>
            <a:chExt cx="46" cy="627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>
              <a:off x="12746" y="3049"/>
              <a:ext cx="0" cy="6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12700" y="3064"/>
              <a:ext cx="0" cy="6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76" name="Oval 4"/>
          <p:cNvSpPr>
            <a:spLocks noChangeArrowheads="1"/>
          </p:cNvSpPr>
          <p:nvPr/>
        </p:nvSpPr>
        <p:spPr bwMode="auto">
          <a:xfrm flipH="1">
            <a:off x="2144695" y="2000240"/>
            <a:ext cx="355603" cy="349760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00100" y="164305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0166" y="21431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2457" y="191692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14612" y="1845489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274749" y="1869427"/>
            <a:ext cx="64294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34754" y="1678863"/>
            <a:ext cx="1428760" cy="857256"/>
            <a:chOff x="9757" y="3167"/>
            <a:chExt cx="681" cy="662"/>
          </a:xfrm>
        </p:grpSpPr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t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v-(-v</a:t>
              </a:r>
              <a:r>
                <a:rPr kumimoji="0" lang="en-US" sz="24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859388" y="190764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6262950" y="1762176"/>
            <a:ext cx="928694" cy="714380"/>
            <a:chOff x="9757" y="3167"/>
            <a:chExt cx="681" cy="662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2mv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143240" y="2571744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кол-во ударов о стенку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554332" y="3143248"/>
            <a:ext cx="849316" cy="912817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16120" y="364331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00166" y="292893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N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/6=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9036" y="33364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357290" y="3714752"/>
            <a:ext cx="135732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2643174" y="3571876"/>
            <a:ext cx="1071570" cy="714380"/>
            <a:chOff x="9757" y="3167"/>
            <a:chExt cx="681" cy="662"/>
          </a:xfrm>
        </p:grpSpPr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2m</a:t>
              </a:r>
              <a:r>
                <a:rPr kumimoji="0" lang="ru-RU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571868" y="3476876"/>
            <a:ext cx="1143008" cy="857256"/>
            <a:chOff x="9757" y="3167"/>
            <a:chExt cx="681" cy="662"/>
          </a:xfrm>
        </p:grpSpPr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nvt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S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143636" y="3714752"/>
            <a:ext cx="285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66822" y="4640057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3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5072066" y="4500570"/>
            <a:ext cx="1369197" cy="857256"/>
            <a:chOff x="9757" y="3167"/>
            <a:chExt cx="681" cy="662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762828" y="467888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2/3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8143712" y="473704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491880" y="5755322"/>
            <a:ext cx="2952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0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= 2/3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6489444" y="5730225"/>
            <a:ext cx="2404011" cy="555313"/>
            <a:chOff x="14247" y="6143"/>
            <a:chExt cx="1661" cy="872"/>
          </a:xfrm>
        </p:grpSpPr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14247" y="6143"/>
              <a:ext cx="1661" cy="8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 =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3/2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4302" y="6277"/>
              <a:ext cx="191" cy="1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Рамка 56"/>
          <p:cNvSpPr/>
          <p:nvPr/>
        </p:nvSpPr>
        <p:spPr>
          <a:xfrm>
            <a:off x="6321282" y="5524452"/>
            <a:ext cx="2643206" cy="1000132"/>
          </a:xfrm>
          <a:prstGeom prst="frame">
            <a:avLst/>
          </a:prstGeom>
          <a:solidFill>
            <a:srgbClr val="006600">
              <a:alpha val="58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Рамка 57"/>
          <p:cNvSpPr/>
          <p:nvPr/>
        </p:nvSpPr>
        <p:spPr>
          <a:xfrm>
            <a:off x="5868144" y="3595814"/>
            <a:ext cx="3168352" cy="928694"/>
          </a:xfrm>
          <a:prstGeom prst="frame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93469" y="3678939"/>
            <a:ext cx="1715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Рамка 61"/>
          <p:cNvSpPr/>
          <p:nvPr/>
        </p:nvSpPr>
        <p:spPr>
          <a:xfrm>
            <a:off x="6429388" y="4572008"/>
            <a:ext cx="2214578" cy="785818"/>
          </a:xfrm>
          <a:prstGeom prst="frame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rot="10800000">
            <a:off x="1000101" y="2070089"/>
            <a:ext cx="1000132" cy="1588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0800000">
            <a:off x="928663" y="2570155"/>
            <a:ext cx="1000132" cy="1588"/>
          </a:xfrm>
          <a:prstGeom prst="straightConnector1">
            <a:avLst/>
          </a:prstGeom>
          <a:ln w="38100">
            <a:solidFill>
              <a:srgbClr val="000099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14678" y="292893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72000" y="29049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8143900" y="392906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662512" y="5805264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510384" y="5840059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73"/>
          <p:cNvGrpSpPr/>
          <p:nvPr/>
        </p:nvGrpSpPr>
        <p:grpSpPr>
          <a:xfrm>
            <a:off x="0" y="0"/>
            <a:ext cx="9144000" cy="6858000"/>
            <a:chOff x="3571868" y="-3429000"/>
            <a:chExt cx="9144000" cy="6858000"/>
          </a:xfrm>
        </p:grpSpPr>
        <p:grpSp>
          <p:nvGrpSpPr>
            <p:cNvPr id="75" name="Группа 125"/>
            <p:cNvGrpSpPr/>
            <p:nvPr/>
          </p:nvGrpSpPr>
          <p:grpSpPr>
            <a:xfrm>
              <a:off x="3571868" y="-3429000"/>
              <a:ext cx="9144000" cy="6858000"/>
              <a:chOff x="-3214742" y="1285908"/>
              <a:chExt cx="9144000" cy="6858000"/>
            </a:xfrm>
          </p:grpSpPr>
          <p:grpSp>
            <p:nvGrpSpPr>
              <p:cNvPr id="79" name="Группа 114"/>
              <p:cNvGrpSpPr/>
              <p:nvPr/>
            </p:nvGrpSpPr>
            <p:grpSpPr>
              <a:xfrm>
                <a:off x="-3214742" y="1285908"/>
                <a:ext cx="9144000" cy="6858000"/>
                <a:chOff x="0" y="0"/>
                <a:chExt cx="9144000" cy="6858000"/>
              </a:xfrm>
            </p:grpSpPr>
            <p:sp>
              <p:nvSpPr>
                <p:cNvPr id="86" name="Прямоугольник 85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9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Прямоугольник 86"/>
                <p:cNvSpPr/>
                <p:nvPr/>
              </p:nvSpPr>
              <p:spPr>
                <a:xfrm>
                  <a:off x="4714876" y="1928802"/>
                  <a:ext cx="3806363" cy="10156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sz="6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= t</a:t>
                  </a:r>
                  <a:r>
                    <a:rPr lang="en-US" sz="6000" b="1" baseline="300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+</a:t>
                  </a:r>
                  <a:r>
                    <a:rPr lang="en-US" sz="6000" b="1" dirty="0" smtClean="0">
                      <a:latin typeface="Times New Roman" pitchFamily="18" charset="0"/>
                      <a:cs typeface="Times New Roman" pitchFamily="18" charset="0"/>
                    </a:rPr>
                    <a:t>273</a:t>
                  </a:r>
                  <a:endParaRPr lang="ru-RU" sz="6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0" name="Группа 123"/>
              <p:cNvGrpSpPr/>
              <p:nvPr/>
            </p:nvGrpSpPr>
            <p:grpSpPr>
              <a:xfrm>
                <a:off x="-3000460" y="1571636"/>
                <a:ext cx="7425913" cy="1491009"/>
                <a:chOff x="-3152860" y="-838939"/>
                <a:chExt cx="7425913" cy="1491009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8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-3152860" y="-838939"/>
                  <a:ext cx="1500198" cy="500066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lang="en-US" sz="32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r>
                    <a:rPr lang="ru-RU" sz="32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3200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32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 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Line 43"/>
                <p:cNvSpPr>
                  <a:spLocks noChangeShapeType="1"/>
                </p:cNvSpPr>
                <p:nvPr/>
              </p:nvSpPr>
              <p:spPr bwMode="auto">
                <a:xfrm>
                  <a:off x="3483689" y="652070"/>
                  <a:ext cx="789364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1" name="Группа 17"/>
              <p:cNvGrpSpPr/>
              <p:nvPr/>
            </p:nvGrpSpPr>
            <p:grpSpPr>
              <a:xfrm>
                <a:off x="1500134" y="5357850"/>
                <a:ext cx="3429024" cy="2045443"/>
                <a:chOff x="3786150" y="4958870"/>
                <a:chExt cx="3429024" cy="2045443"/>
              </a:xfrm>
            </p:grpSpPr>
            <p:sp>
              <p:nvSpPr>
                <p:cNvPr id="82" name="Прямоугольник 81"/>
                <p:cNvSpPr/>
                <p:nvPr/>
              </p:nvSpPr>
              <p:spPr>
                <a:xfrm>
                  <a:off x="3786150" y="4958870"/>
                  <a:ext cx="3429024" cy="1107996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66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ru-RU" sz="54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r>
                    <a:rPr lang="en-US" sz="5400" b="1" dirty="0" smtClean="0">
                      <a:latin typeface="Times New Roman" pitchFamily="18" charset="0"/>
                      <a:cs typeface="Times New Roman" pitchFamily="18" charset="0"/>
                    </a:rPr>
                    <a:t> 2/3</a:t>
                  </a:r>
                  <a:r>
                    <a:rPr lang="ru-RU" sz="5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5400" b="1" dirty="0" err="1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lang="en-US" sz="5400" b="1" dirty="0" err="1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endParaRPr lang="ru-RU" sz="66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Прямоугольник 82"/>
                <p:cNvSpPr/>
                <p:nvPr/>
              </p:nvSpPr>
              <p:spPr>
                <a:xfrm>
                  <a:off x="3857588" y="6173316"/>
                  <a:ext cx="3000396" cy="83099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48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K = </a:t>
                  </a:r>
                  <a:r>
                    <a:rPr lang="en-US" sz="4800" b="1" dirty="0" smtClean="0">
                      <a:latin typeface="Times New Roman" pitchFamily="18" charset="0"/>
                      <a:cs typeface="Times New Roman" pitchFamily="18" charset="0"/>
                    </a:rPr>
                    <a:t>3/2</a:t>
                  </a:r>
                  <a:r>
                    <a:rPr lang="en-US" sz="4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lang="en-US" sz="48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lang="ru-RU" sz="4800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76" name="Группа 145"/>
            <p:cNvGrpSpPr/>
            <p:nvPr/>
          </p:nvGrpSpPr>
          <p:grpSpPr>
            <a:xfrm>
              <a:off x="4703172" y="-348208"/>
              <a:ext cx="8012696" cy="982161"/>
              <a:chOff x="5000799" y="4509576"/>
              <a:chExt cx="8012696" cy="982161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7" name="Line 1"/>
              <p:cNvSpPr>
                <a:spLocks noChangeShapeType="1"/>
              </p:cNvSpPr>
              <p:nvPr/>
            </p:nvSpPr>
            <p:spPr bwMode="auto">
              <a:xfrm rot="21420000">
                <a:off x="5000799" y="4509576"/>
                <a:ext cx="571504" cy="53509"/>
              </a:xfrm>
              <a:prstGeom prst="line">
                <a:avLst/>
              </a:prstGeom>
              <a:grp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Text Box 153"/>
              <p:cNvSpPr txBox="1">
                <a:spLocks noChangeArrowheads="1"/>
              </p:cNvSpPr>
              <p:nvPr/>
            </p:nvSpPr>
            <p:spPr bwMode="auto">
              <a:xfrm>
                <a:off x="8512933" y="4572032"/>
                <a:ext cx="4500562" cy="919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6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6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5400" b="1" dirty="0" smtClean="0">
                    <a:latin typeface="Times New Roman" pitchFamily="18" charset="0"/>
                    <a:cs typeface="Times New Roman" pitchFamily="18" charset="0"/>
                  </a:rPr>
                  <a:t> 1/3</a:t>
                </a:r>
                <a:r>
                  <a:rPr lang="ru-RU" sz="5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5400" b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54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5400" b="1" baseline="-25000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5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5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3728E-6 L -0.13993 -0.006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-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93 0.04625 L 0.00191 0.0462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2841B"/>
                                      </p:to>
                                    </p:animClr>
                                    <p:animClr clrSpc="rgb" dir="cw">
                                      <p:cBhvr>
                                        <p:cTn id="2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2841B"/>
                                      </p:to>
                                    </p:animClr>
                                    <p:set>
                                      <p:cBhvr>
                                        <p:cTn id="238" dur="3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3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000"/>
                            </p:stCondLst>
                            <p:childTnLst>
                              <p:par>
                                <p:cTn id="2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3076" grpId="0" animBg="1"/>
      <p:bldP spid="3076" grpId="1" animBg="1"/>
      <p:bldP spid="3076" grpId="2" animBg="1"/>
      <p:bldP spid="30" grpId="0"/>
      <p:bldP spid="31" grpId="0"/>
      <p:bldP spid="32" grpId="0"/>
      <p:bldP spid="33" grpId="0"/>
      <p:bldP spid="3080" grpId="0"/>
      <p:bldP spid="39" grpId="0"/>
      <p:bldP spid="44" grpId="0"/>
      <p:bldP spid="3089" grpId="0" animBg="1"/>
      <p:bldP spid="46" grpId="0"/>
      <p:bldP spid="47" grpId="0"/>
      <p:bldP spid="48" grpId="0"/>
      <p:bldP spid="3090" grpId="0"/>
      <p:bldP spid="59" grpId="0" build="allAtOnce"/>
      <p:bldP spid="59" grpId="1" build="allAtOnce"/>
      <p:bldP spid="60" grpId="0"/>
      <p:bldP spid="65" grpId="0"/>
      <p:bldP spid="65" grpId="1"/>
      <p:bldP spid="69" grpId="0"/>
      <p:bldP spid="57" grpId="0" animBg="1"/>
      <p:bldP spid="58" grpId="0" animBg="1"/>
      <p:bldP spid="61" grpId="0"/>
      <p:bldP spid="62" grpId="0" animBg="1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1429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3600" b="1" u="sng" cap="all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ур-ние</a:t>
            </a:r>
            <a:r>
              <a:rPr lang="ru-RU" sz="3600" b="1" u="sng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cap="all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мкт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1.состоят из…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04817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хаотически…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1/6…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623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.взаимодействуют 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+П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28586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Идеальный газ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238164" y="1357298"/>
            <a:ext cx="1357322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143372" y="1345611"/>
            <a:ext cx="357190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768641" y="1639060"/>
            <a:ext cx="45719" cy="1285884"/>
            <a:chOff x="12700" y="3049"/>
            <a:chExt cx="46" cy="627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>
              <a:off x="12746" y="3049"/>
              <a:ext cx="0" cy="6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12700" y="3064"/>
              <a:ext cx="0" cy="6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76" name="Oval 4"/>
          <p:cNvSpPr>
            <a:spLocks noChangeArrowheads="1"/>
          </p:cNvSpPr>
          <p:nvPr/>
        </p:nvSpPr>
        <p:spPr bwMode="auto">
          <a:xfrm flipH="1">
            <a:off x="2144695" y="1996250"/>
            <a:ext cx="355603" cy="349760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00100" y="163906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0166" y="215337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2457" y="191692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14612" y="187427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274749" y="1898212"/>
            <a:ext cx="64294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834754" y="1707648"/>
            <a:ext cx="1428760" cy="857256"/>
            <a:chOff x="9757" y="3167"/>
            <a:chExt cx="681" cy="662"/>
          </a:xfrm>
        </p:grpSpPr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t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v-(-v</a:t>
              </a:r>
              <a:r>
                <a:rPr kumimoji="0" lang="en-US" sz="24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859388" y="1936425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262950" y="1790961"/>
            <a:ext cx="928694" cy="714380"/>
            <a:chOff x="9757" y="3167"/>
            <a:chExt cx="681" cy="662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2mv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143240" y="2571744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кол-во ударов о стенку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554332" y="3143248"/>
            <a:ext cx="849316" cy="912817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16120" y="364331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00166" y="292893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N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/6=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9036" y="33364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357290" y="3714752"/>
            <a:ext cx="135732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2643174" y="3571876"/>
            <a:ext cx="1071570" cy="714380"/>
            <a:chOff x="9757" y="3167"/>
            <a:chExt cx="681" cy="662"/>
          </a:xfrm>
        </p:grpSpPr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2m</a:t>
              </a:r>
              <a:r>
                <a:rPr kumimoji="0" lang="ru-RU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3571868" y="3476876"/>
            <a:ext cx="1143008" cy="857256"/>
            <a:chOff x="9757" y="3167"/>
            <a:chExt cx="681" cy="662"/>
          </a:xfrm>
        </p:grpSpPr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nvt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S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143636" y="3714752"/>
            <a:ext cx="285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66822" y="4640057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3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5072066" y="4500570"/>
            <a:ext cx="1369197" cy="857256"/>
            <a:chOff x="9757" y="3167"/>
            <a:chExt cx="681" cy="662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762828" y="467888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2/3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8143712" y="473704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491880" y="5755322"/>
            <a:ext cx="2952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0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= 2/3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31"/>
          <p:cNvGrpSpPr>
            <a:grpSpLocks/>
          </p:cNvGrpSpPr>
          <p:nvPr/>
        </p:nvGrpSpPr>
        <p:grpSpPr bwMode="auto">
          <a:xfrm>
            <a:off x="6489444" y="5730225"/>
            <a:ext cx="2404011" cy="555313"/>
            <a:chOff x="14247" y="6143"/>
            <a:chExt cx="1661" cy="872"/>
          </a:xfrm>
        </p:grpSpPr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14247" y="6143"/>
              <a:ext cx="1661" cy="8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 =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3/2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4302" y="6277"/>
              <a:ext cx="191" cy="1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Рамка 56"/>
          <p:cNvSpPr/>
          <p:nvPr/>
        </p:nvSpPr>
        <p:spPr>
          <a:xfrm>
            <a:off x="6321282" y="5524452"/>
            <a:ext cx="2643206" cy="1000132"/>
          </a:xfrm>
          <a:prstGeom prst="frame">
            <a:avLst/>
          </a:prstGeom>
          <a:solidFill>
            <a:srgbClr val="006600">
              <a:alpha val="58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Рамка 57"/>
          <p:cNvSpPr/>
          <p:nvPr/>
        </p:nvSpPr>
        <p:spPr>
          <a:xfrm>
            <a:off x="5868144" y="3595814"/>
            <a:ext cx="3168352" cy="928694"/>
          </a:xfrm>
          <a:prstGeom prst="frame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93469" y="3678939"/>
            <a:ext cx="1715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Рамка 61"/>
          <p:cNvSpPr/>
          <p:nvPr/>
        </p:nvSpPr>
        <p:spPr>
          <a:xfrm>
            <a:off x="6429388" y="4572008"/>
            <a:ext cx="2214578" cy="785818"/>
          </a:xfrm>
          <a:prstGeom prst="frame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rot="10800000">
            <a:off x="1000101" y="2066099"/>
            <a:ext cx="1000132" cy="1588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0800000">
            <a:off x="928663" y="2566165"/>
            <a:ext cx="1000132" cy="1588"/>
          </a:xfrm>
          <a:prstGeom prst="straightConnector1">
            <a:avLst/>
          </a:prstGeom>
          <a:ln w="38100">
            <a:solidFill>
              <a:srgbClr val="000099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14678" y="292893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72000" y="29049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8143900" y="392906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662512" y="5805264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510384" y="5840059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3728E-6 L -0.13993 -0.006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-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93 0.04625 L 0.00191 0.0462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2841B"/>
                                      </p:to>
                                    </p:animClr>
                                    <p:animClr clrSpc="rgb" dir="cw">
                                      <p:cBhvr>
                                        <p:cTn id="2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2841B"/>
                                      </p:to>
                                    </p:animClr>
                                    <p:set>
                                      <p:cBhvr>
                                        <p:cTn id="238" dur="3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3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000"/>
                            </p:stCondLst>
                            <p:childTnLst>
                              <p:par>
                                <p:cTn id="2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3076" grpId="0" animBg="1"/>
      <p:bldP spid="3076" grpId="1" animBg="1"/>
      <p:bldP spid="3076" grpId="2" animBg="1"/>
      <p:bldP spid="30" grpId="0"/>
      <p:bldP spid="31" grpId="0"/>
      <p:bldP spid="32" grpId="0"/>
      <p:bldP spid="33" grpId="0"/>
      <p:bldP spid="3080" grpId="0"/>
      <p:bldP spid="39" grpId="0"/>
      <p:bldP spid="44" grpId="0"/>
      <p:bldP spid="3089" grpId="0" animBg="1"/>
      <p:bldP spid="46" grpId="0"/>
      <p:bldP spid="47" grpId="0"/>
      <p:bldP spid="48" grpId="0"/>
      <p:bldP spid="3090" grpId="0"/>
      <p:bldP spid="59" grpId="0" build="allAtOnce"/>
      <p:bldP spid="59" grpId="1" build="allAtOnce"/>
      <p:bldP spid="60" grpId="0"/>
      <p:bldP spid="65" grpId="0"/>
      <p:bldP spid="65" grpId="1"/>
      <p:bldP spid="69" grpId="0"/>
      <p:bldP spid="57" grpId="0" animBg="1"/>
      <p:bldP spid="58" grpId="0" animBg="1"/>
      <p:bldP spid="61" grpId="0"/>
      <p:bldP spid="62" grpId="0" animBg="1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2/3 n 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(K)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50004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2/3n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3/2kT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816" y="417105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147521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14311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8,31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621644" y="2928934"/>
            <a:ext cx="2571768" cy="114300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271462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газовая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56935">
            <a:off x="6694991" y="704275"/>
            <a:ext cx="1979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4083817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cap="all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ние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состояния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0760" y="5108451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nm</a:t>
            </a:r>
            <a:r>
              <a:rPr lang="ru-RU" sz="32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3260" y="4764377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2/3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447" y="4226693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0760" y="559589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473173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Менделеева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Клапейрона</a:t>
            </a:r>
            <a:r>
              <a:rPr lang="ru-RU" sz="2400" b="1" cap="all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5869759" y="4191068"/>
            <a:ext cx="2714644" cy="2286016"/>
          </a:xfrm>
          <a:prstGeom prst="frame">
            <a:avLst>
              <a:gd name="adj1" fmla="val 6266"/>
            </a:avLst>
          </a:prstGeom>
          <a:solidFill>
            <a:srgbClr val="66CC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441771" y="485579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94337" y="5274325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500958" y="5762704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1018" y="3143060"/>
            <a:ext cx="242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0" y="0"/>
            <a:ext cx="9144000" cy="6858000"/>
            <a:chOff x="3571868" y="-3429000"/>
            <a:chExt cx="9144000" cy="6858000"/>
          </a:xfrm>
        </p:grpSpPr>
        <p:grpSp>
          <p:nvGrpSpPr>
            <p:cNvPr id="27" name="Группа 125"/>
            <p:cNvGrpSpPr/>
            <p:nvPr/>
          </p:nvGrpSpPr>
          <p:grpSpPr>
            <a:xfrm>
              <a:off x="3571868" y="-3429000"/>
              <a:ext cx="9144000" cy="6858000"/>
              <a:chOff x="-3214742" y="1285908"/>
              <a:chExt cx="9144000" cy="6858000"/>
            </a:xfrm>
          </p:grpSpPr>
          <p:grpSp>
            <p:nvGrpSpPr>
              <p:cNvPr id="29" name="Группа 114"/>
              <p:cNvGrpSpPr/>
              <p:nvPr/>
            </p:nvGrpSpPr>
            <p:grpSpPr>
              <a:xfrm>
                <a:off x="-3214742" y="1285908"/>
                <a:ext cx="9144000" cy="6858000"/>
                <a:chOff x="0" y="0"/>
                <a:chExt cx="9144000" cy="6858000"/>
              </a:xfrm>
            </p:grpSpPr>
            <p:sp>
              <p:nvSpPr>
                <p:cNvPr id="37" name="Прямоугольник 36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9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algn="ctr"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Прямоугольник 37"/>
                <p:cNvSpPr/>
                <p:nvPr/>
              </p:nvSpPr>
              <p:spPr>
                <a:xfrm>
                  <a:off x="5072066" y="285752"/>
                  <a:ext cx="3806363" cy="10156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sz="6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= t</a:t>
                  </a:r>
                  <a:r>
                    <a:rPr lang="en-US" sz="6000" b="1" baseline="300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en-US" sz="6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+</a:t>
                  </a:r>
                  <a:r>
                    <a:rPr lang="en-US" sz="6000" b="1" dirty="0" smtClean="0">
                      <a:latin typeface="Times New Roman" pitchFamily="18" charset="0"/>
                      <a:cs typeface="Times New Roman" pitchFamily="18" charset="0"/>
                    </a:rPr>
                    <a:t>273</a:t>
                  </a:r>
                  <a:endParaRPr lang="ru-RU" sz="6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0" name="Группа 123"/>
              <p:cNvGrpSpPr/>
              <p:nvPr/>
            </p:nvGrpSpPr>
            <p:grpSpPr>
              <a:xfrm>
                <a:off x="-3214742" y="1428785"/>
                <a:ext cx="7640195" cy="1633860"/>
                <a:chOff x="-3367142" y="-981790"/>
                <a:chExt cx="7640195" cy="1633860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-3367142" y="-981790"/>
                  <a:ext cx="2071670" cy="857256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lang="en-US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r>
                    <a:rPr lang="ru-RU" sz="44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44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4400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44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kumimoji="0" lang="en-US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 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Line 43"/>
                <p:cNvSpPr>
                  <a:spLocks noChangeShapeType="1"/>
                </p:cNvSpPr>
                <p:nvPr/>
              </p:nvSpPr>
              <p:spPr bwMode="auto">
                <a:xfrm>
                  <a:off x="3483689" y="652070"/>
                  <a:ext cx="789364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1" name="Группа 17"/>
              <p:cNvGrpSpPr/>
              <p:nvPr/>
            </p:nvGrpSpPr>
            <p:grpSpPr>
              <a:xfrm>
                <a:off x="-2357518" y="3643362"/>
                <a:ext cx="6786610" cy="3423660"/>
                <a:chOff x="-71502" y="3244382"/>
                <a:chExt cx="6786610" cy="3423660"/>
              </a:xfrm>
            </p:grpSpPr>
            <p:sp>
              <p:nvSpPr>
                <p:cNvPr id="32" name="Прямоугольник 31"/>
                <p:cNvSpPr/>
                <p:nvPr/>
              </p:nvSpPr>
              <p:spPr>
                <a:xfrm>
                  <a:off x="1643010" y="3244382"/>
                  <a:ext cx="5072098" cy="1323439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8000" b="1" dirty="0" err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n-US" sz="8000" b="1" dirty="0" err="1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80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8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</a:t>
                  </a:r>
                  <a:r>
                    <a:rPr lang="en-US" sz="8000" b="1" dirty="0" smtClean="0">
                      <a:latin typeface="Times New Roman" pitchFamily="18" charset="0"/>
                      <a:cs typeface="Times New Roman" pitchFamily="18" charset="0"/>
                    </a:rPr>
                    <a:t>R </a:t>
                  </a:r>
                  <a:r>
                    <a:rPr lang="en-US" sz="80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lang="ru-RU" sz="80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-71502" y="5744712"/>
                  <a:ext cx="3857652" cy="92333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48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p </a:t>
                  </a:r>
                  <a:r>
                    <a:rPr lang="en-US" sz="4800" dirty="0" smtClean="0"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r>
                    <a:rPr lang="en-US" sz="48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5400" b="1" dirty="0" smtClean="0">
                      <a:latin typeface="Times New Roman" pitchFamily="18" charset="0"/>
                      <a:cs typeface="Times New Roman" pitchFamily="18" charset="0"/>
                    </a:rPr>
                    <a:t>1/3</a:t>
                  </a:r>
                  <a:r>
                    <a:rPr lang="en-US" sz="5400" b="1" dirty="0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nm</a:t>
                  </a:r>
                  <a:r>
                    <a:rPr lang="ru-RU" sz="5400" b="1" baseline="-25000" dirty="0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5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5400" b="1" baseline="300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54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Прямоугольник 33"/>
                <p:cNvSpPr/>
                <p:nvPr/>
              </p:nvSpPr>
              <p:spPr>
                <a:xfrm>
                  <a:off x="-64" y="4816018"/>
                  <a:ext cx="3071834" cy="92333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54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n-US" sz="54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sz="5400" b="1" dirty="0" err="1" smtClean="0"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lang="en-US" sz="5400" b="1" dirty="0" err="1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kT</a:t>
                  </a:r>
                  <a:endParaRPr lang="ru-RU" sz="5400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8" name="Line 1"/>
            <p:cNvSpPr>
              <a:spLocks noChangeShapeType="1"/>
            </p:cNvSpPr>
            <p:nvPr/>
          </p:nvSpPr>
          <p:spPr bwMode="auto">
            <a:xfrm rot="21120000">
              <a:off x="7567582" y="1739677"/>
              <a:ext cx="360000" cy="53509"/>
            </a:xfrm>
            <a:prstGeom prst="lin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7500957" y="0"/>
            <a:ext cx="1643043" cy="571480"/>
          </a:xfrm>
          <a:prstGeom prst="rect">
            <a:avLst/>
          </a:prstGeom>
          <a:solidFill>
            <a:srgbClr val="FFFF00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2-1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 animBg="1"/>
      <p:bldP spid="9" grpId="1" animBg="1"/>
      <p:bldP spid="11" grpId="0"/>
      <p:bldP spid="11" grpId="1"/>
      <p:bldP spid="12" grpId="0"/>
      <p:bldP spid="13" grpId="0"/>
      <p:bldP spid="17" grpId="0"/>
      <p:bldP spid="18" grpId="0"/>
      <p:bldP spid="19" grpId="0"/>
      <p:bldP spid="20" grpId="0"/>
      <p:bldP spid="22" grpId="0" animBg="1"/>
      <p:bldP spid="8" grpId="0"/>
      <p:bldP spid="8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6206</TotalTime>
  <Words>1785</Words>
  <Application>Microsoft Office PowerPoint</Application>
  <PresentationFormat>Экран (4:3)</PresentationFormat>
  <Paragraphs>371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Уроки физики    Вторушина С.В.  10  класс Т№2 (Осн..   ур-ние МКТ)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Домашнее задание.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730</cp:revision>
  <dcterms:created xsi:type="dcterms:W3CDTF">2009-11-04T14:29:22Z</dcterms:created>
  <dcterms:modified xsi:type="dcterms:W3CDTF">2021-10-19T06:12:12Z</dcterms:modified>
</cp:coreProperties>
</file>