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ms-powerpoint.presentation.macroEnabled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1" r:id="rId1"/>
  </p:sldMasterIdLst>
  <p:notesMasterIdLst>
    <p:notesMasterId r:id="rId21"/>
  </p:notesMasterIdLst>
  <p:sldIdLst>
    <p:sldId id="289" r:id="rId2"/>
    <p:sldId id="337" r:id="rId3"/>
    <p:sldId id="344" r:id="rId4"/>
    <p:sldId id="341" r:id="rId5"/>
    <p:sldId id="316" r:id="rId6"/>
    <p:sldId id="334" r:id="rId7"/>
    <p:sldId id="335" r:id="rId8"/>
    <p:sldId id="349" r:id="rId9"/>
    <p:sldId id="336" r:id="rId10"/>
    <p:sldId id="348" r:id="rId11"/>
    <p:sldId id="353" r:id="rId12"/>
    <p:sldId id="346" r:id="rId13"/>
    <p:sldId id="347" r:id="rId14"/>
    <p:sldId id="359" r:id="rId15"/>
    <p:sldId id="338" r:id="rId16"/>
    <p:sldId id="355" r:id="rId17"/>
    <p:sldId id="356" r:id="rId18"/>
    <p:sldId id="358" r:id="rId19"/>
    <p:sldId id="342" r:id="rId2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99"/>
    <a:srgbClr val="006600"/>
    <a:srgbClr val="0033CC"/>
    <a:srgbClr val="003300"/>
    <a:srgbClr val="66CCFF"/>
    <a:srgbClr val="365D21"/>
    <a:srgbClr val="0014AC"/>
    <a:srgbClr val="2706EC"/>
    <a:srgbClr val="000000"/>
    <a:srgbClr val="220FB1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681" autoAdjust="0"/>
  </p:normalViewPr>
  <p:slideViewPr>
    <p:cSldViewPr>
      <p:cViewPr>
        <p:scale>
          <a:sx n="53" d="100"/>
          <a:sy n="53" d="100"/>
        </p:scale>
        <p:origin x="-990" y="-4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786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76E3A03-BB73-4ED6-99C4-4CFD2A94209F}" type="datetimeFigureOut">
              <a:rPr lang="ru-RU"/>
              <a:pPr>
                <a:defRPr/>
              </a:pPr>
              <a:t>19.10.2021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DA3820B-7150-4465-9329-879E122C3E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436086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96998B-470D-40EF-A191-BD62BA73A0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4D8782-41D5-4251-85C2-531FFE3C84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C874C7-9393-40C1-A385-7AF3418EC4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D63DA3-EFB4-4EDF-8F87-C68D53915E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B4824-2863-4106-B7A6-92F782BD50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4008A9-4259-4C93-99C2-5939032736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E2D8F1-AE7D-4559-9F5C-0762D2F1D8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76B807-3976-45DB-8AE9-7E0057AB82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BC2D45-DCC5-40D6-8543-A23820867A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5DC91E-F650-4703-95E6-2CB7DCA586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D6F8FC-428F-40A9-A415-F1D3D6AE18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9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2EAED02A-B3E0-45D7-94C6-41158E69FE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  <p:sldLayoutId id="2147483815" r:id="rId2"/>
    <p:sldLayoutId id="2147483816" r:id="rId3"/>
    <p:sldLayoutId id="2147483811" r:id="rId4"/>
    <p:sldLayoutId id="2147483817" r:id="rId5"/>
    <p:sldLayoutId id="2147483812" r:id="rId6"/>
    <p:sldLayoutId id="2147483818" r:id="rId7"/>
    <p:sldLayoutId id="2147483819" r:id="rId8"/>
    <p:sldLayoutId id="2147483820" r:id="rId9"/>
    <p:sldLayoutId id="2147483813" r:id="rId10"/>
    <p:sldLayoutId id="214748382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audio" Target="../media/audio9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5.wav"/><Relationship Id="rId5" Type="http://schemas.openxmlformats.org/officeDocument/2006/relationships/audio" Target="../media/audio4.wav"/><Relationship Id="rId4" Type="http://schemas.openxmlformats.org/officeDocument/2006/relationships/audio" Target="../media/audio2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9.wav"/><Relationship Id="rId4" Type="http://schemas.openxmlformats.org/officeDocument/2006/relationships/audio" Target="../media/audio5.wav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9.jpeg"/><Relationship Id="rId3" Type="http://schemas.openxmlformats.org/officeDocument/2006/relationships/audio" Target="../media/audio2.wav"/><Relationship Id="rId7" Type="http://schemas.openxmlformats.org/officeDocument/2006/relationships/image" Target="../media/image3.png"/><Relationship Id="rId12" Type="http://schemas.openxmlformats.org/officeDocument/2006/relationships/image" Target="../media/image8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5.wav"/><Relationship Id="rId11" Type="http://schemas.openxmlformats.org/officeDocument/2006/relationships/image" Target="../media/image7.jpeg"/><Relationship Id="rId5" Type="http://schemas.openxmlformats.org/officeDocument/2006/relationships/audio" Target="../media/audio4.wav"/><Relationship Id="rId10" Type="http://schemas.openxmlformats.org/officeDocument/2006/relationships/image" Target="../media/image6.jpeg"/><Relationship Id="rId4" Type="http://schemas.openxmlformats.org/officeDocument/2006/relationships/audio" Target="../media/audio3.wav"/><Relationship Id="rId9" Type="http://schemas.openxmlformats.org/officeDocument/2006/relationships/image" Target="../media/image5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1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5.wav"/><Relationship Id="rId5" Type="http://schemas.openxmlformats.org/officeDocument/2006/relationships/audio" Target="../media/audio2.wav"/><Relationship Id="rId4" Type="http://schemas.openxmlformats.org/officeDocument/2006/relationships/audio" Target="../media/audio8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1.wav"/><Relationship Id="rId7" Type="http://schemas.openxmlformats.org/officeDocument/2006/relationships/audio" Target="../media/audio1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5.wav"/><Relationship Id="rId5" Type="http://schemas.openxmlformats.org/officeDocument/2006/relationships/audio" Target="../media/audio2.wav"/><Relationship Id="rId4" Type="http://schemas.openxmlformats.org/officeDocument/2006/relationships/audio" Target="../media/audio8.wav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audio" Target="../media/audio9.wav"/><Relationship Id="rId3" Type="http://schemas.openxmlformats.org/officeDocument/2006/relationships/audio" Target="../media/audio8.wav"/><Relationship Id="rId7" Type="http://schemas.openxmlformats.org/officeDocument/2006/relationships/audio" Target="../media/audio1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5.wav"/><Relationship Id="rId5" Type="http://schemas.openxmlformats.org/officeDocument/2006/relationships/audio" Target="../media/audio11.wav"/><Relationship Id="rId4" Type="http://schemas.openxmlformats.org/officeDocument/2006/relationships/audio" Target="../media/audio2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9.jpeg"/><Relationship Id="rId3" Type="http://schemas.openxmlformats.org/officeDocument/2006/relationships/audio" Target="../media/audio2.wav"/><Relationship Id="rId7" Type="http://schemas.openxmlformats.org/officeDocument/2006/relationships/image" Target="../media/image3.png"/><Relationship Id="rId12" Type="http://schemas.openxmlformats.org/officeDocument/2006/relationships/image" Target="../media/image8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5.wav"/><Relationship Id="rId11" Type="http://schemas.openxmlformats.org/officeDocument/2006/relationships/image" Target="../media/image7.jpeg"/><Relationship Id="rId5" Type="http://schemas.openxmlformats.org/officeDocument/2006/relationships/audio" Target="../media/audio4.wav"/><Relationship Id="rId10" Type="http://schemas.openxmlformats.org/officeDocument/2006/relationships/image" Target="../media/image6.jpeg"/><Relationship Id="rId4" Type="http://schemas.openxmlformats.org/officeDocument/2006/relationships/audio" Target="../media/audio3.wav"/><Relationship Id="rId9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7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6.wav"/><Relationship Id="rId5" Type="http://schemas.openxmlformats.org/officeDocument/2006/relationships/audio" Target="../media/audio5.wav"/><Relationship Id="rId4" Type="http://schemas.openxmlformats.org/officeDocument/2006/relationships/audio" Target="../media/audio2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6.wav"/><Relationship Id="rId5" Type="http://schemas.openxmlformats.org/officeDocument/2006/relationships/audio" Target="../media/audio8.wav"/><Relationship Id="rId4" Type="http://schemas.openxmlformats.org/officeDocument/2006/relationships/audio" Target="../media/audio5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8.wav"/><Relationship Id="rId4" Type="http://schemas.openxmlformats.org/officeDocument/2006/relationships/audio" Target="../media/audio5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6.wav"/><Relationship Id="rId4" Type="http://schemas.openxmlformats.org/officeDocument/2006/relationships/audio" Target="../media/audio5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3042" y="0"/>
            <a:ext cx="4900618" cy="409596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1100" b="1" cap="none" dirty="0" smtClean="0">
                <a:latin typeface="Times New Roman" pitchFamily="18" charset="0"/>
                <a:cs typeface="Times New Roman" pitchFamily="18" charset="0"/>
              </a:rPr>
              <a:t>Уроки физики    Вторушина С.В.  10  класс Т№2 (</a:t>
            </a:r>
            <a:r>
              <a:rPr lang="ru-RU" sz="1100" b="1" cap="none" dirty="0" err="1" smtClean="0">
                <a:latin typeface="Times New Roman" pitchFamily="18" charset="0"/>
                <a:cs typeface="Times New Roman" pitchFamily="18" charset="0"/>
              </a:rPr>
              <a:t>Осн</a:t>
            </a:r>
            <a:r>
              <a:rPr lang="ru-RU" sz="1100" b="1" cap="none" dirty="0" smtClean="0">
                <a:latin typeface="Times New Roman" pitchFamily="18" charset="0"/>
                <a:cs typeface="Times New Roman" pitchFamily="18" charset="0"/>
              </a:rPr>
              <a:t>..   </a:t>
            </a:r>
            <a:r>
              <a:rPr lang="ru-RU" sz="1100" b="1" cap="none" dirty="0" err="1" smtClean="0">
                <a:latin typeface="Times New Roman" pitchFamily="18" charset="0"/>
                <a:cs typeface="Times New Roman" pitchFamily="18" charset="0"/>
              </a:rPr>
              <a:t>ур-ние</a:t>
            </a:r>
            <a:r>
              <a:rPr lang="ru-RU" sz="1100" b="1" cap="none" dirty="0" smtClean="0">
                <a:latin typeface="Times New Roman" pitchFamily="18" charset="0"/>
                <a:cs typeface="Times New Roman" pitchFamily="18" charset="0"/>
              </a:rPr>
              <a:t> МКТ)</a:t>
            </a:r>
            <a:endParaRPr lang="ru-RU" sz="1100" b="1" dirty="0"/>
          </a:p>
        </p:txBody>
      </p:sp>
      <p:sp>
        <p:nvSpPr>
          <p:cNvPr id="11267" name="Содержимое 2"/>
          <p:cNvSpPr>
            <a:spLocks noGrp="1"/>
          </p:cNvSpPr>
          <p:nvPr>
            <p:ph idx="1"/>
          </p:nvPr>
        </p:nvSpPr>
        <p:spPr>
          <a:xfrm>
            <a:off x="0" y="857232"/>
            <a:ext cx="9144000" cy="3786214"/>
          </a:xfrm>
        </p:spPr>
        <p:txBody>
          <a:bodyPr/>
          <a:lstStyle/>
          <a:p>
            <a:r>
              <a:rPr lang="ru-RU" sz="1400" b="1" dirty="0" smtClean="0">
                <a:solidFill>
                  <a:srgbClr val="FF0000"/>
                </a:solidFill>
              </a:rPr>
              <a:t> </a:t>
            </a:r>
            <a:endParaRPr lang="ru-RU" sz="1400" dirty="0" smtClean="0"/>
          </a:p>
          <a:p>
            <a:pPr>
              <a:defRPr/>
            </a:pPr>
            <a:endParaRPr lang="ru-RU" sz="1400" dirty="0" smtClean="0">
              <a:solidFill>
                <a:srgbClr val="0014A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858280" y="250030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49394" y="428604"/>
            <a:ext cx="9094606" cy="59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Урок - 4  (МКТ и ТД ) раздел (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ТЕМА</a:t>
            </a: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/Т.2/ ИДЕАЛЬНЫЙ ГАЗ. ОСНОВНОЕ УРАВНЕНИЕ МКТ ГАЗОВ.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ЦЕЛИ: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Ввести понятие «идеальный газ», термодинамика, термодинамические параметры, абсолютный ноль температур в МКТ и ТД.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Доказать, что температура есть мера средней кинетической энергии.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Научить учащихся выводить основное уравнение МКТ.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Начать изучение закона Шарля.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Вывести уравнение Менделеева-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Клапейрона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ЗАДАЧИ: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ТИП УРОКА: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ВИД УРОКА: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ДЕМОНСТРАЦИИ:</a:t>
            </a:r>
            <a:endParaRPr kumimoji="0" lang="ru-RU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Изохорный процесс.  Закон Шарля /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=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</a:t>
            </a:r>
            <a:r>
              <a:rPr kumimoji="0" lang="ru-RU" sz="24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0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(1 +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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)/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БНП модель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№7</a:t>
            </a:r>
          </a:p>
          <a:p>
            <a:pPr lvl="0" eaLnBrk="0" hangingPunct="0">
              <a:buFontTx/>
              <a:buChar char="•"/>
            </a:pP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Распределение молекул по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скоротям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 </a:t>
            </a:r>
            <a:r>
              <a:rPr lang="ru-RU" sz="2400" b="1" dirty="0" smtClean="0">
                <a:solidFill>
                  <a:srgbClr val="00009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БНП модель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№9</a:t>
            </a:r>
          </a:p>
          <a:p>
            <a:pPr lvl="0" eaLnBrk="0" hangingPunct="0">
              <a:buFontTx/>
              <a:buChar char="•"/>
            </a:pP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Установление</a:t>
            </a:r>
            <a:r>
              <a:rPr kumimoji="0" lang="ru-RU" sz="2400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температур при контакте  горячих и </a:t>
            </a:r>
            <a:r>
              <a:rPr kumimoji="0" lang="ru-RU" sz="2400" i="0" u="none" strike="noStrike" cap="none" normalizeH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хол</a:t>
            </a:r>
            <a:r>
              <a:rPr kumimoji="0" lang="ru-RU" sz="2400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. тел </a:t>
            </a:r>
            <a:r>
              <a:rPr lang="ru-RU" sz="2400" b="1" dirty="0" smtClean="0">
                <a:solidFill>
                  <a:srgbClr val="00009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БНП модель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№14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858280" y="250030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3473450" y="852488"/>
            <a:ext cx="1335088" cy="74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0" y="-27384"/>
            <a:ext cx="91440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2-2.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Стальной баллон наполнен азотом при температуре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12 </a:t>
            </a:r>
            <a:r>
              <a:rPr kumimoji="0" lang="ru-RU" sz="3200" b="1" i="0" u="none" strike="noStrike" cap="none" normalizeH="0" baseline="30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0</a:t>
            </a:r>
            <a:r>
              <a:rPr kumimoji="0" lang="en-US" sz="32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Давление  азота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15 МПа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Найти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плотность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азота при этих условиях.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Группа 6"/>
          <p:cNvGrpSpPr/>
          <p:nvPr/>
        </p:nvGrpSpPr>
        <p:grpSpPr>
          <a:xfrm>
            <a:off x="214314" y="1484784"/>
            <a:ext cx="2928958" cy="1297383"/>
            <a:chOff x="4429124" y="1572364"/>
            <a:chExt cx="2928958" cy="1297383"/>
          </a:xfrm>
        </p:grpSpPr>
        <p:sp>
          <p:nvSpPr>
            <p:cNvPr id="8" name="TextBox 7"/>
            <p:cNvSpPr txBox="1"/>
            <p:nvPr/>
          </p:nvSpPr>
          <p:spPr>
            <a:xfrm>
              <a:off x="4429124" y="2000240"/>
              <a:ext cx="292895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p</a:t>
              </a:r>
              <a:r>
                <a:rPr lang="en-US" sz="3200" b="1" baseline="-25000" dirty="0" smtClean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r>
                <a:rPr lang="en-US" sz="3200" b="1" dirty="0" smtClean="0">
                  <a:solidFill>
                    <a:srgbClr val="003300"/>
                  </a:solidFill>
                  <a:latin typeface="Times New Roman" pitchFamily="18" charset="0"/>
                  <a:cs typeface="Times New Roman" pitchFamily="18" charset="0"/>
                </a:rPr>
                <a:t>V</a:t>
              </a:r>
              <a:r>
                <a:rPr lang="en-US" sz="3200" b="1" baseline="-25000" dirty="0" smtClean="0">
                  <a:solidFill>
                    <a:srgbClr val="003300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 =</a:t>
              </a:r>
              <a:r>
                <a:rPr lang="ru-RU" sz="3200" b="1" dirty="0" smtClean="0">
                  <a:latin typeface="Times New Roman" pitchFamily="18" charset="0"/>
                  <a:cs typeface="Times New Roman" pitchFamily="18" charset="0"/>
                </a:rPr>
                <a:t>     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 R</a:t>
              </a:r>
              <a:r>
                <a:rPr lang="en-US" sz="32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</a:t>
              </a:r>
              <a:r>
                <a:rPr lang="en-US" sz="3200" b="1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endParaRPr lang="ru-RU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3" name="Группа 16"/>
            <p:cNvGrpSpPr/>
            <p:nvPr/>
          </p:nvGrpSpPr>
          <p:grpSpPr>
            <a:xfrm>
              <a:off x="5506599" y="1572364"/>
              <a:ext cx="1218560" cy="1297383"/>
              <a:chOff x="6994922" y="1702989"/>
              <a:chExt cx="1218560" cy="1297383"/>
            </a:xfrm>
          </p:grpSpPr>
          <p:sp>
            <p:nvSpPr>
              <p:cNvPr id="10" name="Text Box 22"/>
              <p:cNvSpPr txBox="1">
                <a:spLocks noChangeArrowheads="1"/>
              </p:cNvSpPr>
              <p:nvPr/>
            </p:nvSpPr>
            <p:spPr bwMode="auto">
              <a:xfrm>
                <a:off x="7004941" y="2364984"/>
                <a:ext cx="1208541" cy="6353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200" b="1" i="0" u="none" strike="noStrike" cap="none" normalizeH="0" baseline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M</a:t>
                </a:r>
                <a:endParaRPr kumimoji="0" lang="ru-RU" sz="4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1" name="Text Box 23"/>
              <p:cNvSpPr txBox="1">
                <a:spLocks noChangeArrowheads="1"/>
              </p:cNvSpPr>
              <p:nvPr/>
            </p:nvSpPr>
            <p:spPr bwMode="auto">
              <a:xfrm>
                <a:off x="6994922" y="1702989"/>
                <a:ext cx="1208541" cy="7338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200" b="1" i="0" u="none" strike="noStrike" cap="none" normalizeH="0" baseline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m</a:t>
                </a:r>
                <a:r>
                  <a:rPr kumimoji="0" lang="ru-RU" b="1" i="0" u="none" strike="noStrike" cap="none" normalizeH="0" baseline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1</a:t>
                </a:r>
                <a:endParaRPr kumimoji="0" lang="ru-RU" sz="4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2" name="Line 24"/>
              <p:cNvSpPr>
                <a:spLocks noChangeShapeType="1"/>
              </p:cNvSpPr>
              <p:nvPr/>
            </p:nvSpPr>
            <p:spPr bwMode="auto">
              <a:xfrm>
                <a:off x="7127397" y="2416993"/>
                <a:ext cx="576000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44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13" name="TextBox 12"/>
          <p:cNvSpPr txBox="1"/>
          <p:nvPr/>
        </p:nvSpPr>
        <p:spPr>
          <a:xfrm>
            <a:off x="2857520" y="1913412"/>
            <a:ext cx="54292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Разделим  обе части на </a:t>
            </a:r>
            <a:r>
              <a:rPr lang="en-US" sz="32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3200" b="1" baseline="-250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" name="Группа 19"/>
          <p:cNvGrpSpPr/>
          <p:nvPr/>
        </p:nvGrpSpPr>
        <p:grpSpPr>
          <a:xfrm>
            <a:off x="142876" y="2564904"/>
            <a:ext cx="2928958" cy="1297383"/>
            <a:chOff x="4429124" y="1572364"/>
            <a:chExt cx="2928958" cy="1297383"/>
          </a:xfrm>
        </p:grpSpPr>
        <p:sp>
          <p:nvSpPr>
            <p:cNvPr id="21" name="TextBox 20"/>
            <p:cNvSpPr txBox="1"/>
            <p:nvPr/>
          </p:nvSpPr>
          <p:spPr>
            <a:xfrm>
              <a:off x="4429124" y="2000240"/>
              <a:ext cx="292895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3200" b="1" dirty="0" smtClean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  </a:t>
              </a:r>
              <a:r>
                <a:rPr lang="en-US" sz="3200" b="1" dirty="0" smtClean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p</a:t>
              </a:r>
              <a:r>
                <a:rPr lang="en-US" sz="3200" b="1" baseline="-25000" dirty="0" smtClean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=</a:t>
              </a:r>
              <a:r>
                <a:rPr lang="ru-RU" sz="3200" b="1" dirty="0" smtClean="0">
                  <a:latin typeface="Times New Roman" pitchFamily="18" charset="0"/>
                  <a:cs typeface="Times New Roman" pitchFamily="18" charset="0"/>
                </a:rPr>
                <a:t>     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3200" b="1" dirty="0" smtClean="0">
                  <a:latin typeface="Times New Roman" pitchFamily="18" charset="0"/>
                  <a:cs typeface="Times New Roman" pitchFamily="18" charset="0"/>
                </a:rPr>
                <a:t>   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R</a:t>
              </a:r>
              <a:r>
                <a:rPr lang="en-US" sz="32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</a:t>
              </a:r>
              <a:r>
                <a:rPr lang="en-US" sz="3200" b="1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endParaRPr lang="ru-RU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6" name="Группа 16"/>
            <p:cNvGrpSpPr/>
            <p:nvPr/>
          </p:nvGrpSpPr>
          <p:grpSpPr>
            <a:xfrm>
              <a:off x="5506599" y="1572364"/>
              <a:ext cx="1218560" cy="1297383"/>
              <a:chOff x="6994922" y="1702989"/>
              <a:chExt cx="1218560" cy="1297383"/>
            </a:xfrm>
          </p:grpSpPr>
          <p:sp>
            <p:nvSpPr>
              <p:cNvPr id="23" name="Text Box 22"/>
              <p:cNvSpPr txBox="1">
                <a:spLocks noChangeArrowheads="1"/>
              </p:cNvSpPr>
              <p:nvPr/>
            </p:nvSpPr>
            <p:spPr bwMode="auto">
              <a:xfrm>
                <a:off x="7004941" y="2364984"/>
                <a:ext cx="1208541" cy="6353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200" b="1" i="0" u="none" strike="noStrike" cap="none" normalizeH="0" baseline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M</a:t>
                </a:r>
                <a:endParaRPr kumimoji="0" lang="ru-RU" sz="4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4" name="Text Box 23"/>
              <p:cNvSpPr txBox="1">
                <a:spLocks noChangeArrowheads="1"/>
              </p:cNvSpPr>
              <p:nvPr/>
            </p:nvSpPr>
            <p:spPr bwMode="auto">
              <a:xfrm>
                <a:off x="6994922" y="1702989"/>
                <a:ext cx="1208541" cy="7338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>
                  <a:spcAft>
                    <a:spcPts val="1000"/>
                  </a:spcAft>
                </a:pPr>
                <a:r>
                  <a:rPr kumimoji="0" lang="en-US" sz="3200" b="1" i="0" u="none" strike="noStrike" cap="none" normalizeH="0" baseline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32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ρ</a:t>
                </a:r>
                <a:r>
                  <a:rPr kumimoji="0" lang="ru-RU" b="1" i="0" u="none" strike="noStrike" cap="none" normalizeH="0" baseline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1</a:t>
                </a:r>
                <a:endParaRPr kumimoji="0" lang="ru-RU" sz="4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5" name="Line 24"/>
              <p:cNvSpPr>
                <a:spLocks noChangeShapeType="1"/>
              </p:cNvSpPr>
              <p:nvPr/>
            </p:nvSpPr>
            <p:spPr bwMode="auto">
              <a:xfrm>
                <a:off x="7127397" y="2416993"/>
                <a:ext cx="576000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44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26" name="Text Box 23"/>
          <p:cNvSpPr txBox="1">
            <a:spLocks noChangeArrowheads="1"/>
          </p:cNvSpPr>
          <p:nvPr/>
        </p:nvSpPr>
        <p:spPr bwMode="auto">
          <a:xfrm>
            <a:off x="4067944" y="2777508"/>
            <a:ext cx="1285884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ρ</a:t>
            </a:r>
            <a:r>
              <a:rPr lang="ru-RU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endParaRPr kumimoji="0" lang="ru-RU" sz="6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7" name="Группа 18"/>
          <p:cNvGrpSpPr/>
          <p:nvPr/>
        </p:nvGrpSpPr>
        <p:grpSpPr>
          <a:xfrm>
            <a:off x="5129463" y="2348880"/>
            <a:ext cx="2510349" cy="1245369"/>
            <a:chOff x="4214810" y="1624378"/>
            <a:chExt cx="2510349" cy="1245369"/>
          </a:xfrm>
        </p:grpSpPr>
        <p:sp>
          <p:nvSpPr>
            <p:cNvPr id="27" name="TextBox 26"/>
            <p:cNvSpPr txBox="1"/>
            <p:nvPr/>
          </p:nvSpPr>
          <p:spPr>
            <a:xfrm>
              <a:off x="4429124" y="2273473"/>
              <a:ext cx="100013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32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R</a:t>
              </a:r>
              <a:r>
                <a:rPr lang="en-US" sz="32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</a:t>
              </a:r>
              <a:r>
                <a:rPr lang="en-US" sz="3200" b="1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endParaRPr lang="ru-RU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9" name="Группа 16"/>
            <p:cNvGrpSpPr/>
            <p:nvPr/>
          </p:nvGrpSpPr>
          <p:grpSpPr>
            <a:xfrm>
              <a:off x="4214810" y="1624378"/>
              <a:ext cx="2510349" cy="1245369"/>
              <a:chOff x="5703133" y="1755003"/>
              <a:chExt cx="2510349" cy="1245369"/>
            </a:xfrm>
          </p:grpSpPr>
          <p:sp>
            <p:nvSpPr>
              <p:cNvPr id="29" name="Text Box 22"/>
              <p:cNvSpPr txBox="1">
                <a:spLocks noChangeArrowheads="1"/>
              </p:cNvSpPr>
              <p:nvPr/>
            </p:nvSpPr>
            <p:spPr bwMode="auto">
              <a:xfrm>
                <a:off x="7004941" y="2364984"/>
                <a:ext cx="1208541" cy="6353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200" b="1" i="0" u="none" strike="noStrike" cap="none" normalizeH="0" baseline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kumimoji="0" lang="ru-RU" sz="4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0" name="Text Box 23"/>
              <p:cNvSpPr txBox="1">
                <a:spLocks noChangeArrowheads="1"/>
              </p:cNvSpPr>
              <p:nvPr/>
            </p:nvSpPr>
            <p:spPr bwMode="auto">
              <a:xfrm>
                <a:off x="5703133" y="1755003"/>
                <a:ext cx="1208541" cy="7338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>
                  <a:spcAft>
                    <a:spcPts val="1000"/>
                  </a:spcAft>
                </a:pPr>
                <a:r>
                  <a:rPr kumimoji="0" lang="en-US" sz="3200" b="1" i="0" u="none" strike="noStrike" cap="none" normalizeH="0" baseline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 dirty="0" smtClean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M</a:t>
                </a:r>
                <a:r>
                  <a:rPr lang="en-US" sz="3200" b="1" dirty="0" smtClean="0">
                    <a:solidFill>
                      <a:srgbClr val="000099"/>
                    </a:solidFill>
                    <a:latin typeface="Times New Roman" pitchFamily="18" charset="0"/>
                    <a:cs typeface="Times New Roman" pitchFamily="18" charset="0"/>
                  </a:rPr>
                  <a:t>p</a:t>
                </a:r>
                <a:r>
                  <a:rPr lang="en-US" sz="3200" b="1" baseline="-25000" dirty="0" smtClean="0">
                    <a:solidFill>
                      <a:srgbClr val="000099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  <a:endParaRPr kumimoji="0" lang="ru-RU" sz="4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1" name="Line 24"/>
              <p:cNvSpPr>
                <a:spLocks noChangeShapeType="1"/>
              </p:cNvSpPr>
              <p:nvPr/>
            </p:nvSpPr>
            <p:spPr bwMode="auto">
              <a:xfrm>
                <a:off x="5917447" y="2345931"/>
                <a:ext cx="576000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44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32" name="Text Box 23"/>
          <p:cNvSpPr txBox="1">
            <a:spLocks noChangeArrowheads="1"/>
          </p:cNvSpPr>
          <p:nvPr/>
        </p:nvSpPr>
        <p:spPr bwMode="auto">
          <a:xfrm>
            <a:off x="1835696" y="3930206"/>
            <a:ext cx="1285884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ρ</a:t>
            </a:r>
            <a:r>
              <a:rPr lang="ru-RU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endParaRPr kumimoji="0" lang="ru-RU" sz="6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4" name="Группа 32"/>
          <p:cNvGrpSpPr/>
          <p:nvPr/>
        </p:nvGrpSpPr>
        <p:grpSpPr>
          <a:xfrm>
            <a:off x="2835828" y="3682689"/>
            <a:ext cx="2528260" cy="1278572"/>
            <a:chOff x="4214810" y="1591175"/>
            <a:chExt cx="2528260" cy="1278572"/>
          </a:xfrm>
        </p:grpSpPr>
        <p:sp>
          <p:nvSpPr>
            <p:cNvPr id="34" name="TextBox 33"/>
            <p:cNvSpPr txBox="1"/>
            <p:nvPr/>
          </p:nvSpPr>
          <p:spPr>
            <a:xfrm>
              <a:off x="4429124" y="2273473"/>
              <a:ext cx="214314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3200" b="1" dirty="0" smtClean="0">
                  <a:latin typeface="Times New Roman" pitchFamily="18" charset="0"/>
                  <a:cs typeface="Times New Roman" pitchFamily="18" charset="0"/>
                </a:rPr>
                <a:t> 8,31</a:t>
              </a:r>
              <a:r>
                <a:rPr lang="ru-RU" sz="3200" b="1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·</a:t>
              </a:r>
              <a:r>
                <a:rPr lang="ru-RU" sz="32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285</a:t>
              </a:r>
              <a:endParaRPr lang="ru-RU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15" name="Группа 16"/>
            <p:cNvGrpSpPr/>
            <p:nvPr/>
          </p:nvGrpSpPr>
          <p:grpSpPr>
            <a:xfrm>
              <a:off x="4214810" y="1591175"/>
              <a:ext cx="2528260" cy="1278572"/>
              <a:chOff x="5703133" y="1721800"/>
              <a:chExt cx="2528260" cy="1278572"/>
            </a:xfrm>
          </p:grpSpPr>
          <p:sp>
            <p:nvSpPr>
              <p:cNvPr id="36" name="Text Box 22"/>
              <p:cNvSpPr txBox="1">
                <a:spLocks noChangeArrowheads="1"/>
              </p:cNvSpPr>
              <p:nvPr/>
            </p:nvSpPr>
            <p:spPr bwMode="auto">
              <a:xfrm>
                <a:off x="7004941" y="2364984"/>
                <a:ext cx="1208541" cy="6353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200" b="1" i="0" u="none" strike="noStrike" cap="none" normalizeH="0" baseline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kumimoji="0" lang="ru-RU" sz="4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7" name="Text Box 23"/>
              <p:cNvSpPr txBox="1">
                <a:spLocks noChangeArrowheads="1"/>
              </p:cNvSpPr>
              <p:nvPr/>
            </p:nvSpPr>
            <p:spPr bwMode="auto">
              <a:xfrm>
                <a:off x="5703133" y="1721800"/>
                <a:ext cx="2528260" cy="6104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>
                  <a:spcAft>
                    <a:spcPts val="1000"/>
                  </a:spcAft>
                </a:pPr>
                <a:r>
                  <a:rPr kumimoji="0" lang="en-US" sz="2800" b="1" i="0" u="none" strike="noStrike" cap="none" normalizeH="0" baseline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kumimoji="0" lang="ru-RU" sz="2800" b="1" i="0" u="none" strike="noStrike" cap="none" normalizeH="0" baseline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28·10</a:t>
                </a:r>
                <a:r>
                  <a:rPr lang="ru-RU" sz="2800" b="1" baseline="30000" dirty="0" smtClean="0">
                    <a:solidFill>
                      <a:srgbClr val="FF0000"/>
                    </a:solidFill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-3</a:t>
                </a:r>
                <a:r>
                  <a:rPr lang="ru-RU" sz="2800" b="1" dirty="0" smtClean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·</a:t>
                </a:r>
                <a:r>
                  <a:rPr lang="ru-RU" sz="2800" b="1" dirty="0" smtClean="0">
                    <a:solidFill>
                      <a:srgbClr val="000099"/>
                    </a:solidFill>
                    <a:latin typeface="Times New Roman" pitchFamily="18" charset="0"/>
                    <a:cs typeface="Times New Roman" pitchFamily="18" charset="0"/>
                  </a:rPr>
                  <a:t>15</a:t>
                </a:r>
                <a:r>
                  <a:rPr lang="ru-RU" sz="2800" b="1" dirty="0" smtClean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·10</a:t>
                </a:r>
                <a:r>
                  <a:rPr lang="ru-RU" sz="2800" b="1" baseline="30000" dirty="0" smtClean="0">
                    <a:solidFill>
                      <a:srgbClr val="FF0000"/>
                    </a:solidFill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6</a:t>
                </a:r>
                <a:endParaRPr kumimoji="0" lang="ru-RU" sz="4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8" name="Line 24"/>
              <p:cNvSpPr>
                <a:spLocks noChangeShapeType="1"/>
              </p:cNvSpPr>
              <p:nvPr/>
            </p:nvSpPr>
            <p:spPr bwMode="auto">
              <a:xfrm flipV="1">
                <a:off x="5917447" y="2300212"/>
                <a:ext cx="1857388" cy="45719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  <a:scene3d>
                <a:camera prst="orthographicFront">
                  <a:rot lat="300000" lon="1200001" rev="0"/>
                </a:camera>
                <a:lightRig rig="threePt" dir="t"/>
              </a:scene3d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44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39" name="Text Box 23"/>
          <p:cNvSpPr txBox="1">
            <a:spLocks noChangeArrowheads="1"/>
          </p:cNvSpPr>
          <p:nvPr/>
        </p:nvSpPr>
        <p:spPr bwMode="auto">
          <a:xfrm>
            <a:off x="5118806" y="3933056"/>
            <a:ext cx="857256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endParaRPr kumimoji="0" lang="ru-RU" sz="6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ext Box 23"/>
          <p:cNvSpPr txBox="1">
            <a:spLocks noChangeArrowheads="1"/>
          </p:cNvSpPr>
          <p:nvPr/>
        </p:nvSpPr>
        <p:spPr bwMode="auto">
          <a:xfrm>
            <a:off x="5596072" y="3961129"/>
            <a:ext cx="2000264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177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кг/м</a:t>
            </a:r>
            <a:r>
              <a:rPr lang="ru-RU" sz="3200" b="1" baseline="300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698" name="Text Box 2"/>
          <p:cNvSpPr txBox="1">
            <a:spLocks noChangeArrowheads="1"/>
          </p:cNvSpPr>
          <p:nvPr/>
        </p:nvSpPr>
        <p:spPr bwMode="auto">
          <a:xfrm>
            <a:off x="7537469" y="4643567"/>
            <a:ext cx="1643043" cy="571480"/>
          </a:xfrm>
          <a:prstGeom prst="rect">
            <a:avLst/>
          </a:prstGeom>
          <a:solidFill>
            <a:srgbClr val="FFFF00"/>
          </a:solidFill>
          <a:ln w="15875">
            <a:solidFill>
              <a:srgbClr val="C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2-2,</a:t>
            </a:r>
            <a:r>
              <a:rPr kumimoji="0" lang="ru-RU" sz="2800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стр.8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26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/>
      <p:bldP spid="13" grpId="0"/>
      <p:bldP spid="26" grpId="0"/>
      <p:bldP spid="32" grpId="0"/>
      <p:bldP spid="39" grpId="0"/>
      <p:bldP spid="4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858280" y="250030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31750" name="Text Box 6"/>
          <p:cNvSpPr txBox="1">
            <a:spLocks noChangeArrowheads="1"/>
          </p:cNvSpPr>
          <p:nvPr/>
        </p:nvSpPr>
        <p:spPr bwMode="auto">
          <a:xfrm>
            <a:off x="3473450" y="1309688"/>
            <a:ext cx="1335088" cy="74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2676525" y="1004888"/>
            <a:ext cx="2001838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0" y="-24"/>
            <a:ext cx="9144000" cy="1508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063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2-3</a:t>
            </a: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Под каким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давлением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нужно сжать воздух, чтобы при температуре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100 °С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его плотность стала равной плотности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 нормальных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условиях?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Группа 42"/>
          <p:cNvGrpSpPr/>
          <p:nvPr/>
        </p:nvGrpSpPr>
        <p:grpSpPr>
          <a:xfrm>
            <a:off x="357158" y="1845865"/>
            <a:ext cx="2928958" cy="1297383"/>
            <a:chOff x="4429124" y="1572364"/>
            <a:chExt cx="2928958" cy="1297383"/>
          </a:xfrm>
        </p:grpSpPr>
        <p:sp>
          <p:nvSpPr>
            <p:cNvPr id="44" name="TextBox 43"/>
            <p:cNvSpPr txBox="1"/>
            <p:nvPr/>
          </p:nvSpPr>
          <p:spPr>
            <a:xfrm>
              <a:off x="4429124" y="2000240"/>
              <a:ext cx="292895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220FB1"/>
                  </a:solidFill>
                  <a:latin typeface="Times New Roman" pitchFamily="18" charset="0"/>
                  <a:cs typeface="Times New Roman" pitchFamily="18" charset="0"/>
                </a:rPr>
                <a:t>p</a:t>
              </a:r>
              <a:r>
                <a:rPr lang="en-US" sz="3200" b="1" baseline="-25000" dirty="0" smtClean="0">
                  <a:solidFill>
                    <a:srgbClr val="220FB1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r>
                <a:rPr lang="en-US" sz="3200" b="1" dirty="0" smtClean="0">
                  <a:solidFill>
                    <a:srgbClr val="220FB1"/>
                  </a:solidFill>
                  <a:latin typeface="Times New Roman" pitchFamily="18" charset="0"/>
                  <a:cs typeface="Times New Roman" pitchFamily="18" charset="0"/>
                </a:rPr>
                <a:t>V</a:t>
              </a:r>
              <a:r>
                <a:rPr lang="en-US" sz="3200" b="1" baseline="-25000" dirty="0" smtClean="0">
                  <a:solidFill>
                    <a:srgbClr val="220FB1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r>
                <a:rPr lang="en-US" sz="3200" b="1" dirty="0" smtClean="0">
                  <a:solidFill>
                    <a:srgbClr val="220FB1"/>
                  </a:solidFill>
                  <a:latin typeface="Times New Roman" pitchFamily="18" charset="0"/>
                  <a:cs typeface="Times New Roman" pitchFamily="18" charset="0"/>
                </a:rPr>
                <a:t> =</a:t>
              </a:r>
              <a:r>
                <a:rPr lang="ru-RU" sz="3200" b="1" dirty="0" smtClean="0">
                  <a:solidFill>
                    <a:srgbClr val="220FB1"/>
                  </a:solidFill>
                  <a:latin typeface="Times New Roman" pitchFamily="18" charset="0"/>
                  <a:cs typeface="Times New Roman" pitchFamily="18" charset="0"/>
                </a:rPr>
                <a:t>     </a:t>
              </a:r>
              <a:r>
                <a:rPr lang="en-US" sz="3200" b="1" dirty="0" smtClean="0">
                  <a:solidFill>
                    <a:srgbClr val="220FB1"/>
                  </a:solidFill>
                  <a:latin typeface="Times New Roman" pitchFamily="18" charset="0"/>
                  <a:cs typeface="Times New Roman" pitchFamily="18" charset="0"/>
                </a:rPr>
                <a:t> RT</a:t>
              </a:r>
              <a:r>
                <a:rPr lang="en-US" sz="3200" b="1" baseline="-25000" dirty="0" smtClean="0">
                  <a:solidFill>
                    <a:srgbClr val="220FB1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endParaRPr lang="ru-RU" sz="3200" dirty="0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3" name="Группа 16"/>
            <p:cNvGrpSpPr/>
            <p:nvPr/>
          </p:nvGrpSpPr>
          <p:grpSpPr>
            <a:xfrm>
              <a:off x="5506599" y="1572364"/>
              <a:ext cx="1218560" cy="1297383"/>
              <a:chOff x="6994922" y="1702989"/>
              <a:chExt cx="1218560" cy="1297383"/>
            </a:xfrm>
          </p:grpSpPr>
          <p:sp>
            <p:nvSpPr>
              <p:cNvPr id="46" name="Text Box 22"/>
              <p:cNvSpPr txBox="1">
                <a:spLocks noChangeArrowheads="1"/>
              </p:cNvSpPr>
              <p:nvPr/>
            </p:nvSpPr>
            <p:spPr bwMode="auto">
              <a:xfrm>
                <a:off x="7004941" y="2364984"/>
                <a:ext cx="1208541" cy="6353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200" b="1" i="0" u="none" strike="noStrike" cap="none" normalizeH="0" baseline="0" dirty="0" smtClean="0">
                    <a:ln>
                      <a:noFill/>
                    </a:ln>
                    <a:solidFill>
                      <a:srgbClr val="220FB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M</a:t>
                </a:r>
                <a:endParaRPr kumimoji="0" lang="ru-RU" sz="4400" b="0" i="0" u="none" strike="noStrike" cap="none" normalizeH="0" baseline="0" dirty="0" smtClean="0">
                  <a:ln>
                    <a:noFill/>
                  </a:ln>
                  <a:solidFill>
                    <a:srgbClr val="220FB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7" name="Text Box 23"/>
              <p:cNvSpPr txBox="1">
                <a:spLocks noChangeArrowheads="1"/>
              </p:cNvSpPr>
              <p:nvPr/>
            </p:nvSpPr>
            <p:spPr bwMode="auto">
              <a:xfrm>
                <a:off x="6994922" y="1702989"/>
                <a:ext cx="1208541" cy="7338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200" b="1" i="0" u="none" strike="noStrike" cap="none" normalizeH="0" baseline="0" dirty="0" smtClean="0">
                    <a:ln>
                      <a:noFill/>
                    </a:ln>
                    <a:solidFill>
                      <a:srgbClr val="220FB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m</a:t>
                </a:r>
                <a:r>
                  <a:rPr kumimoji="0" lang="ru-RU" b="1" i="0" u="none" strike="noStrike" cap="none" normalizeH="0" baseline="0" dirty="0" smtClean="0">
                    <a:ln>
                      <a:noFill/>
                    </a:ln>
                    <a:solidFill>
                      <a:srgbClr val="220FB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1</a:t>
                </a:r>
                <a:endParaRPr kumimoji="0" lang="ru-RU" sz="4400" b="0" i="0" u="none" strike="noStrike" cap="none" normalizeH="0" baseline="0" dirty="0" smtClean="0">
                  <a:ln>
                    <a:noFill/>
                  </a:ln>
                  <a:solidFill>
                    <a:srgbClr val="220FB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8" name="Line 24"/>
              <p:cNvSpPr>
                <a:spLocks noChangeShapeType="1"/>
              </p:cNvSpPr>
              <p:nvPr/>
            </p:nvSpPr>
            <p:spPr bwMode="auto">
              <a:xfrm>
                <a:off x="7127397" y="2416993"/>
                <a:ext cx="576000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4400">
                  <a:solidFill>
                    <a:srgbClr val="220FB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grpSp>
        <p:nvGrpSpPr>
          <p:cNvPr id="4" name="Группа 48"/>
          <p:cNvGrpSpPr/>
          <p:nvPr/>
        </p:nvGrpSpPr>
        <p:grpSpPr>
          <a:xfrm>
            <a:off x="3214678" y="1755003"/>
            <a:ext cx="2857520" cy="1297383"/>
            <a:chOff x="4429124" y="1572364"/>
            <a:chExt cx="2857520" cy="1297383"/>
          </a:xfrm>
        </p:grpSpPr>
        <p:sp>
          <p:nvSpPr>
            <p:cNvPr id="50" name="TextBox 49"/>
            <p:cNvSpPr txBox="1"/>
            <p:nvPr/>
          </p:nvSpPr>
          <p:spPr>
            <a:xfrm>
              <a:off x="4429124" y="2000240"/>
              <a:ext cx="285752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220FB1"/>
                  </a:solidFill>
                  <a:latin typeface="Times New Roman" pitchFamily="18" charset="0"/>
                  <a:cs typeface="Times New Roman" pitchFamily="18" charset="0"/>
                </a:rPr>
                <a:t>p</a:t>
              </a:r>
              <a:r>
                <a:rPr lang="ru-RU" sz="3200" b="1" baseline="-25000" dirty="0" smtClean="0">
                  <a:solidFill>
                    <a:srgbClr val="220FB1"/>
                  </a:solidFill>
                  <a:latin typeface="Times New Roman" pitchFamily="18" charset="0"/>
                  <a:cs typeface="Times New Roman" pitchFamily="18" charset="0"/>
                </a:rPr>
                <a:t>0</a:t>
              </a:r>
              <a:r>
                <a:rPr lang="en-US" sz="3200" b="1" dirty="0" smtClean="0">
                  <a:solidFill>
                    <a:srgbClr val="220FB1"/>
                  </a:solidFill>
                  <a:latin typeface="Times New Roman" pitchFamily="18" charset="0"/>
                  <a:cs typeface="Times New Roman" pitchFamily="18" charset="0"/>
                </a:rPr>
                <a:t> =</a:t>
              </a:r>
              <a:r>
                <a:rPr lang="ru-RU" sz="3200" b="1" dirty="0" smtClean="0">
                  <a:solidFill>
                    <a:srgbClr val="220FB1"/>
                  </a:solidFill>
                  <a:latin typeface="Times New Roman" pitchFamily="18" charset="0"/>
                  <a:cs typeface="Times New Roman" pitchFamily="18" charset="0"/>
                </a:rPr>
                <a:t>         </a:t>
              </a:r>
              <a:r>
                <a:rPr lang="en-US" sz="3200" b="1" dirty="0" smtClean="0">
                  <a:solidFill>
                    <a:srgbClr val="220FB1"/>
                  </a:solidFill>
                  <a:latin typeface="Times New Roman" pitchFamily="18" charset="0"/>
                  <a:cs typeface="Times New Roman" pitchFamily="18" charset="0"/>
                </a:rPr>
                <a:t>RT</a:t>
              </a:r>
              <a:r>
                <a:rPr lang="ru-RU" sz="3200" b="1" baseline="-25000" dirty="0" smtClean="0">
                  <a:solidFill>
                    <a:srgbClr val="220FB1"/>
                  </a:solidFill>
                  <a:latin typeface="Times New Roman" pitchFamily="18" charset="0"/>
                  <a:cs typeface="Times New Roman" pitchFamily="18" charset="0"/>
                </a:rPr>
                <a:t>0</a:t>
              </a:r>
              <a:endParaRPr lang="ru-RU" sz="3200" dirty="0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6" name="Группа 16"/>
            <p:cNvGrpSpPr/>
            <p:nvPr/>
          </p:nvGrpSpPr>
          <p:grpSpPr>
            <a:xfrm>
              <a:off x="5214942" y="1572364"/>
              <a:ext cx="1422855" cy="1297383"/>
              <a:chOff x="6703265" y="1702989"/>
              <a:chExt cx="1422855" cy="1297383"/>
            </a:xfrm>
          </p:grpSpPr>
          <p:sp>
            <p:nvSpPr>
              <p:cNvPr id="52" name="Text Box 22"/>
              <p:cNvSpPr txBox="1">
                <a:spLocks noChangeArrowheads="1"/>
              </p:cNvSpPr>
              <p:nvPr/>
            </p:nvSpPr>
            <p:spPr bwMode="auto">
              <a:xfrm>
                <a:off x="6713284" y="2364984"/>
                <a:ext cx="1412836" cy="6353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r>
                  <a:rPr lang="en-US" sz="32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V</a:t>
                </a:r>
                <a:r>
                  <a:rPr lang="ru-RU" sz="3200" b="1" baseline="-250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0</a:t>
                </a:r>
                <a:r>
                  <a:rPr kumimoji="0" lang="en-US" sz="3200" b="1" i="0" u="none" strike="noStrike" cap="none" normalizeH="0" baseline="0" dirty="0" smtClean="0">
                    <a:ln>
                      <a:noFill/>
                    </a:ln>
                    <a:solidFill>
                      <a:srgbClr val="220FB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M</a:t>
                </a:r>
                <a:endParaRPr kumimoji="0" lang="ru-RU" sz="44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3" name="Text Box 23"/>
              <p:cNvSpPr txBox="1">
                <a:spLocks noChangeArrowheads="1"/>
              </p:cNvSpPr>
              <p:nvPr/>
            </p:nvSpPr>
            <p:spPr bwMode="auto">
              <a:xfrm>
                <a:off x="6703265" y="1702989"/>
                <a:ext cx="1208541" cy="7338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200" b="1" i="0" u="none" strike="noStrike" cap="none" normalizeH="0" baseline="0" dirty="0" smtClean="0">
                    <a:ln>
                      <a:noFill/>
                    </a:ln>
                    <a:solidFill>
                      <a:srgbClr val="220FB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kumimoji="0" lang="en-US" sz="32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m</a:t>
                </a:r>
                <a:r>
                  <a:rPr kumimoji="0" lang="ru-RU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0</a:t>
                </a:r>
                <a:endParaRPr kumimoji="0" lang="ru-RU" sz="44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4" name="Line 24"/>
              <p:cNvSpPr>
                <a:spLocks noChangeShapeType="1"/>
              </p:cNvSpPr>
              <p:nvPr/>
            </p:nvSpPr>
            <p:spPr bwMode="auto">
              <a:xfrm>
                <a:off x="6846141" y="2416993"/>
                <a:ext cx="576000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4400">
                  <a:solidFill>
                    <a:srgbClr val="220FB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20" name="Text Box 23"/>
          <p:cNvSpPr txBox="1">
            <a:spLocks noChangeArrowheads="1"/>
          </p:cNvSpPr>
          <p:nvPr/>
        </p:nvSpPr>
        <p:spPr bwMode="auto">
          <a:xfrm>
            <a:off x="204263" y="3274625"/>
            <a:ext cx="1285884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ρ</a:t>
            </a:r>
            <a:r>
              <a:rPr lang="ru-RU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endParaRPr kumimoji="0" lang="ru-RU" sz="6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7" name="Группа 20"/>
          <p:cNvGrpSpPr/>
          <p:nvPr/>
        </p:nvGrpSpPr>
        <p:grpSpPr>
          <a:xfrm>
            <a:off x="1275833" y="3112325"/>
            <a:ext cx="2720103" cy="1245369"/>
            <a:chOff x="4214810" y="1624378"/>
            <a:chExt cx="2510349" cy="1245369"/>
          </a:xfrm>
        </p:grpSpPr>
        <p:sp>
          <p:nvSpPr>
            <p:cNvPr id="22" name="TextBox 21"/>
            <p:cNvSpPr txBox="1"/>
            <p:nvPr/>
          </p:nvSpPr>
          <p:spPr>
            <a:xfrm>
              <a:off x="4270757" y="2273473"/>
              <a:ext cx="100013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32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R</a:t>
              </a:r>
              <a:r>
                <a:rPr lang="en-US" sz="32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</a:t>
              </a:r>
              <a:r>
                <a:rPr lang="en-US" sz="3200" b="1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endParaRPr lang="ru-RU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8" name="Группа 16"/>
            <p:cNvGrpSpPr/>
            <p:nvPr/>
          </p:nvGrpSpPr>
          <p:grpSpPr>
            <a:xfrm>
              <a:off x="4214810" y="1624378"/>
              <a:ext cx="2510349" cy="1245369"/>
              <a:chOff x="5703133" y="1755003"/>
              <a:chExt cx="2510349" cy="1245369"/>
            </a:xfrm>
          </p:grpSpPr>
          <p:sp>
            <p:nvSpPr>
              <p:cNvPr id="25" name="Text Box 22"/>
              <p:cNvSpPr txBox="1">
                <a:spLocks noChangeArrowheads="1"/>
              </p:cNvSpPr>
              <p:nvPr/>
            </p:nvSpPr>
            <p:spPr bwMode="auto">
              <a:xfrm>
                <a:off x="7004941" y="2364984"/>
                <a:ext cx="1208541" cy="6353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200" b="1" i="0" u="none" strike="noStrike" cap="none" normalizeH="0" baseline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kumimoji="0" lang="ru-RU" sz="4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6" name="Text Box 23"/>
              <p:cNvSpPr txBox="1">
                <a:spLocks noChangeArrowheads="1"/>
              </p:cNvSpPr>
              <p:nvPr/>
            </p:nvSpPr>
            <p:spPr bwMode="auto">
              <a:xfrm>
                <a:off x="5703133" y="1755003"/>
                <a:ext cx="1066583" cy="7338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>
                  <a:spcAft>
                    <a:spcPts val="1000"/>
                  </a:spcAft>
                </a:pPr>
                <a:r>
                  <a:rPr kumimoji="0" lang="en-US" sz="3200" b="1" i="0" u="none" strike="noStrike" cap="none" normalizeH="0" baseline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 dirty="0" smtClean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M</a:t>
                </a:r>
                <a:r>
                  <a:rPr lang="en-US" sz="3200" b="1" dirty="0" smtClean="0">
                    <a:solidFill>
                      <a:srgbClr val="000099"/>
                    </a:solidFill>
                    <a:latin typeface="Times New Roman" pitchFamily="18" charset="0"/>
                    <a:cs typeface="Times New Roman" pitchFamily="18" charset="0"/>
                  </a:rPr>
                  <a:t>p</a:t>
                </a:r>
                <a:r>
                  <a:rPr lang="en-US" sz="3200" b="1" baseline="-25000" dirty="0" smtClean="0">
                    <a:solidFill>
                      <a:srgbClr val="000099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  <a:endParaRPr kumimoji="0" lang="ru-RU" sz="4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7" name="Line 24"/>
              <p:cNvSpPr>
                <a:spLocks noChangeShapeType="1"/>
              </p:cNvSpPr>
              <p:nvPr/>
            </p:nvSpPr>
            <p:spPr bwMode="auto">
              <a:xfrm>
                <a:off x="5917447" y="2345931"/>
                <a:ext cx="576000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44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28" name="Text Box 23"/>
          <p:cNvSpPr txBox="1">
            <a:spLocks noChangeArrowheads="1"/>
          </p:cNvSpPr>
          <p:nvPr/>
        </p:nvSpPr>
        <p:spPr bwMode="auto">
          <a:xfrm>
            <a:off x="3143240" y="3203187"/>
            <a:ext cx="1285884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ρ</a:t>
            </a:r>
            <a:r>
              <a:rPr lang="ru-RU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endParaRPr kumimoji="0" lang="ru-RU" sz="6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" name="Группа 28"/>
          <p:cNvGrpSpPr/>
          <p:nvPr/>
        </p:nvGrpSpPr>
        <p:grpSpPr>
          <a:xfrm>
            <a:off x="4214810" y="3040887"/>
            <a:ext cx="2805462" cy="1245369"/>
            <a:chOff x="4214810" y="1624378"/>
            <a:chExt cx="2510349" cy="1245369"/>
          </a:xfrm>
        </p:grpSpPr>
        <p:sp>
          <p:nvSpPr>
            <p:cNvPr id="30" name="TextBox 29"/>
            <p:cNvSpPr txBox="1"/>
            <p:nvPr/>
          </p:nvSpPr>
          <p:spPr>
            <a:xfrm>
              <a:off x="4429124" y="2273473"/>
              <a:ext cx="100013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32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R</a:t>
              </a:r>
              <a:r>
                <a:rPr lang="en-US" sz="32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</a:t>
              </a:r>
              <a:r>
                <a:rPr lang="ru-RU" sz="3200" b="1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0</a:t>
              </a:r>
              <a:endParaRPr lang="ru-RU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10" name="Группа 16"/>
            <p:cNvGrpSpPr/>
            <p:nvPr/>
          </p:nvGrpSpPr>
          <p:grpSpPr>
            <a:xfrm>
              <a:off x="4214810" y="1624378"/>
              <a:ext cx="2510349" cy="1245369"/>
              <a:chOff x="5703133" y="1755003"/>
              <a:chExt cx="2510349" cy="1245369"/>
            </a:xfrm>
          </p:grpSpPr>
          <p:sp>
            <p:nvSpPr>
              <p:cNvPr id="32" name="Text Box 22"/>
              <p:cNvSpPr txBox="1">
                <a:spLocks noChangeArrowheads="1"/>
              </p:cNvSpPr>
              <p:nvPr/>
            </p:nvSpPr>
            <p:spPr bwMode="auto">
              <a:xfrm>
                <a:off x="7004941" y="2364984"/>
                <a:ext cx="1208541" cy="6353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200" b="1" i="0" u="none" strike="noStrike" cap="none" normalizeH="0" baseline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kumimoji="0" lang="ru-RU" sz="4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3" name="Text Box 23"/>
              <p:cNvSpPr txBox="1">
                <a:spLocks noChangeArrowheads="1"/>
              </p:cNvSpPr>
              <p:nvPr/>
            </p:nvSpPr>
            <p:spPr bwMode="auto">
              <a:xfrm>
                <a:off x="5703133" y="1755003"/>
                <a:ext cx="1208541" cy="7338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>
                  <a:spcAft>
                    <a:spcPts val="1000"/>
                  </a:spcAft>
                </a:pPr>
                <a:r>
                  <a:rPr kumimoji="0" lang="en-US" sz="3200" b="1" i="0" u="none" strike="noStrike" cap="none" normalizeH="0" baseline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 dirty="0" err="1" smtClean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M</a:t>
                </a:r>
                <a:r>
                  <a:rPr lang="en-US" sz="3200" b="1" dirty="0" err="1" smtClean="0">
                    <a:solidFill>
                      <a:srgbClr val="000099"/>
                    </a:solidFill>
                    <a:latin typeface="Times New Roman" pitchFamily="18" charset="0"/>
                    <a:cs typeface="Times New Roman" pitchFamily="18" charset="0"/>
                  </a:rPr>
                  <a:t>p</a:t>
                </a:r>
                <a:r>
                  <a:rPr lang="ru-RU" sz="3200" b="1" baseline="-25000" dirty="0" smtClean="0">
                    <a:solidFill>
                      <a:srgbClr val="000099"/>
                    </a:solidFill>
                    <a:latin typeface="Times New Roman" pitchFamily="18" charset="0"/>
                    <a:cs typeface="Times New Roman" pitchFamily="18" charset="0"/>
                  </a:rPr>
                  <a:t>0</a:t>
                </a:r>
                <a:endParaRPr kumimoji="0" lang="ru-RU" sz="4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4" name="Line 24"/>
              <p:cNvSpPr>
                <a:spLocks noChangeShapeType="1"/>
              </p:cNvSpPr>
              <p:nvPr/>
            </p:nvSpPr>
            <p:spPr bwMode="auto">
              <a:xfrm>
                <a:off x="5917447" y="2345931"/>
                <a:ext cx="576000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44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35" name="TextBox 34"/>
          <p:cNvSpPr txBox="1"/>
          <p:nvPr/>
        </p:nvSpPr>
        <p:spPr>
          <a:xfrm>
            <a:off x="6818915" y="1556364"/>
            <a:ext cx="2357422" cy="6463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sz="3600" b="1" baseline="-250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36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36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ru-RU" sz="3600" b="1" baseline="30000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</a:t>
            </a:r>
            <a:r>
              <a:rPr lang="ru-RU" sz="36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Па</a:t>
            </a:r>
            <a:endParaRPr lang="ru-RU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6818915" y="2202695"/>
            <a:ext cx="2357422" cy="6463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sz="3600" b="1" baseline="-250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36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36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273К</a:t>
            </a:r>
            <a:endParaRPr lang="ru-RU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143732" y="2854107"/>
            <a:ext cx="3500366" cy="584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29·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ru-RU" sz="3200" b="1" baseline="30000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-3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кг/моль</a:t>
            </a:r>
            <a:endParaRPr lang="ru-RU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 Box 23"/>
          <p:cNvSpPr txBox="1">
            <a:spLocks noChangeArrowheads="1"/>
          </p:cNvSpPr>
          <p:nvPr/>
        </p:nvSpPr>
        <p:spPr bwMode="auto">
          <a:xfrm>
            <a:off x="71406" y="4286256"/>
            <a:ext cx="1285884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ρ</a:t>
            </a:r>
            <a:r>
              <a:rPr lang="ru-RU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endParaRPr kumimoji="0" lang="ru-RU" sz="6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 Box 23"/>
          <p:cNvSpPr txBox="1">
            <a:spLocks noChangeArrowheads="1"/>
          </p:cNvSpPr>
          <p:nvPr/>
        </p:nvSpPr>
        <p:spPr bwMode="auto">
          <a:xfrm>
            <a:off x="910155" y="4227358"/>
            <a:ext cx="1116028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ρ</a:t>
            </a:r>
            <a:r>
              <a:rPr lang="ru-RU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kumimoji="0" lang="ru-RU" sz="6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Rectangle 3"/>
          <p:cNvSpPr>
            <a:spLocks noChangeArrowheads="1"/>
          </p:cNvSpPr>
          <p:nvPr/>
        </p:nvSpPr>
        <p:spPr bwMode="auto">
          <a:xfrm>
            <a:off x="1998522" y="4424089"/>
            <a:ext cx="235745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063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 условию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1" name="Группа 40"/>
          <p:cNvGrpSpPr/>
          <p:nvPr/>
        </p:nvGrpSpPr>
        <p:grpSpPr>
          <a:xfrm>
            <a:off x="4286248" y="4041019"/>
            <a:ext cx="2510349" cy="1245369"/>
            <a:chOff x="4214810" y="1624378"/>
            <a:chExt cx="2510349" cy="1245369"/>
          </a:xfrm>
        </p:grpSpPr>
        <p:sp>
          <p:nvSpPr>
            <p:cNvPr id="42" name="TextBox 41"/>
            <p:cNvSpPr txBox="1"/>
            <p:nvPr/>
          </p:nvSpPr>
          <p:spPr>
            <a:xfrm>
              <a:off x="4429124" y="2273473"/>
              <a:ext cx="100013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32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R</a:t>
              </a:r>
              <a:r>
                <a:rPr lang="en-US" sz="32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</a:t>
              </a:r>
              <a:r>
                <a:rPr lang="en-US" sz="3200" b="1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endParaRPr lang="ru-RU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12" name="Группа 16"/>
            <p:cNvGrpSpPr/>
            <p:nvPr/>
          </p:nvGrpSpPr>
          <p:grpSpPr>
            <a:xfrm>
              <a:off x="4214810" y="1624378"/>
              <a:ext cx="2510349" cy="1245369"/>
              <a:chOff x="5703133" y="1755003"/>
              <a:chExt cx="2510349" cy="1245369"/>
            </a:xfrm>
          </p:grpSpPr>
          <p:sp>
            <p:nvSpPr>
              <p:cNvPr id="56" name="Text Box 22"/>
              <p:cNvSpPr txBox="1">
                <a:spLocks noChangeArrowheads="1"/>
              </p:cNvSpPr>
              <p:nvPr/>
            </p:nvSpPr>
            <p:spPr bwMode="auto">
              <a:xfrm>
                <a:off x="7004941" y="2364984"/>
                <a:ext cx="1208541" cy="6353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200" b="1" i="0" u="none" strike="noStrike" cap="none" normalizeH="0" baseline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kumimoji="0" lang="ru-RU" sz="4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7" name="Text Box 23"/>
              <p:cNvSpPr txBox="1">
                <a:spLocks noChangeArrowheads="1"/>
              </p:cNvSpPr>
              <p:nvPr/>
            </p:nvSpPr>
            <p:spPr bwMode="auto">
              <a:xfrm>
                <a:off x="5703133" y="1755003"/>
                <a:ext cx="1208541" cy="7338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>
                  <a:spcAft>
                    <a:spcPts val="1000"/>
                  </a:spcAft>
                </a:pPr>
                <a:r>
                  <a:rPr kumimoji="0" lang="en-US" sz="3200" b="1" i="0" u="none" strike="noStrike" cap="none" normalizeH="0" baseline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 dirty="0" smtClean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M</a:t>
                </a:r>
                <a:r>
                  <a:rPr lang="en-US" sz="3200" b="1" dirty="0" smtClean="0">
                    <a:solidFill>
                      <a:srgbClr val="000099"/>
                    </a:solidFill>
                    <a:latin typeface="Times New Roman" pitchFamily="18" charset="0"/>
                    <a:cs typeface="Times New Roman" pitchFamily="18" charset="0"/>
                  </a:rPr>
                  <a:t>p</a:t>
                </a:r>
                <a:r>
                  <a:rPr lang="en-US" sz="3200" b="1" baseline="-25000" dirty="0" smtClean="0">
                    <a:solidFill>
                      <a:srgbClr val="000099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  <a:endParaRPr kumimoji="0" lang="ru-RU" sz="4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8" name="Line 24"/>
              <p:cNvSpPr>
                <a:spLocks noChangeShapeType="1"/>
              </p:cNvSpPr>
              <p:nvPr/>
            </p:nvSpPr>
            <p:spPr bwMode="auto">
              <a:xfrm>
                <a:off x="5917447" y="2345931"/>
                <a:ext cx="576000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44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grpSp>
        <p:nvGrpSpPr>
          <p:cNvPr id="13" name="Группа 58"/>
          <p:cNvGrpSpPr/>
          <p:nvPr/>
        </p:nvGrpSpPr>
        <p:grpSpPr>
          <a:xfrm>
            <a:off x="5715008" y="4041019"/>
            <a:ext cx="2510349" cy="1245369"/>
            <a:chOff x="4214810" y="1624378"/>
            <a:chExt cx="2510349" cy="1245369"/>
          </a:xfrm>
        </p:grpSpPr>
        <p:sp>
          <p:nvSpPr>
            <p:cNvPr id="60" name="TextBox 59"/>
            <p:cNvSpPr txBox="1"/>
            <p:nvPr/>
          </p:nvSpPr>
          <p:spPr>
            <a:xfrm>
              <a:off x="4429124" y="2273473"/>
              <a:ext cx="100013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32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R</a:t>
              </a:r>
              <a:r>
                <a:rPr lang="en-US" sz="32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</a:t>
              </a:r>
              <a:r>
                <a:rPr lang="ru-RU" sz="3200" b="1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0</a:t>
              </a:r>
              <a:endParaRPr lang="ru-RU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14" name="Группа 16"/>
            <p:cNvGrpSpPr/>
            <p:nvPr/>
          </p:nvGrpSpPr>
          <p:grpSpPr>
            <a:xfrm>
              <a:off x="4214810" y="1624378"/>
              <a:ext cx="2510349" cy="1245369"/>
              <a:chOff x="5703133" y="1755003"/>
              <a:chExt cx="2510349" cy="1245369"/>
            </a:xfrm>
          </p:grpSpPr>
          <p:sp>
            <p:nvSpPr>
              <p:cNvPr id="62" name="Text Box 22"/>
              <p:cNvSpPr txBox="1">
                <a:spLocks noChangeArrowheads="1"/>
              </p:cNvSpPr>
              <p:nvPr/>
            </p:nvSpPr>
            <p:spPr bwMode="auto">
              <a:xfrm>
                <a:off x="7004941" y="2364984"/>
                <a:ext cx="1208541" cy="6353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200" b="1" i="0" u="none" strike="noStrike" cap="none" normalizeH="0" baseline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kumimoji="0" lang="ru-RU" sz="4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3" name="Text Box 23"/>
              <p:cNvSpPr txBox="1">
                <a:spLocks noChangeArrowheads="1"/>
              </p:cNvSpPr>
              <p:nvPr/>
            </p:nvSpPr>
            <p:spPr bwMode="auto">
              <a:xfrm>
                <a:off x="5703133" y="1755003"/>
                <a:ext cx="1208541" cy="7338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>
                  <a:spcAft>
                    <a:spcPts val="1000"/>
                  </a:spcAft>
                </a:pPr>
                <a:r>
                  <a:rPr kumimoji="0" lang="en-US" sz="3200" b="1" i="0" u="none" strike="noStrike" cap="none" normalizeH="0" baseline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 dirty="0" err="1" smtClean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M</a:t>
                </a:r>
                <a:r>
                  <a:rPr lang="en-US" sz="3200" b="1" dirty="0" err="1" smtClean="0">
                    <a:solidFill>
                      <a:srgbClr val="000099"/>
                    </a:solidFill>
                    <a:latin typeface="Times New Roman" pitchFamily="18" charset="0"/>
                    <a:cs typeface="Times New Roman" pitchFamily="18" charset="0"/>
                  </a:rPr>
                  <a:t>p</a:t>
                </a:r>
                <a:r>
                  <a:rPr lang="ru-RU" sz="3200" b="1" baseline="-25000" dirty="0" smtClean="0">
                    <a:solidFill>
                      <a:srgbClr val="000099"/>
                    </a:solidFill>
                    <a:latin typeface="Times New Roman" pitchFamily="18" charset="0"/>
                    <a:cs typeface="Times New Roman" pitchFamily="18" charset="0"/>
                  </a:rPr>
                  <a:t>0</a:t>
                </a:r>
                <a:endParaRPr kumimoji="0" lang="ru-RU" sz="4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4" name="Line 24"/>
              <p:cNvSpPr>
                <a:spLocks noChangeShapeType="1"/>
              </p:cNvSpPr>
              <p:nvPr/>
            </p:nvSpPr>
            <p:spPr bwMode="auto">
              <a:xfrm>
                <a:off x="5917447" y="2345931"/>
                <a:ext cx="576000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44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65" name="Text Box 23"/>
          <p:cNvSpPr txBox="1">
            <a:spLocks noChangeArrowheads="1"/>
          </p:cNvSpPr>
          <p:nvPr/>
        </p:nvSpPr>
        <p:spPr bwMode="auto">
          <a:xfrm>
            <a:off x="5143504" y="4143380"/>
            <a:ext cx="857256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endParaRPr kumimoji="0" lang="ru-RU" sz="6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5" name="Группа 65"/>
          <p:cNvGrpSpPr/>
          <p:nvPr/>
        </p:nvGrpSpPr>
        <p:grpSpPr>
          <a:xfrm>
            <a:off x="7143769" y="4000504"/>
            <a:ext cx="2510348" cy="1245369"/>
            <a:chOff x="4214811" y="1624378"/>
            <a:chExt cx="2510348" cy="1245369"/>
          </a:xfrm>
        </p:grpSpPr>
        <p:sp>
          <p:nvSpPr>
            <p:cNvPr id="67" name="TextBox 66"/>
            <p:cNvSpPr txBox="1"/>
            <p:nvPr/>
          </p:nvSpPr>
          <p:spPr>
            <a:xfrm>
              <a:off x="4286248" y="2273473"/>
              <a:ext cx="71438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32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</a:t>
              </a:r>
              <a:r>
                <a:rPr lang="en-US" sz="3200" b="1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endParaRPr lang="ru-RU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16" name="Группа 16"/>
            <p:cNvGrpSpPr/>
            <p:nvPr/>
          </p:nvGrpSpPr>
          <p:grpSpPr>
            <a:xfrm>
              <a:off x="4214811" y="1624378"/>
              <a:ext cx="2510348" cy="1245369"/>
              <a:chOff x="5703134" y="1755003"/>
              <a:chExt cx="2510348" cy="1245369"/>
            </a:xfrm>
          </p:grpSpPr>
          <p:sp>
            <p:nvSpPr>
              <p:cNvPr id="69" name="Text Box 22"/>
              <p:cNvSpPr txBox="1">
                <a:spLocks noChangeArrowheads="1"/>
              </p:cNvSpPr>
              <p:nvPr/>
            </p:nvSpPr>
            <p:spPr bwMode="auto">
              <a:xfrm>
                <a:off x="7004941" y="2364984"/>
                <a:ext cx="1208541" cy="6353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200" b="1" i="0" u="none" strike="noStrike" cap="none" normalizeH="0" baseline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kumimoji="0" lang="ru-RU" sz="4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70" name="Text Box 23"/>
              <p:cNvSpPr txBox="1">
                <a:spLocks noChangeArrowheads="1"/>
              </p:cNvSpPr>
              <p:nvPr/>
            </p:nvSpPr>
            <p:spPr bwMode="auto">
              <a:xfrm>
                <a:off x="5703134" y="1755003"/>
                <a:ext cx="928694" cy="7338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>
                  <a:spcAft>
                    <a:spcPts val="1000"/>
                  </a:spcAft>
                </a:pPr>
                <a:r>
                  <a:rPr kumimoji="0" lang="en-US" sz="3200" b="1" i="0" u="none" strike="noStrike" cap="none" normalizeH="0" baseline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 dirty="0" smtClean="0">
                    <a:solidFill>
                      <a:srgbClr val="000099"/>
                    </a:solidFill>
                    <a:latin typeface="Times New Roman" pitchFamily="18" charset="0"/>
                    <a:cs typeface="Times New Roman" pitchFamily="18" charset="0"/>
                  </a:rPr>
                  <a:t>p</a:t>
                </a:r>
                <a:r>
                  <a:rPr lang="en-US" sz="3200" b="1" baseline="-25000" dirty="0" smtClean="0">
                    <a:solidFill>
                      <a:srgbClr val="000099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  <a:endParaRPr kumimoji="0" lang="ru-RU" sz="4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71" name="Line 24"/>
              <p:cNvSpPr>
                <a:spLocks noChangeShapeType="1"/>
              </p:cNvSpPr>
              <p:nvPr/>
            </p:nvSpPr>
            <p:spPr bwMode="auto">
              <a:xfrm>
                <a:off x="5917447" y="2345931"/>
                <a:ext cx="576000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44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72" name="Text Box 23"/>
          <p:cNvSpPr txBox="1">
            <a:spLocks noChangeArrowheads="1"/>
          </p:cNvSpPr>
          <p:nvPr/>
        </p:nvSpPr>
        <p:spPr bwMode="auto">
          <a:xfrm>
            <a:off x="7803458" y="4143380"/>
            <a:ext cx="857256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endParaRPr kumimoji="0" lang="ru-RU" sz="6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7" name="Группа 72"/>
          <p:cNvGrpSpPr/>
          <p:nvPr/>
        </p:nvGrpSpPr>
        <p:grpSpPr>
          <a:xfrm>
            <a:off x="8294168" y="3969581"/>
            <a:ext cx="2207186" cy="1245369"/>
            <a:chOff x="4214811" y="1624378"/>
            <a:chExt cx="2510348" cy="1245369"/>
          </a:xfrm>
        </p:grpSpPr>
        <p:sp>
          <p:nvSpPr>
            <p:cNvPr id="74" name="TextBox 73"/>
            <p:cNvSpPr txBox="1"/>
            <p:nvPr/>
          </p:nvSpPr>
          <p:spPr>
            <a:xfrm>
              <a:off x="4286248" y="2273473"/>
              <a:ext cx="71438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</a:t>
              </a:r>
              <a:r>
                <a:rPr lang="ru-RU" sz="3200" b="1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0</a:t>
              </a:r>
              <a:endParaRPr lang="ru-RU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18" name="Группа 16"/>
            <p:cNvGrpSpPr/>
            <p:nvPr/>
          </p:nvGrpSpPr>
          <p:grpSpPr>
            <a:xfrm>
              <a:off x="4214811" y="1624378"/>
              <a:ext cx="2510348" cy="1245369"/>
              <a:chOff x="5703134" y="1755003"/>
              <a:chExt cx="2510348" cy="1245369"/>
            </a:xfrm>
          </p:grpSpPr>
          <p:sp>
            <p:nvSpPr>
              <p:cNvPr id="76" name="Text Box 22"/>
              <p:cNvSpPr txBox="1">
                <a:spLocks noChangeArrowheads="1"/>
              </p:cNvSpPr>
              <p:nvPr/>
            </p:nvSpPr>
            <p:spPr bwMode="auto">
              <a:xfrm>
                <a:off x="7004941" y="2364984"/>
                <a:ext cx="1208541" cy="6353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200" b="1" i="0" u="none" strike="noStrike" cap="none" normalizeH="0" baseline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kumimoji="0" lang="ru-RU" sz="4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77" name="Text Box 23"/>
              <p:cNvSpPr txBox="1">
                <a:spLocks noChangeArrowheads="1"/>
              </p:cNvSpPr>
              <p:nvPr/>
            </p:nvSpPr>
            <p:spPr bwMode="auto">
              <a:xfrm>
                <a:off x="5703134" y="1755003"/>
                <a:ext cx="857256" cy="6429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>
                  <a:spcAft>
                    <a:spcPts val="1000"/>
                  </a:spcAft>
                </a:pPr>
                <a:r>
                  <a:rPr kumimoji="0" lang="en-US" sz="3200" b="1" i="0" u="none" strike="noStrike" cap="none" normalizeH="0" baseline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 dirty="0" smtClean="0">
                    <a:solidFill>
                      <a:srgbClr val="000099"/>
                    </a:solidFill>
                    <a:latin typeface="Times New Roman" pitchFamily="18" charset="0"/>
                    <a:cs typeface="Times New Roman" pitchFamily="18" charset="0"/>
                  </a:rPr>
                  <a:t>p</a:t>
                </a:r>
                <a:r>
                  <a:rPr lang="ru-RU" sz="3200" b="1" baseline="-25000" dirty="0" smtClean="0">
                    <a:solidFill>
                      <a:srgbClr val="000099"/>
                    </a:solidFill>
                    <a:latin typeface="Times New Roman" pitchFamily="18" charset="0"/>
                    <a:cs typeface="Times New Roman" pitchFamily="18" charset="0"/>
                  </a:rPr>
                  <a:t>0</a:t>
                </a:r>
                <a:endParaRPr kumimoji="0" lang="ru-RU" sz="4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78" name="Line 24"/>
              <p:cNvSpPr>
                <a:spLocks noChangeShapeType="1"/>
              </p:cNvSpPr>
              <p:nvPr/>
            </p:nvSpPr>
            <p:spPr bwMode="auto">
              <a:xfrm>
                <a:off x="5917447" y="2345931"/>
                <a:ext cx="576000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44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79" name="Text Box 23"/>
          <p:cNvSpPr txBox="1">
            <a:spLocks noChangeArrowheads="1"/>
          </p:cNvSpPr>
          <p:nvPr/>
        </p:nvSpPr>
        <p:spPr bwMode="auto">
          <a:xfrm>
            <a:off x="-71470" y="5461854"/>
            <a:ext cx="1214446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endParaRPr kumimoji="0" lang="ru-RU" sz="6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9" name="Группа 79"/>
          <p:cNvGrpSpPr/>
          <p:nvPr/>
        </p:nvGrpSpPr>
        <p:grpSpPr>
          <a:xfrm>
            <a:off x="1142975" y="5247540"/>
            <a:ext cx="1071572" cy="1233870"/>
            <a:chOff x="4214809" y="1624378"/>
            <a:chExt cx="803677" cy="1233870"/>
          </a:xfrm>
        </p:grpSpPr>
        <p:sp>
          <p:nvSpPr>
            <p:cNvPr id="81" name="TextBox 80"/>
            <p:cNvSpPr txBox="1"/>
            <p:nvPr/>
          </p:nvSpPr>
          <p:spPr>
            <a:xfrm>
              <a:off x="4286248" y="2273473"/>
              <a:ext cx="71438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</a:t>
              </a:r>
              <a:r>
                <a:rPr lang="ru-RU" sz="3200" b="1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0</a:t>
              </a:r>
              <a:endParaRPr lang="ru-RU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21" name="Группа 16"/>
            <p:cNvGrpSpPr/>
            <p:nvPr/>
          </p:nvGrpSpPr>
          <p:grpSpPr>
            <a:xfrm>
              <a:off x="4214809" y="1624378"/>
              <a:ext cx="803677" cy="642942"/>
              <a:chOff x="5703132" y="1755003"/>
              <a:chExt cx="803677" cy="642942"/>
            </a:xfrm>
          </p:grpSpPr>
          <p:sp>
            <p:nvSpPr>
              <p:cNvPr id="84" name="Text Box 23"/>
              <p:cNvSpPr txBox="1">
                <a:spLocks noChangeArrowheads="1"/>
              </p:cNvSpPr>
              <p:nvPr/>
            </p:nvSpPr>
            <p:spPr bwMode="auto">
              <a:xfrm>
                <a:off x="5703132" y="1755003"/>
                <a:ext cx="803677" cy="6429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>
                  <a:spcAft>
                    <a:spcPts val="1000"/>
                  </a:spcAft>
                </a:pPr>
                <a:r>
                  <a:rPr kumimoji="0" lang="en-US" sz="3200" b="1" i="0" u="none" strike="noStrike" cap="none" normalizeH="0" baseline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T</a:t>
                </a:r>
                <a:r>
                  <a:rPr lang="en-US" sz="3200" b="1" baseline="-250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en-US" sz="3200" b="1" dirty="0" smtClean="0">
                    <a:solidFill>
                      <a:srgbClr val="000099"/>
                    </a:solidFill>
                    <a:latin typeface="Times New Roman" pitchFamily="18" charset="0"/>
                    <a:cs typeface="Times New Roman" pitchFamily="18" charset="0"/>
                  </a:rPr>
                  <a:t>p</a:t>
                </a:r>
                <a:r>
                  <a:rPr lang="ru-RU" sz="3200" b="1" baseline="-25000" dirty="0" smtClean="0">
                    <a:solidFill>
                      <a:srgbClr val="000099"/>
                    </a:solidFill>
                    <a:latin typeface="Times New Roman" pitchFamily="18" charset="0"/>
                    <a:cs typeface="Times New Roman" pitchFamily="18" charset="0"/>
                  </a:rPr>
                  <a:t>0</a:t>
                </a:r>
                <a:endParaRPr kumimoji="0" lang="ru-RU" sz="4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5" name="Line 24"/>
              <p:cNvSpPr>
                <a:spLocks noChangeShapeType="1"/>
              </p:cNvSpPr>
              <p:nvPr/>
            </p:nvSpPr>
            <p:spPr bwMode="auto">
              <a:xfrm>
                <a:off x="5703135" y="2345931"/>
                <a:ext cx="576000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44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86" name="Text Box 23"/>
          <p:cNvSpPr txBox="1">
            <a:spLocks noChangeArrowheads="1"/>
          </p:cNvSpPr>
          <p:nvPr/>
        </p:nvSpPr>
        <p:spPr bwMode="auto">
          <a:xfrm>
            <a:off x="2071670" y="5481278"/>
            <a:ext cx="571504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endParaRPr kumimoji="0" lang="ru-RU" sz="6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3" name="Группа 86"/>
          <p:cNvGrpSpPr/>
          <p:nvPr/>
        </p:nvGrpSpPr>
        <p:grpSpPr>
          <a:xfrm>
            <a:off x="2643175" y="5266964"/>
            <a:ext cx="1857389" cy="1233870"/>
            <a:chOff x="4214809" y="1624378"/>
            <a:chExt cx="1393038" cy="1233870"/>
          </a:xfrm>
        </p:grpSpPr>
        <p:sp>
          <p:nvSpPr>
            <p:cNvPr id="88" name="TextBox 87"/>
            <p:cNvSpPr txBox="1"/>
            <p:nvPr/>
          </p:nvSpPr>
          <p:spPr>
            <a:xfrm>
              <a:off x="4286247" y="2273473"/>
              <a:ext cx="89297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3200" b="1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273К </a:t>
              </a:r>
              <a:endParaRPr lang="ru-RU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24" name="Группа 16"/>
            <p:cNvGrpSpPr/>
            <p:nvPr/>
          </p:nvGrpSpPr>
          <p:grpSpPr>
            <a:xfrm>
              <a:off x="4214809" y="1624378"/>
              <a:ext cx="1393038" cy="642942"/>
              <a:chOff x="5703132" y="1755003"/>
              <a:chExt cx="1393038" cy="642942"/>
            </a:xfrm>
          </p:grpSpPr>
          <p:sp>
            <p:nvSpPr>
              <p:cNvPr id="90" name="Text Box 23"/>
              <p:cNvSpPr txBox="1">
                <a:spLocks noChangeArrowheads="1"/>
              </p:cNvSpPr>
              <p:nvPr/>
            </p:nvSpPr>
            <p:spPr bwMode="auto">
              <a:xfrm>
                <a:off x="5703132" y="1755003"/>
                <a:ext cx="1393038" cy="6429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>
                  <a:spcAft>
                    <a:spcPts val="1000"/>
                  </a:spcAft>
                </a:pPr>
                <a:r>
                  <a:rPr kumimoji="0" lang="en-US" sz="3200" b="1" i="0" u="none" strike="noStrike" cap="none" normalizeH="0" baseline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kumimoji="0" lang="ru-RU" sz="32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373·</a:t>
                </a:r>
                <a:r>
                  <a:rPr lang="ru-RU" sz="3200" b="1" dirty="0" smtClean="0">
                    <a:solidFill>
                      <a:srgbClr val="006600"/>
                    </a:solidFill>
                    <a:latin typeface="Times New Roman" pitchFamily="18" charset="0"/>
                    <a:cs typeface="Times New Roman" pitchFamily="18" charset="0"/>
                  </a:rPr>
                  <a:t>10</a:t>
                </a:r>
                <a:r>
                  <a:rPr lang="ru-RU" sz="3200" b="1" baseline="30000" dirty="0" smtClean="0">
                    <a:solidFill>
                      <a:srgbClr val="0000FF"/>
                    </a:solidFill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5 </a:t>
                </a:r>
                <a:endParaRPr kumimoji="0" lang="ru-RU" sz="4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91" name="Line 24"/>
              <p:cNvSpPr>
                <a:spLocks noChangeShapeType="1"/>
              </p:cNvSpPr>
              <p:nvPr/>
            </p:nvSpPr>
            <p:spPr bwMode="auto">
              <a:xfrm flipV="1">
                <a:off x="5703134" y="2352226"/>
                <a:ext cx="1285878" cy="45719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  <a:scene3d>
                <a:camera prst="orthographicFront">
                  <a:rot lat="20492440" lon="1263064" rev="21074086"/>
                </a:camera>
                <a:lightRig rig="threePt" dir="t"/>
              </a:scene3d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44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92" name="Text Box 23"/>
          <p:cNvSpPr txBox="1">
            <a:spLocks noChangeArrowheads="1"/>
          </p:cNvSpPr>
          <p:nvPr/>
        </p:nvSpPr>
        <p:spPr bwMode="auto">
          <a:xfrm>
            <a:off x="4286248" y="5500702"/>
            <a:ext cx="571504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endParaRPr kumimoji="0" lang="ru-RU" sz="6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3" name="Text Box 23"/>
          <p:cNvSpPr txBox="1">
            <a:spLocks noChangeArrowheads="1"/>
          </p:cNvSpPr>
          <p:nvPr/>
        </p:nvSpPr>
        <p:spPr bwMode="auto">
          <a:xfrm>
            <a:off x="4714876" y="5500702"/>
            <a:ext cx="2786082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1,37·</a:t>
            </a:r>
            <a:r>
              <a:rPr lang="ru-RU" sz="40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ru-RU" sz="4000" b="1" baseline="30000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</a:t>
            </a:r>
            <a:r>
              <a:rPr lang="ru-RU" sz="40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Па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500034" y="1428736"/>
            <a:ext cx="2357454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1,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16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3571868" y="1428736"/>
            <a:ext cx="2357454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0. 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0. 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ru-RU" sz="16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7072298" y="6273249"/>
            <a:ext cx="2071702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2-3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Стр.8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000"/>
                            </p:stCondLst>
                            <p:childTnLst>
                              <p:par>
                                <p:cTn id="7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9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5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6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8" grpId="0"/>
      <p:bldP spid="35" grpId="0" animBg="1"/>
      <p:bldP spid="36" grpId="0" animBg="1"/>
      <p:bldP spid="37" grpId="0" animBg="1"/>
      <p:bldP spid="38" grpId="0"/>
      <p:bldP spid="39" grpId="0"/>
      <p:bldP spid="40" grpId="0"/>
      <p:bldP spid="65" grpId="0"/>
      <p:bldP spid="72" grpId="0"/>
      <p:bldP spid="79" grpId="0"/>
      <p:bldP spid="86" grpId="0"/>
      <p:bldP spid="92" grpId="0"/>
      <p:bldP spid="93" grpId="0"/>
      <p:bldP spid="94" grpId="0" animBg="1"/>
      <p:bldP spid="9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-27384"/>
            <a:ext cx="9144000" cy="698652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55775" algn="l"/>
              </a:tabLst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1д.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Как изменится давление идеального газа при увеличении концентрации его молекул в 3 раза, если средняя квадратичная  скорость молекул остается неизменной?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А.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Увеличится в 2 раза.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Б.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Увеличится в 3 раза.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В.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Останется неизменной.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Г.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Уменьшится в 3 раза.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Д.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Среди ответов А—Г нет правильного.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55775" algn="l"/>
              </a:tabLst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2д.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Как изменится средняя кинетическая энергия теплового движения молекул идеального газа при увеличении абсолютной температуры газа в 3 раза?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А.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Увеличится в 3 раза.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Б.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Увеличится в 2 раза.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В.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Увеличится в 4,5 раза.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Г.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Увеличится в 9 раз.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Д.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Среди ответов А—Г нет правильного.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102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2000"/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2000"/>
                                        <p:tgtEl>
                                          <p:spTgt spid="10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" grpId="0" uiExpand="1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142852"/>
            <a:ext cx="9144000" cy="674030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55775" algn="l"/>
              </a:tabLst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3д.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  двух   сосудах   одинакового   объема находятся    разные    газы    при    одинаковой температуре,   в   первом   сосуде   водород,   во втором   кислород.   Чему   равно   отношение числа молекул водорода к числу молекул кислорода, если давление газов одинаково?            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1.     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Б.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16.   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В.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1 / 16.  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Г.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Отношение может иметь различные значения.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Д.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Среди ответов А—Г нет правильного.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55775" algn="l"/>
              </a:tabLst>
            </a:pPr>
            <a:r>
              <a:rPr kumimoji="0" lang="ru-RU" sz="3200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5. 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Какое примерно значение температуры  по шкале Цельсия соответствует температуре 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100 К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  абсолютной шкале?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Ответ занесите с точностью до целых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102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2000"/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2000"/>
                                        <p:tgtEl>
                                          <p:spTgt spid="10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" grpId="0" uiExpand="1" build="p" bldLvl="2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92D050">
            <a:alpha val="9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857356" y="142852"/>
            <a:ext cx="5715000" cy="563563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3600" dirty="0" smtClean="0">
                <a:solidFill>
                  <a:srgbClr val="339933"/>
                </a:solidFill>
                <a:latin typeface="Times New Roman" pitchFamily="18" charset="0"/>
                <a:cs typeface="Times New Roman" pitchFamily="18" charset="0"/>
              </a:rPr>
              <a:t>Домашнее задание.</a:t>
            </a:r>
          </a:p>
        </p:txBody>
      </p:sp>
      <p:pic>
        <p:nvPicPr>
          <p:cNvPr id="21508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459662" y="-214338"/>
            <a:ext cx="1684338" cy="2300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9" descr="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14282" y="214290"/>
            <a:ext cx="1944687" cy="191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0" name="Picture 15" descr="boy_6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14313" y="3609975"/>
            <a:ext cx="1500187" cy="324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4" descr="boy_144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754188" y="3629025"/>
            <a:ext cx="1457325" cy="315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boy_152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241675" y="3643313"/>
            <a:ext cx="1314450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5" descr="boy_151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4483100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5" descr="boy_6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150888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2" descr="boy_149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000892" y="2216509"/>
            <a:ext cx="2143108" cy="4641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42041150"/>
              </p:ext>
            </p:extLst>
          </p:nvPr>
        </p:nvGraphicFramePr>
        <p:xfrm>
          <a:off x="5959318" y="743719"/>
          <a:ext cx="933726" cy="2181225"/>
        </p:xfrm>
        <a:graphic>
          <a:graphicData uri="http://schemas.openxmlformats.org/drawingml/2006/table">
            <a:tbl>
              <a:tblPr/>
              <a:tblGrid>
                <a:gridCol w="933726"/>
              </a:tblGrid>
              <a:tr h="209550">
                <a:tc>
                  <a:txBody>
                    <a:bodyPr/>
                    <a:lstStyle/>
                    <a:p>
                      <a:pPr algn="ctr" fontAlgn="t"/>
                      <a:r>
                        <a:rPr lang="ru-RU" sz="28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/>
                        </a:rPr>
                        <a:t>294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algn="ctr" fontAlgn="t"/>
                      <a:r>
                        <a:rPr lang="ru-RU" sz="28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/>
                        </a:rPr>
                        <a:t>292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ctr" fontAlgn="t"/>
                      <a:r>
                        <a:rPr lang="ru-RU" sz="28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/>
                        </a:rPr>
                        <a:t>297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ctr" fontAlgn="t"/>
                      <a:r>
                        <a:rPr lang="ru-RU" sz="28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/>
                        </a:rPr>
                        <a:t>300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ctr" fontAlgn="t"/>
                      <a:r>
                        <a:rPr lang="ru-RU" sz="28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/>
                        </a:rPr>
                        <a:t>308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</a:tr>
            </a:tbl>
          </a:graphicData>
        </a:graphic>
      </p:graphicFrame>
      <p:sp>
        <p:nvSpPr>
          <p:cNvPr id="296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142976" y="642918"/>
            <a:ext cx="6021312" cy="2500330"/>
          </a:xfrm>
          <a:gradFill rotWithShape="0">
            <a:gsLst>
              <a:gs pos="0">
                <a:srgbClr val="92D050"/>
              </a:gs>
              <a:gs pos="100000">
                <a:srgbClr val="66CCFF">
                  <a:alpha val="50000"/>
                </a:srgbClr>
              </a:gs>
            </a:gsLst>
            <a:path path="rect">
              <a:fillToRect l="50000" t="50000" r="50000" b="50000"/>
            </a:path>
          </a:gradFill>
        </p:spPr>
        <p:txBody>
          <a:bodyPr/>
          <a:lstStyle/>
          <a:p>
            <a:pPr marL="0" indent="0" algn="ctr" eaLnBrk="1" hangingPunct="1">
              <a:lnSpc>
                <a:spcPts val="4000"/>
              </a:lnSpc>
              <a:buFont typeface="Wingdings" pitchFamily="2" charset="2"/>
              <a:buNone/>
            </a:pPr>
            <a:r>
              <a:rPr lang="ru-RU" sz="4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Тема 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№2</a:t>
            </a:r>
          </a:p>
          <a:p>
            <a:pPr marL="0" indent="0">
              <a:lnSpc>
                <a:spcPts val="4000"/>
              </a:lnSpc>
            </a:pPr>
            <a:r>
              <a:rPr lang="en-US" sz="4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§</a:t>
            </a:r>
            <a:r>
              <a:rPr lang="ru-RU" sz="4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§ 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61-66,68</a:t>
            </a:r>
          </a:p>
          <a:p>
            <a:pPr marL="0" indent="0">
              <a:lnSpc>
                <a:spcPts val="4000"/>
              </a:lnSpc>
            </a:pPr>
            <a:r>
              <a:rPr lang="ru-RU" sz="48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Упр11(8-10)12(1-4)</a:t>
            </a:r>
            <a:r>
              <a:rPr lang="ru-RU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Гр.№3</a:t>
            </a:r>
            <a:endParaRPr lang="ru-RU" sz="4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ts val="4000"/>
              </a:lnSpc>
            </a:pPr>
            <a:r>
              <a:rPr lang="ru-RU" sz="4800" b="1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en-US" sz="4800" b="1" i="1" dirty="0" smtClean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34587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500"/>
                            </p:stCondLst>
                            <p:childTnLst>
                              <p:par>
                                <p:cTn id="46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000"/>
                            </p:stCondLst>
                            <p:childTnLst>
                              <p:par>
                                <p:cTn id="51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0"/>
                            </p:stCondLst>
                            <p:childTnLst>
                              <p:par>
                                <p:cTn id="56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6000"/>
                            </p:stCondLst>
                            <p:childTnLst>
                              <p:par>
                                <p:cTn id="61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6500"/>
                            </p:stCondLst>
                            <p:childTnLst>
                              <p:par>
                                <p:cTn id="66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7500"/>
                            </p:stCondLst>
                            <p:childTnLst>
                              <p:par>
                                <p:cTn id="71" presetID="1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8500"/>
                            </p:stCondLst>
                            <p:childTnLst>
                              <p:par>
                                <p:cTn id="78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07216E-6 L -0.76875 0.00648 " pathEditMode="relative" rAng="0" ptsTypes="AA">
                                      <p:cBhvr>
                                        <p:cTn id="7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400" y="3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500"/>
                            </p:stCondLst>
                            <p:childTnLst>
                              <p:par>
                                <p:cTn id="81" presetID="3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1500"/>
                            </p:stCondLst>
                            <p:childTnLst>
                              <p:par>
                                <p:cTn id="88" presetID="19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9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2500"/>
                            </p:stCondLst>
                            <p:childTnLst>
                              <p:par>
                                <p:cTn id="93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4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3500"/>
                            </p:stCondLst>
                            <p:childTnLst>
                              <p:par>
                                <p:cTn id="98" presetID="39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9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4500"/>
                            </p:stCondLst>
                            <p:childTnLst>
                              <p:par>
                                <p:cTn id="105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6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858280" y="250030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165246942"/>
              </p:ext>
            </p:extLst>
          </p:nvPr>
        </p:nvGraphicFramePr>
        <p:xfrm>
          <a:off x="0" y="2214554"/>
          <a:ext cx="9144000" cy="4392877"/>
        </p:xfrm>
        <a:graphic>
          <a:graphicData uri="http://schemas.openxmlformats.org/drawingml/2006/table">
            <a:tbl>
              <a:tblPr/>
              <a:tblGrid>
                <a:gridCol w="8572528"/>
                <a:gridCol w="571472"/>
              </a:tblGrid>
              <a:tr h="3929090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SzPts val="1000"/>
                        <a:buFont typeface="Times New Roman"/>
                        <a:buAutoNum type="arabicPeriod"/>
                      </a:pPr>
                      <a:r>
                        <a:rPr lang="ru-RU" sz="2400" u="none" strike="noStrike" dirty="0" err="1">
                          <a:latin typeface="Times New Roman"/>
                          <a:ea typeface="Times New Roman"/>
                        </a:rPr>
                        <a:t>д.з</a:t>
                      </a:r>
                      <a:r>
                        <a:rPr lang="ru-RU" sz="2400" u="none" strike="noStrike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. </a:t>
                      </a:r>
                      <a:r>
                        <a:rPr lang="ru-RU" sz="2400" u="none" strike="noStrike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гр9/ 276,277,278,286,291.</a:t>
                      </a:r>
                      <a:endParaRPr lang="ru-RU" sz="2400" u="none" strike="noStrike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SzPts val="1000"/>
                        <a:buFont typeface="Times New Roman"/>
                        <a:buAutoNum type="arabicPeriod"/>
                      </a:pPr>
                      <a:r>
                        <a:rPr lang="ru-RU" sz="2400" u="none" strike="noStrike" dirty="0">
                          <a:latin typeface="Times New Roman"/>
                          <a:ea typeface="Times New Roman"/>
                        </a:rPr>
                        <a:t>Консультация по теме.</a:t>
                      </a:r>
                    </a:p>
                    <a:p>
                      <a:pPr marL="342900" lvl="0" indent="-342900" algn="ctr">
                        <a:spcAft>
                          <a:spcPts val="0"/>
                        </a:spcAft>
                        <a:buSzPts val="1000"/>
                        <a:buFont typeface="Times New Roman"/>
                        <a:buAutoNum type="arabicPeriod"/>
                      </a:pPr>
                      <a:r>
                        <a:rPr lang="ru-RU" sz="2400" u="none" strike="noStrike" dirty="0">
                          <a:latin typeface="Times New Roman"/>
                          <a:ea typeface="Times New Roman"/>
                        </a:rPr>
                        <a:t>Закрепление знаний по </a:t>
                      </a:r>
                      <a:r>
                        <a:rPr lang="ru-RU" sz="2400" u="none" strike="noStrike" dirty="0" smtClean="0">
                          <a:latin typeface="Times New Roman"/>
                          <a:ea typeface="Times New Roman"/>
                        </a:rPr>
                        <a:t>теме:</a:t>
                      </a:r>
                      <a:endParaRPr lang="ru-RU" sz="2400" u="none" strike="noStrike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u="sng" dirty="0">
                          <a:latin typeface="Times New Roman"/>
                          <a:ea typeface="Times New Roman"/>
                          <a:sym typeface="Symbol"/>
                        </a:rPr>
                        <a:t></a:t>
                      </a:r>
                      <a:r>
                        <a:rPr lang="ru-RU" sz="1800" b="1" u="sng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800" b="1" u="sng" dirty="0" err="1">
                          <a:latin typeface="Times New Roman"/>
                          <a:ea typeface="Times New Roman"/>
                        </a:rPr>
                        <a:t>аудиализация</a:t>
                      </a:r>
                      <a:endParaRPr lang="ru-RU" sz="1800" b="1" u="sng" dirty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Термодинамика, абсолютный ноль температур  в ТД.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3200" b="1" dirty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</a:rPr>
                        <a:t>Вывести основное уравнение МКТ газов.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u="sng" dirty="0">
                          <a:latin typeface="Times New Roman"/>
                          <a:ea typeface="Times New Roman"/>
                          <a:sym typeface="Symbol"/>
                        </a:rPr>
                        <a:t></a:t>
                      </a:r>
                      <a:r>
                        <a:rPr lang="ru-RU" sz="1800" b="1" u="sng" dirty="0">
                          <a:latin typeface="Times New Roman"/>
                          <a:ea typeface="Times New Roman"/>
                        </a:rPr>
                        <a:t> визуализация.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4. Применение знаний в измененных условиях  по вопросам</a:t>
                      </a:r>
                      <a:r>
                        <a:rPr lang="ru-RU" sz="2400" dirty="0" smtClean="0">
                          <a:latin typeface="Times New Roman"/>
                          <a:ea typeface="Times New Roman"/>
                        </a:rPr>
                        <a:t>: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imes New Roman"/>
                          <a:ea typeface="Times New Roman"/>
                        </a:rPr>
                        <a:t>5. Применение знаний темы для решения задач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Упр. 11 (8,9,10)  </a:t>
                      </a:r>
                      <a:r>
                        <a:rPr lang="ru-RU" sz="2400" b="1" dirty="0" smtClean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</a:rPr>
                        <a:t>стр.167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</a:txBody>
                  <a:tcPr marL="68537" marR="685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2м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3м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600" b="1" dirty="0" smtClean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Times New Roman"/>
                        </a:rPr>
                        <a:t>10м</a:t>
                      </a:r>
                      <a:endParaRPr lang="ru-RU" sz="1600" b="1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600" b="1" dirty="0" smtClean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600" b="1" dirty="0" smtClean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Times New Roman"/>
                        </a:rPr>
                        <a:t>10м</a:t>
                      </a:r>
                      <a:endParaRPr lang="ru-RU" sz="1600" b="1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Times New Roman"/>
                        </a:rPr>
                        <a:t>5 м</a:t>
                      </a:r>
                      <a:endParaRPr lang="ru-RU" sz="1600" b="1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600" b="1" dirty="0" smtClean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600" b="1" dirty="0" smtClean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600" b="1" dirty="0" smtClean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600" b="1" dirty="0" smtClean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Times New Roman"/>
                        </a:rPr>
                        <a:t>5 м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600" b="1" dirty="0" smtClean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Times New Roman"/>
                        </a:rPr>
                        <a:t>10м</a:t>
                      </a:r>
                      <a:endParaRPr lang="ru-RU" sz="1600" b="1" dirty="0">
                        <a:latin typeface="Times New Roman"/>
                        <a:ea typeface="Times New Roman"/>
                      </a:endParaRPr>
                    </a:p>
                  </a:txBody>
                  <a:tcPr marL="68537" marR="685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463787"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Д.З.</a:t>
                      </a:r>
                      <a:r>
                        <a:rPr lang="ru-RU" sz="16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800" b="1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634,635,636,637,630***	</a:t>
                      </a:r>
                      <a:r>
                        <a:rPr lang="ru-RU" sz="1800" b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/гр9/ 276,277,278,286,291.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37" marR="685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50м</a:t>
                      </a:r>
                    </a:p>
                  </a:txBody>
                  <a:tcPr marL="68537" marR="685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0"/>
            <a:ext cx="9144000" cy="2185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Урок - 5 (МКТ и ТД )      раздел (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ТЕМА: </a:t>
            </a:r>
            <a:r>
              <a:rPr kumimoji="0" lang="ru-RU" sz="14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ТЕМПЕРАТУРА И ЕЕ ИЗМЕРЕНИЕ. СКОРОСТЬ ДВИЖЕНИЯ МОЛЕКУЛ.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ЦЕЛИ: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Закрепить знания по теме 2.  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Развивать навыки физического  рассказа.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Развивать визуальные навыки.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ЗАДАЧИ: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ТИП УРОКА: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ВИД УРОКА: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ДЕМОНСТРАЦИИ: </a:t>
            </a: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опыт Штерна</a:t>
            </a:r>
            <a:endParaRPr kumimoji="0" lang="ru-RU" sz="1200" b="0" i="0" u="sng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ХОД УРОКА: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Прямоугольник 32"/>
          <p:cNvSpPr/>
          <p:nvPr/>
        </p:nvSpPr>
        <p:spPr>
          <a:xfrm>
            <a:off x="285720" y="1785926"/>
            <a:ext cx="202491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220FB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50мм</a:t>
            </a:r>
            <a:r>
              <a:rPr lang="ru-RU" sz="3200" b="1" baseline="30000" dirty="0" smtClean="0">
                <a:solidFill>
                  <a:srgbClr val="220FB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 </a:t>
            </a:r>
            <a:r>
              <a:rPr lang="en-US" sz="3200" b="1" dirty="0" smtClean="0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</a:rPr>
              <a:t>=V</a:t>
            </a:r>
            <a:r>
              <a:rPr lang="en-US" sz="3200" b="1" baseline="-25000" dirty="0" smtClean="0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3200" dirty="0">
              <a:solidFill>
                <a:srgbClr val="220FB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858280" y="250030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3795713" y="962025"/>
            <a:ext cx="1525587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0" y="2357430"/>
            <a:ext cx="2428860" cy="4500570"/>
          </a:xfrm>
          <a:prstGeom prst="rect">
            <a:avLst/>
          </a:prstGeom>
          <a:solidFill>
            <a:srgbClr val="00B0F0">
              <a:alpha val="3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785786" y="2285992"/>
            <a:ext cx="714380" cy="71438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1068340" y="6072206"/>
            <a:ext cx="387684" cy="357190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" name="Группа 9"/>
          <p:cNvGrpSpPr/>
          <p:nvPr/>
        </p:nvGrpSpPr>
        <p:grpSpPr>
          <a:xfrm>
            <a:off x="2786050" y="2000240"/>
            <a:ext cx="2928958" cy="1297383"/>
            <a:chOff x="4429124" y="1572364"/>
            <a:chExt cx="2928958" cy="1297383"/>
          </a:xfrm>
        </p:grpSpPr>
        <p:sp>
          <p:nvSpPr>
            <p:cNvPr id="11" name="TextBox 10"/>
            <p:cNvSpPr txBox="1"/>
            <p:nvPr/>
          </p:nvSpPr>
          <p:spPr>
            <a:xfrm>
              <a:off x="4429124" y="2000240"/>
              <a:ext cx="292895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220FB1"/>
                  </a:solidFill>
                  <a:latin typeface="Times New Roman" pitchFamily="18" charset="0"/>
                  <a:cs typeface="Times New Roman" pitchFamily="18" charset="0"/>
                </a:rPr>
                <a:t>p</a:t>
              </a:r>
              <a:r>
                <a:rPr lang="en-US" sz="3200" b="1" baseline="-25000" dirty="0" smtClean="0">
                  <a:solidFill>
                    <a:srgbClr val="220FB1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r>
                <a:rPr lang="en-US" sz="3200" b="1" dirty="0" smtClean="0">
                  <a:solidFill>
                    <a:srgbClr val="220FB1"/>
                  </a:solidFill>
                  <a:latin typeface="Times New Roman" pitchFamily="18" charset="0"/>
                  <a:cs typeface="Times New Roman" pitchFamily="18" charset="0"/>
                </a:rPr>
                <a:t>V</a:t>
              </a:r>
              <a:r>
                <a:rPr lang="en-US" sz="3200" b="1" baseline="-25000" dirty="0" smtClean="0">
                  <a:solidFill>
                    <a:srgbClr val="220FB1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r>
                <a:rPr lang="en-US" sz="3200" b="1" dirty="0" smtClean="0">
                  <a:solidFill>
                    <a:srgbClr val="220FB1"/>
                  </a:solidFill>
                  <a:latin typeface="Times New Roman" pitchFamily="18" charset="0"/>
                  <a:cs typeface="Times New Roman" pitchFamily="18" charset="0"/>
                </a:rPr>
                <a:t> =</a:t>
              </a:r>
              <a:r>
                <a:rPr lang="ru-RU" sz="3200" b="1" dirty="0" smtClean="0">
                  <a:solidFill>
                    <a:srgbClr val="220FB1"/>
                  </a:solidFill>
                  <a:latin typeface="Times New Roman" pitchFamily="18" charset="0"/>
                  <a:cs typeface="Times New Roman" pitchFamily="18" charset="0"/>
                </a:rPr>
                <a:t>     </a:t>
              </a:r>
              <a:r>
                <a:rPr lang="en-US" sz="3200" b="1" dirty="0" smtClean="0">
                  <a:solidFill>
                    <a:srgbClr val="220FB1"/>
                  </a:solidFill>
                  <a:latin typeface="Times New Roman" pitchFamily="18" charset="0"/>
                  <a:cs typeface="Times New Roman" pitchFamily="18" charset="0"/>
                </a:rPr>
                <a:t> RT</a:t>
              </a:r>
              <a:r>
                <a:rPr lang="en-US" sz="3200" b="1" baseline="-25000" dirty="0" smtClean="0">
                  <a:solidFill>
                    <a:srgbClr val="220FB1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endParaRPr lang="ru-RU" sz="3200" dirty="0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3" name="Группа 16"/>
            <p:cNvGrpSpPr/>
            <p:nvPr/>
          </p:nvGrpSpPr>
          <p:grpSpPr>
            <a:xfrm>
              <a:off x="5506599" y="1572364"/>
              <a:ext cx="1218560" cy="1297383"/>
              <a:chOff x="6994922" y="1702989"/>
              <a:chExt cx="1218560" cy="1297383"/>
            </a:xfrm>
          </p:grpSpPr>
          <p:sp>
            <p:nvSpPr>
              <p:cNvPr id="13" name="Text Box 22"/>
              <p:cNvSpPr txBox="1">
                <a:spLocks noChangeArrowheads="1"/>
              </p:cNvSpPr>
              <p:nvPr/>
            </p:nvSpPr>
            <p:spPr bwMode="auto">
              <a:xfrm>
                <a:off x="7004941" y="2364984"/>
                <a:ext cx="1208541" cy="6353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200" b="1" i="0" u="none" strike="noStrike" cap="none" normalizeH="0" baseline="0" dirty="0" smtClean="0">
                    <a:ln>
                      <a:noFill/>
                    </a:ln>
                    <a:solidFill>
                      <a:srgbClr val="220FB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M</a:t>
                </a:r>
                <a:endParaRPr kumimoji="0" lang="ru-RU" sz="4400" b="0" i="0" u="none" strike="noStrike" cap="none" normalizeH="0" baseline="0" dirty="0" smtClean="0">
                  <a:ln>
                    <a:noFill/>
                  </a:ln>
                  <a:solidFill>
                    <a:srgbClr val="220FB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4" name="Text Box 23"/>
              <p:cNvSpPr txBox="1">
                <a:spLocks noChangeArrowheads="1"/>
              </p:cNvSpPr>
              <p:nvPr/>
            </p:nvSpPr>
            <p:spPr bwMode="auto">
              <a:xfrm>
                <a:off x="6994922" y="1702989"/>
                <a:ext cx="1208541" cy="7338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200" b="1" i="0" u="none" strike="noStrike" cap="none" normalizeH="0" baseline="0" dirty="0" smtClean="0">
                    <a:ln>
                      <a:noFill/>
                    </a:ln>
                    <a:solidFill>
                      <a:srgbClr val="220FB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m</a:t>
                </a:r>
                <a:r>
                  <a:rPr kumimoji="0" lang="ru-RU" b="1" i="0" u="none" strike="noStrike" cap="none" normalizeH="0" baseline="0" dirty="0" smtClean="0">
                    <a:ln>
                      <a:noFill/>
                    </a:ln>
                    <a:solidFill>
                      <a:srgbClr val="220FB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1</a:t>
                </a:r>
                <a:endParaRPr kumimoji="0" lang="ru-RU" sz="4400" b="0" i="0" u="none" strike="noStrike" cap="none" normalizeH="0" baseline="0" dirty="0" smtClean="0">
                  <a:ln>
                    <a:noFill/>
                  </a:ln>
                  <a:solidFill>
                    <a:srgbClr val="220FB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5" name="Line 24"/>
              <p:cNvSpPr>
                <a:spLocks noChangeShapeType="1"/>
              </p:cNvSpPr>
              <p:nvPr/>
            </p:nvSpPr>
            <p:spPr bwMode="auto">
              <a:xfrm>
                <a:off x="7127397" y="2416993"/>
                <a:ext cx="576000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4400">
                  <a:solidFill>
                    <a:srgbClr val="220FB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16" name="TextBox 15"/>
          <p:cNvSpPr txBox="1"/>
          <p:nvPr/>
        </p:nvSpPr>
        <p:spPr>
          <a:xfrm>
            <a:off x="0" y="2786058"/>
            <a:ext cx="23574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m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Стрелка вправо 16"/>
          <p:cNvSpPr/>
          <p:nvPr/>
        </p:nvSpPr>
        <p:spPr>
          <a:xfrm rot="5400000">
            <a:off x="542988" y="4054920"/>
            <a:ext cx="1177051" cy="428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60487" y="5429264"/>
            <a:ext cx="208262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Aft>
                <a:spcPts val="1000"/>
              </a:spcAft>
            </a:pP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36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36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36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36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4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" name="Группа 23"/>
          <p:cNvGrpSpPr/>
          <p:nvPr/>
        </p:nvGrpSpPr>
        <p:grpSpPr>
          <a:xfrm>
            <a:off x="2714612" y="4214818"/>
            <a:ext cx="2928958" cy="1297383"/>
            <a:chOff x="4429124" y="1572364"/>
            <a:chExt cx="2928958" cy="1297383"/>
          </a:xfrm>
        </p:grpSpPr>
        <p:sp>
          <p:nvSpPr>
            <p:cNvPr id="25" name="TextBox 24"/>
            <p:cNvSpPr txBox="1"/>
            <p:nvPr/>
          </p:nvSpPr>
          <p:spPr>
            <a:xfrm>
              <a:off x="4429124" y="2000240"/>
              <a:ext cx="292895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p</a:t>
              </a:r>
              <a:r>
                <a:rPr lang="en-US" sz="3200" b="1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32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V</a:t>
              </a:r>
              <a:r>
                <a:rPr lang="en-US" sz="3200" b="1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32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=</a:t>
              </a:r>
              <a:r>
                <a:rPr lang="ru-RU" sz="32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    </a:t>
              </a:r>
              <a:r>
                <a:rPr lang="en-US" sz="32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R</a:t>
              </a:r>
              <a:r>
                <a:rPr lang="en-US" sz="3200" b="1" dirty="0" smtClean="0">
                  <a:solidFill>
                    <a:srgbClr val="220FB1"/>
                  </a:solidFill>
                  <a:latin typeface="Times New Roman" pitchFamily="18" charset="0"/>
                  <a:cs typeface="Times New Roman" pitchFamily="18" charset="0"/>
                </a:rPr>
                <a:t>T</a:t>
              </a:r>
              <a:r>
                <a:rPr lang="ru-RU" sz="3200" b="1" baseline="-25000" dirty="0" smtClean="0">
                  <a:solidFill>
                    <a:srgbClr val="220FB1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endParaRPr lang="ru-RU" sz="3200" dirty="0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6" name="Группа 16"/>
            <p:cNvGrpSpPr/>
            <p:nvPr/>
          </p:nvGrpSpPr>
          <p:grpSpPr>
            <a:xfrm>
              <a:off x="5506599" y="1572364"/>
              <a:ext cx="1218560" cy="1297383"/>
              <a:chOff x="6994922" y="1702989"/>
              <a:chExt cx="1218560" cy="1297383"/>
            </a:xfrm>
          </p:grpSpPr>
          <p:sp>
            <p:nvSpPr>
              <p:cNvPr id="27" name="Text Box 22"/>
              <p:cNvSpPr txBox="1">
                <a:spLocks noChangeArrowheads="1"/>
              </p:cNvSpPr>
              <p:nvPr/>
            </p:nvSpPr>
            <p:spPr bwMode="auto">
              <a:xfrm>
                <a:off x="7004941" y="2364984"/>
                <a:ext cx="1208541" cy="6353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2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kumimoji="0" lang="en-US" sz="3200" b="1" i="0" u="none" strike="noStrike" cap="none" normalizeH="0" baseline="0" dirty="0" smtClean="0">
                    <a:ln>
                      <a:noFill/>
                    </a:ln>
                    <a:solidFill>
                      <a:srgbClr val="220FB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M</a:t>
                </a:r>
                <a:endParaRPr kumimoji="0" lang="ru-RU" sz="4400" b="0" i="0" u="none" strike="noStrike" cap="none" normalizeH="0" baseline="0" dirty="0" smtClean="0">
                  <a:ln>
                    <a:noFill/>
                  </a:ln>
                  <a:solidFill>
                    <a:srgbClr val="220FB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8" name="Text Box 23"/>
              <p:cNvSpPr txBox="1">
                <a:spLocks noChangeArrowheads="1"/>
              </p:cNvSpPr>
              <p:nvPr/>
            </p:nvSpPr>
            <p:spPr bwMode="auto">
              <a:xfrm>
                <a:off x="6994922" y="1702989"/>
                <a:ext cx="1208541" cy="7858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2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kumimoji="0" lang="en-US" sz="3200" b="1" i="0" u="none" strike="noStrike" cap="none" normalizeH="0" baseline="0" dirty="0" smtClean="0">
                    <a:ln>
                      <a:noFill/>
                    </a:ln>
                    <a:solidFill>
                      <a:srgbClr val="220FB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m</a:t>
                </a:r>
                <a:r>
                  <a:rPr kumimoji="0" lang="ru-RU" b="1" i="0" u="none" strike="noStrike" cap="none" normalizeH="0" baseline="0" dirty="0" smtClean="0">
                    <a:ln>
                      <a:noFill/>
                    </a:ln>
                    <a:solidFill>
                      <a:srgbClr val="220FB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1</a:t>
                </a:r>
                <a:endParaRPr kumimoji="0" lang="ru-RU" sz="4400" b="0" i="0" u="none" strike="noStrike" cap="none" normalizeH="0" baseline="0" dirty="0" smtClean="0">
                  <a:ln>
                    <a:noFill/>
                  </a:ln>
                  <a:solidFill>
                    <a:srgbClr val="220FB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9" name="Line 24"/>
              <p:cNvSpPr>
                <a:spLocks noChangeShapeType="1"/>
              </p:cNvSpPr>
              <p:nvPr/>
            </p:nvSpPr>
            <p:spPr bwMode="auto">
              <a:xfrm>
                <a:off x="7127397" y="2416993"/>
                <a:ext cx="576000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440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30" name="TextBox 29"/>
          <p:cNvSpPr txBox="1"/>
          <p:nvPr/>
        </p:nvSpPr>
        <p:spPr>
          <a:xfrm>
            <a:off x="5715008" y="2500306"/>
            <a:ext cx="2357454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1600" b="1" dirty="0" smtClean="0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dirty="0" smtClean="0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</a:rPr>
              <a:t>=100</a:t>
            </a:r>
            <a:r>
              <a:rPr lang="en-US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000</a:t>
            </a:r>
            <a:r>
              <a:rPr lang="ru-RU" sz="2800" b="1" dirty="0" smtClean="0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</a:rPr>
              <a:t>Па</a:t>
            </a:r>
            <a:endParaRPr lang="ru-RU" sz="2800" b="1" dirty="0">
              <a:solidFill>
                <a:srgbClr val="220FB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643174" y="5344555"/>
            <a:ext cx="5786446" cy="58477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3200" b="1" dirty="0" smtClean="0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sz="3200" b="1" baseline="-25000" dirty="0" smtClean="0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+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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3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=</a:t>
            </a:r>
            <a:r>
              <a:rPr lang="en-US" sz="3200" b="1" dirty="0" smtClean="0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sz="3200" b="1" baseline="-25000" dirty="0" smtClean="0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+1000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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9,8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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h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=</a:t>
            </a:r>
            <a:endParaRPr lang="ru-RU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 Box 9"/>
          <p:cNvSpPr txBox="1">
            <a:spLocks noChangeArrowheads="1"/>
          </p:cNvSpPr>
          <p:nvPr/>
        </p:nvSpPr>
        <p:spPr bwMode="auto">
          <a:xfrm>
            <a:off x="5145103" y="3419674"/>
            <a:ext cx="1087430" cy="6522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p</a:t>
            </a:r>
            <a:r>
              <a:rPr kumimoji="0" lang="en-US" sz="2800" b="1" i="0" u="none" strike="noStrike" cap="none" normalizeH="0" baseline="-2500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1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V</a:t>
            </a:r>
            <a:r>
              <a:rPr kumimoji="0" lang="en-US" sz="2800" b="1" i="0" u="none" strike="noStrike" cap="none" normalizeH="0" baseline="-2500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1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ext Box 13"/>
          <p:cNvSpPr txBox="1">
            <a:spLocks noChangeArrowheads="1"/>
          </p:cNvSpPr>
          <p:nvPr/>
        </p:nvSpPr>
        <p:spPr bwMode="auto">
          <a:xfrm>
            <a:off x="6286512" y="3398506"/>
            <a:ext cx="1110880" cy="7796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p</a:t>
            </a:r>
            <a:r>
              <a:rPr kumimoji="0" lang="en-US" sz="2800" b="1" i="0" u="none" strike="noStrike" cap="none" normalizeH="0" baseline="-25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V</a:t>
            </a:r>
            <a:r>
              <a:rPr kumimoji="0" lang="en-US" sz="2800" b="1" i="0" u="none" strike="noStrike" cap="none" normalizeH="0" baseline="-25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Text Box 6"/>
          <p:cNvSpPr txBox="1">
            <a:spLocks noChangeArrowheads="1"/>
          </p:cNvSpPr>
          <p:nvPr/>
        </p:nvSpPr>
        <p:spPr bwMode="auto">
          <a:xfrm>
            <a:off x="5857884" y="3447090"/>
            <a:ext cx="655382" cy="767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=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2428860" y="6072206"/>
            <a:ext cx="3714776" cy="584775"/>
          </a:xfrm>
          <a:prstGeom prst="rect">
            <a:avLst/>
          </a:prstGeom>
          <a:solidFill>
            <a:srgbClr val="66FFFF"/>
          </a:solidFill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10см</a:t>
            </a:r>
            <a:r>
              <a:rPr lang="ru-RU" sz="3200" b="1" baseline="300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=V</a:t>
            </a:r>
            <a:r>
              <a:rPr lang="en-US" sz="32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2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общ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</a:t>
            </a:r>
            <a:r>
              <a:rPr lang="en-US" sz="3200" b="1" dirty="0" smtClean="0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32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Овал 31"/>
          <p:cNvSpPr/>
          <p:nvPr/>
        </p:nvSpPr>
        <p:spPr>
          <a:xfrm>
            <a:off x="785786" y="2285992"/>
            <a:ext cx="714380" cy="71438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7" name="Прямая со стрелкой 36"/>
          <p:cNvCxnSpPr/>
          <p:nvPr/>
        </p:nvCxnSpPr>
        <p:spPr>
          <a:xfrm flipV="1">
            <a:off x="3143240" y="4000504"/>
            <a:ext cx="3571900" cy="857256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>
            <a:endCxn id="36" idx="1"/>
          </p:cNvCxnSpPr>
          <p:nvPr/>
        </p:nvCxnSpPr>
        <p:spPr>
          <a:xfrm>
            <a:off x="3286116" y="3062864"/>
            <a:ext cx="1858987" cy="682944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Скругленный прямоугольник 43"/>
          <p:cNvSpPr/>
          <p:nvPr/>
        </p:nvSpPr>
        <p:spPr>
          <a:xfrm>
            <a:off x="2786050" y="2357430"/>
            <a:ext cx="2571768" cy="857256"/>
          </a:xfrm>
          <a:prstGeom prst="roundRect">
            <a:avLst/>
          </a:prstGeom>
          <a:solidFill>
            <a:schemeClr val="accent1">
              <a:alpha val="7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Скругленный прямоугольник 45"/>
          <p:cNvSpPr/>
          <p:nvPr/>
        </p:nvSpPr>
        <p:spPr>
          <a:xfrm>
            <a:off x="2714612" y="4500570"/>
            <a:ext cx="2571768" cy="857256"/>
          </a:xfrm>
          <a:prstGeom prst="roundRect">
            <a:avLst/>
          </a:prstGeom>
          <a:solidFill>
            <a:schemeClr val="accent1">
              <a:alpha val="7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7" name="Прямая со стрелкой 46"/>
          <p:cNvCxnSpPr/>
          <p:nvPr/>
        </p:nvCxnSpPr>
        <p:spPr>
          <a:xfrm rot="5400000">
            <a:off x="5214942" y="3000372"/>
            <a:ext cx="785818" cy="500066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 стрелкой 48"/>
          <p:cNvCxnSpPr/>
          <p:nvPr/>
        </p:nvCxnSpPr>
        <p:spPr>
          <a:xfrm flipV="1">
            <a:off x="2928926" y="3786190"/>
            <a:ext cx="3571900" cy="18573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2336537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5.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Водяной паук-серебрянка строит в воде воздушный домик, перенося на лапках и брюшке пузырьки атмосферного воздуха и помещая их под купол паутины, прикрепленный концами к водным растениям.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Сколько рейсов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надо сделать пауку, чтобы на глубине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150 см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построить домик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объемом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10 см</a:t>
            </a:r>
            <a:r>
              <a:rPr kumimoji="0" lang="ru-RU" sz="2400" b="1" i="0" u="none" strike="noStrike" cap="none" normalizeH="0" baseline="30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если каждый раз он берет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50 мм</a:t>
            </a:r>
            <a:r>
              <a:rPr kumimoji="0" lang="ru-RU" sz="2400" b="1" i="0" u="none" strike="noStrike" cap="none" normalizeH="0" baseline="3000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воздуха под атмосферным давлением?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2" name="Прямая со стрелкой 51"/>
          <p:cNvCxnSpPr/>
          <p:nvPr/>
        </p:nvCxnSpPr>
        <p:spPr>
          <a:xfrm rot="5400000">
            <a:off x="5107785" y="4464851"/>
            <a:ext cx="2357454" cy="114300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 стрелкой 53"/>
          <p:cNvCxnSpPr/>
          <p:nvPr/>
        </p:nvCxnSpPr>
        <p:spPr>
          <a:xfrm>
            <a:off x="2071670" y="2071678"/>
            <a:ext cx="3571900" cy="150019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 стрелкой 56"/>
          <p:cNvCxnSpPr/>
          <p:nvPr/>
        </p:nvCxnSpPr>
        <p:spPr>
          <a:xfrm rot="5400000">
            <a:off x="285720" y="4357694"/>
            <a:ext cx="3714776" cy="1588"/>
          </a:xfrm>
          <a:prstGeom prst="straightConnector1">
            <a:avLst/>
          </a:prstGeom>
          <a:ln w="38100">
            <a:solidFill>
              <a:srgbClr val="0066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Прямоугольник 57"/>
          <p:cNvSpPr/>
          <p:nvPr/>
        </p:nvSpPr>
        <p:spPr>
          <a:xfrm>
            <a:off x="1643042" y="4000504"/>
            <a:ext cx="47000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endParaRPr lang="ru-RU" sz="4000" dirty="0"/>
          </a:p>
        </p:txBody>
      </p:sp>
      <p:sp>
        <p:nvSpPr>
          <p:cNvPr id="48" name="TextBox 47"/>
          <p:cNvSpPr txBox="1"/>
          <p:nvPr/>
        </p:nvSpPr>
        <p:spPr>
          <a:xfrm>
            <a:off x="6072198" y="6334804"/>
            <a:ext cx="3071802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Кр,ср-1,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№5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Стр46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.01041 L 0 -0.06938 " pathEditMode="relative" rAng="0" ptsTypes="AA">
                                      <p:cBhvr>
                                        <p:cTn id="11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7 0.00416 L 0.01285 0.52775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" y="262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5" presetID="6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6" dur="2000" fill="hold"/>
                                        <p:tgtEl>
                                          <p:spTgt spid="32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000"/>
                            </p:stCondLst>
                            <p:childTnLst>
                              <p:par>
                                <p:cTn id="9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500"/>
                            </p:stCondLst>
                            <p:childTnLst>
                              <p:par>
                                <p:cTn id="105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3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1" dur="3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6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8" grpId="0" animBg="1"/>
      <p:bldP spid="7" grpId="0" animBg="1"/>
      <p:bldP spid="9" grpId="0" animBg="1"/>
      <p:bldP spid="16" grpId="0"/>
      <p:bldP spid="17" grpId="0" animBg="1"/>
      <p:bldP spid="23" grpId="0"/>
      <p:bldP spid="30" grpId="0" animBg="1"/>
      <p:bldP spid="31" grpId="0" animBg="1"/>
      <p:bldP spid="36" grpId="0"/>
      <p:bldP spid="40" grpId="0"/>
      <p:bldP spid="42" grpId="0"/>
      <p:bldP spid="43" grpId="0" animBg="1"/>
      <p:bldP spid="32" grpId="0" animBg="1"/>
      <p:bldP spid="32" grpId="1" animBg="1"/>
      <p:bldP spid="32" grpId="2" animBg="1"/>
      <p:bldP spid="44" grpId="0" animBg="1"/>
      <p:bldP spid="46" grpId="0" animBg="1"/>
      <p:bldP spid="2052" grpId="0" animBg="1"/>
      <p:bldP spid="2052" grpId="1" animBg="1"/>
      <p:bldP spid="5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858280" y="250030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3795713" y="962025"/>
            <a:ext cx="1525587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-32" y="2357430"/>
            <a:ext cx="2500298" cy="4143404"/>
          </a:xfrm>
          <a:prstGeom prst="rect">
            <a:avLst/>
          </a:prstGeom>
          <a:solidFill>
            <a:srgbClr val="00B0F0">
              <a:alpha val="3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615614" y="2102172"/>
            <a:ext cx="714380" cy="71438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785786" y="6072206"/>
            <a:ext cx="428628" cy="428628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" name="Группа 9"/>
          <p:cNvGrpSpPr/>
          <p:nvPr/>
        </p:nvGrpSpPr>
        <p:grpSpPr>
          <a:xfrm>
            <a:off x="2714612" y="4131881"/>
            <a:ext cx="2928958" cy="1297383"/>
            <a:chOff x="4429124" y="1572364"/>
            <a:chExt cx="2928958" cy="1297383"/>
          </a:xfrm>
        </p:grpSpPr>
        <p:sp>
          <p:nvSpPr>
            <p:cNvPr id="11" name="TextBox 10"/>
            <p:cNvSpPr txBox="1"/>
            <p:nvPr/>
          </p:nvSpPr>
          <p:spPr>
            <a:xfrm>
              <a:off x="4429124" y="2000240"/>
              <a:ext cx="292895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220FB1"/>
                  </a:solidFill>
                  <a:latin typeface="Times New Roman" pitchFamily="18" charset="0"/>
                  <a:cs typeface="Times New Roman" pitchFamily="18" charset="0"/>
                </a:rPr>
                <a:t>p</a:t>
              </a:r>
              <a:r>
                <a:rPr lang="en-US" sz="3200" b="1" baseline="-25000" dirty="0" smtClean="0">
                  <a:solidFill>
                    <a:srgbClr val="220FB1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r>
                <a:rPr lang="en-US" sz="3200" b="1" dirty="0" smtClean="0">
                  <a:solidFill>
                    <a:srgbClr val="220FB1"/>
                  </a:solidFill>
                  <a:latin typeface="Times New Roman" pitchFamily="18" charset="0"/>
                  <a:cs typeface="Times New Roman" pitchFamily="18" charset="0"/>
                </a:rPr>
                <a:t>V</a:t>
              </a:r>
              <a:r>
                <a:rPr lang="en-US" sz="3200" b="1" baseline="-25000" dirty="0" smtClean="0">
                  <a:solidFill>
                    <a:srgbClr val="220FB1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r>
                <a:rPr lang="en-US" sz="3200" b="1" dirty="0" smtClean="0">
                  <a:solidFill>
                    <a:srgbClr val="220FB1"/>
                  </a:solidFill>
                  <a:latin typeface="Times New Roman" pitchFamily="18" charset="0"/>
                  <a:cs typeface="Times New Roman" pitchFamily="18" charset="0"/>
                </a:rPr>
                <a:t> =</a:t>
              </a:r>
              <a:r>
                <a:rPr lang="ru-RU" sz="3200" b="1" dirty="0" smtClean="0">
                  <a:solidFill>
                    <a:srgbClr val="220FB1"/>
                  </a:solidFill>
                  <a:latin typeface="Times New Roman" pitchFamily="18" charset="0"/>
                  <a:cs typeface="Times New Roman" pitchFamily="18" charset="0"/>
                </a:rPr>
                <a:t>     </a:t>
              </a:r>
              <a:r>
                <a:rPr lang="en-US" sz="3200" b="1" dirty="0" smtClean="0">
                  <a:solidFill>
                    <a:srgbClr val="220FB1"/>
                  </a:solidFill>
                  <a:latin typeface="Times New Roman" pitchFamily="18" charset="0"/>
                  <a:cs typeface="Times New Roman" pitchFamily="18" charset="0"/>
                </a:rPr>
                <a:t> RT</a:t>
              </a:r>
              <a:r>
                <a:rPr lang="en-US" sz="3200" b="1" baseline="-25000" dirty="0" smtClean="0">
                  <a:solidFill>
                    <a:srgbClr val="220FB1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endParaRPr lang="ru-RU" sz="3200" dirty="0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3" name="Группа 16"/>
            <p:cNvGrpSpPr/>
            <p:nvPr/>
          </p:nvGrpSpPr>
          <p:grpSpPr>
            <a:xfrm>
              <a:off x="5506599" y="1572364"/>
              <a:ext cx="1218560" cy="1297383"/>
              <a:chOff x="6994922" y="1702989"/>
              <a:chExt cx="1218560" cy="1297383"/>
            </a:xfrm>
          </p:grpSpPr>
          <p:sp>
            <p:nvSpPr>
              <p:cNvPr id="13" name="Text Box 22"/>
              <p:cNvSpPr txBox="1">
                <a:spLocks noChangeArrowheads="1"/>
              </p:cNvSpPr>
              <p:nvPr/>
            </p:nvSpPr>
            <p:spPr bwMode="auto">
              <a:xfrm>
                <a:off x="7004941" y="2364984"/>
                <a:ext cx="1208541" cy="6353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200" b="1" i="0" u="none" strike="noStrike" cap="none" normalizeH="0" baseline="0" dirty="0" smtClean="0">
                    <a:ln>
                      <a:noFill/>
                    </a:ln>
                    <a:solidFill>
                      <a:srgbClr val="220FB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M</a:t>
                </a:r>
                <a:endParaRPr kumimoji="0" lang="ru-RU" sz="4400" b="0" i="0" u="none" strike="noStrike" cap="none" normalizeH="0" baseline="0" dirty="0" smtClean="0">
                  <a:ln>
                    <a:noFill/>
                  </a:ln>
                  <a:solidFill>
                    <a:srgbClr val="220FB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4" name="Text Box 23"/>
              <p:cNvSpPr txBox="1">
                <a:spLocks noChangeArrowheads="1"/>
              </p:cNvSpPr>
              <p:nvPr/>
            </p:nvSpPr>
            <p:spPr bwMode="auto">
              <a:xfrm>
                <a:off x="6994922" y="1702989"/>
                <a:ext cx="1208541" cy="7338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200" b="1" i="0" u="none" strike="noStrike" cap="none" normalizeH="0" baseline="0" dirty="0" smtClean="0">
                    <a:ln>
                      <a:noFill/>
                    </a:ln>
                    <a:solidFill>
                      <a:srgbClr val="220FB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m</a:t>
                </a:r>
                <a:r>
                  <a:rPr kumimoji="0" lang="ru-RU" b="1" i="0" u="none" strike="noStrike" cap="none" normalizeH="0" baseline="0" dirty="0" smtClean="0">
                    <a:ln>
                      <a:noFill/>
                    </a:ln>
                    <a:solidFill>
                      <a:srgbClr val="220FB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1</a:t>
                </a:r>
                <a:endParaRPr kumimoji="0" lang="ru-RU" sz="4400" b="0" i="0" u="none" strike="noStrike" cap="none" normalizeH="0" baseline="0" dirty="0" smtClean="0">
                  <a:ln>
                    <a:noFill/>
                  </a:ln>
                  <a:solidFill>
                    <a:srgbClr val="220FB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5" name="Line 24"/>
              <p:cNvSpPr>
                <a:spLocks noChangeShapeType="1"/>
              </p:cNvSpPr>
              <p:nvPr/>
            </p:nvSpPr>
            <p:spPr bwMode="auto">
              <a:xfrm>
                <a:off x="7127397" y="2416993"/>
                <a:ext cx="576000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4400">
                  <a:solidFill>
                    <a:srgbClr val="220FB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16" name="TextBox 15"/>
          <p:cNvSpPr txBox="1"/>
          <p:nvPr/>
        </p:nvSpPr>
        <p:spPr>
          <a:xfrm>
            <a:off x="292130" y="5597262"/>
            <a:ext cx="23574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000" b="1" dirty="0" smtClean="0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3200" b="1" dirty="0" smtClean="0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</a:rPr>
              <a:t>.V</a:t>
            </a:r>
            <a:r>
              <a:rPr lang="en-US" sz="2000" b="1" dirty="0" smtClean="0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3200" b="1" dirty="0" smtClean="0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</a:rPr>
              <a:t>.T</a:t>
            </a:r>
            <a:r>
              <a:rPr lang="en-US" sz="2000" b="1" dirty="0" smtClean="0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3200" b="1" dirty="0" smtClean="0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</a:rPr>
              <a:t>. m</a:t>
            </a:r>
            <a:r>
              <a:rPr lang="en-US" sz="2000" b="1" dirty="0" smtClean="0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3200" b="1" dirty="0">
              <a:solidFill>
                <a:srgbClr val="220FB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0" y="3071810"/>
            <a:ext cx="208262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Aft>
                <a:spcPts val="1000"/>
              </a:spcAft>
            </a:pP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36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36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36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36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4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" name="Группа 23"/>
          <p:cNvGrpSpPr/>
          <p:nvPr/>
        </p:nvGrpSpPr>
        <p:grpSpPr>
          <a:xfrm>
            <a:off x="2643174" y="2060179"/>
            <a:ext cx="2928958" cy="1297383"/>
            <a:chOff x="4429124" y="1572364"/>
            <a:chExt cx="2928958" cy="1297383"/>
          </a:xfrm>
        </p:grpSpPr>
        <p:sp>
          <p:nvSpPr>
            <p:cNvPr id="25" name="TextBox 24"/>
            <p:cNvSpPr txBox="1"/>
            <p:nvPr/>
          </p:nvSpPr>
          <p:spPr>
            <a:xfrm>
              <a:off x="4429124" y="2000240"/>
              <a:ext cx="292895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p</a:t>
              </a:r>
              <a:r>
                <a:rPr lang="en-US" sz="3200" b="1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32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V</a:t>
              </a:r>
              <a:r>
                <a:rPr lang="en-US" sz="3200" b="1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32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=</a:t>
              </a:r>
              <a:r>
                <a:rPr lang="ru-RU" sz="32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    </a:t>
              </a:r>
              <a:r>
                <a:rPr lang="en-US" sz="32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R</a:t>
              </a:r>
              <a:r>
                <a:rPr lang="en-US" sz="3200" b="1" dirty="0" smtClean="0">
                  <a:solidFill>
                    <a:srgbClr val="220FB1"/>
                  </a:solidFill>
                  <a:latin typeface="Times New Roman" pitchFamily="18" charset="0"/>
                  <a:cs typeface="Times New Roman" pitchFamily="18" charset="0"/>
                </a:rPr>
                <a:t>T</a:t>
              </a:r>
              <a:r>
                <a:rPr lang="en-US" sz="3200" b="1" baseline="-25000" dirty="0" smtClean="0">
                  <a:solidFill>
                    <a:srgbClr val="220FB1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endParaRPr lang="ru-RU" sz="3200" dirty="0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6" name="Группа 16"/>
            <p:cNvGrpSpPr/>
            <p:nvPr/>
          </p:nvGrpSpPr>
          <p:grpSpPr>
            <a:xfrm>
              <a:off x="5506599" y="1572364"/>
              <a:ext cx="1218560" cy="1297383"/>
              <a:chOff x="6994922" y="1702989"/>
              <a:chExt cx="1218560" cy="1297383"/>
            </a:xfrm>
          </p:grpSpPr>
          <p:sp>
            <p:nvSpPr>
              <p:cNvPr id="27" name="Text Box 22"/>
              <p:cNvSpPr txBox="1">
                <a:spLocks noChangeArrowheads="1"/>
              </p:cNvSpPr>
              <p:nvPr/>
            </p:nvSpPr>
            <p:spPr bwMode="auto">
              <a:xfrm>
                <a:off x="7004941" y="2364984"/>
                <a:ext cx="1208541" cy="6353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2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kumimoji="0" lang="en-US" sz="3200" b="1" i="0" u="none" strike="noStrike" cap="none" normalizeH="0" baseline="0" dirty="0" smtClean="0">
                    <a:ln>
                      <a:noFill/>
                    </a:ln>
                    <a:solidFill>
                      <a:srgbClr val="220FB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M</a:t>
                </a:r>
                <a:endParaRPr kumimoji="0" lang="ru-RU" sz="4400" b="0" i="0" u="none" strike="noStrike" cap="none" normalizeH="0" baseline="0" dirty="0" smtClean="0">
                  <a:ln>
                    <a:noFill/>
                  </a:ln>
                  <a:solidFill>
                    <a:srgbClr val="220FB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8" name="Text Box 23"/>
              <p:cNvSpPr txBox="1">
                <a:spLocks noChangeArrowheads="1"/>
              </p:cNvSpPr>
              <p:nvPr/>
            </p:nvSpPr>
            <p:spPr bwMode="auto">
              <a:xfrm>
                <a:off x="6994922" y="1702989"/>
                <a:ext cx="1208541" cy="7858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2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kumimoji="0" lang="en-US" sz="3200" b="1" i="0" u="none" strike="noStrike" cap="none" normalizeH="0" baseline="0" dirty="0" smtClean="0">
                    <a:ln>
                      <a:noFill/>
                    </a:ln>
                    <a:solidFill>
                      <a:srgbClr val="220FB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m</a:t>
                </a:r>
                <a:r>
                  <a:rPr kumimoji="0" lang="ru-RU" b="1" i="0" u="none" strike="noStrike" cap="none" normalizeH="0" baseline="0" dirty="0" smtClean="0">
                    <a:ln>
                      <a:noFill/>
                    </a:ln>
                    <a:solidFill>
                      <a:srgbClr val="220FB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1</a:t>
                </a:r>
                <a:endParaRPr kumimoji="0" lang="ru-RU" sz="4400" b="0" i="0" u="none" strike="noStrike" cap="none" normalizeH="0" baseline="0" dirty="0" smtClean="0">
                  <a:ln>
                    <a:noFill/>
                  </a:ln>
                  <a:solidFill>
                    <a:srgbClr val="220FB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9" name="Line 24"/>
              <p:cNvSpPr>
                <a:spLocks noChangeShapeType="1"/>
              </p:cNvSpPr>
              <p:nvPr/>
            </p:nvSpPr>
            <p:spPr bwMode="auto">
              <a:xfrm>
                <a:off x="7127397" y="2416993"/>
                <a:ext cx="576000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440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30" name="TextBox 29"/>
          <p:cNvSpPr txBox="1"/>
          <p:nvPr/>
        </p:nvSpPr>
        <p:spPr>
          <a:xfrm>
            <a:off x="5715008" y="2571744"/>
            <a:ext cx="2357454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=100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000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Па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714612" y="5643578"/>
            <a:ext cx="5786446" cy="58477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US" sz="3200" b="1" dirty="0" smtClean="0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b="1" dirty="0" smtClean="0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=p</a:t>
            </a:r>
            <a:r>
              <a:rPr lang="ru-RU" sz="32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+</a:t>
            </a:r>
            <a:r>
              <a:rPr lang="en-US" sz="3200" b="1" dirty="0" smtClean="0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</a:t>
            </a:r>
            <a:r>
              <a:rPr lang="en-US" sz="3200" b="1" dirty="0" err="1" smtClean="0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3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=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sz="32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200" b="1" dirty="0" smtClean="0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+1000</a:t>
            </a:r>
            <a:r>
              <a:rPr lang="en-US" sz="3200" b="1" dirty="0" smtClean="0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</a:t>
            </a:r>
            <a:r>
              <a:rPr lang="ru-RU" sz="3200" b="1" dirty="0" smtClean="0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9,8</a:t>
            </a:r>
            <a:r>
              <a:rPr lang="en-US" sz="3200" b="1" dirty="0" smtClean="0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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h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=</a:t>
            </a:r>
            <a:endParaRPr lang="ru-RU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Rectangle 4"/>
          <p:cNvSpPr>
            <a:spLocks noChangeArrowheads="1"/>
          </p:cNvSpPr>
          <p:nvPr/>
        </p:nvSpPr>
        <p:spPr bwMode="auto">
          <a:xfrm>
            <a:off x="0" y="41482"/>
            <a:ext cx="9358346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6.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Объем пузырька газа, всплывающего на поверхность со дна озера,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увеличился в 2 раза.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Определить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глубину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озера. Температура воздуха на поверхности озера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27 °С,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а на его дне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17 °С.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Атмосферное давление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нормальное.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4576700" y="3214306"/>
            <a:ext cx="1089029" cy="1143388"/>
            <a:chOff x="9757" y="3167"/>
            <a:chExt cx="681" cy="745"/>
          </a:xfrm>
        </p:grpSpPr>
        <p:sp>
          <p:nvSpPr>
            <p:cNvPr id="35" name="Text Box 8"/>
            <p:cNvSpPr txBox="1">
              <a:spLocks noChangeArrowheads="1"/>
            </p:cNvSpPr>
            <p:nvPr/>
          </p:nvSpPr>
          <p:spPr bwMode="auto">
            <a:xfrm>
              <a:off x="9757" y="3461"/>
              <a:ext cx="680" cy="4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8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 </a:t>
              </a: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T</a:t>
              </a:r>
              <a:r>
                <a:rPr kumimoji="0" lang="en-US" sz="2800" b="1" i="0" u="none" strike="noStrike" cap="none" normalizeH="0" baseline="-2500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1</a:t>
              </a:r>
              <a:endPara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7" name="Text Box 9"/>
            <p:cNvSpPr txBox="1">
              <a:spLocks noChangeArrowheads="1"/>
            </p:cNvSpPr>
            <p:nvPr/>
          </p:nvSpPr>
          <p:spPr bwMode="auto">
            <a:xfrm>
              <a:off x="9758" y="3167"/>
              <a:ext cx="680" cy="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p</a:t>
              </a:r>
              <a:r>
                <a:rPr kumimoji="0" lang="en-US" sz="2800" b="1" i="0" u="none" strike="noStrike" cap="none" normalizeH="0" baseline="-2500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1</a:t>
              </a:r>
              <a:r>
                <a:rPr kumimoji="0" lang="en-US" sz="2800" b="1" i="0" u="none" strike="noStrike" cap="none" normalizeH="0" baseline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V</a:t>
              </a:r>
              <a:r>
                <a:rPr kumimoji="0" lang="en-US" sz="2800" b="1" i="0" u="none" strike="noStrike" cap="none" normalizeH="0" baseline="-2500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1</a:t>
              </a:r>
              <a:endParaRPr kumimoji="0" lang="ru-RU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" name="Line 10"/>
            <p:cNvSpPr>
              <a:spLocks noChangeShapeType="1"/>
            </p:cNvSpPr>
            <p:nvPr/>
          </p:nvSpPr>
          <p:spPr bwMode="auto">
            <a:xfrm>
              <a:off x="9766" y="3510"/>
              <a:ext cx="530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6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2" name="Group 11"/>
          <p:cNvGrpSpPr>
            <a:grpSpLocks/>
          </p:cNvGrpSpPr>
          <p:nvPr/>
        </p:nvGrpSpPr>
        <p:grpSpPr bwMode="auto">
          <a:xfrm>
            <a:off x="5821641" y="3143248"/>
            <a:ext cx="1112514" cy="1214446"/>
            <a:chOff x="9757" y="3167"/>
            <a:chExt cx="681" cy="662"/>
          </a:xfrm>
        </p:grpSpPr>
        <p:sp>
          <p:nvSpPr>
            <p:cNvPr id="41" name="Text Box 12"/>
            <p:cNvSpPr txBox="1">
              <a:spLocks noChangeArrowheads="1"/>
            </p:cNvSpPr>
            <p:nvPr/>
          </p:nvSpPr>
          <p:spPr bwMode="auto">
            <a:xfrm>
              <a:off x="9757" y="3461"/>
              <a:ext cx="680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8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 </a:t>
              </a: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T</a:t>
              </a:r>
              <a:r>
                <a:rPr kumimoji="0" lang="en-US" sz="2800" b="1" i="0" u="none" strike="noStrike" cap="none" normalizeH="0" baseline="-2500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4" name="Text Box 13"/>
            <p:cNvSpPr txBox="1">
              <a:spLocks noChangeArrowheads="1"/>
            </p:cNvSpPr>
            <p:nvPr/>
          </p:nvSpPr>
          <p:spPr bwMode="auto">
            <a:xfrm>
              <a:off x="9758" y="3167"/>
              <a:ext cx="680" cy="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p</a:t>
              </a:r>
              <a:r>
                <a:rPr kumimoji="0" lang="en-US" sz="2800" b="1" i="0" u="none" strike="noStrike" cap="none" normalizeH="0" baseline="-2500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V</a:t>
              </a:r>
              <a:r>
                <a:rPr kumimoji="0" lang="en-US" sz="2800" b="1" i="0" u="none" strike="noStrike" cap="none" normalizeH="0" baseline="-2500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5" name="Line 14"/>
            <p:cNvSpPr>
              <a:spLocks noChangeShapeType="1"/>
            </p:cNvSpPr>
            <p:nvPr/>
          </p:nvSpPr>
          <p:spPr bwMode="auto">
            <a:xfrm>
              <a:off x="9757" y="3495"/>
              <a:ext cx="530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6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46" name="Text Box 5"/>
          <p:cNvSpPr txBox="1">
            <a:spLocks noChangeArrowheads="1"/>
          </p:cNvSpPr>
          <p:nvPr/>
        </p:nvSpPr>
        <p:spPr bwMode="auto">
          <a:xfrm>
            <a:off x="5352068" y="3480394"/>
            <a:ext cx="571504" cy="525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=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7043151" y="3416858"/>
            <a:ext cx="167225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Aft>
                <a:spcPts val="1000"/>
              </a:spcAft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const</a:t>
            </a:r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Овал 35"/>
          <p:cNvSpPr/>
          <p:nvPr/>
        </p:nvSpPr>
        <p:spPr>
          <a:xfrm>
            <a:off x="781732" y="6072206"/>
            <a:ext cx="428628" cy="428628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0" name="Прямая со стрелкой 39"/>
          <p:cNvCxnSpPr/>
          <p:nvPr/>
        </p:nvCxnSpPr>
        <p:spPr>
          <a:xfrm rot="5400000">
            <a:off x="107125" y="4393413"/>
            <a:ext cx="4071966" cy="1588"/>
          </a:xfrm>
          <a:prstGeom prst="straightConnector1">
            <a:avLst/>
          </a:prstGeom>
          <a:ln w="38100">
            <a:solidFill>
              <a:srgbClr val="0066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Прямоугольник 41"/>
          <p:cNvSpPr/>
          <p:nvPr/>
        </p:nvSpPr>
        <p:spPr>
          <a:xfrm>
            <a:off x="1643042" y="4000504"/>
            <a:ext cx="470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endParaRPr lang="ru-RU" sz="4000" dirty="0"/>
          </a:p>
        </p:txBody>
      </p:sp>
      <p:cxnSp>
        <p:nvCxnSpPr>
          <p:cNvPr id="49" name="Прямая со стрелкой 48"/>
          <p:cNvCxnSpPr/>
          <p:nvPr/>
        </p:nvCxnSpPr>
        <p:spPr>
          <a:xfrm rot="16200000" flipH="1">
            <a:off x="5715008" y="3000372"/>
            <a:ext cx="500066" cy="21431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 стрелкой 50"/>
          <p:cNvCxnSpPr/>
          <p:nvPr/>
        </p:nvCxnSpPr>
        <p:spPr>
          <a:xfrm rot="5400000" flipH="1" flipV="1">
            <a:off x="2750331" y="3821909"/>
            <a:ext cx="2214578" cy="171451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 стрелкой 52"/>
          <p:cNvCxnSpPr/>
          <p:nvPr/>
        </p:nvCxnSpPr>
        <p:spPr>
          <a:xfrm rot="16200000" flipH="1">
            <a:off x="3857620" y="857232"/>
            <a:ext cx="2571768" cy="257176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 стрелкой 54"/>
          <p:cNvCxnSpPr/>
          <p:nvPr/>
        </p:nvCxnSpPr>
        <p:spPr>
          <a:xfrm>
            <a:off x="2285984" y="1643050"/>
            <a:ext cx="2500330" cy="2357454"/>
          </a:xfrm>
          <a:prstGeom prst="straightConnector1">
            <a:avLst/>
          </a:prstGeom>
          <a:ln w="28575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 стрелкой 56"/>
          <p:cNvCxnSpPr/>
          <p:nvPr/>
        </p:nvCxnSpPr>
        <p:spPr>
          <a:xfrm rot="5400000">
            <a:off x="6143636" y="1643050"/>
            <a:ext cx="2643206" cy="1928826"/>
          </a:xfrm>
          <a:prstGeom prst="straightConnector1">
            <a:avLst/>
          </a:prstGeom>
          <a:ln w="28575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5357818" y="6334804"/>
            <a:ext cx="3786214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Кр,ср-1,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№6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Стр47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4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6 1.3136E-6 L -0.0026 -0.56638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83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6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7" dur="2000" fill="hold"/>
                                        <p:tgtEl>
                                          <p:spTgt spid="3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2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73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4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000"/>
                            </p:stCondLst>
                            <p:childTnLst>
                              <p:par>
                                <p:cTn id="76" presetID="2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500"/>
                            </p:stCondLst>
                            <p:childTnLst>
                              <p:par>
                                <p:cTn id="8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6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0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1" dur="1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3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000"/>
                            </p:stCondLst>
                            <p:childTnLst>
                              <p:par>
                                <p:cTn id="10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3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7" grpId="0" animBg="1"/>
      <p:bldP spid="9" grpId="0" animBg="1"/>
      <p:bldP spid="9" grpId="1" animBg="1"/>
      <p:bldP spid="23" grpId="0"/>
      <p:bldP spid="30" grpId="0" animBg="1"/>
      <p:bldP spid="31" grpId="0" animBg="1"/>
      <p:bldP spid="32" grpId="0"/>
      <p:bldP spid="46" grpId="0"/>
      <p:bldP spid="47" grpId="0"/>
      <p:bldP spid="36" grpId="0" animBg="1"/>
      <p:bldP spid="36" grpId="1" animBg="1"/>
      <p:bldP spid="36" grpId="2" animBg="1"/>
      <p:bldP spid="4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Скругленный прямоугольник 58"/>
          <p:cNvSpPr/>
          <p:nvPr/>
        </p:nvSpPr>
        <p:spPr>
          <a:xfrm>
            <a:off x="2813346" y="4000504"/>
            <a:ext cx="2571768" cy="928694"/>
          </a:xfrm>
          <a:prstGeom prst="roundRect">
            <a:avLst/>
          </a:prstGeom>
          <a:solidFill>
            <a:schemeClr val="accent1">
              <a:alpha val="4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214282" y="642918"/>
            <a:ext cx="4572032" cy="70788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40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атм=</a:t>
            </a:r>
            <a: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100000Па= 1 атм.</a:t>
            </a:r>
            <a:endParaRPr lang="ru-RU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Группа 55"/>
          <p:cNvGrpSpPr/>
          <p:nvPr/>
        </p:nvGrpSpPr>
        <p:grpSpPr>
          <a:xfrm>
            <a:off x="285720" y="1032622"/>
            <a:ext cx="1928826" cy="2396378"/>
            <a:chOff x="285720" y="1071546"/>
            <a:chExt cx="1928826" cy="2396378"/>
          </a:xfrm>
        </p:grpSpPr>
        <p:grpSp>
          <p:nvGrpSpPr>
            <p:cNvPr id="9" name="Группа 14"/>
            <p:cNvGrpSpPr/>
            <p:nvPr/>
          </p:nvGrpSpPr>
          <p:grpSpPr>
            <a:xfrm>
              <a:off x="285720" y="1071546"/>
              <a:ext cx="1928826" cy="2396378"/>
              <a:chOff x="531566" y="4072924"/>
              <a:chExt cx="1928826" cy="2396378"/>
            </a:xfrm>
          </p:grpSpPr>
          <p:sp>
            <p:nvSpPr>
              <p:cNvPr id="16" name="Овал 15"/>
              <p:cNvSpPr/>
              <p:nvPr/>
            </p:nvSpPr>
            <p:spPr>
              <a:xfrm>
                <a:off x="531566" y="4072924"/>
                <a:ext cx="1928826" cy="1643074"/>
              </a:xfrm>
              <a:prstGeom prst="ellipse">
                <a:avLst/>
              </a:prstGeom>
              <a:solidFill>
                <a:srgbClr val="FF0000">
                  <a:alpha val="39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7" name="Прямоугольник 16"/>
              <p:cNvSpPr/>
              <p:nvPr/>
            </p:nvSpPr>
            <p:spPr>
              <a:xfrm>
                <a:off x="1214414" y="5969236"/>
                <a:ext cx="571504" cy="500066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18" name="Прямая соединительная линия 17"/>
              <p:cNvCxnSpPr>
                <a:endCxn id="16" idx="5"/>
              </p:cNvCxnSpPr>
              <p:nvPr/>
            </p:nvCxnSpPr>
            <p:spPr>
              <a:xfrm rot="5400000" flipH="1" flipV="1">
                <a:off x="1719224" y="5542070"/>
                <a:ext cx="525392" cy="39200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Прямая соединительная линия 18"/>
              <p:cNvCxnSpPr>
                <a:endCxn id="16" idx="3"/>
              </p:cNvCxnSpPr>
              <p:nvPr/>
            </p:nvCxnSpPr>
            <p:spPr>
              <a:xfrm rot="16200000" flipV="1">
                <a:off x="774585" y="5514827"/>
                <a:ext cx="479280" cy="40037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" name="Группа 52"/>
            <p:cNvGrpSpPr/>
            <p:nvPr/>
          </p:nvGrpSpPr>
          <p:grpSpPr>
            <a:xfrm>
              <a:off x="1000100" y="2571744"/>
              <a:ext cx="500066" cy="546213"/>
              <a:chOff x="1285852" y="5740307"/>
              <a:chExt cx="405389" cy="260461"/>
            </a:xfrm>
          </p:grpSpPr>
          <p:sp>
            <p:nvSpPr>
              <p:cNvPr id="54" name="Freeform 12"/>
              <p:cNvSpPr>
                <a:spLocks/>
              </p:cNvSpPr>
              <p:nvPr/>
            </p:nvSpPr>
            <p:spPr bwMode="auto">
              <a:xfrm>
                <a:off x="1469181" y="5772140"/>
                <a:ext cx="222060" cy="228628"/>
              </a:xfrm>
              <a:custGeom>
                <a:avLst/>
                <a:gdLst/>
                <a:ahLst/>
                <a:cxnLst>
                  <a:cxn ang="0">
                    <a:pos x="0" y="251"/>
                  </a:cxn>
                  <a:cxn ang="0">
                    <a:pos x="65" y="215"/>
                  </a:cxn>
                  <a:cxn ang="0">
                    <a:pos x="79" y="172"/>
                  </a:cxn>
                  <a:cxn ang="0">
                    <a:pos x="86" y="151"/>
                  </a:cxn>
                  <a:cxn ang="0">
                    <a:pos x="43" y="0"/>
                  </a:cxn>
                </a:cxnLst>
                <a:rect l="0" t="0" r="r" b="b"/>
                <a:pathLst>
                  <a:path w="86" h="251">
                    <a:moveTo>
                      <a:pt x="0" y="251"/>
                    </a:moveTo>
                    <a:cubicBezTo>
                      <a:pt x="30" y="244"/>
                      <a:pt x="43" y="236"/>
                      <a:pt x="65" y="215"/>
                    </a:cubicBezTo>
                    <a:cubicBezTo>
                      <a:pt x="70" y="201"/>
                      <a:pt x="74" y="186"/>
                      <a:pt x="79" y="172"/>
                    </a:cubicBezTo>
                    <a:cubicBezTo>
                      <a:pt x="81" y="165"/>
                      <a:pt x="86" y="151"/>
                      <a:pt x="86" y="151"/>
                    </a:cubicBezTo>
                    <a:cubicBezTo>
                      <a:pt x="80" y="95"/>
                      <a:pt x="84" y="41"/>
                      <a:pt x="43" y="0"/>
                    </a:cubicBezTo>
                  </a:path>
                </a:pathLst>
              </a:custGeom>
              <a:solidFill>
                <a:srgbClr val="FF0000"/>
              </a:solidFill>
              <a:ln w="28575" cmpd="sng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5" name="Freeform 13"/>
              <p:cNvSpPr>
                <a:spLocks/>
              </p:cNvSpPr>
              <p:nvPr/>
            </p:nvSpPr>
            <p:spPr bwMode="auto">
              <a:xfrm>
                <a:off x="1285852" y="5740307"/>
                <a:ext cx="302105" cy="214965"/>
              </a:xfrm>
              <a:custGeom>
                <a:avLst/>
                <a:gdLst/>
                <a:ahLst/>
                <a:cxnLst>
                  <a:cxn ang="0">
                    <a:pos x="50" y="236"/>
                  </a:cxn>
                  <a:cxn ang="0">
                    <a:pos x="28" y="186"/>
                  </a:cxn>
                  <a:cxn ang="0">
                    <a:pos x="0" y="150"/>
                  </a:cxn>
                  <a:cxn ang="0">
                    <a:pos x="71" y="100"/>
                  </a:cxn>
                  <a:cxn ang="0">
                    <a:pos x="100" y="43"/>
                  </a:cxn>
                  <a:cxn ang="0">
                    <a:pos x="100" y="43"/>
                  </a:cxn>
                  <a:cxn ang="0">
                    <a:pos x="114" y="28"/>
                  </a:cxn>
                  <a:cxn ang="0">
                    <a:pos x="114" y="0"/>
                  </a:cxn>
                </a:cxnLst>
                <a:rect l="0" t="0" r="r" b="b"/>
                <a:pathLst>
                  <a:path w="117" h="236">
                    <a:moveTo>
                      <a:pt x="50" y="236"/>
                    </a:moveTo>
                    <a:cubicBezTo>
                      <a:pt x="42" y="220"/>
                      <a:pt x="37" y="202"/>
                      <a:pt x="28" y="186"/>
                    </a:cubicBezTo>
                    <a:cubicBezTo>
                      <a:pt x="20" y="173"/>
                      <a:pt x="8" y="163"/>
                      <a:pt x="0" y="150"/>
                    </a:cubicBezTo>
                    <a:cubicBezTo>
                      <a:pt x="11" y="95"/>
                      <a:pt x="15" y="109"/>
                      <a:pt x="71" y="100"/>
                    </a:cubicBezTo>
                    <a:lnTo>
                      <a:pt x="100" y="43"/>
                    </a:lnTo>
                    <a:cubicBezTo>
                      <a:pt x="100" y="43"/>
                      <a:pt x="100" y="43"/>
                      <a:pt x="100" y="43"/>
                    </a:cubicBezTo>
                    <a:cubicBezTo>
                      <a:pt x="105" y="38"/>
                      <a:pt x="112" y="35"/>
                      <a:pt x="114" y="28"/>
                    </a:cubicBezTo>
                    <a:cubicBezTo>
                      <a:pt x="117" y="19"/>
                      <a:pt x="114" y="9"/>
                      <a:pt x="114" y="0"/>
                    </a:cubicBezTo>
                  </a:path>
                </a:pathLst>
              </a:custGeom>
              <a:solidFill>
                <a:srgbClr val="FF0000"/>
              </a:solidFill>
              <a:ln w="28575" cmpd="sng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sp>
        <p:nvSpPr>
          <p:cNvPr id="49" name="Скругленный прямоугольник 48"/>
          <p:cNvSpPr/>
          <p:nvPr/>
        </p:nvSpPr>
        <p:spPr>
          <a:xfrm>
            <a:off x="2428860" y="1492194"/>
            <a:ext cx="2571768" cy="928694"/>
          </a:xfrm>
          <a:prstGeom prst="roundRect">
            <a:avLst/>
          </a:prstGeom>
          <a:solidFill>
            <a:schemeClr val="accent1">
              <a:alpha val="4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8858280" y="250030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0" y="-122832"/>
            <a:ext cx="9144000" cy="9900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500"/>
              </a:lnSpc>
            </a:pP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8.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До какой 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температуры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надо нагреть воздух в  воздушном шаре, чтобы поднять</a:t>
            </a:r>
            <a:r>
              <a:rPr lang="ru-RU" sz="32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груз 2 кг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" name="Группа 13"/>
          <p:cNvGrpSpPr/>
          <p:nvPr/>
        </p:nvGrpSpPr>
        <p:grpSpPr>
          <a:xfrm>
            <a:off x="571472" y="4143380"/>
            <a:ext cx="1928826" cy="2396378"/>
            <a:chOff x="531566" y="4072924"/>
            <a:chExt cx="1928826" cy="2396378"/>
          </a:xfrm>
        </p:grpSpPr>
        <p:sp>
          <p:nvSpPr>
            <p:cNvPr id="4" name="Овал 3"/>
            <p:cNvSpPr/>
            <p:nvPr/>
          </p:nvSpPr>
          <p:spPr>
            <a:xfrm>
              <a:off x="531566" y="4072924"/>
              <a:ext cx="1928826" cy="1643074"/>
            </a:xfrm>
            <a:prstGeom prst="ellipse">
              <a:avLst/>
            </a:prstGeom>
            <a:solidFill>
              <a:schemeClr val="accent1">
                <a:alpha val="39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1214414" y="5969236"/>
              <a:ext cx="571504" cy="500066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0" name="Прямая соединительная линия 9"/>
            <p:cNvCxnSpPr>
              <a:endCxn id="4" idx="5"/>
            </p:cNvCxnSpPr>
            <p:nvPr/>
          </p:nvCxnSpPr>
          <p:spPr>
            <a:xfrm rot="5400000" flipH="1" flipV="1">
              <a:off x="1719224" y="5542070"/>
              <a:ext cx="525392" cy="39200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>
              <a:endCxn id="4" idx="3"/>
            </p:cNvCxnSpPr>
            <p:nvPr/>
          </p:nvCxnSpPr>
          <p:spPr>
            <a:xfrm rot="16200000" flipV="1">
              <a:off x="774585" y="5514827"/>
              <a:ext cx="479280" cy="40037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TextBox 20"/>
          <p:cNvSpPr txBox="1"/>
          <p:nvPr/>
        </p:nvSpPr>
        <p:spPr>
          <a:xfrm>
            <a:off x="428596" y="1231170"/>
            <a:ext cx="18573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V= 10 </a:t>
            </a:r>
            <a:r>
              <a:rPr 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ru-RU" sz="3200" b="1" baseline="30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3200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endParaRPr lang="ru-RU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13682" y="1625348"/>
            <a:ext cx="13573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29262" y="1985736"/>
            <a:ext cx="12144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ru-RU" sz="3200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lang="ru-RU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5" name="Прямая со стрелкой 24"/>
          <p:cNvCxnSpPr/>
          <p:nvPr/>
        </p:nvCxnSpPr>
        <p:spPr>
          <a:xfrm rot="5400000" flipH="1" flipV="1">
            <a:off x="998512" y="4293836"/>
            <a:ext cx="1143008" cy="1588"/>
          </a:xfrm>
          <a:prstGeom prst="straightConnector1">
            <a:avLst/>
          </a:prstGeom>
          <a:ln w="762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 rot="5400000" flipH="1" flipV="1">
            <a:off x="1000038" y="5486260"/>
            <a:ext cx="1143008" cy="1588"/>
          </a:xfrm>
          <a:prstGeom prst="straightConnector1">
            <a:avLst/>
          </a:prstGeom>
          <a:ln w="76200">
            <a:solidFill>
              <a:schemeClr val="tx1"/>
            </a:solidFill>
            <a:headEnd type="stealth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1928794" y="5929330"/>
            <a:ext cx="10715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000" b="1" dirty="0" smtClean="0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g </a:t>
            </a:r>
            <a:r>
              <a:rPr lang="ru-RU" sz="32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0" y="4000504"/>
            <a:ext cx="27146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3200" dirty="0" smtClean="0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</a:rPr>
              <a:t>атм</a:t>
            </a:r>
            <a:r>
              <a:rPr lang="ru-RU" sz="3200" b="1" dirty="0" smtClean="0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</a:rPr>
              <a:t>=1 атм.</a:t>
            </a:r>
            <a:endParaRPr lang="ru-RU" sz="3200" b="1" dirty="0">
              <a:solidFill>
                <a:srgbClr val="220FB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-32" y="4643446"/>
            <a:ext cx="18573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</a:rPr>
              <a:t>V=10</a:t>
            </a:r>
            <a:r>
              <a:rPr lang="ru-RU" sz="3200" b="1" dirty="0" smtClean="0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ru-RU" sz="3200" b="1" baseline="30000" dirty="0" smtClean="0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3200" b="1" dirty="0" smtClean="0">
                <a:solidFill>
                  <a:srgbClr val="220FB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lang="ru-RU" sz="3200" b="1" dirty="0">
              <a:solidFill>
                <a:srgbClr val="220FB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-32" y="5017859"/>
            <a:ext cx="18573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000" b="1" dirty="0" smtClean="0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3200" b="1" dirty="0" smtClean="0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ru-RU" sz="3200" b="1" dirty="0" smtClean="0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</a:rPr>
              <a:t>300К</a:t>
            </a:r>
            <a:r>
              <a:rPr lang="ru-RU" sz="3200" b="1" dirty="0" smtClean="0">
                <a:solidFill>
                  <a:srgbClr val="220FB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lang="ru-RU" sz="3200" b="1" dirty="0">
              <a:solidFill>
                <a:srgbClr val="220FB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0" y="5500702"/>
            <a:ext cx="14287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000" b="1" dirty="0" smtClean="0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3200" b="1" dirty="0" smtClean="0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ru-RU" sz="3200" b="1" dirty="0" smtClean="0">
                <a:solidFill>
                  <a:srgbClr val="220FB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lang="ru-RU" sz="3200" b="1" dirty="0">
              <a:solidFill>
                <a:srgbClr val="220FB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557956" y="3272476"/>
            <a:ext cx="3214710" cy="646331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/>
          <a:p>
            <a:r>
              <a:rPr lang="en-US" sz="3600" b="1" cap="all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3600" b="1" cap="all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3600" b="1" cap="all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cap="all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3600" b="1" cap="all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</a:t>
            </a:r>
            <a:r>
              <a:rPr lang="ru-RU" sz="3600" b="1" baseline="-25000" dirty="0" err="1" smtClean="0">
                <a:latin typeface="Times New Roman" pitchFamily="18" charset="0"/>
                <a:cs typeface="Times New Roman" pitchFamily="18" charset="0"/>
              </a:rPr>
              <a:t>возд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3600" b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4" name="Группа 35"/>
          <p:cNvGrpSpPr/>
          <p:nvPr/>
        </p:nvGrpSpPr>
        <p:grpSpPr>
          <a:xfrm>
            <a:off x="2428860" y="1195513"/>
            <a:ext cx="2857520" cy="1297383"/>
            <a:chOff x="4429124" y="1624893"/>
            <a:chExt cx="2857520" cy="1297383"/>
          </a:xfrm>
        </p:grpSpPr>
        <p:sp>
          <p:nvSpPr>
            <p:cNvPr id="37" name="TextBox 36"/>
            <p:cNvSpPr txBox="1"/>
            <p:nvPr/>
          </p:nvSpPr>
          <p:spPr>
            <a:xfrm>
              <a:off x="4429124" y="2038701"/>
              <a:ext cx="285752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p</a:t>
              </a:r>
              <a:r>
                <a:rPr lang="en-US" sz="3200" b="1" baseline="-25000" dirty="0" smtClean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r>
                <a:rPr lang="en-US" sz="3200" b="1" dirty="0" smtClean="0">
                  <a:solidFill>
                    <a:srgbClr val="003300"/>
                  </a:solidFill>
                  <a:latin typeface="Times New Roman" pitchFamily="18" charset="0"/>
                  <a:cs typeface="Times New Roman" pitchFamily="18" charset="0"/>
                </a:rPr>
                <a:t>V</a:t>
              </a:r>
              <a:r>
                <a:rPr lang="en-US" sz="3200" b="1" baseline="-25000" dirty="0" smtClean="0">
                  <a:solidFill>
                    <a:srgbClr val="003300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 =</a:t>
              </a:r>
              <a:r>
                <a:rPr lang="ru-RU" sz="3200" b="1" dirty="0" smtClean="0">
                  <a:latin typeface="Times New Roman" pitchFamily="18" charset="0"/>
                  <a:cs typeface="Times New Roman" pitchFamily="18" charset="0"/>
                </a:rPr>
                <a:t>     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 R</a:t>
              </a:r>
              <a:r>
                <a:rPr lang="en-US" sz="32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</a:t>
              </a:r>
              <a:r>
                <a:rPr lang="ru-RU" sz="3200" b="1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endParaRPr lang="ru-RU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15" name="Группа 16"/>
            <p:cNvGrpSpPr/>
            <p:nvPr/>
          </p:nvGrpSpPr>
          <p:grpSpPr>
            <a:xfrm>
              <a:off x="5506599" y="1624893"/>
              <a:ext cx="1218560" cy="1297383"/>
              <a:chOff x="6994922" y="1755518"/>
              <a:chExt cx="1218560" cy="1297383"/>
            </a:xfrm>
          </p:grpSpPr>
          <p:sp>
            <p:nvSpPr>
              <p:cNvPr id="39" name="Text Box 22"/>
              <p:cNvSpPr txBox="1">
                <a:spLocks noChangeArrowheads="1"/>
              </p:cNvSpPr>
              <p:nvPr/>
            </p:nvSpPr>
            <p:spPr bwMode="auto">
              <a:xfrm>
                <a:off x="7004941" y="2417513"/>
                <a:ext cx="1208541" cy="6353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200" b="1" i="0" u="none" strike="noStrike" cap="none" normalizeH="0" baseline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M</a:t>
                </a:r>
                <a:endParaRPr kumimoji="0" lang="ru-RU" sz="4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0" name="Text Box 23"/>
              <p:cNvSpPr txBox="1">
                <a:spLocks noChangeArrowheads="1"/>
              </p:cNvSpPr>
              <p:nvPr/>
            </p:nvSpPr>
            <p:spPr bwMode="auto">
              <a:xfrm>
                <a:off x="6994922" y="1755518"/>
                <a:ext cx="1208541" cy="7338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200" b="1" i="0" u="none" strike="noStrike" cap="none" normalizeH="0" baseline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m</a:t>
                </a:r>
                <a:r>
                  <a:rPr kumimoji="0" lang="ru-RU" b="1" i="0" u="none" strike="noStrike" cap="none" normalizeH="0" baseline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2</a:t>
                </a:r>
                <a:endParaRPr kumimoji="0" lang="ru-RU" sz="4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1" name="Line 24"/>
              <p:cNvSpPr>
                <a:spLocks noChangeShapeType="1"/>
              </p:cNvSpPr>
              <p:nvPr/>
            </p:nvSpPr>
            <p:spPr bwMode="auto">
              <a:xfrm>
                <a:off x="7127397" y="2416993"/>
                <a:ext cx="576000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44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grpSp>
        <p:nvGrpSpPr>
          <p:cNvPr id="24" name="Группа 41"/>
          <p:cNvGrpSpPr/>
          <p:nvPr/>
        </p:nvGrpSpPr>
        <p:grpSpPr>
          <a:xfrm>
            <a:off x="2857488" y="3703253"/>
            <a:ext cx="2928958" cy="1297383"/>
            <a:chOff x="4429124" y="1572364"/>
            <a:chExt cx="2928958" cy="1297383"/>
          </a:xfrm>
        </p:grpSpPr>
        <p:sp>
          <p:nvSpPr>
            <p:cNvPr id="43" name="TextBox 42"/>
            <p:cNvSpPr txBox="1"/>
            <p:nvPr/>
          </p:nvSpPr>
          <p:spPr>
            <a:xfrm>
              <a:off x="4429124" y="2000240"/>
              <a:ext cx="292895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p</a:t>
              </a:r>
              <a:r>
                <a:rPr lang="en-US" sz="3200" b="1" baseline="-25000" dirty="0" smtClean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r>
                <a:rPr lang="en-US" sz="3200" b="1" dirty="0" smtClean="0">
                  <a:solidFill>
                    <a:srgbClr val="003300"/>
                  </a:solidFill>
                  <a:latin typeface="Times New Roman" pitchFamily="18" charset="0"/>
                  <a:cs typeface="Times New Roman" pitchFamily="18" charset="0"/>
                </a:rPr>
                <a:t>V</a:t>
              </a:r>
              <a:r>
                <a:rPr lang="en-US" sz="3200" b="1" baseline="-25000" dirty="0" smtClean="0">
                  <a:solidFill>
                    <a:srgbClr val="003300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 =</a:t>
              </a:r>
              <a:r>
                <a:rPr lang="ru-RU" sz="3200" b="1" dirty="0" smtClean="0">
                  <a:latin typeface="Times New Roman" pitchFamily="18" charset="0"/>
                  <a:cs typeface="Times New Roman" pitchFamily="18" charset="0"/>
                </a:rPr>
                <a:t>     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 R</a:t>
              </a:r>
              <a:r>
                <a:rPr lang="en-US" sz="3200" b="1" dirty="0" smtClean="0">
                  <a:solidFill>
                    <a:srgbClr val="220FB1"/>
                  </a:solidFill>
                  <a:latin typeface="Times New Roman" pitchFamily="18" charset="0"/>
                  <a:cs typeface="Times New Roman" pitchFamily="18" charset="0"/>
                </a:rPr>
                <a:t>T</a:t>
              </a:r>
              <a:r>
                <a:rPr lang="ru-RU" sz="3200" b="1" baseline="-25000" dirty="0" smtClean="0">
                  <a:solidFill>
                    <a:srgbClr val="220FB1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endParaRPr lang="ru-RU" sz="3200" dirty="0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27" name="Группа 16"/>
            <p:cNvGrpSpPr/>
            <p:nvPr/>
          </p:nvGrpSpPr>
          <p:grpSpPr>
            <a:xfrm>
              <a:off x="5506599" y="1572364"/>
              <a:ext cx="1218560" cy="1297383"/>
              <a:chOff x="6994922" y="1702989"/>
              <a:chExt cx="1218560" cy="1297383"/>
            </a:xfrm>
          </p:grpSpPr>
          <p:sp>
            <p:nvSpPr>
              <p:cNvPr id="45" name="Text Box 22"/>
              <p:cNvSpPr txBox="1">
                <a:spLocks noChangeArrowheads="1"/>
              </p:cNvSpPr>
              <p:nvPr/>
            </p:nvSpPr>
            <p:spPr bwMode="auto">
              <a:xfrm>
                <a:off x="7004941" y="2364984"/>
                <a:ext cx="1208541" cy="6353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200" b="1" i="0" u="none" strike="noStrike" cap="none" normalizeH="0" baseline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M</a:t>
                </a:r>
                <a:endParaRPr kumimoji="0" lang="ru-RU" sz="4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6" name="Text Box 23"/>
              <p:cNvSpPr txBox="1">
                <a:spLocks noChangeArrowheads="1"/>
              </p:cNvSpPr>
              <p:nvPr/>
            </p:nvSpPr>
            <p:spPr bwMode="auto">
              <a:xfrm>
                <a:off x="6994922" y="1702989"/>
                <a:ext cx="1208541" cy="7338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200" b="1" i="0" u="none" strike="noStrike" cap="none" normalizeH="0" baseline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m</a:t>
                </a:r>
                <a:r>
                  <a:rPr kumimoji="0" lang="ru-RU" b="1" i="0" u="none" strike="noStrike" cap="none" normalizeH="0" baseline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1</a:t>
                </a:r>
                <a:endParaRPr kumimoji="0" lang="ru-RU" sz="4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7" name="Line 24"/>
              <p:cNvSpPr>
                <a:spLocks noChangeShapeType="1"/>
              </p:cNvSpPr>
              <p:nvPr/>
            </p:nvSpPr>
            <p:spPr bwMode="auto">
              <a:xfrm>
                <a:off x="7127397" y="2416993"/>
                <a:ext cx="576000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44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50" name="TextBox 49"/>
          <p:cNvSpPr txBox="1"/>
          <p:nvPr/>
        </p:nvSpPr>
        <p:spPr>
          <a:xfrm>
            <a:off x="2143108" y="2428868"/>
            <a:ext cx="4714908" cy="58477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514350" indent="-514350"/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cap="all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3200" b="1" cap="all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ru-RU" sz="32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ru-RU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0  </a:t>
            </a:r>
            <a:r>
              <a:rPr lang="ru-RU" sz="3200" b="1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(1з-н Н)</a:t>
            </a:r>
            <a:r>
              <a:rPr lang="ru-RU" sz="32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endParaRPr lang="ru-RU" sz="3200" dirty="0"/>
          </a:p>
        </p:txBody>
      </p:sp>
      <p:grpSp>
        <p:nvGrpSpPr>
          <p:cNvPr id="28" name="Группа 51"/>
          <p:cNvGrpSpPr/>
          <p:nvPr/>
        </p:nvGrpSpPr>
        <p:grpSpPr>
          <a:xfrm>
            <a:off x="1231260" y="5672067"/>
            <a:ext cx="500066" cy="546213"/>
            <a:chOff x="1285852" y="5740307"/>
            <a:chExt cx="405389" cy="260461"/>
          </a:xfrm>
        </p:grpSpPr>
        <p:sp>
          <p:nvSpPr>
            <p:cNvPr id="7" name="Freeform 12"/>
            <p:cNvSpPr>
              <a:spLocks/>
            </p:cNvSpPr>
            <p:nvPr/>
          </p:nvSpPr>
          <p:spPr bwMode="auto">
            <a:xfrm>
              <a:off x="1469181" y="5772140"/>
              <a:ext cx="222060" cy="228628"/>
            </a:xfrm>
            <a:custGeom>
              <a:avLst/>
              <a:gdLst/>
              <a:ahLst/>
              <a:cxnLst>
                <a:cxn ang="0">
                  <a:pos x="0" y="251"/>
                </a:cxn>
                <a:cxn ang="0">
                  <a:pos x="65" y="215"/>
                </a:cxn>
                <a:cxn ang="0">
                  <a:pos x="79" y="172"/>
                </a:cxn>
                <a:cxn ang="0">
                  <a:pos x="86" y="151"/>
                </a:cxn>
                <a:cxn ang="0">
                  <a:pos x="43" y="0"/>
                </a:cxn>
              </a:cxnLst>
              <a:rect l="0" t="0" r="r" b="b"/>
              <a:pathLst>
                <a:path w="86" h="251">
                  <a:moveTo>
                    <a:pt x="0" y="251"/>
                  </a:moveTo>
                  <a:cubicBezTo>
                    <a:pt x="30" y="244"/>
                    <a:pt x="43" y="236"/>
                    <a:pt x="65" y="215"/>
                  </a:cubicBezTo>
                  <a:cubicBezTo>
                    <a:pt x="70" y="201"/>
                    <a:pt x="74" y="186"/>
                    <a:pt x="79" y="172"/>
                  </a:cubicBezTo>
                  <a:cubicBezTo>
                    <a:pt x="81" y="165"/>
                    <a:pt x="86" y="151"/>
                    <a:pt x="86" y="151"/>
                  </a:cubicBezTo>
                  <a:cubicBezTo>
                    <a:pt x="80" y="95"/>
                    <a:pt x="84" y="41"/>
                    <a:pt x="43" y="0"/>
                  </a:cubicBezTo>
                </a:path>
              </a:pathLst>
            </a:custGeom>
            <a:solidFill>
              <a:srgbClr val="FF0000"/>
            </a:solidFill>
            <a:ln w="28575" cmpd="sng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" name="Freeform 13"/>
            <p:cNvSpPr>
              <a:spLocks/>
            </p:cNvSpPr>
            <p:nvPr/>
          </p:nvSpPr>
          <p:spPr bwMode="auto">
            <a:xfrm>
              <a:off x="1285852" y="5740307"/>
              <a:ext cx="302105" cy="214965"/>
            </a:xfrm>
            <a:custGeom>
              <a:avLst/>
              <a:gdLst/>
              <a:ahLst/>
              <a:cxnLst>
                <a:cxn ang="0">
                  <a:pos x="50" y="236"/>
                </a:cxn>
                <a:cxn ang="0">
                  <a:pos x="28" y="186"/>
                </a:cxn>
                <a:cxn ang="0">
                  <a:pos x="0" y="150"/>
                </a:cxn>
                <a:cxn ang="0">
                  <a:pos x="71" y="100"/>
                </a:cxn>
                <a:cxn ang="0">
                  <a:pos x="100" y="43"/>
                </a:cxn>
                <a:cxn ang="0">
                  <a:pos x="100" y="43"/>
                </a:cxn>
                <a:cxn ang="0">
                  <a:pos x="114" y="28"/>
                </a:cxn>
                <a:cxn ang="0">
                  <a:pos x="114" y="0"/>
                </a:cxn>
              </a:cxnLst>
              <a:rect l="0" t="0" r="r" b="b"/>
              <a:pathLst>
                <a:path w="117" h="236">
                  <a:moveTo>
                    <a:pt x="50" y="236"/>
                  </a:moveTo>
                  <a:cubicBezTo>
                    <a:pt x="42" y="220"/>
                    <a:pt x="37" y="202"/>
                    <a:pt x="28" y="186"/>
                  </a:cubicBezTo>
                  <a:cubicBezTo>
                    <a:pt x="20" y="173"/>
                    <a:pt x="8" y="163"/>
                    <a:pt x="0" y="150"/>
                  </a:cubicBezTo>
                  <a:cubicBezTo>
                    <a:pt x="11" y="95"/>
                    <a:pt x="15" y="109"/>
                    <a:pt x="71" y="100"/>
                  </a:cubicBezTo>
                  <a:lnTo>
                    <a:pt x="100" y="43"/>
                  </a:lnTo>
                  <a:cubicBezTo>
                    <a:pt x="100" y="43"/>
                    <a:pt x="100" y="43"/>
                    <a:pt x="100" y="43"/>
                  </a:cubicBezTo>
                  <a:cubicBezTo>
                    <a:pt x="105" y="38"/>
                    <a:pt x="112" y="35"/>
                    <a:pt x="114" y="28"/>
                  </a:cubicBezTo>
                  <a:cubicBezTo>
                    <a:pt x="117" y="19"/>
                    <a:pt x="114" y="9"/>
                    <a:pt x="114" y="0"/>
                  </a:cubicBezTo>
                </a:path>
              </a:pathLst>
            </a:custGeom>
            <a:solidFill>
              <a:srgbClr val="FF0000"/>
            </a:solidFill>
            <a:ln w="28575" cmpd="sng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57" name="Прямоугольник 56"/>
          <p:cNvSpPr/>
          <p:nvPr/>
        </p:nvSpPr>
        <p:spPr>
          <a:xfrm>
            <a:off x="5929322" y="4071942"/>
            <a:ext cx="255871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4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гр</a:t>
            </a:r>
            <a:r>
              <a:rPr lang="ru-RU" sz="4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4000" dirty="0"/>
          </a:p>
        </p:txBody>
      </p:sp>
      <p:sp>
        <p:nvSpPr>
          <p:cNvPr id="58" name="TextBox 57"/>
          <p:cNvSpPr txBox="1"/>
          <p:nvPr/>
        </p:nvSpPr>
        <p:spPr>
          <a:xfrm>
            <a:off x="2643174" y="4929198"/>
            <a:ext cx="6715172" cy="14388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500"/>
              </a:lnSpc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При нагревании из шара должен выйти воздух </a:t>
            </a:r>
            <a:r>
              <a:rPr lang="ru-RU" sz="3600" b="1" dirty="0" smtClean="0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</a:rPr>
              <a:t>массой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груза, т.е. </a:t>
            </a:r>
            <a:r>
              <a:rPr lang="ru-RU" sz="3600" b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sz="36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кг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1" name="Прямая со стрелкой 60"/>
          <p:cNvCxnSpPr/>
          <p:nvPr/>
        </p:nvCxnSpPr>
        <p:spPr>
          <a:xfrm>
            <a:off x="4071934" y="1785926"/>
            <a:ext cx="3857652" cy="264320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 стрелкой 62"/>
          <p:cNvCxnSpPr/>
          <p:nvPr/>
        </p:nvCxnSpPr>
        <p:spPr>
          <a:xfrm>
            <a:off x="4429124" y="4214794"/>
            <a:ext cx="2786082" cy="28577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 стрелкой 64"/>
          <p:cNvCxnSpPr/>
          <p:nvPr/>
        </p:nvCxnSpPr>
        <p:spPr>
          <a:xfrm rot="5400000" flipH="1" flipV="1">
            <a:off x="1821637" y="2893215"/>
            <a:ext cx="714380" cy="50006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 стрелкой 66"/>
          <p:cNvCxnSpPr/>
          <p:nvPr/>
        </p:nvCxnSpPr>
        <p:spPr>
          <a:xfrm rot="5400000">
            <a:off x="4929190" y="2143116"/>
            <a:ext cx="3643338" cy="78581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6715108" y="6858000"/>
            <a:ext cx="2428892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Кр,ср-1,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Стр47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animBg="1"/>
      <p:bldP spid="20" grpId="0" animBg="1"/>
      <p:bldP spid="49" grpId="0" animBg="1"/>
      <p:bldP spid="3" grpId="0"/>
      <p:bldP spid="21" grpId="0"/>
      <p:bldP spid="22" grpId="0"/>
      <p:bldP spid="23" grpId="0"/>
      <p:bldP spid="29" grpId="0"/>
      <p:bldP spid="30" grpId="0"/>
      <p:bldP spid="31" grpId="0"/>
      <p:bldP spid="32" grpId="0"/>
      <p:bldP spid="33" grpId="0"/>
      <p:bldP spid="35" grpId="0"/>
      <p:bldP spid="50" grpId="0" animBg="1"/>
      <p:bldP spid="57" grpId="0"/>
      <p:bldP spid="5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858280" y="250030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0" y="0"/>
            <a:ext cx="9144000" cy="6247864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800" dirty="0" smtClean="0">
                <a:latin typeface="Times New Roman"/>
                <a:ea typeface="Times New Roman"/>
              </a:rPr>
              <a:t>4. Применение знаний в измененных условиях  по вопросам:</a:t>
            </a:r>
          </a:p>
          <a:p>
            <a:pPr>
              <a:spcAft>
                <a:spcPts val="0"/>
              </a:spcAft>
            </a:pPr>
            <a:r>
              <a:rPr lang="en-US" sz="2800" dirty="0" smtClean="0">
                <a:latin typeface="Times New Roman"/>
                <a:ea typeface="Times New Roman"/>
                <a:sym typeface="Symbol"/>
              </a:rPr>
              <a:t></a:t>
            </a:r>
            <a:r>
              <a:rPr lang="ru-RU" sz="2800" dirty="0" smtClean="0">
                <a:latin typeface="Times New Roman"/>
                <a:ea typeface="Times New Roman"/>
              </a:rPr>
              <a:t> </a:t>
            </a:r>
            <a:r>
              <a:rPr lang="ru-RU" sz="28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Воздух в комнате состоит из водорода, азота, водяных паров и углекислого газа. </a:t>
            </a:r>
            <a:r>
              <a:rPr lang="ru-RU" sz="2800" b="1" dirty="0" smtClean="0">
                <a:latin typeface="Times New Roman"/>
                <a:ea typeface="Times New Roman"/>
              </a:rPr>
              <a:t>Что у них всех одинаково: </a:t>
            </a:r>
            <a:r>
              <a:rPr lang="ru-RU" sz="2800" dirty="0" smtClean="0">
                <a:solidFill>
                  <a:srgbClr val="000099"/>
                </a:solidFill>
                <a:latin typeface="Times New Roman"/>
                <a:ea typeface="Times New Roman"/>
              </a:rPr>
              <a:t>давление, </a:t>
            </a:r>
            <a:r>
              <a:rPr lang="ru-RU" sz="2800" dirty="0" smtClean="0">
                <a:solidFill>
                  <a:srgbClr val="FF0000"/>
                </a:solidFill>
                <a:latin typeface="Times New Roman"/>
                <a:ea typeface="Times New Roman"/>
              </a:rPr>
              <a:t>температура, </a:t>
            </a:r>
            <a:r>
              <a:rPr lang="ru-RU" sz="2800" dirty="0" smtClean="0">
                <a:solidFill>
                  <a:srgbClr val="000099"/>
                </a:solidFill>
                <a:latin typeface="Times New Roman"/>
                <a:ea typeface="Times New Roman"/>
              </a:rPr>
              <a:t>концентрация, </a:t>
            </a:r>
            <a:r>
              <a:rPr lang="ru-RU" sz="2800" dirty="0" smtClean="0">
                <a:solidFill>
                  <a:srgbClr val="006600"/>
                </a:solidFill>
                <a:latin typeface="Times New Roman"/>
                <a:ea typeface="Times New Roman"/>
              </a:rPr>
              <a:t>скорость движения</a:t>
            </a:r>
            <a:r>
              <a:rPr lang="ru-RU" sz="2800" dirty="0" smtClean="0">
                <a:solidFill>
                  <a:srgbClr val="000099"/>
                </a:solidFill>
                <a:latin typeface="Times New Roman"/>
                <a:ea typeface="Times New Roman"/>
              </a:rPr>
              <a:t>, средняя кинетическая энергия?</a:t>
            </a:r>
          </a:p>
          <a:p>
            <a:pPr>
              <a:spcAft>
                <a:spcPts val="0"/>
              </a:spcAft>
            </a:pPr>
            <a:r>
              <a:rPr lang="en-US" sz="2800" dirty="0" smtClean="0">
                <a:latin typeface="Times New Roman"/>
                <a:ea typeface="Times New Roman"/>
                <a:sym typeface="Symbol"/>
              </a:rPr>
              <a:t></a:t>
            </a:r>
            <a:r>
              <a:rPr lang="ru-RU" sz="2800" dirty="0" smtClean="0">
                <a:latin typeface="Times New Roman"/>
                <a:ea typeface="Times New Roman"/>
              </a:rPr>
              <a:t> </a:t>
            </a:r>
            <a:r>
              <a:rPr lang="ru-RU" sz="2800" dirty="0" smtClean="0">
                <a:solidFill>
                  <a:srgbClr val="FF0000"/>
                </a:solidFill>
                <a:latin typeface="Times New Roman"/>
                <a:ea typeface="Times New Roman"/>
              </a:rPr>
              <a:t>В первом сосуде водород. Во втором кислород. </a:t>
            </a:r>
            <a:r>
              <a:rPr lang="ru-RU" sz="2800" dirty="0" smtClean="0">
                <a:latin typeface="Times New Roman"/>
                <a:ea typeface="Times New Roman"/>
              </a:rPr>
              <a:t>Сравните </a:t>
            </a:r>
            <a:r>
              <a:rPr lang="ru-RU" sz="3200" b="1" dirty="0" smtClean="0">
                <a:latin typeface="Times New Roman"/>
                <a:ea typeface="Times New Roman"/>
              </a:rPr>
              <a:t>давления</a:t>
            </a:r>
            <a:r>
              <a:rPr lang="ru-RU" sz="2800" dirty="0" smtClean="0">
                <a:latin typeface="Times New Roman"/>
                <a:ea typeface="Times New Roman"/>
              </a:rPr>
              <a:t> в этих сосудах, </a:t>
            </a:r>
            <a:r>
              <a:rPr lang="ru-RU" sz="2800" b="1" dirty="0" smtClean="0">
                <a:solidFill>
                  <a:srgbClr val="0033CC"/>
                </a:solidFill>
                <a:latin typeface="Times New Roman"/>
                <a:ea typeface="Times New Roman"/>
              </a:rPr>
              <a:t>если концентрации и температуры в них одинаковы. </a:t>
            </a:r>
          </a:p>
          <a:p>
            <a:pPr>
              <a:spcAft>
                <a:spcPts val="0"/>
              </a:spcAft>
            </a:pPr>
            <a:r>
              <a:rPr lang="en-US" sz="2800" dirty="0" smtClean="0">
                <a:latin typeface="Times New Roman"/>
                <a:ea typeface="Times New Roman"/>
                <a:sym typeface="Symbol"/>
              </a:rPr>
              <a:t></a:t>
            </a:r>
            <a:r>
              <a:rPr lang="ru-RU" sz="2800" dirty="0" smtClean="0">
                <a:latin typeface="Times New Roman"/>
                <a:ea typeface="Times New Roman"/>
              </a:rPr>
              <a:t> </a:t>
            </a:r>
            <a:r>
              <a:rPr lang="ru-RU" sz="2800" b="1" dirty="0" smtClean="0">
                <a:solidFill>
                  <a:srgbClr val="003300"/>
                </a:solidFill>
                <a:latin typeface="Times New Roman"/>
                <a:ea typeface="Times New Roman"/>
              </a:rPr>
              <a:t>Какие уравнения являются основным уравнением МКТ газов?</a:t>
            </a:r>
          </a:p>
          <a:p>
            <a:pPr algn="ctr">
              <a:spcAft>
                <a:spcPts val="0"/>
              </a:spcAft>
            </a:pPr>
            <a:r>
              <a:rPr lang="ru-RU" sz="2800" b="1" dirty="0" smtClean="0">
                <a:solidFill>
                  <a:srgbClr val="003300"/>
                </a:solidFill>
                <a:latin typeface="Times New Roman"/>
                <a:ea typeface="Times New Roman"/>
              </a:rPr>
              <a:t>1) </a:t>
            </a:r>
            <a:r>
              <a:rPr lang="en-US" sz="2800" b="1" dirty="0" smtClean="0">
                <a:solidFill>
                  <a:srgbClr val="0033CC"/>
                </a:solidFill>
                <a:latin typeface="Times New Roman"/>
                <a:ea typeface="Times New Roman"/>
              </a:rPr>
              <a:t>p=1/3nmv</a:t>
            </a:r>
            <a:r>
              <a:rPr lang="en-US" sz="2800" b="1" baseline="30000" dirty="0" smtClean="0">
                <a:solidFill>
                  <a:srgbClr val="0033CC"/>
                </a:solidFill>
                <a:latin typeface="Times New Roman"/>
                <a:ea typeface="Times New Roman"/>
              </a:rPr>
              <a:t>2</a:t>
            </a:r>
            <a:r>
              <a:rPr lang="en-US" sz="2800" b="1" dirty="0" smtClean="0">
                <a:solidFill>
                  <a:srgbClr val="003300"/>
                </a:solidFill>
                <a:latin typeface="Times New Roman"/>
                <a:ea typeface="Times New Roman"/>
              </a:rPr>
              <a:t>    </a:t>
            </a:r>
            <a:r>
              <a:rPr lang="ru-RU" sz="2800" b="1" dirty="0" smtClean="0">
                <a:solidFill>
                  <a:srgbClr val="003300"/>
                </a:solidFill>
                <a:latin typeface="Times New Roman"/>
                <a:ea typeface="Times New Roman"/>
              </a:rPr>
              <a:t>2) </a:t>
            </a:r>
            <a:r>
              <a:rPr lang="en-US" sz="28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p=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/>
                <a:ea typeface="Times New Roman"/>
              </a:rPr>
              <a:t>nkT</a:t>
            </a:r>
            <a:r>
              <a:rPr lang="en-US" sz="2800" b="1" dirty="0" smtClean="0">
                <a:solidFill>
                  <a:srgbClr val="003300"/>
                </a:solidFill>
                <a:latin typeface="Times New Roman"/>
                <a:ea typeface="Times New Roman"/>
              </a:rPr>
              <a:t>       </a:t>
            </a:r>
            <a:r>
              <a:rPr lang="ru-RU" sz="2800" b="1" dirty="0" smtClean="0">
                <a:solidFill>
                  <a:srgbClr val="003300"/>
                </a:solidFill>
                <a:latin typeface="Times New Roman"/>
                <a:ea typeface="Times New Roman"/>
              </a:rPr>
              <a:t>3) </a:t>
            </a:r>
            <a:r>
              <a:rPr lang="en-US" sz="2800" b="1" dirty="0" smtClean="0">
                <a:solidFill>
                  <a:srgbClr val="003300"/>
                </a:solidFill>
                <a:latin typeface="Times New Roman"/>
                <a:ea typeface="Times New Roman"/>
              </a:rPr>
              <a:t>p=2/3nEk</a:t>
            </a:r>
            <a:endParaRPr lang="ru-RU" sz="2800" b="1" dirty="0" smtClean="0">
              <a:solidFill>
                <a:srgbClr val="003300"/>
              </a:solidFill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sz="2800" dirty="0" smtClean="0">
                <a:latin typeface="Times New Roman"/>
                <a:ea typeface="Times New Roman"/>
              </a:rPr>
              <a:t>5. Применение знаний темы для решения задач </a:t>
            </a:r>
          </a:p>
          <a:p>
            <a:pPr algn="ctr">
              <a:spcAft>
                <a:spcPts val="0"/>
              </a:spcAft>
            </a:pPr>
            <a:r>
              <a:rPr lang="ru-RU" sz="32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Упр. 11 (8,9,10)  </a:t>
            </a:r>
            <a:r>
              <a:rPr lang="ru-RU" sz="28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стр.167</a:t>
            </a:r>
            <a:endParaRPr lang="ru-RU" sz="2800" b="1" dirty="0">
              <a:solidFill>
                <a:srgbClr val="C00000"/>
              </a:solidFill>
              <a:latin typeface="Times New Roman"/>
              <a:ea typeface="Times New Roman"/>
            </a:endParaRPr>
          </a:p>
        </p:txBody>
      </p:sp>
      <p:grpSp>
        <p:nvGrpSpPr>
          <p:cNvPr id="7" name="Группа 6"/>
          <p:cNvGrpSpPr/>
          <p:nvPr/>
        </p:nvGrpSpPr>
        <p:grpSpPr>
          <a:xfrm>
            <a:off x="0" y="0"/>
            <a:ext cx="9144000" cy="6858000"/>
            <a:chOff x="3571868" y="-3429000"/>
            <a:chExt cx="9144000" cy="6858000"/>
          </a:xfrm>
        </p:grpSpPr>
        <p:grpSp>
          <p:nvGrpSpPr>
            <p:cNvPr id="8" name="Группа 125"/>
            <p:cNvGrpSpPr/>
            <p:nvPr/>
          </p:nvGrpSpPr>
          <p:grpSpPr>
            <a:xfrm>
              <a:off x="3571868" y="-3429000"/>
              <a:ext cx="9144000" cy="6858000"/>
              <a:chOff x="-3214742" y="1285908"/>
              <a:chExt cx="9144000" cy="6858000"/>
            </a:xfrm>
          </p:grpSpPr>
          <p:grpSp>
            <p:nvGrpSpPr>
              <p:cNvPr id="11" name="Группа 114"/>
              <p:cNvGrpSpPr/>
              <p:nvPr/>
            </p:nvGrpSpPr>
            <p:grpSpPr>
              <a:xfrm>
                <a:off x="-3214742" y="1285908"/>
                <a:ext cx="9144000" cy="6858000"/>
                <a:chOff x="0" y="0"/>
                <a:chExt cx="9144000" cy="6858000"/>
              </a:xfrm>
            </p:grpSpPr>
            <p:sp>
              <p:nvSpPr>
                <p:cNvPr id="19" name="Прямоугольник 18"/>
                <p:cNvSpPr/>
                <p:nvPr/>
              </p:nvSpPr>
              <p:spPr>
                <a:xfrm>
                  <a:off x="0" y="0"/>
                  <a:ext cx="9144000" cy="6858000"/>
                </a:xfrm>
                <a:prstGeom prst="rect">
                  <a:avLst/>
                </a:prstGeom>
                <a:solidFill>
                  <a:schemeClr val="tx1">
                    <a:lumMod val="75000"/>
                    <a:lumOff val="25000"/>
                    <a:alpha val="69000"/>
                  </a:schemeClr>
                </a:solidFill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>
                    <a:spcAft>
                      <a:spcPts val="1000"/>
                    </a:spcAft>
                  </a:pPr>
                  <a:endParaRPr lang="ru-RU" sz="96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  <a:p>
                  <a:pPr lvl="0" algn="ctr">
                    <a:spcAft>
                      <a:spcPts val="1000"/>
                    </a:spcAft>
                  </a:pPr>
                  <a:endParaRPr lang="ru-RU" sz="96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20" name="Прямоугольник 19"/>
                <p:cNvSpPr/>
                <p:nvPr/>
              </p:nvSpPr>
              <p:spPr>
                <a:xfrm>
                  <a:off x="5072066" y="285752"/>
                  <a:ext cx="3806363" cy="1015663"/>
                </a:xfrm>
                <a:prstGeom prst="rect">
                  <a:avLst/>
                </a:prstGeom>
                <a:solidFill>
                  <a:schemeClr val="bg2">
                    <a:lumMod val="90000"/>
                  </a:schemeClr>
                </a:solidFill>
              </p:spPr>
              <p:txBody>
                <a:bodyPr wrap="none">
                  <a:spAutoFit/>
                </a:bodyPr>
                <a:lstStyle/>
                <a:p>
                  <a:pPr lvl="0"/>
                  <a:r>
                    <a:rPr lang="en-US" sz="6000" b="1" dirty="0" smtClean="0">
                      <a:solidFill>
                        <a:srgbClr val="000099"/>
                      </a:solidFill>
                      <a:latin typeface="Times New Roman" pitchFamily="18" charset="0"/>
                      <a:cs typeface="Times New Roman" pitchFamily="18" charset="0"/>
                    </a:rPr>
                    <a:t>T</a:t>
                  </a:r>
                  <a:r>
                    <a:rPr lang="en-US" sz="6000" b="1" dirty="0" smtClean="0">
                      <a:solidFill>
                        <a:srgbClr val="FF0000"/>
                      </a:solidFill>
                      <a:latin typeface="Times New Roman" pitchFamily="18" charset="0"/>
                      <a:cs typeface="Times New Roman" pitchFamily="18" charset="0"/>
                    </a:rPr>
                    <a:t> = t</a:t>
                  </a:r>
                  <a:r>
                    <a:rPr lang="en-US" sz="6000" b="1" baseline="30000" dirty="0" smtClean="0">
                      <a:solidFill>
                        <a:srgbClr val="FF0000"/>
                      </a:solidFill>
                      <a:latin typeface="Times New Roman" pitchFamily="18" charset="0"/>
                      <a:cs typeface="Times New Roman" pitchFamily="18" charset="0"/>
                    </a:rPr>
                    <a:t>0</a:t>
                  </a:r>
                  <a:r>
                    <a:rPr lang="en-US" sz="6000" b="1" dirty="0" smtClean="0">
                      <a:solidFill>
                        <a:srgbClr val="FF0000"/>
                      </a:solidFill>
                      <a:latin typeface="Times New Roman" pitchFamily="18" charset="0"/>
                      <a:cs typeface="Times New Roman" pitchFamily="18" charset="0"/>
                    </a:rPr>
                    <a:t> +</a:t>
                  </a:r>
                  <a:r>
                    <a:rPr lang="en-US" sz="6000" b="1" dirty="0" smtClean="0">
                      <a:latin typeface="Times New Roman" pitchFamily="18" charset="0"/>
                      <a:cs typeface="Times New Roman" pitchFamily="18" charset="0"/>
                    </a:rPr>
                    <a:t>273</a:t>
                  </a:r>
                  <a:endParaRPr lang="ru-RU" sz="60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grpSp>
            <p:nvGrpSpPr>
              <p:cNvPr id="12" name="Группа 123"/>
              <p:cNvGrpSpPr/>
              <p:nvPr/>
            </p:nvGrpSpPr>
            <p:grpSpPr>
              <a:xfrm>
                <a:off x="-3214742" y="1428785"/>
                <a:ext cx="7640195" cy="1633860"/>
                <a:chOff x="-3367142" y="-981790"/>
                <a:chExt cx="7640195" cy="1633860"/>
              </a:xfrm>
              <a:solidFill>
                <a:schemeClr val="bg2">
                  <a:lumMod val="90000"/>
                </a:schemeClr>
              </a:solidFill>
            </p:grpSpPr>
            <p:sp>
              <p:nvSpPr>
                <p:cNvPr id="17" name="Text Box 40"/>
                <p:cNvSpPr txBox="1">
                  <a:spLocks noChangeArrowheads="1"/>
                </p:cNvSpPr>
                <p:nvPr/>
              </p:nvSpPr>
              <p:spPr bwMode="auto">
                <a:xfrm>
                  <a:off x="-3367142" y="-981790"/>
                  <a:ext cx="2071670" cy="857256"/>
                </a:xfrm>
                <a:prstGeom prst="rect">
                  <a:avLst/>
                </a:prstGeom>
                <a:grp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lvl="0">
                    <a:spcAft>
                      <a:spcPts val="1000"/>
                    </a:spcAft>
                  </a:pPr>
                  <a:r>
                    <a:rPr lang="en-US" sz="4400" b="1" dirty="0" smtClean="0">
                      <a:solidFill>
                        <a:srgbClr val="FF0000"/>
                      </a:solidFill>
                      <a:latin typeface="Times New Roman" pitchFamily="18" charset="0"/>
                      <a:cs typeface="Times New Roman" pitchFamily="18" charset="0"/>
                    </a:rPr>
                    <a:t>F</a:t>
                  </a:r>
                  <a:r>
                    <a:rPr lang="ru-RU" sz="4400" b="1" baseline="-25000" dirty="0" smtClean="0"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ru-RU" sz="4400" b="1" dirty="0" smtClean="0">
                      <a:latin typeface="Times New Roman" pitchFamily="18" charset="0"/>
                      <a:cs typeface="Times New Roman" pitchFamily="18" charset="0"/>
                    </a:rPr>
                    <a:t> = </a:t>
                  </a:r>
                  <a:r>
                    <a:rPr lang="en-US" sz="4400" b="1" dirty="0" smtClean="0">
                      <a:latin typeface="Times New Roman" pitchFamily="18" charset="0"/>
                      <a:cs typeface="Times New Roman" pitchFamily="18" charset="0"/>
                    </a:rPr>
                    <a:t>m</a:t>
                  </a:r>
                  <a:r>
                    <a:rPr lang="en-US" sz="4400" b="1" dirty="0" smtClean="0">
                      <a:solidFill>
                        <a:srgbClr val="000099"/>
                      </a:solidFill>
                      <a:latin typeface="Times New Roman" pitchFamily="18" charset="0"/>
                      <a:cs typeface="Times New Roman" pitchFamily="18" charset="0"/>
                    </a:rPr>
                    <a:t>a</a:t>
                  </a:r>
                  <a:r>
                    <a:rPr kumimoji="0" lang="en-US" sz="4400" b="1" i="0" u="none" strike="noStrike" cap="none" normalizeH="0" baseline="0" dirty="0" smtClean="0">
                      <a:ln>
                        <a:noFill/>
                      </a:ln>
                      <a:solidFill>
                        <a:srgbClr val="0000FF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      </a:t>
                  </a:r>
                  <a:endParaRPr kumimoji="0" lang="ru-RU" sz="6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8" name="Line 43"/>
                <p:cNvSpPr>
                  <a:spLocks noChangeShapeType="1"/>
                </p:cNvSpPr>
                <p:nvPr/>
              </p:nvSpPr>
              <p:spPr bwMode="auto">
                <a:xfrm>
                  <a:off x="3483689" y="652070"/>
                  <a:ext cx="789364" cy="0"/>
                </a:xfrm>
                <a:prstGeom prst="line">
                  <a:avLst/>
                </a:prstGeom>
                <a:grpFill/>
                <a:ln w="19050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44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grpSp>
            <p:nvGrpSpPr>
              <p:cNvPr id="13" name="Группа 17"/>
              <p:cNvGrpSpPr/>
              <p:nvPr/>
            </p:nvGrpSpPr>
            <p:grpSpPr>
              <a:xfrm>
                <a:off x="-2357518" y="3643362"/>
                <a:ext cx="6143668" cy="3423660"/>
                <a:chOff x="-71502" y="3244382"/>
                <a:chExt cx="6143668" cy="3423660"/>
              </a:xfrm>
            </p:grpSpPr>
            <p:sp>
              <p:nvSpPr>
                <p:cNvPr id="14" name="Прямоугольник 13"/>
                <p:cNvSpPr/>
                <p:nvPr/>
              </p:nvSpPr>
              <p:spPr>
                <a:xfrm>
                  <a:off x="1643010" y="3244382"/>
                  <a:ext cx="4429156" cy="1107996"/>
                </a:xfrm>
                <a:prstGeom prst="rect">
                  <a:avLst/>
                </a:prstGeom>
                <a:solidFill>
                  <a:schemeClr val="accent4">
                    <a:lumMod val="60000"/>
                    <a:lumOff val="40000"/>
                  </a:schemeClr>
                </a:solidFill>
              </p:spPr>
              <p:txBody>
                <a:bodyPr wrap="square">
                  <a:spAutoFit/>
                </a:bodyPr>
                <a:lstStyle/>
                <a:p>
                  <a:r>
                    <a:rPr lang="en-US" sz="6600" b="1" dirty="0" err="1" smtClean="0">
                      <a:solidFill>
                        <a:srgbClr val="FF0000"/>
                      </a:solidFill>
                      <a:latin typeface="Times New Roman" pitchFamily="18" charset="0"/>
                      <a:cs typeface="Times New Roman" pitchFamily="18" charset="0"/>
                    </a:rPr>
                    <a:t>p</a:t>
                  </a:r>
                  <a:r>
                    <a:rPr lang="en-US" sz="6600" b="1" dirty="0" err="1" smtClean="0">
                      <a:solidFill>
                        <a:srgbClr val="003300"/>
                      </a:solidFill>
                      <a:latin typeface="Times New Roman" pitchFamily="18" charset="0"/>
                      <a:cs typeface="Times New Roman" pitchFamily="18" charset="0"/>
                    </a:rPr>
                    <a:t>V</a:t>
                  </a:r>
                  <a:r>
                    <a:rPr lang="en-US" sz="6600" b="1" dirty="0" smtClean="0">
                      <a:latin typeface="Times New Roman" pitchFamily="18" charset="0"/>
                      <a:cs typeface="Times New Roman" pitchFamily="18" charset="0"/>
                    </a:rPr>
                    <a:t> = </a:t>
                  </a:r>
                  <a:r>
                    <a:rPr lang="en-US" sz="6600" b="1" dirty="0" smtClean="0">
                      <a:solidFill>
                        <a:srgbClr val="FF0000"/>
                      </a:solidFill>
                      <a:latin typeface="Times New Roman" pitchFamily="18" charset="0"/>
                      <a:cs typeface="Times New Roman" pitchFamily="18" charset="0"/>
                      <a:sym typeface="Symbol"/>
                    </a:rPr>
                    <a:t></a:t>
                  </a:r>
                  <a:r>
                    <a:rPr lang="en-US" sz="6600" b="1" dirty="0" smtClean="0">
                      <a:latin typeface="Times New Roman" pitchFamily="18" charset="0"/>
                      <a:cs typeface="Times New Roman" pitchFamily="18" charset="0"/>
                    </a:rPr>
                    <a:t>R </a:t>
                  </a:r>
                  <a:r>
                    <a:rPr lang="en-US" sz="6600" b="1" dirty="0" smtClean="0">
                      <a:solidFill>
                        <a:srgbClr val="000099"/>
                      </a:solidFill>
                      <a:latin typeface="Times New Roman" pitchFamily="18" charset="0"/>
                      <a:cs typeface="Times New Roman" pitchFamily="18" charset="0"/>
                    </a:rPr>
                    <a:t>T</a:t>
                  </a:r>
                  <a:endParaRPr lang="ru-RU" sz="6600" b="1" dirty="0">
                    <a:solidFill>
                      <a:srgbClr val="000099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5" name="Прямоугольник 14"/>
                <p:cNvSpPr/>
                <p:nvPr/>
              </p:nvSpPr>
              <p:spPr>
                <a:xfrm>
                  <a:off x="-71502" y="5744712"/>
                  <a:ext cx="3857652" cy="923330"/>
                </a:xfrm>
                <a:prstGeom prst="rect">
                  <a:avLst/>
                </a:prstGeom>
                <a:solidFill>
                  <a:schemeClr val="accent4">
                    <a:lumMod val="60000"/>
                    <a:lumOff val="40000"/>
                  </a:schemeClr>
                </a:solidFill>
              </p:spPr>
              <p:txBody>
                <a:bodyPr wrap="square">
                  <a:spAutoFit/>
                </a:bodyPr>
                <a:lstStyle/>
                <a:p>
                  <a:r>
                    <a:rPr lang="en-US" sz="4800" b="1" dirty="0" smtClean="0">
                      <a:solidFill>
                        <a:srgbClr val="C00000"/>
                      </a:solidFill>
                      <a:latin typeface="Times New Roman" pitchFamily="18" charset="0"/>
                      <a:cs typeface="Times New Roman" pitchFamily="18" charset="0"/>
                    </a:rPr>
                    <a:t>p </a:t>
                  </a:r>
                  <a:r>
                    <a:rPr lang="en-US" sz="4800" dirty="0" smtClean="0">
                      <a:latin typeface="Times New Roman" pitchFamily="18" charset="0"/>
                      <a:cs typeface="Times New Roman" pitchFamily="18" charset="0"/>
                    </a:rPr>
                    <a:t>=</a:t>
                  </a:r>
                  <a:r>
                    <a:rPr lang="en-US" sz="4800" b="1" dirty="0" smtClean="0"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en-US" sz="5400" b="1" dirty="0" smtClean="0">
                      <a:latin typeface="Times New Roman" pitchFamily="18" charset="0"/>
                      <a:cs typeface="Times New Roman" pitchFamily="18" charset="0"/>
                    </a:rPr>
                    <a:t>1/3</a:t>
                  </a:r>
                  <a:r>
                    <a:rPr lang="en-US" sz="5400" b="1" dirty="0" smtClean="0">
                      <a:solidFill>
                        <a:srgbClr val="003300"/>
                      </a:solidFill>
                      <a:latin typeface="Times New Roman" pitchFamily="18" charset="0"/>
                      <a:cs typeface="Times New Roman" pitchFamily="18" charset="0"/>
                    </a:rPr>
                    <a:t>nm</a:t>
                  </a:r>
                  <a:r>
                    <a:rPr lang="ru-RU" sz="5400" b="1" baseline="-25000" dirty="0" smtClean="0">
                      <a:solidFill>
                        <a:srgbClr val="003300"/>
                      </a:solidFill>
                      <a:latin typeface="Times New Roman" pitchFamily="18" charset="0"/>
                      <a:cs typeface="Times New Roman" pitchFamily="18" charset="0"/>
                    </a:rPr>
                    <a:t>1</a:t>
                  </a:r>
                  <a:r>
                    <a:rPr lang="en-US" sz="5400" b="1" dirty="0" smtClean="0">
                      <a:solidFill>
                        <a:srgbClr val="FF0000"/>
                      </a:solidFill>
                      <a:latin typeface="Times New Roman" pitchFamily="18" charset="0"/>
                      <a:cs typeface="Times New Roman" pitchFamily="18" charset="0"/>
                    </a:rPr>
                    <a:t>v</a:t>
                  </a:r>
                  <a:r>
                    <a:rPr lang="en-US" sz="5400" b="1" baseline="30000" dirty="0" smtClean="0">
                      <a:solidFill>
                        <a:srgbClr val="FF0000"/>
                      </a:solidFill>
                      <a:latin typeface="Times New Roman" pitchFamily="18" charset="0"/>
                      <a:cs typeface="Times New Roman" pitchFamily="18" charset="0"/>
                    </a:rPr>
                    <a:t>2</a:t>
                  </a:r>
                  <a:endParaRPr lang="ru-RU" sz="5400" b="1" dirty="0">
                    <a:solidFill>
                      <a:srgbClr val="000099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6" name="Прямоугольник 15"/>
                <p:cNvSpPr/>
                <p:nvPr/>
              </p:nvSpPr>
              <p:spPr>
                <a:xfrm>
                  <a:off x="-64" y="4816018"/>
                  <a:ext cx="3071834" cy="923330"/>
                </a:xfrm>
                <a:prstGeom prst="rect">
                  <a:avLst/>
                </a:prstGeom>
                <a:solidFill>
                  <a:schemeClr val="bg2">
                    <a:lumMod val="75000"/>
                  </a:schemeClr>
                </a:solidFill>
              </p:spPr>
              <p:txBody>
                <a:bodyPr wrap="square">
                  <a:spAutoFit/>
                </a:bodyPr>
                <a:lstStyle/>
                <a:p>
                  <a:r>
                    <a:rPr lang="en-US" sz="5400" b="1" dirty="0" smtClean="0">
                      <a:solidFill>
                        <a:srgbClr val="FF0000"/>
                      </a:solidFill>
                      <a:latin typeface="Times New Roman" pitchFamily="18" charset="0"/>
                      <a:cs typeface="Times New Roman" pitchFamily="18" charset="0"/>
                    </a:rPr>
                    <a:t>p</a:t>
                  </a:r>
                  <a:r>
                    <a:rPr lang="en-US" sz="5400" b="1" dirty="0" smtClean="0">
                      <a:latin typeface="Times New Roman" pitchFamily="18" charset="0"/>
                      <a:cs typeface="Times New Roman" pitchFamily="18" charset="0"/>
                    </a:rPr>
                    <a:t> = </a:t>
                  </a:r>
                  <a:r>
                    <a:rPr lang="en-US" sz="5400" b="1" dirty="0" err="1" smtClean="0">
                      <a:latin typeface="Times New Roman" pitchFamily="18" charset="0"/>
                      <a:cs typeface="Times New Roman" pitchFamily="18" charset="0"/>
                    </a:rPr>
                    <a:t>n</a:t>
                  </a:r>
                  <a:r>
                    <a:rPr lang="en-US" sz="5400" b="1" dirty="0" err="1" smtClean="0">
                      <a:solidFill>
                        <a:srgbClr val="000099"/>
                      </a:solidFill>
                      <a:latin typeface="Times New Roman" pitchFamily="18" charset="0"/>
                      <a:cs typeface="Times New Roman" pitchFamily="18" charset="0"/>
                    </a:rPr>
                    <a:t>kT</a:t>
                  </a:r>
                  <a:endParaRPr lang="ru-RU" sz="5400" b="1" dirty="0">
                    <a:solidFill>
                      <a:srgbClr val="006600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</p:grpSp>
        <p:sp>
          <p:nvSpPr>
            <p:cNvPr id="10" name="Line 1"/>
            <p:cNvSpPr>
              <a:spLocks noChangeShapeType="1"/>
            </p:cNvSpPr>
            <p:nvPr/>
          </p:nvSpPr>
          <p:spPr bwMode="auto">
            <a:xfrm rot="21120000">
              <a:off x="7567582" y="1739677"/>
              <a:ext cx="360000" cy="53509"/>
            </a:xfrm>
            <a:prstGeom prst="line">
              <a:avLst/>
            </a:prstGeom>
            <a:solidFill>
              <a:schemeClr val="tx2">
                <a:lumMod val="20000"/>
                <a:lumOff val="80000"/>
              </a:schemeClr>
            </a:solidFill>
            <a:ln w="5715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858280" y="250030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1643042" y="0"/>
            <a:ext cx="4900618" cy="409596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Уроки физики    Вторушина С.В.  10  класс Т№2 (</a:t>
            </a:r>
            <a:r>
              <a:rPr kumimoji="0" lang="ru-RU" sz="11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Осн</a:t>
            </a:r>
            <a:r>
              <a:rPr kumimoji="0" lang="ru-RU" sz="1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..   </a:t>
            </a:r>
            <a:r>
              <a:rPr kumimoji="0" lang="ru-RU" sz="11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ур-ние</a:t>
            </a:r>
            <a:r>
              <a:rPr kumimoji="0" lang="ru-RU" sz="1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МКТ)</a:t>
            </a:r>
            <a:endParaRPr kumimoji="0" lang="ru-RU" sz="1100" b="1" i="0" u="none" strike="noStrike" kern="1200" cap="all" spc="0" normalizeH="0" baseline="0" noProof="0" dirty="0">
              <a:ln>
                <a:noFill/>
              </a:ln>
              <a:solidFill>
                <a:schemeClr val="tx2"/>
              </a:solidFill>
              <a:effectLst>
                <a:reflection blurRad="12700" stA="48000" endA="300" endPos="55000" dir="5400000" sy="-9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674822835"/>
              </p:ext>
            </p:extLst>
          </p:nvPr>
        </p:nvGraphicFramePr>
        <p:xfrm>
          <a:off x="285720" y="428604"/>
          <a:ext cx="8643998" cy="6072230"/>
        </p:xfrm>
        <a:graphic>
          <a:graphicData uri="http://schemas.openxmlformats.org/drawingml/2006/table">
            <a:tbl>
              <a:tblPr/>
              <a:tblGrid>
                <a:gridCol w="4552185"/>
                <a:gridCol w="662789"/>
                <a:gridCol w="3429024"/>
              </a:tblGrid>
              <a:tr h="5520210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SzPts val="1000"/>
                        <a:buFont typeface="Times New Roman"/>
                        <a:buAutoNum type="arabicPeriod"/>
                      </a:pPr>
                      <a:r>
                        <a:rPr lang="ru-RU" sz="2000" u="none" strike="noStrike" dirty="0">
                          <a:latin typeface="Times New Roman"/>
                          <a:ea typeface="Times New Roman"/>
                        </a:rPr>
                        <a:t>Консультация по гр.2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SzPts val="1000"/>
                        <a:buFont typeface="Times New Roman"/>
                        <a:buAutoNum type="arabicPeriod"/>
                      </a:pPr>
                      <a:r>
                        <a:rPr lang="ru-RU" sz="2000" u="none" strike="noStrike" dirty="0">
                          <a:latin typeface="Times New Roman"/>
                          <a:ea typeface="Times New Roman"/>
                        </a:rPr>
                        <a:t>Создание проблемной ситуации «</a:t>
                      </a:r>
                      <a:r>
                        <a:rPr lang="ru-RU" sz="2000" b="1" u="none" strike="noStrike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Что такое температура? Что </a:t>
                      </a:r>
                      <a:r>
                        <a:rPr lang="ru-RU" sz="2000" b="1" u="none" strike="noStrike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такое 30 </a:t>
                      </a:r>
                      <a:r>
                        <a:rPr lang="ru-RU" sz="2000" b="1" u="none" strike="noStrike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градусов ?»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SzPts val="1000"/>
                        <a:buFont typeface="Times New Roman"/>
                        <a:buAutoNum type="arabicPeriod"/>
                      </a:pPr>
                      <a:r>
                        <a:rPr lang="ru-RU" sz="2000" u="none" strike="noStrike" dirty="0">
                          <a:latin typeface="Times New Roman"/>
                          <a:ea typeface="Times New Roman"/>
                        </a:rPr>
                        <a:t>Эвристическая беседа по теме с  решением поставленной проблемы, выкладкам на доске, демонстрациями и заполнением справочника №1.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SzPts val="1000"/>
                        <a:buFont typeface="Times New Roman"/>
                        <a:buAutoNum type="arabicPeriod"/>
                      </a:pPr>
                      <a:r>
                        <a:rPr lang="ru-RU" sz="2000" u="none" strike="noStrike" dirty="0">
                          <a:latin typeface="Times New Roman"/>
                          <a:ea typeface="Times New Roman"/>
                        </a:rPr>
                        <a:t>Повторение материала темы по опорному конспекту и акцентуацией сложных моментов.</a:t>
                      </a:r>
                    </a:p>
                    <a:p>
                      <a:pPr marL="457200" indent="-457200">
                        <a:spcAft>
                          <a:spcPts val="0"/>
                        </a:spcAft>
                        <a:buAutoNum type="arabicPeriod" startAt="5"/>
                      </a:pPr>
                      <a:r>
                        <a:rPr lang="ru-RU" sz="2000" dirty="0" smtClean="0">
                          <a:latin typeface="Times New Roman"/>
                          <a:ea typeface="Times New Roman"/>
                        </a:rPr>
                        <a:t>Первичная </a:t>
                      </a: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обратная связь по вопросам из учебника стр</a:t>
                      </a:r>
                      <a:r>
                        <a:rPr lang="ru-RU" sz="2000" dirty="0" smtClean="0">
                          <a:latin typeface="Times New Roman"/>
                          <a:ea typeface="Times New Roman"/>
                        </a:rPr>
                        <a:t>.(19,20,22</a:t>
                      </a: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, 27, 29,32</a:t>
                      </a:r>
                      <a:r>
                        <a:rPr lang="ru-RU" sz="2000" dirty="0" smtClean="0">
                          <a:latin typeface="Times New Roman"/>
                          <a:ea typeface="Times New Roman"/>
                        </a:rPr>
                        <a:t>.</a:t>
                      </a:r>
                      <a:r>
                        <a:rPr lang="ru-RU" sz="20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 (174,178,181,186)</a:t>
                      </a:r>
                      <a:endParaRPr lang="ru-RU" sz="2000" dirty="0" smtClean="0">
                        <a:latin typeface="Times New Roman"/>
                        <a:ea typeface="Times New Roman"/>
                      </a:endParaRPr>
                    </a:p>
                    <a:p>
                      <a:pPr marL="457200" indent="-457200">
                        <a:spcAft>
                          <a:spcPts val="0"/>
                        </a:spcAft>
                        <a:buAutoNum type="arabicPeriod" startAt="5"/>
                      </a:pPr>
                      <a:r>
                        <a:rPr lang="ru-RU" sz="20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ПРЗ1,2,3     </a:t>
                      </a:r>
                      <a:r>
                        <a:rPr lang="ru-RU" sz="2000" b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стр.181</a:t>
                      </a:r>
                      <a:endParaRPr lang="ru-RU" sz="2000" b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6535" marR="66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5м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5м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2000" b="1" dirty="0" smtClean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2000" b="1" dirty="0" smtClean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20м</a:t>
                      </a:r>
                      <a:endParaRPr lang="ru-RU" sz="20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2000" b="1" dirty="0" smtClean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2000" b="1" dirty="0" smtClean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2000" b="1" dirty="0" smtClean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2000" b="1" dirty="0" smtClean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10м</a:t>
                      </a:r>
                      <a:endParaRPr lang="ru-RU" sz="20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2000" b="1" dirty="0" smtClean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2000" b="1" dirty="0" smtClean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5</a:t>
                      </a:r>
                      <a:r>
                        <a:rPr lang="ru-RU" sz="20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м</a:t>
                      </a:r>
                    </a:p>
                  </a:txBody>
                  <a:tcPr marL="66535" marR="66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SzPts val="1000"/>
                        <a:buFont typeface="Times New Roman"/>
                        <a:buAutoNum type="arabicPeriod" startAt="3"/>
                      </a:pPr>
                      <a:r>
                        <a:rPr lang="en-US" sz="2000" u="none" strike="noStrike" dirty="0">
                          <a:latin typeface="Times New Roman"/>
                          <a:ea typeface="Times New Roman"/>
                        </a:rPr>
                        <a:t>p = 2/3 </a:t>
                      </a:r>
                      <a:r>
                        <a:rPr lang="en-US" sz="2000" u="none" strike="noStrike" dirty="0" err="1">
                          <a:latin typeface="Times New Roman"/>
                          <a:ea typeface="Times New Roman"/>
                        </a:rPr>
                        <a:t>nK</a:t>
                      </a:r>
                      <a:r>
                        <a:rPr lang="en-US" sz="2000" u="none" strike="noStrike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2000" u="none" strike="noStrike" dirty="0">
                          <a:latin typeface="Times New Roman"/>
                          <a:ea typeface="Times New Roman"/>
                          <a:sym typeface="Symbol"/>
                        </a:rPr>
                        <a:t></a:t>
                      </a:r>
                      <a:r>
                        <a:rPr lang="en-US" sz="2000" u="none" strike="noStrike" dirty="0">
                          <a:latin typeface="Times New Roman"/>
                          <a:ea typeface="Times New Roman"/>
                        </a:rPr>
                        <a:t> p= 2/3(n)(3/2kT) </a:t>
                      </a:r>
                      <a:r>
                        <a:rPr lang="en-US" sz="2000" u="none" strike="noStrike" dirty="0">
                          <a:latin typeface="Times New Roman"/>
                          <a:ea typeface="Times New Roman"/>
                          <a:sym typeface="Symbol"/>
                        </a:rPr>
                        <a:t></a:t>
                      </a:r>
                      <a:r>
                        <a:rPr lang="en-US" sz="2000" u="none" strike="noStrike" dirty="0">
                          <a:latin typeface="Times New Roman"/>
                          <a:ea typeface="Times New Roman"/>
                        </a:rPr>
                        <a:t> </a:t>
                      </a:r>
                      <a:endParaRPr lang="ru-RU" sz="2000" u="none" strike="noStrike" dirty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2000" b="1" dirty="0">
                          <a:latin typeface="Times New Roman"/>
                          <a:ea typeface="Times New Roman"/>
                        </a:rPr>
                        <a:t>p = </a:t>
                      </a:r>
                      <a:r>
                        <a:rPr lang="en-US" sz="2000" b="1" dirty="0" err="1">
                          <a:latin typeface="Times New Roman"/>
                          <a:ea typeface="Times New Roman"/>
                        </a:rPr>
                        <a:t>nkT</a:t>
                      </a:r>
                      <a:r>
                        <a:rPr lang="en-US" sz="2000" b="1" dirty="0">
                          <a:latin typeface="Times New Roman"/>
                          <a:ea typeface="Times New Roman"/>
                        </a:rPr>
                        <a:t>   </a:t>
                      </a:r>
                      <a:r>
                        <a:rPr lang="en-US" sz="2000" b="1" dirty="0">
                          <a:latin typeface="Times New Roman"/>
                          <a:ea typeface="Times New Roman"/>
                          <a:sym typeface="Symbol"/>
                        </a:rPr>
                        <a:t></a:t>
                      </a:r>
                      <a:r>
                        <a:rPr lang="en-US" sz="2000" b="1" dirty="0">
                          <a:latin typeface="Times New Roman"/>
                          <a:ea typeface="Times New Roman"/>
                        </a:rPr>
                        <a:t>  </a:t>
                      </a:r>
                      <a:r>
                        <a:rPr lang="en-US" sz="2000" dirty="0" err="1">
                          <a:latin typeface="Times New Roman"/>
                          <a:ea typeface="Times New Roman"/>
                        </a:rPr>
                        <a:t>pV</a:t>
                      </a:r>
                      <a:r>
                        <a:rPr lang="en-US" sz="2000" dirty="0">
                          <a:latin typeface="Times New Roman"/>
                          <a:ea typeface="Times New Roman"/>
                        </a:rPr>
                        <a:t>= (</a:t>
                      </a:r>
                      <a:r>
                        <a:rPr lang="en-US" sz="2000" dirty="0" err="1">
                          <a:latin typeface="Times New Roman"/>
                          <a:ea typeface="Times New Roman"/>
                        </a:rPr>
                        <a:t>nV</a:t>
                      </a:r>
                      <a:r>
                        <a:rPr lang="en-US" sz="2000" dirty="0">
                          <a:latin typeface="Times New Roman"/>
                          <a:ea typeface="Times New Roman"/>
                        </a:rPr>
                        <a:t>)</a:t>
                      </a:r>
                      <a:r>
                        <a:rPr lang="en-US" sz="2000" dirty="0" err="1">
                          <a:latin typeface="Times New Roman"/>
                          <a:ea typeface="Times New Roman"/>
                        </a:rPr>
                        <a:t>kT</a:t>
                      </a:r>
                      <a:r>
                        <a:rPr lang="en-US" sz="2000" dirty="0">
                          <a:latin typeface="Times New Roman"/>
                          <a:ea typeface="Times New Roman"/>
                        </a:rPr>
                        <a:t>  </a:t>
                      </a:r>
                      <a:r>
                        <a:rPr lang="en-US" sz="2000" dirty="0">
                          <a:latin typeface="Times New Roman"/>
                          <a:ea typeface="Times New Roman"/>
                          <a:sym typeface="Symbol"/>
                        </a:rPr>
                        <a:t>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2000" dirty="0" err="1">
                          <a:latin typeface="Times New Roman"/>
                          <a:ea typeface="Times New Roman"/>
                        </a:rPr>
                        <a:t>pV</a:t>
                      </a:r>
                      <a:r>
                        <a:rPr lang="en-US" sz="2000" dirty="0">
                          <a:latin typeface="Times New Roman"/>
                          <a:ea typeface="Times New Roman"/>
                        </a:rPr>
                        <a:t>= (N)</a:t>
                      </a:r>
                      <a:r>
                        <a:rPr lang="en-US" sz="2000" dirty="0" err="1">
                          <a:latin typeface="Times New Roman"/>
                          <a:ea typeface="Times New Roman"/>
                        </a:rPr>
                        <a:t>kT</a:t>
                      </a:r>
                      <a:r>
                        <a:rPr lang="en-US" sz="2000" dirty="0">
                          <a:latin typeface="Times New Roman"/>
                          <a:ea typeface="Times New Roman"/>
                        </a:rPr>
                        <a:t>  </a:t>
                      </a:r>
                      <a:r>
                        <a:rPr lang="en-US" sz="2000" dirty="0">
                          <a:latin typeface="Times New Roman"/>
                          <a:ea typeface="Times New Roman"/>
                          <a:sym typeface="Symbol"/>
                        </a:rPr>
                        <a:t></a:t>
                      </a:r>
                      <a:r>
                        <a:rPr lang="en-US" sz="2000" dirty="0">
                          <a:latin typeface="Times New Roman"/>
                          <a:ea typeface="Times New Roman"/>
                        </a:rPr>
                        <a:t>  </a:t>
                      </a:r>
                      <a:r>
                        <a:rPr lang="en-US" sz="2000" dirty="0" err="1">
                          <a:latin typeface="Times New Roman"/>
                          <a:ea typeface="Times New Roman"/>
                        </a:rPr>
                        <a:t>pV</a:t>
                      </a:r>
                      <a:r>
                        <a:rPr lang="en-US" sz="2000" dirty="0">
                          <a:latin typeface="Times New Roman"/>
                          <a:ea typeface="Times New Roman"/>
                        </a:rPr>
                        <a:t>=</a:t>
                      </a:r>
                      <a:r>
                        <a:rPr lang="en-US" sz="2000" dirty="0">
                          <a:latin typeface="Times New Roman"/>
                          <a:ea typeface="Times New Roman"/>
                          <a:sym typeface="Symbol"/>
                        </a:rPr>
                        <a:t></a:t>
                      </a:r>
                      <a:r>
                        <a:rPr lang="en-US" sz="2000" dirty="0">
                          <a:latin typeface="Times New Roman"/>
                          <a:ea typeface="Times New Roman"/>
                        </a:rPr>
                        <a:t> (</a:t>
                      </a:r>
                      <a:r>
                        <a:rPr lang="en-US" sz="2000" dirty="0" err="1">
                          <a:latin typeface="Times New Roman"/>
                          <a:ea typeface="Times New Roman"/>
                        </a:rPr>
                        <a:t>N</a:t>
                      </a:r>
                      <a:r>
                        <a:rPr lang="en-US" sz="2000" baseline="-25000" dirty="0" err="1">
                          <a:latin typeface="Times New Roman"/>
                          <a:ea typeface="Times New Roman"/>
                        </a:rPr>
                        <a:t>a</a:t>
                      </a:r>
                      <a:r>
                        <a:rPr lang="en-US" sz="2000" dirty="0" err="1">
                          <a:latin typeface="Times New Roman"/>
                          <a:ea typeface="Times New Roman"/>
                        </a:rPr>
                        <a:t>k</a:t>
                      </a:r>
                      <a:r>
                        <a:rPr lang="en-US" sz="2000" dirty="0">
                          <a:latin typeface="Times New Roman"/>
                          <a:ea typeface="Times New Roman"/>
                        </a:rPr>
                        <a:t>)T </a:t>
                      </a:r>
                      <a:r>
                        <a:rPr lang="en-US" sz="2000" dirty="0">
                          <a:latin typeface="Times New Roman"/>
                          <a:ea typeface="Times New Roman"/>
                          <a:sym typeface="Symbol"/>
                        </a:rPr>
                        <a:t></a:t>
                      </a:r>
                      <a:r>
                        <a:rPr lang="en-US" sz="2000" dirty="0">
                          <a:latin typeface="Times New Roman"/>
                          <a:ea typeface="Times New Roman"/>
                        </a:rPr>
                        <a:t>   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20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ea typeface="Times New Roman"/>
                        </a:rPr>
                        <a:t>pV</a:t>
                      </a:r>
                      <a:r>
                        <a:rPr lang="en-US" sz="2000" b="1" dirty="0">
                          <a:latin typeface="Times New Roman"/>
                          <a:ea typeface="Times New Roman"/>
                        </a:rPr>
                        <a:t> = m/M RT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/>
                          <a:ea typeface="Times New Roman"/>
                        </a:rPr>
                        <a:t>      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</a:rPr>
                        <a:t>( Давление и температура в ТД и МКТ).</a:t>
                      </a:r>
                    </a:p>
                  </a:txBody>
                  <a:tcPr marL="66535" marR="66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20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Д.З</a:t>
                      </a:r>
                      <a:r>
                        <a:rPr lang="ru-RU" sz="2000">
                          <a:latin typeface="Times New Roman"/>
                          <a:ea typeface="Times New Roman"/>
                        </a:rPr>
                        <a:t>.$$ </a:t>
                      </a:r>
                      <a:r>
                        <a:rPr lang="ru-RU" sz="2000" smtClean="0">
                          <a:latin typeface="Times New Roman"/>
                          <a:ea typeface="Times New Roman"/>
                        </a:rPr>
                        <a:t>6-11,гр3(294,292,297,300,308</a:t>
                      </a:r>
                      <a:r>
                        <a:rPr lang="ru-RU" sz="2000" dirty="0" smtClean="0">
                          <a:latin typeface="Times New Roman"/>
                          <a:ea typeface="Times New Roman"/>
                        </a:rPr>
                        <a:t>,</a:t>
                      </a:r>
                      <a:endParaRPr lang="ru-RU" sz="20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6535" marR="66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</a:rPr>
                        <a:t>50м</a:t>
                      </a:r>
                    </a:p>
                  </a:txBody>
                  <a:tcPr marL="66535" marR="66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66535" marR="66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320" y="1734513"/>
            <a:ext cx="9155904" cy="83099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ru-RU" sz="3600" b="1" dirty="0">
                <a:latin typeface="Times New Roman"/>
                <a:ea typeface="Times New Roman"/>
              </a:rPr>
              <a:t>( </a:t>
            </a:r>
            <a:r>
              <a:rPr lang="ru-RU" sz="4800" b="1" dirty="0">
                <a:latin typeface="Times New Roman"/>
                <a:ea typeface="Times New Roman"/>
              </a:rPr>
              <a:t>Давление</a:t>
            </a:r>
            <a:r>
              <a:rPr lang="ru-RU" sz="3600" b="1" dirty="0">
                <a:latin typeface="Times New Roman"/>
                <a:ea typeface="Times New Roman"/>
              </a:rPr>
              <a:t> и температура в ТД и МКТ).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785918" y="3143248"/>
            <a:ext cx="5134483" cy="83099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ru-RU" sz="3600" b="1" dirty="0" smtClean="0">
                <a:latin typeface="Times New Roman"/>
                <a:ea typeface="Times New Roman"/>
              </a:rPr>
              <a:t>Что такое</a:t>
            </a:r>
            <a:r>
              <a:rPr lang="ru-RU" sz="4400" b="1" dirty="0" smtClean="0">
                <a:latin typeface="Times New Roman"/>
                <a:ea typeface="Times New Roman"/>
              </a:rPr>
              <a:t> давление</a:t>
            </a:r>
            <a:r>
              <a:rPr lang="ru-RU" sz="4800" b="1" dirty="0" smtClean="0">
                <a:latin typeface="Times New Roman"/>
                <a:ea typeface="Times New Roman"/>
              </a:rPr>
              <a:t>?</a:t>
            </a:r>
            <a:endParaRPr lang="ru-RU" sz="3600" b="1" dirty="0">
              <a:latin typeface="Times New Roman"/>
              <a:ea typeface="Times New Roman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571604" y="4000504"/>
            <a:ext cx="5914055" cy="83099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ru-RU" sz="3600" b="1" dirty="0" smtClean="0">
                <a:latin typeface="Times New Roman"/>
                <a:ea typeface="Times New Roman"/>
              </a:rPr>
              <a:t>Что такое</a:t>
            </a:r>
            <a:r>
              <a:rPr lang="ru-RU" sz="4400" b="1" dirty="0" smtClean="0">
                <a:latin typeface="Times New Roman"/>
                <a:ea typeface="Times New Roman"/>
              </a:rPr>
              <a:t> </a:t>
            </a:r>
            <a:r>
              <a:rPr lang="ru-RU" sz="44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температура</a:t>
            </a:r>
            <a:r>
              <a:rPr lang="ru-RU" sz="4800" b="1" dirty="0" smtClean="0">
                <a:latin typeface="Times New Roman"/>
                <a:ea typeface="Times New Roman"/>
              </a:rPr>
              <a:t>?</a:t>
            </a:r>
            <a:endParaRPr lang="ru-RU" sz="3600" b="1" dirty="0"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542881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92D050">
            <a:alpha val="9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857356" y="142852"/>
            <a:ext cx="5715000" cy="563563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3600" dirty="0" smtClean="0">
                <a:solidFill>
                  <a:srgbClr val="339933"/>
                </a:solidFill>
                <a:latin typeface="Times New Roman" pitchFamily="18" charset="0"/>
                <a:cs typeface="Times New Roman" pitchFamily="18" charset="0"/>
              </a:rPr>
              <a:t>Домашнее задание.</a:t>
            </a:r>
          </a:p>
        </p:txBody>
      </p:sp>
      <p:pic>
        <p:nvPicPr>
          <p:cNvPr id="21508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459662" y="-214338"/>
            <a:ext cx="1684338" cy="2300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9" descr="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14282" y="214290"/>
            <a:ext cx="1944687" cy="191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0" name="Picture 15" descr="boy_6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14313" y="3609975"/>
            <a:ext cx="1500187" cy="324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4" descr="boy_144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754188" y="3629025"/>
            <a:ext cx="1457325" cy="315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boy_152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241675" y="3643313"/>
            <a:ext cx="1314450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5" descr="boy_151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4483100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5" descr="boy_6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150888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2" descr="boy_149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000892" y="2216509"/>
            <a:ext cx="2143108" cy="4641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42041150"/>
              </p:ext>
            </p:extLst>
          </p:nvPr>
        </p:nvGraphicFramePr>
        <p:xfrm>
          <a:off x="5959318" y="743719"/>
          <a:ext cx="933726" cy="2181225"/>
        </p:xfrm>
        <a:graphic>
          <a:graphicData uri="http://schemas.openxmlformats.org/drawingml/2006/table">
            <a:tbl>
              <a:tblPr/>
              <a:tblGrid>
                <a:gridCol w="933726"/>
              </a:tblGrid>
              <a:tr h="209550">
                <a:tc>
                  <a:txBody>
                    <a:bodyPr/>
                    <a:lstStyle/>
                    <a:p>
                      <a:pPr algn="ctr" fontAlgn="t"/>
                      <a:r>
                        <a:rPr lang="ru-RU" sz="28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/>
                        </a:rPr>
                        <a:t>294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algn="ctr" fontAlgn="t"/>
                      <a:r>
                        <a:rPr lang="ru-RU" sz="28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/>
                        </a:rPr>
                        <a:t>292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ctr" fontAlgn="t"/>
                      <a:r>
                        <a:rPr lang="ru-RU" sz="28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/>
                        </a:rPr>
                        <a:t>297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ctr" fontAlgn="t"/>
                      <a:r>
                        <a:rPr lang="ru-RU" sz="28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/>
                        </a:rPr>
                        <a:t>300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ctr" fontAlgn="t"/>
                      <a:r>
                        <a:rPr lang="ru-RU" sz="28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/>
                        </a:rPr>
                        <a:t>308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</a:tr>
            </a:tbl>
          </a:graphicData>
        </a:graphic>
      </p:graphicFrame>
      <p:sp>
        <p:nvSpPr>
          <p:cNvPr id="296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142976" y="642918"/>
            <a:ext cx="6021312" cy="2500330"/>
          </a:xfrm>
          <a:gradFill rotWithShape="0">
            <a:gsLst>
              <a:gs pos="0">
                <a:srgbClr val="92D050"/>
              </a:gs>
              <a:gs pos="100000">
                <a:srgbClr val="66CCFF">
                  <a:alpha val="50000"/>
                </a:srgbClr>
              </a:gs>
            </a:gsLst>
            <a:path path="rect">
              <a:fillToRect l="50000" t="50000" r="50000" b="50000"/>
            </a:path>
          </a:gradFill>
        </p:spPr>
        <p:txBody>
          <a:bodyPr/>
          <a:lstStyle/>
          <a:p>
            <a:pPr marL="0" indent="0" algn="ctr" eaLnBrk="1" hangingPunct="1">
              <a:lnSpc>
                <a:spcPts val="4000"/>
              </a:lnSpc>
              <a:buFont typeface="Wingdings" pitchFamily="2" charset="2"/>
              <a:buNone/>
            </a:pPr>
            <a:r>
              <a:rPr lang="ru-RU" sz="4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Тема 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№2</a:t>
            </a:r>
          </a:p>
          <a:p>
            <a:pPr marL="0" indent="0">
              <a:lnSpc>
                <a:spcPts val="4000"/>
              </a:lnSpc>
            </a:pPr>
            <a:r>
              <a:rPr lang="en-US" sz="4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§</a:t>
            </a:r>
            <a:r>
              <a:rPr lang="ru-RU" sz="4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§ 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61-66,68</a:t>
            </a:r>
          </a:p>
          <a:p>
            <a:pPr marL="0" indent="0">
              <a:lnSpc>
                <a:spcPts val="4000"/>
              </a:lnSpc>
            </a:pPr>
            <a:r>
              <a:rPr lang="ru-RU" sz="48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Упр11(8-10)12(1-4)</a:t>
            </a:r>
            <a:r>
              <a:rPr lang="ru-RU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Гр.№3</a:t>
            </a:r>
            <a:endParaRPr lang="ru-RU" sz="4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ts val="4000"/>
              </a:lnSpc>
            </a:pPr>
            <a:r>
              <a:rPr lang="ru-RU" sz="4800" b="1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en-US" sz="4800" b="1" i="1" dirty="0" smtClean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34587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500"/>
                            </p:stCondLst>
                            <p:childTnLst>
                              <p:par>
                                <p:cTn id="46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000"/>
                            </p:stCondLst>
                            <p:childTnLst>
                              <p:par>
                                <p:cTn id="51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0"/>
                            </p:stCondLst>
                            <p:childTnLst>
                              <p:par>
                                <p:cTn id="56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6000"/>
                            </p:stCondLst>
                            <p:childTnLst>
                              <p:par>
                                <p:cTn id="61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6500"/>
                            </p:stCondLst>
                            <p:childTnLst>
                              <p:par>
                                <p:cTn id="66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7500"/>
                            </p:stCondLst>
                            <p:childTnLst>
                              <p:par>
                                <p:cTn id="71" presetID="1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8500"/>
                            </p:stCondLst>
                            <p:childTnLst>
                              <p:par>
                                <p:cTn id="78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07216E-6 L -0.76875 0.00648 " pathEditMode="relative" rAng="0" ptsTypes="AA">
                                      <p:cBhvr>
                                        <p:cTn id="7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400" y="3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500"/>
                            </p:stCondLst>
                            <p:childTnLst>
                              <p:par>
                                <p:cTn id="81" presetID="3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1500"/>
                            </p:stCondLst>
                            <p:childTnLst>
                              <p:par>
                                <p:cTn id="88" presetID="19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9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2500"/>
                            </p:stCondLst>
                            <p:childTnLst>
                              <p:par>
                                <p:cTn id="93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4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3500"/>
                            </p:stCondLst>
                            <p:childTnLst>
                              <p:par>
                                <p:cTn id="98" presetID="39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9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4500"/>
                            </p:stCondLst>
                            <p:childTnLst>
                              <p:par>
                                <p:cTn id="105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6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Рисунок 5" descr="116_0232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89688" y="0"/>
            <a:ext cx="2754312" cy="1868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4" name="WordArt 4"/>
          <p:cNvSpPr>
            <a:spLocks noChangeArrowheads="1" noChangeShapeType="1" noTextEdit="1"/>
          </p:cNvSpPr>
          <p:nvPr/>
        </p:nvSpPr>
        <p:spPr bwMode="gray">
          <a:xfrm rot="740954">
            <a:off x="1745618" y="4642070"/>
            <a:ext cx="7345362" cy="108585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>
              <a:defRPr/>
            </a:pPr>
            <a:r>
              <a:rPr lang="ru-RU" sz="6000" b="1" u="sng" cap="all" dirty="0" err="1" smtClean="0">
                <a:solidFill>
                  <a:srgbClr val="006600"/>
                </a:solidFill>
              </a:rPr>
              <a:t>М</a:t>
            </a:r>
            <a:r>
              <a:rPr lang="ru-RU" sz="6000" b="1" u="sng" cap="all" dirty="0" err="1" smtClean="0">
                <a:solidFill>
                  <a:srgbClr val="C00000"/>
                </a:solidFill>
              </a:rPr>
              <a:t>к</a:t>
            </a:r>
            <a:r>
              <a:rPr lang="ru-RU" sz="6000" b="1" u="sng" cap="all" dirty="0" err="1" smtClean="0"/>
              <a:t>т</a:t>
            </a:r>
            <a:r>
              <a:rPr lang="ru-RU" sz="6000" b="1" u="sng" cap="all" dirty="0" smtClean="0"/>
              <a:t> </a:t>
            </a:r>
            <a:endParaRPr lang="ru-RU" sz="6000" b="1" kern="10" dirty="0">
              <a:ln w="28575">
                <a:solidFill>
                  <a:schemeClr val="bg1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155C15"/>
                  </a:gs>
                  <a:gs pos="50000">
                    <a:srgbClr val="238623"/>
                  </a:gs>
                  <a:gs pos="100000">
                    <a:srgbClr val="2BA12B"/>
                  </a:gs>
                </a:gsLst>
                <a:lin ang="2700000" scaled="1"/>
              </a:gradFill>
              <a:effectLst>
                <a:outerShdw dist="38100" dir="18900000" algn="bl" rotWithShape="0">
                  <a:srgbClr val="000000">
                    <a:alpha val="39998"/>
                  </a:srgbClr>
                </a:outerShdw>
              </a:effectLst>
              <a:latin typeface="Verdana"/>
            </a:endParaRPr>
          </a:p>
        </p:txBody>
      </p:sp>
      <p:sp>
        <p:nvSpPr>
          <p:cNvPr id="3" name="WordArt 4"/>
          <p:cNvSpPr>
            <a:spLocks noChangeArrowheads="1" noChangeShapeType="1" noTextEdit="1"/>
          </p:cNvSpPr>
          <p:nvPr/>
        </p:nvSpPr>
        <p:spPr bwMode="gray">
          <a:xfrm>
            <a:off x="571472" y="785794"/>
            <a:ext cx="5786478" cy="21082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ru-RU" sz="6000" b="1" cap="all" dirty="0" smtClean="0">
                <a:solidFill>
                  <a:srgbClr val="0033CC"/>
                </a:solidFill>
              </a:rPr>
              <a:t>Основное</a:t>
            </a:r>
            <a:endParaRPr lang="ru-RU" sz="6000" b="1" kern="10" dirty="0">
              <a:ln w="28575">
                <a:solidFill>
                  <a:schemeClr val="bg1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8100" dir="18900000" algn="bl" rotWithShape="0">
                  <a:srgbClr val="000000">
                    <a:alpha val="39998"/>
                  </a:srgbClr>
                </a:outerShdw>
              </a:effectLst>
              <a:latin typeface="Verdana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-32" y="6143644"/>
            <a:ext cx="7358082" cy="707886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2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Физика от </a:t>
            </a:r>
            <a:r>
              <a:rPr lang="ru-RU" sz="32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физика, </a:t>
            </a:r>
            <a:r>
              <a:rPr lang="ru-RU" sz="4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стр.8. </a:t>
            </a:r>
            <a:r>
              <a:rPr lang="ru-RU" sz="4000" b="1" i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2-1,2</a:t>
            </a:r>
            <a:endParaRPr lang="ru-RU" sz="3200" b="1" i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0000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0"/>
            <a:ext cx="2423485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36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Физика </a:t>
            </a: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10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571736" y="0"/>
            <a:ext cx="3187284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Тема </a:t>
            </a:r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№2</a:t>
            </a: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0" name="WordArt 4"/>
          <p:cNvSpPr>
            <a:spLocks noChangeArrowheads="1" noChangeShapeType="1" noTextEdit="1"/>
          </p:cNvSpPr>
          <p:nvPr/>
        </p:nvSpPr>
        <p:spPr bwMode="gray">
          <a:xfrm>
            <a:off x="1785918" y="2643182"/>
            <a:ext cx="6988190" cy="1571636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ru-RU" sz="6000" b="1" kern="10" dirty="0" smtClean="0">
                <a:ln w="2857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8100" dir="18900000" algn="bl" rotWithShape="0">
                    <a:srgbClr val="000000">
                      <a:alpha val="39998"/>
                    </a:srgbClr>
                  </a:outerShdw>
                </a:effectLst>
                <a:latin typeface="Verdana"/>
              </a:rPr>
              <a:t>уравнение</a:t>
            </a:r>
            <a:endParaRPr lang="ru-RU" sz="6000" b="1" kern="10" dirty="0">
              <a:ln w="28575">
                <a:solidFill>
                  <a:schemeClr val="bg1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8100" dir="18900000" algn="bl" rotWithShape="0">
                  <a:srgbClr val="000000">
                    <a:alpha val="39998"/>
                  </a:srgbClr>
                </a:outerShdw>
              </a:effectLst>
              <a:latin typeface="Verdana"/>
            </a:endParaRPr>
          </a:p>
        </p:txBody>
      </p:sp>
      <p:grpSp>
        <p:nvGrpSpPr>
          <p:cNvPr id="11" name="Группа 10"/>
          <p:cNvGrpSpPr/>
          <p:nvPr/>
        </p:nvGrpSpPr>
        <p:grpSpPr>
          <a:xfrm>
            <a:off x="44552" y="9418"/>
            <a:ext cx="9144000" cy="6858000"/>
            <a:chOff x="3571868" y="-3429000"/>
            <a:chExt cx="9144000" cy="6858000"/>
          </a:xfrm>
        </p:grpSpPr>
        <p:grpSp>
          <p:nvGrpSpPr>
            <p:cNvPr id="12" name="Группа 125"/>
            <p:cNvGrpSpPr/>
            <p:nvPr/>
          </p:nvGrpSpPr>
          <p:grpSpPr>
            <a:xfrm>
              <a:off x="3571868" y="-3429000"/>
              <a:ext cx="9144000" cy="6858000"/>
              <a:chOff x="-3214742" y="1285908"/>
              <a:chExt cx="9144000" cy="6858000"/>
            </a:xfrm>
          </p:grpSpPr>
          <p:grpSp>
            <p:nvGrpSpPr>
              <p:cNvPr id="18" name="Группа 114"/>
              <p:cNvGrpSpPr/>
              <p:nvPr/>
            </p:nvGrpSpPr>
            <p:grpSpPr>
              <a:xfrm>
                <a:off x="-3214742" y="1285908"/>
                <a:ext cx="9144000" cy="6858000"/>
                <a:chOff x="0" y="0"/>
                <a:chExt cx="9144000" cy="6858000"/>
              </a:xfrm>
            </p:grpSpPr>
            <p:sp>
              <p:nvSpPr>
                <p:cNvPr id="28" name="Прямоугольник 27"/>
                <p:cNvSpPr/>
                <p:nvPr/>
              </p:nvSpPr>
              <p:spPr>
                <a:xfrm>
                  <a:off x="0" y="0"/>
                  <a:ext cx="9144000" cy="6858000"/>
                </a:xfrm>
                <a:prstGeom prst="rect">
                  <a:avLst/>
                </a:prstGeom>
                <a:solidFill>
                  <a:schemeClr val="tx1">
                    <a:lumMod val="75000"/>
                    <a:lumOff val="25000"/>
                    <a:alpha val="69000"/>
                  </a:schemeClr>
                </a:solidFill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>
                    <a:spcAft>
                      <a:spcPts val="1000"/>
                    </a:spcAft>
                  </a:pPr>
                  <a:endParaRPr lang="ru-RU" sz="96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  <a:p>
                  <a:pPr lvl="0" algn="ctr">
                    <a:spcAft>
                      <a:spcPts val="1000"/>
                    </a:spcAft>
                  </a:pPr>
                  <a:endParaRPr lang="ru-RU" sz="96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29" name="Прямоугольник 28"/>
                <p:cNvSpPr/>
                <p:nvPr/>
              </p:nvSpPr>
              <p:spPr>
                <a:xfrm>
                  <a:off x="3000364" y="1714488"/>
                  <a:ext cx="4848828" cy="1015663"/>
                </a:xfrm>
                <a:prstGeom prst="rect">
                  <a:avLst/>
                </a:prstGeom>
                <a:solidFill>
                  <a:schemeClr val="bg2">
                    <a:lumMod val="90000"/>
                  </a:schemeClr>
                </a:solidFill>
              </p:spPr>
              <p:txBody>
                <a:bodyPr wrap="none">
                  <a:spAutoFit/>
                </a:bodyPr>
                <a:lstStyle/>
                <a:p>
                  <a:pPr lvl="0"/>
                  <a:r>
                    <a:rPr lang="ru-RU" sz="6000" dirty="0" smtClean="0">
                      <a:latin typeface="Times New Roman" pitchFamily="18" charset="0"/>
                      <a:cs typeface="Times New Roman" pitchFamily="18" charset="0"/>
                    </a:rPr>
                    <a:t>Хаотически…</a:t>
                  </a:r>
                  <a:endParaRPr lang="ru-RU" sz="60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grpSp>
            <p:nvGrpSpPr>
              <p:cNvPr id="19" name="Группа 123"/>
              <p:cNvGrpSpPr/>
              <p:nvPr/>
            </p:nvGrpSpPr>
            <p:grpSpPr>
              <a:xfrm>
                <a:off x="-3214742" y="3062645"/>
                <a:ext cx="7640195" cy="3960412"/>
                <a:chOff x="-3367142" y="652070"/>
                <a:chExt cx="7640195" cy="3960412"/>
              </a:xfrm>
              <a:solidFill>
                <a:schemeClr val="bg2">
                  <a:lumMod val="90000"/>
                </a:schemeClr>
              </a:solidFill>
            </p:grpSpPr>
            <p:sp>
              <p:nvSpPr>
                <p:cNvPr id="26" name="Text Box 40"/>
                <p:cNvSpPr txBox="1">
                  <a:spLocks noChangeArrowheads="1"/>
                </p:cNvSpPr>
                <p:nvPr/>
              </p:nvSpPr>
              <p:spPr bwMode="auto">
                <a:xfrm>
                  <a:off x="-3367142" y="3447341"/>
                  <a:ext cx="3143272" cy="1165141"/>
                </a:xfrm>
                <a:prstGeom prst="rect">
                  <a:avLst/>
                </a:prstGeom>
                <a:grp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lvl="0">
                    <a:spcAft>
                      <a:spcPts val="1000"/>
                    </a:spcAft>
                  </a:pPr>
                  <a:r>
                    <a:rPr lang="en-US" sz="6000" b="1" dirty="0" smtClean="0">
                      <a:solidFill>
                        <a:srgbClr val="FF0000"/>
                      </a:solidFill>
                      <a:latin typeface="Times New Roman" pitchFamily="18" charset="0"/>
                      <a:cs typeface="Times New Roman" pitchFamily="18" charset="0"/>
                    </a:rPr>
                    <a:t>F</a:t>
                  </a:r>
                  <a:r>
                    <a:rPr lang="ru-RU" sz="6000" b="1" baseline="-25000" dirty="0" smtClean="0"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ru-RU" sz="6000" b="1" dirty="0" smtClean="0">
                      <a:latin typeface="Times New Roman" pitchFamily="18" charset="0"/>
                      <a:cs typeface="Times New Roman" pitchFamily="18" charset="0"/>
                    </a:rPr>
                    <a:t> = </a:t>
                  </a:r>
                  <a:r>
                    <a:rPr lang="en-US" sz="6000" b="1" dirty="0" smtClean="0">
                      <a:latin typeface="Times New Roman" pitchFamily="18" charset="0"/>
                      <a:cs typeface="Times New Roman" pitchFamily="18" charset="0"/>
                    </a:rPr>
                    <a:t>m</a:t>
                  </a:r>
                  <a:r>
                    <a:rPr lang="en-US" sz="6000" b="1" dirty="0" smtClean="0">
                      <a:solidFill>
                        <a:srgbClr val="000099"/>
                      </a:solidFill>
                      <a:latin typeface="Times New Roman" pitchFamily="18" charset="0"/>
                      <a:cs typeface="Times New Roman" pitchFamily="18" charset="0"/>
                    </a:rPr>
                    <a:t>a</a:t>
                  </a:r>
                  <a:r>
                    <a:rPr kumimoji="0" lang="en-US" sz="6000" b="1" i="0" u="none" strike="noStrike" cap="none" normalizeH="0" baseline="0" dirty="0" smtClean="0">
                      <a:ln>
                        <a:noFill/>
                      </a:ln>
                      <a:solidFill>
                        <a:srgbClr val="0000FF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      </a:t>
                  </a:r>
                  <a:endParaRPr kumimoji="0" lang="ru-RU" sz="8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27" name="Line 43"/>
                <p:cNvSpPr>
                  <a:spLocks noChangeShapeType="1"/>
                </p:cNvSpPr>
                <p:nvPr/>
              </p:nvSpPr>
              <p:spPr bwMode="auto">
                <a:xfrm>
                  <a:off x="3483689" y="652070"/>
                  <a:ext cx="789364" cy="0"/>
                </a:xfrm>
                <a:prstGeom prst="line">
                  <a:avLst/>
                </a:prstGeom>
                <a:grpFill/>
                <a:ln w="19050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44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sp>
            <p:nvSpPr>
              <p:cNvPr id="22" name="Прямоугольник 21"/>
              <p:cNvSpPr/>
              <p:nvPr/>
            </p:nvSpPr>
            <p:spPr>
              <a:xfrm>
                <a:off x="-214378" y="1785950"/>
                <a:ext cx="5500726" cy="1107996"/>
              </a:xfrm>
              <a:prstGeom prst="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</p:spPr>
            <p:txBody>
              <a:bodyPr wrap="square">
                <a:spAutoFit/>
              </a:bodyPr>
              <a:lstStyle/>
              <a:p>
                <a:r>
                  <a:rPr lang="ru-RU" sz="6600" b="1" dirty="0" smtClean="0">
                    <a:solidFill>
                      <a:srgbClr val="000099"/>
                    </a:solidFill>
                    <a:latin typeface="Times New Roman" pitchFamily="18" charset="0"/>
                    <a:cs typeface="Times New Roman" pitchFamily="18" charset="0"/>
                  </a:rPr>
                  <a:t>Состоят …</a:t>
                </a:r>
                <a:endParaRPr lang="ru-RU" sz="6600" b="1" dirty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13" name="Группа 145"/>
            <p:cNvGrpSpPr/>
            <p:nvPr/>
          </p:nvGrpSpPr>
          <p:grpSpPr>
            <a:xfrm>
              <a:off x="4703172" y="-428628"/>
              <a:ext cx="7655538" cy="919705"/>
              <a:chOff x="5000799" y="4429156"/>
              <a:chExt cx="7655538" cy="919705"/>
            </a:xfrm>
            <a:solidFill>
              <a:schemeClr val="tx2">
                <a:lumMod val="20000"/>
                <a:lumOff val="80000"/>
              </a:schemeClr>
            </a:solidFill>
          </p:grpSpPr>
          <p:sp>
            <p:nvSpPr>
              <p:cNvPr id="14" name="Line 1"/>
              <p:cNvSpPr>
                <a:spLocks noChangeShapeType="1"/>
              </p:cNvSpPr>
              <p:nvPr/>
            </p:nvSpPr>
            <p:spPr bwMode="auto">
              <a:xfrm rot="21420000">
                <a:off x="5000799" y="4509576"/>
                <a:ext cx="571504" cy="53509"/>
              </a:xfrm>
              <a:prstGeom prst="line">
                <a:avLst/>
              </a:prstGeom>
              <a:grpFill/>
              <a:ln w="571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" name="Text Box 153"/>
              <p:cNvSpPr txBox="1">
                <a:spLocks noChangeArrowheads="1"/>
              </p:cNvSpPr>
              <p:nvPr/>
            </p:nvSpPr>
            <p:spPr bwMode="auto">
              <a:xfrm>
                <a:off x="6798421" y="4429156"/>
                <a:ext cx="5857916" cy="919705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6000" b="0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взаимодействуют</a:t>
                </a: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Овал 50"/>
          <p:cNvSpPr/>
          <p:nvPr/>
        </p:nvSpPr>
        <p:spPr>
          <a:xfrm rot="1428465">
            <a:off x="5474747" y="3774437"/>
            <a:ext cx="2253461" cy="891973"/>
          </a:xfrm>
          <a:prstGeom prst="ellipse">
            <a:avLst/>
          </a:prstGeom>
          <a:solidFill>
            <a:schemeClr val="accent1">
              <a:alpha val="3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31" name="Text Box 35"/>
          <p:cNvSpPr txBox="1">
            <a:spLocks noChangeArrowheads="1"/>
          </p:cNvSpPr>
          <p:nvPr/>
        </p:nvSpPr>
        <p:spPr bwMode="auto">
          <a:xfrm rot="19489971">
            <a:off x="3846495" y="3205085"/>
            <a:ext cx="1879636" cy="557037"/>
          </a:xfrm>
          <a:prstGeom prst="rect">
            <a:avLst/>
          </a:prstGeom>
          <a:solidFill>
            <a:srgbClr val="CC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p=p</a:t>
            </a:r>
            <a:r>
              <a:rPr kumimoji="0" lang="en-US" sz="2400" b="1" i="0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0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(1+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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</a:t>
            </a:r>
            <a:r>
              <a:rPr kumimoji="0" lang="en-US" sz="24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0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)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714348" y="0"/>
            <a:ext cx="761657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</a:t>
            </a:r>
            <a:r>
              <a:rPr kumimoji="0" lang="ru-RU" sz="54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ЕРМО</a:t>
            </a:r>
            <a:r>
              <a:rPr kumimoji="0" lang="ru-RU" sz="5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</a:t>
            </a:r>
            <a:r>
              <a:rPr kumimoji="0" lang="ru-RU" sz="54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ИНАМИКА.   </a:t>
            </a:r>
            <a:endParaRPr kumimoji="0" lang="ru-RU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42910" y="869295"/>
            <a:ext cx="45005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Т.Д. </a:t>
            </a:r>
            <a:r>
              <a:rPr lang="ru-RU" sz="24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описывает…</a:t>
            </a:r>
            <a:r>
              <a:rPr lang="ru-RU" sz="32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3200" b="1" u="sng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u="sng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3200" b="1" u="sng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3200" b="1" u="sng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sz="3200" b="1" u="sng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32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3200" b="1" u="sng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2400" b="1" baseline="30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857884" y="1679427"/>
            <a:ext cx="27860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сама…  </a:t>
            </a:r>
            <a:r>
              <a:rPr lang="ru-RU" sz="24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больной…</a:t>
            </a:r>
            <a:endParaRPr lang="ru-RU" sz="2400" i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67036" y="1524676"/>
            <a:ext cx="50006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ТД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u="sng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равновесие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…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400" b="1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2400" u="sng" dirty="0" smtClean="0">
                <a:latin typeface="Times New Roman" pitchFamily="18" charset="0"/>
                <a:cs typeface="Times New Roman" pitchFamily="18" charset="0"/>
              </a:rPr>
              <a:t> =</a:t>
            </a:r>
            <a:r>
              <a:rPr lang="en-US" sz="2800" b="1" u="sng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const</a:t>
            </a:r>
            <a:endParaRPr lang="ru-RU" sz="28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00628" y="988797"/>
            <a:ext cx="34290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теплообмен    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3600" b="1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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400" b="1" baseline="30000" dirty="0" smtClean="0">
                <a:latin typeface="Times New Roman" pitchFamily="18" charset="0"/>
                <a:cs typeface="Times New Roman" pitchFamily="18" charset="0"/>
              </a:rPr>
              <a:t>0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75598" y="2227557"/>
            <a:ext cx="47149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2400" b="1" baseline="300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100</a:t>
            </a:r>
            <a:r>
              <a:rPr lang="ru-RU" sz="2400" b="1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2400" b="1" baseline="30000" dirty="0" smtClean="0">
                <a:latin typeface="Times New Roman" pitchFamily="18" charset="0"/>
                <a:cs typeface="Times New Roman" pitchFamily="18" charset="0"/>
              </a:rPr>
              <a:t>                     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400" b="1" baseline="30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C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>
            <a:off x="714348" y="2643182"/>
            <a:ext cx="3643338" cy="1588"/>
          </a:xfrm>
          <a:prstGeom prst="straightConnector1">
            <a:avLst/>
          </a:prstGeom>
          <a:ln w="57150">
            <a:solidFill>
              <a:srgbClr val="00009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71472" y="3000372"/>
            <a:ext cx="25003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365D21"/>
                </a:solidFill>
                <a:latin typeface="Times New Roman" pitchFamily="18" charset="0"/>
                <a:cs typeface="Times New Roman" pitchFamily="18" charset="0"/>
              </a:rPr>
              <a:t>Шарль</a:t>
            </a:r>
            <a:r>
              <a:rPr lang="en-US" sz="2800" b="1" dirty="0" smtClean="0">
                <a:solidFill>
                  <a:srgbClr val="365D21"/>
                </a:solidFill>
                <a:latin typeface="Times New Roman" pitchFamily="18" charset="0"/>
                <a:cs typeface="Times New Roman" pitchFamily="18" charset="0"/>
              </a:rPr>
              <a:t> 1787</a:t>
            </a:r>
            <a:endParaRPr lang="ru-RU" sz="2800" dirty="0">
              <a:solidFill>
                <a:srgbClr val="365D2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100" name="Group 4"/>
          <p:cNvGrpSpPr>
            <a:grpSpLocks/>
          </p:cNvGrpSpPr>
          <p:nvPr/>
        </p:nvGrpSpPr>
        <p:grpSpPr bwMode="auto">
          <a:xfrm rot="24845">
            <a:off x="719894" y="3823105"/>
            <a:ext cx="146077" cy="1535211"/>
            <a:chOff x="4752" y="1728"/>
            <a:chExt cx="576" cy="2448"/>
          </a:xfrm>
        </p:grpSpPr>
        <p:sp>
          <p:nvSpPr>
            <p:cNvPr id="4101" name="AutoShape 5"/>
            <p:cNvSpPr>
              <a:spLocks noChangeArrowheads="1"/>
            </p:cNvSpPr>
            <p:nvPr/>
          </p:nvSpPr>
          <p:spPr bwMode="auto">
            <a:xfrm>
              <a:off x="4752" y="1728"/>
              <a:ext cx="576" cy="2240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102" name="Rectangle 6"/>
            <p:cNvSpPr>
              <a:spLocks noChangeArrowheads="1"/>
            </p:cNvSpPr>
            <p:nvPr/>
          </p:nvSpPr>
          <p:spPr bwMode="auto">
            <a:xfrm>
              <a:off x="4896" y="3888"/>
              <a:ext cx="288" cy="288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103" name="Line 7"/>
            <p:cNvSpPr>
              <a:spLocks noChangeShapeType="1"/>
            </p:cNvSpPr>
            <p:nvPr/>
          </p:nvSpPr>
          <p:spPr bwMode="auto">
            <a:xfrm>
              <a:off x="5040" y="3024"/>
              <a:ext cx="0" cy="1008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4104" name="Group 8"/>
            <p:cNvGrpSpPr>
              <a:grpSpLocks/>
            </p:cNvGrpSpPr>
            <p:nvPr/>
          </p:nvGrpSpPr>
          <p:grpSpPr bwMode="auto">
            <a:xfrm>
              <a:off x="4752" y="2448"/>
              <a:ext cx="288" cy="1152"/>
              <a:chOff x="3456" y="2448"/>
              <a:chExt cx="144" cy="864"/>
            </a:xfrm>
          </p:grpSpPr>
          <p:sp>
            <p:nvSpPr>
              <p:cNvPr id="4105" name="Line 9"/>
              <p:cNvSpPr>
                <a:spLocks noChangeShapeType="1"/>
              </p:cNvSpPr>
              <p:nvPr/>
            </p:nvSpPr>
            <p:spPr bwMode="auto">
              <a:xfrm>
                <a:off x="3456" y="2448"/>
                <a:ext cx="144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106" name="Line 10"/>
              <p:cNvSpPr>
                <a:spLocks noChangeShapeType="1"/>
              </p:cNvSpPr>
              <p:nvPr/>
            </p:nvSpPr>
            <p:spPr bwMode="auto">
              <a:xfrm>
                <a:off x="3456" y="2620"/>
                <a:ext cx="144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107" name="Line 11"/>
              <p:cNvSpPr>
                <a:spLocks noChangeShapeType="1"/>
              </p:cNvSpPr>
              <p:nvPr/>
            </p:nvSpPr>
            <p:spPr bwMode="auto">
              <a:xfrm>
                <a:off x="3456" y="2736"/>
                <a:ext cx="144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108" name="Line 12"/>
              <p:cNvSpPr>
                <a:spLocks noChangeShapeType="1"/>
              </p:cNvSpPr>
              <p:nvPr/>
            </p:nvSpPr>
            <p:spPr bwMode="auto">
              <a:xfrm>
                <a:off x="3456" y="2880"/>
                <a:ext cx="144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109" name="Line 13"/>
              <p:cNvSpPr>
                <a:spLocks noChangeShapeType="1"/>
              </p:cNvSpPr>
              <p:nvPr/>
            </p:nvSpPr>
            <p:spPr bwMode="auto">
              <a:xfrm>
                <a:off x="3456" y="3024"/>
                <a:ext cx="144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110" name="Line 14"/>
              <p:cNvSpPr>
                <a:spLocks noChangeShapeType="1"/>
              </p:cNvSpPr>
              <p:nvPr/>
            </p:nvSpPr>
            <p:spPr bwMode="auto">
              <a:xfrm>
                <a:off x="3456" y="3168"/>
                <a:ext cx="144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111" name="Line 15"/>
              <p:cNvSpPr>
                <a:spLocks noChangeShapeType="1"/>
              </p:cNvSpPr>
              <p:nvPr/>
            </p:nvSpPr>
            <p:spPr bwMode="auto">
              <a:xfrm>
                <a:off x="3456" y="3312"/>
                <a:ext cx="144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grpSp>
        <p:nvGrpSpPr>
          <p:cNvPr id="4112" name="Group 16"/>
          <p:cNvGrpSpPr>
            <a:grpSpLocks/>
          </p:cNvGrpSpPr>
          <p:nvPr/>
        </p:nvGrpSpPr>
        <p:grpSpPr bwMode="auto">
          <a:xfrm>
            <a:off x="642910" y="4542938"/>
            <a:ext cx="1296045" cy="1572126"/>
            <a:chOff x="9921" y="5403"/>
            <a:chExt cx="868" cy="1448"/>
          </a:xfrm>
          <a:solidFill>
            <a:schemeClr val="accent1">
              <a:alpha val="36000"/>
            </a:schemeClr>
          </a:solidFill>
        </p:grpSpPr>
        <p:sp>
          <p:nvSpPr>
            <p:cNvPr id="4113" name="Rectangle 17"/>
            <p:cNvSpPr>
              <a:spLocks noChangeArrowheads="1"/>
            </p:cNvSpPr>
            <p:nvPr/>
          </p:nvSpPr>
          <p:spPr bwMode="auto">
            <a:xfrm>
              <a:off x="9921" y="5816"/>
              <a:ext cx="867" cy="1034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114" name="Line 18"/>
            <p:cNvSpPr>
              <a:spLocks noChangeShapeType="1"/>
            </p:cNvSpPr>
            <p:nvPr/>
          </p:nvSpPr>
          <p:spPr bwMode="auto">
            <a:xfrm>
              <a:off x="9921" y="5403"/>
              <a:ext cx="1" cy="1447"/>
            </a:xfrm>
            <a:prstGeom prst="line">
              <a:avLst/>
            </a:prstGeom>
            <a:grp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115" name="Line 19"/>
            <p:cNvSpPr>
              <a:spLocks noChangeShapeType="1"/>
            </p:cNvSpPr>
            <p:nvPr/>
          </p:nvSpPr>
          <p:spPr bwMode="auto">
            <a:xfrm>
              <a:off x="10788" y="5403"/>
              <a:ext cx="1" cy="1447"/>
            </a:xfrm>
            <a:prstGeom prst="line">
              <a:avLst/>
            </a:prstGeom>
            <a:grp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116" name="Line 20"/>
            <p:cNvSpPr>
              <a:spLocks noChangeShapeType="1"/>
            </p:cNvSpPr>
            <p:nvPr/>
          </p:nvSpPr>
          <p:spPr bwMode="auto">
            <a:xfrm>
              <a:off x="9921" y="6850"/>
              <a:ext cx="867" cy="1"/>
            </a:xfrm>
            <a:prstGeom prst="line">
              <a:avLst/>
            </a:prstGeom>
            <a:grp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4117" name="Group 21"/>
          <p:cNvGrpSpPr>
            <a:grpSpLocks/>
          </p:cNvGrpSpPr>
          <p:nvPr/>
        </p:nvGrpSpPr>
        <p:grpSpPr bwMode="auto">
          <a:xfrm>
            <a:off x="1000100" y="3785493"/>
            <a:ext cx="1186228" cy="1286581"/>
            <a:chOff x="3171" y="5904"/>
            <a:chExt cx="1727" cy="2304"/>
          </a:xfrm>
        </p:grpSpPr>
        <p:sp>
          <p:nvSpPr>
            <p:cNvPr id="4118" name="Arc 22"/>
            <p:cNvSpPr>
              <a:spLocks/>
            </p:cNvSpPr>
            <p:nvPr/>
          </p:nvSpPr>
          <p:spPr bwMode="auto">
            <a:xfrm>
              <a:off x="3458" y="6194"/>
              <a:ext cx="1153" cy="1153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25460 w 43200"/>
                <a:gd name="T1" fmla="*/ 42852 h 43200"/>
                <a:gd name="T2" fmla="*/ 43200 w 43200"/>
                <a:gd name="T3" fmla="*/ 21600 h 43200"/>
                <a:gd name="T4" fmla="*/ 21600 w 43200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43200" fill="none" extrusionOk="0">
                  <a:moveTo>
                    <a:pt x="25460" y="42852"/>
                  </a:moveTo>
                  <a:cubicBezTo>
                    <a:pt x="24186" y="43083"/>
                    <a:pt x="22894" y="43199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-1"/>
                    <a:pt x="43199" y="9670"/>
                    <a:pt x="43200" y="21599"/>
                  </a:cubicBezTo>
                </a:path>
                <a:path w="43200" h="43200" stroke="0" extrusionOk="0">
                  <a:moveTo>
                    <a:pt x="25460" y="42852"/>
                  </a:moveTo>
                  <a:cubicBezTo>
                    <a:pt x="24186" y="43083"/>
                    <a:pt x="22894" y="43199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-1"/>
                    <a:pt x="43199" y="9670"/>
                    <a:pt x="43200" y="21599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119" name="Arc 23"/>
            <p:cNvSpPr>
              <a:spLocks/>
            </p:cNvSpPr>
            <p:nvPr/>
          </p:nvSpPr>
          <p:spPr bwMode="auto">
            <a:xfrm>
              <a:off x="3171" y="5906"/>
              <a:ext cx="1727" cy="1726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18228 w 43200"/>
                <a:gd name="T1" fmla="*/ 42935 h 42935"/>
                <a:gd name="T2" fmla="*/ 43200 w 43200"/>
                <a:gd name="T3" fmla="*/ 21600 h 42935"/>
                <a:gd name="T4" fmla="*/ 21600 w 43200"/>
                <a:gd name="T5" fmla="*/ 21600 h 429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42935" fill="none" extrusionOk="0">
                  <a:moveTo>
                    <a:pt x="18227" y="42935"/>
                  </a:moveTo>
                  <a:cubicBezTo>
                    <a:pt x="7730" y="41276"/>
                    <a:pt x="0" y="32227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-1"/>
                    <a:pt x="43199" y="9670"/>
                    <a:pt x="43200" y="21599"/>
                  </a:cubicBezTo>
                </a:path>
                <a:path w="43200" h="42935" stroke="0" extrusionOk="0">
                  <a:moveTo>
                    <a:pt x="18227" y="42935"/>
                  </a:moveTo>
                  <a:cubicBezTo>
                    <a:pt x="7730" y="41276"/>
                    <a:pt x="0" y="32227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-1"/>
                    <a:pt x="43199" y="9670"/>
                    <a:pt x="43200" y="21599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120" name="Line 24"/>
            <p:cNvSpPr>
              <a:spLocks noChangeShapeType="1"/>
            </p:cNvSpPr>
            <p:nvPr/>
          </p:nvSpPr>
          <p:spPr bwMode="auto">
            <a:xfrm>
              <a:off x="3888" y="7632"/>
              <a:ext cx="0" cy="5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121" name="Line 25"/>
            <p:cNvSpPr>
              <a:spLocks noChangeShapeType="1"/>
            </p:cNvSpPr>
            <p:nvPr/>
          </p:nvSpPr>
          <p:spPr bwMode="auto">
            <a:xfrm>
              <a:off x="4176" y="7344"/>
              <a:ext cx="0" cy="8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122" name="Line 26"/>
            <p:cNvSpPr>
              <a:spLocks noChangeShapeType="1"/>
            </p:cNvSpPr>
            <p:nvPr/>
          </p:nvSpPr>
          <p:spPr bwMode="auto">
            <a:xfrm flipH="1">
              <a:off x="4032" y="6768"/>
              <a:ext cx="86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123" name="Line 27"/>
            <p:cNvSpPr>
              <a:spLocks noChangeShapeType="1"/>
            </p:cNvSpPr>
            <p:nvPr/>
          </p:nvSpPr>
          <p:spPr bwMode="auto">
            <a:xfrm flipV="1">
              <a:off x="4032" y="5904"/>
              <a:ext cx="720" cy="86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4124" name="Rectangle 28"/>
          <p:cNvSpPr>
            <a:spLocks noChangeArrowheads="1"/>
          </p:cNvSpPr>
          <p:nvPr/>
        </p:nvSpPr>
        <p:spPr bwMode="auto">
          <a:xfrm>
            <a:off x="1202351" y="5055369"/>
            <a:ext cx="669939" cy="963618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26" name="Line 30"/>
          <p:cNvSpPr>
            <a:spLocks noChangeShapeType="1"/>
          </p:cNvSpPr>
          <p:nvPr/>
        </p:nvSpPr>
        <p:spPr bwMode="auto">
          <a:xfrm>
            <a:off x="3755497" y="3278641"/>
            <a:ext cx="0" cy="192742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27" name="Line 31"/>
          <p:cNvSpPr>
            <a:spLocks noChangeShapeType="1"/>
          </p:cNvSpPr>
          <p:nvPr/>
        </p:nvSpPr>
        <p:spPr bwMode="auto">
          <a:xfrm>
            <a:off x="2857488" y="4938950"/>
            <a:ext cx="25717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28" name="Line 32"/>
          <p:cNvSpPr>
            <a:spLocks noChangeShapeType="1"/>
          </p:cNvSpPr>
          <p:nvPr/>
        </p:nvSpPr>
        <p:spPr bwMode="auto">
          <a:xfrm flipV="1">
            <a:off x="3000363" y="3374239"/>
            <a:ext cx="2231979" cy="1554959"/>
          </a:xfrm>
          <a:prstGeom prst="line">
            <a:avLst/>
          </a:prstGeom>
          <a:noFill/>
          <a:ln w="38100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29" name="Line 33"/>
          <p:cNvSpPr>
            <a:spLocks noChangeShapeType="1"/>
          </p:cNvSpPr>
          <p:nvPr/>
        </p:nvSpPr>
        <p:spPr bwMode="auto">
          <a:xfrm flipV="1">
            <a:off x="3772808" y="3277235"/>
            <a:ext cx="1607761" cy="1093751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3" name="TextBox 42"/>
          <p:cNvSpPr txBox="1"/>
          <p:nvPr/>
        </p:nvSpPr>
        <p:spPr>
          <a:xfrm>
            <a:off x="3428992" y="3000372"/>
            <a:ext cx="571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2286172" y="4477416"/>
            <a:ext cx="12144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-273</a:t>
            </a:r>
            <a:r>
              <a:rPr lang="en-US" sz="2800" b="1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2369485" y="4952948"/>
            <a:ext cx="785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 K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30" name="Text Box 34"/>
          <p:cNvSpPr txBox="1">
            <a:spLocks noChangeArrowheads="1"/>
          </p:cNvSpPr>
          <p:nvPr/>
        </p:nvSpPr>
        <p:spPr bwMode="auto">
          <a:xfrm>
            <a:off x="2759056" y="5500702"/>
            <a:ext cx="3027390" cy="758833"/>
          </a:xfrm>
          <a:prstGeom prst="rect">
            <a:avLst/>
          </a:prstGeom>
          <a:solidFill>
            <a:srgbClr val="00FF00">
              <a:alpha val="57000"/>
            </a:srgb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T = t</a:t>
            </a:r>
            <a:r>
              <a:rPr kumimoji="0" lang="en-US" sz="4400" b="1" i="0" u="none" strike="noStrike" cap="none" normalizeH="0" baseline="30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0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+273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 rot="1458221">
            <a:off x="5853170" y="3897200"/>
            <a:ext cx="1714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=p</a:t>
            </a:r>
            <a:r>
              <a:rPr lang="en-US" sz="3600" b="1" baseline="-25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36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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T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3357554" y="4000504"/>
            <a:ext cx="571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400" b="1" baseline="-25000" dirty="0" smtClean="0">
                <a:latin typeface="Times New Roman" pitchFamily="18" charset="0"/>
                <a:cs typeface="Times New Roman" pitchFamily="18" charset="0"/>
              </a:rPr>
              <a:t>0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5929322" y="3000372"/>
            <a:ext cx="14287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</a:t>
            </a:r>
            <a:r>
              <a:rPr lang="en-US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1/</a:t>
            </a:r>
            <a:r>
              <a:rPr lang="ru-RU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273</a:t>
            </a:r>
            <a:endParaRPr lang="ru-RU" sz="28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1285852" y="3681715"/>
            <a:ext cx="571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714348" y="5286388"/>
            <a:ext cx="4286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400" b="1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 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3215242" y="4526908"/>
            <a:ext cx="3143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0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sz="24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100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400" b="1" baseline="30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C 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2953428" y="4905448"/>
            <a:ext cx="3000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273K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373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  T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3" name="Группа 52"/>
          <p:cNvGrpSpPr/>
          <p:nvPr/>
        </p:nvGrpSpPr>
        <p:grpSpPr>
          <a:xfrm>
            <a:off x="0" y="0"/>
            <a:ext cx="9144000" cy="6858000"/>
            <a:chOff x="3571868" y="-3429000"/>
            <a:chExt cx="9144000" cy="6858000"/>
          </a:xfrm>
        </p:grpSpPr>
        <p:grpSp>
          <p:nvGrpSpPr>
            <p:cNvPr id="54" name="Группа 125"/>
            <p:cNvGrpSpPr/>
            <p:nvPr/>
          </p:nvGrpSpPr>
          <p:grpSpPr>
            <a:xfrm>
              <a:off x="3571868" y="-3429000"/>
              <a:ext cx="9144000" cy="6858000"/>
              <a:chOff x="-3214742" y="1285908"/>
              <a:chExt cx="9144000" cy="6858000"/>
            </a:xfrm>
          </p:grpSpPr>
          <p:grpSp>
            <p:nvGrpSpPr>
              <p:cNvPr id="64" name="Группа 114"/>
              <p:cNvGrpSpPr/>
              <p:nvPr/>
            </p:nvGrpSpPr>
            <p:grpSpPr>
              <a:xfrm>
                <a:off x="-3214742" y="1285908"/>
                <a:ext cx="9144000" cy="6858000"/>
                <a:chOff x="0" y="0"/>
                <a:chExt cx="9144000" cy="6858000"/>
              </a:xfrm>
            </p:grpSpPr>
            <p:sp>
              <p:nvSpPr>
                <p:cNvPr id="74" name="Прямоугольник 73"/>
                <p:cNvSpPr/>
                <p:nvPr/>
              </p:nvSpPr>
              <p:spPr>
                <a:xfrm>
                  <a:off x="0" y="0"/>
                  <a:ext cx="9144000" cy="6858000"/>
                </a:xfrm>
                <a:prstGeom prst="rect">
                  <a:avLst/>
                </a:prstGeom>
                <a:solidFill>
                  <a:schemeClr val="tx1">
                    <a:lumMod val="75000"/>
                    <a:lumOff val="25000"/>
                    <a:alpha val="69000"/>
                  </a:schemeClr>
                </a:solidFill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>
                    <a:spcAft>
                      <a:spcPts val="1000"/>
                    </a:spcAft>
                  </a:pPr>
                  <a:endParaRPr lang="ru-RU" sz="96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  <a:p>
                  <a:pPr lvl="0" algn="ctr">
                    <a:spcAft>
                      <a:spcPts val="1000"/>
                    </a:spcAft>
                  </a:pPr>
                  <a:endParaRPr lang="ru-RU" sz="96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75" name="Прямоугольник 74"/>
                <p:cNvSpPr/>
                <p:nvPr/>
              </p:nvSpPr>
              <p:spPr>
                <a:xfrm>
                  <a:off x="4714876" y="1928802"/>
                  <a:ext cx="3806363" cy="1015663"/>
                </a:xfrm>
                <a:prstGeom prst="rect">
                  <a:avLst/>
                </a:prstGeom>
                <a:solidFill>
                  <a:schemeClr val="bg2">
                    <a:lumMod val="90000"/>
                  </a:schemeClr>
                </a:solidFill>
              </p:spPr>
              <p:txBody>
                <a:bodyPr wrap="none">
                  <a:spAutoFit/>
                </a:bodyPr>
                <a:lstStyle/>
                <a:p>
                  <a:pPr lvl="0"/>
                  <a:r>
                    <a:rPr lang="en-US" sz="6000" b="1" dirty="0" smtClean="0">
                      <a:solidFill>
                        <a:srgbClr val="000099"/>
                      </a:solidFill>
                      <a:latin typeface="Times New Roman" pitchFamily="18" charset="0"/>
                      <a:cs typeface="Times New Roman" pitchFamily="18" charset="0"/>
                    </a:rPr>
                    <a:t>T</a:t>
                  </a:r>
                  <a:r>
                    <a:rPr lang="en-US" sz="6000" b="1" dirty="0" smtClean="0">
                      <a:solidFill>
                        <a:srgbClr val="FF0000"/>
                      </a:solidFill>
                      <a:latin typeface="Times New Roman" pitchFamily="18" charset="0"/>
                      <a:cs typeface="Times New Roman" pitchFamily="18" charset="0"/>
                    </a:rPr>
                    <a:t> = t</a:t>
                  </a:r>
                  <a:r>
                    <a:rPr lang="en-US" sz="6000" b="1" baseline="30000" dirty="0" smtClean="0">
                      <a:solidFill>
                        <a:srgbClr val="FF0000"/>
                      </a:solidFill>
                      <a:latin typeface="Times New Roman" pitchFamily="18" charset="0"/>
                      <a:cs typeface="Times New Roman" pitchFamily="18" charset="0"/>
                    </a:rPr>
                    <a:t>0</a:t>
                  </a:r>
                  <a:r>
                    <a:rPr lang="en-US" sz="6000" b="1" dirty="0" smtClean="0">
                      <a:solidFill>
                        <a:srgbClr val="FF0000"/>
                      </a:solidFill>
                      <a:latin typeface="Times New Roman" pitchFamily="18" charset="0"/>
                      <a:cs typeface="Times New Roman" pitchFamily="18" charset="0"/>
                    </a:rPr>
                    <a:t> +</a:t>
                  </a:r>
                  <a:r>
                    <a:rPr lang="en-US" sz="6000" b="1" dirty="0" smtClean="0">
                      <a:latin typeface="Times New Roman" pitchFamily="18" charset="0"/>
                      <a:cs typeface="Times New Roman" pitchFamily="18" charset="0"/>
                    </a:rPr>
                    <a:t>273</a:t>
                  </a:r>
                  <a:endParaRPr lang="ru-RU" sz="60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grpSp>
            <p:nvGrpSpPr>
              <p:cNvPr id="65" name="Группа 123"/>
              <p:cNvGrpSpPr/>
              <p:nvPr/>
            </p:nvGrpSpPr>
            <p:grpSpPr>
              <a:xfrm>
                <a:off x="-2571832" y="3062645"/>
                <a:ext cx="6997285" cy="1245768"/>
                <a:chOff x="-2724232" y="652070"/>
                <a:chExt cx="6997285" cy="1245768"/>
              </a:xfrm>
              <a:solidFill>
                <a:schemeClr val="bg2">
                  <a:lumMod val="90000"/>
                </a:schemeClr>
              </a:solidFill>
            </p:grpSpPr>
            <p:sp>
              <p:nvSpPr>
                <p:cNvPr id="72" name="Text Box 40"/>
                <p:cNvSpPr txBox="1">
                  <a:spLocks noChangeArrowheads="1"/>
                </p:cNvSpPr>
                <p:nvPr/>
              </p:nvSpPr>
              <p:spPr bwMode="auto">
                <a:xfrm>
                  <a:off x="-2724232" y="732697"/>
                  <a:ext cx="3143272" cy="1165141"/>
                </a:xfrm>
                <a:prstGeom prst="rect">
                  <a:avLst/>
                </a:prstGeom>
                <a:grp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lvl="0">
                    <a:spcAft>
                      <a:spcPts val="1000"/>
                    </a:spcAft>
                  </a:pPr>
                  <a:r>
                    <a:rPr lang="en-US" sz="6000" b="1" dirty="0" smtClean="0">
                      <a:solidFill>
                        <a:srgbClr val="FF0000"/>
                      </a:solidFill>
                      <a:latin typeface="Times New Roman" pitchFamily="18" charset="0"/>
                      <a:cs typeface="Times New Roman" pitchFamily="18" charset="0"/>
                    </a:rPr>
                    <a:t>F</a:t>
                  </a:r>
                  <a:r>
                    <a:rPr lang="ru-RU" sz="6000" b="1" baseline="-25000" dirty="0" smtClean="0"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ru-RU" sz="6000" b="1" dirty="0" smtClean="0">
                      <a:latin typeface="Times New Roman" pitchFamily="18" charset="0"/>
                      <a:cs typeface="Times New Roman" pitchFamily="18" charset="0"/>
                    </a:rPr>
                    <a:t> = </a:t>
                  </a:r>
                  <a:r>
                    <a:rPr lang="en-US" sz="6000" b="1" dirty="0" smtClean="0">
                      <a:latin typeface="Times New Roman" pitchFamily="18" charset="0"/>
                      <a:cs typeface="Times New Roman" pitchFamily="18" charset="0"/>
                    </a:rPr>
                    <a:t>m</a:t>
                  </a:r>
                  <a:r>
                    <a:rPr lang="en-US" sz="6000" b="1" dirty="0" smtClean="0">
                      <a:solidFill>
                        <a:srgbClr val="000099"/>
                      </a:solidFill>
                      <a:latin typeface="Times New Roman" pitchFamily="18" charset="0"/>
                      <a:cs typeface="Times New Roman" pitchFamily="18" charset="0"/>
                    </a:rPr>
                    <a:t>a</a:t>
                  </a:r>
                  <a:r>
                    <a:rPr kumimoji="0" lang="en-US" sz="6000" b="1" i="0" u="none" strike="noStrike" cap="none" normalizeH="0" baseline="0" dirty="0" smtClean="0">
                      <a:ln>
                        <a:noFill/>
                      </a:ln>
                      <a:solidFill>
                        <a:srgbClr val="0000FF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      </a:t>
                  </a:r>
                  <a:endParaRPr kumimoji="0" lang="ru-RU" sz="8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73" name="Line 43"/>
                <p:cNvSpPr>
                  <a:spLocks noChangeShapeType="1"/>
                </p:cNvSpPr>
                <p:nvPr/>
              </p:nvSpPr>
              <p:spPr bwMode="auto">
                <a:xfrm>
                  <a:off x="3483689" y="652070"/>
                  <a:ext cx="789364" cy="0"/>
                </a:xfrm>
                <a:prstGeom prst="line">
                  <a:avLst/>
                </a:prstGeom>
                <a:grpFill/>
                <a:ln w="19050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44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grpSp>
            <p:nvGrpSpPr>
              <p:cNvPr id="66" name="Группа 17"/>
              <p:cNvGrpSpPr/>
              <p:nvPr/>
            </p:nvGrpSpPr>
            <p:grpSpPr>
              <a:xfrm>
                <a:off x="-571568" y="5633435"/>
                <a:ext cx="1928826" cy="1938993"/>
                <a:chOff x="1714448" y="5234455"/>
                <a:chExt cx="1928826" cy="1938993"/>
              </a:xfrm>
            </p:grpSpPr>
            <p:sp>
              <p:nvSpPr>
                <p:cNvPr id="67" name="Прямоугольник 66"/>
                <p:cNvSpPr/>
                <p:nvPr/>
              </p:nvSpPr>
              <p:spPr>
                <a:xfrm>
                  <a:off x="2786018" y="5234455"/>
                  <a:ext cx="857256" cy="1107996"/>
                </a:xfrm>
                <a:prstGeom prst="rect">
                  <a:avLst/>
                </a:prstGeom>
                <a:solidFill>
                  <a:schemeClr val="accent4">
                    <a:lumMod val="60000"/>
                    <a:lumOff val="40000"/>
                  </a:schemeClr>
                </a:solidFill>
              </p:spPr>
              <p:txBody>
                <a:bodyPr wrap="square">
                  <a:spAutoFit/>
                </a:bodyPr>
                <a:lstStyle/>
                <a:p>
                  <a:r>
                    <a:rPr lang="en-US" sz="6600" b="1" dirty="0" smtClean="0">
                      <a:solidFill>
                        <a:srgbClr val="0000FF"/>
                      </a:solidFill>
                      <a:latin typeface="Times New Roman" pitchFamily="18" charset="0"/>
                      <a:ea typeface="Times New Roman" pitchFamily="18" charset="0"/>
                      <a:cs typeface="Times New Roman" pitchFamily="18" charset="0"/>
                      <a:sym typeface="Symbol" pitchFamily="18" charset="2"/>
                    </a:rPr>
                    <a:t>U</a:t>
                  </a:r>
                  <a:endParaRPr lang="ru-RU" sz="6600" b="1" dirty="0">
                    <a:solidFill>
                      <a:srgbClr val="000099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68" name="Прямоугольник 67"/>
                <p:cNvSpPr/>
                <p:nvPr/>
              </p:nvSpPr>
              <p:spPr>
                <a:xfrm>
                  <a:off x="1714448" y="5857916"/>
                  <a:ext cx="1000132" cy="1107996"/>
                </a:xfrm>
                <a:prstGeom prst="rect">
                  <a:avLst/>
                </a:prstGeom>
                <a:solidFill>
                  <a:schemeClr val="accent4">
                    <a:lumMod val="60000"/>
                    <a:lumOff val="40000"/>
                  </a:schemeClr>
                </a:solidFill>
              </p:spPr>
              <p:txBody>
                <a:bodyPr wrap="square">
                  <a:spAutoFit/>
                </a:bodyPr>
                <a:lstStyle/>
                <a:p>
                  <a:r>
                    <a:rPr lang="en-US" sz="6600" b="1" cap="all" dirty="0" smtClean="0">
                      <a:solidFill>
                        <a:srgbClr val="006600"/>
                      </a:solidFill>
                      <a:latin typeface="Times New Roman" pitchFamily="18" charset="0"/>
                      <a:cs typeface="Times New Roman" pitchFamily="18" charset="0"/>
                    </a:rPr>
                    <a:t>I</a:t>
                  </a:r>
                  <a:r>
                    <a:rPr lang="en-US" sz="6600" b="1" cap="all" dirty="0" smtClean="0">
                      <a:solidFill>
                        <a:srgbClr val="000099"/>
                      </a:solidFill>
                      <a:latin typeface="Times New Roman" pitchFamily="18" charset="0"/>
                      <a:cs typeface="Times New Roman" pitchFamily="18" charset="0"/>
                    </a:rPr>
                    <a:t>=</a:t>
                  </a:r>
                  <a:endParaRPr lang="ru-RU" sz="6600" b="1" dirty="0">
                    <a:solidFill>
                      <a:srgbClr val="000099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69" name="Прямоугольник 68"/>
                <p:cNvSpPr/>
                <p:nvPr/>
              </p:nvSpPr>
              <p:spPr>
                <a:xfrm>
                  <a:off x="2714580" y="6342451"/>
                  <a:ext cx="857224" cy="830997"/>
                </a:xfrm>
                <a:prstGeom prst="rect">
                  <a:avLst/>
                </a:prstGeom>
                <a:solidFill>
                  <a:schemeClr val="bg2">
                    <a:lumMod val="75000"/>
                  </a:schemeClr>
                </a:solidFill>
              </p:spPr>
              <p:txBody>
                <a:bodyPr wrap="square">
                  <a:spAutoFit/>
                </a:bodyPr>
                <a:lstStyle/>
                <a:p>
                  <a:r>
                    <a:rPr lang="en-US" sz="4800" b="1" cap="all" dirty="0" smtClean="0">
                      <a:latin typeface="Times New Roman" pitchFamily="18" charset="0"/>
                      <a:cs typeface="Times New Roman" pitchFamily="18" charset="0"/>
                    </a:rPr>
                    <a:t>R</a:t>
                  </a:r>
                  <a:endParaRPr lang="ru-RU" sz="4800" b="1" dirty="0">
                    <a:solidFill>
                      <a:srgbClr val="006600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cxnSp>
              <p:nvCxnSpPr>
                <p:cNvPr id="70" name="Прямая соединительная линия 69"/>
                <p:cNvCxnSpPr/>
                <p:nvPr/>
              </p:nvCxnSpPr>
              <p:spPr>
                <a:xfrm>
                  <a:off x="2714580" y="6413889"/>
                  <a:ext cx="714380" cy="1588"/>
                </a:xfrm>
                <a:prstGeom prst="line">
                  <a:avLst/>
                </a:prstGeom>
                <a:ln w="762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60" name="Line 1"/>
            <p:cNvSpPr>
              <a:spLocks noChangeShapeType="1"/>
            </p:cNvSpPr>
            <p:nvPr/>
          </p:nvSpPr>
          <p:spPr bwMode="auto">
            <a:xfrm rot="21420000">
              <a:off x="4703172" y="-348208"/>
              <a:ext cx="571504" cy="53509"/>
            </a:xfrm>
            <a:prstGeom prst="line">
              <a:avLst/>
            </a:prstGeom>
            <a:solidFill>
              <a:schemeClr val="tx2">
                <a:lumMod val="20000"/>
                <a:lumOff val="80000"/>
              </a:schemeClr>
            </a:solidFill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409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30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30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30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41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4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41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000"/>
                            </p:stCondLst>
                            <p:childTnLst>
                              <p:par>
                                <p:cTn id="7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1000"/>
                                        <p:tgtEl>
                                          <p:spTgt spid="4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000"/>
                            </p:stCondLst>
                            <p:childTnLst>
                              <p:par>
                                <p:cTn id="8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1000"/>
                                        <p:tgtEl>
                                          <p:spTgt spid="4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000"/>
                            </p:stCondLst>
                            <p:childTnLst>
                              <p:par>
                                <p:cTn id="9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1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6" dur="2000"/>
                                        <p:tgtEl>
                                          <p:spTgt spid="4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2000"/>
                            </p:stCondLst>
                            <p:childTnLst>
                              <p:par>
                                <p:cTn id="10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2000"/>
                                        <p:tgtEl>
                                          <p:spTgt spid="41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2" dur="2000"/>
                                        <p:tgtEl>
                                          <p:spTgt spid="4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2000"/>
                            </p:stCondLst>
                            <p:childTnLst>
                              <p:par>
                                <p:cTn id="12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0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5" dur="2000"/>
                                        <p:tgtEl>
                                          <p:spTgt spid="41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49" dur="5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50" dur="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1" dur="25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2" dur="25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53" dur="25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7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2000"/>
                            </p:stCondLst>
                            <p:childTnLst>
                              <p:par>
                                <p:cTn id="15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3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8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9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73" dur="2000" fill="hold"/>
                                        <p:tgtEl>
                                          <p:spTgt spid="413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2000"/>
                            </p:stCondLst>
                            <p:childTnLst>
                              <p:par>
                                <p:cTn id="175" presetID="33" presetClass="emph" presetSubtype="0" fill="remove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76" dur="2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1F33B"/>
                                      </p:to>
                                    </p:animClr>
                                    <p:animClr clrSpc="rgb" dir="cw">
                                      <p:cBhvr>
                                        <p:cTn id="177" dur="2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1F33B"/>
                                      </p:to>
                                    </p:animClr>
                                    <p:set>
                                      <p:cBhvr>
                                        <p:cTn id="17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9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80" dur="2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5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4131" grpId="0" animBg="1"/>
      <p:bldP spid="4131" grpId="1" animBg="1"/>
      <p:bldP spid="4097" grpId="0"/>
      <p:bldP spid="3" grpId="0"/>
      <p:bldP spid="3" grpId="1"/>
      <p:bldP spid="4" grpId="0"/>
      <p:bldP spid="5" grpId="0"/>
      <p:bldP spid="6" grpId="0"/>
      <p:bldP spid="8" grpId="0"/>
      <p:bldP spid="11" grpId="0"/>
      <p:bldP spid="4124" grpId="0" animBg="1"/>
      <p:bldP spid="4126" grpId="0" animBg="1"/>
      <p:bldP spid="4127" grpId="0" animBg="1"/>
      <p:bldP spid="4128" grpId="0" animBg="1"/>
      <p:bldP spid="4129" grpId="0" animBg="1"/>
      <p:bldP spid="43" grpId="0"/>
      <p:bldP spid="45" grpId="0"/>
      <p:bldP spid="46" grpId="0"/>
      <p:bldP spid="4130" grpId="0" animBg="1"/>
      <p:bldP spid="4130" grpId="1" animBg="1"/>
      <p:bldP spid="49" grpId="0"/>
      <p:bldP spid="50" grpId="0"/>
      <p:bldP spid="52" grpId="0"/>
      <p:bldP spid="55" grpId="0"/>
      <p:bldP spid="56" grpId="0"/>
      <p:bldP spid="57" grpId="0"/>
      <p:bldP spid="5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00166" y="214290"/>
            <a:ext cx="64294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u="sng" cap="all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основное </a:t>
            </a:r>
            <a:r>
              <a:rPr lang="ru-RU" sz="3600" b="1" u="sng" cap="all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ур-ние</a:t>
            </a:r>
            <a:r>
              <a:rPr lang="ru-RU" sz="3600" b="1" u="sng" cap="all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4000" b="1" u="sng" cap="all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мкт</a:t>
            </a:r>
            <a:endParaRPr lang="ru-RU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0034" y="785794"/>
            <a:ext cx="30003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1.состоят из…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0034" y="1048172"/>
            <a:ext cx="35004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2. хаотически…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1/6…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0034" y="1286236"/>
            <a:ext cx="45720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4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.взаимодействуют  </a:t>
            </a:r>
            <a:r>
              <a:rPr lang="en-US" sz="24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ru-RU" sz="24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4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4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24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+П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</a:t>
            </a:r>
            <a:endParaRPr lang="ru-RU" sz="2400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29190" y="1285860"/>
            <a:ext cx="3000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Идеальный газ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flipV="1">
            <a:off x="1238164" y="1357298"/>
            <a:ext cx="1357322" cy="42862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rot="5400000" flipH="1" flipV="1">
            <a:off x="4143372" y="1345611"/>
            <a:ext cx="357190" cy="35719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073" name="Group 1"/>
          <p:cNvGrpSpPr>
            <a:grpSpLocks/>
          </p:cNvGrpSpPr>
          <p:nvPr/>
        </p:nvGrpSpPr>
        <p:grpSpPr bwMode="auto">
          <a:xfrm>
            <a:off x="768641" y="1643050"/>
            <a:ext cx="45719" cy="1285884"/>
            <a:chOff x="12700" y="3049"/>
            <a:chExt cx="46" cy="627"/>
          </a:xfrm>
        </p:grpSpPr>
        <p:sp>
          <p:nvSpPr>
            <p:cNvPr id="3074" name="Line 2"/>
            <p:cNvSpPr>
              <a:spLocks noChangeShapeType="1"/>
            </p:cNvSpPr>
            <p:nvPr/>
          </p:nvSpPr>
          <p:spPr bwMode="auto">
            <a:xfrm>
              <a:off x="12746" y="3049"/>
              <a:ext cx="0" cy="612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75" name="Line 3"/>
            <p:cNvSpPr>
              <a:spLocks noChangeShapeType="1"/>
            </p:cNvSpPr>
            <p:nvPr/>
          </p:nvSpPr>
          <p:spPr bwMode="auto">
            <a:xfrm>
              <a:off x="12700" y="3064"/>
              <a:ext cx="0" cy="612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3076" name="Oval 4"/>
          <p:cNvSpPr>
            <a:spLocks noChangeArrowheads="1"/>
          </p:cNvSpPr>
          <p:nvPr/>
        </p:nvSpPr>
        <p:spPr bwMode="auto">
          <a:xfrm flipH="1">
            <a:off x="2144695" y="2000240"/>
            <a:ext cx="355603" cy="349760"/>
          </a:xfrm>
          <a:prstGeom prst="ellipse">
            <a:avLst/>
          </a:prstGeom>
          <a:solidFill>
            <a:srgbClr val="FFC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0" name="TextBox 29"/>
          <p:cNvSpPr txBox="1"/>
          <p:nvPr/>
        </p:nvSpPr>
        <p:spPr>
          <a:xfrm>
            <a:off x="1000100" y="1643050"/>
            <a:ext cx="7143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2400" b="1" baseline="-250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ru-RU" sz="24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500166" y="2143116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endParaRPr lang="ru-RU" sz="24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942457" y="1916927"/>
            <a:ext cx="7858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2400" b="1" baseline="-25000" dirty="0" smtClean="0">
                <a:latin typeface="Times New Roman" pitchFamily="18" charset="0"/>
                <a:cs typeface="Times New Roman" pitchFamily="18" charset="0"/>
              </a:rPr>
              <a:t> 1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714612" y="1845489"/>
            <a:ext cx="18573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2800" b="1" baseline="-25000" dirty="0" smtClean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800" b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=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4274749" y="1869427"/>
            <a:ext cx="642942" cy="357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400" b="1" baseline="-25000" dirty="0" smtClean="0">
                <a:latin typeface="Times New Roman" pitchFamily="18" charset="0"/>
                <a:cs typeface="Times New Roman" pitchFamily="18" charset="0"/>
              </a:rPr>
              <a:t>1 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081" name="Group 9"/>
          <p:cNvGrpSpPr>
            <a:grpSpLocks/>
          </p:cNvGrpSpPr>
          <p:nvPr/>
        </p:nvGrpSpPr>
        <p:grpSpPr bwMode="auto">
          <a:xfrm>
            <a:off x="4834754" y="1678863"/>
            <a:ext cx="1428760" cy="857256"/>
            <a:chOff x="9757" y="3167"/>
            <a:chExt cx="681" cy="662"/>
          </a:xfrm>
        </p:grpSpPr>
        <p:sp>
          <p:nvSpPr>
            <p:cNvPr id="3082" name="Text Box 10"/>
            <p:cNvSpPr txBox="1">
              <a:spLocks noChangeArrowheads="1"/>
            </p:cNvSpPr>
            <p:nvPr/>
          </p:nvSpPr>
          <p:spPr bwMode="auto">
            <a:xfrm>
              <a:off x="9757" y="3461"/>
              <a:ext cx="680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    t</a:t>
              </a:r>
              <a:endParaRPr kumimoji="0" lang="ru-RU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83" name="Text Box 11"/>
            <p:cNvSpPr txBox="1">
              <a:spLocks noChangeArrowheads="1"/>
            </p:cNvSpPr>
            <p:nvPr/>
          </p:nvSpPr>
          <p:spPr bwMode="auto">
            <a:xfrm>
              <a:off x="9758" y="3167"/>
              <a:ext cx="680" cy="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v-(-v</a:t>
              </a:r>
              <a:r>
                <a:rPr kumimoji="0" lang="en-US" sz="2400" b="1" i="0" u="none" strike="noStrike" cap="none" normalizeH="0" baseline="-2500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0</a:t>
              </a:r>
              <a:r>
                <a:rPr kumimoji="0" lang="en-US" sz="2400" b="1" i="0" u="none" strike="noStrike" cap="none" normalizeH="0" baseline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)</a:t>
              </a:r>
              <a:endParaRPr kumimoji="0" lang="ru-RU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84" name="Line 12"/>
            <p:cNvSpPr>
              <a:spLocks noChangeShapeType="1"/>
            </p:cNvSpPr>
            <p:nvPr/>
          </p:nvSpPr>
          <p:spPr bwMode="auto">
            <a:xfrm>
              <a:off x="9757" y="3537"/>
              <a:ext cx="53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6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9" name="TextBox 38"/>
          <p:cNvSpPr txBox="1"/>
          <p:nvPr/>
        </p:nvSpPr>
        <p:spPr>
          <a:xfrm>
            <a:off x="5859388" y="1907640"/>
            <a:ext cx="571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= 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085" name="Group 13"/>
          <p:cNvGrpSpPr>
            <a:grpSpLocks/>
          </p:cNvGrpSpPr>
          <p:nvPr/>
        </p:nvGrpSpPr>
        <p:grpSpPr bwMode="auto">
          <a:xfrm>
            <a:off x="6262950" y="1762176"/>
            <a:ext cx="928694" cy="714380"/>
            <a:chOff x="9757" y="3167"/>
            <a:chExt cx="681" cy="662"/>
          </a:xfrm>
        </p:grpSpPr>
        <p:sp>
          <p:nvSpPr>
            <p:cNvPr id="3086" name="Text Box 14"/>
            <p:cNvSpPr txBox="1">
              <a:spLocks noChangeArrowheads="1"/>
            </p:cNvSpPr>
            <p:nvPr/>
          </p:nvSpPr>
          <p:spPr bwMode="auto">
            <a:xfrm>
              <a:off x="9757" y="3461"/>
              <a:ext cx="680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  t</a:t>
              </a:r>
              <a:endPara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87" name="Text Box 15"/>
            <p:cNvSpPr txBox="1">
              <a:spLocks noChangeArrowheads="1"/>
            </p:cNvSpPr>
            <p:nvPr/>
          </p:nvSpPr>
          <p:spPr bwMode="auto">
            <a:xfrm>
              <a:off x="9758" y="3167"/>
              <a:ext cx="680" cy="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2mv</a:t>
              </a:r>
              <a:endParaRPr kumimoji="0" lang="ru-RU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88" name="Line 16"/>
            <p:cNvSpPr>
              <a:spLocks noChangeShapeType="1"/>
            </p:cNvSpPr>
            <p:nvPr/>
          </p:nvSpPr>
          <p:spPr bwMode="auto">
            <a:xfrm>
              <a:off x="9757" y="3537"/>
              <a:ext cx="53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6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44" name="TextBox 43"/>
          <p:cNvSpPr txBox="1"/>
          <p:nvPr/>
        </p:nvSpPr>
        <p:spPr>
          <a:xfrm>
            <a:off x="3143240" y="2571744"/>
            <a:ext cx="39290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u="sng" dirty="0" smtClean="0">
                <a:latin typeface="Times New Roman" pitchFamily="18" charset="0"/>
                <a:cs typeface="Times New Roman" pitchFamily="18" charset="0"/>
              </a:rPr>
              <a:t>кол-во ударов о стенку</a:t>
            </a:r>
            <a:endParaRPr lang="ru-RU" sz="24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89" name="AutoShape 17"/>
          <p:cNvSpPr>
            <a:spLocks noChangeArrowheads="1"/>
          </p:cNvSpPr>
          <p:nvPr/>
        </p:nvSpPr>
        <p:spPr bwMode="auto">
          <a:xfrm>
            <a:off x="554332" y="3143248"/>
            <a:ext cx="849316" cy="912817"/>
          </a:xfrm>
          <a:prstGeom prst="cube">
            <a:avLst>
              <a:gd name="adj" fmla="val 2500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6" name="TextBox 45"/>
          <p:cNvSpPr txBox="1"/>
          <p:nvPr/>
        </p:nvSpPr>
        <p:spPr>
          <a:xfrm>
            <a:off x="616120" y="3643314"/>
            <a:ext cx="571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1500166" y="2928934"/>
            <a:ext cx="17145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N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= N</a:t>
            </a:r>
            <a:r>
              <a:rPr lang="en-US" sz="2400" b="1" baseline="-25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/6=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1119036" y="3336400"/>
            <a:ext cx="4286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endParaRPr lang="ru-RU" sz="2400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90" name="Text Box 18"/>
          <p:cNvSpPr txBox="1">
            <a:spLocks noChangeArrowheads="1"/>
          </p:cNvSpPr>
          <p:nvPr/>
        </p:nvSpPr>
        <p:spPr bwMode="auto">
          <a:xfrm>
            <a:off x="1357290" y="3714752"/>
            <a:ext cx="1357322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F=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2400" b="1" baseline="-25000" dirty="0" smtClean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=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091" name="Group 19"/>
          <p:cNvGrpSpPr>
            <a:grpSpLocks/>
          </p:cNvGrpSpPr>
          <p:nvPr/>
        </p:nvGrpSpPr>
        <p:grpSpPr bwMode="auto">
          <a:xfrm>
            <a:off x="2643174" y="3571876"/>
            <a:ext cx="1071570" cy="714380"/>
            <a:chOff x="9757" y="3167"/>
            <a:chExt cx="681" cy="662"/>
          </a:xfrm>
        </p:grpSpPr>
        <p:sp>
          <p:nvSpPr>
            <p:cNvPr id="3092" name="Text Box 20"/>
            <p:cNvSpPr txBox="1">
              <a:spLocks noChangeArrowheads="1"/>
            </p:cNvSpPr>
            <p:nvPr/>
          </p:nvSpPr>
          <p:spPr bwMode="auto">
            <a:xfrm>
              <a:off x="9757" y="3461"/>
              <a:ext cx="680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  t</a:t>
              </a:r>
              <a:endPara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93" name="Text Box 21"/>
            <p:cNvSpPr txBox="1">
              <a:spLocks noChangeArrowheads="1"/>
            </p:cNvSpPr>
            <p:nvPr/>
          </p:nvSpPr>
          <p:spPr bwMode="auto">
            <a:xfrm>
              <a:off x="9758" y="3167"/>
              <a:ext cx="680" cy="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2m</a:t>
              </a:r>
              <a:r>
                <a:rPr kumimoji="0" lang="ru-RU" sz="2400" b="1" i="0" u="none" strike="noStrike" cap="none" normalizeH="0" baseline="-2500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1</a:t>
              </a: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v</a:t>
              </a:r>
              <a:endPara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94" name="Line 22"/>
            <p:cNvSpPr>
              <a:spLocks noChangeShapeType="1"/>
            </p:cNvSpPr>
            <p:nvPr/>
          </p:nvSpPr>
          <p:spPr bwMode="auto">
            <a:xfrm>
              <a:off x="9757" y="3537"/>
              <a:ext cx="53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6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095" name="Group 23"/>
          <p:cNvGrpSpPr>
            <a:grpSpLocks/>
          </p:cNvGrpSpPr>
          <p:nvPr/>
        </p:nvGrpSpPr>
        <p:grpSpPr bwMode="auto">
          <a:xfrm>
            <a:off x="3571868" y="3476876"/>
            <a:ext cx="1143008" cy="857256"/>
            <a:chOff x="9757" y="3167"/>
            <a:chExt cx="681" cy="662"/>
          </a:xfrm>
        </p:grpSpPr>
        <p:sp>
          <p:nvSpPr>
            <p:cNvPr id="3096" name="Text Box 24"/>
            <p:cNvSpPr txBox="1">
              <a:spLocks noChangeArrowheads="1"/>
            </p:cNvSpPr>
            <p:nvPr/>
          </p:nvSpPr>
          <p:spPr bwMode="auto">
            <a:xfrm>
              <a:off x="9757" y="3461"/>
              <a:ext cx="680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  </a:t>
              </a: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6</a:t>
              </a:r>
              <a:endPara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97" name="Text Box 25"/>
            <p:cNvSpPr txBox="1">
              <a:spLocks noChangeArrowheads="1"/>
            </p:cNvSpPr>
            <p:nvPr/>
          </p:nvSpPr>
          <p:spPr bwMode="auto">
            <a:xfrm>
              <a:off x="9758" y="3167"/>
              <a:ext cx="680" cy="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dirty="0" err="1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nvt</a:t>
              </a: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S</a:t>
              </a:r>
              <a:endPara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98" name="Line 26"/>
            <p:cNvSpPr>
              <a:spLocks noChangeShapeType="1"/>
            </p:cNvSpPr>
            <p:nvPr/>
          </p:nvSpPr>
          <p:spPr bwMode="auto">
            <a:xfrm>
              <a:off x="9757" y="3537"/>
              <a:ext cx="53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6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59" name="TextBox 58"/>
          <p:cNvSpPr txBox="1"/>
          <p:nvPr/>
        </p:nvSpPr>
        <p:spPr>
          <a:xfrm>
            <a:off x="6143636" y="3714752"/>
            <a:ext cx="28575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1/3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4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4000" b="1" baseline="-250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4000" b="1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36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6166822" y="4640057"/>
            <a:ext cx="10001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endParaRPr lang="ru-RU" sz="3600" dirty="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099" name="Group 27"/>
          <p:cNvGrpSpPr>
            <a:grpSpLocks/>
          </p:cNvGrpSpPr>
          <p:nvPr/>
        </p:nvGrpSpPr>
        <p:grpSpPr bwMode="auto">
          <a:xfrm>
            <a:off x="5072066" y="4500570"/>
            <a:ext cx="1369197" cy="857256"/>
            <a:chOff x="9757" y="3167"/>
            <a:chExt cx="681" cy="662"/>
          </a:xfrm>
        </p:grpSpPr>
        <p:sp>
          <p:nvSpPr>
            <p:cNvPr id="3100" name="Text Box 28"/>
            <p:cNvSpPr txBox="1">
              <a:spLocks noChangeArrowheads="1"/>
            </p:cNvSpPr>
            <p:nvPr/>
          </p:nvSpPr>
          <p:spPr bwMode="auto">
            <a:xfrm>
              <a:off x="9757" y="3461"/>
              <a:ext cx="680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rPr>
                <a:t>3 </a:t>
              </a: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</a:t>
              </a: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2</a:t>
              </a:r>
              <a:endPara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01" name="Text Box 29"/>
            <p:cNvSpPr txBox="1">
              <a:spLocks noChangeArrowheads="1"/>
            </p:cNvSpPr>
            <p:nvPr/>
          </p:nvSpPr>
          <p:spPr bwMode="auto">
            <a:xfrm>
              <a:off x="9758" y="3167"/>
              <a:ext cx="680" cy="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rgbClr val="000099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n</a:t>
              </a:r>
              <a:r>
                <a:rPr kumimoji="0" lang="ru-RU" sz="2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 </a:t>
              </a: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mv</a:t>
              </a:r>
              <a:r>
                <a:rPr kumimoji="0" lang="en-US" sz="2400" b="1" i="0" u="none" strike="noStrike" cap="none" normalizeH="0" baseline="3000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02" name="Line 30"/>
            <p:cNvSpPr>
              <a:spLocks noChangeShapeType="1"/>
            </p:cNvSpPr>
            <p:nvPr/>
          </p:nvSpPr>
          <p:spPr bwMode="auto">
            <a:xfrm>
              <a:off x="9757" y="3537"/>
              <a:ext cx="53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6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65" name="TextBox 64"/>
          <p:cNvSpPr txBox="1"/>
          <p:nvPr/>
        </p:nvSpPr>
        <p:spPr>
          <a:xfrm>
            <a:off x="6762828" y="4678883"/>
            <a:ext cx="20717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= 2/3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8" name="Прямая соединительная линия 67"/>
          <p:cNvCxnSpPr/>
          <p:nvPr/>
        </p:nvCxnSpPr>
        <p:spPr>
          <a:xfrm>
            <a:off x="8143712" y="4737046"/>
            <a:ext cx="285752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3491880" y="5755322"/>
            <a:ext cx="295232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3000" b="1" baseline="-250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3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</a:t>
            </a: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= 2/3</a:t>
            </a:r>
            <a:r>
              <a:rPr lang="en-US" sz="3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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ru-RU" sz="30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103" name="Group 31"/>
          <p:cNvGrpSpPr>
            <a:grpSpLocks/>
          </p:cNvGrpSpPr>
          <p:nvPr/>
        </p:nvGrpSpPr>
        <p:grpSpPr bwMode="auto">
          <a:xfrm>
            <a:off x="6489444" y="5730225"/>
            <a:ext cx="2404011" cy="555313"/>
            <a:chOff x="14247" y="6143"/>
            <a:chExt cx="1661" cy="872"/>
          </a:xfrm>
        </p:grpSpPr>
        <p:sp>
          <p:nvSpPr>
            <p:cNvPr id="3104" name="Text Box 32"/>
            <p:cNvSpPr txBox="1">
              <a:spLocks noChangeArrowheads="1"/>
            </p:cNvSpPr>
            <p:nvPr/>
          </p:nvSpPr>
          <p:spPr bwMode="auto">
            <a:xfrm>
              <a:off x="14247" y="6143"/>
              <a:ext cx="1661" cy="87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40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K = </a:t>
              </a:r>
              <a:r>
                <a:rPr kumimoji="0" lang="en-US" sz="4000" b="1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rPr>
                <a:t>3/2</a:t>
              </a:r>
              <a:r>
                <a:rPr kumimoji="0" lang="en-US" sz="4000" b="1" i="0" u="none" strike="noStrike" cap="none" normalizeH="0" baseline="0" dirty="0" smtClean="0">
                  <a:ln>
                    <a:noFill/>
                  </a:ln>
                  <a:solidFill>
                    <a:srgbClr val="000099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k</a:t>
              </a:r>
              <a:r>
                <a:rPr kumimoji="0" lang="en-US" sz="40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T</a:t>
              </a:r>
              <a:endParaRPr kumimoji="0" lang="ru-RU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05" name="Line 33"/>
            <p:cNvSpPr>
              <a:spLocks noChangeShapeType="1"/>
            </p:cNvSpPr>
            <p:nvPr/>
          </p:nvSpPr>
          <p:spPr bwMode="auto">
            <a:xfrm>
              <a:off x="14302" y="6277"/>
              <a:ext cx="191" cy="1"/>
            </a:xfrm>
            <a:prstGeom prst="line">
              <a:avLst/>
            </a:prstGeom>
            <a:noFill/>
            <a:ln w="1905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44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57" name="Рамка 56"/>
          <p:cNvSpPr/>
          <p:nvPr/>
        </p:nvSpPr>
        <p:spPr>
          <a:xfrm>
            <a:off x="6321282" y="5524452"/>
            <a:ext cx="2643206" cy="1000132"/>
          </a:xfrm>
          <a:prstGeom prst="frame">
            <a:avLst/>
          </a:prstGeom>
          <a:solidFill>
            <a:srgbClr val="006600">
              <a:alpha val="58000"/>
            </a:srgbClr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8" name="Рамка 57"/>
          <p:cNvSpPr/>
          <p:nvPr/>
        </p:nvSpPr>
        <p:spPr>
          <a:xfrm>
            <a:off x="5868144" y="3595814"/>
            <a:ext cx="3168352" cy="928694"/>
          </a:xfrm>
          <a:prstGeom prst="frame">
            <a:avLst/>
          </a:prstGeom>
          <a:solidFill>
            <a:schemeClr val="accent1">
              <a:alpha val="5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4693469" y="3678939"/>
            <a:ext cx="17151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32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32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ru-RU" sz="36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" name="Рамка 61"/>
          <p:cNvSpPr/>
          <p:nvPr/>
        </p:nvSpPr>
        <p:spPr>
          <a:xfrm>
            <a:off x="6429388" y="4572008"/>
            <a:ext cx="2214578" cy="785818"/>
          </a:xfrm>
          <a:prstGeom prst="frame">
            <a:avLst/>
          </a:prstGeom>
          <a:solidFill>
            <a:srgbClr val="66CCFF"/>
          </a:solidFill>
          <a:ln>
            <a:solidFill>
              <a:srgbClr val="66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64" name="Прямая со стрелкой 63"/>
          <p:cNvCxnSpPr/>
          <p:nvPr/>
        </p:nvCxnSpPr>
        <p:spPr>
          <a:xfrm rot="10800000">
            <a:off x="1000101" y="2070089"/>
            <a:ext cx="1000132" cy="1588"/>
          </a:xfrm>
          <a:prstGeom prst="straightConnector1">
            <a:avLst/>
          </a:prstGeom>
          <a:ln w="38100">
            <a:solidFill>
              <a:srgbClr val="00009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 стрелкой 65"/>
          <p:cNvCxnSpPr/>
          <p:nvPr/>
        </p:nvCxnSpPr>
        <p:spPr>
          <a:xfrm rot="10800000">
            <a:off x="928663" y="2570155"/>
            <a:ext cx="1000132" cy="1588"/>
          </a:xfrm>
          <a:prstGeom prst="straightConnector1">
            <a:avLst/>
          </a:prstGeom>
          <a:ln w="38100">
            <a:solidFill>
              <a:srgbClr val="000099"/>
            </a:solidFill>
            <a:headEnd type="stealt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3214678" y="2928934"/>
            <a:ext cx="1571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nV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/6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=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4572000" y="2904996"/>
            <a:ext cx="1500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8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/6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2" name="Прямая соединительная линия 71"/>
          <p:cNvCxnSpPr/>
          <p:nvPr/>
        </p:nvCxnSpPr>
        <p:spPr>
          <a:xfrm>
            <a:off x="8143900" y="3929066"/>
            <a:ext cx="285752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>
            <a:off x="6662512" y="5805264"/>
            <a:ext cx="285752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>
            <a:off x="5510384" y="5840059"/>
            <a:ext cx="285752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4" name="Группа 73"/>
          <p:cNvGrpSpPr/>
          <p:nvPr/>
        </p:nvGrpSpPr>
        <p:grpSpPr>
          <a:xfrm>
            <a:off x="0" y="0"/>
            <a:ext cx="9144000" cy="6858000"/>
            <a:chOff x="3571868" y="-3429000"/>
            <a:chExt cx="9144000" cy="6858000"/>
          </a:xfrm>
        </p:grpSpPr>
        <p:grpSp>
          <p:nvGrpSpPr>
            <p:cNvPr id="75" name="Группа 125"/>
            <p:cNvGrpSpPr/>
            <p:nvPr/>
          </p:nvGrpSpPr>
          <p:grpSpPr>
            <a:xfrm>
              <a:off x="3571868" y="-3429000"/>
              <a:ext cx="9144000" cy="6858000"/>
              <a:chOff x="-3214742" y="1285908"/>
              <a:chExt cx="9144000" cy="6858000"/>
            </a:xfrm>
          </p:grpSpPr>
          <p:grpSp>
            <p:nvGrpSpPr>
              <p:cNvPr id="79" name="Группа 114"/>
              <p:cNvGrpSpPr/>
              <p:nvPr/>
            </p:nvGrpSpPr>
            <p:grpSpPr>
              <a:xfrm>
                <a:off x="-3214742" y="1285908"/>
                <a:ext cx="9144000" cy="6858000"/>
                <a:chOff x="0" y="0"/>
                <a:chExt cx="9144000" cy="6858000"/>
              </a:xfrm>
            </p:grpSpPr>
            <p:sp>
              <p:nvSpPr>
                <p:cNvPr id="86" name="Прямоугольник 85"/>
                <p:cNvSpPr/>
                <p:nvPr/>
              </p:nvSpPr>
              <p:spPr>
                <a:xfrm>
                  <a:off x="0" y="0"/>
                  <a:ext cx="9144000" cy="6858000"/>
                </a:xfrm>
                <a:prstGeom prst="rect">
                  <a:avLst/>
                </a:prstGeom>
                <a:solidFill>
                  <a:schemeClr val="tx1">
                    <a:lumMod val="75000"/>
                    <a:lumOff val="25000"/>
                    <a:alpha val="69000"/>
                  </a:schemeClr>
                </a:solidFill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>
                    <a:spcAft>
                      <a:spcPts val="1000"/>
                    </a:spcAft>
                  </a:pPr>
                  <a:endParaRPr lang="ru-RU" sz="96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  <a:p>
                  <a:pPr lvl="0" algn="ctr">
                    <a:spcAft>
                      <a:spcPts val="1000"/>
                    </a:spcAft>
                  </a:pPr>
                  <a:endParaRPr lang="ru-RU" sz="96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87" name="Прямоугольник 86"/>
                <p:cNvSpPr/>
                <p:nvPr/>
              </p:nvSpPr>
              <p:spPr>
                <a:xfrm>
                  <a:off x="4714876" y="1928802"/>
                  <a:ext cx="3806363" cy="1015663"/>
                </a:xfrm>
                <a:prstGeom prst="rect">
                  <a:avLst/>
                </a:prstGeom>
                <a:solidFill>
                  <a:schemeClr val="bg2">
                    <a:lumMod val="90000"/>
                  </a:schemeClr>
                </a:solidFill>
              </p:spPr>
              <p:txBody>
                <a:bodyPr wrap="none">
                  <a:spAutoFit/>
                </a:bodyPr>
                <a:lstStyle/>
                <a:p>
                  <a:pPr lvl="0"/>
                  <a:r>
                    <a:rPr lang="en-US" sz="6000" b="1" dirty="0" smtClean="0">
                      <a:solidFill>
                        <a:srgbClr val="000099"/>
                      </a:solidFill>
                      <a:latin typeface="Times New Roman" pitchFamily="18" charset="0"/>
                      <a:cs typeface="Times New Roman" pitchFamily="18" charset="0"/>
                    </a:rPr>
                    <a:t>T</a:t>
                  </a:r>
                  <a:r>
                    <a:rPr lang="en-US" sz="6000" b="1" dirty="0" smtClean="0">
                      <a:solidFill>
                        <a:srgbClr val="FF0000"/>
                      </a:solidFill>
                      <a:latin typeface="Times New Roman" pitchFamily="18" charset="0"/>
                      <a:cs typeface="Times New Roman" pitchFamily="18" charset="0"/>
                    </a:rPr>
                    <a:t> = t</a:t>
                  </a:r>
                  <a:r>
                    <a:rPr lang="en-US" sz="6000" b="1" baseline="30000" dirty="0" smtClean="0">
                      <a:solidFill>
                        <a:srgbClr val="FF0000"/>
                      </a:solidFill>
                      <a:latin typeface="Times New Roman" pitchFamily="18" charset="0"/>
                      <a:cs typeface="Times New Roman" pitchFamily="18" charset="0"/>
                    </a:rPr>
                    <a:t>0</a:t>
                  </a:r>
                  <a:r>
                    <a:rPr lang="en-US" sz="6000" b="1" dirty="0" smtClean="0">
                      <a:solidFill>
                        <a:srgbClr val="FF0000"/>
                      </a:solidFill>
                      <a:latin typeface="Times New Roman" pitchFamily="18" charset="0"/>
                      <a:cs typeface="Times New Roman" pitchFamily="18" charset="0"/>
                    </a:rPr>
                    <a:t> +</a:t>
                  </a:r>
                  <a:r>
                    <a:rPr lang="en-US" sz="6000" b="1" dirty="0" smtClean="0">
                      <a:latin typeface="Times New Roman" pitchFamily="18" charset="0"/>
                      <a:cs typeface="Times New Roman" pitchFamily="18" charset="0"/>
                    </a:rPr>
                    <a:t>273</a:t>
                  </a:r>
                  <a:endParaRPr lang="ru-RU" sz="60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grpSp>
            <p:nvGrpSpPr>
              <p:cNvPr id="80" name="Группа 123"/>
              <p:cNvGrpSpPr/>
              <p:nvPr/>
            </p:nvGrpSpPr>
            <p:grpSpPr>
              <a:xfrm>
                <a:off x="-3000460" y="1571636"/>
                <a:ext cx="7425913" cy="1491009"/>
                <a:chOff x="-3152860" y="-838939"/>
                <a:chExt cx="7425913" cy="1491009"/>
              </a:xfrm>
              <a:solidFill>
                <a:schemeClr val="bg2">
                  <a:lumMod val="90000"/>
                </a:schemeClr>
              </a:solidFill>
            </p:grpSpPr>
            <p:sp>
              <p:nvSpPr>
                <p:cNvPr id="84" name="Text Box 40"/>
                <p:cNvSpPr txBox="1">
                  <a:spLocks noChangeArrowheads="1"/>
                </p:cNvSpPr>
                <p:nvPr/>
              </p:nvSpPr>
              <p:spPr bwMode="auto">
                <a:xfrm>
                  <a:off x="-3152860" y="-838939"/>
                  <a:ext cx="1500198" cy="500066"/>
                </a:xfrm>
                <a:prstGeom prst="rect">
                  <a:avLst/>
                </a:prstGeom>
                <a:grp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lvl="0">
                    <a:spcAft>
                      <a:spcPts val="1000"/>
                    </a:spcAft>
                  </a:pPr>
                  <a:r>
                    <a:rPr lang="en-US" sz="3200" b="1" dirty="0" smtClean="0">
                      <a:solidFill>
                        <a:srgbClr val="FF0000"/>
                      </a:solidFill>
                      <a:latin typeface="Times New Roman" pitchFamily="18" charset="0"/>
                      <a:cs typeface="Times New Roman" pitchFamily="18" charset="0"/>
                    </a:rPr>
                    <a:t>F</a:t>
                  </a:r>
                  <a:r>
                    <a:rPr lang="ru-RU" sz="3200" b="1" baseline="-25000" dirty="0" smtClean="0"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ru-RU" sz="3200" b="1" dirty="0" smtClean="0">
                      <a:latin typeface="Times New Roman" pitchFamily="18" charset="0"/>
                      <a:cs typeface="Times New Roman" pitchFamily="18" charset="0"/>
                    </a:rPr>
                    <a:t> = </a:t>
                  </a:r>
                  <a:r>
                    <a:rPr lang="en-US" sz="3200" b="1" dirty="0" smtClean="0">
                      <a:latin typeface="Times New Roman" pitchFamily="18" charset="0"/>
                      <a:cs typeface="Times New Roman" pitchFamily="18" charset="0"/>
                    </a:rPr>
                    <a:t>m</a:t>
                  </a:r>
                  <a:r>
                    <a:rPr lang="en-US" sz="3200" b="1" dirty="0" smtClean="0">
                      <a:solidFill>
                        <a:srgbClr val="000099"/>
                      </a:solidFill>
                      <a:latin typeface="Times New Roman" pitchFamily="18" charset="0"/>
                      <a:cs typeface="Times New Roman" pitchFamily="18" charset="0"/>
                    </a:rPr>
                    <a:t>a</a:t>
                  </a:r>
                  <a:r>
                    <a:rPr kumimoji="0" lang="en-US" sz="3200" b="1" i="0" u="none" strike="noStrike" cap="none" normalizeH="0" baseline="0" dirty="0" smtClean="0">
                      <a:ln>
                        <a:noFill/>
                      </a:ln>
                      <a:solidFill>
                        <a:srgbClr val="0000FF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      </a:t>
                  </a:r>
                  <a:endParaRPr kumimoji="0" lang="ru-RU" sz="4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85" name="Line 43"/>
                <p:cNvSpPr>
                  <a:spLocks noChangeShapeType="1"/>
                </p:cNvSpPr>
                <p:nvPr/>
              </p:nvSpPr>
              <p:spPr bwMode="auto">
                <a:xfrm>
                  <a:off x="3483689" y="652070"/>
                  <a:ext cx="789364" cy="0"/>
                </a:xfrm>
                <a:prstGeom prst="line">
                  <a:avLst/>
                </a:prstGeom>
                <a:grpFill/>
                <a:ln w="19050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44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grpSp>
            <p:nvGrpSpPr>
              <p:cNvPr id="81" name="Группа 17"/>
              <p:cNvGrpSpPr/>
              <p:nvPr/>
            </p:nvGrpSpPr>
            <p:grpSpPr>
              <a:xfrm>
                <a:off x="1500134" y="5357850"/>
                <a:ext cx="3429024" cy="2045443"/>
                <a:chOff x="3786150" y="4958870"/>
                <a:chExt cx="3429024" cy="2045443"/>
              </a:xfrm>
            </p:grpSpPr>
            <p:sp>
              <p:nvSpPr>
                <p:cNvPr id="82" name="Прямоугольник 81"/>
                <p:cNvSpPr/>
                <p:nvPr/>
              </p:nvSpPr>
              <p:spPr>
                <a:xfrm>
                  <a:off x="3786150" y="4958870"/>
                  <a:ext cx="3429024" cy="1107996"/>
                </a:xfrm>
                <a:prstGeom prst="rect">
                  <a:avLst/>
                </a:prstGeom>
                <a:solidFill>
                  <a:schemeClr val="accent4">
                    <a:lumMod val="60000"/>
                    <a:lumOff val="40000"/>
                  </a:schemeClr>
                </a:solidFill>
              </p:spPr>
              <p:txBody>
                <a:bodyPr wrap="square">
                  <a:spAutoFit/>
                </a:bodyPr>
                <a:lstStyle/>
                <a:p>
                  <a:r>
                    <a:rPr lang="en-US" sz="6600" b="1" dirty="0" smtClean="0">
                      <a:solidFill>
                        <a:srgbClr val="C00000"/>
                      </a:solidFill>
                      <a:latin typeface="Times New Roman" pitchFamily="18" charset="0"/>
                      <a:cs typeface="Times New Roman" pitchFamily="18" charset="0"/>
                    </a:rPr>
                    <a:t>p</a:t>
                  </a:r>
                  <a:r>
                    <a:rPr lang="ru-RU" sz="5400" b="1" dirty="0" smtClean="0">
                      <a:solidFill>
                        <a:srgbClr val="C00000"/>
                      </a:solidFill>
                      <a:latin typeface="Times New Roman" pitchFamily="18" charset="0"/>
                      <a:cs typeface="Times New Roman" pitchFamily="18" charset="0"/>
                    </a:rPr>
                    <a:t>=</a:t>
                  </a:r>
                  <a:r>
                    <a:rPr lang="en-US" sz="5400" b="1" dirty="0" smtClean="0">
                      <a:latin typeface="Times New Roman" pitchFamily="18" charset="0"/>
                      <a:cs typeface="Times New Roman" pitchFamily="18" charset="0"/>
                    </a:rPr>
                    <a:t> 2/3</a:t>
                  </a:r>
                  <a:r>
                    <a:rPr lang="ru-RU" sz="5400" b="1" dirty="0" smtClean="0"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en-US" sz="5400" b="1" dirty="0" err="1" smtClean="0">
                      <a:solidFill>
                        <a:srgbClr val="000099"/>
                      </a:solidFill>
                      <a:latin typeface="Times New Roman" pitchFamily="18" charset="0"/>
                      <a:cs typeface="Times New Roman" pitchFamily="18" charset="0"/>
                    </a:rPr>
                    <a:t>n</a:t>
                  </a:r>
                  <a:r>
                    <a:rPr lang="en-US" sz="5400" b="1" dirty="0" err="1" smtClean="0">
                      <a:solidFill>
                        <a:srgbClr val="C00000"/>
                      </a:solidFill>
                      <a:latin typeface="Times New Roman" pitchFamily="18" charset="0"/>
                      <a:cs typeface="Times New Roman" pitchFamily="18" charset="0"/>
                    </a:rPr>
                    <a:t>K</a:t>
                  </a:r>
                  <a:endParaRPr lang="ru-RU" sz="6600" b="1" dirty="0">
                    <a:solidFill>
                      <a:srgbClr val="000099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83" name="Прямоугольник 82"/>
                <p:cNvSpPr/>
                <p:nvPr/>
              </p:nvSpPr>
              <p:spPr>
                <a:xfrm>
                  <a:off x="3857588" y="6173316"/>
                  <a:ext cx="3000396" cy="830997"/>
                </a:xfrm>
                <a:prstGeom prst="rect">
                  <a:avLst/>
                </a:prstGeom>
                <a:solidFill>
                  <a:schemeClr val="bg2">
                    <a:lumMod val="75000"/>
                  </a:schemeClr>
                </a:solidFill>
              </p:spPr>
              <p:txBody>
                <a:bodyPr wrap="square">
                  <a:spAutoFit/>
                </a:bodyPr>
                <a:lstStyle/>
                <a:p>
                  <a:pPr lvl="0"/>
                  <a:r>
                    <a:rPr lang="en-US" sz="4800" b="1" dirty="0" smtClean="0">
                      <a:solidFill>
                        <a:srgbClr val="FF0000"/>
                      </a:solidFill>
                      <a:latin typeface="Times New Roman" pitchFamily="18" charset="0"/>
                      <a:cs typeface="Times New Roman" pitchFamily="18" charset="0"/>
                    </a:rPr>
                    <a:t>K = </a:t>
                  </a:r>
                  <a:r>
                    <a:rPr lang="en-US" sz="4800" b="1" dirty="0" smtClean="0">
                      <a:latin typeface="Times New Roman" pitchFamily="18" charset="0"/>
                      <a:cs typeface="Times New Roman" pitchFamily="18" charset="0"/>
                    </a:rPr>
                    <a:t>3/2</a:t>
                  </a:r>
                  <a:r>
                    <a:rPr lang="en-US" sz="4800" b="1" dirty="0" smtClean="0">
                      <a:solidFill>
                        <a:srgbClr val="000099"/>
                      </a:solidFill>
                      <a:latin typeface="Times New Roman" pitchFamily="18" charset="0"/>
                      <a:cs typeface="Times New Roman" pitchFamily="18" charset="0"/>
                    </a:rPr>
                    <a:t>k</a:t>
                  </a:r>
                  <a:r>
                    <a:rPr lang="en-US" sz="4800" b="1" dirty="0" smtClean="0">
                      <a:solidFill>
                        <a:srgbClr val="FF0000"/>
                      </a:solidFill>
                      <a:latin typeface="Times New Roman" pitchFamily="18" charset="0"/>
                      <a:cs typeface="Times New Roman" pitchFamily="18" charset="0"/>
                    </a:rPr>
                    <a:t>T</a:t>
                  </a:r>
                  <a:endParaRPr lang="ru-RU" sz="4800" b="1" dirty="0">
                    <a:solidFill>
                      <a:srgbClr val="006600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</p:grpSp>
        <p:grpSp>
          <p:nvGrpSpPr>
            <p:cNvPr id="76" name="Группа 145"/>
            <p:cNvGrpSpPr/>
            <p:nvPr/>
          </p:nvGrpSpPr>
          <p:grpSpPr>
            <a:xfrm>
              <a:off x="4703172" y="-348208"/>
              <a:ext cx="8012696" cy="982161"/>
              <a:chOff x="5000799" y="4509576"/>
              <a:chExt cx="8012696" cy="982161"/>
            </a:xfrm>
            <a:solidFill>
              <a:schemeClr val="tx2">
                <a:lumMod val="20000"/>
                <a:lumOff val="80000"/>
              </a:schemeClr>
            </a:solidFill>
          </p:grpSpPr>
          <p:sp>
            <p:nvSpPr>
              <p:cNvPr id="77" name="Line 1"/>
              <p:cNvSpPr>
                <a:spLocks noChangeShapeType="1"/>
              </p:cNvSpPr>
              <p:nvPr/>
            </p:nvSpPr>
            <p:spPr bwMode="auto">
              <a:xfrm rot="21420000">
                <a:off x="5000799" y="4509576"/>
                <a:ext cx="571504" cy="53509"/>
              </a:xfrm>
              <a:prstGeom prst="line">
                <a:avLst/>
              </a:prstGeom>
              <a:grpFill/>
              <a:ln w="571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78" name="Text Box 153"/>
              <p:cNvSpPr txBox="1">
                <a:spLocks noChangeArrowheads="1"/>
              </p:cNvSpPr>
              <p:nvPr/>
            </p:nvSpPr>
            <p:spPr bwMode="auto">
              <a:xfrm>
                <a:off x="8512933" y="4572032"/>
                <a:ext cx="4500562" cy="919705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>
                  <a:spcAft>
                    <a:spcPts val="1000"/>
                  </a:spcAft>
                </a:pPr>
                <a:r>
                  <a:rPr lang="en-US" sz="6000" b="1" dirty="0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p</a:t>
                </a:r>
                <a:r>
                  <a:rPr lang="ru-RU" sz="6000" b="1" dirty="0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=</a:t>
                </a:r>
                <a:r>
                  <a:rPr lang="en-US" sz="5400" b="1" dirty="0" smtClean="0">
                    <a:latin typeface="Times New Roman" pitchFamily="18" charset="0"/>
                    <a:cs typeface="Times New Roman" pitchFamily="18" charset="0"/>
                  </a:rPr>
                  <a:t> 1/3</a:t>
                </a:r>
                <a:r>
                  <a:rPr lang="ru-RU" sz="5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5400" b="1" dirty="0" smtClean="0">
                    <a:latin typeface="Times New Roman" pitchFamily="18" charset="0"/>
                    <a:cs typeface="Times New Roman" pitchFamily="18" charset="0"/>
                  </a:rPr>
                  <a:t>n</a:t>
                </a:r>
                <a:r>
                  <a:rPr lang="en-US" sz="5400" b="1" dirty="0" smtClean="0">
                    <a:solidFill>
                      <a:srgbClr val="000099"/>
                    </a:solidFill>
                    <a:latin typeface="Times New Roman" pitchFamily="18" charset="0"/>
                    <a:cs typeface="Times New Roman" pitchFamily="18" charset="0"/>
                  </a:rPr>
                  <a:t>m</a:t>
                </a:r>
                <a:r>
                  <a:rPr lang="ru-RU" sz="5400" b="1" baseline="-25000" dirty="0" smtClean="0">
                    <a:solidFill>
                      <a:srgbClr val="000099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en-US" sz="54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v</a:t>
                </a:r>
                <a:r>
                  <a:rPr lang="en-US" sz="5400" b="1" baseline="300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5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kumimoji="0" lang="ru-RU" sz="60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1000"/>
                                        <p:tgtEl>
                                          <p:spTgt spid="30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3.73728E-6 L -0.13993 -0.00602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0" y="-3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3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000"/>
                            </p:stCondLst>
                            <p:childTnLst>
                              <p:par>
                                <p:cTn id="60" presetID="63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3993 0.04625 L 0.00191 0.04625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" y="0"/>
                                    </p:animMotion>
                                  </p:childTnLst>
                                </p:cTn>
                              </p:par>
                              <p:par>
                                <p:cTn id="6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000"/>
                            </p:stCondLst>
                            <p:childTnLst>
                              <p:par>
                                <p:cTn id="7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500"/>
                            </p:stCondLst>
                            <p:childTnLst>
                              <p:par>
                                <p:cTn id="8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10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2500"/>
                            </p:stCondLst>
                            <p:childTnLst>
                              <p:par>
                                <p:cTn id="8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000"/>
                            </p:stCondLst>
                            <p:childTnLst>
                              <p:par>
                                <p:cTn id="9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2000"/>
                            </p:stCondLst>
                            <p:childTnLst>
                              <p:par>
                                <p:cTn id="10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1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3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8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3" dur="2000"/>
                                        <p:tgtEl>
                                          <p:spTgt spid="309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8" dur="1000" fill="hold"/>
                                        <p:tgtEl>
                                          <p:spTgt spid="30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9" dur="1000" fill="hold"/>
                                        <p:tgtEl>
                                          <p:spTgt spid="3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4" dur="10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5" dur="10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0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5" dur="2000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2000"/>
                            </p:stCondLst>
                            <p:childTnLst>
                              <p:par>
                                <p:cTn id="16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9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1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4000"/>
                            </p:stCondLst>
                            <p:childTnLst>
                              <p:par>
                                <p:cTn id="17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7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2" dur="2000" fill="hold"/>
                                        <p:tgtEl>
                                          <p:spTgt spid="3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3" dur="2000" fill="hold"/>
                                        <p:tgtEl>
                                          <p:spTgt spid="3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8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9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500"/>
                            </p:stCondLst>
                            <p:childTnLst>
                              <p:par>
                                <p:cTn id="19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3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5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0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>
                            <p:stCondLst>
                              <p:cond delay="500"/>
                            </p:stCondLst>
                            <p:childTnLst>
                              <p:par>
                                <p:cTn id="204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6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8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3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4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5" fill="hold">
                            <p:stCondLst>
                              <p:cond delay="1000"/>
                            </p:stCondLst>
                            <p:childTnLst>
                              <p:par>
                                <p:cTn id="21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8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0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5" dur="2000" fill="hold"/>
                                        <p:tgtEl>
                                          <p:spTgt spid="3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6" dur="2000" fill="hold"/>
                                        <p:tgtEl>
                                          <p:spTgt spid="3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2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0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2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33" presetClass="emph" presetSubtype="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6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2841B"/>
                                      </p:to>
                                    </p:animClr>
                                    <p:animClr clrSpc="rgb" dir="cw">
                                      <p:cBhvr>
                                        <p:cTn id="237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2841B"/>
                                      </p:to>
                                    </p:animClr>
                                    <p:set>
                                      <p:cBhvr>
                                        <p:cTn id="238" dur="3000" fill="hold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9" dur="3000" fill="hold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240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>
                      <p:stCondLst>
                        <p:cond delay="indefinite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44" dur="10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4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46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47" dur="5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48" dur="5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9" fill="hold">
                            <p:stCondLst>
                              <p:cond delay="3000"/>
                            </p:stCondLst>
                            <p:childTnLst>
                              <p:par>
                                <p:cTn id="25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2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3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4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>
                      <p:stCondLst>
                        <p:cond delay="indefinite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9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0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3076" grpId="0" animBg="1"/>
      <p:bldP spid="3076" grpId="1" animBg="1"/>
      <p:bldP spid="3076" grpId="2" animBg="1"/>
      <p:bldP spid="30" grpId="0"/>
      <p:bldP spid="31" grpId="0"/>
      <p:bldP spid="32" grpId="0"/>
      <p:bldP spid="33" grpId="0"/>
      <p:bldP spid="3080" grpId="0"/>
      <p:bldP spid="39" grpId="0"/>
      <p:bldP spid="44" grpId="0"/>
      <p:bldP spid="3089" grpId="0" animBg="1"/>
      <p:bldP spid="46" grpId="0"/>
      <p:bldP spid="47" grpId="0"/>
      <p:bldP spid="48" grpId="0"/>
      <p:bldP spid="3090" grpId="0"/>
      <p:bldP spid="59" grpId="0" build="allAtOnce"/>
      <p:bldP spid="59" grpId="1" build="allAtOnce"/>
      <p:bldP spid="60" grpId="0"/>
      <p:bldP spid="65" grpId="0"/>
      <p:bldP spid="65" grpId="1"/>
      <p:bldP spid="69" grpId="0"/>
      <p:bldP spid="57" grpId="0" animBg="1"/>
      <p:bldP spid="58" grpId="0" animBg="1"/>
      <p:bldP spid="61" grpId="0"/>
      <p:bldP spid="62" grpId="0" animBg="1"/>
      <p:bldP spid="70" grpId="0"/>
      <p:bldP spid="7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00166" y="214290"/>
            <a:ext cx="64294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u="sng" cap="all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основное </a:t>
            </a:r>
            <a:r>
              <a:rPr lang="ru-RU" sz="3600" b="1" u="sng" cap="all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ур-ние</a:t>
            </a:r>
            <a:r>
              <a:rPr lang="ru-RU" sz="3600" b="1" u="sng" cap="all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4000" b="1" u="sng" cap="all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мкт</a:t>
            </a:r>
            <a:endParaRPr lang="ru-RU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0034" y="785794"/>
            <a:ext cx="30003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1.состоят из…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0034" y="1048172"/>
            <a:ext cx="35004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2. хаотически…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1/6…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0034" y="1286236"/>
            <a:ext cx="45720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4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.взаимодействуют  </a:t>
            </a:r>
            <a:r>
              <a:rPr lang="en-US" sz="24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ru-RU" sz="24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4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4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24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+П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</a:t>
            </a:r>
            <a:endParaRPr lang="ru-RU" sz="2400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29190" y="1285860"/>
            <a:ext cx="3000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Идеальный газ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flipV="1">
            <a:off x="1238164" y="1357298"/>
            <a:ext cx="1357322" cy="42862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rot="5400000" flipH="1" flipV="1">
            <a:off x="4143372" y="1345611"/>
            <a:ext cx="357190" cy="35719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1"/>
          <p:cNvGrpSpPr>
            <a:grpSpLocks/>
          </p:cNvGrpSpPr>
          <p:nvPr/>
        </p:nvGrpSpPr>
        <p:grpSpPr bwMode="auto">
          <a:xfrm>
            <a:off x="768641" y="1639060"/>
            <a:ext cx="45719" cy="1285884"/>
            <a:chOff x="12700" y="3049"/>
            <a:chExt cx="46" cy="627"/>
          </a:xfrm>
        </p:grpSpPr>
        <p:sp>
          <p:nvSpPr>
            <p:cNvPr id="3074" name="Line 2"/>
            <p:cNvSpPr>
              <a:spLocks noChangeShapeType="1"/>
            </p:cNvSpPr>
            <p:nvPr/>
          </p:nvSpPr>
          <p:spPr bwMode="auto">
            <a:xfrm>
              <a:off x="12746" y="3049"/>
              <a:ext cx="0" cy="612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75" name="Line 3"/>
            <p:cNvSpPr>
              <a:spLocks noChangeShapeType="1"/>
            </p:cNvSpPr>
            <p:nvPr/>
          </p:nvSpPr>
          <p:spPr bwMode="auto">
            <a:xfrm>
              <a:off x="12700" y="3064"/>
              <a:ext cx="0" cy="612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3076" name="Oval 4"/>
          <p:cNvSpPr>
            <a:spLocks noChangeArrowheads="1"/>
          </p:cNvSpPr>
          <p:nvPr/>
        </p:nvSpPr>
        <p:spPr bwMode="auto">
          <a:xfrm flipH="1">
            <a:off x="2144695" y="1996250"/>
            <a:ext cx="355603" cy="349760"/>
          </a:xfrm>
          <a:prstGeom prst="ellipse">
            <a:avLst/>
          </a:prstGeom>
          <a:solidFill>
            <a:srgbClr val="FFC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0" name="TextBox 29"/>
          <p:cNvSpPr txBox="1"/>
          <p:nvPr/>
        </p:nvSpPr>
        <p:spPr>
          <a:xfrm>
            <a:off x="1000100" y="1639060"/>
            <a:ext cx="7143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2400" b="1" baseline="-250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ru-RU" sz="24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500166" y="2153376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endParaRPr lang="ru-RU" sz="24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942457" y="1916927"/>
            <a:ext cx="7858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2400" b="1" baseline="-25000" dirty="0" smtClean="0">
                <a:latin typeface="Times New Roman" pitchFamily="18" charset="0"/>
                <a:cs typeface="Times New Roman" pitchFamily="18" charset="0"/>
              </a:rPr>
              <a:t> 1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714612" y="1874274"/>
            <a:ext cx="18573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2800" b="1" baseline="-25000" dirty="0" smtClean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800" b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=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4274749" y="1898212"/>
            <a:ext cx="642942" cy="357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400" b="1" baseline="-25000" dirty="0" smtClean="0">
                <a:latin typeface="Times New Roman" pitchFamily="18" charset="0"/>
                <a:cs typeface="Times New Roman" pitchFamily="18" charset="0"/>
              </a:rPr>
              <a:t>1 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" name="Group 9"/>
          <p:cNvGrpSpPr>
            <a:grpSpLocks/>
          </p:cNvGrpSpPr>
          <p:nvPr/>
        </p:nvGrpSpPr>
        <p:grpSpPr bwMode="auto">
          <a:xfrm>
            <a:off x="4834754" y="1707648"/>
            <a:ext cx="1428760" cy="857256"/>
            <a:chOff x="9757" y="3167"/>
            <a:chExt cx="681" cy="662"/>
          </a:xfrm>
        </p:grpSpPr>
        <p:sp>
          <p:nvSpPr>
            <p:cNvPr id="3082" name="Text Box 10"/>
            <p:cNvSpPr txBox="1">
              <a:spLocks noChangeArrowheads="1"/>
            </p:cNvSpPr>
            <p:nvPr/>
          </p:nvSpPr>
          <p:spPr bwMode="auto">
            <a:xfrm>
              <a:off x="9757" y="3461"/>
              <a:ext cx="680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    t</a:t>
              </a:r>
              <a:endParaRPr kumimoji="0" lang="ru-RU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83" name="Text Box 11"/>
            <p:cNvSpPr txBox="1">
              <a:spLocks noChangeArrowheads="1"/>
            </p:cNvSpPr>
            <p:nvPr/>
          </p:nvSpPr>
          <p:spPr bwMode="auto">
            <a:xfrm>
              <a:off x="9758" y="3167"/>
              <a:ext cx="680" cy="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v-(-v</a:t>
              </a:r>
              <a:r>
                <a:rPr kumimoji="0" lang="en-US" sz="2400" b="1" i="0" u="none" strike="noStrike" cap="none" normalizeH="0" baseline="-2500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0</a:t>
              </a:r>
              <a:r>
                <a:rPr kumimoji="0" lang="en-US" sz="2400" b="1" i="0" u="none" strike="noStrike" cap="none" normalizeH="0" baseline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)</a:t>
              </a:r>
              <a:endParaRPr kumimoji="0" lang="ru-RU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84" name="Line 12"/>
            <p:cNvSpPr>
              <a:spLocks noChangeShapeType="1"/>
            </p:cNvSpPr>
            <p:nvPr/>
          </p:nvSpPr>
          <p:spPr bwMode="auto">
            <a:xfrm>
              <a:off x="9757" y="3537"/>
              <a:ext cx="53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6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9" name="TextBox 38"/>
          <p:cNvSpPr txBox="1"/>
          <p:nvPr/>
        </p:nvSpPr>
        <p:spPr>
          <a:xfrm>
            <a:off x="5859388" y="1936425"/>
            <a:ext cx="571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= 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" name="Group 13"/>
          <p:cNvGrpSpPr>
            <a:grpSpLocks/>
          </p:cNvGrpSpPr>
          <p:nvPr/>
        </p:nvGrpSpPr>
        <p:grpSpPr bwMode="auto">
          <a:xfrm>
            <a:off x="6262950" y="1790961"/>
            <a:ext cx="928694" cy="714380"/>
            <a:chOff x="9757" y="3167"/>
            <a:chExt cx="681" cy="662"/>
          </a:xfrm>
        </p:grpSpPr>
        <p:sp>
          <p:nvSpPr>
            <p:cNvPr id="3086" name="Text Box 14"/>
            <p:cNvSpPr txBox="1">
              <a:spLocks noChangeArrowheads="1"/>
            </p:cNvSpPr>
            <p:nvPr/>
          </p:nvSpPr>
          <p:spPr bwMode="auto">
            <a:xfrm>
              <a:off x="9757" y="3461"/>
              <a:ext cx="680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  t</a:t>
              </a:r>
              <a:endPara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87" name="Text Box 15"/>
            <p:cNvSpPr txBox="1">
              <a:spLocks noChangeArrowheads="1"/>
            </p:cNvSpPr>
            <p:nvPr/>
          </p:nvSpPr>
          <p:spPr bwMode="auto">
            <a:xfrm>
              <a:off x="9758" y="3167"/>
              <a:ext cx="680" cy="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2mv</a:t>
              </a:r>
              <a:endParaRPr kumimoji="0" lang="ru-RU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88" name="Line 16"/>
            <p:cNvSpPr>
              <a:spLocks noChangeShapeType="1"/>
            </p:cNvSpPr>
            <p:nvPr/>
          </p:nvSpPr>
          <p:spPr bwMode="auto">
            <a:xfrm>
              <a:off x="9757" y="3537"/>
              <a:ext cx="53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6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44" name="TextBox 43"/>
          <p:cNvSpPr txBox="1"/>
          <p:nvPr/>
        </p:nvSpPr>
        <p:spPr>
          <a:xfrm>
            <a:off x="3143240" y="2571744"/>
            <a:ext cx="39290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u="sng" dirty="0" smtClean="0">
                <a:latin typeface="Times New Roman" pitchFamily="18" charset="0"/>
                <a:cs typeface="Times New Roman" pitchFamily="18" charset="0"/>
              </a:rPr>
              <a:t>кол-во ударов о стенку</a:t>
            </a:r>
            <a:endParaRPr lang="ru-RU" sz="24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89" name="AutoShape 17"/>
          <p:cNvSpPr>
            <a:spLocks noChangeArrowheads="1"/>
          </p:cNvSpPr>
          <p:nvPr/>
        </p:nvSpPr>
        <p:spPr bwMode="auto">
          <a:xfrm>
            <a:off x="554332" y="3143248"/>
            <a:ext cx="849316" cy="912817"/>
          </a:xfrm>
          <a:prstGeom prst="cube">
            <a:avLst>
              <a:gd name="adj" fmla="val 2500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6" name="TextBox 45"/>
          <p:cNvSpPr txBox="1"/>
          <p:nvPr/>
        </p:nvSpPr>
        <p:spPr>
          <a:xfrm>
            <a:off x="616120" y="3643314"/>
            <a:ext cx="571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1500166" y="2928934"/>
            <a:ext cx="17145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N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= N</a:t>
            </a:r>
            <a:r>
              <a:rPr lang="en-US" sz="2400" b="1" baseline="-25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/6=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1119036" y="3336400"/>
            <a:ext cx="4286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endParaRPr lang="ru-RU" sz="2400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90" name="Text Box 18"/>
          <p:cNvSpPr txBox="1">
            <a:spLocks noChangeArrowheads="1"/>
          </p:cNvSpPr>
          <p:nvPr/>
        </p:nvSpPr>
        <p:spPr bwMode="auto">
          <a:xfrm>
            <a:off x="1357290" y="3714752"/>
            <a:ext cx="1357322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F=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2400" b="1" baseline="-25000" dirty="0" smtClean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=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1" name="Group 19"/>
          <p:cNvGrpSpPr>
            <a:grpSpLocks/>
          </p:cNvGrpSpPr>
          <p:nvPr/>
        </p:nvGrpSpPr>
        <p:grpSpPr bwMode="auto">
          <a:xfrm>
            <a:off x="2643174" y="3571876"/>
            <a:ext cx="1071570" cy="714380"/>
            <a:chOff x="9757" y="3167"/>
            <a:chExt cx="681" cy="662"/>
          </a:xfrm>
        </p:grpSpPr>
        <p:sp>
          <p:nvSpPr>
            <p:cNvPr id="3092" name="Text Box 20"/>
            <p:cNvSpPr txBox="1">
              <a:spLocks noChangeArrowheads="1"/>
            </p:cNvSpPr>
            <p:nvPr/>
          </p:nvSpPr>
          <p:spPr bwMode="auto">
            <a:xfrm>
              <a:off x="9757" y="3461"/>
              <a:ext cx="680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  t</a:t>
              </a:r>
              <a:endPara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93" name="Text Box 21"/>
            <p:cNvSpPr txBox="1">
              <a:spLocks noChangeArrowheads="1"/>
            </p:cNvSpPr>
            <p:nvPr/>
          </p:nvSpPr>
          <p:spPr bwMode="auto">
            <a:xfrm>
              <a:off x="9758" y="3167"/>
              <a:ext cx="680" cy="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2m</a:t>
              </a:r>
              <a:r>
                <a:rPr kumimoji="0" lang="ru-RU" sz="2400" b="1" i="0" u="none" strike="noStrike" cap="none" normalizeH="0" baseline="-2500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1</a:t>
              </a: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v</a:t>
              </a:r>
              <a:endPara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94" name="Line 22"/>
            <p:cNvSpPr>
              <a:spLocks noChangeShapeType="1"/>
            </p:cNvSpPr>
            <p:nvPr/>
          </p:nvSpPr>
          <p:spPr bwMode="auto">
            <a:xfrm>
              <a:off x="9757" y="3537"/>
              <a:ext cx="53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6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2" name="Group 23"/>
          <p:cNvGrpSpPr>
            <a:grpSpLocks/>
          </p:cNvGrpSpPr>
          <p:nvPr/>
        </p:nvGrpSpPr>
        <p:grpSpPr bwMode="auto">
          <a:xfrm>
            <a:off x="3571868" y="3476876"/>
            <a:ext cx="1143008" cy="857256"/>
            <a:chOff x="9757" y="3167"/>
            <a:chExt cx="681" cy="662"/>
          </a:xfrm>
        </p:grpSpPr>
        <p:sp>
          <p:nvSpPr>
            <p:cNvPr id="3096" name="Text Box 24"/>
            <p:cNvSpPr txBox="1">
              <a:spLocks noChangeArrowheads="1"/>
            </p:cNvSpPr>
            <p:nvPr/>
          </p:nvSpPr>
          <p:spPr bwMode="auto">
            <a:xfrm>
              <a:off x="9757" y="3461"/>
              <a:ext cx="680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  </a:t>
              </a: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6</a:t>
              </a:r>
              <a:endPara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97" name="Text Box 25"/>
            <p:cNvSpPr txBox="1">
              <a:spLocks noChangeArrowheads="1"/>
            </p:cNvSpPr>
            <p:nvPr/>
          </p:nvSpPr>
          <p:spPr bwMode="auto">
            <a:xfrm>
              <a:off x="9758" y="3167"/>
              <a:ext cx="680" cy="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dirty="0" err="1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nvt</a:t>
              </a: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S</a:t>
              </a:r>
              <a:endPara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98" name="Line 26"/>
            <p:cNvSpPr>
              <a:spLocks noChangeShapeType="1"/>
            </p:cNvSpPr>
            <p:nvPr/>
          </p:nvSpPr>
          <p:spPr bwMode="auto">
            <a:xfrm>
              <a:off x="9757" y="3537"/>
              <a:ext cx="53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6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59" name="TextBox 58"/>
          <p:cNvSpPr txBox="1"/>
          <p:nvPr/>
        </p:nvSpPr>
        <p:spPr>
          <a:xfrm>
            <a:off x="6143636" y="3714752"/>
            <a:ext cx="28575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1/3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4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4000" b="1" baseline="-250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4000" b="1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36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6166822" y="4640057"/>
            <a:ext cx="10001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endParaRPr lang="ru-RU" sz="3600" dirty="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" name="Group 27"/>
          <p:cNvGrpSpPr>
            <a:grpSpLocks/>
          </p:cNvGrpSpPr>
          <p:nvPr/>
        </p:nvGrpSpPr>
        <p:grpSpPr bwMode="auto">
          <a:xfrm>
            <a:off x="5072066" y="4500570"/>
            <a:ext cx="1369197" cy="857256"/>
            <a:chOff x="9757" y="3167"/>
            <a:chExt cx="681" cy="662"/>
          </a:xfrm>
        </p:grpSpPr>
        <p:sp>
          <p:nvSpPr>
            <p:cNvPr id="3100" name="Text Box 28"/>
            <p:cNvSpPr txBox="1">
              <a:spLocks noChangeArrowheads="1"/>
            </p:cNvSpPr>
            <p:nvPr/>
          </p:nvSpPr>
          <p:spPr bwMode="auto">
            <a:xfrm>
              <a:off x="9757" y="3461"/>
              <a:ext cx="680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rPr>
                <a:t>3 </a:t>
              </a: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</a:t>
              </a: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2</a:t>
              </a:r>
              <a:endPara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01" name="Text Box 29"/>
            <p:cNvSpPr txBox="1">
              <a:spLocks noChangeArrowheads="1"/>
            </p:cNvSpPr>
            <p:nvPr/>
          </p:nvSpPr>
          <p:spPr bwMode="auto">
            <a:xfrm>
              <a:off x="9758" y="3167"/>
              <a:ext cx="680" cy="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rgbClr val="000099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n</a:t>
              </a:r>
              <a:r>
                <a:rPr kumimoji="0" lang="ru-RU" sz="2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 </a:t>
              </a: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mv</a:t>
              </a:r>
              <a:r>
                <a:rPr kumimoji="0" lang="en-US" sz="2400" b="1" i="0" u="none" strike="noStrike" cap="none" normalizeH="0" baseline="3000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02" name="Line 30"/>
            <p:cNvSpPr>
              <a:spLocks noChangeShapeType="1"/>
            </p:cNvSpPr>
            <p:nvPr/>
          </p:nvSpPr>
          <p:spPr bwMode="auto">
            <a:xfrm>
              <a:off x="9757" y="3537"/>
              <a:ext cx="53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6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65" name="TextBox 64"/>
          <p:cNvSpPr txBox="1"/>
          <p:nvPr/>
        </p:nvSpPr>
        <p:spPr>
          <a:xfrm>
            <a:off x="6762828" y="4678883"/>
            <a:ext cx="20717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= 2/3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8" name="Прямая соединительная линия 67"/>
          <p:cNvCxnSpPr/>
          <p:nvPr/>
        </p:nvCxnSpPr>
        <p:spPr>
          <a:xfrm>
            <a:off x="8143712" y="4737046"/>
            <a:ext cx="285752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3491880" y="5755322"/>
            <a:ext cx="295232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3000" b="1" baseline="-250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3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</a:t>
            </a: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= 2/3</a:t>
            </a:r>
            <a:r>
              <a:rPr lang="en-US" sz="3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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ru-RU" sz="30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4" name="Group 31"/>
          <p:cNvGrpSpPr>
            <a:grpSpLocks/>
          </p:cNvGrpSpPr>
          <p:nvPr/>
        </p:nvGrpSpPr>
        <p:grpSpPr bwMode="auto">
          <a:xfrm>
            <a:off x="6489444" y="5730225"/>
            <a:ext cx="2404011" cy="555313"/>
            <a:chOff x="14247" y="6143"/>
            <a:chExt cx="1661" cy="872"/>
          </a:xfrm>
        </p:grpSpPr>
        <p:sp>
          <p:nvSpPr>
            <p:cNvPr id="3104" name="Text Box 32"/>
            <p:cNvSpPr txBox="1">
              <a:spLocks noChangeArrowheads="1"/>
            </p:cNvSpPr>
            <p:nvPr/>
          </p:nvSpPr>
          <p:spPr bwMode="auto">
            <a:xfrm>
              <a:off x="14247" y="6143"/>
              <a:ext cx="1661" cy="87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40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K = </a:t>
              </a:r>
              <a:r>
                <a:rPr kumimoji="0" lang="en-US" sz="4000" b="1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rPr>
                <a:t>3/2</a:t>
              </a:r>
              <a:r>
                <a:rPr kumimoji="0" lang="en-US" sz="4000" b="1" i="0" u="none" strike="noStrike" cap="none" normalizeH="0" baseline="0" dirty="0" smtClean="0">
                  <a:ln>
                    <a:noFill/>
                  </a:ln>
                  <a:solidFill>
                    <a:srgbClr val="000099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k</a:t>
              </a:r>
              <a:r>
                <a:rPr kumimoji="0" lang="en-US" sz="40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T</a:t>
              </a:r>
              <a:endParaRPr kumimoji="0" lang="ru-RU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05" name="Line 33"/>
            <p:cNvSpPr>
              <a:spLocks noChangeShapeType="1"/>
            </p:cNvSpPr>
            <p:nvPr/>
          </p:nvSpPr>
          <p:spPr bwMode="auto">
            <a:xfrm>
              <a:off x="14302" y="6277"/>
              <a:ext cx="191" cy="1"/>
            </a:xfrm>
            <a:prstGeom prst="line">
              <a:avLst/>
            </a:prstGeom>
            <a:noFill/>
            <a:ln w="1905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44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57" name="Рамка 56"/>
          <p:cNvSpPr/>
          <p:nvPr/>
        </p:nvSpPr>
        <p:spPr>
          <a:xfrm>
            <a:off x="6321282" y="5524452"/>
            <a:ext cx="2643206" cy="1000132"/>
          </a:xfrm>
          <a:prstGeom prst="frame">
            <a:avLst/>
          </a:prstGeom>
          <a:solidFill>
            <a:srgbClr val="006600">
              <a:alpha val="58000"/>
            </a:srgbClr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8" name="Рамка 57"/>
          <p:cNvSpPr/>
          <p:nvPr/>
        </p:nvSpPr>
        <p:spPr>
          <a:xfrm>
            <a:off x="5868144" y="3595814"/>
            <a:ext cx="3168352" cy="928694"/>
          </a:xfrm>
          <a:prstGeom prst="frame">
            <a:avLst/>
          </a:prstGeom>
          <a:solidFill>
            <a:schemeClr val="accent1">
              <a:alpha val="5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4693469" y="3678939"/>
            <a:ext cx="17151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32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32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ru-RU" sz="36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" name="Рамка 61"/>
          <p:cNvSpPr/>
          <p:nvPr/>
        </p:nvSpPr>
        <p:spPr>
          <a:xfrm>
            <a:off x="6429388" y="4572008"/>
            <a:ext cx="2214578" cy="785818"/>
          </a:xfrm>
          <a:prstGeom prst="frame">
            <a:avLst/>
          </a:prstGeom>
          <a:solidFill>
            <a:srgbClr val="66CCFF"/>
          </a:solidFill>
          <a:ln>
            <a:solidFill>
              <a:srgbClr val="66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64" name="Прямая со стрелкой 63"/>
          <p:cNvCxnSpPr/>
          <p:nvPr/>
        </p:nvCxnSpPr>
        <p:spPr>
          <a:xfrm rot="10800000">
            <a:off x="1000101" y="2066099"/>
            <a:ext cx="1000132" cy="1588"/>
          </a:xfrm>
          <a:prstGeom prst="straightConnector1">
            <a:avLst/>
          </a:prstGeom>
          <a:ln w="38100">
            <a:solidFill>
              <a:srgbClr val="00009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 стрелкой 65"/>
          <p:cNvCxnSpPr/>
          <p:nvPr/>
        </p:nvCxnSpPr>
        <p:spPr>
          <a:xfrm rot="10800000">
            <a:off x="928663" y="2566165"/>
            <a:ext cx="1000132" cy="1588"/>
          </a:xfrm>
          <a:prstGeom prst="straightConnector1">
            <a:avLst/>
          </a:prstGeom>
          <a:ln w="38100">
            <a:solidFill>
              <a:srgbClr val="000099"/>
            </a:solidFill>
            <a:headEnd type="stealt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3214678" y="2928934"/>
            <a:ext cx="1571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nV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/6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=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4572000" y="2904996"/>
            <a:ext cx="1500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8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/6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2" name="Прямая соединительная линия 71"/>
          <p:cNvCxnSpPr/>
          <p:nvPr/>
        </p:nvCxnSpPr>
        <p:spPr>
          <a:xfrm>
            <a:off x="8143900" y="3929066"/>
            <a:ext cx="285752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>
            <a:off x="6662512" y="5805264"/>
            <a:ext cx="285752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>
            <a:off x="5510384" y="5840059"/>
            <a:ext cx="285752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3.73728E-6 L -0.13993 -0.00602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0" y="-3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3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000"/>
                            </p:stCondLst>
                            <p:childTnLst>
                              <p:par>
                                <p:cTn id="60" presetID="63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3993 0.04625 L 0.00191 0.04625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" y="0"/>
                                    </p:animMotion>
                                  </p:childTnLst>
                                </p:cTn>
                              </p:par>
                              <p:par>
                                <p:cTn id="6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000"/>
                            </p:stCondLst>
                            <p:childTnLst>
                              <p:par>
                                <p:cTn id="7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500"/>
                            </p:stCondLst>
                            <p:childTnLst>
                              <p:par>
                                <p:cTn id="8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2500"/>
                            </p:stCondLst>
                            <p:childTnLst>
                              <p:par>
                                <p:cTn id="8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000"/>
                            </p:stCondLst>
                            <p:childTnLst>
                              <p:par>
                                <p:cTn id="9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2000"/>
                            </p:stCondLst>
                            <p:childTnLst>
                              <p:par>
                                <p:cTn id="10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1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3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8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3" dur="2000"/>
                                        <p:tgtEl>
                                          <p:spTgt spid="309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0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5" dur="2000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2000"/>
                            </p:stCondLst>
                            <p:childTnLst>
                              <p:par>
                                <p:cTn id="16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9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1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4000"/>
                            </p:stCondLst>
                            <p:childTnLst>
                              <p:par>
                                <p:cTn id="17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7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8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9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500"/>
                            </p:stCondLst>
                            <p:childTnLst>
                              <p:par>
                                <p:cTn id="19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3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5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0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>
                            <p:stCondLst>
                              <p:cond delay="500"/>
                            </p:stCondLst>
                            <p:childTnLst>
                              <p:par>
                                <p:cTn id="204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6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8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3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4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5" fill="hold">
                            <p:stCondLst>
                              <p:cond delay="1000"/>
                            </p:stCondLst>
                            <p:childTnLst>
                              <p:par>
                                <p:cTn id="21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8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0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2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0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2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33" presetClass="emph" presetSubtype="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6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2841B"/>
                                      </p:to>
                                    </p:animClr>
                                    <p:animClr clrSpc="rgb" dir="cw">
                                      <p:cBhvr>
                                        <p:cTn id="237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2841B"/>
                                      </p:to>
                                    </p:animClr>
                                    <p:set>
                                      <p:cBhvr>
                                        <p:cTn id="238" dur="3000" fill="hold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9" dur="3000" fill="hold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240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>
                      <p:stCondLst>
                        <p:cond delay="indefinite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44" dur="10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4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46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47" dur="5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48" dur="5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9" fill="hold">
                            <p:stCondLst>
                              <p:cond delay="3000"/>
                            </p:stCondLst>
                            <p:childTnLst>
                              <p:par>
                                <p:cTn id="25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2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3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4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3076" grpId="0" animBg="1"/>
      <p:bldP spid="3076" grpId="1" animBg="1"/>
      <p:bldP spid="3076" grpId="2" animBg="1"/>
      <p:bldP spid="30" grpId="0"/>
      <p:bldP spid="31" grpId="0"/>
      <p:bldP spid="32" grpId="0"/>
      <p:bldP spid="33" grpId="0"/>
      <p:bldP spid="3080" grpId="0"/>
      <p:bldP spid="39" grpId="0"/>
      <p:bldP spid="44" grpId="0"/>
      <p:bldP spid="3089" grpId="0" animBg="1"/>
      <p:bldP spid="46" grpId="0"/>
      <p:bldP spid="47" grpId="0"/>
      <p:bldP spid="48" grpId="0"/>
      <p:bldP spid="3090" grpId="0"/>
      <p:bldP spid="59" grpId="0" build="allAtOnce"/>
      <p:bldP spid="59" grpId="1" build="allAtOnce"/>
      <p:bldP spid="60" grpId="0"/>
      <p:bldP spid="65" grpId="0"/>
      <p:bldP spid="65" grpId="1"/>
      <p:bldP spid="69" grpId="0"/>
      <p:bldP spid="57" grpId="0" animBg="1"/>
      <p:bldP spid="58" grpId="0" animBg="1"/>
      <p:bldP spid="61" grpId="0"/>
      <p:bldP spid="62" grpId="0" animBg="1"/>
      <p:bldP spid="70" grpId="0"/>
      <p:bldP spid="7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428604"/>
            <a:ext cx="25717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= 2/3 n </a:t>
            </a:r>
            <a:r>
              <a:rPr lang="en-US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(K)</a:t>
            </a:r>
            <a:endParaRPr lang="ru-RU" sz="32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714612" y="500042"/>
            <a:ext cx="25717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= 2/3n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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3/2kT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=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00816" y="417105"/>
            <a:ext cx="11430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32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kT</a:t>
            </a:r>
            <a:endParaRPr lang="ru-RU" sz="32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7158" y="1500174"/>
            <a:ext cx="28575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32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nV</a:t>
            </a:r>
            <a:r>
              <a:rPr lang="en-US" sz="32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kT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=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71802" y="1475216"/>
            <a:ext cx="18573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32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</a:t>
            </a:r>
            <a:r>
              <a:rPr lang="en-US" sz="32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3200" b="1" baseline="-250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32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kT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143240" y="2143116"/>
            <a:ext cx="53578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3200" b="1" baseline="-250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32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k =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8,31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Дж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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моль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Рамка 8"/>
          <p:cNvSpPr/>
          <p:nvPr/>
        </p:nvSpPr>
        <p:spPr>
          <a:xfrm>
            <a:off x="621644" y="2928934"/>
            <a:ext cx="2571768" cy="1143008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643438" y="2714620"/>
            <a:ext cx="35719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cap="all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газовая</a:t>
            </a:r>
            <a:r>
              <a:rPr lang="ru-RU" sz="3200" b="1" cap="all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const</a:t>
            </a:r>
            <a:r>
              <a:rPr lang="en-US" sz="3200" b="1" cap="all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 rot="1656935">
            <a:off x="6694991" y="704275"/>
            <a:ext cx="19798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40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kT</a:t>
            </a:r>
            <a:endParaRPr lang="ru-RU" sz="40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1406" y="4083817"/>
            <a:ext cx="56436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cap="all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ур</a:t>
            </a:r>
            <a:r>
              <a:rPr lang="ru-RU" sz="3200" b="1" cap="all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3200" b="1" cap="all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ние</a:t>
            </a:r>
            <a:r>
              <a:rPr lang="ru-RU" sz="3200" b="1" cap="all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4000" b="1" cap="all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состояния</a:t>
            </a:r>
            <a:r>
              <a:rPr lang="ru-RU" sz="3200" b="1" cap="all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000760" y="5108451"/>
            <a:ext cx="24288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1/3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nm</a:t>
            </a:r>
            <a:r>
              <a:rPr lang="ru-RU" sz="3200" b="1" baseline="-250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3200" b="1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953260" y="4764377"/>
            <a:ext cx="20717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= 2/3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012447" y="4226693"/>
            <a:ext cx="20002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36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kT</a:t>
            </a:r>
            <a:endParaRPr lang="ru-RU" sz="36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000760" y="5595890"/>
            <a:ext cx="22145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1/3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ρ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3200" b="1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57158" y="4731730"/>
            <a:ext cx="39290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Менделеева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Клапейрона</a:t>
            </a:r>
            <a:r>
              <a:rPr lang="ru-RU" sz="2400" b="1" cap="all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Рамка 21"/>
          <p:cNvSpPr/>
          <p:nvPr/>
        </p:nvSpPr>
        <p:spPr>
          <a:xfrm>
            <a:off x="5869759" y="4191068"/>
            <a:ext cx="2714644" cy="2286016"/>
          </a:xfrm>
          <a:prstGeom prst="frame">
            <a:avLst>
              <a:gd name="adj1" fmla="val 6266"/>
            </a:avLst>
          </a:prstGeom>
          <a:solidFill>
            <a:srgbClr val="66CCFF"/>
          </a:solidFill>
          <a:ln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>
            <a:off x="7441771" y="4855796"/>
            <a:ext cx="285752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7894337" y="5274325"/>
            <a:ext cx="285752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7500958" y="5762704"/>
            <a:ext cx="285752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51018" y="3143060"/>
            <a:ext cx="24207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3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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R </a:t>
            </a:r>
            <a:r>
              <a:rPr lang="en-US" sz="3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endParaRPr lang="ru-RU" sz="36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6" name="Группа 25"/>
          <p:cNvGrpSpPr/>
          <p:nvPr/>
        </p:nvGrpSpPr>
        <p:grpSpPr>
          <a:xfrm>
            <a:off x="0" y="0"/>
            <a:ext cx="9144000" cy="6858000"/>
            <a:chOff x="3571868" y="-3429000"/>
            <a:chExt cx="9144000" cy="6858000"/>
          </a:xfrm>
        </p:grpSpPr>
        <p:grpSp>
          <p:nvGrpSpPr>
            <p:cNvPr id="27" name="Группа 125"/>
            <p:cNvGrpSpPr/>
            <p:nvPr/>
          </p:nvGrpSpPr>
          <p:grpSpPr>
            <a:xfrm>
              <a:off x="3571868" y="-3429000"/>
              <a:ext cx="9144000" cy="6858000"/>
              <a:chOff x="-3214742" y="1285908"/>
              <a:chExt cx="9144000" cy="6858000"/>
            </a:xfrm>
          </p:grpSpPr>
          <p:grpSp>
            <p:nvGrpSpPr>
              <p:cNvPr id="29" name="Группа 114"/>
              <p:cNvGrpSpPr/>
              <p:nvPr/>
            </p:nvGrpSpPr>
            <p:grpSpPr>
              <a:xfrm>
                <a:off x="-3214742" y="1285908"/>
                <a:ext cx="9144000" cy="6858000"/>
                <a:chOff x="0" y="0"/>
                <a:chExt cx="9144000" cy="6858000"/>
              </a:xfrm>
            </p:grpSpPr>
            <p:sp>
              <p:nvSpPr>
                <p:cNvPr id="37" name="Прямоугольник 36"/>
                <p:cNvSpPr/>
                <p:nvPr/>
              </p:nvSpPr>
              <p:spPr>
                <a:xfrm>
                  <a:off x="0" y="0"/>
                  <a:ext cx="9144000" cy="6858000"/>
                </a:xfrm>
                <a:prstGeom prst="rect">
                  <a:avLst/>
                </a:prstGeom>
                <a:solidFill>
                  <a:schemeClr val="tx1">
                    <a:lumMod val="75000"/>
                    <a:lumOff val="25000"/>
                    <a:alpha val="69000"/>
                  </a:schemeClr>
                </a:solidFill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>
                    <a:spcAft>
                      <a:spcPts val="1000"/>
                    </a:spcAft>
                  </a:pPr>
                  <a:endParaRPr lang="ru-RU" sz="96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  <a:p>
                  <a:pPr lvl="0" algn="ctr">
                    <a:spcAft>
                      <a:spcPts val="1000"/>
                    </a:spcAft>
                  </a:pPr>
                  <a:endParaRPr lang="ru-RU" sz="96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8" name="Прямоугольник 37"/>
                <p:cNvSpPr/>
                <p:nvPr/>
              </p:nvSpPr>
              <p:spPr>
                <a:xfrm>
                  <a:off x="5072066" y="285752"/>
                  <a:ext cx="3806363" cy="1015663"/>
                </a:xfrm>
                <a:prstGeom prst="rect">
                  <a:avLst/>
                </a:prstGeom>
                <a:solidFill>
                  <a:schemeClr val="bg2">
                    <a:lumMod val="90000"/>
                  </a:schemeClr>
                </a:solidFill>
              </p:spPr>
              <p:txBody>
                <a:bodyPr wrap="none">
                  <a:spAutoFit/>
                </a:bodyPr>
                <a:lstStyle/>
                <a:p>
                  <a:pPr lvl="0"/>
                  <a:r>
                    <a:rPr lang="en-US" sz="6000" b="1" dirty="0" smtClean="0">
                      <a:solidFill>
                        <a:srgbClr val="000099"/>
                      </a:solidFill>
                      <a:latin typeface="Times New Roman" pitchFamily="18" charset="0"/>
                      <a:cs typeface="Times New Roman" pitchFamily="18" charset="0"/>
                    </a:rPr>
                    <a:t>T</a:t>
                  </a:r>
                  <a:r>
                    <a:rPr lang="en-US" sz="6000" b="1" dirty="0" smtClean="0">
                      <a:solidFill>
                        <a:srgbClr val="FF0000"/>
                      </a:solidFill>
                      <a:latin typeface="Times New Roman" pitchFamily="18" charset="0"/>
                      <a:cs typeface="Times New Roman" pitchFamily="18" charset="0"/>
                    </a:rPr>
                    <a:t> = t</a:t>
                  </a:r>
                  <a:r>
                    <a:rPr lang="en-US" sz="6000" b="1" baseline="30000" dirty="0" smtClean="0">
                      <a:solidFill>
                        <a:srgbClr val="FF0000"/>
                      </a:solidFill>
                      <a:latin typeface="Times New Roman" pitchFamily="18" charset="0"/>
                      <a:cs typeface="Times New Roman" pitchFamily="18" charset="0"/>
                    </a:rPr>
                    <a:t>0</a:t>
                  </a:r>
                  <a:r>
                    <a:rPr lang="en-US" sz="6000" b="1" dirty="0" smtClean="0">
                      <a:solidFill>
                        <a:srgbClr val="FF0000"/>
                      </a:solidFill>
                      <a:latin typeface="Times New Roman" pitchFamily="18" charset="0"/>
                      <a:cs typeface="Times New Roman" pitchFamily="18" charset="0"/>
                    </a:rPr>
                    <a:t> +</a:t>
                  </a:r>
                  <a:r>
                    <a:rPr lang="en-US" sz="6000" b="1" dirty="0" smtClean="0">
                      <a:latin typeface="Times New Roman" pitchFamily="18" charset="0"/>
                      <a:cs typeface="Times New Roman" pitchFamily="18" charset="0"/>
                    </a:rPr>
                    <a:t>273</a:t>
                  </a:r>
                  <a:endParaRPr lang="ru-RU" sz="60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grpSp>
            <p:nvGrpSpPr>
              <p:cNvPr id="30" name="Группа 123"/>
              <p:cNvGrpSpPr/>
              <p:nvPr/>
            </p:nvGrpSpPr>
            <p:grpSpPr>
              <a:xfrm>
                <a:off x="-3214742" y="1428785"/>
                <a:ext cx="7640195" cy="1633860"/>
                <a:chOff x="-3367142" y="-981790"/>
                <a:chExt cx="7640195" cy="1633860"/>
              </a:xfrm>
              <a:solidFill>
                <a:schemeClr val="bg2">
                  <a:lumMod val="90000"/>
                </a:schemeClr>
              </a:solidFill>
            </p:grpSpPr>
            <p:sp>
              <p:nvSpPr>
                <p:cNvPr id="35" name="Text Box 40"/>
                <p:cNvSpPr txBox="1">
                  <a:spLocks noChangeArrowheads="1"/>
                </p:cNvSpPr>
                <p:nvPr/>
              </p:nvSpPr>
              <p:spPr bwMode="auto">
                <a:xfrm>
                  <a:off x="-3367142" y="-981790"/>
                  <a:ext cx="2071670" cy="857256"/>
                </a:xfrm>
                <a:prstGeom prst="rect">
                  <a:avLst/>
                </a:prstGeom>
                <a:grp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lvl="0">
                    <a:spcAft>
                      <a:spcPts val="1000"/>
                    </a:spcAft>
                  </a:pPr>
                  <a:r>
                    <a:rPr lang="en-US" sz="4400" b="1" dirty="0" smtClean="0">
                      <a:solidFill>
                        <a:srgbClr val="FF0000"/>
                      </a:solidFill>
                      <a:latin typeface="Times New Roman" pitchFamily="18" charset="0"/>
                      <a:cs typeface="Times New Roman" pitchFamily="18" charset="0"/>
                    </a:rPr>
                    <a:t>F</a:t>
                  </a:r>
                  <a:r>
                    <a:rPr lang="ru-RU" sz="4400" b="1" baseline="-25000" dirty="0" smtClean="0"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ru-RU" sz="4400" b="1" dirty="0" smtClean="0">
                      <a:latin typeface="Times New Roman" pitchFamily="18" charset="0"/>
                      <a:cs typeface="Times New Roman" pitchFamily="18" charset="0"/>
                    </a:rPr>
                    <a:t> = </a:t>
                  </a:r>
                  <a:r>
                    <a:rPr lang="en-US" sz="4400" b="1" dirty="0" smtClean="0">
                      <a:latin typeface="Times New Roman" pitchFamily="18" charset="0"/>
                      <a:cs typeface="Times New Roman" pitchFamily="18" charset="0"/>
                    </a:rPr>
                    <a:t>m</a:t>
                  </a:r>
                  <a:r>
                    <a:rPr lang="en-US" sz="4400" b="1" dirty="0" smtClean="0">
                      <a:solidFill>
                        <a:srgbClr val="000099"/>
                      </a:solidFill>
                      <a:latin typeface="Times New Roman" pitchFamily="18" charset="0"/>
                      <a:cs typeface="Times New Roman" pitchFamily="18" charset="0"/>
                    </a:rPr>
                    <a:t>a</a:t>
                  </a:r>
                  <a:r>
                    <a:rPr kumimoji="0" lang="en-US" sz="4400" b="1" i="0" u="none" strike="noStrike" cap="none" normalizeH="0" baseline="0" dirty="0" smtClean="0">
                      <a:ln>
                        <a:noFill/>
                      </a:ln>
                      <a:solidFill>
                        <a:srgbClr val="0000FF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      </a:t>
                  </a:r>
                  <a:endParaRPr kumimoji="0" lang="ru-RU" sz="6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6" name="Line 43"/>
                <p:cNvSpPr>
                  <a:spLocks noChangeShapeType="1"/>
                </p:cNvSpPr>
                <p:nvPr/>
              </p:nvSpPr>
              <p:spPr bwMode="auto">
                <a:xfrm>
                  <a:off x="3483689" y="652070"/>
                  <a:ext cx="789364" cy="0"/>
                </a:xfrm>
                <a:prstGeom prst="line">
                  <a:avLst/>
                </a:prstGeom>
                <a:grpFill/>
                <a:ln w="19050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44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grpSp>
            <p:nvGrpSpPr>
              <p:cNvPr id="31" name="Группа 17"/>
              <p:cNvGrpSpPr/>
              <p:nvPr/>
            </p:nvGrpSpPr>
            <p:grpSpPr>
              <a:xfrm>
                <a:off x="-2357518" y="3643362"/>
                <a:ext cx="6786610" cy="3423660"/>
                <a:chOff x="-71502" y="3244382"/>
                <a:chExt cx="6786610" cy="3423660"/>
              </a:xfrm>
            </p:grpSpPr>
            <p:sp>
              <p:nvSpPr>
                <p:cNvPr id="32" name="Прямоугольник 31"/>
                <p:cNvSpPr/>
                <p:nvPr/>
              </p:nvSpPr>
              <p:spPr>
                <a:xfrm>
                  <a:off x="1643010" y="3244382"/>
                  <a:ext cx="5072098" cy="1323439"/>
                </a:xfrm>
                <a:prstGeom prst="rect">
                  <a:avLst/>
                </a:prstGeom>
                <a:solidFill>
                  <a:schemeClr val="accent4">
                    <a:lumMod val="60000"/>
                    <a:lumOff val="40000"/>
                  </a:schemeClr>
                </a:solidFill>
              </p:spPr>
              <p:txBody>
                <a:bodyPr wrap="square">
                  <a:spAutoFit/>
                </a:bodyPr>
                <a:lstStyle/>
                <a:p>
                  <a:r>
                    <a:rPr lang="en-US" sz="8000" b="1" dirty="0" err="1" smtClean="0">
                      <a:solidFill>
                        <a:srgbClr val="FF0000"/>
                      </a:solidFill>
                      <a:latin typeface="Times New Roman" pitchFamily="18" charset="0"/>
                      <a:cs typeface="Times New Roman" pitchFamily="18" charset="0"/>
                    </a:rPr>
                    <a:t>p</a:t>
                  </a:r>
                  <a:r>
                    <a:rPr lang="en-US" sz="8000" b="1" dirty="0" err="1" smtClean="0">
                      <a:solidFill>
                        <a:srgbClr val="003300"/>
                      </a:solidFill>
                      <a:latin typeface="Times New Roman" pitchFamily="18" charset="0"/>
                      <a:cs typeface="Times New Roman" pitchFamily="18" charset="0"/>
                    </a:rPr>
                    <a:t>V</a:t>
                  </a:r>
                  <a:r>
                    <a:rPr lang="en-US" sz="8000" b="1" dirty="0" smtClean="0">
                      <a:latin typeface="Times New Roman" pitchFamily="18" charset="0"/>
                      <a:cs typeface="Times New Roman" pitchFamily="18" charset="0"/>
                    </a:rPr>
                    <a:t> = </a:t>
                  </a:r>
                  <a:r>
                    <a:rPr lang="en-US" sz="8000" b="1" dirty="0" smtClean="0">
                      <a:solidFill>
                        <a:srgbClr val="FF0000"/>
                      </a:solidFill>
                      <a:latin typeface="Times New Roman" pitchFamily="18" charset="0"/>
                      <a:cs typeface="Times New Roman" pitchFamily="18" charset="0"/>
                      <a:sym typeface="Symbol"/>
                    </a:rPr>
                    <a:t></a:t>
                  </a:r>
                  <a:r>
                    <a:rPr lang="en-US" sz="8000" b="1" dirty="0" smtClean="0">
                      <a:latin typeface="Times New Roman" pitchFamily="18" charset="0"/>
                      <a:cs typeface="Times New Roman" pitchFamily="18" charset="0"/>
                    </a:rPr>
                    <a:t>R </a:t>
                  </a:r>
                  <a:r>
                    <a:rPr lang="en-US" sz="8000" b="1" dirty="0" smtClean="0">
                      <a:solidFill>
                        <a:srgbClr val="000099"/>
                      </a:solidFill>
                      <a:latin typeface="Times New Roman" pitchFamily="18" charset="0"/>
                      <a:cs typeface="Times New Roman" pitchFamily="18" charset="0"/>
                    </a:rPr>
                    <a:t>T</a:t>
                  </a:r>
                  <a:endParaRPr lang="ru-RU" sz="8000" b="1" dirty="0">
                    <a:solidFill>
                      <a:srgbClr val="000099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3" name="Прямоугольник 32"/>
                <p:cNvSpPr/>
                <p:nvPr/>
              </p:nvSpPr>
              <p:spPr>
                <a:xfrm>
                  <a:off x="-71502" y="5744712"/>
                  <a:ext cx="3857652" cy="923330"/>
                </a:xfrm>
                <a:prstGeom prst="rect">
                  <a:avLst/>
                </a:prstGeom>
                <a:solidFill>
                  <a:schemeClr val="accent4">
                    <a:lumMod val="60000"/>
                    <a:lumOff val="40000"/>
                  </a:schemeClr>
                </a:solidFill>
              </p:spPr>
              <p:txBody>
                <a:bodyPr wrap="square">
                  <a:spAutoFit/>
                </a:bodyPr>
                <a:lstStyle/>
                <a:p>
                  <a:r>
                    <a:rPr lang="en-US" sz="4800" b="1" dirty="0" smtClean="0">
                      <a:solidFill>
                        <a:srgbClr val="C00000"/>
                      </a:solidFill>
                      <a:latin typeface="Times New Roman" pitchFamily="18" charset="0"/>
                      <a:cs typeface="Times New Roman" pitchFamily="18" charset="0"/>
                    </a:rPr>
                    <a:t>p </a:t>
                  </a:r>
                  <a:r>
                    <a:rPr lang="en-US" sz="4800" dirty="0" smtClean="0">
                      <a:latin typeface="Times New Roman" pitchFamily="18" charset="0"/>
                      <a:cs typeface="Times New Roman" pitchFamily="18" charset="0"/>
                    </a:rPr>
                    <a:t>=</a:t>
                  </a:r>
                  <a:r>
                    <a:rPr lang="en-US" sz="4800" b="1" dirty="0" smtClean="0"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en-US" sz="5400" b="1" dirty="0" smtClean="0">
                      <a:latin typeface="Times New Roman" pitchFamily="18" charset="0"/>
                      <a:cs typeface="Times New Roman" pitchFamily="18" charset="0"/>
                    </a:rPr>
                    <a:t>1/3</a:t>
                  </a:r>
                  <a:r>
                    <a:rPr lang="en-US" sz="5400" b="1" dirty="0" smtClean="0">
                      <a:solidFill>
                        <a:srgbClr val="003300"/>
                      </a:solidFill>
                      <a:latin typeface="Times New Roman" pitchFamily="18" charset="0"/>
                      <a:cs typeface="Times New Roman" pitchFamily="18" charset="0"/>
                    </a:rPr>
                    <a:t>nm</a:t>
                  </a:r>
                  <a:r>
                    <a:rPr lang="ru-RU" sz="5400" b="1" baseline="-25000" dirty="0" smtClean="0">
                      <a:solidFill>
                        <a:srgbClr val="003300"/>
                      </a:solidFill>
                      <a:latin typeface="Times New Roman" pitchFamily="18" charset="0"/>
                      <a:cs typeface="Times New Roman" pitchFamily="18" charset="0"/>
                    </a:rPr>
                    <a:t>1</a:t>
                  </a:r>
                  <a:r>
                    <a:rPr lang="en-US" sz="5400" b="1" dirty="0" smtClean="0">
                      <a:solidFill>
                        <a:srgbClr val="FF0000"/>
                      </a:solidFill>
                      <a:latin typeface="Times New Roman" pitchFamily="18" charset="0"/>
                      <a:cs typeface="Times New Roman" pitchFamily="18" charset="0"/>
                    </a:rPr>
                    <a:t>v</a:t>
                  </a:r>
                  <a:r>
                    <a:rPr lang="en-US" sz="5400" b="1" baseline="30000" dirty="0" smtClean="0">
                      <a:solidFill>
                        <a:srgbClr val="FF0000"/>
                      </a:solidFill>
                      <a:latin typeface="Times New Roman" pitchFamily="18" charset="0"/>
                      <a:cs typeface="Times New Roman" pitchFamily="18" charset="0"/>
                    </a:rPr>
                    <a:t>2</a:t>
                  </a:r>
                  <a:endParaRPr lang="ru-RU" sz="5400" b="1" dirty="0">
                    <a:solidFill>
                      <a:srgbClr val="000099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4" name="Прямоугольник 33"/>
                <p:cNvSpPr/>
                <p:nvPr/>
              </p:nvSpPr>
              <p:spPr>
                <a:xfrm>
                  <a:off x="-64" y="4816018"/>
                  <a:ext cx="3071834" cy="923330"/>
                </a:xfrm>
                <a:prstGeom prst="rect">
                  <a:avLst/>
                </a:prstGeom>
                <a:solidFill>
                  <a:schemeClr val="bg2">
                    <a:lumMod val="75000"/>
                  </a:schemeClr>
                </a:solidFill>
              </p:spPr>
              <p:txBody>
                <a:bodyPr wrap="square">
                  <a:spAutoFit/>
                </a:bodyPr>
                <a:lstStyle/>
                <a:p>
                  <a:r>
                    <a:rPr lang="en-US" sz="5400" b="1" dirty="0" smtClean="0">
                      <a:solidFill>
                        <a:srgbClr val="C00000"/>
                      </a:solidFill>
                      <a:latin typeface="Times New Roman" pitchFamily="18" charset="0"/>
                      <a:cs typeface="Times New Roman" pitchFamily="18" charset="0"/>
                    </a:rPr>
                    <a:t>p</a:t>
                  </a:r>
                  <a:r>
                    <a:rPr lang="en-US" sz="5400" b="1" dirty="0" smtClean="0">
                      <a:latin typeface="Times New Roman" pitchFamily="18" charset="0"/>
                      <a:cs typeface="Times New Roman" pitchFamily="18" charset="0"/>
                    </a:rPr>
                    <a:t> = </a:t>
                  </a:r>
                  <a:r>
                    <a:rPr lang="en-US" sz="5400" b="1" dirty="0" err="1" smtClean="0">
                      <a:latin typeface="Times New Roman" pitchFamily="18" charset="0"/>
                      <a:cs typeface="Times New Roman" pitchFamily="18" charset="0"/>
                    </a:rPr>
                    <a:t>n</a:t>
                  </a:r>
                  <a:r>
                    <a:rPr lang="en-US" sz="5400" b="1" dirty="0" err="1" smtClean="0">
                      <a:solidFill>
                        <a:srgbClr val="000099"/>
                      </a:solidFill>
                      <a:latin typeface="Times New Roman" pitchFamily="18" charset="0"/>
                      <a:cs typeface="Times New Roman" pitchFamily="18" charset="0"/>
                    </a:rPr>
                    <a:t>kT</a:t>
                  </a:r>
                  <a:endParaRPr lang="ru-RU" sz="5400" b="1" dirty="0">
                    <a:solidFill>
                      <a:srgbClr val="006600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</p:grpSp>
        <p:sp>
          <p:nvSpPr>
            <p:cNvPr id="28" name="Line 1"/>
            <p:cNvSpPr>
              <a:spLocks noChangeShapeType="1"/>
            </p:cNvSpPr>
            <p:nvPr/>
          </p:nvSpPr>
          <p:spPr bwMode="auto">
            <a:xfrm rot="21120000">
              <a:off x="7567582" y="1739677"/>
              <a:ext cx="360000" cy="53509"/>
            </a:xfrm>
            <a:prstGeom prst="line">
              <a:avLst/>
            </a:prstGeom>
            <a:solidFill>
              <a:schemeClr val="tx2">
                <a:lumMod val="20000"/>
                <a:lumOff val="80000"/>
              </a:schemeClr>
            </a:solidFill>
            <a:ln w="5715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39" name="Text Box 2"/>
          <p:cNvSpPr txBox="1">
            <a:spLocks noChangeArrowheads="1"/>
          </p:cNvSpPr>
          <p:nvPr/>
        </p:nvSpPr>
        <p:spPr bwMode="auto">
          <a:xfrm>
            <a:off x="7500957" y="0"/>
            <a:ext cx="1643043" cy="571480"/>
          </a:xfrm>
          <a:prstGeom prst="rect">
            <a:avLst/>
          </a:prstGeom>
          <a:solidFill>
            <a:srgbClr val="FFFF00"/>
          </a:solidFill>
          <a:ln w="15875">
            <a:solidFill>
              <a:srgbClr val="C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2-1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,</a:t>
            </a:r>
            <a:r>
              <a:rPr kumimoji="0" lang="ru-RU" sz="2800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стр.8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4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3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000"/>
                            </p:stCondLst>
                            <p:childTnLst>
                              <p:par>
                                <p:cTn id="6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4000"/>
                            </p:stCondLst>
                            <p:childTnLst>
                              <p:par>
                                <p:cTn id="6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2" dur="1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3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4" dur="1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9" grpId="0" animBg="1"/>
      <p:bldP spid="9" grpId="1" animBg="1"/>
      <p:bldP spid="11" grpId="0"/>
      <p:bldP spid="11" grpId="1"/>
      <p:bldP spid="12" grpId="0"/>
      <p:bldP spid="13" grpId="0"/>
      <p:bldP spid="17" grpId="0"/>
      <p:bldP spid="18" grpId="0"/>
      <p:bldP spid="19" grpId="0"/>
      <p:bldP spid="20" grpId="0"/>
      <p:bldP spid="22" grpId="0" animBg="1"/>
      <p:bldP spid="8" grpId="0"/>
      <p:bldP spid="8" grpId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Трек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6206</TotalTime>
  <Words>1785</Words>
  <Application>Microsoft Office PowerPoint</Application>
  <PresentationFormat>Экран (4:3)</PresentationFormat>
  <Paragraphs>371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Трек</vt:lpstr>
      <vt:lpstr>Уроки физики    Вторушина С.В.  10  класс Т№2 (Осн..   ур-ние МКТ)</vt:lpstr>
      <vt:lpstr>Слайд 2</vt:lpstr>
      <vt:lpstr>Слайд 3</vt:lpstr>
      <vt:lpstr>Домашнее задание.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Домашнее задание.</vt:lpstr>
      <vt:lpstr>Слайд 15</vt:lpstr>
      <vt:lpstr>Слайд 16</vt:lpstr>
      <vt:lpstr>Слайд 17</vt:lpstr>
      <vt:lpstr>Слайд 18</vt:lpstr>
      <vt:lpstr>Слайд 19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 к уроку по теме «Величины, характеризующие колебательное движение»</dc:title>
  <dc:creator>Admin</dc:creator>
  <cp:lastModifiedBy>knt</cp:lastModifiedBy>
  <cp:revision>730</cp:revision>
  <dcterms:created xsi:type="dcterms:W3CDTF">2009-11-04T14:29:22Z</dcterms:created>
  <dcterms:modified xsi:type="dcterms:W3CDTF">2021-10-19T06:12:12Z</dcterms:modified>
</cp:coreProperties>
</file>