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4"/>
  </p:notesMasterIdLst>
  <p:sldIdLst>
    <p:sldId id="372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50" r:id="rId20"/>
    <p:sldId id="316" r:id="rId21"/>
    <p:sldId id="423" r:id="rId22"/>
    <p:sldId id="430" r:id="rId23"/>
    <p:sldId id="431" r:id="rId24"/>
    <p:sldId id="432" r:id="rId25"/>
    <p:sldId id="433" r:id="rId26"/>
    <p:sldId id="434" r:id="rId27"/>
    <p:sldId id="436" r:id="rId28"/>
    <p:sldId id="452" r:id="rId29"/>
    <p:sldId id="443" r:id="rId30"/>
    <p:sldId id="438" r:id="rId31"/>
    <p:sldId id="435" r:id="rId32"/>
    <p:sldId id="439" r:id="rId33"/>
    <p:sldId id="406" r:id="rId34"/>
    <p:sldId id="440" r:id="rId35"/>
    <p:sldId id="424" r:id="rId36"/>
    <p:sldId id="45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69" r:id="rId46"/>
    <p:sldId id="470" r:id="rId47"/>
    <p:sldId id="471" r:id="rId48"/>
    <p:sldId id="444" r:id="rId49"/>
    <p:sldId id="413" r:id="rId50"/>
    <p:sldId id="418" r:id="rId51"/>
    <p:sldId id="448" r:id="rId52"/>
    <p:sldId id="449" r:id="rId53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CCCC"/>
    <a:srgbClr val="365D21"/>
    <a:srgbClr val="006600"/>
    <a:srgbClr val="003300"/>
    <a:srgbClr val="0033CC"/>
    <a:srgbClr val="66CCFF"/>
    <a:srgbClr val="000099"/>
    <a:srgbClr val="0014AC"/>
    <a:srgbClr val="220F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2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0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2.wav"/><Relationship Id="rId4" Type="http://schemas.openxmlformats.org/officeDocument/2006/relationships/audio" Target="../media/audio10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0.wav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2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oleObject" Target="../embeddings/oleObject5.bin"/><Relationship Id="rId4" Type="http://schemas.openxmlformats.org/officeDocument/2006/relationships/audio" Target="../media/audio12.wav"/><Relationship Id="rId9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audio" Target="../media/audio1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endParaRPr lang="ru-RU" sz="4800" dirty="0" smtClean="0">
              <a:solidFill>
                <a:srgbClr val="0000FF"/>
              </a:solidFill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"/>
            <a:ext cx="264320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4414" y="1500174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142976" y="1500174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71438" y="3991704"/>
            <a:ext cx="9358346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Незаряженное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диэлектрика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внесено в электрическое поле отрицательного заряда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затем разделено на части М и 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2).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Какими электрическими зарядами обладают части тела М и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разделения?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 и N нейтральны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отрицательным, N — положительным.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положительными.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отрицательными.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14290"/>
            <a:ext cx="328611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79489" y="2000240"/>
            <a:ext cx="40645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нейтральны </a:t>
            </a:r>
            <a:endParaRPr lang="ru-RU" sz="3200" dirty="0"/>
          </a:p>
        </p:txBody>
      </p:sp>
      <p:grpSp>
        <p:nvGrpSpPr>
          <p:cNvPr id="3" name="Группа 60"/>
          <p:cNvGrpSpPr/>
          <p:nvPr/>
        </p:nvGrpSpPr>
        <p:grpSpPr>
          <a:xfrm rot="11064048">
            <a:off x="7359348" y="1664031"/>
            <a:ext cx="558967" cy="315227"/>
            <a:chOff x="1643042" y="1357298"/>
            <a:chExt cx="1214446" cy="50006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4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0"/>
          <p:cNvGrpSpPr/>
          <p:nvPr/>
        </p:nvGrpSpPr>
        <p:grpSpPr>
          <a:xfrm rot="11205595">
            <a:off x="8021880" y="746878"/>
            <a:ext cx="569823" cy="292148"/>
            <a:chOff x="1643042" y="1357298"/>
            <a:chExt cx="1214446" cy="500066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5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80"/>
          <p:cNvGrpSpPr/>
          <p:nvPr/>
        </p:nvGrpSpPr>
        <p:grpSpPr>
          <a:xfrm rot="11072746">
            <a:off x="7437878" y="1453553"/>
            <a:ext cx="635602" cy="236120"/>
            <a:chOff x="1643042" y="1357298"/>
            <a:chExt cx="1214446" cy="50006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6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6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90"/>
          <p:cNvGrpSpPr/>
          <p:nvPr/>
        </p:nvGrpSpPr>
        <p:grpSpPr>
          <a:xfrm rot="10800000">
            <a:off x="7715273" y="1071546"/>
            <a:ext cx="571503" cy="357189"/>
            <a:chOff x="1643042" y="1357298"/>
            <a:chExt cx="1214446" cy="500066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7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7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 rot="1904454">
            <a:off x="-268547" y="2149955"/>
            <a:ext cx="32147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790436" y="6334780"/>
            <a:ext cx="435356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425999" y="0"/>
            <a:ext cx="23607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214546" y="0"/>
            <a:ext cx="217643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проводник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071802" y="3929066"/>
            <a:ext cx="2214578" cy="357190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6281E-7 L 0.08003 -0.132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5" grpId="0" animBg="1"/>
      <p:bldP spid="25" grpId="1" animBg="1"/>
      <p:bldP spid="84" grpId="0" animBg="1"/>
      <p:bldP spid="86" grpId="0" animBg="1"/>
      <p:bldP spid="85" grpId="0" animBg="1"/>
      <p:bldP spid="87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28" y="3000372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электроемкость воздушного конденсатора при увеличении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одинаковом расстоянии между ними?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611255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 на одной пластине конденсатора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другой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Кл,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между пластинами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электроемкость конденсатора?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54" y="2428868"/>
            <a:ext cx="2249813" cy="1262059"/>
            <a:chOff x="6551" y="5003"/>
            <a:chExt cx="1740" cy="857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16470" y="2298184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359625" y="2143116"/>
            <a:ext cx="2141201" cy="1262059"/>
            <a:chOff x="6220" y="5003"/>
            <a:chExt cx="1656" cy="857"/>
          </a:xfrm>
          <a:noFill/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220" y="5003"/>
              <a:ext cx="1656" cy="857"/>
              <a:chOff x="690" y="3302"/>
              <a:chExt cx="1441" cy="857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205" y="3302"/>
                <a:ext cx="762" cy="812"/>
                <a:chOff x="10980" y="3511"/>
                <a:chExt cx="1215" cy="812"/>
              </a:xfrm>
              <a:grpFill/>
            </p:grpSpPr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0980" y="3511"/>
                  <a:ext cx="1100" cy="812"/>
                  <a:chOff x="10554" y="3779"/>
                  <a:chExt cx="878" cy="812"/>
                </a:xfrm>
                <a:grpFill/>
              </p:grpSpPr>
              <p:sp>
                <p:nvSpPr>
                  <p:cNvPr id="3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b="1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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391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-25005" y="3500438"/>
            <a:ext cx="29017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 </a:t>
            </a:r>
            <a:endParaRPr lang="ru-RU" sz="3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357950" y="4052193"/>
            <a:ext cx="2071702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 Ф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8143900" y="3786190"/>
            <a:ext cx="357190" cy="357190"/>
            <a:chOff x="9014" y="3756"/>
            <a:chExt cx="131" cy="131"/>
          </a:xfrm>
        </p:grpSpPr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8072462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90"/>
          <p:cNvGrpSpPr/>
          <p:nvPr/>
        </p:nvGrpSpPr>
        <p:grpSpPr>
          <a:xfrm>
            <a:off x="5688002" y="2285992"/>
            <a:ext cx="3170278" cy="2526768"/>
            <a:chOff x="5688002" y="2285992"/>
            <a:chExt cx="3170278" cy="2526768"/>
          </a:xfrm>
        </p:grpSpPr>
        <p:grpSp>
          <p:nvGrpSpPr>
            <p:cNvPr id="12" name="Группа 163"/>
            <p:cNvGrpSpPr/>
            <p:nvPr/>
          </p:nvGrpSpPr>
          <p:grpSpPr>
            <a:xfrm>
              <a:off x="6269090" y="2285992"/>
              <a:ext cx="2281898" cy="2526768"/>
              <a:chOff x="696925" y="713984"/>
              <a:chExt cx="2281898" cy="2526768"/>
            </a:xfrm>
          </p:grpSpPr>
          <p:sp>
            <p:nvSpPr>
              <p:cNvPr id="59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826823" y="2088752"/>
                <a:ext cx="36000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794925" y="-384016"/>
                <a:ext cx="36000" cy="2232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Группа 90"/>
            <p:cNvGrpSpPr/>
            <p:nvPr/>
          </p:nvGrpSpPr>
          <p:grpSpPr>
            <a:xfrm>
              <a:off x="8193505" y="2286651"/>
              <a:ext cx="664775" cy="2500329"/>
              <a:chOff x="21085" y="3188855"/>
              <a:chExt cx="338850" cy="1595453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21085" y="3904002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1085" y="4112524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194701" y="318885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185123" y="409461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89"/>
            <p:cNvGrpSpPr/>
            <p:nvPr/>
          </p:nvGrpSpPr>
          <p:grpSpPr>
            <a:xfrm rot="5400000">
              <a:off x="5008856" y="3003723"/>
              <a:ext cx="2484001" cy="1125709"/>
              <a:chOff x="4675903" y="2800471"/>
              <a:chExt cx="2597828" cy="1217014"/>
            </a:xfrm>
          </p:grpSpPr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>
                <a:off x="4675903" y="3365302"/>
                <a:ext cx="6023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5043424" y="2824051"/>
                <a:ext cx="1217014" cy="116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5295829" y="2906220"/>
                <a:ext cx="774895" cy="87997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6049731" y="3331397"/>
                <a:ext cx="1224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160335" y="4085848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-?</a:t>
            </a:r>
            <a:endParaRPr lang="ru-RU" sz="2800" b="1" dirty="0"/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089029" y="3929066"/>
            <a:ext cx="2071702" cy="662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6825" y="6334804"/>
            <a:ext cx="38472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Электроёмкость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57356" y="2394006"/>
            <a:ext cx="428628" cy="571504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286512" y="2214554"/>
            <a:ext cx="2141201" cy="1214446"/>
            <a:chOff x="6220" y="5030"/>
            <a:chExt cx="1656" cy="830"/>
          </a:xfrm>
          <a:noFill/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6220" y="5030"/>
              <a:ext cx="1656" cy="830"/>
              <a:chOff x="690" y="3329"/>
              <a:chExt cx="1441" cy="830"/>
            </a:xfrm>
            <a:grpFill/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Group 6"/>
              <p:cNvGrpSpPr>
                <a:grpSpLocks/>
              </p:cNvGrpSpPr>
              <p:nvPr/>
            </p:nvGrpSpPr>
            <p:grpSpPr bwMode="auto">
              <a:xfrm>
                <a:off x="1091" y="3329"/>
                <a:ext cx="883" cy="785"/>
                <a:chOff x="10788" y="3538"/>
                <a:chExt cx="1407" cy="785"/>
              </a:xfrm>
              <a:grpFill/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1" name="Group 8"/>
                <p:cNvGrpSpPr>
                  <a:grpSpLocks/>
                </p:cNvGrpSpPr>
                <p:nvPr/>
              </p:nvGrpSpPr>
              <p:grpSpPr bwMode="auto">
                <a:xfrm>
                  <a:off x="10788" y="3538"/>
                  <a:ext cx="1325" cy="785"/>
                  <a:chOff x="10399" y="3806"/>
                  <a:chExt cx="1057" cy="785"/>
                </a:xfrm>
                <a:grpFill/>
              </p:grpSpPr>
              <p:sp>
                <p:nvSpPr>
                  <p:cNvPr id="6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9" y="3806"/>
                    <a:ext cx="1057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3Кл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6В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78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8488898" y="3763036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449579" y="283434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 rot="20323324">
            <a:off x="6880035" y="3406121"/>
            <a:ext cx="785818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53706" y="3000372"/>
            <a:ext cx="69442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928794" y="5500702"/>
            <a:ext cx="571504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081" grpId="0" animBg="1"/>
      <p:bldP spid="46082" grpId="0" animBg="1"/>
      <p:bldP spid="24" grpId="0" animBg="1"/>
      <p:bldP spid="36" grpId="0" animBg="1"/>
      <p:bldP spid="37" grpId="0" animBg="1"/>
      <p:bldP spid="85" grpId="0" animBg="1"/>
      <p:bldP spid="85" grpId="1" animBg="1"/>
      <p:bldP spid="92" grpId="0"/>
      <p:bldP spid="93" grpId="0" animBg="1"/>
      <p:bldP spid="47" grpId="0" animBg="1"/>
      <p:bldP spid="48" grpId="0" animBg="1"/>
      <p:bldP spid="62" grpId="0"/>
      <p:bldP spid="62" grpId="1"/>
      <p:bldP spid="63" grpId="0"/>
      <p:bldP spid="63" grpId="1"/>
      <p:bldP spid="64" grpId="0" animBg="1"/>
      <p:bldP spid="64" grpId="1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24"/>
            <a:ext cx="9144000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точки М на поверхности заряженной металлической сферы электрический заряд может быть перемещен в точку N по трем различным траекториям: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внутри сферы,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 сферы,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поверхности сферы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3).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перемещении заряда по какой траектории силы электрического поля совершают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равна нулю.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траектории 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 траектории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одинакова и не равна нулю.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траектории 1.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2931" y="3071810"/>
            <a:ext cx="31410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28612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одинакова 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равна нулю.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214818"/>
            <a:ext cx="79408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равна нулю. </a:t>
            </a:r>
            <a:endParaRPr lang="ru-RU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4929198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6334780"/>
            <a:ext cx="320927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Т№12 Работа поля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3643314"/>
            <a:ext cx="571504" cy="64294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4584" y="3596260"/>
            <a:ext cx="571504" cy="64294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929198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45044" y="3406990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 воздушный конденсатор зарядили и отключили от источника тока. 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конденсатора при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его пластинами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 и выберите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4 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3357" y="2439684"/>
            <a:ext cx="2872693" cy="2000264"/>
            <a:chOff x="6274" y="5003"/>
            <a:chExt cx="1603" cy="8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274" y="5003"/>
              <a:ext cx="1603" cy="857"/>
              <a:chOff x="737" y="3302"/>
              <a:chExt cx="1394" cy="85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37" y="3513"/>
                <a:ext cx="58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15391" y="293434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30520" y="2428868"/>
            <a:ext cx="1784356" cy="1760546"/>
            <a:chOff x="11367" y="3511"/>
            <a:chExt cx="1110" cy="812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6759170" y="2716435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30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500958" y="264318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215174" y="4000504"/>
            <a:ext cx="1928826" cy="6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24" y="4130109"/>
            <a:ext cx="5891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отключили от источника тока.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32" y="4714884"/>
            <a:ext cx="60073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43042" y="5357826"/>
            <a:ext cx="65877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отключили от источника тока.</a:t>
            </a:r>
            <a:endParaRPr lang="ru-RU" sz="3200" b="1" dirty="0"/>
          </a:p>
        </p:txBody>
      </p:sp>
      <p:sp>
        <p:nvSpPr>
          <p:cNvPr id="38" name="Рамка 37"/>
          <p:cNvSpPr/>
          <p:nvPr/>
        </p:nvSpPr>
        <p:spPr>
          <a:xfrm>
            <a:off x="1214414" y="2500306"/>
            <a:ext cx="1571636" cy="1714512"/>
          </a:xfrm>
          <a:prstGeom prst="frame">
            <a:avLst>
              <a:gd name="adj1" fmla="val 2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3143240" y="2500306"/>
            <a:ext cx="1214446" cy="1714512"/>
          </a:xfrm>
          <a:prstGeom prst="frame">
            <a:avLst>
              <a:gd name="adj1" fmla="val 4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71470" y="6334780"/>
            <a:ext cx="38472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Электроёмкость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95104" y="5929330"/>
            <a:ext cx="602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раза. </a:t>
            </a:r>
            <a:endParaRPr lang="ru-RU" sz="4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01024" y="3429000"/>
            <a:ext cx="50006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9153" grpId="0" animBg="1"/>
      <p:bldP spid="16" grpId="0"/>
      <p:bldP spid="31" grpId="0" animBg="1"/>
      <p:bldP spid="33" grpId="0"/>
      <p:bldP spid="34" grpId="0" animBg="1"/>
      <p:bldP spid="35" grpId="0" animBg="1"/>
      <p:bldP spid="36" grpId="0" autoUpdateAnimBg="0"/>
      <p:bldP spid="38" grpId="0" animBg="1"/>
      <p:bldP spid="40" grpId="0" animBg="1"/>
      <p:bldP spid="37" grpId="0" animBg="1"/>
      <p:bldP spid="39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24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Внутренней поверхности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незаряженно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металлической сферы, установленной на изоляторе, передан электрический заряд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внутри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 справедливо?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14554"/>
            <a:ext cx="20716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6230" y="2143116"/>
            <a:ext cx="225780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>
            <a:spLocks/>
          </p:cNvSpPr>
          <p:nvPr/>
        </p:nvSpPr>
        <p:spPr bwMode="auto">
          <a:xfrm flipH="1" flipV="1">
            <a:off x="4665119" y="2428868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833235" y="4232777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4633219" y="2285992"/>
            <a:ext cx="45719" cy="585791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3242023" y="2500306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5500702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1251" y="2786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64296" y="560262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2261270" y="4655803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138593" y="5572140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84200" y="5522848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406" y="2285992"/>
            <a:ext cx="25523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lang="ru-RU" sz="28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 Е</a:t>
            </a:r>
            <a:r>
              <a:rPr lang="ru-RU" sz="28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80341" y="2139727"/>
            <a:ext cx="30636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lang="ru-RU" sz="36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Е</a:t>
            </a:r>
            <a:r>
              <a:rPr lang="ru-RU" sz="36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 </a:t>
            </a:r>
            <a:endParaRPr lang="ru-RU" sz="3600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-24"/>
            <a:ext cx="9358346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Внутренней поверхности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заземлённой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металлической сферы передан электрический заряд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  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вне 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сферы справедливо?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6334780"/>
            <a:ext cx="47354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86578" y="4857760"/>
            <a:ext cx="50006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6" grpId="0" animBg="1"/>
      <p:bldP spid="18" grpId="0" animBg="1"/>
      <p:bldP spid="19" grpId="0" animBg="1"/>
      <p:bldP spid="2050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заземленной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металлической сферы внесен заряженный шар, который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 касается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стенок сферы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внутри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вне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сферы справедливо?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70" y="3143272"/>
            <a:ext cx="20716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082288"/>
            <a:ext cx="2476512" cy="449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6072198" y="3786190"/>
            <a:ext cx="1857388" cy="1643074"/>
          </a:xfrm>
          <a:prstGeom prst="ellipse">
            <a:avLst/>
          </a:prstGeom>
          <a:solidFill>
            <a:schemeClr val="bg2">
              <a:alpha val="60000"/>
            </a:schemeClr>
          </a:solidFill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929190" y="4643446"/>
            <a:ext cx="1880016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5286380" y="3000372"/>
            <a:ext cx="1500198" cy="15716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7000892" y="2928934"/>
            <a:ext cx="1428760" cy="16430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7000892" y="4714884"/>
            <a:ext cx="1357322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29256" y="5929330"/>
            <a:ext cx="357188" cy="357187"/>
            <a:chOff x="1783" y="8526"/>
            <a:chExt cx="366" cy="38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4857752" y="2928934"/>
            <a:ext cx="1357322" cy="12144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715272" y="5143512"/>
            <a:ext cx="1071570" cy="100013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4500562" y="4929198"/>
            <a:ext cx="1571636" cy="92869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7429520" y="2571744"/>
            <a:ext cx="1071570" cy="128588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358346" cy="2214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Внутрь незаряженной металлической сферы, установленной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изоляторе,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внесен заряженный шар, который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касается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стенок сферы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 4).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из приведенных ниже утверждений о напряженности электрического поля внутри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сферы справедливо?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Е1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0,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1203936" y="3643314"/>
            <a:ext cx="1857388" cy="1643074"/>
          </a:xfrm>
          <a:prstGeom prst="ellipse">
            <a:avLst/>
          </a:prstGeom>
          <a:solidFill>
            <a:schemeClr val="bg2">
              <a:alpha val="60000"/>
            </a:scheme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 flipV="1">
            <a:off x="428596" y="2857496"/>
            <a:ext cx="1500198" cy="157163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2000232" y="2786058"/>
            <a:ext cx="1428760" cy="164307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000232" y="4500570"/>
            <a:ext cx="1357322" cy="12144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>
            <a:off x="0" y="4572008"/>
            <a:ext cx="1880016" cy="114300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3143248"/>
            <a:ext cx="33313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896" y="6334780"/>
            <a:ext cx="459311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</a:p>
        </p:txBody>
      </p:sp>
      <p:sp>
        <p:nvSpPr>
          <p:cNvPr id="38" name="Кольцо 37"/>
          <p:cNvSpPr/>
          <p:nvPr/>
        </p:nvSpPr>
        <p:spPr>
          <a:xfrm>
            <a:off x="4415218" y="2118732"/>
            <a:ext cx="5143536" cy="4929222"/>
          </a:xfrm>
          <a:prstGeom prst="donut">
            <a:avLst>
              <a:gd name="adj" fmla="val 32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2282603"/>
            <a:ext cx="315663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&gt;О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/>
          </a:p>
        </p:txBody>
      </p:sp>
      <p:grpSp>
        <p:nvGrpSpPr>
          <p:cNvPr id="4" name="Группа 68"/>
          <p:cNvGrpSpPr/>
          <p:nvPr/>
        </p:nvGrpSpPr>
        <p:grpSpPr>
          <a:xfrm>
            <a:off x="8143900" y="2071678"/>
            <a:ext cx="928694" cy="646331"/>
            <a:chOff x="6643702" y="350142"/>
            <a:chExt cx="928694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сф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68"/>
          <p:cNvGrpSpPr/>
          <p:nvPr/>
        </p:nvGrpSpPr>
        <p:grpSpPr>
          <a:xfrm>
            <a:off x="8215338" y="3143248"/>
            <a:ext cx="714380" cy="646331"/>
            <a:chOff x="6643702" y="493018"/>
            <a:chExt cx="714380" cy="646331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2359E-6 L 0.08369 -0.13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10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1" grpId="0" animBg="1"/>
      <p:bldP spid="3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6903" y="-88730"/>
            <a:ext cx="703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</a:t>
            </a:r>
            <a:r>
              <a:rPr kumimoji="0" lang="ru-RU" sz="2400" b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и гравитационного поля.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 10(3)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9001155" cy="3013246"/>
        </p:xfrm>
        <a:graphic>
          <a:graphicData uri="http://schemas.openxmlformats.org/drawingml/2006/table">
            <a:tbl>
              <a:tblPr/>
              <a:tblGrid>
                <a:gridCol w="1054830"/>
                <a:gridCol w="1125152"/>
                <a:gridCol w="1676450"/>
                <a:gridCol w="1286181"/>
                <a:gridCol w="1108776"/>
                <a:gridCol w="1497377"/>
                <a:gridCol w="1252389"/>
              </a:tblGrid>
              <a:tr h="48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ОСНОВНОЙ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ЗАКОН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закон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Кулона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закон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тяготения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НАПРЯЖЕННОСТЬ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E=(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kq</a:t>
                      </a:r>
                      <a:r>
                        <a:rPr lang="ru-RU" sz="2400" b="1" baseline="-25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2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|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|=Н/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Кл=В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/м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=F/m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g=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M/r</a:t>
                      </a:r>
                      <a:r>
                        <a:rPr lang="en-US" sz="2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</a:rPr>
                        <a:t>ПОТЕНЦИАЛ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=П/</a:t>
                      </a:r>
                      <a:r>
                        <a:rPr lang="en-US" sz="2000" b="1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kq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</a:rPr>
                        <a:t>|</a:t>
                      </a:r>
                      <a:r>
                        <a:rPr lang="ru-RU" sz="3200" b="1" cap="all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3200" b="1" cap="all" dirty="0">
                          <a:latin typeface="Times New Roman"/>
                          <a:ea typeface="Times New Roman"/>
                        </a:rPr>
                        <a:t>|=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Дж/</a:t>
                      </a:r>
                      <a:r>
                        <a:rPr lang="ru-RU" sz="1800" b="1" cap="all" dirty="0" err="1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л=В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baseline="-25000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=П/</a:t>
                      </a:r>
                      <a:r>
                        <a:rPr lang="en-US" sz="2000" b="1">
                          <a:latin typeface="Times New Roman"/>
                          <a:ea typeface="Times New Roman"/>
                        </a:rPr>
                        <a:t>m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cap="all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800" b="1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СВЯЗЬ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cap="none" dirty="0" smtClean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smtClean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800" b="1" baseline="-25000" dirty="0" err="1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gh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3714752"/>
          <a:ext cx="9143999" cy="2651760"/>
        </p:xfrm>
        <a:graphic>
          <a:graphicData uri="http://schemas.openxmlformats.org/drawingml/2006/table">
            <a:tbl>
              <a:tblPr/>
              <a:tblGrid>
                <a:gridCol w="1285852"/>
                <a:gridCol w="1111713"/>
                <a:gridCol w="1520066"/>
                <a:gridCol w="1306592"/>
                <a:gridCol w="1126372"/>
                <a:gridCol w="1364677"/>
                <a:gridCol w="142872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5.ЭНЕРГИЯ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ВЗАИМОДЕЙСТВИЯ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qEd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П=(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</a:rPr>
                        <a:t>kqq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mgh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ru-RU" sz="2400"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800"/>
                        <a:buFont typeface="Times New Roman"/>
                        <a:buNone/>
                      </a:pPr>
                      <a:r>
                        <a:rPr lang="ru-RU" sz="1200" b="1" u="none" strike="noStrike" dirty="0" smtClean="0">
                          <a:latin typeface="Times New Roman"/>
                          <a:ea typeface="Times New Roman"/>
                        </a:rPr>
                        <a:t>6.РАЗНОСТЬ</a:t>
                      </a:r>
                      <a:endParaRPr lang="ru-RU" sz="16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ПОТЕНЦИАЛОВ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=А/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baseline="-25000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0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=А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7.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РАБОТА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ПОЛЯ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A=FSCOS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sym typeface="Symbol"/>
                        </a:rPr>
                        <a:t>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A=q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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A=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qE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A= 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A=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mgh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 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ПОТЕНЦИАЛЬНОСТЬ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А не зависит от траектории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А по контуру=0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А не зависит от траектории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А по контуру=0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160" y="404664"/>
            <a:ext cx="9144000" cy="628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ё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 0.22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2206 L -2.22222E-6 0.322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2546 L 0 0.6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42844" y="639529"/>
            <a:ext cx="428628" cy="50345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286380" y="785795"/>
            <a:ext cx="428628" cy="42862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8049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28586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228599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V="1">
            <a:off x="1640827" y="1811593"/>
            <a:ext cx="1201820" cy="17889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785786" y="1500174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g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4000496" y="1571612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g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500298" y="1022118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494907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571472" y="891257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00034" y="960333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3"/>
          <p:cNvGrpSpPr/>
          <p:nvPr/>
        </p:nvGrpSpPr>
        <p:grpSpPr>
          <a:xfrm>
            <a:off x="0" y="3214686"/>
            <a:ext cx="3101458" cy="1609382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g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0033CC"/>
                  </a:solidFill>
                  <a:latin typeface="Times New Roman"/>
                  <a:ea typeface="Times New Roman"/>
                  <a:sym typeface="Symbol"/>
                </a:rPr>
                <a:t>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M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3214678" y="2857496"/>
            <a:ext cx="3101458" cy="1609382"/>
            <a:chOff x="2500298" y="2676874"/>
            <a:chExt cx="2610177" cy="1609382"/>
          </a:xfrm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g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33CC"/>
                  </a:solidFill>
                  <a:latin typeface="Times New Roman"/>
                  <a:ea typeface="Times New Roman"/>
                  <a:sym typeface="Symbol"/>
                </a:rPr>
                <a:t>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M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0800000" flipV="1">
            <a:off x="1428728" y="714356"/>
            <a:ext cx="2214578" cy="100013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2714612" y="928670"/>
            <a:ext cx="1357322" cy="78581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2310698" y="1524888"/>
            <a:ext cx="1071570" cy="164886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68"/>
          <p:cNvGrpSpPr/>
          <p:nvPr/>
        </p:nvGrpSpPr>
        <p:grpSpPr>
          <a:xfrm>
            <a:off x="2143108" y="642918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6600"/>
                  </a:solidFill>
                  <a:latin typeface="Times New Roman"/>
                  <a:ea typeface="Times New Roman"/>
                </a:rPr>
                <a:t>g</a:t>
              </a:r>
              <a:r>
                <a:rPr lang="en-US" sz="3600" b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3357554" y="1928802"/>
            <a:ext cx="3143272" cy="281414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379432" y="884650"/>
            <a:ext cx="5072098" cy="500066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214415" y="0"/>
            <a:ext cx="7429551" cy="66437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3929058" y="2428868"/>
            <a:ext cx="2000264" cy="1714512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929322" y="3286124"/>
            <a:ext cx="30718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5000628" y="0"/>
            <a:ext cx="0" cy="2449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963556" y="4146084"/>
            <a:ext cx="37071" cy="27119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 flipV="1">
            <a:off x="1000100" y="428604"/>
            <a:ext cx="3124586" cy="23273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5715008" y="428604"/>
            <a:ext cx="2000264" cy="2263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5500694" y="4000504"/>
            <a:ext cx="2357454" cy="21431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2357422" y="3929066"/>
            <a:ext cx="1931213" cy="20717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714348" y="3357562"/>
            <a:ext cx="319731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72264" y="2571744"/>
            <a:ext cx="2000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5072074"/>
            <a:ext cx="23574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горизонтали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ЭЛЕКТРИЧЕСКОЕ ПОЛЕ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3.1.1  Электризация тел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3.1.2  Взаимодействие зарядов. Два вида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3.1.3  Закон сохранения электрического заряда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3.1.4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Кулона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3.1.5  Действие электрического поля на электрические заряды. Напряжённость.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042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3.1.7  Принцип суперпозиции электрических полей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3.1.8  Потенциальность электростатического поля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3.1.9  Потенциал электрического поля. Разность потенциалов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3.1.10  Проводники в электрическом поле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3.1.11  Диэлектрики в электрическом поле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3.1.12  Электрическая емкость. Конденсатор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3.1.13  Энергия электрического поля конденсатора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273225"/>
            <a:ext cx="5072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75954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8596" y="-857280"/>
            <a:ext cx="9144000" cy="7072338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3286124"/>
            <a:ext cx="9144000" cy="1357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34780"/>
            <a:ext cx="341987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стр.29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записать…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642910" y="1071546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273225"/>
            <a:ext cx="5072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98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темам №9-13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14414" y="475954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214314"/>
            <a:ext cx="9144000" cy="7072338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2928934"/>
            <a:ext cx="9144000" cy="20002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электростатика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34780"/>
            <a:ext cx="341987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стр.29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записать…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Водяная капля с электрическим зарядом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соединилась с другой каплей, обладавшей зарядом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 стал электрический заряд образовавшейся капли?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+ 2q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480" y="1928802"/>
            <a:ext cx="5462329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замкнутой системе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= const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492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сохранения заряда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823564">
            <a:off x="5602300" y="3221405"/>
            <a:ext cx="332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Кл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№9</a:t>
            </a:r>
            <a:endParaRPr lang="ru-RU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991203">
            <a:off x="7643834" y="1928802"/>
            <a:ext cx="1353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7" y="6334780"/>
            <a:ext cx="341987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т№9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ЗСЗ,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4" grpId="0" build="p" animBg="1"/>
      <p:bldP spid="4" grpId="1" build="allAtOnce" animBg="1"/>
      <p:bldP spid="6" grpId="0"/>
      <p:bldP spid="7" grpId="0"/>
      <p:bldP spid="8" grpId="0" animBg="1"/>
      <p:bldP spid="11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Как изменится сила кулоновского взаимодействия двух  небольших заряженных шаров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заряда каждого из шаров в 2 раза,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расстояние между ними остается неизменным? 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32" y="4462874"/>
            <a:ext cx="9144032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сила кулоновского взаимодействия двух очечных электрических зарядов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расстояния между ними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3000372"/>
            <a:ext cx="3091405" cy="1357322"/>
            <a:chOff x="4214810" y="4643446"/>
            <a:chExt cx="3091405" cy="1357322"/>
          </a:xfrm>
        </p:grpSpPr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14282" y="2500306"/>
            <a:ext cx="32249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 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052595" y="2571744"/>
            <a:ext cx="3091405" cy="1357322"/>
            <a:chOff x="4214810" y="4643446"/>
            <a:chExt cx="3091405" cy="1357322"/>
          </a:xfrm>
        </p:grpSpPr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357322" y="3786190"/>
            <a:ext cx="37866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04" y="3071810"/>
            <a:ext cx="1143008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00992" y="3357562"/>
            <a:ext cx="571536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-142875"/>
            <a:ext cx="9144000" cy="7072337"/>
            <a:chOff x="3428992" y="-142143"/>
            <a:chExt cx="9144000" cy="6858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428992" y="-142143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1,6 10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Кл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28992" y="-142143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k= 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6000" b="1" baseline="30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572001" y="6429396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Кулона,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8" grpId="0" animBg="1"/>
      <p:bldP spid="11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23134"/>
            <a:ext cx="9144000" cy="29238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сила электростатического взаимодействия двух точечных электрических зарядов при перенесении их из вакуума в среду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диэлектрической проницаемостью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расстояние между зарядами останется неизменным?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Увеличится в 4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Увеличится в 2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изменится.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4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2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2857496"/>
            <a:ext cx="3091405" cy="1357322"/>
            <a:chOff x="4214810" y="4643446"/>
            <a:chExt cx="3091405" cy="1357322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29058" y="3214686"/>
            <a:ext cx="479349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2 раза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9" y="6334804"/>
            <a:ext cx="486003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Кулона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56" y="3643314"/>
            <a:ext cx="50009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489557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800" b="1" i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во сколько раз сила, взаимодействия в вакууме больше чем в данной среде.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  <p:bldP spid="10" grpId="0" animBg="1"/>
      <p:bldP spid="11" grpId="0" animBg="1"/>
      <p:bldP spid="12" grpId="0" animBg="1"/>
      <p:bldP spid="225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по модулю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электрического поля точечного заряда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увеличении расстояния от заряда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86512" y="3462692"/>
            <a:ext cx="2656854" cy="1609382"/>
            <a:chOff x="4247839" y="4286256"/>
            <a:chExt cx="2656854" cy="1609382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44302" y="1891056"/>
            <a:ext cx="2656854" cy="1609382"/>
            <a:chOff x="4247839" y="4286256"/>
            <a:chExt cx="2656854" cy="1609382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866659" y="3500438"/>
            <a:ext cx="1143008" cy="2357454"/>
            <a:chOff x="1664" y="4813"/>
            <a:chExt cx="366" cy="871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95253" y="2714620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"/>
          <p:cNvSpPr>
            <a:spLocks/>
          </p:cNvSpPr>
          <p:nvPr/>
        </p:nvSpPr>
        <p:spPr bwMode="auto">
          <a:xfrm rot="16200000">
            <a:off x="3224113" y="785794"/>
            <a:ext cx="928694" cy="4357718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53005" y="2643182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4113" y="2000240"/>
            <a:ext cx="531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3500438"/>
            <a:ext cx="38764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раза.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42896" y="6334780"/>
            <a:ext cx="450110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Напряженность ЭП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56092" y="3059618"/>
            <a:ext cx="50009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72462" y="4643446"/>
            <a:ext cx="42862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Напряжённость электрического поля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в. ф. в., характеризующая силовое действие электрического поля, ч. р. силе, действующей на единичный пробный положительный заряд.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22920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Потенциал электрического поля в данной точке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  С.Ф.В., равная потенциальной энергии единичного заряда в данной точке поля.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9124" y="106276"/>
            <a:ext cx="2643206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29190" y="928670"/>
            <a:ext cx="378621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668344" y="0"/>
            <a:ext cx="135928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22" grpId="0"/>
      <p:bldP spid="23" grpId="0" animBg="1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32" y="-24"/>
            <a:ext cx="9144032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Какое направление имеет вектор напряженности в точке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электростатического поля двух одинаковых точечных электрических зарядов, расположенных  относительно точки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как это представлено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Д.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забудьте выполнить эскиз.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86"/>
            <a:ext cx="367222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-24"/>
            <a:ext cx="3571868" cy="3688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3058859"/>
            <a:ext cx="3357586" cy="37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rot="-8340000">
            <a:off x="102527" y="4156184"/>
            <a:ext cx="1524988" cy="2294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8429620" y="5000636"/>
            <a:ext cx="714380" cy="646331"/>
            <a:chOff x="6643702" y="350142"/>
            <a:chExt cx="714380" cy="646331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 rot="-11940000" flipH="1">
            <a:off x="1242384" y="3855483"/>
            <a:ext cx="1501550" cy="73064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2214546" y="2857496"/>
            <a:ext cx="714380" cy="646331"/>
            <a:chOff x="6643702" y="493018"/>
            <a:chExt cx="714380" cy="646331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284359" y="3644675"/>
            <a:ext cx="228873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68"/>
          <p:cNvGrpSpPr/>
          <p:nvPr/>
        </p:nvGrpSpPr>
        <p:grpSpPr>
          <a:xfrm>
            <a:off x="1571604" y="2357430"/>
            <a:ext cx="714380" cy="646331"/>
            <a:chOff x="6670998" y="421580"/>
            <a:chExt cx="714380" cy="64633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rot="5400000">
            <a:off x="178563" y="232171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42976" y="2214554"/>
            <a:ext cx="1571636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4"/>
          <p:cNvSpPr>
            <a:spLocks noChangeShapeType="1"/>
          </p:cNvSpPr>
          <p:nvPr/>
        </p:nvSpPr>
        <p:spPr bwMode="auto">
          <a:xfrm rot="-11940000" flipH="1">
            <a:off x="7334357" y="4023039"/>
            <a:ext cx="708547" cy="33677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" name="Группа 68"/>
          <p:cNvGrpSpPr/>
          <p:nvPr/>
        </p:nvGrpSpPr>
        <p:grpSpPr>
          <a:xfrm>
            <a:off x="7715272" y="3214686"/>
            <a:ext cx="714380" cy="646331"/>
            <a:chOff x="6643702" y="493018"/>
            <a:chExt cx="714380" cy="646331"/>
          </a:xfrm>
        </p:grpSpPr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Line 4"/>
          <p:cNvSpPr>
            <a:spLocks noChangeShapeType="1"/>
          </p:cNvSpPr>
          <p:nvPr/>
        </p:nvSpPr>
        <p:spPr bwMode="auto">
          <a:xfrm rot="-8100000" flipH="1" flipV="1">
            <a:off x="7312165" y="4846388"/>
            <a:ext cx="840068" cy="801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643819" y="4000521"/>
            <a:ext cx="1571637" cy="1428729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322347" y="3393297"/>
            <a:ext cx="1500198" cy="14287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29520" y="4559816"/>
            <a:ext cx="1116000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68"/>
          <p:cNvGrpSpPr/>
          <p:nvPr/>
        </p:nvGrpSpPr>
        <p:grpSpPr>
          <a:xfrm>
            <a:off x="8429620" y="3714752"/>
            <a:ext cx="714380" cy="646331"/>
            <a:chOff x="6670998" y="421580"/>
            <a:chExt cx="714380" cy="64633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ine 4"/>
          <p:cNvSpPr>
            <a:spLocks noChangeShapeType="1"/>
          </p:cNvSpPr>
          <p:nvPr/>
        </p:nvSpPr>
        <p:spPr bwMode="auto">
          <a:xfrm rot="-8340000" flipH="1" flipV="1">
            <a:off x="4667346" y="1490978"/>
            <a:ext cx="1023753" cy="1976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rot="-11940000" flipV="1">
            <a:off x="3742390" y="1383090"/>
            <a:ext cx="1123152" cy="51992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571868" y="1857364"/>
            <a:ext cx="1428760" cy="135732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452470" y="1676049"/>
            <a:ext cx="1571636" cy="1357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821901" y="2035959"/>
            <a:ext cx="17859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68"/>
          <p:cNvGrpSpPr/>
          <p:nvPr/>
        </p:nvGrpSpPr>
        <p:grpSpPr>
          <a:xfrm>
            <a:off x="4857752" y="2571744"/>
            <a:ext cx="714380" cy="646331"/>
            <a:chOff x="6670998" y="421580"/>
            <a:chExt cx="714380" cy="646331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68"/>
          <p:cNvGrpSpPr/>
          <p:nvPr/>
        </p:nvGrpSpPr>
        <p:grpSpPr>
          <a:xfrm>
            <a:off x="142844" y="3000372"/>
            <a:ext cx="714380" cy="646331"/>
            <a:chOff x="6643702" y="350142"/>
            <a:chExt cx="714380" cy="646331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357290" y="4857760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21813" y="4893479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4643438" y="1214422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78959" y="125014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7126337" y="4338549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6072198" y="435769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142852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3922" y="6334780"/>
            <a:ext cx="50800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стр.23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7" grpId="0" animBg="1"/>
      <p:bldP spid="11" grpId="0" animBg="1"/>
      <p:bldP spid="25" grpId="0" animBg="1"/>
      <p:bldP spid="29" grpId="0" animBg="1"/>
      <p:bldP spid="39" grpId="0" animBg="1"/>
      <p:bldP spid="40" grpId="0" animBg="1"/>
      <p:bldP spid="6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32" y="-24"/>
            <a:ext cx="9144032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направление имеет вектор кулоновской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действующей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точечный заряд, помещенный в точку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(см. рис.1)?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80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2181425"/>
            <a:ext cx="2591372" cy="26763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18" y="2387237"/>
            <a:ext cx="2435912" cy="2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355003" y="4489574"/>
            <a:ext cx="1432276" cy="79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860172" y="3573634"/>
            <a:ext cx="113949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61627" y="3500438"/>
            <a:ext cx="114142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000892" y="3500438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131573" y="2711680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810736" y="5463395"/>
            <a:ext cx="49847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68"/>
          <p:cNvGrpSpPr/>
          <p:nvPr/>
        </p:nvGrpSpPr>
        <p:grpSpPr>
          <a:xfrm>
            <a:off x="500034" y="3071810"/>
            <a:ext cx="714380" cy="646331"/>
            <a:chOff x="6670998" y="421580"/>
            <a:chExt cx="714380" cy="646331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68"/>
          <p:cNvGrpSpPr/>
          <p:nvPr/>
        </p:nvGrpSpPr>
        <p:grpSpPr>
          <a:xfrm>
            <a:off x="4071934" y="4286256"/>
            <a:ext cx="714380" cy="646331"/>
            <a:chOff x="6670998" y="564456"/>
            <a:chExt cx="714380" cy="646331"/>
          </a:xfrm>
          <a:solidFill>
            <a:schemeClr val="bg1"/>
          </a:solidFill>
        </p:grpSpPr>
        <p:sp>
          <p:nvSpPr>
            <p:cNvPr id="26" name="TextBox 25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85013" y="63589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68"/>
          <p:cNvGrpSpPr/>
          <p:nvPr/>
        </p:nvGrpSpPr>
        <p:grpSpPr>
          <a:xfrm>
            <a:off x="8429620" y="2714620"/>
            <a:ext cx="714380" cy="646331"/>
            <a:chOff x="6670998" y="421580"/>
            <a:chExt cx="714380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68"/>
          <p:cNvGrpSpPr/>
          <p:nvPr/>
        </p:nvGrpSpPr>
        <p:grpSpPr>
          <a:xfrm>
            <a:off x="6357950" y="2711231"/>
            <a:ext cx="714380" cy="646331"/>
            <a:chOff x="6670998" y="564456"/>
            <a:chExt cx="714380" cy="646331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6824868" y="635868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68"/>
          <p:cNvGrpSpPr/>
          <p:nvPr/>
        </p:nvGrpSpPr>
        <p:grpSpPr>
          <a:xfrm>
            <a:off x="357158" y="5857892"/>
            <a:ext cx="714380" cy="646331"/>
            <a:chOff x="6670998" y="493018"/>
            <a:chExt cx="714380" cy="646331"/>
          </a:xfrm>
          <a:solidFill>
            <a:schemeClr val="bg2"/>
          </a:solidFill>
        </p:grpSpPr>
        <p:sp>
          <p:nvSpPr>
            <p:cNvPr id="38" name="TextBox 37"/>
            <p:cNvSpPr txBox="1"/>
            <p:nvPr/>
          </p:nvSpPr>
          <p:spPr>
            <a:xfrm>
              <a:off x="6670998" y="493018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813874" y="564456"/>
              <a:ext cx="457489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623765" y="4876905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-22670" y="479851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005735" y="2709381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9300" y="2630990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7053185" y="3019517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589679" y="2946349"/>
            <a:ext cx="1488006" cy="14775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68"/>
          <p:cNvGrpSpPr/>
          <p:nvPr/>
        </p:nvGrpSpPr>
        <p:grpSpPr>
          <a:xfrm>
            <a:off x="4572000" y="2214554"/>
            <a:ext cx="714380" cy="646331"/>
            <a:chOff x="6670998" y="421580"/>
            <a:chExt cx="714380" cy="646331"/>
          </a:xfrm>
          <a:solidFill>
            <a:schemeClr val="bg2"/>
          </a:solidFill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2643174" y="500042"/>
            <a:ext cx="2643206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15816" y="6334780"/>
            <a:ext cx="622818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Суперпозиция полей,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8" grpId="0" animBg="1"/>
      <p:bldP spid="49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-24"/>
            <a:ext cx="9144000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3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перемещается между точками с разностью потенциалов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работа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совершенная кулоновскими  силами?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214311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7686" y="2143116"/>
            <a:ext cx="3429024" cy="928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120Дж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39549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12В                   -8В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85720" y="3946529"/>
            <a:ext cx="3708395" cy="1409900"/>
            <a:chOff x="12464" y="5036"/>
            <a:chExt cx="1702" cy="1011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69580" y="4357694"/>
            <a:ext cx="714380" cy="763755"/>
            <a:chOff x="846" y="9235"/>
            <a:chExt cx="366" cy="388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214282" y="514012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68"/>
          <p:cNvGrpSpPr/>
          <p:nvPr/>
        </p:nvGrpSpPr>
        <p:grpSpPr>
          <a:xfrm>
            <a:off x="2357422" y="5072074"/>
            <a:ext cx="714380" cy="646331"/>
            <a:chOff x="6643702" y="350142"/>
            <a:chExt cx="714380" cy="646331"/>
          </a:xfrm>
        </p:grpSpPr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 rot="20172276">
            <a:off x="5996596" y="3334372"/>
            <a:ext cx="1143008" cy="928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6334780"/>
            <a:ext cx="471601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т№12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поля,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P spid="4" grpId="0" animBg="1"/>
      <p:bldP spid="6" grpId="0" animBg="1"/>
      <p:bldP spid="8" grpId="0" animBg="1"/>
      <p:bldP spid="23" grpId="0"/>
      <p:bldP spid="27" grpId="0" animBg="1"/>
      <p:bldP spid="2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576"/>
            <a:ext cx="264320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14414" y="1500174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142976" y="1500174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71438" y="3991704"/>
            <a:ext cx="9358346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Незаряженное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диэлектрика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внесено в электрическое поле отрицательного заряда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затем разделено на части М и 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2).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Какими электрическими зарядами обладают части тела М и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разделения?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 и N нейтральны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отрицательным, N — положительным.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положительными.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отрицательными.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14290"/>
            <a:ext cx="328611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79489" y="2000240"/>
            <a:ext cx="40645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нейтральны </a:t>
            </a:r>
            <a:endParaRPr lang="ru-RU" sz="3200" dirty="0"/>
          </a:p>
        </p:txBody>
      </p:sp>
      <p:grpSp>
        <p:nvGrpSpPr>
          <p:cNvPr id="6" name="Группа 60"/>
          <p:cNvGrpSpPr/>
          <p:nvPr/>
        </p:nvGrpSpPr>
        <p:grpSpPr>
          <a:xfrm rot="11064048">
            <a:off x="7359348" y="1664031"/>
            <a:ext cx="558967" cy="315227"/>
            <a:chOff x="1643042" y="1357298"/>
            <a:chExt cx="1214446" cy="50006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4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0"/>
          <p:cNvGrpSpPr/>
          <p:nvPr/>
        </p:nvGrpSpPr>
        <p:grpSpPr>
          <a:xfrm rot="11205595">
            <a:off x="8021880" y="746878"/>
            <a:ext cx="569823" cy="292148"/>
            <a:chOff x="1643042" y="1357298"/>
            <a:chExt cx="1214446" cy="500066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5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0"/>
          <p:cNvGrpSpPr/>
          <p:nvPr/>
        </p:nvGrpSpPr>
        <p:grpSpPr>
          <a:xfrm rot="11072746">
            <a:off x="7437878" y="1453553"/>
            <a:ext cx="635602" cy="236120"/>
            <a:chOff x="1643042" y="1357298"/>
            <a:chExt cx="1214446" cy="500066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6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6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90"/>
          <p:cNvGrpSpPr/>
          <p:nvPr/>
        </p:nvGrpSpPr>
        <p:grpSpPr>
          <a:xfrm rot="10800000">
            <a:off x="7715273" y="1071546"/>
            <a:ext cx="571503" cy="357189"/>
            <a:chOff x="1643042" y="1357298"/>
            <a:chExt cx="1214446" cy="500066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7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7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 rot="1904454">
            <a:off x="-268547" y="2149955"/>
            <a:ext cx="32147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5425999" y="0"/>
            <a:ext cx="23607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214546" y="0"/>
            <a:ext cx="217643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проводник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071802" y="4071942"/>
            <a:ext cx="2214578" cy="357190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131840" y="6334780"/>
            <a:ext cx="60121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ЭП,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6281E-7 L 0.08003 -0.132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5" grpId="0" animBg="1"/>
      <p:bldP spid="25" grpId="1" animBg="1"/>
      <p:bldP spid="84" grpId="0" animBg="1"/>
      <p:bldP spid="85" grpId="0" animBg="1"/>
      <p:bldP spid="87" grpId="0" animBg="1"/>
      <p:bldP spid="89" grpId="0" animBg="1"/>
      <p:bldP spid="90" grpId="0" animBg="1"/>
      <p:bldP spid="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25339"/>
            <a:ext cx="3190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электрики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42918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поль…               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0"/>
            <a:ext cx="228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е )</a:t>
            </a:r>
            <a:endParaRPr lang="ru-RU" sz="28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 rot="16200000">
            <a:off x="607191" y="1821645"/>
            <a:ext cx="2857520" cy="207170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 rot="19371792">
            <a:off x="1242217" y="1744621"/>
            <a:ext cx="1214446" cy="500066"/>
            <a:chOff x="1643042" y="1357298"/>
            <a:chExt cx="1214446" cy="50006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8"/>
          <p:cNvGrpSpPr/>
          <p:nvPr/>
        </p:nvGrpSpPr>
        <p:grpSpPr>
          <a:xfrm>
            <a:off x="2000232" y="714356"/>
            <a:ext cx="1214446" cy="500066"/>
            <a:chOff x="1643042" y="1357298"/>
            <a:chExt cx="1214446" cy="500066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8"/>
          <p:cNvGrpSpPr/>
          <p:nvPr/>
        </p:nvGrpSpPr>
        <p:grpSpPr>
          <a:xfrm rot="19148390">
            <a:off x="1785918" y="2428868"/>
            <a:ext cx="1214446" cy="500066"/>
            <a:chOff x="1643042" y="1357298"/>
            <a:chExt cx="1214446" cy="500066"/>
          </a:xfrm>
        </p:grpSpPr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38"/>
          <p:cNvGrpSpPr/>
          <p:nvPr/>
        </p:nvGrpSpPr>
        <p:grpSpPr>
          <a:xfrm rot="13586183">
            <a:off x="992528" y="2719709"/>
            <a:ext cx="1214446" cy="500066"/>
            <a:chOff x="1643042" y="1357298"/>
            <a:chExt cx="1214446" cy="500066"/>
          </a:xfrm>
        </p:grpSpPr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4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48"/>
          <p:cNvGrpSpPr/>
          <p:nvPr/>
        </p:nvGrpSpPr>
        <p:grpSpPr>
          <a:xfrm rot="8734542">
            <a:off x="1785918" y="3429000"/>
            <a:ext cx="1214446" cy="500066"/>
            <a:chOff x="1643042" y="1357298"/>
            <a:chExt cx="1214446" cy="500066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1142976" y="3857628"/>
            <a:ext cx="18181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хаос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 rot="16200000">
            <a:off x="5250661" y="1321579"/>
            <a:ext cx="2857520" cy="207170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Группа 60"/>
          <p:cNvGrpSpPr/>
          <p:nvPr/>
        </p:nvGrpSpPr>
        <p:grpSpPr>
          <a:xfrm rot="11064048">
            <a:off x="6446784" y="974527"/>
            <a:ext cx="1214446" cy="500066"/>
            <a:chOff x="1643042" y="1357298"/>
            <a:chExt cx="1214446" cy="500066"/>
          </a:xfrm>
        </p:grpSpPr>
        <p:grpSp>
          <p:nvGrpSpPr>
            <p:cNvPr id="51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6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70"/>
          <p:cNvGrpSpPr/>
          <p:nvPr/>
        </p:nvGrpSpPr>
        <p:grpSpPr>
          <a:xfrm rot="11205595">
            <a:off x="6454598" y="2284291"/>
            <a:ext cx="1214446" cy="500066"/>
            <a:chOff x="1643042" y="1357298"/>
            <a:chExt cx="1214446" cy="500066"/>
          </a:xfrm>
        </p:grpSpPr>
        <p:grpSp>
          <p:nvGrpSpPr>
            <p:cNvPr id="63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7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7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74" name="Прямая соединительная линия 7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80"/>
          <p:cNvGrpSpPr/>
          <p:nvPr/>
        </p:nvGrpSpPr>
        <p:grpSpPr>
          <a:xfrm rot="11072746">
            <a:off x="5661476" y="1690389"/>
            <a:ext cx="1214446" cy="500066"/>
            <a:chOff x="1643042" y="1357298"/>
            <a:chExt cx="1214446" cy="500066"/>
          </a:xfrm>
        </p:grpSpPr>
        <p:grpSp>
          <p:nvGrpSpPr>
            <p:cNvPr id="73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8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8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8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90"/>
          <p:cNvGrpSpPr/>
          <p:nvPr/>
        </p:nvGrpSpPr>
        <p:grpSpPr>
          <a:xfrm rot="10800000">
            <a:off x="5715008" y="3071810"/>
            <a:ext cx="1214446" cy="500066"/>
            <a:chOff x="1643042" y="1357298"/>
            <a:chExt cx="1214446" cy="500066"/>
          </a:xfrm>
        </p:grpSpPr>
        <p:grpSp>
          <p:nvGrpSpPr>
            <p:cNvPr id="83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9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94" name="Прямая соединительная линия 9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3"/>
          <p:cNvGrpSpPr>
            <a:grpSpLocks/>
          </p:cNvGrpSpPr>
          <p:nvPr/>
        </p:nvGrpSpPr>
        <p:grpSpPr bwMode="auto">
          <a:xfrm>
            <a:off x="4929364" y="1071546"/>
            <a:ext cx="357016" cy="428628"/>
            <a:chOff x="846" y="9235"/>
            <a:chExt cx="366" cy="388"/>
          </a:xfrm>
        </p:grpSpPr>
        <p:sp>
          <p:nvSpPr>
            <p:cNvPr id="10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" name="Group 10"/>
          <p:cNvGrpSpPr>
            <a:grpSpLocks/>
          </p:cNvGrpSpPr>
          <p:nvPr/>
        </p:nvGrpSpPr>
        <p:grpSpPr bwMode="auto">
          <a:xfrm>
            <a:off x="8072462" y="1142984"/>
            <a:ext cx="428628" cy="386378"/>
            <a:chOff x="846" y="9235"/>
            <a:chExt cx="366" cy="388"/>
          </a:xfrm>
        </p:grpSpPr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7858148" y="1000108"/>
            <a:ext cx="142876" cy="2786082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429256" y="1000108"/>
            <a:ext cx="142876" cy="27860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 стрелкой 110"/>
          <p:cNvCxnSpPr/>
          <p:nvPr/>
        </p:nvCxnSpPr>
        <p:spPr>
          <a:xfrm flipV="1">
            <a:off x="6143636" y="785794"/>
            <a:ext cx="1395565" cy="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68"/>
          <p:cNvGrpSpPr/>
          <p:nvPr/>
        </p:nvGrpSpPr>
        <p:grpSpPr>
          <a:xfrm>
            <a:off x="7429520" y="214290"/>
            <a:ext cx="714380" cy="646331"/>
            <a:chOff x="6670998" y="421580"/>
            <a:chExt cx="714380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>
            <a:off x="6357950" y="1500174"/>
            <a:ext cx="571504" cy="4544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68"/>
          <p:cNvGrpSpPr/>
          <p:nvPr/>
        </p:nvGrpSpPr>
        <p:grpSpPr>
          <a:xfrm>
            <a:off x="5572132" y="642918"/>
            <a:ext cx="928694" cy="646331"/>
            <a:chOff x="6670998" y="421580"/>
            <a:chExt cx="928694" cy="646331"/>
          </a:xfrm>
          <a:solidFill>
            <a:schemeClr val="bg1"/>
          </a:solidFill>
        </p:grpSpPr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70998" y="421580"/>
              <a:ext cx="928694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4929190" y="3786190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357818" y="4500570"/>
            <a:ext cx="291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786446" y="5429264"/>
            <a:ext cx="2286016" cy="1214470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46"/>
          <p:cNvGrpSpPr/>
          <p:nvPr/>
        </p:nvGrpSpPr>
        <p:grpSpPr>
          <a:xfrm>
            <a:off x="5857884" y="5466819"/>
            <a:ext cx="1759664" cy="1000132"/>
            <a:chOff x="4605029" y="4827266"/>
            <a:chExt cx="1759664" cy="1000132"/>
          </a:xfrm>
        </p:grpSpPr>
        <p:sp>
          <p:nvSpPr>
            <p:cNvPr id="130" name="Text Box 32"/>
            <p:cNvSpPr txBox="1">
              <a:spLocks noChangeArrowheads="1"/>
            </p:cNvSpPr>
            <p:nvPr/>
          </p:nvSpPr>
          <p:spPr bwMode="auto">
            <a:xfrm>
              <a:off x="4605029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86578" y="5947603"/>
            <a:ext cx="9286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58016" y="5357826"/>
            <a:ext cx="1071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"/>
          <p:cNvSpPr>
            <a:spLocks noChangeArrowheads="1"/>
          </p:cNvSpPr>
          <p:nvPr/>
        </p:nvSpPr>
        <p:spPr bwMode="auto">
          <a:xfrm>
            <a:off x="1000100" y="4786322"/>
            <a:ext cx="42646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проницаемость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500694" y="3571876"/>
            <a:ext cx="2366417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 и N нейтральны </a:t>
            </a:r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0" y="6334780"/>
            <a:ext cx="586814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ЭП,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/>
      <p:bldP spid="6" grpId="0"/>
      <p:bldP spid="18" grpId="0" animBg="1"/>
      <p:bldP spid="59" grpId="0"/>
      <p:bldP spid="60" grpId="0" animBg="1"/>
      <p:bldP spid="109" grpId="0" animBg="1"/>
      <p:bldP spid="110" grpId="0" animBg="1"/>
      <p:bldP spid="120" grpId="0"/>
      <p:bldP spid="121" grpId="0"/>
      <p:bldP spid="122" grpId="0" animBg="1"/>
      <p:bldP spid="122" grpId="1" animBg="1"/>
      <p:bldP spid="134" grpId="0"/>
      <p:bldP spid="135" grpId="0"/>
      <p:bldP spid="136" grpId="0"/>
      <p:bldP spid="126" grpId="0" animBg="1"/>
      <p:bldP spid="128" grpId="0" animBg="1"/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Водяная капля с электрическим зарядом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соединилась с другой каплей, обладавшей зарядом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 стал электрический заряд образовавшейся капли?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+ 2q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480" y="1928802"/>
            <a:ext cx="5462329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замкнутой системе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= const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492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сохранения заряда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823564">
            <a:off x="5602300" y="3221405"/>
            <a:ext cx="332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Кл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2743" y="6334780"/>
            <a:ext cx="178125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Т№9 ЗСЗ </a:t>
            </a:r>
          </a:p>
        </p:txBody>
      </p:sp>
      <p:sp>
        <p:nvSpPr>
          <p:cNvPr id="11" name="Прямоугольник 10"/>
          <p:cNvSpPr/>
          <p:nvPr/>
        </p:nvSpPr>
        <p:spPr>
          <a:xfrm rot="19991203">
            <a:off x="7643834" y="1928802"/>
            <a:ext cx="1353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4" grpId="0" build="p" animBg="1"/>
      <p:bldP spid="4" grpId="1" build="allAtOnce" animBg="1"/>
      <p:bldP spid="6" grpId="0"/>
      <p:bldP spid="7" grpId="0"/>
      <p:bldP spid="9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28" y="3000372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электроемкость воздушного конденсатора при увеличении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одинаковом расстоянии между ними?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611255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 на одной пластине конденсатора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другой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Кл,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между пластинами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электроемкость конденсатора?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42854" y="2428868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16470" y="2298184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4359625" y="2143116"/>
            <a:ext cx="2141201" cy="1262059"/>
            <a:chOff x="6220" y="5003"/>
            <a:chExt cx="1656" cy="857"/>
          </a:xfrm>
          <a:noFill/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6220" y="5003"/>
              <a:ext cx="1656" cy="857"/>
              <a:chOff x="690" y="3302"/>
              <a:chExt cx="1441" cy="857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1205" y="3302"/>
                <a:ext cx="762" cy="812"/>
                <a:chOff x="10980" y="3511"/>
                <a:chExt cx="1215" cy="812"/>
              </a:xfrm>
              <a:grpFill/>
            </p:grpSpPr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0980" y="3511"/>
                  <a:ext cx="1100" cy="812"/>
                  <a:chOff x="10554" y="3779"/>
                  <a:chExt cx="878" cy="812"/>
                </a:xfrm>
                <a:grpFill/>
              </p:grpSpPr>
              <p:sp>
                <p:nvSpPr>
                  <p:cNvPr id="3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b="1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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391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-25005" y="3500438"/>
            <a:ext cx="29017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 </a:t>
            </a:r>
            <a:endParaRPr lang="ru-RU" sz="3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357950" y="4052193"/>
            <a:ext cx="2071702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 Ф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77"/>
          <p:cNvGrpSpPr>
            <a:grpSpLocks/>
          </p:cNvGrpSpPr>
          <p:nvPr/>
        </p:nvGrpSpPr>
        <p:grpSpPr bwMode="auto">
          <a:xfrm>
            <a:off x="8143900" y="3786190"/>
            <a:ext cx="357190" cy="357190"/>
            <a:chOff x="9014" y="3756"/>
            <a:chExt cx="131" cy="131"/>
          </a:xfrm>
        </p:grpSpPr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8072462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5688002" y="2285992"/>
            <a:ext cx="3170278" cy="2526768"/>
            <a:chOff x="5688002" y="2285992"/>
            <a:chExt cx="3170278" cy="2526768"/>
          </a:xfrm>
        </p:grpSpPr>
        <p:grpSp>
          <p:nvGrpSpPr>
            <p:cNvPr id="56" name="Группа 163"/>
            <p:cNvGrpSpPr/>
            <p:nvPr/>
          </p:nvGrpSpPr>
          <p:grpSpPr>
            <a:xfrm>
              <a:off x="6269090" y="2285992"/>
              <a:ext cx="2281898" cy="2526768"/>
              <a:chOff x="696925" y="713984"/>
              <a:chExt cx="2281898" cy="2526768"/>
            </a:xfrm>
          </p:grpSpPr>
          <p:sp>
            <p:nvSpPr>
              <p:cNvPr id="59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826823" y="2088752"/>
                <a:ext cx="36000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794925" y="-384016"/>
                <a:ext cx="36000" cy="2232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" name="Группа 90"/>
            <p:cNvGrpSpPr/>
            <p:nvPr/>
          </p:nvGrpSpPr>
          <p:grpSpPr>
            <a:xfrm>
              <a:off x="8193505" y="2286651"/>
              <a:ext cx="664775" cy="2500329"/>
              <a:chOff x="21085" y="3188855"/>
              <a:chExt cx="338850" cy="1595453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21085" y="3904002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1085" y="4112524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194701" y="318885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185123" y="409461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 rot="5400000">
              <a:off x="5008856" y="3003723"/>
              <a:ext cx="2484001" cy="1125709"/>
              <a:chOff x="4675903" y="2800471"/>
              <a:chExt cx="2597828" cy="1217014"/>
            </a:xfrm>
          </p:grpSpPr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>
                <a:off x="4675903" y="3365302"/>
                <a:ext cx="6023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5043424" y="2824051"/>
                <a:ext cx="1217014" cy="116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5295829" y="2906220"/>
                <a:ext cx="774895" cy="87997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6049731" y="3331397"/>
                <a:ext cx="1224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160335" y="4085848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-?</a:t>
            </a:r>
            <a:endParaRPr lang="ru-RU" sz="2800" b="1" dirty="0"/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089029" y="3929066"/>
            <a:ext cx="2071702" cy="662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57356" y="2394006"/>
            <a:ext cx="428628" cy="571504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6286512" y="2214554"/>
            <a:ext cx="2141201" cy="1214446"/>
            <a:chOff x="6220" y="5030"/>
            <a:chExt cx="1656" cy="830"/>
          </a:xfrm>
          <a:noFill/>
        </p:grpSpPr>
        <p:grpSp>
          <p:nvGrpSpPr>
            <p:cNvPr id="50" name="Group 3"/>
            <p:cNvGrpSpPr>
              <a:grpSpLocks/>
            </p:cNvGrpSpPr>
            <p:nvPr/>
          </p:nvGrpSpPr>
          <p:grpSpPr bwMode="auto">
            <a:xfrm>
              <a:off x="6220" y="5030"/>
              <a:ext cx="1656" cy="830"/>
              <a:chOff x="690" y="3329"/>
              <a:chExt cx="1441" cy="830"/>
            </a:xfrm>
            <a:grpFill/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1091" y="3329"/>
                <a:ext cx="883" cy="785"/>
                <a:chOff x="10788" y="3538"/>
                <a:chExt cx="1407" cy="785"/>
              </a:xfrm>
              <a:grpFill/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7" name="Group 8"/>
                <p:cNvGrpSpPr>
                  <a:grpSpLocks/>
                </p:cNvGrpSpPr>
                <p:nvPr/>
              </p:nvGrpSpPr>
              <p:grpSpPr bwMode="auto">
                <a:xfrm>
                  <a:off x="10788" y="3538"/>
                  <a:ext cx="1325" cy="785"/>
                  <a:chOff x="10399" y="3806"/>
                  <a:chExt cx="1057" cy="785"/>
                </a:xfrm>
                <a:grpFill/>
              </p:grpSpPr>
              <p:sp>
                <p:nvSpPr>
                  <p:cNvPr id="6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9" y="3806"/>
                    <a:ext cx="1057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3Кл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6В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78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8488898" y="3763036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449579" y="283434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 rot="20323324">
            <a:off x="6880035" y="3406121"/>
            <a:ext cx="785818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53706" y="3000372"/>
            <a:ext cx="69442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928794" y="5500702"/>
            <a:ext cx="571504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-32" y="-214363"/>
            <a:ext cx="9144032" cy="7072363"/>
            <a:chOff x="0" y="-3214734"/>
            <a:chExt cx="9144032" cy="7072363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0" y="-3214734"/>
              <a:ext cx="9144000" cy="7072363"/>
              <a:chOff x="357222" y="-2643182"/>
              <a:chExt cx="9144000" cy="7072363"/>
            </a:xfrm>
            <a:solidFill>
              <a:srgbClr val="000000">
                <a:alpha val="70000"/>
              </a:srgbClr>
            </a:solidFill>
          </p:grpSpPr>
          <p:grpSp>
            <p:nvGrpSpPr>
              <p:cNvPr id="68" name="Группа 11"/>
              <p:cNvGrpSpPr/>
              <p:nvPr/>
            </p:nvGrpSpPr>
            <p:grpSpPr>
              <a:xfrm>
                <a:off x="357222" y="-2643182"/>
                <a:ext cx="9144000" cy="7072363"/>
                <a:chOff x="-4714908" y="-3143272"/>
                <a:chExt cx="9144000" cy="7072363"/>
              </a:xfrm>
              <a:grpFill/>
            </p:grpSpPr>
            <p:grpSp>
              <p:nvGrpSpPr>
                <p:cNvPr id="79" name="Группа 12"/>
                <p:cNvGrpSpPr/>
                <p:nvPr/>
              </p:nvGrpSpPr>
              <p:grpSpPr>
                <a:xfrm>
                  <a:off x="-4714908" y="-3143272"/>
                  <a:ext cx="9144000" cy="7072363"/>
                  <a:chOff x="357222" y="-2786059"/>
                  <a:chExt cx="9144000" cy="7072363"/>
                </a:xfrm>
                <a:grpFill/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35722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357686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0" y="71438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Группа 15"/>
              <p:cNvGrpSpPr/>
              <p:nvPr/>
            </p:nvGrpSpPr>
            <p:grpSpPr>
              <a:xfrm>
                <a:off x="428628" y="-2431995"/>
                <a:ext cx="2844716" cy="1896893"/>
                <a:chOff x="-702865" y="-1436152"/>
                <a:chExt cx="1553672" cy="1550860"/>
              </a:xfrm>
              <a:grpFill/>
            </p:grpSpPr>
            <p:sp>
              <p:nvSpPr>
                <p:cNvPr id="73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38896" y="-1436152"/>
                  <a:ext cx="507088" cy="9813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92061" y="-499116"/>
                  <a:ext cx="758746" cy="61382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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8" name="Прямая соединительная линия 77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0" y="582209"/>
              <a:ext cx="914403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13. Электроемкость- с.ф. в., характеризующая способность проводника или системы проводника накапливать электрический заряд.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491881" y="6334804"/>
            <a:ext cx="565215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Электроёмкость,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081" grpId="0" animBg="1"/>
      <p:bldP spid="46082" grpId="0" animBg="1"/>
      <p:bldP spid="24" grpId="0" animBg="1"/>
      <p:bldP spid="36" grpId="0" animBg="1"/>
      <p:bldP spid="37" grpId="0" animBg="1"/>
      <p:bldP spid="85" grpId="0" animBg="1"/>
      <p:bldP spid="85" grpId="1" animBg="1"/>
      <p:bldP spid="92" grpId="0"/>
      <p:bldP spid="93" grpId="0" animBg="1"/>
      <p:bldP spid="48" grpId="0" animBg="1"/>
      <p:bldP spid="62" grpId="0"/>
      <p:bldP spid="62" grpId="1"/>
      <p:bldP spid="63" grpId="0"/>
      <p:bldP spid="63" grpId="1"/>
      <p:bldP spid="64" grpId="0" animBg="1"/>
      <p:bldP spid="64" grpId="1" animBg="1"/>
      <p:bldP spid="65" grpId="0" animBg="1"/>
      <p:bldP spid="6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26866"/>
            <a:ext cx="9358345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электрического поля в конденсаторе, если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заряд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1406" y="2368246"/>
            <a:ext cx="2786673" cy="2000264"/>
            <a:chOff x="6322" y="5003"/>
            <a:chExt cx="1555" cy="857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6322" y="5003"/>
              <a:ext cx="1555" cy="857"/>
              <a:chOff x="779" y="3302"/>
              <a:chExt cx="1352" cy="857"/>
            </a:xfrm>
          </p:grpSpPr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779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1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25024" y="2881880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2772551" y="2357430"/>
            <a:ext cx="1784356" cy="1760546"/>
            <a:chOff x="11367" y="3511"/>
            <a:chExt cx="1110" cy="812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4261275" y="1986969"/>
            <a:ext cx="42398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endParaRPr lang="ru-RU" sz="3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5852" y="2500306"/>
            <a:ext cx="1357322" cy="150019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9680005">
            <a:off x="5483569" y="2370912"/>
            <a:ext cx="76174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6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14678" y="559288"/>
            <a:ext cx="1571636" cy="42862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0" y="-271683"/>
            <a:ext cx="9185070" cy="7129683"/>
            <a:chOff x="-71470" y="3728870"/>
            <a:chExt cx="9185070" cy="7129683"/>
          </a:xfrm>
          <a:solidFill>
            <a:srgbClr val="000000">
              <a:alpha val="70000"/>
            </a:srgbClr>
          </a:solidFill>
        </p:grpSpPr>
        <p:grpSp>
          <p:nvGrpSpPr>
            <p:cNvPr id="27" name="Группа 120"/>
            <p:cNvGrpSpPr/>
            <p:nvPr/>
          </p:nvGrpSpPr>
          <p:grpSpPr>
            <a:xfrm>
              <a:off x="-71470" y="3728870"/>
              <a:ext cx="9144064" cy="7129683"/>
              <a:chOff x="285752" y="-2700502"/>
              <a:chExt cx="9144064" cy="7129683"/>
            </a:xfrm>
            <a:grpFill/>
          </p:grpSpPr>
          <p:grpSp>
            <p:nvGrpSpPr>
              <p:cNvPr id="32" name="Группа 11"/>
              <p:cNvGrpSpPr/>
              <p:nvPr/>
            </p:nvGrpSpPr>
            <p:grpSpPr>
              <a:xfrm>
                <a:off x="285752" y="-2643182"/>
                <a:ext cx="9144064" cy="7072363"/>
                <a:chOff x="-4786378" y="-3143272"/>
                <a:chExt cx="9144064" cy="7072363"/>
              </a:xfrm>
              <a:grpFill/>
            </p:grpSpPr>
            <p:grpSp>
              <p:nvGrpSpPr>
                <p:cNvPr id="38" name="Группа 12"/>
                <p:cNvGrpSpPr/>
                <p:nvPr/>
              </p:nvGrpSpPr>
              <p:grpSpPr>
                <a:xfrm>
                  <a:off x="-4786378" y="-3143272"/>
                  <a:ext cx="9144064" cy="7072363"/>
                  <a:chOff x="285752" y="-2786059"/>
                  <a:chExt cx="9144064" cy="7072363"/>
                </a:xfrm>
                <a:grpFill/>
              </p:grpSpPr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28575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286280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</a:t>
                    </a:r>
                    <a:r>
                      <a:rPr lang="ru-RU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0" y="928670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Группа 15"/>
              <p:cNvGrpSpPr/>
              <p:nvPr/>
            </p:nvGrpSpPr>
            <p:grpSpPr>
              <a:xfrm>
                <a:off x="428628" y="-2700502"/>
                <a:ext cx="2746558" cy="2358870"/>
                <a:chOff x="-702865" y="-1655676"/>
                <a:chExt cx="1500062" cy="1928559"/>
              </a:xfrm>
              <a:grpFill/>
            </p:grpSpPr>
            <p:sp>
              <p:nvSpPr>
                <p:cNvPr id="3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П=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38896" y="-1655676"/>
                  <a:ext cx="675184" cy="981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72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451" y="-557501"/>
                  <a:ext cx="758746" cy="830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/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929322" y="4443080"/>
              <a:ext cx="170833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П=</a:t>
              </a:r>
              <a:endPara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 bwMode="auto">
            <a:xfrm flipV="1">
              <a:off x="7427427" y="5089642"/>
              <a:ext cx="1152000" cy="34976"/>
            </a:xfrm>
            <a:prstGeom prst="line">
              <a:avLst/>
            </a:prstGeom>
            <a:grpFill/>
            <a:ln w="63500">
              <a:solidFill>
                <a:srgbClr val="FFFF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7287459" y="3857629"/>
              <a:ext cx="1826141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7438612" y="5214951"/>
              <a:ext cx="1174922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6334780"/>
            <a:ext cx="576063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Электроёмкость,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5532E-6 L 0.175 -0.005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  <p:bldP spid="15" grpId="0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24"/>
            <a:ext cx="9144000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точки М на поверхности заряженной металлической сферы электрический заряд может быть перемещен в точку N по трем различным траекториям: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внутри сферы,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 сферы,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поверхности сферы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3).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перемещении заряда по какой траектории силы электрического поля совершают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равна нулю.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траектории 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 траектории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одинакова и не равна нулю.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траектории 1.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2931" y="3071810"/>
            <a:ext cx="31410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28612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одинакова 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равна нулю.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214818"/>
            <a:ext cx="79408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всем траекториям равна нулю. </a:t>
            </a:r>
            <a:endParaRPr lang="ru-RU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4929198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3643314"/>
            <a:ext cx="571504" cy="64294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4584" y="3596260"/>
            <a:ext cx="571504" cy="64294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929198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7200" b="1" baseline="-2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6334780"/>
            <a:ext cx="565215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т№12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поля,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  <p:bldP spid="7" grpId="0"/>
      <p:bldP spid="7" grpId="1"/>
      <p:bldP spid="8" grpId="0" animBg="1"/>
      <p:bldP spid="9" grpId="0" animBg="1"/>
      <p:bldP spid="11" grpId="0" animBg="1"/>
      <p:bldP spid="12" grpId="0" animBg="1"/>
      <p:bldP spid="13" grpId="0"/>
      <p:bldP spid="1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 стр,27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643174" y="3071810"/>
            <a:ext cx="513969" cy="524237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09048" y="736301"/>
            <a:ext cx="91316" cy="231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6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494526" y="785793"/>
            <a:ext cx="1319544" cy="1561660"/>
            <a:chOff x="11555" y="3511"/>
            <a:chExt cx="707" cy="906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1555" y="3511"/>
              <a:ext cx="707" cy="906"/>
              <a:chOff x="11026" y="3779"/>
              <a:chExt cx="565" cy="906"/>
            </a:xfrm>
          </p:grpSpPr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1094" y="4235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827964" y="1034971"/>
            <a:ext cx="1880016" cy="21066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0" y="3357562"/>
            <a:ext cx="2665802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785786" y="3571876"/>
            <a:ext cx="1951454" cy="1857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143240" y="3357562"/>
            <a:ext cx="23348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3071802" y="1366064"/>
            <a:ext cx="1600211" cy="17771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110371" y="3539994"/>
            <a:ext cx="1834760" cy="19288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886748" y="3635999"/>
            <a:ext cx="0" cy="25717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Дуга 20"/>
          <p:cNvSpPr/>
          <p:nvPr/>
        </p:nvSpPr>
        <p:spPr>
          <a:xfrm rot="4133862">
            <a:off x="3292430" y="2084544"/>
            <a:ext cx="2600370" cy="928694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4133862">
            <a:off x="3182508" y="2732780"/>
            <a:ext cx="1050649" cy="493389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3978550" y="3357562"/>
            <a:ext cx="123639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-180000" flipV="1">
            <a:off x="3649963" y="1595756"/>
            <a:ext cx="947187" cy="936313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278605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3500430" y="2428868"/>
            <a:ext cx="214314" cy="214314"/>
            <a:chOff x="846" y="9235"/>
            <a:chExt cx="366" cy="388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143240" y="2000240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286512" y="2000240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&gt;0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29058" y="92867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143504" y="342900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286512" y="2571744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643306" y="3357562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286512" y="3143248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&lt;0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357950" y="3714752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57950" y="4357694"/>
            <a:ext cx="1285884" cy="571504"/>
            <a:chOff x="6215074" y="5072074"/>
            <a:chExt cx="1285884" cy="571504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6215074" y="5072074"/>
              <a:ext cx="128588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572264" y="5357826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857620" y="4929198"/>
            <a:ext cx="450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Поля, 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в которых </a:t>
            </a:r>
            <a:r>
              <a:rPr lang="ru-RU" sz="2400" b="1" dirty="0" smtClean="0"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 по замкнутому контуру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=0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5857892"/>
            <a:ext cx="40719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ПОТЕНЦИАЛЬНЫМИ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0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поля</a:t>
            </a:r>
            <a:r>
              <a:rPr lang="ru-RU" sz="2400" b="1" dirty="0" smtClean="0">
                <a:latin typeface="Times New Roman"/>
              </a:rPr>
              <a:t> по перемещению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заряда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27322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5000628" y="200024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1288" y="872998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79352" y="857232"/>
            <a:ext cx="21781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6334780"/>
            <a:ext cx="48600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Т№12 Работа поля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4 L 0.10087 -0.1383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4 -0.15 L 0.14445 -0.08496 C 0.15122 -0.07176 0.16094 -0.05232 0.16615 -0.02848 C 0.17257 -0.00116 0.17761 0.02013 0.17848 0.03657 L 0.18542 0.11551 " pathEditMode="relative" rAng="-1220952" ptsTypes="FffFF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0.13148 L 0.0375 0.13148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13148 L 0.00313 0.00439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3802 -0.27685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38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 animBg="1"/>
      <p:bldP spid="43" grpId="1" animBg="1"/>
      <p:bldP spid="43" grpId="2" animBg="1"/>
      <p:bldP spid="44" grpId="0"/>
      <p:bldP spid="49" grpId="0"/>
      <p:bldP spid="50" grpId="0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045044" y="3406990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4"/>
            <a:ext cx="9144000" cy="2677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 воздушный конденсатор зарядили и отключили от источника тока. 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конденсатора при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его пластинами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 и выберите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4 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43357" y="2439684"/>
            <a:ext cx="2872693" cy="2000264"/>
            <a:chOff x="6274" y="5003"/>
            <a:chExt cx="1603" cy="857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6274" y="5003"/>
              <a:ext cx="1603" cy="857"/>
              <a:chOff x="737" y="3302"/>
              <a:chExt cx="1394" cy="85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37" y="3513"/>
                <a:ext cx="58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1363" y="3302"/>
                <a:ext cx="761" cy="812"/>
                <a:chOff x="11257" y="3511"/>
                <a:chExt cx="1216" cy="812"/>
              </a:xfrm>
            </p:grpSpPr>
            <p:sp>
              <p:nvSpPr>
                <p:cNvPr id="12" name="Line 1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1257" y="3511"/>
                  <a:ext cx="1216" cy="812"/>
                  <a:chOff x="10790" y="3779"/>
                  <a:chExt cx="972" cy="812"/>
                </a:xfrm>
              </p:grpSpPr>
              <p:sp>
                <p:nvSpPr>
                  <p:cNvPr id="1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90" y="3779"/>
                    <a:ext cx="94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5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164" y="5401"/>
              <a:ext cx="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15391" y="2934342"/>
            <a:ext cx="879474" cy="6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930520" y="2428868"/>
            <a:ext cx="1784356" cy="1760546"/>
            <a:chOff x="11367" y="3511"/>
            <a:chExt cx="1110" cy="812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759170" y="2716435"/>
            <a:ext cx="2249813" cy="1262059"/>
            <a:chOff x="6551" y="5003"/>
            <a:chExt cx="1740" cy="857"/>
          </a:xfrm>
          <a:noFill/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978" y="3530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500958" y="2643182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215174" y="4000504"/>
            <a:ext cx="1928826" cy="6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24" y="4130109"/>
            <a:ext cx="5891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отключили от источника тока.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32" y="4714884"/>
            <a:ext cx="60073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43042" y="5357826"/>
            <a:ext cx="65877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отключили от источника тока.</a:t>
            </a:r>
            <a:endParaRPr lang="ru-RU" sz="3200" b="1" dirty="0"/>
          </a:p>
        </p:txBody>
      </p:sp>
      <p:sp>
        <p:nvSpPr>
          <p:cNvPr id="38" name="Рамка 37"/>
          <p:cNvSpPr/>
          <p:nvPr/>
        </p:nvSpPr>
        <p:spPr>
          <a:xfrm>
            <a:off x="1214414" y="2500306"/>
            <a:ext cx="1571636" cy="1714512"/>
          </a:xfrm>
          <a:prstGeom prst="frame">
            <a:avLst>
              <a:gd name="adj1" fmla="val 2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3143240" y="2500306"/>
            <a:ext cx="1214446" cy="1714512"/>
          </a:xfrm>
          <a:prstGeom prst="frame">
            <a:avLst>
              <a:gd name="adj1" fmla="val 4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95104" y="5929330"/>
            <a:ext cx="602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раза. </a:t>
            </a:r>
            <a:endParaRPr lang="ru-RU" sz="4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01024" y="3429000"/>
            <a:ext cx="50006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0" y="-71462"/>
            <a:ext cx="9185070" cy="7129683"/>
            <a:chOff x="-71470" y="3728870"/>
            <a:chExt cx="9185070" cy="7129683"/>
          </a:xfrm>
          <a:solidFill>
            <a:srgbClr val="000000">
              <a:alpha val="70000"/>
            </a:srgbClr>
          </a:solidFill>
        </p:grpSpPr>
        <p:grpSp>
          <p:nvGrpSpPr>
            <p:cNvPr id="43" name="Группа 120"/>
            <p:cNvGrpSpPr/>
            <p:nvPr/>
          </p:nvGrpSpPr>
          <p:grpSpPr>
            <a:xfrm>
              <a:off x="-71470" y="3728870"/>
              <a:ext cx="9144064" cy="7129683"/>
              <a:chOff x="285752" y="-2700502"/>
              <a:chExt cx="9144064" cy="7129683"/>
            </a:xfrm>
            <a:grpFill/>
          </p:grpSpPr>
          <p:grpSp>
            <p:nvGrpSpPr>
              <p:cNvPr id="48" name="Группа 11"/>
              <p:cNvGrpSpPr/>
              <p:nvPr/>
            </p:nvGrpSpPr>
            <p:grpSpPr>
              <a:xfrm>
                <a:off x="285752" y="-2643182"/>
                <a:ext cx="9144064" cy="7072363"/>
                <a:chOff x="-4786378" y="-3143272"/>
                <a:chExt cx="9144064" cy="7072363"/>
              </a:xfrm>
              <a:grpFill/>
            </p:grpSpPr>
            <p:grpSp>
              <p:nvGrpSpPr>
                <p:cNvPr id="54" name="Группа 12"/>
                <p:cNvGrpSpPr/>
                <p:nvPr/>
              </p:nvGrpSpPr>
              <p:grpSpPr>
                <a:xfrm>
                  <a:off x="-4786378" y="-3143272"/>
                  <a:ext cx="9144064" cy="7072363"/>
                  <a:chOff x="285752" y="-2786059"/>
                  <a:chExt cx="9144064" cy="7072363"/>
                </a:xfrm>
                <a:grpFill/>
              </p:grpSpPr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28575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286280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0" y="928670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Группа 15"/>
              <p:cNvGrpSpPr/>
              <p:nvPr/>
            </p:nvGrpSpPr>
            <p:grpSpPr>
              <a:xfrm>
                <a:off x="428628" y="-2700502"/>
                <a:ext cx="2746558" cy="2358870"/>
                <a:chOff x="-702865" y="-1655676"/>
                <a:chExt cx="1500062" cy="1928559"/>
              </a:xfrm>
              <a:grpFill/>
            </p:grpSpPr>
            <p:sp>
              <p:nvSpPr>
                <p:cNvPr id="5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П=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1" name="Прямая соединительная линия 50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8896" y="-1655676"/>
                  <a:ext cx="675184" cy="981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72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451" y="-557501"/>
                  <a:ext cx="758746" cy="8303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/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6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929322" y="4443080"/>
              <a:ext cx="170833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П=</a:t>
              </a:r>
              <a:endPara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7427427" y="5089642"/>
              <a:ext cx="1152000" cy="34976"/>
            </a:xfrm>
            <a:prstGeom prst="line">
              <a:avLst/>
            </a:prstGeom>
            <a:grpFill/>
            <a:ln w="63500">
              <a:solidFill>
                <a:srgbClr val="FFFF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7287459" y="3857629"/>
              <a:ext cx="1826141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7438612" y="5214951"/>
              <a:ext cx="1174922" cy="1015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-71470" y="6334780"/>
            <a:ext cx="32861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9153" grpId="0" animBg="1"/>
      <p:bldP spid="16" grpId="0"/>
      <p:bldP spid="31" grpId="0" animBg="1"/>
      <p:bldP spid="33" grpId="0"/>
      <p:bldP spid="34" grpId="0" animBg="1"/>
      <p:bldP spid="35" grpId="0" animBg="1"/>
      <p:bldP spid="36" grpId="0" autoUpdateAnimBg="0"/>
      <p:bldP spid="38" grpId="0" animBg="1"/>
      <p:bldP spid="40" grpId="0" animBg="1"/>
      <p:bldP spid="39" grpId="0"/>
      <p:bldP spid="41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24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Внутренней поверхности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незаряженно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металлической сферы, установленной на изоляторе, передан электрический заряд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внутри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 справедливо?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14554"/>
            <a:ext cx="20716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6230" y="2143116"/>
            <a:ext cx="225780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>
            <a:spLocks/>
          </p:cNvSpPr>
          <p:nvPr/>
        </p:nvSpPr>
        <p:spPr bwMode="auto">
          <a:xfrm flipH="1" flipV="1">
            <a:off x="4665119" y="2428868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833235" y="4232777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4633219" y="2285992"/>
            <a:ext cx="45719" cy="585791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3242023" y="2500306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5500702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1251" y="2786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64296" y="560262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2261270" y="4655803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138593" y="5572140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84200" y="5522848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406" y="2285992"/>
            <a:ext cx="25523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lang="ru-RU" sz="28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 Е</a:t>
            </a:r>
            <a:r>
              <a:rPr lang="ru-RU" sz="28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80341" y="2139727"/>
            <a:ext cx="30636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</a:t>
            </a:r>
            <a:r>
              <a:rPr lang="ru-RU" sz="36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Е</a:t>
            </a:r>
            <a:r>
              <a:rPr lang="ru-RU" sz="3600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 </a:t>
            </a:r>
            <a:endParaRPr lang="ru-RU" sz="3600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-24"/>
            <a:ext cx="9358346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Внутренней поверхности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заземлённой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металлической сферы передан электрический заряд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  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вне 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сферы справедливо?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6334780"/>
            <a:ext cx="531208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т№11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Суперпозиция полей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86578" y="4857760"/>
            <a:ext cx="500066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786314" y="3034064"/>
            <a:ext cx="2656854" cy="1609382"/>
            <a:chOff x="4247839" y="4286256"/>
            <a:chExt cx="2656854" cy="1609382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6" grpId="0" animBg="1"/>
      <p:bldP spid="18" grpId="0" animBg="1"/>
      <p:bldP spid="19" grpId="0" animBg="1"/>
      <p:bldP spid="2050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заземленной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металлической сферы внесен заряженный шар, который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 касается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стенок сферы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из приведенных ниже утверждений о напряженности электрического поля внутри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вне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сферы справедливо?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&gt;О,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&gt; 0, 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70" y="3143272"/>
            <a:ext cx="20716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3082288"/>
            <a:ext cx="2476512" cy="449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6072198" y="3786190"/>
            <a:ext cx="1857388" cy="1643074"/>
          </a:xfrm>
          <a:prstGeom prst="ellipse">
            <a:avLst/>
          </a:prstGeom>
          <a:solidFill>
            <a:schemeClr val="bg2">
              <a:alpha val="60000"/>
            </a:schemeClr>
          </a:solidFill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929190" y="4643446"/>
            <a:ext cx="1880016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5286380" y="3000372"/>
            <a:ext cx="1500198" cy="15716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7000892" y="2928934"/>
            <a:ext cx="1428760" cy="16430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7000892" y="4714884"/>
            <a:ext cx="1357322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5429256" y="5929330"/>
            <a:ext cx="357188" cy="357187"/>
            <a:chOff x="1783" y="8526"/>
            <a:chExt cx="366" cy="38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4857752" y="2928934"/>
            <a:ext cx="1357322" cy="12144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715272" y="5143512"/>
            <a:ext cx="1071570" cy="100013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4500562" y="4929198"/>
            <a:ext cx="1571636" cy="92869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7429520" y="2571744"/>
            <a:ext cx="1071570" cy="128588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358346" cy="2214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Внутрь незаряженной металлической сферы, установленной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изоляторе,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внесен заряженный шар, который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касается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стенок сферы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 4).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из приведенных ниже утверждений о напряженности электрического поля внутри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сферы справедливо?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0.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Е1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0, 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 0.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0.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0,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ответов А—Г нет правильного.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1203936" y="3643314"/>
            <a:ext cx="1857388" cy="1643074"/>
          </a:xfrm>
          <a:prstGeom prst="ellipse">
            <a:avLst/>
          </a:prstGeom>
          <a:solidFill>
            <a:schemeClr val="bg2">
              <a:alpha val="60000"/>
            </a:scheme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 flipV="1">
            <a:off x="428596" y="2857496"/>
            <a:ext cx="1500198" cy="157163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2000232" y="2786058"/>
            <a:ext cx="1428760" cy="164307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000232" y="4500570"/>
            <a:ext cx="1357322" cy="12144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>
            <a:off x="0" y="4572008"/>
            <a:ext cx="1880016" cy="114300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3143248"/>
            <a:ext cx="33313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600" dirty="0"/>
          </a:p>
        </p:txBody>
      </p:sp>
      <p:sp>
        <p:nvSpPr>
          <p:cNvPr id="38" name="Кольцо 37"/>
          <p:cNvSpPr/>
          <p:nvPr/>
        </p:nvSpPr>
        <p:spPr>
          <a:xfrm>
            <a:off x="4415218" y="2118732"/>
            <a:ext cx="5143536" cy="4929222"/>
          </a:xfrm>
          <a:prstGeom prst="donut">
            <a:avLst>
              <a:gd name="adj" fmla="val 32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2282603"/>
            <a:ext cx="315663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&gt;О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sz="36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/>
          </a:p>
        </p:txBody>
      </p:sp>
      <p:grpSp>
        <p:nvGrpSpPr>
          <p:cNvPr id="27" name="Группа 68"/>
          <p:cNvGrpSpPr/>
          <p:nvPr/>
        </p:nvGrpSpPr>
        <p:grpSpPr>
          <a:xfrm>
            <a:off x="8143900" y="2071678"/>
            <a:ext cx="928694" cy="646331"/>
            <a:chOff x="6643702" y="350142"/>
            <a:chExt cx="928694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сф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68"/>
          <p:cNvGrpSpPr/>
          <p:nvPr/>
        </p:nvGrpSpPr>
        <p:grpSpPr>
          <a:xfrm>
            <a:off x="8215338" y="3143248"/>
            <a:ext cx="714380" cy="646331"/>
            <a:chOff x="6643702" y="493018"/>
            <a:chExt cx="714380" cy="646331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286116" y="3891320"/>
            <a:ext cx="2656854" cy="1609382"/>
            <a:chOff x="4247839" y="4286256"/>
            <a:chExt cx="2656854" cy="1609382"/>
          </a:xfrm>
        </p:grpSpPr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491880" y="6334780"/>
            <a:ext cx="55801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т№12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поля,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стр.23,24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2359E-6 L 0.08369 -0.13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10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  <p:bldP spid="39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428604"/>
          <a:ext cx="9144000" cy="592933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929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Способы  электризации.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З-н Кулона.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напряженности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 поля и ее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Поле двух заряженных пластин, шара и внутри металла.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Эл. поле  в  полярных  и  неполярных диэлектриках.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Диэлектрическая проницаемость.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Линии напряженности.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7. Вывод емкости плоского конденсатора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электроемкости и ее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Последовательное соединение конденсаторов.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Сравните электрическое и гравитационное поля по основному закону, напряженности и потенциалу.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Тело заряжено отрицательно, т.к. 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Закон сохранения заряда и его проявление.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Физический смысл  потенциала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 поля и его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Напряженность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 потенциал в случае суперпозиции полей.(Пример).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Разность потенциалов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Эквипотенциальные поверхности.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Связь напряженности и потенциала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Энергия заряженного конденсатора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Параллельное соединение конденсаторов.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Докажите потенциальность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и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гравитац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поля.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58529" y="28547"/>
            <a:ext cx="3826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№3 (Электрическое поле)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Типы взаимодействия: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1.гравитационное             2.электромагнитное      3.ядерное,   4. Слабое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Электрический заряд-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мера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электромагнитного взаимодействия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Одноимённые заряды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отталкиваются,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 заряды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Избыток электронов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теле создаёт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электронов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создаёт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заряд.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вещества,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проводящие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электрический заряд.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(Есть свободные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заряженные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частицы.)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(изоляторы)- вещества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проводящие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электрический заряд.(Нет свободных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частиц.)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21481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состоит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маленького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 заряженного ядрышка и электронов, вращающихся вокруг ядра.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Количество электронов равно заряду ядра, поэтому атом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ейтрален.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Отрицательный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избытком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Положительный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недостатком электронов.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" y="5929330"/>
            <a:ext cx="914400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замкнутой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системе алгебраическая сумма зарядов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изменяется.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bldLvl="2"/>
      <p:bldP spid="32770" grpId="0" build="p" bldLvl="2"/>
      <p:bldP spid="327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Типы взаимодействия: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2. . . . . . . . . . . . . . .. .      3. . . . . . . . . . . . . ,     4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мера  . . . . . . . . . . . . 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Одноимённые заряды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. . . . . . . . . . ..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 заряды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электронов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теле создаёт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электронов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вещества, . . . . . . .. .  электрический заряд.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(Есть свободные . . . . . . . . . . . . . . . . . . . ..)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(изоляторы)- вещества  . . . . . .. . . . . . . . . .. . 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свободных  . . . . . .. . . . .. . . . .. . . . . . . . . . . . .. . . . . . .. . . . ..)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состоит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маленького положительно . . . . . . . . . . . . . . . . .  . . . . . . . . . . . . .. . . . . . . . .. . . . . . . . . . . . . . . . . . . . . . . . .. . . . . . 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электронов . . . . . . . . . . .  . . . . . . . . . . поэтому атом нейтрален.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 . . . . . . . . . . . . . . . .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заряд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создаётся. . . . . . . . . . . . . . . . электронов.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акон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 замкнутой системе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.. . . . . . . . . . . . . . . . . . . . . . . . . . . . . . . . . . . . . 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.. . . . . . . . . . . . . . . . . . . . . . . . . . . . . . . . . . . . . . . .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Как изменится сила кулоновского взаимодействия двух  небольших заряженных шаров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заряда каждого из шаров в 2 раза,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расстояние между ними остается неизменным? 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32" y="4462874"/>
            <a:ext cx="9144032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сила кулоновского взаимодействия двух очечных электрических зарядов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расстояния между ними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0" y="3000372"/>
            <a:ext cx="3091405" cy="1357322"/>
            <a:chOff x="4214810" y="4643446"/>
            <a:chExt cx="3091405" cy="1357322"/>
          </a:xfrm>
        </p:grpSpPr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14282" y="2500306"/>
            <a:ext cx="32249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 </a:t>
            </a:r>
            <a:endParaRPr lang="ru-RU" sz="2400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6052595" y="2571744"/>
            <a:ext cx="3091405" cy="1357322"/>
            <a:chOff x="4214810" y="4643446"/>
            <a:chExt cx="3091405" cy="1357322"/>
          </a:xfrm>
        </p:grpSpPr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357322" y="3786190"/>
            <a:ext cx="37866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04" y="3071810"/>
            <a:ext cx="1143008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00992" y="3357562"/>
            <a:ext cx="571536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70915" y="6429396"/>
            <a:ext cx="30730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Кулона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8" grpId="0" animBg="1"/>
      <p:bldP spid="11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5998272"/>
              </p:ext>
            </p:extLst>
          </p:nvPr>
        </p:nvGraphicFramePr>
        <p:xfrm>
          <a:off x="395536" y="1700808"/>
          <a:ext cx="1808572" cy="1080120"/>
        </p:xfrm>
        <a:graphic>
          <a:graphicData uri="http://schemas.openxmlformats.org/presentationml/2006/ole">
            <p:oleObj spid="_x0000_s1026" name="Формула" r:id="rId4" imgW="685502" imgH="406224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7797245"/>
              </p:ext>
            </p:extLst>
          </p:nvPr>
        </p:nvGraphicFramePr>
        <p:xfrm>
          <a:off x="2771800" y="1677550"/>
          <a:ext cx="2451527" cy="876969"/>
        </p:xfrm>
        <a:graphic>
          <a:graphicData uri="http://schemas.openxmlformats.org/presentationml/2006/ole">
            <p:oleObj spid="_x0000_s1027" name="Формула" r:id="rId5" imgW="1168400" imgH="419100" progId="Equation.3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7384"/>
            <a:ext cx="91288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Кулона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Два заряда взаимодействуют друг с другом силами прямо пропорциональными произведению величин зарядов и обратно пропорциональными квадрату расстояния между их центрами.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418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6512" y="2888170"/>
            <a:ext cx="91647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Справедливо только для точечных зарядов.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Кулон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заряд, проходящий через поперечное сечение проводника за 1 секунду при силе тока в 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14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среды(</a:t>
            </a: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800" i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показывает во сколько раз сила, взаимодействия в вакууме больше чем в данной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9144096" cy="6858000"/>
            <a:chOff x="7072298" y="-4214866"/>
            <a:chExt cx="9144096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72298" y="-4214866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87074" y="642918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=3</a:t>
              </a:r>
              <a:r>
                <a:rPr lang="en-US" sz="6600" b="1" dirty="0" smtClean="0">
                  <a:solidFill>
                    <a:srgbClr val="FFFF00"/>
                  </a:solidFill>
                  <a:sym typeface="Symbol"/>
                </a:rPr>
                <a:t>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м/с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41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215074" y="3929066"/>
          <a:ext cx="1571636" cy="837067"/>
        </p:xfrm>
        <a:graphic>
          <a:graphicData uri="http://schemas.openxmlformats.org/presentationml/2006/ole">
            <p:oleObj spid="_x0000_s2050" name="Формула" r:id="rId8" imgW="850531" imgH="444307" progId="Equation.3">
              <p:embed/>
            </p:oleObj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6715140" y="5523578"/>
          <a:ext cx="2285984" cy="1120132"/>
        </p:xfrm>
        <a:graphic>
          <a:graphicData uri="http://schemas.openxmlformats.org/presentationml/2006/ole">
            <p:oleObj spid="_x0000_s2051" name="Формула" r:id="rId9" imgW="927100" imgH="457200" progId="Equation.3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электрического поля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в. ф. в., х-щая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силовое действие электрического  поля, ч. р. силе, действующей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единичный пробный положительный заряд.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зависит от: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суперпозиции полей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Действие каждого поля на данный заряд происходит независимо от действия других полей.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 напряжённости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силовые линии)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касательные к которым совпадают с напряжённостью в данной точке.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Густота этих линий определяет величину напряжённости.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поля заряженного шара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поля бесконечной плоскости.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 однородно.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786322"/>
            <a:ext cx="9144000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Электрическое поле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из-за перераспределения зарядов отсутствует.     (Электростатическая защита).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показывает, во сколько раз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вещество ослабляет электрическое поле; это происходит за счёт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переориентации молекул диэлектрика.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8148" y="142852"/>
            <a:ext cx="784929" cy="928417"/>
            <a:chOff x="3094" y="2594"/>
            <a:chExt cx="303" cy="574"/>
          </a:xfrm>
          <a:noFill/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094" y="2594"/>
              <a:ext cx="303" cy="57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122" y="2638"/>
              <a:ext cx="195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715272" y="723759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6500826" y="357166"/>
            <a:ext cx="2116854" cy="1000132"/>
            <a:chOff x="785786" y="5398770"/>
            <a:chExt cx="2116854" cy="1000132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785786" y="5398770"/>
              <a:ext cx="2116854" cy="1000132"/>
              <a:chOff x="4247839" y="4827266"/>
              <a:chExt cx="2116854" cy="1000132"/>
            </a:xfrm>
          </p:grpSpPr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4247839" y="4827266"/>
                <a:ext cx="157163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923575" y="5500702"/>
              <a:ext cx="50515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3428992" y="605172"/>
            <a:ext cx="2656854" cy="1609382"/>
            <a:chOff x="4247839" y="4286256"/>
            <a:chExt cx="2656854" cy="1609382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000496" y="3429000"/>
          <a:ext cx="1190629" cy="769330"/>
        </p:xfrm>
        <a:graphic>
          <a:graphicData uri="http://schemas.openxmlformats.org/presentationml/2006/ole">
            <p:oleObj spid="_x0000_s2052" name="Формула" r:id="rId10" imgW="583947" imgH="406224" progId="Equation.3">
              <p:embed/>
            </p:oleObj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3929058" y="3500438"/>
            <a:ext cx="1285884" cy="71438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43636" y="3929066"/>
            <a:ext cx="1643074" cy="85725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5572140"/>
            <a:ext cx="2357454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1428736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767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build="p"/>
      <p:bldP spid="24" grpId="0"/>
      <p:bldP spid="40" grpId="0" animBg="1"/>
      <p:bldP spid="41" grpId="0" animBg="1"/>
      <p:bldP spid="42" grpId="0" animBg="1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72330" y="1643050"/>
          <a:ext cx="1643074" cy="1051568"/>
        </p:xfrm>
        <a:graphic>
          <a:graphicData uri="http://schemas.openxmlformats.org/presentationml/2006/ole">
            <p:oleObj spid="_x0000_s3074" name="Формула" r:id="rId3" imgW="711200" imgH="457200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86644" y="3500438"/>
          <a:ext cx="1571636" cy="1142984"/>
        </p:xfrm>
        <a:graphic>
          <a:graphicData uri="http://schemas.openxmlformats.org/presentationml/2006/ole">
            <p:oleObj spid="_x0000_s3075" name="Формула" r:id="rId4" imgW="596641" imgH="444307" progId="Equation.3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704236" y="4000504"/>
          <a:ext cx="1702324" cy="1428736"/>
        </p:xfrm>
        <a:graphic>
          <a:graphicData uri="http://schemas.openxmlformats.org/presentationml/2006/ole">
            <p:oleObj spid="_x0000_s3076" name="Формула" r:id="rId5" imgW="533169" imgH="444307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ф.в., характеризующая способность совершать механическую работу.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энергия взаимодействия.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взаимодействия двух точечных зарядов: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58162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 электрического поля в данной точке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ф. в., равная потенциальной энергии единичного заряда в данной точке поля.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98355"/>
            <a:ext cx="5072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Потенциал зависит от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5919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электротехнике за ноль принимают поверхность земли, а в радиотехнике-        поверхность приёмника.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143636" y="1071546"/>
          <a:ext cx="2215989" cy="1142984"/>
        </p:xfrm>
        <a:graphic>
          <a:graphicData uri="http://schemas.openxmlformats.org/presentationml/2006/ole">
            <p:oleObj spid="_x0000_s4098" name="Формула" r:id="rId3" imgW="901309" imgH="469696" progId="Equation.3">
              <p:embed/>
            </p:oleObj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886450" y="2928938"/>
          <a:ext cx="2727325" cy="928687"/>
        </p:xfrm>
        <a:graphic>
          <a:graphicData uri="http://schemas.openxmlformats.org/presentationml/2006/ole">
            <p:oleObj spid="_x0000_s4099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572264" y="3929066"/>
          <a:ext cx="1428760" cy="1301759"/>
        </p:xfrm>
        <a:graphic>
          <a:graphicData uri="http://schemas.openxmlformats.org/presentationml/2006/ole">
            <p:oleObj spid="_x0000_s4100" name="Формула" r:id="rId5" imgW="431613" imgH="393529" progId="Equation.3">
              <p:embed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Эквипотенциальная поверхность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поверхность одинакового потенциала.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с.ф. в., показывающая работу поля по переносу единичного    заряда.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15723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разность потенциалов между двумя точками, если при перемещении заряда в 1 Кулон электрическое поле совершает работу в 1 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00166" y="4030153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между напряжённостью и разностью потенциалов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514351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Поверхности проводников эквипотенциальны, т. к. есть возможность перемещения   зарядов.</a:t>
            </a:r>
            <a:endParaRPr lang="ru-RU" sz="1400" b="1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Электрометр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измеряет разность потенциалов между корпусом и стержнем.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314324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48478" y="3997115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72198" y="785794"/>
          <a:ext cx="1643042" cy="1290962"/>
        </p:xfrm>
        <a:graphic>
          <a:graphicData uri="http://schemas.openxmlformats.org/presentationml/2006/ole">
            <p:oleObj spid="_x0000_s5122" name="Формула" r:id="rId5" imgW="533169" imgH="418918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298" y="5143512"/>
          <a:ext cx="2516817" cy="1428760"/>
        </p:xfrm>
        <a:graphic>
          <a:graphicData uri="http://schemas.openxmlformats.org/presentationml/2006/ole">
            <p:oleObj spid="_x0000_s5123" name="Формула" r:id="rId6" imgW="545863" imgH="418918" progId="Equation.3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500794" y="4929198"/>
          <a:ext cx="2643206" cy="1685523"/>
        </p:xfrm>
        <a:graphic>
          <a:graphicData uri="http://schemas.openxmlformats.org/presentationml/2006/ole">
            <p:oleObj spid="_x0000_s5124" name="Формула" r:id="rId7" imgW="660400" imgH="419100" progId="Equation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2769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Электроемкость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с.ф. в., характеризующая способность проводника или системы проводника накапливать электрический заряд.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00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электроемкость проводника, у которого при сообщении заряда в 1Кл разность зарядов увеличивается на 1В.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418126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поля заряженного конденсатора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86380" y="3857628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3372" y="3095635"/>
            <a:ext cx="2249813" cy="1262059"/>
            <a:chOff x="6551" y="5003"/>
            <a:chExt cx="1740" cy="857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57742" y="2928934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2928934"/>
            <a:ext cx="5286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электроёмкости плоского конденсатора: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428604"/>
          <a:ext cx="9144000" cy="592933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929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Способы  электризации.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З-н Кулона.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напряженности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 поля и ее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Поле двух заряженных пластин, шара и внутри металла.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Эл. поле  в  полярных  и  неполярных диэлектриках.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Диэлектрическая проницаемость.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Линии напряженности.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7. Вывод емкости плоского конденсатора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электроемкости и ее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Последовательное соединение конденсаторов.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Сравните электрическое и гравитационное поля по основному закону, напряженности и потенциалу.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Тело заряжено отрицательно, т.к. 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Закон сохранения заряда и его проявление.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Физический смысл  потенциала 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 поля и его функциональная зависимость.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Напряженность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 потенциал в случае суперпозиции полей.(Пример).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поля.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Разность потенциалов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Эквипотенциальные поверхности.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Связь напряженности и потенциала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Энергия заряженного конденсатора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Параллельное соединение конденсаторов.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Докажите потенциальность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и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гравитац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поля.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58529" y="28547"/>
            <a:ext cx="3826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№3 (Электрическое поле)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1.Конденсаторы. Электроемкость  конденсатора. Энергия  заряженного конденсатора. Применение конденсаторов.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2.Электрическое поле. Напряженность электрического поля.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3.Работа сил электрического поля.  Потенциал,  разность потенциалов. Связь разности потенциалов и напряженности  электрического поля.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4.Взаимодействие заряженных  тел. Закон  Кулона. Закон  сохранения электрического заряда.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Физический смысл электризации. Кулон, заряд электрона.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сохранения заряда и его проявление.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Экспериментальное обоснование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Кулона.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напряженности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поля и ее функциональная зависимость.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Напряженность и  потенциал в случае суперпозиции полей.(Пример).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 двух заряженных пластин, шара и внутри металла.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Эл. поле  в  полярных  и  неполярных диэлектриках. Диэлектрическая проницаемость.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Сегнетоэлектрики.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Физический смысл  потенциала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поля и его функциональная зависимость.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поля. Разность потенциалов.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Связь напряженности и потенциала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поля.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электроемкости и ее функциональная зависимость.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 емкости плоского конденсатора.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Энергия заряженного конденсатора.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Последовательное и параллельное соединение конденсаторов.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Сравните электрическое и гравитационное поля.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Докажите потенциальность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гравитационного поля.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Типы взаимодействий.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9001155" cy="3013246"/>
        </p:xfrm>
        <a:graphic>
          <a:graphicData uri="http://schemas.openxmlformats.org/drawingml/2006/table">
            <a:tbl>
              <a:tblPr/>
              <a:tblGrid>
                <a:gridCol w="1054830"/>
                <a:gridCol w="1125152"/>
                <a:gridCol w="1676450"/>
                <a:gridCol w="1286181"/>
                <a:gridCol w="1108776"/>
                <a:gridCol w="1497377"/>
                <a:gridCol w="1252389"/>
              </a:tblGrid>
              <a:tr h="48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ОСНОВНОЙ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ЗАКОН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закон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Кулона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закон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тяготения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НАПРЯЖЕННОСТЬ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E=(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kq</a:t>
                      </a:r>
                      <a:r>
                        <a:rPr lang="ru-RU" sz="2400" b="1" baseline="-25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2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|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|=Н/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Кл=В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/м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=F/m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g=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M/r</a:t>
                      </a:r>
                      <a:r>
                        <a:rPr lang="en-US" sz="2400" b="1" baseline="300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</a:rPr>
                        <a:t>ПОТЕНЦИАЛ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=П/</a:t>
                      </a:r>
                      <a:r>
                        <a:rPr lang="en-US" sz="2000" b="1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kq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</a:rPr>
                        <a:t>|</a:t>
                      </a:r>
                      <a:r>
                        <a:rPr lang="ru-RU" sz="3200" b="1" cap="all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3200" b="1" cap="all" dirty="0">
                          <a:latin typeface="Times New Roman"/>
                          <a:ea typeface="Times New Roman"/>
                        </a:rPr>
                        <a:t>|=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Дж/</a:t>
                      </a:r>
                      <a:r>
                        <a:rPr lang="ru-RU" sz="1800" b="1" cap="all" dirty="0" err="1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л=В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baseline="-25000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=П/</a:t>
                      </a:r>
                      <a:r>
                        <a:rPr lang="en-US" sz="2000" b="1">
                          <a:latin typeface="Times New Roman"/>
                          <a:ea typeface="Times New Roman"/>
                        </a:rPr>
                        <a:t>m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cap="all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800" b="1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СВЯЗЬ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cap="none" dirty="0" smtClean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2400" cap="all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smtClean="0"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800" b="1" baseline="-25000" dirty="0" err="1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</a:rPr>
                        <a:t>gh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3714752"/>
          <a:ext cx="9143999" cy="2651760"/>
        </p:xfrm>
        <a:graphic>
          <a:graphicData uri="http://schemas.openxmlformats.org/drawingml/2006/table">
            <a:tbl>
              <a:tblPr/>
              <a:tblGrid>
                <a:gridCol w="1285852"/>
                <a:gridCol w="1111713"/>
                <a:gridCol w="1520066"/>
                <a:gridCol w="1306592"/>
                <a:gridCol w="1126372"/>
                <a:gridCol w="1364677"/>
                <a:gridCol w="142872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5.ЭНЕРГИЯ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ВЗАИМОДЕЙСТВИЯ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qEd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П=(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</a:rPr>
                        <a:t>kqq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)/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sym typeface="Symbol"/>
                        </a:rPr>
                        <a:t>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mgh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П=</a:t>
                      </a:r>
                      <a:r>
                        <a:rPr lang="ru-RU" sz="2400"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800"/>
                        <a:buFont typeface="Times New Roman"/>
                        <a:buNone/>
                      </a:pPr>
                      <a:r>
                        <a:rPr lang="ru-RU" sz="1200" b="1" u="none" strike="noStrike" dirty="0" smtClean="0">
                          <a:latin typeface="Times New Roman"/>
                          <a:ea typeface="Times New Roman"/>
                        </a:rPr>
                        <a:t>6.РАЗНОСТЬ</a:t>
                      </a:r>
                      <a:endParaRPr lang="ru-RU" sz="16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ПОТЕНЦИАЛОВ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=А/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b="1" baseline="-25000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000" b="1" cap="all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</a:t>
                      </a:r>
                      <a:r>
                        <a:rPr lang="ru-RU" sz="2000" b="1" baseline="-25000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200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=А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7.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РАБОТА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ПОЛЯ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A=FSCOS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sym typeface="Symbol"/>
                        </a:rPr>
                        <a:t>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A=q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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A=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qE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A= 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A=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mgh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= -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ПОТЕНЦИАЛЬНОСТЬ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А не зависит от траектории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А по контуру=0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А не зависит от траектории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А по контуру=0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160" y="404664"/>
            <a:ext cx="9144000" cy="628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ё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 0.2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2206 L -2.22222E-6 0.3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2546 L 0 0.6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№9-13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/>
              <a:t>767</a:t>
            </a:r>
            <a:r>
              <a:rPr lang="ru-RU" sz="4800" dirty="0" smtClean="0"/>
              <a:t> </a:t>
            </a:r>
            <a:r>
              <a:rPr lang="ru-RU" sz="4800" b="1" dirty="0" smtClean="0"/>
              <a:t>769</a:t>
            </a:r>
            <a:r>
              <a:rPr lang="ru-RU" sz="4800" dirty="0" smtClean="0"/>
              <a:t> </a:t>
            </a:r>
            <a:r>
              <a:rPr lang="ru-RU" sz="4800" b="1" dirty="0" smtClean="0"/>
              <a:t>792</a:t>
            </a:r>
            <a:r>
              <a:rPr lang="ru-RU" sz="4800" dirty="0" smtClean="0"/>
              <a:t> </a:t>
            </a:r>
            <a:r>
              <a:rPr lang="ru-RU" sz="4800" b="1" dirty="0" smtClean="0"/>
              <a:t>793</a:t>
            </a:r>
            <a:r>
              <a:rPr lang="ru-RU" sz="4800" dirty="0" smtClean="0"/>
              <a:t> </a:t>
            </a:r>
            <a:r>
              <a:rPr lang="ru-RU" sz="4800" b="1" dirty="0" smtClean="0"/>
              <a:t>962</a:t>
            </a: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4800" dirty="0" smtClean="0"/>
              <a:t> </a:t>
            </a:r>
            <a:r>
              <a:rPr lang="ru-RU" sz="4800" b="1" dirty="0" smtClean="0"/>
              <a:t>6</a:t>
            </a:r>
            <a:r>
              <a:rPr lang="ru-RU" sz="4800" dirty="0" smtClean="0"/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flipH="1" flipV="1">
            <a:off x="4603899" y="896770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72015" y="2190382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85187" y="785795"/>
            <a:ext cx="1302746" cy="1500902"/>
            <a:chOff x="11550" y="3511"/>
            <a:chExt cx="698" cy="853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1550" y="3511"/>
              <a:ext cx="698" cy="853"/>
              <a:chOff x="11026" y="3779"/>
              <a:chExt cx="558" cy="853"/>
            </a:xfrm>
          </p:grpSpPr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 flipH="1" flipV="1">
            <a:off x="4571999" y="428604"/>
            <a:ext cx="45719" cy="585791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00405" y="3447273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180803" y="396705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138593" y="3531208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3571876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10031" y="25382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3500438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3210031" y="896771"/>
            <a:ext cx="1785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20956" y="750902"/>
            <a:ext cx="14382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36558" y="322275"/>
            <a:ext cx="1373669" cy="1500902"/>
            <a:chOff x="11559" y="3511"/>
            <a:chExt cx="736" cy="853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1559" y="3511"/>
              <a:ext cx="736" cy="853"/>
              <a:chOff x="11026" y="3779"/>
              <a:chExt cx="588" cy="853"/>
            </a:xfrm>
          </p:grpSpPr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55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2357422" y="2500306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rc 6"/>
          <p:cNvSpPr>
            <a:spLocks/>
          </p:cNvSpPr>
          <p:nvPr/>
        </p:nvSpPr>
        <p:spPr bwMode="auto">
          <a:xfrm rot="10800000" flipV="1">
            <a:off x="4653894" y="3786190"/>
            <a:ext cx="2704188" cy="242889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564252" y="6334780"/>
            <a:ext cx="25797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26" grpId="0" animBg="1"/>
      <p:bldP spid="1031" grpId="0" animBg="1"/>
      <p:bldP spid="1035" grpId="0"/>
      <p:bldP spid="19" grpId="0" animBg="1"/>
      <p:bldP spid="1028" grpId="0" animBg="1"/>
      <p:bldP spid="1029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29" grpId="0" animBg="1"/>
      <p:bldP spid="30" grpId="0"/>
      <p:bldP spid="36" grpId="0"/>
      <p:bldP spid="3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23134"/>
            <a:ext cx="9144000" cy="29238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сила электростатического взаимодействия двух точечных электрических зарядов при перенесении их из вакуума в среду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диэлектрической проницаемостью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расстояние между зарядами останется неизменным?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Запишите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Кулона и выберите ответ.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Увеличится в 4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Увеличится в 2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изменится.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4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2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285720" y="2857496"/>
            <a:ext cx="3091405" cy="1357322"/>
            <a:chOff x="4214810" y="4643446"/>
            <a:chExt cx="3091405" cy="1357322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29058" y="3214686"/>
            <a:ext cx="479349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Уменьшится в 2 раза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0947" y="6334804"/>
            <a:ext cx="30730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Кулона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56" y="3643314"/>
            <a:ext cx="50009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489557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800" b="1" i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во сколько раз сила, взаимодействия в вакууме больше чем в данной среде.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  <p:bldP spid="10" grpId="0" animBg="1"/>
      <p:bldP spid="11" grpId="0" animBg="1"/>
      <p:bldP spid="12" grpId="0" animBg="1"/>
      <p:bldP spid="225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одноименных заряда по 2 • 10 </a:t>
            </a:r>
            <a:r>
              <a:rPr lang="ru-RU" sz="24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1899754">
            <a:off x="2163109" y="4775177"/>
            <a:ext cx="729282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20000" flipH="1">
            <a:off x="1967570" y="3790222"/>
            <a:ext cx="1796921" cy="10006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000364" y="2786058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88776" y="4143380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320140" y="3748776"/>
            <a:ext cx="1646463" cy="100013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71670" y="4217540"/>
            <a:ext cx="2071702" cy="68716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4214810" y="3500438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649010" y="4929198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56"/>
          <p:cNvGrpSpPr/>
          <p:nvPr/>
        </p:nvGrpSpPr>
        <p:grpSpPr>
          <a:xfrm>
            <a:off x="5572132" y="4071942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286512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919 </a:t>
            </a:r>
            <a:r>
              <a:rPr lang="ru-RU" dirty="0" err="1" smtClean="0"/>
              <a:t>Демк</a:t>
            </a:r>
            <a:endParaRPr lang="ru-RU" dirty="0"/>
          </a:p>
        </p:txBody>
      </p:sp>
      <p:grpSp>
        <p:nvGrpSpPr>
          <p:cNvPr id="21" name="Группа 64"/>
          <p:cNvGrpSpPr/>
          <p:nvPr/>
        </p:nvGrpSpPr>
        <p:grpSpPr>
          <a:xfrm>
            <a:off x="6862287" y="1643050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944818">
            <a:off x="276151" y="246918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083472">
            <a:off x="4846184" y="197626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114947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0" name="Группа 64"/>
          <p:cNvGrpSpPr/>
          <p:nvPr/>
        </p:nvGrpSpPr>
        <p:grpSpPr>
          <a:xfrm>
            <a:off x="6786578" y="2643182"/>
            <a:ext cx="2264891" cy="943508"/>
            <a:chOff x="5532357" y="1040713"/>
            <a:chExt cx="2264891" cy="943508"/>
          </a:xfrm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" name="Group 12"/>
            <p:cNvGrpSpPr>
              <a:grpSpLocks/>
            </p:cNvGrpSpPr>
            <p:nvPr/>
          </p:nvGrpSpPr>
          <p:grpSpPr bwMode="auto">
            <a:xfrm>
              <a:off x="6494503" y="1040713"/>
              <a:ext cx="1302745" cy="500516"/>
              <a:chOff x="11555" y="6306783"/>
              <a:chExt cx="698" cy="500516"/>
            </a:xfrm>
          </p:grpSpPr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4" name="Group 14"/>
              <p:cNvGrpSpPr>
                <a:grpSpLocks/>
              </p:cNvGrpSpPr>
              <p:nvPr/>
            </p:nvGrpSpPr>
            <p:grpSpPr bwMode="auto">
              <a:xfrm>
                <a:off x="11555" y="6306783"/>
                <a:ext cx="698" cy="500516"/>
                <a:chOff x="11030" y="6307051"/>
                <a:chExt cx="558" cy="500516"/>
              </a:xfrm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30" y="6307051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4" y="6807117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5" name="Прямоугольник 64"/>
          <p:cNvSpPr/>
          <p:nvPr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/>
      <p:bldP spid="70" grpId="0"/>
      <p:bldP spid="71" grpId="0"/>
      <p:bldP spid="73" grpId="0"/>
      <p:bldP spid="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61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колебательный контур.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07352" y="428604"/>
            <a:ext cx="2736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К.К.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3"/>
          <p:cNvGrpSpPr/>
          <p:nvPr/>
        </p:nvGrpSpPr>
        <p:grpSpPr>
          <a:xfrm>
            <a:off x="420964" y="642918"/>
            <a:ext cx="2603151" cy="2679016"/>
            <a:chOff x="563840" y="607108"/>
            <a:chExt cx="2603151" cy="2679016"/>
          </a:xfrm>
        </p:grpSpPr>
        <p:grpSp>
          <p:nvGrpSpPr>
            <p:cNvPr id="4" name="Группа 122"/>
            <p:cNvGrpSpPr/>
            <p:nvPr/>
          </p:nvGrpSpPr>
          <p:grpSpPr>
            <a:xfrm rot="16200000">
              <a:off x="543814" y="662946"/>
              <a:ext cx="2643204" cy="2603151"/>
              <a:chOff x="705448" y="2500306"/>
              <a:chExt cx="446991" cy="2603151"/>
            </a:xfrm>
          </p:grpSpPr>
          <p:sp>
            <p:nvSpPr>
              <p:cNvPr id="118" name="Line 181"/>
              <p:cNvSpPr>
                <a:spLocks noChangeShapeType="1"/>
              </p:cNvSpPr>
              <p:nvPr/>
            </p:nvSpPr>
            <p:spPr bwMode="auto">
              <a:xfrm flipV="1">
                <a:off x="705448" y="2647286"/>
                <a:ext cx="8064" cy="2456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183"/>
              <p:cNvSpPr>
                <a:spLocks noChangeShapeType="1"/>
              </p:cNvSpPr>
              <p:nvPr/>
            </p:nvSpPr>
            <p:spPr bwMode="auto">
              <a:xfrm flipH="1">
                <a:off x="925627" y="2589857"/>
                <a:ext cx="0" cy="14600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184"/>
              <p:cNvSpPr>
                <a:spLocks noChangeShapeType="1"/>
              </p:cNvSpPr>
              <p:nvPr/>
            </p:nvSpPr>
            <p:spPr bwMode="auto">
              <a:xfrm>
                <a:off x="711417" y="2656048"/>
                <a:ext cx="1751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185"/>
              <p:cNvSpPr>
                <a:spLocks noChangeShapeType="1"/>
              </p:cNvSpPr>
              <p:nvPr/>
            </p:nvSpPr>
            <p:spPr bwMode="auto">
              <a:xfrm>
                <a:off x="895300" y="2500306"/>
                <a:ext cx="0" cy="35917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186"/>
              <p:cNvSpPr>
                <a:spLocks noChangeShapeType="1"/>
              </p:cNvSpPr>
              <p:nvPr/>
            </p:nvSpPr>
            <p:spPr bwMode="auto">
              <a:xfrm>
                <a:off x="928739" y="2657022"/>
                <a:ext cx="2237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4" name="Line 181"/>
            <p:cNvSpPr>
              <a:spLocks noChangeShapeType="1"/>
            </p:cNvSpPr>
            <p:nvPr/>
          </p:nvSpPr>
          <p:spPr bwMode="auto">
            <a:xfrm rot="16200000" flipV="1">
              <a:off x="1804715" y="-471383"/>
              <a:ext cx="45719" cy="2202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60000"/>
              </a:camera>
              <a:lightRig rig="threePt" dir="t"/>
            </a:scene3d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42844" y="2321805"/>
            <a:ext cx="357190" cy="357190"/>
            <a:chOff x="9014" y="3756"/>
            <a:chExt cx="131" cy="131"/>
          </a:xfrm>
        </p:grpSpPr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Line 78"/>
          <p:cNvSpPr>
            <a:spLocks noChangeShapeType="1"/>
          </p:cNvSpPr>
          <p:nvPr/>
        </p:nvSpPr>
        <p:spPr bwMode="auto">
          <a:xfrm>
            <a:off x="71406" y="1834282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64"/>
          <p:cNvGrpSpPr/>
          <p:nvPr/>
        </p:nvGrpSpPr>
        <p:grpSpPr>
          <a:xfrm>
            <a:off x="2857488" y="706375"/>
            <a:ext cx="2428892" cy="2615846"/>
            <a:chOff x="2857488" y="706375"/>
            <a:chExt cx="2428892" cy="2615846"/>
          </a:xfrm>
        </p:grpSpPr>
        <p:grpSp>
          <p:nvGrpSpPr>
            <p:cNvPr id="7" name="Группа 90"/>
            <p:cNvGrpSpPr/>
            <p:nvPr/>
          </p:nvGrpSpPr>
          <p:grpSpPr>
            <a:xfrm>
              <a:off x="2857488" y="714356"/>
              <a:ext cx="2428892" cy="2607865"/>
              <a:chOff x="214282" y="1782124"/>
              <a:chExt cx="1238058" cy="1607687"/>
            </a:xfrm>
          </p:grpSpPr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>
                <a:off x="214282" y="2509505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>
                <a:off x="214282" y="2718027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Arc 8"/>
              <p:cNvSpPr>
                <a:spLocks/>
              </p:cNvSpPr>
              <p:nvPr/>
            </p:nvSpPr>
            <p:spPr bwMode="auto">
              <a:xfrm>
                <a:off x="1223647" y="2191964"/>
                <a:ext cx="145149" cy="2527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5"/>
                  <a:gd name="T2" fmla="*/ 470 w 21600"/>
                  <a:gd name="T3" fmla="*/ 43195 h 43195"/>
                  <a:gd name="T4" fmla="*/ 0 w 21600"/>
                  <a:gd name="T5" fmla="*/ 21600 h 4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</a:path>
                  <a:path w="21600" h="4319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84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Arc 9"/>
              <p:cNvSpPr>
                <a:spLocks/>
              </p:cNvSpPr>
              <p:nvPr/>
            </p:nvSpPr>
            <p:spPr bwMode="auto">
              <a:xfrm>
                <a:off x="1239088" y="2445609"/>
                <a:ext cx="145149" cy="2527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5"/>
                  <a:gd name="T2" fmla="*/ 470 w 21600"/>
                  <a:gd name="T3" fmla="*/ 43195 h 43195"/>
                  <a:gd name="T4" fmla="*/ 0 w 21600"/>
                  <a:gd name="T5" fmla="*/ 21600 h 4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</a:path>
                  <a:path w="21600" h="4319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84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Arc 10"/>
              <p:cNvSpPr>
                <a:spLocks/>
              </p:cNvSpPr>
              <p:nvPr/>
            </p:nvSpPr>
            <p:spPr bwMode="auto">
              <a:xfrm>
                <a:off x="1247324" y="2699254"/>
                <a:ext cx="145149" cy="2527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5"/>
                  <a:gd name="T2" fmla="*/ 470 w 21600"/>
                  <a:gd name="T3" fmla="*/ 43195 h 43195"/>
                  <a:gd name="T4" fmla="*/ 0 w 21600"/>
                  <a:gd name="T5" fmla="*/ 21600 h 4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</a:path>
                  <a:path w="21600" h="4319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46"/>
                      <a:pt x="12213" y="42939"/>
                      <a:pt x="469" y="431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84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Line 11"/>
              <p:cNvSpPr>
                <a:spLocks noChangeShapeType="1"/>
              </p:cNvSpPr>
              <p:nvPr/>
            </p:nvSpPr>
            <p:spPr bwMode="auto">
              <a:xfrm flipH="1" flipV="1">
                <a:off x="387897" y="1794358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 flipH="1" flipV="1">
                <a:off x="378319" y="2700118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 flipV="1">
                <a:off x="1232028" y="1782124"/>
                <a:ext cx="0" cy="42054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>
                <a:off x="387897" y="3377577"/>
                <a:ext cx="84413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 flipV="1">
                <a:off x="1240064" y="2953532"/>
                <a:ext cx="0" cy="42054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1452340" y="2227137"/>
                <a:ext cx="0" cy="7371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3428804" y="706375"/>
              <a:ext cx="142876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Line 78"/>
          <p:cNvSpPr>
            <a:spLocks noChangeShapeType="1"/>
          </p:cNvSpPr>
          <p:nvPr/>
        </p:nvSpPr>
        <p:spPr bwMode="auto">
          <a:xfrm>
            <a:off x="2714612" y="648234"/>
            <a:ext cx="357190" cy="1497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"/>
          <p:cNvSpPr>
            <a:spLocks noChangeArrowheads="1"/>
          </p:cNvSpPr>
          <p:nvPr/>
        </p:nvSpPr>
        <p:spPr bwMode="auto">
          <a:xfrm>
            <a:off x="5357818" y="857232"/>
            <a:ext cx="526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1919268" y="1750298"/>
            <a:ext cx="5549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689083" y="3246286"/>
            <a:ext cx="1214446" cy="1215890"/>
            <a:chOff x="5503" y="6801"/>
            <a:chExt cx="666" cy="456"/>
          </a:xfrm>
        </p:grpSpPr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503" y="6801"/>
              <a:ext cx="66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CU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sng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 Box 19"/>
            <p:cNvSpPr txBox="1">
              <a:spLocks noChangeArrowheads="1"/>
            </p:cNvSpPr>
            <p:nvPr/>
          </p:nvSpPr>
          <p:spPr bwMode="auto">
            <a:xfrm>
              <a:off x="5660" y="6989"/>
              <a:ext cx="23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333876" y="3181348"/>
            <a:ext cx="1143330" cy="1143008"/>
            <a:chOff x="5608" y="6801"/>
            <a:chExt cx="561" cy="508"/>
          </a:xfrm>
        </p:grpSpPr>
        <p:sp>
          <p:nvSpPr>
            <p:cNvPr id="145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56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 Box 25"/>
            <p:cNvSpPr txBox="1">
              <a:spLocks noChangeArrowheads="1"/>
            </p:cNvSpPr>
            <p:nvPr/>
          </p:nvSpPr>
          <p:spPr bwMode="auto">
            <a:xfrm>
              <a:off x="5678" y="7053"/>
              <a:ext cx="28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7" name="Rectangle 26"/>
          <p:cNvSpPr>
            <a:spLocks noChangeArrowheads="1"/>
          </p:cNvSpPr>
          <p:nvPr/>
        </p:nvSpPr>
        <p:spPr bwMode="auto">
          <a:xfrm>
            <a:off x="5357818" y="3429000"/>
            <a:ext cx="2533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СОХРАНЯЕТСЯ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6"/>
          <p:cNvSpPr>
            <a:spLocks noChangeArrowheads="1"/>
          </p:cNvSpPr>
          <p:nvPr/>
        </p:nvSpPr>
        <p:spPr bwMode="auto">
          <a:xfrm>
            <a:off x="3767132" y="3311668"/>
            <a:ext cx="473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7"/>
          <p:cNvSpPr>
            <a:spLocks noChangeArrowheads="1"/>
          </p:cNvSpPr>
          <p:nvPr/>
        </p:nvSpPr>
        <p:spPr bwMode="auto">
          <a:xfrm>
            <a:off x="4765563" y="6012044"/>
            <a:ext cx="3592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1" name="Line 29"/>
          <p:cNvSpPr>
            <a:spLocks noChangeShapeType="1"/>
          </p:cNvSpPr>
          <p:nvPr/>
        </p:nvSpPr>
        <p:spPr bwMode="auto">
          <a:xfrm flipH="1" flipV="1">
            <a:off x="4214811" y="4500570"/>
            <a:ext cx="55574" cy="242411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Line 30"/>
          <p:cNvSpPr>
            <a:spLocks noChangeShapeType="1"/>
          </p:cNvSpPr>
          <p:nvPr/>
        </p:nvSpPr>
        <p:spPr bwMode="auto">
          <a:xfrm>
            <a:off x="4214810" y="5572141"/>
            <a:ext cx="3830652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41"/>
          <p:cNvGrpSpPr/>
          <p:nvPr/>
        </p:nvGrpSpPr>
        <p:grpSpPr>
          <a:xfrm>
            <a:off x="4357686" y="5024490"/>
            <a:ext cx="2640423" cy="977203"/>
            <a:chOff x="2976511" y="4238671"/>
            <a:chExt cx="2640423" cy="977203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2976509" y="4238671"/>
              <a:ext cx="2315271" cy="977203"/>
              <a:chOff x="4369" y="8640"/>
              <a:chExt cx="1718" cy="554"/>
            </a:xfrm>
          </p:grpSpPr>
          <p:sp>
            <p:nvSpPr>
              <p:cNvPr id="156" name="Freeform 3"/>
              <p:cNvSpPr>
                <a:spLocks/>
              </p:cNvSpPr>
              <p:nvPr/>
            </p:nvSpPr>
            <p:spPr bwMode="auto">
              <a:xfrm rot="2605636">
                <a:off x="4369" y="8640"/>
                <a:ext cx="473" cy="461"/>
              </a:xfrm>
              <a:custGeom>
                <a:avLst/>
                <a:gdLst/>
                <a:ahLst/>
                <a:cxnLst>
                  <a:cxn ang="0">
                    <a:pos x="82" y="540"/>
                  </a:cxn>
                  <a:cxn ang="0">
                    <a:pos x="70" y="68"/>
                  </a:cxn>
                  <a:cxn ang="0">
                    <a:pos x="502" y="131"/>
                  </a:cxn>
                </a:cxnLst>
                <a:rect l="0" t="0" r="r" b="b"/>
                <a:pathLst>
                  <a:path w="502" h="540">
                    <a:moveTo>
                      <a:pt x="82" y="540"/>
                    </a:moveTo>
                    <a:cubicBezTo>
                      <a:pt x="41" y="338"/>
                      <a:pt x="0" y="136"/>
                      <a:pt x="70" y="68"/>
                    </a:cubicBezTo>
                    <a:cubicBezTo>
                      <a:pt x="140" y="0"/>
                      <a:pt x="428" y="122"/>
                      <a:pt x="502" y="13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4"/>
              <p:cNvSpPr>
                <a:spLocks/>
              </p:cNvSpPr>
              <p:nvPr/>
            </p:nvSpPr>
            <p:spPr bwMode="auto">
              <a:xfrm rot="19408925" flipV="1">
                <a:off x="4958" y="8823"/>
                <a:ext cx="252" cy="371"/>
              </a:xfrm>
              <a:custGeom>
                <a:avLst/>
                <a:gdLst/>
                <a:ahLst/>
                <a:cxnLst>
                  <a:cxn ang="0">
                    <a:pos x="82" y="540"/>
                  </a:cxn>
                  <a:cxn ang="0">
                    <a:pos x="70" y="68"/>
                  </a:cxn>
                  <a:cxn ang="0">
                    <a:pos x="502" y="131"/>
                  </a:cxn>
                </a:cxnLst>
                <a:rect l="0" t="0" r="r" b="b"/>
                <a:pathLst>
                  <a:path w="502" h="540">
                    <a:moveTo>
                      <a:pt x="82" y="540"/>
                    </a:moveTo>
                    <a:cubicBezTo>
                      <a:pt x="41" y="338"/>
                      <a:pt x="0" y="136"/>
                      <a:pt x="70" y="68"/>
                    </a:cubicBezTo>
                    <a:cubicBezTo>
                      <a:pt x="140" y="0"/>
                      <a:pt x="428" y="122"/>
                      <a:pt x="502" y="13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5"/>
              <p:cNvSpPr>
                <a:spLocks/>
              </p:cNvSpPr>
              <p:nvPr/>
            </p:nvSpPr>
            <p:spPr bwMode="auto">
              <a:xfrm rot="18994364" flipH="1">
                <a:off x="5274" y="8849"/>
                <a:ext cx="336" cy="292"/>
              </a:xfrm>
              <a:custGeom>
                <a:avLst/>
                <a:gdLst/>
                <a:ahLst/>
                <a:cxnLst>
                  <a:cxn ang="0">
                    <a:pos x="82" y="540"/>
                  </a:cxn>
                  <a:cxn ang="0">
                    <a:pos x="70" y="68"/>
                  </a:cxn>
                  <a:cxn ang="0">
                    <a:pos x="502" y="131"/>
                  </a:cxn>
                </a:cxnLst>
                <a:rect l="0" t="0" r="r" b="b"/>
                <a:pathLst>
                  <a:path w="502" h="540">
                    <a:moveTo>
                      <a:pt x="82" y="540"/>
                    </a:moveTo>
                    <a:cubicBezTo>
                      <a:pt x="41" y="338"/>
                      <a:pt x="0" y="136"/>
                      <a:pt x="70" y="68"/>
                    </a:cubicBezTo>
                    <a:cubicBezTo>
                      <a:pt x="140" y="0"/>
                      <a:pt x="428" y="122"/>
                      <a:pt x="502" y="13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6"/>
              <p:cNvSpPr>
                <a:spLocks/>
              </p:cNvSpPr>
              <p:nvPr/>
            </p:nvSpPr>
            <p:spPr bwMode="auto">
              <a:xfrm rot="1730014" flipH="1" flipV="1">
                <a:off x="5666" y="8916"/>
                <a:ext cx="178" cy="206"/>
              </a:xfrm>
              <a:custGeom>
                <a:avLst/>
                <a:gdLst/>
                <a:ahLst/>
                <a:cxnLst>
                  <a:cxn ang="0">
                    <a:pos x="82" y="540"/>
                  </a:cxn>
                  <a:cxn ang="0">
                    <a:pos x="70" y="68"/>
                  </a:cxn>
                  <a:cxn ang="0">
                    <a:pos x="502" y="131"/>
                  </a:cxn>
                </a:cxnLst>
                <a:rect l="0" t="0" r="r" b="b"/>
                <a:pathLst>
                  <a:path w="502" h="540">
                    <a:moveTo>
                      <a:pt x="82" y="540"/>
                    </a:moveTo>
                    <a:cubicBezTo>
                      <a:pt x="41" y="338"/>
                      <a:pt x="0" y="136"/>
                      <a:pt x="70" y="68"/>
                    </a:cubicBezTo>
                    <a:cubicBezTo>
                      <a:pt x="140" y="0"/>
                      <a:pt x="428" y="122"/>
                      <a:pt x="502" y="13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7"/>
              <p:cNvSpPr>
                <a:spLocks/>
              </p:cNvSpPr>
              <p:nvPr/>
            </p:nvSpPr>
            <p:spPr bwMode="auto">
              <a:xfrm rot="18561059" flipH="1">
                <a:off x="5896" y="8826"/>
                <a:ext cx="144" cy="238"/>
              </a:xfrm>
              <a:custGeom>
                <a:avLst/>
                <a:gdLst/>
                <a:ahLst/>
                <a:cxnLst>
                  <a:cxn ang="0">
                    <a:pos x="82" y="540"/>
                  </a:cxn>
                  <a:cxn ang="0">
                    <a:pos x="70" y="68"/>
                  </a:cxn>
                  <a:cxn ang="0">
                    <a:pos x="502" y="131"/>
                  </a:cxn>
                </a:cxnLst>
                <a:rect l="0" t="0" r="r" b="b"/>
                <a:pathLst>
                  <a:path w="502" h="540">
                    <a:moveTo>
                      <a:pt x="82" y="540"/>
                    </a:moveTo>
                    <a:cubicBezTo>
                      <a:pt x="41" y="338"/>
                      <a:pt x="0" y="136"/>
                      <a:pt x="70" y="68"/>
                    </a:cubicBezTo>
                    <a:cubicBezTo>
                      <a:pt x="140" y="0"/>
                      <a:pt x="428" y="122"/>
                      <a:pt x="502" y="13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5" name="Freeform 7"/>
            <p:cNvSpPr>
              <a:spLocks/>
            </p:cNvSpPr>
            <p:nvPr/>
          </p:nvSpPr>
          <p:spPr bwMode="auto">
            <a:xfrm rot="18759207" flipV="1">
              <a:off x="5363283" y="4706673"/>
              <a:ext cx="205436" cy="301867"/>
            </a:xfrm>
            <a:custGeom>
              <a:avLst/>
              <a:gdLst/>
              <a:ahLst/>
              <a:cxnLst>
                <a:cxn ang="0">
                  <a:pos x="82" y="540"/>
                </a:cxn>
                <a:cxn ang="0">
                  <a:pos x="70" y="68"/>
                </a:cxn>
                <a:cxn ang="0">
                  <a:pos x="502" y="131"/>
                </a:cxn>
              </a:cxnLst>
              <a:rect l="0" t="0" r="r" b="b"/>
              <a:pathLst>
                <a:path w="502" h="540">
                  <a:moveTo>
                    <a:pt x="82" y="540"/>
                  </a:moveTo>
                  <a:cubicBezTo>
                    <a:pt x="41" y="338"/>
                    <a:pt x="0" y="136"/>
                    <a:pt x="70" y="68"/>
                  </a:cubicBezTo>
                  <a:cubicBezTo>
                    <a:pt x="140" y="0"/>
                    <a:pt x="428" y="122"/>
                    <a:pt x="502" y="131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1" name="Rectangle 26"/>
          <p:cNvSpPr>
            <a:spLocks noChangeArrowheads="1"/>
          </p:cNvSpPr>
          <p:nvPr/>
        </p:nvSpPr>
        <p:spPr bwMode="auto">
          <a:xfrm>
            <a:off x="1071538" y="3357562"/>
            <a:ext cx="1519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ЗСЭ</a:t>
            </a:r>
            <a:endParaRPr kumimoji="0" lang="ru-RU" sz="72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357950" y="4714884"/>
            <a:ext cx="227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затухают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286512" y="4286256"/>
            <a:ext cx="2575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Свободные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6750042" y="1840981"/>
            <a:ext cx="1782580" cy="685995"/>
            <a:chOff x="8044" y="4278"/>
            <a:chExt cx="560" cy="419"/>
          </a:xfrm>
        </p:grpSpPr>
        <p:sp>
          <p:nvSpPr>
            <p:cNvPr id="2135" name="Arc 87"/>
            <p:cNvSpPr>
              <a:spLocks/>
            </p:cNvSpPr>
            <p:nvPr/>
          </p:nvSpPr>
          <p:spPr bwMode="auto">
            <a:xfrm rot="-16098860">
              <a:off x="8360" y="4453"/>
              <a:ext cx="206" cy="282"/>
            </a:xfrm>
            <a:custGeom>
              <a:avLst/>
              <a:gdLst>
                <a:gd name="G0" fmla="+- 1299 0 0"/>
                <a:gd name="G1" fmla="+- 21600 0 0"/>
                <a:gd name="G2" fmla="+- 21600 0 0"/>
                <a:gd name="T0" fmla="*/ 1299 w 22899"/>
                <a:gd name="T1" fmla="*/ 0 h 43200"/>
                <a:gd name="T2" fmla="*/ 0 w 22899"/>
                <a:gd name="T3" fmla="*/ 43161 h 43200"/>
                <a:gd name="T4" fmla="*/ 1299 w 2289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99" h="43200" fill="none" extrusionOk="0">
                  <a:moveTo>
                    <a:pt x="1298" y="0"/>
                  </a:moveTo>
                  <a:cubicBezTo>
                    <a:pt x="13228" y="0"/>
                    <a:pt x="22899" y="9670"/>
                    <a:pt x="22899" y="21600"/>
                  </a:cubicBezTo>
                  <a:cubicBezTo>
                    <a:pt x="22899" y="33529"/>
                    <a:pt x="13228" y="43200"/>
                    <a:pt x="1299" y="43200"/>
                  </a:cubicBezTo>
                  <a:cubicBezTo>
                    <a:pt x="865" y="43200"/>
                    <a:pt x="432" y="43186"/>
                    <a:pt x="0" y="43160"/>
                  </a:cubicBezTo>
                </a:path>
                <a:path w="22899" h="43200" stroke="0" extrusionOk="0">
                  <a:moveTo>
                    <a:pt x="1298" y="0"/>
                  </a:moveTo>
                  <a:cubicBezTo>
                    <a:pt x="13228" y="0"/>
                    <a:pt x="22899" y="9670"/>
                    <a:pt x="22899" y="21600"/>
                  </a:cubicBezTo>
                  <a:cubicBezTo>
                    <a:pt x="22899" y="33529"/>
                    <a:pt x="13228" y="43200"/>
                    <a:pt x="1299" y="43200"/>
                  </a:cubicBezTo>
                  <a:cubicBezTo>
                    <a:pt x="865" y="43200"/>
                    <a:pt x="432" y="43186"/>
                    <a:pt x="0" y="43160"/>
                  </a:cubicBezTo>
                  <a:lnTo>
                    <a:pt x="1299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6" name="Arc 88"/>
            <p:cNvSpPr>
              <a:spLocks/>
            </p:cNvSpPr>
            <p:nvPr/>
          </p:nvSpPr>
          <p:spPr bwMode="auto">
            <a:xfrm rot="16098860" flipV="1">
              <a:off x="8052" y="4270"/>
              <a:ext cx="266" cy="282"/>
            </a:xfrm>
            <a:custGeom>
              <a:avLst/>
              <a:gdLst>
                <a:gd name="G0" fmla="+- 1299 0 0"/>
                <a:gd name="G1" fmla="+- 21600 0 0"/>
                <a:gd name="G2" fmla="+- 21600 0 0"/>
                <a:gd name="T0" fmla="*/ 1299 w 22899"/>
                <a:gd name="T1" fmla="*/ 0 h 43200"/>
                <a:gd name="T2" fmla="*/ 0 w 22899"/>
                <a:gd name="T3" fmla="*/ 43161 h 43200"/>
                <a:gd name="T4" fmla="*/ 1299 w 2289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99" h="43200" fill="none" extrusionOk="0">
                  <a:moveTo>
                    <a:pt x="1298" y="0"/>
                  </a:moveTo>
                  <a:cubicBezTo>
                    <a:pt x="13228" y="0"/>
                    <a:pt x="22899" y="9670"/>
                    <a:pt x="22899" y="21600"/>
                  </a:cubicBezTo>
                  <a:cubicBezTo>
                    <a:pt x="22899" y="33529"/>
                    <a:pt x="13228" y="43200"/>
                    <a:pt x="1299" y="43200"/>
                  </a:cubicBezTo>
                  <a:cubicBezTo>
                    <a:pt x="865" y="43200"/>
                    <a:pt x="432" y="43186"/>
                    <a:pt x="0" y="43160"/>
                  </a:cubicBezTo>
                </a:path>
                <a:path w="22899" h="43200" stroke="0" extrusionOk="0">
                  <a:moveTo>
                    <a:pt x="1298" y="0"/>
                  </a:moveTo>
                  <a:cubicBezTo>
                    <a:pt x="13228" y="0"/>
                    <a:pt x="22899" y="9670"/>
                    <a:pt x="22899" y="21600"/>
                  </a:cubicBezTo>
                  <a:cubicBezTo>
                    <a:pt x="22899" y="33529"/>
                    <a:pt x="13228" y="43200"/>
                    <a:pt x="1299" y="43200"/>
                  </a:cubicBezTo>
                  <a:cubicBezTo>
                    <a:pt x="865" y="43200"/>
                    <a:pt x="432" y="43186"/>
                    <a:pt x="0" y="43160"/>
                  </a:cubicBezTo>
                  <a:lnTo>
                    <a:pt x="1299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Скругленный прямоугольник 174"/>
          <p:cNvSpPr/>
          <p:nvPr/>
        </p:nvSpPr>
        <p:spPr>
          <a:xfrm>
            <a:off x="-71470" y="4143380"/>
            <a:ext cx="3714776" cy="2286016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Rectangle 23"/>
          <p:cNvSpPr>
            <a:spLocks noChangeArrowheads="1"/>
          </p:cNvSpPr>
          <p:nvPr/>
        </p:nvSpPr>
        <p:spPr bwMode="auto">
          <a:xfrm>
            <a:off x="285720" y="4214818"/>
            <a:ext cx="2861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 ПР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23"/>
          <p:cNvSpPr>
            <a:spLocks noChangeArrowheads="1"/>
          </p:cNvSpPr>
          <p:nvPr/>
        </p:nvSpPr>
        <p:spPr bwMode="auto">
          <a:xfrm>
            <a:off x="357158" y="5000636"/>
            <a:ext cx="1776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8" name="Rectangle 23"/>
          <p:cNvSpPr>
            <a:spLocks noChangeArrowheads="1"/>
          </p:cNvSpPr>
          <p:nvPr/>
        </p:nvSpPr>
        <p:spPr bwMode="auto">
          <a:xfrm>
            <a:off x="285720" y="5786454"/>
            <a:ext cx="3588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Инертность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2428860" y="2237821"/>
            <a:ext cx="357190" cy="357190"/>
            <a:chOff x="9014" y="3756"/>
            <a:chExt cx="131" cy="131"/>
          </a:xfrm>
        </p:grpSpPr>
        <p:sp>
          <p:nvSpPr>
            <p:cNvPr id="180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2" name="Line 78"/>
          <p:cNvSpPr>
            <a:spLocks noChangeShapeType="1"/>
          </p:cNvSpPr>
          <p:nvPr/>
        </p:nvSpPr>
        <p:spPr bwMode="auto">
          <a:xfrm>
            <a:off x="2357422" y="175029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Line 78"/>
          <p:cNvSpPr>
            <a:spLocks noChangeShapeType="1"/>
          </p:cNvSpPr>
          <p:nvPr/>
        </p:nvSpPr>
        <p:spPr bwMode="auto">
          <a:xfrm flipV="1">
            <a:off x="3214678" y="699726"/>
            <a:ext cx="285752" cy="714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5" name="Прямая со стрелкой 184"/>
          <p:cNvCxnSpPr/>
          <p:nvPr/>
        </p:nvCxnSpPr>
        <p:spPr>
          <a:xfrm rot="5400000">
            <a:off x="2821769" y="2749545"/>
            <a:ext cx="929488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3500430" y="3213892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rot="5400000" flipH="1" flipV="1">
            <a:off x="3536943" y="2035959"/>
            <a:ext cx="235745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>
            <a:off x="3571868" y="785794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rot="5400000">
            <a:off x="2821769" y="1321579"/>
            <a:ext cx="929488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98"/>
          <p:cNvGrpSpPr/>
          <p:nvPr/>
        </p:nvGrpSpPr>
        <p:grpSpPr>
          <a:xfrm>
            <a:off x="6028791" y="1559736"/>
            <a:ext cx="1947087" cy="1373380"/>
            <a:chOff x="6015776" y="1559736"/>
            <a:chExt cx="1902193" cy="1373380"/>
          </a:xfrm>
        </p:grpSpPr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6386266" y="1643529"/>
              <a:ext cx="1531703" cy="1289587"/>
              <a:chOff x="8050" y="4282"/>
              <a:chExt cx="565" cy="415"/>
            </a:xfrm>
          </p:grpSpPr>
          <p:sp>
            <p:nvSpPr>
              <p:cNvPr id="2132" name="Arc 84"/>
              <p:cNvSpPr>
                <a:spLocks/>
              </p:cNvSpPr>
              <p:nvPr/>
            </p:nvSpPr>
            <p:spPr bwMode="auto">
              <a:xfrm rot="5501140">
                <a:off x="8371" y="4453"/>
                <a:ext cx="206" cy="282"/>
              </a:xfrm>
              <a:custGeom>
                <a:avLst/>
                <a:gdLst>
                  <a:gd name="G0" fmla="+- 1299 0 0"/>
                  <a:gd name="G1" fmla="+- 21600 0 0"/>
                  <a:gd name="G2" fmla="+- 21600 0 0"/>
                  <a:gd name="T0" fmla="*/ 1299 w 22899"/>
                  <a:gd name="T1" fmla="*/ 0 h 43200"/>
                  <a:gd name="T2" fmla="*/ 0 w 22899"/>
                  <a:gd name="T3" fmla="*/ 43161 h 43200"/>
                  <a:gd name="T4" fmla="*/ 1299 w 2289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899" h="43200" fill="none" extrusionOk="0">
                    <a:moveTo>
                      <a:pt x="1298" y="0"/>
                    </a:moveTo>
                    <a:cubicBezTo>
                      <a:pt x="13228" y="0"/>
                      <a:pt x="22899" y="9670"/>
                      <a:pt x="22899" y="21600"/>
                    </a:cubicBezTo>
                    <a:cubicBezTo>
                      <a:pt x="22899" y="33529"/>
                      <a:pt x="13228" y="43200"/>
                      <a:pt x="1299" y="43200"/>
                    </a:cubicBezTo>
                    <a:cubicBezTo>
                      <a:pt x="865" y="43200"/>
                      <a:pt x="432" y="43186"/>
                      <a:pt x="0" y="43160"/>
                    </a:cubicBezTo>
                  </a:path>
                  <a:path w="22899" h="43200" stroke="0" extrusionOk="0">
                    <a:moveTo>
                      <a:pt x="1298" y="0"/>
                    </a:moveTo>
                    <a:cubicBezTo>
                      <a:pt x="13228" y="0"/>
                      <a:pt x="22899" y="9670"/>
                      <a:pt x="22899" y="21600"/>
                    </a:cubicBezTo>
                    <a:cubicBezTo>
                      <a:pt x="22899" y="33529"/>
                      <a:pt x="13228" y="43200"/>
                      <a:pt x="1299" y="43200"/>
                    </a:cubicBezTo>
                    <a:cubicBezTo>
                      <a:pt x="865" y="43200"/>
                      <a:pt x="432" y="43186"/>
                      <a:pt x="0" y="43160"/>
                    </a:cubicBezTo>
                    <a:lnTo>
                      <a:pt x="1299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Arc 85"/>
              <p:cNvSpPr>
                <a:spLocks/>
              </p:cNvSpPr>
              <p:nvPr/>
            </p:nvSpPr>
            <p:spPr bwMode="auto">
              <a:xfrm rot="16098860" flipV="1">
                <a:off x="8081" y="4251"/>
                <a:ext cx="219" cy="282"/>
              </a:xfrm>
              <a:custGeom>
                <a:avLst/>
                <a:gdLst>
                  <a:gd name="G0" fmla="+- 1299 0 0"/>
                  <a:gd name="G1" fmla="+- 21600 0 0"/>
                  <a:gd name="G2" fmla="+- 21600 0 0"/>
                  <a:gd name="T0" fmla="*/ 1299 w 22899"/>
                  <a:gd name="T1" fmla="*/ 0 h 43200"/>
                  <a:gd name="T2" fmla="*/ 0 w 22899"/>
                  <a:gd name="T3" fmla="*/ 43161 h 43200"/>
                  <a:gd name="T4" fmla="*/ 1299 w 2289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899" h="43200" fill="none" extrusionOk="0">
                    <a:moveTo>
                      <a:pt x="1298" y="0"/>
                    </a:moveTo>
                    <a:cubicBezTo>
                      <a:pt x="13228" y="0"/>
                      <a:pt x="22899" y="9670"/>
                      <a:pt x="22899" y="21600"/>
                    </a:cubicBezTo>
                    <a:cubicBezTo>
                      <a:pt x="22899" y="33529"/>
                      <a:pt x="13228" y="43200"/>
                      <a:pt x="1299" y="43200"/>
                    </a:cubicBezTo>
                    <a:cubicBezTo>
                      <a:pt x="865" y="43200"/>
                      <a:pt x="432" y="43186"/>
                      <a:pt x="0" y="43160"/>
                    </a:cubicBezTo>
                  </a:path>
                  <a:path w="22899" h="43200" stroke="0" extrusionOk="0">
                    <a:moveTo>
                      <a:pt x="1298" y="0"/>
                    </a:moveTo>
                    <a:cubicBezTo>
                      <a:pt x="13228" y="0"/>
                      <a:pt x="22899" y="9670"/>
                      <a:pt x="22899" y="21600"/>
                    </a:cubicBezTo>
                    <a:cubicBezTo>
                      <a:pt x="22899" y="33529"/>
                      <a:pt x="13228" y="43200"/>
                      <a:pt x="1299" y="43200"/>
                    </a:cubicBezTo>
                    <a:cubicBezTo>
                      <a:pt x="865" y="43200"/>
                      <a:pt x="432" y="43186"/>
                      <a:pt x="0" y="43160"/>
                    </a:cubicBezTo>
                    <a:lnTo>
                      <a:pt x="1299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8" name="Прямоугольник 197"/>
            <p:cNvSpPr/>
            <p:nvPr/>
          </p:nvSpPr>
          <p:spPr>
            <a:xfrm>
              <a:off x="6015776" y="1559736"/>
              <a:ext cx="642942" cy="797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0" name="Прямоугольник 199"/>
          <p:cNvSpPr/>
          <p:nvPr/>
        </p:nvSpPr>
        <p:spPr>
          <a:xfrm>
            <a:off x="6715140" y="1428736"/>
            <a:ext cx="204854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>
            <a:off x="6615493" y="2294184"/>
            <a:ext cx="2385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3571868" y="1500174"/>
            <a:ext cx="357190" cy="357190"/>
            <a:chOff x="9014" y="3756"/>
            <a:chExt cx="131" cy="131"/>
          </a:xfrm>
        </p:grpSpPr>
        <p:sp>
          <p:nvSpPr>
            <p:cNvPr id="92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Line 78"/>
          <p:cNvSpPr>
            <a:spLocks noChangeShapeType="1"/>
          </p:cNvSpPr>
          <p:nvPr/>
        </p:nvSpPr>
        <p:spPr bwMode="auto">
          <a:xfrm>
            <a:off x="3571868" y="2357430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>
            <a:off x="6721221" y="1214422"/>
            <a:ext cx="18977" cy="1857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0509 L 0.04653 -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9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9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0348 L 0.10278 -0.0034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29" grpId="0" animBg="1"/>
      <p:bldP spid="135" grpId="0" animBg="1"/>
      <p:bldP spid="135" grpId="1" animBg="1"/>
      <p:bldP spid="136" grpId="0"/>
      <p:bldP spid="137" grpId="0"/>
      <p:bldP spid="147" grpId="0"/>
      <p:bldP spid="148" grpId="0"/>
      <p:bldP spid="150" grpId="0"/>
      <p:bldP spid="151" grpId="0" animBg="1"/>
      <p:bldP spid="152" grpId="0" animBg="1"/>
      <p:bldP spid="161" grpId="0"/>
      <p:bldP spid="162" grpId="0"/>
      <p:bldP spid="163" grpId="0"/>
      <p:bldP spid="175" grpId="0" animBg="1"/>
      <p:bldP spid="176" grpId="0"/>
      <p:bldP spid="177" grpId="0"/>
      <p:bldP spid="178" grpId="0"/>
      <p:bldP spid="182" grpId="0" animBg="1"/>
      <p:bldP spid="182" grpId="1" animBg="1"/>
      <p:bldP spid="183" grpId="0" animBg="1"/>
      <p:bldP spid="200" grpId="0" animBg="1"/>
      <p:bldP spid="200" grpId="1" animBg="1"/>
      <p:bldP spid="2129" grpId="0" animBg="1"/>
      <p:bldP spid="94" grpId="0" animBg="1"/>
      <p:bldP spid="21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3"/>
          <p:cNvGrpSpPr/>
          <p:nvPr/>
        </p:nvGrpSpPr>
        <p:grpSpPr>
          <a:xfrm>
            <a:off x="6136011" y="2285992"/>
            <a:ext cx="2414978" cy="2536850"/>
            <a:chOff x="563846" y="713984"/>
            <a:chExt cx="2414978" cy="2536850"/>
          </a:xfrm>
        </p:grpSpPr>
        <p:grpSp>
          <p:nvGrpSpPr>
            <p:cNvPr id="3" name="Группа 122"/>
            <p:cNvGrpSpPr/>
            <p:nvPr/>
          </p:nvGrpSpPr>
          <p:grpSpPr>
            <a:xfrm rot="16200000">
              <a:off x="516801" y="788845"/>
              <a:ext cx="2509072" cy="2414978"/>
              <a:chOff x="711417" y="2500306"/>
              <a:chExt cx="424312" cy="2414978"/>
            </a:xfrm>
          </p:grpSpPr>
          <p:sp>
            <p:nvSpPr>
              <p:cNvPr id="5" name="Line 181"/>
              <p:cNvSpPr>
                <a:spLocks noChangeShapeType="1"/>
              </p:cNvSpPr>
              <p:nvPr/>
            </p:nvSpPr>
            <p:spPr bwMode="auto">
              <a:xfrm flipV="1">
                <a:off x="713122" y="2647284"/>
                <a:ext cx="6088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Line 183"/>
              <p:cNvSpPr>
                <a:spLocks noChangeShapeType="1"/>
              </p:cNvSpPr>
              <p:nvPr/>
            </p:nvSpPr>
            <p:spPr bwMode="auto">
              <a:xfrm flipH="1">
                <a:off x="925627" y="2589857"/>
                <a:ext cx="0" cy="14600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184"/>
              <p:cNvSpPr>
                <a:spLocks noChangeShapeType="1"/>
              </p:cNvSpPr>
              <p:nvPr/>
            </p:nvSpPr>
            <p:spPr bwMode="auto">
              <a:xfrm>
                <a:off x="711417" y="2656048"/>
                <a:ext cx="1751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185"/>
              <p:cNvSpPr>
                <a:spLocks noChangeShapeType="1"/>
              </p:cNvSpPr>
              <p:nvPr/>
            </p:nvSpPr>
            <p:spPr bwMode="auto">
              <a:xfrm>
                <a:off x="895300" y="2500306"/>
                <a:ext cx="0" cy="35917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86"/>
              <p:cNvSpPr>
                <a:spLocks noChangeShapeType="1"/>
              </p:cNvSpPr>
              <p:nvPr/>
            </p:nvSpPr>
            <p:spPr bwMode="auto">
              <a:xfrm>
                <a:off x="928739" y="2657020"/>
                <a:ext cx="2069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Line 181"/>
            <p:cNvSpPr>
              <a:spLocks noChangeShapeType="1"/>
            </p:cNvSpPr>
            <p:nvPr/>
          </p:nvSpPr>
          <p:spPr bwMode="auto">
            <a:xfrm rot="16200000" flipV="1">
              <a:off x="1794925" y="-384016"/>
              <a:ext cx="36000" cy="223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60000"/>
              </a:camera>
              <a:lightRig rig="threePt" dir="t"/>
            </a:scene3d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6357950" y="3822190"/>
            <a:ext cx="357190" cy="357190"/>
            <a:chOff x="9014" y="3756"/>
            <a:chExt cx="131" cy="131"/>
          </a:xfrm>
        </p:grpSpPr>
        <p:sp>
          <p:nvSpPr>
            <p:cNvPr id="11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Line 78"/>
          <p:cNvSpPr>
            <a:spLocks noChangeShapeType="1"/>
          </p:cNvSpPr>
          <p:nvPr/>
        </p:nvSpPr>
        <p:spPr bwMode="auto">
          <a:xfrm>
            <a:off x="5857884" y="3357562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90"/>
          <p:cNvGrpSpPr/>
          <p:nvPr/>
        </p:nvGrpSpPr>
        <p:grpSpPr>
          <a:xfrm>
            <a:off x="8193505" y="2286651"/>
            <a:ext cx="664775" cy="2500329"/>
            <a:chOff x="21085" y="3188855"/>
            <a:chExt cx="338850" cy="1595453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1085" y="3904002"/>
              <a:ext cx="338850" cy="0"/>
            </a:xfrm>
            <a:prstGeom prst="line">
              <a:avLst/>
            </a:prstGeom>
            <a:noFill/>
            <a:ln w="1238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1085" y="4112524"/>
              <a:ext cx="338850" cy="0"/>
            </a:xfrm>
            <a:prstGeom prst="line">
              <a:avLst/>
            </a:prstGeom>
            <a:noFill/>
            <a:ln w="1238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 flipV="1">
              <a:off x="194701" y="3188855"/>
              <a:ext cx="0" cy="6896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 flipV="1">
              <a:off x="185123" y="4094615"/>
              <a:ext cx="0" cy="6896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8715404" y="3880798"/>
            <a:ext cx="357190" cy="357190"/>
            <a:chOff x="9014" y="3756"/>
            <a:chExt cx="131" cy="131"/>
          </a:xfrm>
        </p:grpSpPr>
        <p:sp>
          <p:nvSpPr>
            <p:cNvPr id="20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Line 78"/>
          <p:cNvSpPr>
            <a:spLocks noChangeShapeType="1"/>
          </p:cNvSpPr>
          <p:nvPr/>
        </p:nvSpPr>
        <p:spPr bwMode="auto">
          <a:xfrm>
            <a:off x="8715404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по модулю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электрического поля точечного заряда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увеличении расстояния от заряда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4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6286512" y="3462692"/>
            <a:ext cx="2656854" cy="1609382"/>
            <a:chOff x="4247839" y="4286256"/>
            <a:chExt cx="2656854" cy="1609382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0000FF"/>
                  </a:solidFill>
                  <a:sym typeface="Symbol"/>
                </a:rPr>
                <a:t>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6344302" y="1891056"/>
            <a:ext cx="2656854" cy="1609382"/>
            <a:chOff x="4247839" y="4286256"/>
            <a:chExt cx="2656854" cy="1609382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66659" y="3500438"/>
            <a:ext cx="1143008" cy="2357454"/>
            <a:chOff x="1664" y="4813"/>
            <a:chExt cx="366" cy="871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95253" y="2714620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"/>
          <p:cNvSpPr>
            <a:spLocks/>
          </p:cNvSpPr>
          <p:nvPr/>
        </p:nvSpPr>
        <p:spPr bwMode="auto">
          <a:xfrm rot="16200000">
            <a:off x="3224113" y="785794"/>
            <a:ext cx="928694" cy="4357718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53005" y="2643182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4113" y="2000240"/>
            <a:ext cx="531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17440" y="1701217"/>
            <a:ext cx="4526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4 раза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3500438"/>
            <a:ext cx="38764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раза.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42896" y="6334780"/>
            <a:ext cx="450110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Напряженность ЭП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56092" y="3059618"/>
            <a:ext cx="50009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72462" y="4643446"/>
            <a:ext cx="428628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Напряжённость электрического поля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в. ф. в., характеризующая силовое действие электрического поля, ч. р. силе, действующей на единичный пробный положительный заряд.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429264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Потенциал электрического поля в данной точке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  С.Ф.В., равная потенциальной энергии единичного заряда в данной точке поля.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9124" y="106276"/>
            <a:ext cx="2643206" cy="428628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22" grpId="0"/>
      <p:bldP spid="23" grpId="0" animBg="1"/>
      <p:bldP spid="24" grpId="0"/>
      <p:bldP spid="25" grpId="0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32" y="-24"/>
            <a:ext cx="9144032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Какое направление имеет вектор напряженности в точке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электростатического поля двух одинаковых точечных электрических зарядов, расположенных  относительно точки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как это представлено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Д.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забудьте выполнить эскиз.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57586"/>
            <a:ext cx="367222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-24"/>
            <a:ext cx="3571868" cy="3688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3058859"/>
            <a:ext cx="3357586" cy="37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rot="-8340000">
            <a:off x="102527" y="4156184"/>
            <a:ext cx="1524988" cy="2294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8429620" y="5000636"/>
            <a:ext cx="714380" cy="646331"/>
            <a:chOff x="6643702" y="350142"/>
            <a:chExt cx="714380" cy="646331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 rot="-11940000" flipH="1">
            <a:off x="1242384" y="3855483"/>
            <a:ext cx="1501550" cy="73064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214546" y="2857496"/>
            <a:ext cx="714380" cy="646331"/>
            <a:chOff x="6643702" y="493018"/>
            <a:chExt cx="714380" cy="646331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284359" y="3644675"/>
            <a:ext cx="228873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1571604" y="2357430"/>
            <a:ext cx="714380" cy="646331"/>
            <a:chOff x="6670998" y="421580"/>
            <a:chExt cx="714380" cy="64633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rot="5400000">
            <a:off x="178563" y="232171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42976" y="2214554"/>
            <a:ext cx="1571636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4"/>
          <p:cNvSpPr>
            <a:spLocks noChangeShapeType="1"/>
          </p:cNvSpPr>
          <p:nvPr/>
        </p:nvSpPr>
        <p:spPr bwMode="auto">
          <a:xfrm rot="-11940000" flipH="1">
            <a:off x="7334357" y="4023039"/>
            <a:ext cx="708547" cy="33677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7715272" y="3214686"/>
            <a:ext cx="714380" cy="646331"/>
            <a:chOff x="6643702" y="493018"/>
            <a:chExt cx="714380" cy="646331"/>
          </a:xfrm>
        </p:grpSpPr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Line 4"/>
          <p:cNvSpPr>
            <a:spLocks noChangeShapeType="1"/>
          </p:cNvSpPr>
          <p:nvPr/>
        </p:nvSpPr>
        <p:spPr bwMode="auto">
          <a:xfrm rot="-8100000" flipH="1" flipV="1">
            <a:off x="7312165" y="4846388"/>
            <a:ext cx="840068" cy="801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643819" y="4000521"/>
            <a:ext cx="1571637" cy="1428729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322347" y="3393297"/>
            <a:ext cx="1500198" cy="14287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29520" y="4559816"/>
            <a:ext cx="1116000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68"/>
          <p:cNvGrpSpPr/>
          <p:nvPr/>
        </p:nvGrpSpPr>
        <p:grpSpPr>
          <a:xfrm>
            <a:off x="8429620" y="3714752"/>
            <a:ext cx="714380" cy="646331"/>
            <a:chOff x="6670998" y="421580"/>
            <a:chExt cx="714380" cy="64633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ine 4"/>
          <p:cNvSpPr>
            <a:spLocks noChangeShapeType="1"/>
          </p:cNvSpPr>
          <p:nvPr/>
        </p:nvSpPr>
        <p:spPr bwMode="auto">
          <a:xfrm rot="-8340000" flipH="1" flipV="1">
            <a:off x="4667346" y="1490978"/>
            <a:ext cx="1023753" cy="1976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rot="-11940000" flipV="1">
            <a:off x="3742390" y="1383090"/>
            <a:ext cx="1123152" cy="51992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571868" y="1857364"/>
            <a:ext cx="1428760" cy="135732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452470" y="1676049"/>
            <a:ext cx="1571636" cy="1357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821901" y="2035959"/>
            <a:ext cx="17859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857752" y="2571744"/>
            <a:ext cx="714380" cy="646331"/>
            <a:chOff x="6670998" y="421580"/>
            <a:chExt cx="714380" cy="646331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8"/>
          <p:cNvGrpSpPr/>
          <p:nvPr/>
        </p:nvGrpSpPr>
        <p:grpSpPr>
          <a:xfrm>
            <a:off x="142844" y="3000372"/>
            <a:ext cx="714380" cy="646331"/>
            <a:chOff x="6643702" y="350142"/>
            <a:chExt cx="714380" cy="646331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642928" y="6334780"/>
            <a:ext cx="453059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357290" y="4857760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21813" y="4893479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4643438" y="1214422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78959" y="125014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7126337" y="4338549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6072198" y="435769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7" grpId="0" animBg="1"/>
      <p:bldP spid="11" grpId="0" animBg="1"/>
      <p:bldP spid="25" grpId="0" animBg="1"/>
      <p:bldP spid="29" grpId="0" animBg="1"/>
      <p:bldP spid="39" grpId="0" animBg="1"/>
      <p:bldP spid="40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32" y="-24"/>
            <a:ext cx="9144032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направление имеет вектор кулоновской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действующей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точечный заряд, помещенный в точку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(см. рис.1)?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181425"/>
            <a:ext cx="2591372" cy="26763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18" y="2387237"/>
            <a:ext cx="2435912" cy="2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355003" y="4489574"/>
            <a:ext cx="1432276" cy="79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860172" y="3573634"/>
            <a:ext cx="113949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61627" y="3500438"/>
            <a:ext cx="114142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000892" y="3500438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131573" y="2711680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810736" y="5463395"/>
            <a:ext cx="49847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8"/>
          <p:cNvGrpSpPr/>
          <p:nvPr/>
        </p:nvGrpSpPr>
        <p:grpSpPr>
          <a:xfrm>
            <a:off x="500034" y="3071810"/>
            <a:ext cx="714380" cy="646331"/>
            <a:chOff x="6670998" y="421580"/>
            <a:chExt cx="714380" cy="646331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68"/>
          <p:cNvGrpSpPr/>
          <p:nvPr/>
        </p:nvGrpSpPr>
        <p:grpSpPr>
          <a:xfrm>
            <a:off x="4071934" y="4286256"/>
            <a:ext cx="714380" cy="646331"/>
            <a:chOff x="6670998" y="564456"/>
            <a:chExt cx="714380" cy="646331"/>
          </a:xfrm>
          <a:solidFill>
            <a:schemeClr val="bg1"/>
          </a:solidFill>
        </p:grpSpPr>
        <p:sp>
          <p:nvSpPr>
            <p:cNvPr id="26" name="TextBox 25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85013" y="63589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68"/>
          <p:cNvGrpSpPr/>
          <p:nvPr/>
        </p:nvGrpSpPr>
        <p:grpSpPr>
          <a:xfrm>
            <a:off x="8429620" y="2714620"/>
            <a:ext cx="714380" cy="646331"/>
            <a:chOff x="6670998" y="421580"/>
            <a:chExt cx="714380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68"/>
          <p:cNvGrpSpPr/>
          <p:nvPr/>
        </p:nvGrpSpPr>
        <p:grpSpPr>
          <a:xfrm>
            <a:off x="6357950" y="2711231"/>
            <a:ext cx="714380" cy="646331"/>
            <a:chOff x="6670998" y="564456"/>
            <a:chExt cx="714380" cy="646331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6824868" y="635868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8"/>
          <p:cNvGrpSpPr/>
          <p:nvPr/>
        </p:nvGrpSpPr>
        <p:grpSpPr>
          <a:xfrm>
            <a:off x="357158" y="5857892"/>
            <a:ext cx="714380" cy="646331"/>
            <a:chOff x="6670998" y="493018"/>
            <a:chExt cx="714380" cy="646331"/>
          </a:xfrm>
          <a:solidFill>
            <a:schemeClr val="bg2"/>
          </a:solidFill>
        </p:grpSpPr>
        <p:sp>
          <p:nvSpPr>
            <p:cNvPr id="38" name="TextBox 37"/>
            <p:cNvSpPr txBox="1"/>
            <p:nvPr/>
          </p:nvSpPr>
          <p:spPr>
            <a:xfrm>
              <a:off x="6670998" y="493018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813874" y="564456"/>
              <a:ext cx="457489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4500562" y="6286520"/>
            <a:ext cx="459311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623765" y="4876905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-22670" y="479851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005735" y="2709381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9300" y="2630990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7053185" y="3019517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589679" y="2946349"/>
            <a:ext cx="1488006" cy="14775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68"/>
          <p:cNvGrpSpPr/>
          <p:nvPr/>
        </p:nvGrpSpPr>
        <p:grpSpPr>
          <a:xfrm>
            <a:off x="4572000" y="2214554"/>
            <a:ext cx="714380" cy="646331"/>
            <a:chOff x="6670998" y="421580"/>
            <a:chExt cx="714380" cy="646331"/>
          </a:xfrm>
          <a:solidFill>
            <a:schemeClr val="bg2"/>
          </a:solidFill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2643174" y="500042"/>
            <a:ext cx="2643206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39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-24"/>
            <a:ext cx="9144000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3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перемещается между точками с разностью потенциалов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работа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совершенная кулоновскими  силами?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214311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5400" b="1" dirty="0" smtClean="0">
                <a:sym typeface="Symbol"/>
              </a:rPr>
              <a:t></a:t>
            </a:r>
            <a:r>
              <a:rPr lang="ru-RU" sz="54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7686" y="2143116"/>
            <a:ext cx="3429024" cy="928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120Дж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4724" y="6334780"/>
            <a:ext cx="320927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Т№12 Работа поля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39549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12В                   -8В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946529"/>
            <a:ext cx="3708395" cy="1409900"/>
            <a:chOff x="12464" y="5036"/>
            <a:chExt cx="1702" cy="1011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69580" y="4357694"/>
            <a:ext cx="714380" cy="763755"/>
            <a:chOff x="846" y="9235"/>
            <a:chExt cx="366" cy="388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214282" y="514012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68"/>
          <p:cNvGrpSpPr/>
          <p:nvPr/>
        </p:nvGrpSpPr>
        <p:grpSpPr>
          <a:xfrm>
            <a:off x="2357422" y="5072074"/>
            <a:ext cx="714380" cy="646331"/>
            <a:chOff x="6643702" y="350142"/>
            <a:chExt cx="714380" cy="646331"/>
          </a:xfrm>
        </p:grpSpPr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 rot="20172276">
            <a:off x="5996596" y="3334372"/>
            <a:ext cx="1143008" cy="928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2498E-6 L 0.33993 -0.0020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P spid="4" grpId="0" animBg="1"/>
      <p:bldP spid="6" grpId="0" animBg="1"/>
      <p:bldP spid="7" grpId="0" animBg="1"/>
      <p:bldP spid="8" grpId="0" animBg="1"/>
      <p:bldP spid="23" grpId="0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9683</TotalTime>
  <Words>5876</Words>
  <Application>Microsoft Office PowerPoint</Application>
  <PresentationFormat>Экран (4:3)</PresentationFormat>
  <Paragraphs>801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Домашнее задание.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1275</cp:revision>
  <dcterms:created xsi:type="dcterms:W3CDTF">2009-11-04T14:29:22Z</dcterms:created>
  <dcterms:modified xsi:type="dcterms:W3CDTF">2021-02-04T06:39:33Z</dcterms:modified>
</cp:coreProperties>
</file>