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29"/>
  </p:notesMasterIdLst>
  <p:sldIdLst>
    <p:sldId id="289" r:id="rId2"/>
    <p:sldId id="308" r:id="rId3"/>
    <p:sldId id="318" r:id="rId4"/>
    <p:sldId id="317" r:id="rId5"/>
    <p:sldId id="319" r:id="rId6"/>
    <p:sldId id="320" r:id="rId7"/>
    <p:sldId id="323" r:id="rId8"/>
    <p:sldId id="329" r:id="rId9"/>
    <p:sldId id="305" r:id="rId10"/>
    <p:sldId id="311" r:id="rId11"/>
    <p:sldId id="327" r:id="rId12"/>
    <p:sldId id="322" r:id="rId13"/>
    <p:sldId id="295" r:id="rId14"/>
    <p:sldId id="324" r:id="rId15"/>
    <p:sldId id="312" r:id="rId16"/>
    <p:sldId id="302" r:id="rId17"/>
    <p:sldId id="313" r:id="rId18"/>
    <p:sldId id="303" r:id="rId19"/>
    <p:sldId id="304" r:id="rId20"/>
    <p:sldId id="307" r:id="rId21"/>
    <p:sldId id="321" r:id="rId22"/>
    <p:sldId id="309" r:id="rId23"/>
    <p:sldId id="328" r:id="rId24"/>
    <p:sldId id="325" r:id="rId25"/>
    <p:sldId id="314" r:id="rId26"/>
    <p:sldId id="310" r:id="rId27"/>
    <p:sldId id="326" r:id="rId2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14AC"/>
    <a:srgbClr val="0000FF"/>
    <a:srgbClr val="008000"/>
    <a:srgbClr val="003300"/>
    <a:srgbClr val="000000"/>
    <a:srgbClr val="006600"/>
    <a:srgbClr val="365D21"/>
    <a:srgbClr val="FFFFFF"/>
    <a:srgbClr val="0033CC"/>
    <a:srgbClr val="220FB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>
      <p:cViewPr>
        <p:scale>
          <a:sx n="69" d="100"/>
          <a:sy n="69" d="100"/>
        </p:scale>
        <p:origin x="-1446" y="-4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29.11.2020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607642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audio" Target="../media/audio5.wav"/><Relationship Id="rId7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11.wav"/><Relationship Id="rId4" Type="http://schemas.openxmlformats.org/officeDocument/2006/relationships/audio" Target="../media/audio6.wav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10.wav"/><Relationship Id="rId4" Type="http://schemas.openxmlformats.org/officeDocument/2006/relationships/audio" Target="../media/audio3.wav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1.wav"/><Relationship Id="rId7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10.wav"/><Relationship Id="rId10" Type="http://schemas.openxmlformats.org/officeDocument/2006/relationships/image" Target="../media/image13.png"/><Relationship Id="rId4" Type="http://schemas.openxmlformats.org/officeDocument/2006/relationships/audio" Target="../media/audio5.wav"/><Relationship Id="rId9" Type="http://schemas.openxmlformats.org/officeDocument/2006/relationships/audio" Target="../media/audio6.wav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4.wav"/><Relationship Id="rId7" Type="http://schemas.openxmlformats.org/officeDocument/2006/relationships/audio" Target="../media/audio3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6.wav"/><Relationship Id="rId10" Type="http://schemas.openxmlformats.org/officeDocument/2006/relationships/image" Target="../media/image12.jpeg"/><Relationship Id="rId4" Type="http://schemas.openxmlformats.org/officeDocument/2006/relationships/audio" Target="../media/audio1.wav"/><Relationship Id="rId9" Type="http://schemas.openxmlformats.org/officeDocument/2006/relationships/audio" Target="../media/audio5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4.wav"/><Relationship Id="rId7" Type="http://schemas.openxmlformats.org/officeDocument/2006/relationships/audio" Target="../media/audio3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6.wav"/><Relationship Id="rId10" Type="http://schemas.openxmlformats.org/officeDocument/2006/relationships/image" Target="../media/image12.jpeg"/><Relationship Id="rId4" Type="http://schemas.openxmlformats.org/officeDocument/2006/relationships/audio" Target="../media/audio1.wav"/><Relationship Id="rId9" Type="http://schemas.openxmlformats.org/officeDocument/2006/relationships/audio" Target="../media/audio5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8.wav"/><Relationship Id="rId4" Type="http://schemas.openxmlformats.org/officeDocument/2006/relationships/audio" Target="../media/audio4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audio" Target="../media/audio8.wav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11" Type="http://schemas.openxmlformats.org/officeDocument/2006/relationships/image" Target="../media/image9.jpeg"/><Relationship Id="rId5" Type="http://schemas.openxmlformats.org/officeDocument/2006/relationships/audio" Target="../media/audio3.wav"/><Relationship Id="rId10" Type="http://schemas.openxmlformats.org/officeDocument/2006/relationships/image" Target="../media/image8.jpeg"/><Relationship Id="rId4" Type="http://schemas.openxmlformats.org/officeDocument/2006/relationships/audio" Target="../media/audio9.wav"/><Relationship Id="rId9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audio" Target="../media/audio2.wav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4.wav"/><Relationship Id="rId7" Type="http://schemas.openxmlformats.org/officeDocument/2006/relationships/audio" Target="../media/audio1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3.wav"/><Relationship Id="rId10" Type="http://schemas.openxmlformats.org/officeDocument/2006/relationships/image" Target="../media/image3.png"/><Relationship Id="rId4" Type="http://schemas.openxmlformats.org/officeDocument/2006/relationships/audio" Target="../media/audio2.wav"/><Relationship Id="rId9" Type="http://schemas.openxmlformats.org/officeDocument/2006/relationships/audio" Target="../media/audio6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8.wav"/><Relationship Id="rId7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6.wav"/><Relationship Id="rId4" Type="http://schemas.openxmlformats.org/officeDocument/2006/relationships/audio" Target="../media/audio2.wav"/><Relationship Id="rId9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audio" Target="../media/audio8.wav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11" Type="http://schemas.openxmlformats.org/officeDocument/2006/relationships/image" Target="../media/image9.jpeg"/><Relationship Id="rId5" Type="http://schemas.openxmlformats.org/officeDocument/2006/relationships/audio" Target="../media/audio3.wav"/><Relationship Id="rId10" Type="http://schemas.openxmlformats.org/officeDocument/2006/relationships/image" Target="../media/image8.jpeg"/><Relationship Id="rId4" Type="http://schemas.openxmlformats.org/officeDocument/2006/relationships/audio" Target="../media/audio9.wav"/><Relationship Id="rId9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audio" Target="../media/audio3.wav"/><Relationship Id="rId4" Type="http://schemas.openxmlformats.org/officeDocument/2006/relationships/audio" Target="../media/audio6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642918"/>
          </a:xfrm>
        </p:spPr>
        <p:txBody>
          <a:bodyPr/>
          <a:lstStyle/>
          <a:p>
            <a:pPr eaLnBrk="1" hangingPunct="1">
              <a:defRPr/>
            </a:pPr>
            <a:r>
              <a:rPr lang="ru-RU" sz="1800" cap="none" dirty="0" smtClean="0">
                <a:latin typeface="Times New Roman" pitchFamily="18" charset="0"/>
                <a:cs typeface="Times New Roman" pitchFamily="18" charset="0"/>
              </a:rPr>
              <a:t>Уроки физики    Вторушина С.В.  9  класс  (статика) </a:t>
            </a:r>
            <a:endParaRPr lang="ru-RU" dirty="0"/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0" y="500042"/>
            <a:ext cx="9144000" cy="928694"/>
          </a:xfrm>
        </p:spPr>
        <p:txBody>
          <a:bodyPr/>
          <a:lstStyle/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ТЕМА:</a:t>
            </a:r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 /упр./    Решение задач на законы Ньютона.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раздел (III)</a:t>
            </a: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ЦЕЛИ: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Развить навыки в составлении  основного  уравнения  динамики.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Создать условия для развития навыков практического использования  законов Ньютона</a:t>
            </a:r>
          </a:p>
          <a:p>
            <a:pPr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ru-RU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0" y="4929198"/>
            <a:ext cx="7572428" cy="18158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9   «тело, брошенное горизонтально»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10  Вес тела, двигающегося ускоренно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12  Торможение  тела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13  Движение по наклонной плоскости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428736"/>
            <a:ext cx="9144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Алгоритм решения задач 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1.Что? Как?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(Движение какого тела  Вы описываете?)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Расставить силы! </a:t>
            </a:r>
          </a:p>
          <a:p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(Сила – действие другого тела.  </a:t>
            </a:r>
          </a:p>
          <a:p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                           Сколько других тел, столько и сил!)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Записать уравнение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 или 2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з-на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Ньютона.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Вспомнить вопрос задачи и выразить неизвестные!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 данные и найденное выносить на рисунок!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7" name="Rectangle 33"/>
          <p:cNvSpPr>
            <a:spLocks noChangeArrowheads="1"/>
          </p:cNvSpPr>
          <p:nvPr/>
        </p:nvSpPr>
        <p:spPr bwMode="auto">
          <a:xfrm>
            <a:off x="7577232" y="1230297"/>
            <a:ext cx="575969" cy="508004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8" name="Line 34"/>
          <p:cNvSpPr>
            <a:spLocks noChangeShapeType="1"/>
          </p:cNvSpPr>
          <p:nvPr/>
        </p:nvSpPr>
        <p:spPr bwMode="auto">
          <a:xfrm>
            <a:off x="7858550" y="1484299"/>
            <a:ext cx="0" cy="762005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9" name="Line 35"/>
          <p:cNvSpPr>
            <a:spLocks noChangeShapeType="1"/>
          </p:cNvSpPr>
          <p:nvPr/>
        </p:nvSpPr>
        <p:spPr bwMode="auto">
          <a:xfrm>
            <a:off x="7738556" y="1738301"/>
            <a:ext cx="0" cy="76200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60" name="Line 36"/>
          <p:cNvSpPr>
            <a:spLocks noChangeShapeType="1"/>
          </p:cNvSpPr>
          <p:nvPr/>
        </p:nvSpPr>
        <p:spPr bwMode="auto">
          <a:xfrm>
            <a:off x="7001263" y="1738301"/>
            <a:ext cx="1727906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61" name="Rectangle 37"/>
          <p:cNvSpPr>
            <a:spLocks noChangeArrowheads="1"/>
          </p:cNvSpPr>
          <p:nvPr/>
        </p:nvSpPr>
        <p:spPr bwMode="auto">
          <a:xfrm>
            <a:off x="6402629" y="1230297"/>
            <a:ext cx="383979" cy="508004"/>
          </a:xfrm>
          <a:prstGeom prst="rect">
            <a:avLst/>
          </a:prstGeom>
          <a:solidFill>
            <a:schemeClr val="bg2">
              <a:lumMod val="90000"/>
            </a:schemeClr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62" name="Line 38"/>
          <p:cNvSpPr>
            <a:spLocks noChangeShapeType="1"/>
          </p:cNvSpPr>
          <p:nvPr/>
        </p:nvSpPr>
        <p:spPr bwMode="auto">
          <a:xfrm>
            <a:off x="6594618" y="1230297"/>
            <a:ext cx="0" cy="791992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63" name="Line 39"/>
          <p:cNvSpPr>
            <a:spLocks noChangeShapeType="1"/>
          </p:cNvSpPr>
          <p:nvPr/>
        </p:nvSpPr>
        <p:spPr bwMode="auto">
          <a:xfrm flipV="1">
            <a:off x="6598618" y="214290"/>
            <a:ext cx="0" cy="101600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64" name="Line 40"/>
          <p:cNvSpPr>
            <a:spLocks noChangeShapeType="1"/>
          </p:cNvSpPr>
          <p:nvPr/>
        </p:nvSpPr>
        <p:spPr bwMode="auto">
          <a:xfrm>
            <a:off x="7215918" y="2143998"/>
            <a:ext cx="383979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65" name="Line 41"/>
          <p:cNvSpPr>
            <a:spLocks noChangeShapeType="1"/>
          </p:cNvSpPr>
          <p:nvPr/>
        </p:nvSpPr>
        <p:spPr bwMode="auto">
          <a:xfrm>
            <a:off x="6143636" y="1658418"/>
            <a:ext cx="383979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4" name="Line 34"/>
          <p:cNvSpPr>
            <a:spLocks noChangeShapeType="1"/>
          </p:cNvSpPr>
          <p:nvPr/>
        </p:nvSpPr>
        <p:spPr bwMode="auto">
          <a:xfrm>
            <a:off x="6714612" y="1440201"/>
            <a:ext cx="0" cy="762005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1857356" y="71390"/>
            <a:ext cx="4500594" cy="114300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0" y="1214422"/>
            <a:ext cx="2259227" cy="336779"/>
            <a:chOff x="1296" y="6192"/>
            <a:chExt cx="1584" cy="144"/>
          </a:xfrm>
        </p:grpSpPr>
        <p:sp>
          <p:nvSpPr>
            <p:cNvPr id="1031" name="Rectangle 7"/>
            <p:cNvSpPr>
              <a:spLocks noChangeArrowheads="1"/>
            </p:cNvSpPr>
            <p:nvPr/>
          </p:nvSpPr>
          <p:spPr bwMode="auto">
            <a:xfrm>
              <a:off x="1296" y="6192"/>
              <a:ext cx="144" cy="144"/>
            </a:xfrm>
            <a:prstGeom prst="rect">
              <a:avLst/>
            </a:prstGeom>
            <a:solidFill>
              <a:srgbClr val="00B0F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2" name="Rectangle 8"/>
            <p:cNvSpPr>
              <a:spLocks noChangeArrowheads="1"/>
            </p:cNvSpPr>
            <p:nvPr/>
          </p:nvSpPr>
          <p:spPr bwMode="auto">
            <a:xfrm>
              <a:off x="2736" y="6192"/>
              <a:ext cx="144" cy="144"/>
            </a:xfrm>
            <a:prstGeom prst="rect">
              <a:avLst/>
            </a:prstGeom>
            <a:solidFill>
              <a:srgbClr val="00B0F0"/>
            </a:solidFill>
            <a:ln w="9525">
              <a:solidFill>
                <a:srgbClr val="0000FF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4" name="Line 10"/>
            <p:cNvSpPr>
              <a:spLocks noChangeShapeType="1"/>
            </p:cNvSpPr>
            <p:nvPr/>
          </p:nvSpPr>
          <p:spPr bwMode="auto">
            <a:xfrm>
              <a:off x="1296" y="6192"/>
              <a:ext cx="1584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-32" y="101908"/>
            <a:ext cx="2259227" cy="2571768"/>
            <a:chOff x="3168" y="5904"/>
            <a:chExt cx="1584" cy="1008"/>
          </a:xfrm>
        </p:grpSpPr>
        <p:sp>
          <p:nvSpPr>
            <p:cNvPr id="31" name="Rectangle 3"/>
            <p:cNvSpPr>
              <a:spLocks noChangeArrowheads="1"/>
            </p:cNvSpPr>
            <p:nvPr/>
          </p:nvSpPr>
          <p:spPr bwMode="auto">
            <a:xfrm>
              <a:off x="3168" y="6336"/>
              <a:ext cx="144" cy="144"/>
            </a:xfrm>
            <a:prstGeom prst="rect">
              <a:avLst/>
            </a:prstGeom>
            <a:solidFill>
              <a:srgbClr val="00B0F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4" name="Group 4"/>
            <p:cNvGrpSpPr>
              <a:grpSpLocks/>
            </p:cNvGrpSpPr>
            <p:nvPr/>
          </p:nvGrpSpPr>
          <p:grpSpPr bwMode="auto">
            <a:xfrm>
              <a:off x="3168" y="5904"/>
              <a:ext cx="1584" cy="1008"/>
              <a:chOff x="3168" y="5904"/>
              <a:chExt cx="1584" cy="1008"/>
            </a:xfrm>
          </p:grpSpPr>
          <p:sp>
            <p:nvSpPr>
              <p:cNvPr id="33" name="Oval 5"/>
              <p:cNvSpPr>
                <a:spLocks noChangeArrowheads="1"/>
              </p:cNvSpPr>
              <p:nvPr/>
            </p:nvSpPr>
            <p:spPr bwMode="auto">
              <a:xfrm>
                <a:off x="3888" y="6336"/>
                <a:ext cx="288" cy="144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5" name="Group 6"/>
              <p:cNvGrpSpPr>
                <a:grpSpLocks/>
              </p:cNvGrpSpPr>
              <p:nvPr/>
            </p:nvGrpSpPr>
            <p:grpSpPr bwMode="auto">
              <a:xfrm>
                <a:off x="3168" y="5904"/>
                <a:ext cx="1584" cy="1008"/>
                <a:chOff x="3168" y="5760"/>
                <a:chExt cx="1584" cy="1008"/>
              </a:xfrm>
            </p:grpSpPr>
            <p:sp>
              <p:nvSpPr>
                <p:cNvPr id="37" name="Rectangle 9"/>
                <p:cNvSpPr>
                  <a:spLocks noChangeArrowheads="1"/>
                </p:cNvSpPr>
                <p:nvPr/>
              </p:nvSpPr>
              <p:spPr bwMode="auto">
                <a:xfrm>
                  <a:off x="4608" y="6192"/>
                  <a:ext cx="144" cy="144"/>
                </a:xfrm>
                <a:prstGeom prst="rect">
                  <a:avLst/>
                </a:prstGeom>
                <a:solidFill>
                  <a:srgbClr val="00B0F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grpSp>
              <p:nvGrpSpPr>
                <p:cNvPr id="6" name="Group 11"/>
                <p:cNvGrpSpPr>
                  <a:grpSpLocks/>
                </p:cNvGrpSpPr>
                <p:nvPr/>
              </p:nvGrpSpPr>
              <p:grpSpPr bwMode="auto">
                <a:xfrm flipV="1">
                  <a:off x="3168" y="6048"/>
                  <a:ext cx="1584" cy="288"/>
                  <a:chOff x="3024" y="6048"/>
                  <a:chExt cx="1584" cy="288"/>
                </a:xfrm>
              </p:grpSpPr>
              <p:sp>
                <p:nvSpPr>
                  <p:cNvPr id="42" name="Arc 12"/>
                  <p:cNvSpPr>
                    <a:spLocks/>
                  </p:cNvSpPr>
                  <p:nvPr/>
                </p:nvSpPr>
                <p:spPr bwMode="auto">
                  <a:xfrm>
                    <a:off x="3744" y="6048"/>
                    <a:ext cx="864" cy="28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43" name="Arc 13"/>
                  <p:cNvSpPr>
                    <a:spLocks/>
                  </p:cNvSpPr>
                  <p:nvPr/>
                </p:nvSpPr>
                <p:spPr bwMode="auto">
                  <a:xfrm flipH="1">
                    <a:off x="3024" y="6048"/>
                    <a:ext cx="864" cy="28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sp>
              <p:nvSpPr>
                <p:cNvPr id="40" name="Line 14"/>
                <p:cNvSpPr>
                  <a:spLocks noChangeShapeType="1"/>
                </p:cNvSpPr>
                <p:nvPr/>
              </p:nvSpPr>
              <p:spPr bwMode="auto">
                <a:xfrm flipV="1">
                  <a:off x="4032" y="5760"/>
                  <a:ext cx="0" cy="432"/>
                </a:xfrm>
                <a:prstGeom prst="line">
                  <a:avLst/>
                </a:prstGeom>
                <a:noFill/>
                <a:ln w="57150">
                  <a:solidFill>
                    <a:srgbClr val="0000FF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41" name="Line 15"/>
                <p:cNvSpPr>
                  <a:spLocks noChangeShapeType="1"/>
                </p:cNvSpPr>
                <p:nvPr/>
              </p:nvSpPr>
              <p:spPr bwMode="auto">
                <a:xfrm>
                  <a:off x="4032" y="6336"/>
                  <a:ext cx="0" cy="432"/>
                </a:xfrm>
                <a:prstGeom prst="line">
                  <a:avLst/>
                </a:prstGeom>
                <a:noFill/>
                <a:ln w="57150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1054" name="Rectangle 30"/>
          <p:cNvSpPr>
            <a:spLocks noChangeArrowheads="1"/>
          </p:cNvSpPr>
          <p:nvPr/>
        </p:nvSpPr>
        <p:spPr bwMode="auto">
          <a:xfrm>
            <a:off x="2714612" y="506536"/>
            <a:ext cx="248337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4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ВЕС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857356" y="-136382"/>
            <a:ext cx="45792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опору… на подвес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5564046" y="5572140"/>
            <a:ext cx="3579954" cy="76944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4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400" b="1" cap="all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44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4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тяжести</a:t>
            </a:r>
            <a:endParaRPr lang="ru-RU" sz="4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 rot="19508709">
            <a:off x="7298680" y="2037781"/>
            <a:ext cx="20596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тяжести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6072198" y="1571612"/>
            <a:ext cx="4667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-31" y="2143116"/>
            <a:ext cx="4214810" cy="523220"/>
          </a:xfrm>
          <a:prstGeom prst="rect">
            <a:avLst/>
          </a:prstGeom>
          <a:solidFill>
            <a:srgbClr val="F90101">
              <a:alpha val="38823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Величина/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покое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endParaRPr lang="ru-RU" sz="2800" dirty="0"/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-32" y="2643182"/>
            <a:ext cx="5643571" cy="461665"/>
          </a:xfrm>
          <a:prstGeom prst="rect">
            <a:avLst/>
          </a:prstGeom>
          <a:solidFill>
            <a:srgbClr val="FFFF00">
              <a:alpha val="30196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направление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покое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центру Земли           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3" name="TextBox 52"/>
          <p:cNvSpPr txBox="1">
            <a:spLocks noChangeArrowheads="1"/>
          </p:cNvSpPr>
          <p:nvPr/>
        </p:nvSpPr>
        <p:spPr bwMode="auto">
          <a:xfrm>
            <a:off x="71374" y="3109913"/>
            <a:ext cx="4929223" cy="461665"/>
          </a:xfrm>
          <a:prstGeom prst="rect">
            <a:avLst/>
          </a:prstGeom>
          <a:solidFill>
            <a:srgbClr val="0033CC">
              <a:alpha val="2196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точка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приложения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 к опоре или..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510951" y="4572008"/>
            <a:ext cx="22833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75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кг</a:t>
            </a:r>
            <a:endParaRPr lang="ru-RU" sz="3600" dirty="0">
              <a:solidFill>
                <a:srgbClr val="000000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71406" y="5072074"/>
            <a:ext cx="35953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тяжести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00"/>
                </a:solidFill>
                <a:latin typeface="Times New Roman"/>
                <a:ea typeface="Times New Roman"/>
                <a:sym typeface="Symbol"/>
              </a:rPr>
              <a:t>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750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582389" y="5786454"/>
            <a:ext cx="21178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00"/>
                </a:solidFill>
                <a:latin typeface="Times New Roman"/>
                <a:ea typeface="Times New Roman"/>
                <a:sym typeface="Symbol"/>
              </a:rPr>
              <a:t>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750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5857884" y="3214686"/>
            <a:ext cx="3286116" cy="193899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равномерно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з-н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III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з-н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Р=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4" name="Line 34"/>
          <p:cNvSpPr>
            <a:spLocks noChangeShapeType="1"/>
          </p:cNvSpPr>
          <p:nvPr/>
        </p:nvSpPr>
        <p:spPr bwMode="auto">
          <a:xfrm>
            <a:off x="7858148" y="663818"/>
            <a:ext cx="0" cy="762005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stealth" w="lg" len="lg"/>
            <a:tailEnd type="non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0" y="3500438"/>
            <a:ext cx="3286116" cy="523220"/>
          </a:xfrm>
          <a:prstGeom prst="rect">
            <a:avLst/>
          </a:prstGeom>
          <a:solidFill>
            <a:schemeClr val="bg1">
              <a:alpha val="38823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электромагнитная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Line 34"/>
          <p:cNvSpPr>
            <a:spLocks noChangeShapeType="1"/>
          </p:cNvSpPr>
          <p:nvPr/>
        </p:nvSpPr>
        <p:spPr bwMode="auto">
          <a:xfrm>
            <a:off x="6715140" y="564736"/>
            <a:ext cx="0" cy="86400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stealth" w="lg" len="lg"/>
            <a:tailEnd type="non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6" name="Прямоугольник 65"/>
          <p:cNvSpPr/>
          <p:nvPr/>
        </p:nvSpPr>
        <p:spPr>
          <a:xfrm>
            <a:off x="7167330" y="2071678"/>
            <a:ext cx="4667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3000"/>
                                        <p:tgtEl>
                                          <p:spTgt spid="10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300"/>
                                        <p:tgtEl>
                                          <p:spTgt spid="3788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300"/>
                                        <p:tgtEl>
                                          <p:spTgt spid="3788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300"/>
                                        <p:tgtEl>
                                          <p:spTgt spid="3788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300"/>
                                        <p:tgtEl>
                                          <p:spTgt spid="378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300"/>
                                        <p:tgtEl>
                                          <p:spTgt spid="378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300"/>
                                        <p:tgtEl>
                                          <p:spTgt spid="378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300"/>
                                        <p:tgtEl>
                                          <p:spTgt spid="378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300"/>
                                        <p:tgtEl>
                                          <p:spTgt spid="378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300"/>
                                        <p:tgtEl>
                                          <p:spTgt spid="378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300"/>
                                        <p:tgtEl>
                                          <p:spTgt spid="378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300"/>
                                        <p:tgtEl>
                                          <p:spTgt spid="378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300"/>
                                        <p:tgtEl>
                                          <p:spTgt spid="378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7" dur="2000" fill="hold"/>
                                        <p:tgtEl>
                                          <p:spTgt spid="5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9" dur="2000" fill="hold"/>
                                        <p:tgtEl>
                                          <p:spTgt spid="4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1" dur="2000" fill="hold"/>
                                        <p:tgtEl>
                                          <p:spTgt spid="105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57" grpId="1" animBg="1"/>
      <p:bldP spid="1054" grpId="0"/>
      <p:bldP spid="1054" grpId="1"/>
      <p:bldP spid="45" grpId="0"/>
      <p:bldP spid="45" grpId="1"/>
      <p:bldP spid="59" grpId="0" animBg="1"/>
      <p:bldP spid="61" grpId="0"/>
      <p:bldP spid="62" grpId="0"/>
      <p:bldP spid="51" grpId="0" animBg="1"/>
      <p:bldP spid="52" grpId="0" animBg="1"/>
      <p:bldP spid="53" grpId="0" animBg="1"/>
      <p:bldP spid="54" grpId="0"/>
      <p:bldP spid="55" grpId="0"/>
      <p:bldP spid="56" grpId="0"/>
      <p:bldP spid="37889" grpId="0" build="p" animBg="1"/>
      <p:bldP spid="44" grpId="0" animBg="1"/>
      <p:bldP spid="49" grpId="0" animBg="1"/>
      <p:bldP spid="65" grpId="0" animBg="1"/>
      <p:bldP spid="6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9653"/>
            <a:ext cx="91440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Утонет ли гайка в воде в условиях невесомости?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Как в условиях невесомости перелить воду из одного сосуда в другой? 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32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Можно ли </a:t>
            </a:r>
            <a:r>
              <a:rPr lang="ru-RU" sz="32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в условиях невесомости нагреть </a:t>
            </a:r>
            <a:r>
              <a:rPr lang="ru-RU" sz="32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воду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да, если есть нагреватель 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б)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нет там нет конвекции,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в) м-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да, но перемешивать придется самим.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Тело плавает внутри жидкости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(их плотности равны). Можно ли считать, что тело находится в состоянии невесомости?  </a:t>
            </a:r>
            <a:r>
              <a:rPr lang="ru-RU" sz="32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а)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да,  </a:t>
            </a:r>
            <a:r>
              <a:rPr lang="ru-RU" sz="32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б)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да,  но частично ,    </a:t>
            </a:r>
            <a:r>
              <a:rPr lang="ru-RU" sz="32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нет,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вес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тела такой же как на берегу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00614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9653"/>
            <a:ext cx="9144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Можно ли пользоваться медицинским термометром в условиях невесомости?  </a:t>
            </a:r>
            <a:r>
              <a:rPr lang="ru-RU" sz="36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да, но будет показывать меньше </a:t>
            </a:r>
            <a:r>
              <a:rPr lang="ru-RU" sz="36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б)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нет, т.к. невесомость   </a:t>
            </a:r>
            <a:r>
              <a:rPr lang="ru-RU" sz="36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можно, т.к. зависит от расширения жидкости при нагревании.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9. Почему в условиях невесомости спичка сразу гаснет? </a:t>
            </a:r>
            <a:r>
              <a:rPr lang="ru-RU" sz="36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а)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там нет воздуха,  </a:t>
            </a:r>
            <a:r>
              <a:rPr lang="ru-RU" sz="36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б)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т.к. нет конвекции в отсутствии силы Архимеда,   </a:t>
            </a:r>
            <a:r>
              <a:rPr lang="ru-RU" sz="36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). Можно, но …..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00614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0"/>
            <a:ext cx="981149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10 -1</a:t>
            </a:r>
            <a:endParaRPr lang="ru-RU" sz="2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Соединительная линия уступом 8"/>
          <p:cNvCxnSpPr/>
          <p:nvPr/>
        </p:nvCxnSpPr>
        <p:spPr>
          <a:xfrm rot="16200000" flipH="1">
            <a:off x="2107389" y="5679297"/>
            <a:ext cx="1357322" cy="714380"/>
          </a:xfrm>
          <a:prstGeom prst="bentConnector3">
            <a:avLst>
              <a:gd name="adj1" fmla="val 50000"/>
            </a:avLst>
          </a:prstGeom>
          <a:ln w="104775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Группа 41"/>
          <p:cNvGrpSpPr/>
          <p:nvPr/>
        </p:nvGrpSpPr>
        <p:grpSpPr>
          <a:xfrm>
            <a:off x="2214546" y="4572008"/>
            <a:ext cx="1056618" cy="1714511"/>
            <a:chOff x="7500958" y="714357"/>
            <a:chExt cx="1056618" cy="1714511"/>
          </a:xfrm>
        </p:grpSpPr>
        <p:sp>
          <p:nvSpPr>
            <p:cNvPr id="11" name="Oval 3"/>
            <p:cNvSpPr>
              <a:spLocks noChangeArrowheads="1"/>
            </p:cNvSpPr>
            <p:nvPr/>
          </p:nvSpPr>
          <p:spPr bwMode="auto">
            <a:xfrm>
              <a:off x="7688111" y="939767"/>
              <a:ext cx="453420" cy="287997"/>
            </a:xfrm>
            <a:prstGeom prst="ellipse">
              <a:avLst/>
            </a:prstGeom>
            <a:solidFill>
              <a:srgbClr val="FF6600"/>
            </a:solidFill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Line 5"/>
            <p:cNvSpPr>
              <a:spLocks noChangeShapeType="1"/>
            </p:cNvSpPr>
            <p:nvPr/>
          </p:nvSpPr>
          <p:spPr bwMode="auto">
            <a:xfrm>
              <a:off x="7914821" y="1200459"/>
              <a:ext cx="0" cy="863992"/>
            </a:xfrm>
            <a:prstGeom prst="line">
              <a:avLst/>
            </a:prstGeom>
            <a:noFill/>
            <a:ln w="13335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7"/>
            <p:cNvSpPr>
              <a:spLocks noChangeShapeType="1"/>
            </p:cNvSpPr>
            <p:nvPr/>
          </p:nvSpPr>
          <p:spPr bwMode="auto">
            <a:xfrm flipH="1">
              <a:off x="8271824" y="1428736"/>
              <a:ext cx="285752" cy="285752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 type="oval"/>
              <a:tailEnd type="none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8"/>
            <p:cNvSpPr>
              <a:spLocks noChangeShapeType="1"/>
            </p:cNvSpPr>
            <p:nvPr/>
          </p:nvSpPr>
          <p:spPr bwMode="auto">
            <a:xfrm flipH="1">
              <a:off x="7500958" y="1438587"/>
              <a:ext cx="394970" cy="133026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Line 9"/>
            <p:cNvSpPr>
              <a:spLocks noChangeShapeType="1"/>
            </p:cNvSpPr>
            <p:nvPr/>
          </p:nvSpPr>
          <p:spPr bwMode="auto">
            <a:xfrm>
              <a:off x="7500958" y="1571612"/>
              <a:ext cx="383167" cy="285752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 type="oval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Line 10"/>
            <p:cNvSpPr>
              <a:spLocks noChangeShapeType="1"/>
            </p:cNvSpPr>
            <p:nvPr/>
          </p:nvSpPr>
          <p:spPr bwMode="auto">
            <a:xfrm>
              <a:off x="7929586" y="1428736"/>
              <a:ext cx="357190" cy="285752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Line 9"/>
            <p:cNvSpPr>
              <a:spLocks noChangeShapeType="1"/>
            </p:cNvSpPr>
            <p:nvPr/>
          </p:nvSpPr>
          <p:spPr bwMode="auto">
            <a:xfrm>
              <a:off x="7500958" y="966073"/>
              <a:ext cx="262713" cy="45719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Line 9"/>
            <p:cNvSpPr>
              <a:spLocks noChangeShapeType="1"/>
            </p:cNvSpPr>
            <p:nvPr/>
          </p:nvSpPr>
          <p:spPr bwMode="auto">
            <a:xfrm>
              <a:off x="7643835" y="857232"/>
              <a:ext cx="214314" cy="130160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Line 9"/>
            <p:cNvSpPr>
              <a:spLocks noChangeShapeType="1"/>
            </p:cNvSpPr>
            <p:nvPr/>
          </p:nvSpPr>
          <p:spPr bwMode="auto">
            <a:xfrm>
              <a:off x="7786709" y="785794"/>
              <a:ext cx="227303" cy="201598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Line 9"/>
            <p:cNvSpPr>
              <a:spLocks noChangeShapeType="1"/>
            </p:cNvSpPr>
            <p:nvPr/>
          </p:nvSpPr>
          <p:spPr bwMode="auto">
            <a:xfrm>
              <a:off x="7929586" y="714357"/>
              <a:ext cx="188337" cy="340236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8" name="Группа 27"/>
            <p:cNvGrpSpPr/>
            <p:nvPr/>
          </p:nvGrpSpPr>
          <p:grpSpPr>
            <a:xfrm>
              <a:off x="7914821" y="2045662"/>
              <a:ext cx="586268" cy="383206"/>
              <a:chOff x="7914821" y="2045662"/>
              <a:chExt cx="586268" cy="383206"/>
            </a:xfrm>
          </p:grpSpPr>
          <p:sp>
            <p:nvSpPr>
              <p:cNvPr id="12" name="Line 4"/>
              <p:cNvSpPr>
                <a:spLocks noChangeShapeType="1"/>
              </p:cNvSpPr>
              <p:nvPr/>
            </p:nvSpPr>
            <p:spPr bwMode="auto">
              <a:xfrm flipV="1">
                <a:off x="7914821" y="2045662"/>
                <a:ext cx="371955" cy="45719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" name="Line 7"/>
              <p:cNvSpPr>
                <a:spLocks noChangeShapeType="1"/>
              </p:cNvSpPr>
              <p:nvPr/>
            </p:nvSpPr>
            <p:spPr bwMode="auto">
              <a:xfrm>
                <a:off x="8280281" y="2071678"/>
                <a:ext cx="45719" cy="357190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" name="Line 9"/>
              <p:cNvSpPr>
                <a:spLocks noChangeShapeType="1"/>
              </p:cNvSpPr>
              <p:nvPr/>
            </p:nvSpPr>
            <p:spPr bwMode="auto">
              <a:xfrm flipH="1">
                <a:off x="8286775" y="2383149"/>
                <a:ext cx="214314" cy="45719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9" name="Группа 28"/>
            <p:cNvGrpSpPr/>
            <p:nvPr/>
          </p:nvGrpSpPr>
          <p:grpSpPr>
            <a:xfrm rot="19988674">
              <a:off x="7967687" y="1885940"/>
              <a:ext cx="586268" cy="383206"/>
              <a:chOff x="7914821" y="2045662"/>
              <a:chExt cx="586268" cy="383206"/>
            </a:xfrm>
          </p:grpSpPr>
          <p:sp>
            <p:nvSpPr>
              <p:cNvPr id="30" name="Line 4"/>
              <p:cNvSpPr>
                <a:spLocks noChangeShapeType="1"/>
              </p:cNvSpPr>
              <p:nvPr/>
            </p:nvSpPr>
            <p:spPr bwMode="auto">
              <a:xfrm flipV="1">
                <a:off x="7914821" y="2045662"/>
                <a:ext cx="371955" cy="45719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" name="Line 7"/>
              <p:cNvSpPr>
                <a:spLocks noChangeShapeType="1"/>
              </p:cNvSpPr>
              <p:nvPr/>
            </p:nvSpPr>
            <p:spPr bwMode="auto">
              <a:xfrm>
                <a:off x="8280281" y="2071678"/>
                <a:ext cx="45719" cy="357190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" name="Line 9"/>
              <p:cNvSpPr>
                <a:spLocks noChangeShapeType="1"/>
              </p:cNvSpPr>
              <p:nvPr/>
            </p:nvSpPr>
            <p:spPr bwMode="auto">
              <a:xfrm flipH="1">
                <a:off x="8286775" y="2383149"/>
                <a:ext cx="214314" cy="45719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43" name="Содержимое 36"/>
          <p:cNvSpPr txBox="1">
            <a:spLocks/>
          </p:cNvSpPr>
          <p:nvPr/>
        </p:nvSpPr>
        <p:spPr>
          <a:xfrm>
            <a:off x="928662" y="0"/>
            <a:ext cx="6072230" cy="114298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  Кто?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Пассажир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Как? двигается ускоренно вверх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2800" b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cxnSp>
        <p:nvCxnSpPr>
          <p:cNvPr id="45" name="Прямая со стрелкой 44"/>
          <p:cNvCxnSpPr/>
          <p:nvPr/>
        </p:nvCxnSpPr>
        <p:spPr>
          <a:xfrm rot="5400000">
            <a:off x="2071670" y="6143644"/>
            <a:ext cx="1143008" cy="1588"/>
          </a:xfrm>
          <a:prstGeom prst="straightConnector1">
            <a:avLst/>
          </a:prstGeom>
          <a:ln w="9525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rot="16200000" flipV="1">
            <a:off x="1715274" y="4625290"/>
            <a:ext cx="1857388" cy="1588"/>
          </a:xfrm>
          <a:prstGeom prst="straightConnector1">
            <a:avLst/>
          </a:prstGeom>
          <a:ln w="952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Группа 48"/>
          <p:cNvGrpSpPr/>
          <p:nvPr/>
        </p:nvGrpSpPr>
        <p:grpSpPr>
          <a:xfrm>
            <a:off x="1857356" y="6143644"/>
            <a:ext cx="714380" cy="461665"/>
            <a:chOff x="3176291" y="2714620"/>
            <a:chExt cx="714380" cy="461665"/>
          </a:xfrm>
        </p:grpSpPr>
        <p:sp>
          <p:nvSpPr>
            <p:cNvPr id="50" name="TextBox 49"/>
            <p:cNvSpPr txBox="1"/>
            <p:nvPr/>
          </p:nvSpPr>
          <p:spPr>
            <a:xfrm>
              <a:off x="3176291" y="2714620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/>
            </a:p>
          </p:txBody>
        </p:sp>
      </p:grpSp>
      <p:grpSp>
        <p:nvGrpSpPr>
          <p:cNvPr id="52" name="Группа 51"/>
          <p:cNvGrpSpPr/>
          <p:nvPr/>
        </p:nvGrpSpPr>
        <p:grpSpPr>
          <a:xfrm>
            <a:off x="2000232" y="3584846"/>
            <a:ext cx="714380" cy="523220"/>
            <a:chOff x="3176291" y="2714620"/>
            <a:chExt cx="714380" cy="523220"/>
          </a:xfrm>
        </p:grpSpPr>
        <p:sp>
          <p:nvSpPr>
            <p:cNvPr id="53" name="TextBox 52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  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Line 29"/>
            <p:cNvSpPr>
              <a:spLocks noChangeShapeType="1"/>
            </p:cNvSpPr>
            <p:nvPr/>
          </p:nvSpPr>
          <p:spPr bwMode="auto">
            <a:xfrm>
              <a:off x="3202474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55" name="Прямая со стрелкой 54"/>
          <p:cNvCxnSpPr/>
          <p:nvPr/>
        </p:nvCxnSpPr>
        <p:spPr>
          <a:xfrm rot="16200000" flipV="1">
            <a:off x="2858282" y="4428338"/>
            <a:ext cx="1143008" cy="1588"/>
          </a:xfrm>
          <a:prstGeom prst="straightConnector1">
            <a:avLst/>
          </a:prstGeom>
          <a:ln w="9525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6" name="Группа 55"/>
          <p:cNvGrpSpPr/>
          <p:nvPr/>
        </p:nvGrpSpPr>
        <p:grpSpPr>
          <a:xfrm>
            <a:off x="2987824" y="3481844"/>
            <a:ext cx="714380" cy="523220"/>
            <a:chOff x="3176291" y="2714620"/>
            <a:chExt cx="714380" cy="523220"/>
          </a:xfrm>
        </p:grpSpPr>
        <p:sp>
          <p:nvSpPr>
            <p:cNvPr id="57" name="TextBox 56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800" b="1" baseline="-25000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Line 29"/>
            <p:cNvSpPr>
              <a:spLocks noChangeShapeType="1"/>
            </p:cNvSpPr>
            <p:nvPr/>
          </p:nvSpPr>
          <p:spPr bwMode="auto">
            <a:xfrm>
              <a:off x="3202474" y="2824113"/>
              <a:ext cx="438707" cy="0"/>
            </a:xfrm>
            <a:prstGeom prst="line">
              <a:avLst/>
            </a:prstGeom>
            <a:noFill/>
            <a:ln w="28575">
              <a:solidFill>
                <a:schemeClr val="accent1">
                  <a:lumMod val="50000"/>
                </a:schemeClr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1" name="TextBox 60"/>
          <p:cNvSpPr txBox="1"/>
          <p:nvPr/>
        </p:nvSpPr>
        <p:spPr>
          <a:xfrm>
            <a:off x="4429124" y="2571744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 = M(</a:t>
            </a:r>
            <a:r>
              <a:rPr lang="ru-RU" sz="2800" b="1" u="sng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u="sng" dirty="0" err="1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u="sng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0" y="1785926"/>
            <a:ext cx="7500990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y)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=M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64" name="TextBox 63"/>
          <p:cNvSpPr txBox="1"/>
          <p:nvPr/>
        </p:nvSpPr>
        <p:spPr>
          <a:xfrm>
            <a:off x="4000496" y="5500702"/>
            <a:ext cx="39290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   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=2</a:t>
            </a:r>
            <a:r>
              <a:rPr lang="en-US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2800" b="1" dirty="0" smtClean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u="sng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перегрузки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552092" y="6273225"/>
            <a:ext cx="1571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769826" y="3933056"/>
            <a:ext cx="1785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сидение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1571604" y="2500306"/>
            <a:ext cx="2571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  M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44" name="TextBox 43"/>
          <p:cNvSpPr txBox="1"/>
          <p:nvPr/>
        </p:nvSpPr>
        <p:spPr>
          <a:xfrm>
            <a:off x="4000496" y="3214686"/>
            <a:ext cx="45383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3-му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з-ну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с какой силой пассажир действует на кресло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(вес), с такой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же и кресло действует на пассажира в противоположную сторону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643438" y="5000636"/>
            <a:ext cx="10715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572132" y="5072074"/>
            <a:ext cx="324128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</a:t>
            </a:r>
            <a:endParaRPr lang="ru-RU" dirty="0"/>
          </a:p>
        </p:txBody>
      </p:sp>
      <p:sp>
        <p:nvSpPr>
          <p:cNvPr id="59" name="Содержимое 36"/>
          <p:cNvSpPr txBox="1">
            <a:spLocks/>
          </p:cNvSpPr>
          <p:nvPr/>
        </p:nvSpPr>
        <p:spPr>
          <a:xfrm>
            <a:off x="1714480" y="1142984"/>
            <a:ext cx="5286412" cy="42862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Двигается  замедленно вниз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0" name="Text Box 2"/>
          <p:cNvSpPr txBox="1">
            <a:spLocks noChangeArrowheads="1"/>
          </p:cNvSpPr>
          <p:nvPr/>
        </p:nvSpPr>
        <p:spPr bwMode="auto">
          <a:xfrm>
            <a:off x="3357554" y="6357958"/>
            <a:ext cx="5786446" cy="50004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10-1,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стр.20 //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СР-3,стр.11 //заполнять</a:t>
            </a:r>
            <a:endParaRPr kumimoji="0" lang="ru-RU" sz="32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5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5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5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50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50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50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500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500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500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50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9500"/>
                            </p:stCondLst>
                            <p:childTnLst>
                              <p:par>
                                <p:cTn id="6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15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000"/>
                            </p:stCondLst>
                            <p:childTnLst>
                              <p:par>
                                <p:cTn id="8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000"/>
                            </p:stCondLst>
                            <p:childTnLst>
                              <p:par>
                                <p:cTn id="8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1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2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8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9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build="p" animBg="1"/>
      <p:bldP spid="61" grpId="0"/>
      <p:bldP spid="62" grpId="0" animBg="1"/>
      <p:bldP spid="64" grpId="0"/>
      <p:bldP spid="65" grpId="0"/>
      <p:bldP spid="66" grpId="0"/>
      <p:bldP spid="67" grpId="0"/>
      <p:bldP spid="44" grpId="0"/>
      <p:bldP spid="46" grpId="0"/>
      <p:bldP spid="48" grpId="0" animBg="1"/>
      <p:bldP spid="59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Прямоугольник 48"/>
          <p:cNvSpPr/>
          <p:nvPr/>
        </p:nvSpPr>
        <p:spPr>
          <a:xfrm>
            <a:off x="2339752" y="5157192"/>
            <a:ext cx="72008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0" y="0"/>
            <a:ext cx="981149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10 -1</a:t>
            </a:r>
            <a:endParaRPr lang="ru-RU" sz="2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Прямая со стрелкой 44"/>
          <p:cNvCxnSpPr/>
          <p:nvPr/>
        </p:nvCxnSpPr>
        <p:spPr>
          <a:xfrm rot="5400000">
            <a:off x="2071670" y="6143644"/>
            <a:ext cx="1143008" cy="1588"/>
          </a:xfrm>
          <a:prstGeom prst="straightConnector1">
            <a:avLst/>
          </a:prstGeom>
          <a:ln w="9525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rot="16200000" flipV="1">
            <a:off x="1715274" y="4625290"/>
            <a:ext cx="1857388" cy="1588"/>
          </a:xfrm>
          <a:prstGeom prst="straightConnector1">
            <a:avLst/>
          </a:prstGeom>
          <a:ln w="952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48"/>
          <p:cNvGrpSpPr/>
          <p:nvPr/>
        </p:nvGrpSpPr>
        <p:grpSpPr>
          <a:xfrm>
            <a:off x="1857356" y="6143644"/>
            <a:ext cx="714380" cy="461665"/>
            <a:chOff x="3176291" y="2714620"/>
            <a:chExt cx="714380" cy="461665"/>
          </a:xfrm>
        </p:grpSpPr>
        <p:sp>
          <p:nvSpPr>
            <p:cNvPr id="50" name="TextBox 49"/>
            <p:cNvSpPr txBox="1"/>
            <p:nvPr/>
          </p:nvSpPr>
          <p:spPr>
            <a:xfrm>
              <a:off x="3176291" y="2714620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/>
            </a:p>
          </p:txBody>
        </p:sp>
      </p:grpSp>
      <p:grpSp>
        <p:nvGrpSpPr>
          <p:cNvPr id="6" name="Группа 51"/>
          <p:cNvGrpSpPr/>
          <p:nvPr/>
        </p:nvGrpSpPr>
        <p:grpSpPr>
          <a:xfrm>
            <a:off x="2000232" y="3584846"/>
            <a:ext cx="714380" cy="523220"/>
            <a:chOff x="3176291" y="2714620"/>
            <a:chExt cx="714380" cy="523220"/>
          </a:xfrm>
        </p:grpSpPr>
        <p:sp>
          <p:nvSpPr>
            <p:cNvPr id="53" name="TextBox 52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  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Line 29"/>
            <p:cNvSpPr>
              <a:spLocks noChangeShapeType="1"/>
            </p:cNvSpPr>
            <p:nvPr/>
          </p:nvSpPr>
          <p:spPr bwMode="auto">
            <a:xfrm>
              <a:off x="3202474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55" name="Прямая со стрелкой 54"/>
          <p:cNvCxnSpPr/>
          <p:nvPr/>
        </p:nvCxnSpPr>
        <p:spPr>
          <a:xfrm rot="16200000" flipV="1">
            <a:off x="2858282" y="4428338"/>
            <a:ext cx="1143008" cy="1588"/>
          </a:xfrm>
          <a:prstGeom prst="straightConnector1">
            <a:avLst/>
          </a:prstGeom>
          <a:ln w="9525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55"/>
          <p:cNvGrpSpPr/>
          <p:nvPr/>
        </p:nvGrpSpPr>
        <p:grpSpPr>
          <a:xfrm>
            <a:off x="2987824" y="3481844"/>
            <a:ext cx="714380" cy="523220"/>
            <a:chOff x="3176291" y="2714620"/>
            <a:chExt cx="714380" cy="523220"/>
          </a:xfrm>
        </p:grpSpPr>
        <p:sp>
          <p:nvSpPr>
            <p:cNvPr id="57" name="TextBox 56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800" b="1" baseline="-25000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Line 29"/>
            <p:cNvSpPr>
              <a:spLocks noChangeShapeType="1"/>
            </p:cNvSpPr>
            <p:nvPr/>
          </p:nvSpPr>
          <p:spPr bwMode="auto">
            <a:xfrm>
              <a:off x="3202474" y="2824113"/>
              <a:ext cx="438707" cy="0"/>
            </a:xfrm>
            <a:prstGeom prst="line">
              <a:avLst/>
            </a:prstGeom>
            <a:noFill/>
            <a:ln w="28575">
              <a:solidFill>
                <a:schemeClr val="accent1">
                  <a:lumMod val="50000"/>
                </a:schemeClr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1" name="TextBox 60"/>
          <p:cNvSpPr txBox="1"/>
          <p:nvPr/>
        </p:nvSpPr>
        <p:spPr>
          <a:xfrm>
            <a:off x="4429124" y="2571744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 = M(</a:t>
            </a:r>
            <a:r>
              <a:rPr lang="ru-RU" sz="2800" b="1" u="sng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u="sng" dirty="0" err="1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u="sng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0" y="1785926"/>
            <a:ext cx="7500990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y)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=M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64" name="TextBox 63"/>
          <p:cNvSpPr txBox="1"/>
          <p:nvPr/>
        </p:nvSpPr>
        <p:spPr>
          <a:xfrm>
            <a:off x="4000496" y="5500702"/>
            <a:ext cx="39290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   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=2</a:t>
            </a:r>
            <a:r>
              <a:rPr lang="en-US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2800" b="1" dirty="0" smtClean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u="sng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перегрузки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912132" y="5508521"/>
            <a:ext cx="1571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1201874" y="4068361"/>
            <a:ext cx="12818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канат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1571604" y="2500306"/>
            <a:ext cx="2571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  M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44" name="TextBox 43"/>
          <p:cNvSpPr txBox="1"/>
          <p:nvPr/>
        </p:nvSpPr>
        <p:spPr>
          <a:xfrm>
            <a:off x="4000496" y="3214686"/>
            <a:ext cx="45383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3-му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з-ну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с какой силой пассажир действует на кресло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(вес), с такой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же и кресло действует на пассажира в противоположную сторону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4643438" y="5000636"/>
            <a:ext cx="10715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572132" y="5072074"/>
            <a:ext cx="324128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</a:t>
            </a:r>
            <a:endParaRPr lang="ru-RU" dirty="0"/>
          </a:p>
        </p:txBody>
      </p:sp>
      <p:sp>
        <p:nvSpPr>
          <p:cNvPr id="59" name="Содержимое 36"/>
          <p:cNvSpPr txBox="1">
            <a:spLocks/>
          </p:cNvSpPr>
          <p:nvPr/>
        </p:nvSpPr>
        <p:spPr>
          <a:xfrm>
            <a:off x="1714480" y="1142984"/>
            <a:ext cx="5286412" cy="42862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Двигается  замедленно вниз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7" name="Text Box 2"/>
          <p:cNvSpPr txBox="1">
            <a:spLocks noChangeArrowheads="1"/>
          </p:cNvSpPr>
          <p:nvPr/>
        </p:nvSpPr>
        <p:spPr bwMode="auto">
          <a:xfrm>
            <a:off x="3571868" y="0"/>
            <a:ext cx="5214974" cy="42860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10-1,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стр.20 //СР-3,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стр.   //заполнять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500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500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500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1500"/>
                            </p:stCondLst>
                            <p:childTnLst>
                              <p:par>
                                <p:cTn id="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000"/>
                            </p:stCondLst>
                            <p:childTnLst>
                              <p:par>
                                <p:cTn id="5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7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8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2" grpId="0" animBg="1"/>
      <p:bldP spid="64" grpId="0"/>
      <p:bldP spid="65" grpId="0"/>
      <p:bldP spid="66" grpId="0"/>
      <p:bldP spid="67" grpId="0"/>
      <p:bldP spid="44" grpId="0"/>
      <p:bldP spid="46" grpId="0"/>
      <p:bldP spid="48" grpId="0" animBg="1"/>
      <p:bldP spid="59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>
          <a:xfrm>
            <a:off x="428596" y="2143116"/>
            <a:ext cx="4500594" cy="4000528"/>
          </a:xfrm>
          <a:prstGeom prst="ellipse">
            <a:avLst/>
          </a:prstGeom>
          <a:solidFill>
            <a:schemeClr val="accent1">
              <a:alpha val="0"/>
            </a:schemeClr>
          </a:solidFill>
          <a:ln w="285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Соединительная линия уступом 8"/>
          <p:cNvCxnSpPr/>
          <p:nvPr/>
        </p:nvCxnSpPr>
        <p:spPr>
          <a:xfrm rot="16200000" flipH="1">
            <a:off x="2107389" y="5679297"/>
            <a:ext cx="1357322" cy="714380"/>
          </a:xfrm>
          <a:prstGeom prst="bentConnector3">
            <a:avLst>
              <a:gd name="adj1" fmla="val 50000"/>
            </a:avLst>
          </a:prstGeom>
          <a:ln w="1047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41"/>
          <p:cNvGrpSpPr/>
          <p:nvPr/>
        </p:nvGrpSpPr>
        <p:grpSpPr>
          <a:xfrm>
            <a:off x="2214546" y="4572008"/>
            <a:ext cx="1056618" cy="1714511"/>
            <a:chOff x="7500958" y="714357"/>
            <a:chExt cx="1056618" cy="1714511"/>
          </a:xfrm>
        </p:grpSpPr>
        <p:sp>
          <p:nvSpPr>
            <p:cNvPr id="11" name="Oval 3"/>
            <p:cNvSpPr>
              <a:spLocks noChangeArrowheads="1"/>
            </p:cNvSpPr>
            <p:nvPr/>
          </p:nvSpPr>
          <p:spPr bwMode="auto">
            <a:xfrm>
              <a:off x="7688111" y="939767"/>
              <a:ext cx="453420" cy="287997"/>
            </a:xfrm>
            <a:prstGeom prst="ellipse">
              <a:avLst/>
            </a:prstGeom>
            <a:solidFill>
              <a:srgbClr val="FF6600"/>
            </a:solidFill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Line 5"/>
            <p:cNvSpPr>
              <a:spLocks noChangeShapeType="1"/>
            </p:cNvSpPr>
            <p:nvPr/>
          </p:nvSpPr>
          <p:spPr bwMode="auto">
            <a:xfrm>
              <a:off x="7914821" y="1200459"/>
              <a:ext cx="0" cy="863992"/>
            </a:xfrm>
            <a:prstGeom prst="line">
              <a:avLst/>
            </a:prstGeom>
            <a:noFill/>
            <a:ln w="13335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7"/>
            <p:cNvSpPr>
              <a:spLocks noChangeShapeType="1"/>
            </p:cNvSpPr>
            <p:nvPr/>
          </p:nvSpPr>
          <p:spPr bwMode="auto">
            <a:xfrm flipH="1">
              <a:off x="8271824" y="1428736"/>
              <a:ext cx="285752" cy="285752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 type="oval"/>
              <a:tailEnd type="none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8"/>
            <p:cNvSpPr>
              <a:spLocks noChangeShapeType="1"/>
            </p:cNvSpPr>
            <p:nvPr/>
          </p:nvSpPr>
          <p:spPr bwMode="auto">
            <a:xfrm flipH="1">
              <a:off x="7500958" y="1438587"/>
              <a:ext cx="394970" cy="133026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Line 9"/>
            <p:cNvSpPr>
              <a:spLocks noChangeShapeType="1"/>
            </p:cNvSpPr>
            <p:nvPr/>
          </p:nvSpPr>
          <p:spPr bwMode="auto">
            <a:xfrm>
              <a:off x="7500958" y="1571612"/>
              <a:ext cx="383167" cy="285752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 type="oval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Line 10"/>
            <p:cNvSpPr>
              <a:spLocks noChangeShapeType="1"/>
            </p:cNvSpPr>
            <p:nvPr/>
          </p:nvSpPr>
          <p:spPr bwMode="auto">
            <a:xfrm>
              <a:off x="7929586" y="1428736"/>
              <a:ext cx="357190" cy="285752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Line 9"/>
            <p:cNvSpPr>
              <a:spLocks noChangeShapeType="1"/>
            </p:cNvSpPr>
            <p:nvPr/>
          </p:nvSpPr>
          <p:spPr bwMode="auto">
            <a:xfrm>
              <a:off x="7500958" y="966073"/>
              <a:ext cx="262713" cy="45719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Line 9"/>
            <p:cNvSpPr>
              <a:spLocks noChangeShapeType="1"/>
            </p:cNvSpPr>
            <p:nvPr/>
          </p:nvSpPr>
          <p:spPr bwMode="auto">
            <a:xfrm>
              <a:off x="7643835" y="857232"/>
              <a:ext cx="214314" cy="130160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Line 9"/>
            <p:cNvSpPr>
              <a:spLocks noChangeShapeType="1"/>
            </p:cNvSpPr>
            <p:nvPr/>
          </p:nvSpPr>
          <p:spPr bwMode="auto">
            <a:xfrm>
              <a:off x="7786709" y="785794"/>
              <a:ext cx="227303" cy="201598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Line 9"/>
            <p:cNvSpPr>
              <a:spLocks noChangeShapeType="1"/>
            </p:cNvSpPr>
            <p:nvPr/>
          </p:nvSpPr>
          <p:spPr bwMode="auto">
            <a:xfrm>
              <a:off x="7929586" y="714357"/>
              <a:ext cx="188337" cy="340236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Группа 27"/>
            <p:cNvGrpSpPr/>
            <p:nvPr/>
          </p:nvGrpSpPr>
          <p:grpSpPr>
            <a:xfrm>
              <a:off x="7914821" y="2045662"/>
              <a:ext cx="586268" cy="383206"/>
              <a:chOff x="7914821" y="2045662"/>
              <a:chExt cx="586268" cy="383206"/>
            </a:xfrm>
          </p:grpSpPr>
          <p:sp>
            <p:nvSpPr>
              <p:cNvPr id="12" name="Line 4"/>
              <p:cNvSpPr>
                <a:spLocks noChangeShapeType="1"/>
              </p:cNvSpPr>
              <p:nvPr/>
            </p:nvSpPr>
            <p:spPr bwMode="auto">
              <a:xfrm flipV="1">
                <a:off x="7914821" y="2045662"/>
                <a:ext cx="371955" cy="45719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" name="Line 7"/>
              <p:cNvSpPr>
                <a:spLocks noChangeShapeType="1"/>
              </p:cNvSpPr>
              <p:nvPr/>
            </p:nvSpPr>
            <p:spPr bwMode="auto">
              <a:xfrm>
                <a:off x="8280281" y="2071678"/>
                <a:ext cx="45719" cy="357190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" name="Line 9"/>
              <p:cNvSpPr>
                <a:spLocks noChangeShapeType="1"/>
              </p:cNvSpPr>
              <p:nvPr/>
            </p:nvSpPr>
            <p:spPr bwMode="auto">
              <a:xfrm flipH="1">
                <a:off x="8286775" y="2383149"/>
                <a:ext cx="214314" cy="45719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" name="Группа 28"/>
            <p:cNvGrpSpPr/>
            <p:nvPr/>
          </p:nvGrpSpPr>
          <p:grpSpPr>
            <a:xfrm rot="19988674">
              <a:off x="7967687" y="1885940"/>
              <a:ext cx="586268" cy="383206"/>
              <a:chOff x="7914821" y="2045662"/>
              <a:chExt cx="586268" cy="383206"/>
            </a:xfrm>
          </p:grpSpPr>
          <p:sp>
            <p:nvSpPr>
              <p:cNvPr id="30" name="Line 4"/>
              <p:cNvSpPr>
                <a:spLocks noChangeShapeType="1"/>
              </p:cNvSpPr>
              <p:nvPr/>
            </p:nvSpPr>
            <p:spPr bwMode="auto">
              <a:xfrm flipV="1">
                <a:off x="7914821" y="2045662"/>
                <a:ext cx="371955" cy="45719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" name="Line 7"/>
              <p:cNvSpPr>
                <a:spLocks noChangeShapeType="1"/>
              </p:cNvSpPr>
              <p:nvPr/>
            </p:nvSpPr>
            <p:spPr bwMode="auto">
              <a:xfrm>
                <a:off x="8280281" y="2071678"/>
                <a:ext cx="45719" cy="357190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" name="Line 9"/>
              <p:cNvSpPr>
                <a:spLocks noChangeShapeType="1"/>
              </p:cNvSpPr>
              <p:nvPr/>
            </p:nvSpPr>
            <p:spPr bwMode="auto">
              <a:xfrm flipH="1">
                <a:off x="8286775" y="2383149"/>
                <a:ext cx="214314" cy="45719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43" name="Содержимое 36"/>
          <p:cNvSpPr txBox="1">
            <a:spLocks/>
          </p:cNvSpPr>
          <p:nvPr/>
        </p:nvSpPr>
        <p:spPr>
          <a:xfrm>
            <a:off x="2357390" y="0"/>
            <a:ext cx="6786610" cy="114298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  Что?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Пассажир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двигается ускоренно (по ямке)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cxnSp>
        <p:nvCxnSpPr>
          <p:cNvPr id="45" name="Прямая со стрелкой 44"/>
          <p:cNvCxnSpPr/>
          <p:nvPr/>
        </p:nvCxnSpPr>
        <p:spPr>
          <a:xfrm rot="5400000">
            <a:off x="2071670" y="6143644"/>
            <a:ext cx="1143008" cy="1588"/>
          </a:xfrm>
          <a:prstGeom prst="straightConnector1">
            <a:avLst/>
          </a:prstGeom>
          <a:ln w="9525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rot="16200000" flipV="1">
            <a:off x="1715274" y="4625290"/>
            <a:ext cx="1857388" cy="1588"/>
          </a:xfrm>
          <a:prstGeom prst="straightConnector1">
            <a:avLst/>
          </a:prstGeom>
          <a:ln w="952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48"/>
          <p:cNvGrpSpPr/>
          <p:nvPr/>
        </p:nvGrpSpPr>
        <p:grpSpPr>
          <a:xfrm>
            <a:off x="1857356" y="6143644"/>
            <a:ext cx="714380" cy="461665"/>
            <a:chOff x="3176291" y="2714620"/>
            <a:chExt cx="714380" cy="461665"/>
          </a:xfrm>
        </p:grpSpPr>
        <p:sp>
          <p:nvSpPr>
            <p:cNvPr id="50" name="TextBox 49"/>
            <p:cNvSpPr txBox="1"/>
            <p:nvPr/>
          </p:nvSpPr>
          <p:spPr>
            <a:xfrm>
              <a:off x="3176291" y="2714620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/>
            </a:p>
          </p:txBody>
        </p:sp>
      </p:grpSp>
      <p:grpSp>
        <p:nvGrpSpPr>
          <p:cNvPr id="8" name="Группа 51"/>
          <p:cNvGrpSpPr/>
          <p:nvPr/>
        </p:nvGrpSpPr>
        <p:grpSpPr>
          <a:xfrm>
            <a:off x="2000232" y="3584846"/>
            <a:ext cx="714380" cy="523220"/>
            <a:chOff x="3176291" y="2714620"/>
            <a:chExt cx="714380" cy="523220"/>
          </a:xfrm>
        </p:grpSpPr>
        <p:sp>
          <p:nvSpPr>
            <p:cNvPr id="53" name="TextBox 52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  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Line 29"/>
            <p:cNvSpPr>
              <a:spLocks noChangeShapeType="1"/>
            </p:cNvSpPr>
            <p:nvPr/>
          </p:nvSpPr>
          <p:spPr bwMode="auto">
            <a:xfrm>
              <a:off x="3202474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55" name="Прямая со стрелкой 54"/>
          <p:cNvCxnSpPr/>
          <p:nvPr/>
        </p:nvCxnSpPr>
        <p:spPr>
          <a:xfrm rot="16200000" flipV="1">
            <a:off x="2858282" y="4428338"/>
            <a:ext cx="1143008" cy="1588"/>
          </a:xfrm>
          <a:prstGeom prst="straightConnector1">
            <a:avLst/>
          </a:prstGeom>
          <a:ln w="9525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55"/>
          <p:cNvGrpSpPr/>
          <p:nvPr/>
        </p:nvGrpSpPr>
        <p:grpSpPr>
          <a:xfrm>
            <a:off x="3500430" y="3429000"/>
            <a:ext cx="714380" cy="523220"/>
            <a:chOff x="3176291" y="2714620"/>
            <a:chExt cx="714380" cy="523220"/>
          </a:xfrm>
        </p:grpSpPr>
        <p:sp>
          <p:nvSpPr>
            <p:cNvPr id="57" name="TextBox 56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err="1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800" b="1" baseline="-25000" dirty="0" err="1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ru-RU" sz="2800" b="1" baseline="-25000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Line 29"/>
            <p:cNvSpPr>
              <a:spLocks noChangeShapeType="1"/>
            </p:cNvSpPr>
            <p:nvPr/>
          </p:nvSpPr>
          <p:spPr bwMode="auto">
            <a:xfrm>
              <a:off x="3202474" y="2824113"/>
              <a:ext cx="438707" cy="0"/>
            </a:xfrm>
            <a:prstGeom prst="line">
              <a:avLst/>
            </a:prstGeom>
            <a:noFill/>
            <a:ln w="28575">
              <a:solidFill>
                <a:schemeClr val="accent1">
                  <a:lumMod val="50000"/>
                </a:schemeClr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1" name="TextBox 60"/>
          <p:cNvSpPr txBox="1"/>
          <p:nvPr/>
        </p:nvSpPr>
        <p:spPr>
          <a:xfrm>
            <a:off x="5357818" y="2643182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 = M(</a:t>
            </a:r>
            <a:r>
              <a:rPr lang="ru-RU" sz="2800" b="1" u="sng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u="sng" baseline="-25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2800" b="1" u="sng" dirty="0" err="1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u="sng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1428728" y="1214422"/>
            <a:ext cx="7500990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y)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  M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baseline="-250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64" name="TextBox 63"/>
          <p:cNvSpPr txBox="1"/>
          <p:nvPr/>
        </p:nvSpPr>
        <p:spPr>
          <a:xfrm>
            <a:off x="4857752" y="5546727"/>
            <a:ext cx="39290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   </a:t>
            </a:r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=2</a:t>
            </a:r>
            <a:r>
              <a:rPr lang="en-US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2800" b="1" dirty="0" smtClean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u="sng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перегрузки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357158" y="6273225"/>
            <a:ext cx="1571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214282" y="3286124"/>
            <a:ext cx="1785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сидение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4681230" y="2000239"/>
            <a:ext cx="38576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  M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baseline="-250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44" name="TextBox 43"/>
          <p:cNvSpPr txBox="1"/>
          <p:nvPr/>
        </p:nvSpPr>
        <p:spPr>
          <a:xfrm>
            <a:off x="4000496" y="3214686"/>
            <a:ext cx="45383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3-му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з-ну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с какой силой пассажир действует на кресло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(вес), с такой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же и кресло действует на пассажира в противоположную сторону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500694" y="5000636"/>
            <a:ext cx="10715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572264" y="5072074"/>
            <a:ext cx="324128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</a:t>
            </a:r>
            <a:endParaRPr lang="ru-RU" dirty="0"/>
          </a:p>
        </p:txBody>
      </p:sp>
      <p:sp>
        <p:nvSpPr>
          <p:cNvPr id="52" name="TextBox 51"/>
          <p:cNvSpPr txBox="1"/>
          <p:nvPr/>
        </p:nvSpPr>
        <p:spPr>
          <a:xfrm>
            <a:off x="0" y="0"/>
            <a:ext cx="981149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10 -1</a:t>
            </a:r>
            <a:endParaRPr lang="ru-RU" sz="2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 Box 2"/>
          <p:cNvSpPr txBox="1">
            <a:spLocks noChangeArrowheads="1"/>
          </p:cNvSpPr>
          <p:nvPr/>
        </p:nvSpPr>
        <p:spPr bwMode="auto">
          <a:xfrm>
            <a:off x="3929058" y="6429396"/>
            <a:ext cx="4929222" cy="42860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10-1,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стр.20 //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СР-3, в3 №3 стр.16</a:t>
            </a:r>
            <a:endParaRPr kumimoji="0" lang="ru-RU" sz="32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000"/>
                            </p:stCondLst>
                            <p:childTnLst>
                              <p:par>
                                <p:cTn id="2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875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75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2750"/>
                            </p:stCondLst>
                            <p:childTnLst>
                              <p:par>
                                <p:cTn id="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000"/>
                            </p:stCondLst>
                            <p:childTnLst>
                              <p:par>
                                <p:cTn id="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8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9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5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6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3" grpId="0" animBg="1"/>
      <p:bldP spid="61" grpId="0"/>
      <p:bldP spid="62" grpId="0" animBg="1"/>
      <p:bldP spid="64" grpId="0"/>
      <p:bldP spid="65" grpId="0"/>
      <p:bldP spid="66" grpId="0"/>
      <p:bldP spid="67" grpId="0"/>
      <p:bldP spid="44" grpId="0"/>
      <p:bldP spid="46" grpId="0"/>
      <p:bldP spid="4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Соединительная линия уступом 8"/>
          <p:cNvCxnSpPr/>
          <p:nvPr/>
        </p:nvCxnSpPr>
        <p:spPr>
          <a:xfrm rot="16200000" flipH="1">
            <a:off x="1821637" y="4227383"/>
            <a:ext cx="1357322" cy="714380"/>
          </a:xfrm>
          <a:prstGeom prst="bentConnector3">
            <a:avLst>
              <a:gd name="adj1" fmla="val 50000"/>
            </a:avLst>
          </a:prstGeom>
          <a:ln w="1047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41"/>
          <p:cNvGrpSpPr/>
          <p:nvPr/>
        </p:nvGrpSpPr>
        <p:grpSpPr>
          <a:xfrm>
            <a:off x="1857356" y="3120094"/>
            <a:ext cx="1056618" cy="1714511"/>
            <a:chOff x="7500958" y="714357"/>
            <a:chExt cx="1056618" cy="1714511"/>
          </a:xfrm>
        </p:grpSpPr>
        <p:sp>
          <p:nvSpPr>
            <p:cNvPr id="11" name="Oval 3"/>
            <p:cNvSpPr>
              <a:spLocks noChangeArrowheads="1"/>
            </p:cNvSpPr>
            <p:nvPr/>
          </p:nvSpPr>
          <p:spPr bwMode="auto">
            <a:xfrm>
              <a:off x="7688111" y="939767"/>
              <a:ext cx="453420" cy="287997"/>
            </a:xfrm>
            <a:prstGeom prst="ellipse">
              <a:avLst/>
            </a:prstGeom>
            <a:solidFill>
              <a:srgbClr val="FF6600"/>
            </a:solidFill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Line 5"/>
            <p:cNvSpPr>
              <a:spLocks noChangeShapeType="1"/>
            </p:cNvSpPr>
            <p:nvPr/>
          </p:nvSpPr>
          <p:spPr bwMode="auto">
            <a:xfrm>
              <a:off x="7914821" y="1200459"/>
              <a:ext cx="0" cy="863992"/>
            </a:xfrm>
            <a:prstGeom prst="line">
              <a:avLst/>
            </a:prstGeom>
            <a:noFill/>
            <a:ln w="13335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7"/>
            <p:cNvSpPr>
              <a:spLocks noChangeShapeType="1"/>
            </p:cNvSpPr>
            <p:nvPr/>
          </p:nvSpPr>
          <p:spPr bwMode="auto">
            <a:xfrm flipH="1">
              <a:off x="8271824" y="1428736"/>
              <a:ext cx="285752" cy="285752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 type="oval"/>
              <a:tailEnd type="none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8"/>
            <p:cNvSpPr>
              <a:spLocks noChangeShapeType="1"/>
            </p:cNvSpPr>
            <p:nvPr/>
          </p:nvSpPr>
          <p:spPr bwMode="auto">
            <a:xfrm flipH="1">
              <a:off x="7500958" y="1438587"/>
              <a:ext cx="394970" cy="133026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Line 9"/>
            <p:cNvSpPr>
              <a:spLocks noChangeShapeType="1"/>
            </p:cNvSpPr>
            <p:nvPr/>
          </p:nvSpPr>
          <p:spPr bwMode="auto">
            <a:xfrm>
              <a:off x="7500958" y="1571612"/>
              <a:ext cx="383167" cy="285752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 type="oval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Line 10"/>
            <p:cNvSpPr>
              <a:spLocks noChangeShapeType="1"/>
            </p:cNvSpPr>
            <p:nvPr/>
          </p:nvSpPr>
          <p:spPr bwMode="auto">
            <a:xfrm>
              <a:off x="7929586" y="1428736"/>
              <a:ext cx="357190" cy="285752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Line 9"/>
            <p:cNvSpPr>
              <a:spLocks noChangeShapeType="1"/>
            </p:cNvSpPr>
            <p:nvPr/>
          </p:nvSpPr>
          <p:spPr bwMode="auto">
            <a:xfrm>
              <a:off x="7500958" y="966073"/>
              <a:ext cx="262713" cy="45719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Line 9"/>
            <p:cNvSpPr>
              <a:spLocks noChangeShapeType="1"/>
            </p:cNvSpPr>
            <p:nvPr/>
          </p:nvSpPr>
          <p:spPr bwMode="auto">
            <a:xfrm>
              <a:off x="7643835" y="857232"/>
              <a:ext cx="214314" cy="130160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Line 9"/>
            <p:cNvSpPr>
              <a:spLocks noChangeShapeType="1"/>
            </p:cNvSpPr>
            <p:nvPr/>
          </p:nvSpPr>
          <p:spPr bwMode="auto">
            <a:xfrm>
              <a:off x="7786709" y="785794"/>
              <a:ext cx="227303" cy="201598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Line 9"/>
            <p:cNvSpPr>
              <a:spLocks noChangeShapeType="1"/>
            </p:cNvSpPr>
            <p:nvPr/>
          </p:nvSpPr>
          <p:spPr bwMode="auto">
            <a:xfrm>
              <a:off x="7929586" y="714357"/>
              <a:ext cx="188337" cy="340236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Группа 27"/>
            <p:cNvGrpSpPr/>
            <p:nvPr/>
          </p:nvGrpSpPr>
          <p:grpSpPr>
            <a:xfrm>
              <a:off x="7914821" y="2045662"/>
              <a:ext cx="586268" cy="383206"/>
              <a:chOff x="7914821" y="2045662"/>
              <a:chExt cx="586268" cy="383206"/>
            </a:xfrm>
          </p:grpSpPr>
          <p:sp>
            <p:nvSpPr>
              <p:cNvPr id="12" name="Line 4"/>
              <p:cNvSpPr>
                <a:spLocks noChangeShapeType="1"/>
              </p:cNvSpPr>
              <p:nvPr/>
            </p:nvSpPr>
            <p:spPr bwMode="auto">
              <a:xfrm flipV="1">
                <a:off x="7914821" y="2045662"/>
                <a:ext cx="371955" cy="45719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" name="Line 7"/>
              <p:cNvSpPr>
                <a:spLocks noChangeShapeType="1"/>
              </p:cNvSpPr>
              <p:nvPr/>
            </p:nvSpPr>
            <p:spPr bwMode="auto">
              <a:xfrm>
                <a:off x="8280281" y="2071678"/>
                <a:ext cx="45719" cy="357190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" name="Line 9"/>
              <p:cNvSpPr>
                <a:spLocks noChangeShapeType="1"/>
              </p:cNvSpPr>
              <p:nvPr/>
            </p:nvSpPr>
            <p:spPr bwMode="auto">
              <a:xfrm flipH="1">
                <a:off x="8286775" y="2383149"/>
                <a:ext cx="214314" cy="45719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" name="Группа 28"/>
            <p:cNvGrpSpPr/>
            <p:nvPr/>
          </p:nvGrpSpPr>
          <p:grpSpPr>
            <a:xfrm rot="19988674">
              <a:off x="7967687" y="1885940"/>
              <a:ext cx="586268" cy="383206"/>
              <a:chOff x="7914821" y="2045662"/>
              <a:chExt cx="586268" cy="383206"/>
            </a:xfrm>
          </p:grpSpPr>
          <p:sp>
            <p:nvSpPr>
              <p:cNvPr id="30" name="Line 4"/>
              <p:cNvSpPr>
                <a:spLocks noChangeShapeType="1"/>
              </p:cNvSpPr>
              <p:nvPr/>
            </p:nvSpPr>
            <p:spPr bwMode="auto">
              <a:xfrm flipV="1">
                <a:off x="7914821" y="2045662"/>
                <a:ext cx="371955" cy="45719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" name="Line 7"/>
              <p:cNvSpPr>
                <a:spLocks noChangeShapeType="1"/>
              </p:cNvSpPr>
              <p:nvPr/>
            </p:nvSpPr>
            <p:spPr bwMode="auto">
              <a:xfrm>
                <a:off x="8280281" y="2071678"/>
                <a:ext cx="45719" cy="357190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" name="Line 9"/>
              <p:cNvSpPr>
                <a:spLocks noChangeShapeType="1"/>
              </p:cNvSpPr>
              <p:nvPr/>
            </p:nvSpPr>
            <p:spPr bwMode="auto">
              <a:xfrm flipH="1">
                <a:off x="8286775" y="2383149"/>
                <a:ext cx="214314" cy="45719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43" name="Содержимое 36"/>
          <p:cNvSpPr txBox="1">
            <a:spLocks/>
          </p:cNvSpPr>
          <p:nvPr/>
        </p:nvSpPr>
        <p:spPr>
          <a:xfrm>
            <a:off x="2000232" y="642918"/>
            <a:ext cx="5786478" cy="114298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  Что?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Пассажир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двигается ускоренно вниз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cxnSp>
        <p:nvCxnSpPr>
          <p:cNvPr id="45" name="Прямая со стрелкой 44"/>
          <p:cNvCxnSpPr/>
          <p:nvPr/>
        </p:nvCxnSpPr>
        <p:spPr>
          <a:xfrm rot="5400000">
            <a:off x="1715274" y="4973306"/>
            <a:ext cx="1143008" cy="1588"/>
          </a:xfrm>
          <a:prstGeom prst="straightConnector1">
            <a:avLst/>
          </a:prstGeom>
          <a:ln w="9525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rot="16200000" flipV="1">
            <a:off x="1858150" y="3905118"/>
            <a:ext cx="857256" cy="1588"/>
          </a:xfrm>
          <a:prstGeom prst="straightConnector1">
            <a:avLst/>
          </a:prstGeom>
          <a:ln w="952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48"/>
          <p:cNvGrpSpPr/>
          <p:nvPr/>
        </p:nvGrpSpPr>
        <p:grpSpPr>
          <a:xfrm>
            <a:off x="1571604" y="4906044"/>
            <a:ext cx="714380" cy="400110"/>
            <a:chOff x="3176291" y="2714620"/>
            <a:chExt cx="714380" cy="400110"/>
          </a:xfrm>
        </p:grpSpPr>
        <p:sp>
          <p:nvSpPr>
            <p:cNvPr id="50" name="TextBox 49"/>
            <p:cNvSpPr txBox="1"/>
            <p:nvPr/>
          </p:nvSpPr>
          <p:spPr>
            <a:xfrm>
              <a:off x="3176291" y="2714620"/>
              <a:ext cx="7143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8" name="Группа 51"/>
          <p:cNvGrpSpPr/>
          <p:nvPr/>
        </p:nvGrpSpPr>
        <p:grpSpPr>
          <a:xfrm>
            <a:off x="1285852" y="3120094"/>
            <a:ext cx="714380" cy="523220"/>
            <a:chOff x="3176291" y="2714620"/>
            <a:chExt cx="714380" cy="523220"/>
          </a:xfrm>
        </p:grpSpPr>
        <p:sp>
          <p:nvSpPr>
            <p:cNvPr id="53" name="TextBox 52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  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Line 29"/>
            <p:cNvSpPr>
              <a:spLocks noChangeShapeType="1"/>
            </p:cNvSpPr>
            <p:nvPr/>
          </p:nvSpPr>
          <p:spPr bwMode="auto">
            <a:xfrm>
              <a:off x="3202474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55" name="Прямая со стрелкой 54"/>
          <p:cNvCxnSpPr/>
          <p:nvPr/>
        </p:nvCxnSpPr>
        <p:spPr>
          <a:xfrm rot="5400000">
            <a:off x="2751125" y="4535495"/>
            <a:ext cx="928694" cy="1588"/>
          </a:xfrm>
          <a:prstGeom prst="straightConnector1">
            <a:avLst/>
          </a:prstGeom>
          <a:ln w="9525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55"/>
          <p:cNvGrpSpPr/>
          <p:nvPr/>
        </p:nvGrpSpPr>
        <p:grpSpPr>
          <a:xfrm>
            <a:off x="3071802" y="5072074"/>
            <a:ext cx="714380" cy="523220"/>
            <a:chOff x="3176291" y="2714620"/>
            <a:chExt cx="714380" cy="523220"/>
          </a:xfrm>
        </p:grpSpPr>
        <p:sp>
          <p:nvSpPr>
            <p:cNvPr id="57" name="TextBox 56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800" b="1" baseline="-25000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Line 29"/>
            <p:cNvSpPr>
              <a:spLocks noChangeShapeType="1"/>
            </p:cNvSpPr>
            <p:nvPr/>
          </p:nvSpPr>
          <p:spPr bwMode="auto">
            <a:xfrm>
              <a:off x="3202474" y="2824113"/>
              <a:ext cx="438707" cy="0"/>
            </a:xfrm>
            <a:prstGeom prst="line">
              <a:avLst/>
            </a:prstGeom>
            <a:noFill/>
            <a:ln w="28575">
              <a:solidFill>
                <a:schemeClr val="accent1">
                  <a:lumMod val="50000"/>
                </a:schemeClr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1" name="TextBox 60"/>
          <p:cNvSpPr txBox="1"/>
          <p:nvPr/>
        </p:nvSpPr>
        <p:spPr>
          <a:xfrm>
            <a:off x="5500694" y="2857496"/>
            <a:ext cx="2000264" cy="52322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 = M(</a:t>
            </a:r>
            <a:r>
              <a:rPr lang="ru-RU" sz="2800" b="1" u="sng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="1" u="sng" dirty="0" err="1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u="sng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928662" y="2201283"/>
            <a:ext cx="6858048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 M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44" name="TextBox 43"/>
          <p:cNvSpPr txBox="1"/>
          <p:nvPr/>
        </p:nvSpPr>
        <p:spPr>
          <a:xfrm>
            <a:off x="3071802" y="5546727"/>
            <a:ext cx="4000528" cy="954107"/>
          </a:xfrm>
          <a:prstGeom prst="rect">
            <a:avLst/>
          </a:prstGeom>
          <a:noFill/>
          <a:ln w="57150">
            <a:solidFill>
              <a:srgbClr val="0014AC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P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0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u="sng" cap="all" dirty="0" smtClean="0">
                <a:latin typeface="Times New Roman" pitchFamily="18" charset="0"/>
                <a:cs typeface="Times New Roman" pitchFamily="18" charset="0"/>
              </a:rPr>
              <a:t>невесомость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57158" y="5120358"/>
            <a:ext cx="1571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14282" y="3571876"/>
            <a:ext cx="1785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сидение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857488" y="2844225"/>
            <a:ext cx="2428892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/>
          </a:p>
        </p:txBody>
      </p:sp>
      <p:sp>
        <p:nvSpPr>
          <p:cNvPr id="52" name="TextBox 51"/>
          <p:cNvSpPr txBox="1"/>
          <p:nvPr/>
        </p:nvSpPr>
        <p:spPr>
          <a:xfrm>
            <a:off x="3643306" y="3429000"/>
            <a:ext cx="5143504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3-му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з-ну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с какой силой пассажир действует на кресло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(вес), с такой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же и кресло действует на пассажира в противоположную сторону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072198" y="4929198"/>
            <a:ext cx="1357322" cy="523220"/>
          </a:xfrm>
          <a:prstGeom prst="rect">
            <a:avLst/>
          </a:prstGeom>
          <a:noFill/>
          <a:ln w="38100">
            <a:solidFill>
              <a:srgbClr val="0014AC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 rot="10800000" flipH="1">
            <a:off x="7024643" y="5012511"/>
            <a:ext cx="285752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</a:t>
            </a:r>
            <a:endParaRPr lang="ru-RU" dirty="0"/>
          </a:p>
        </p:txBody>
      </p:sp>
      <p:sp>
        <p:nvSpPr>
          <p:cNvPr id="60" name="Содержимое 36"/>
          <p:cNvSpPr txBox="1">
            <a:spLocks/>
          </p:cNvSpPr>
          <p:nvPr/>
        </p:nvSpPr>
        <p:spPr>
          <a:xfrm>
            <a:off x="2500298" y="1785926"/>
            <a:ext cx="5286412" cy="35719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4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Двигается замедленно вверх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240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40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40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3" name="Text Box 2"/>
          <p:cNvSpPr txBox="1">
            <a:spLocks noChangeArrowheads="1"/>
          </p:cNvSpPr>
          <p:nvPr/>
        </p:nvSpPr>
        <p:spPr bwMode="auto">
          <a:xfrm>
            <a:off x="6942158" y="6429396"/>
            <a:ext cx="2201842" cy="42860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стр.20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10-2</a:t>
            </a:r>
            <a:endParaRPr kumimoji="0" lang="ru-RU" sz="2400" b="0" i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1071538" y="642918"/>
            <a:ext cx="981149" cy="523220"/>
          </a:xfrm>
          <a:prstGeom prst="rect">
            <a:avLst/>
          </a:prstGeom>
          <a:solidFill>
            <a:srgbClr val="FFFF00"/>
          </a:solidFill>
          <a:ln w="38100">
            <a:solidFill>
              <a:srgbClr val="0014AC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10 -2</a:t>
            </a:r>
            <a:endParaRPr lang="ru-RU" sz="2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5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5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5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50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50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50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250"/>
                            </p:stCondLst>
                            <p:childTnLst>
                              <p:par>
                                <p:cTn id="4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500"/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500"/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500"/>
                                        <p:tgtEl>
                                          <p:spTgt spid="6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000"/>
                            </p:stCondLst>
                            <p:childTnLst>
                              <p:par>
                                <p:cTn id="6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500"/>
                            </p:stCondLst>
                            <p:childTnLst>
                              <p:par>
                                <p:cTn id="8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500"/>
                            </p:stCondLst>
                            <p:childTnLst>
                              <p:par>
                                <p:cTn id="8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3" dur="500"/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4" dur="500"/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500"/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0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1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7" dur="3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1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5" dur="2000" fill="hold"/>
                                        <p:tgtEl>
                                          <p:spTgt spid="61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5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5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6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build="p" animBg="1"/>
      <p:bldP spid="61" grpId="0" animBg="1"/>
      <p:bldP spid="61" grpId="1" animBg="1"/>
      <p:bldP spid="62" grpId="0" build="p" animBg="1"/>
      <p:bldP spid="44" grpId="0" animBg="1"/>
      <p:bldP spid="46" grpId="0"/>
      <p:bldP spid="48" grpId="0"/>
      <p:bldP spid="49" grpId="0" animBg="1"/>
      <p:bldP spid="52" grpId="0" animBg="1"/>
      <p:bldP spid="56" grpId="0" animBg="1"/>
      <p:bldP spid="59" grpId="0" animBg="1"/>
      <p:bldP spid="60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>
          <a:xfrm>
            <a:off x="428596" y="3286124"/>
            <a:ext cx="4500594" cy="4000528"/>
          </a:xfrm>
          <a:prstGeom prst="ellipse">
            <a:avLst/>
          </a:prstGeom>
          <a:solidFill>
            <a:schemeClr val="accent1">
              <a:alpha val="0"/>
            </a:schemeClr>
          </a:solidFill>
          <a:ln w="285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Соединительная линия уступом 8"/>
          <p:cNvCxnSpPr/>
          <p:nvPr/>
        </p:nvCxnSpPr>
        <p:spPr>
          <a:xfrm rot="16200000" flipH="1">
            <a:off x="2178827" y="3107529"/>
            <a:ext cx="1357322" cy="714380"/>
          </a:xfrm>
          <a:prstGeom prst="bentConnector3">
            <a:avLst>
              <a:gd name="adj1" fmla="val 50000"/>
            </a:avLst>
          </a:prstGeom>
          <a:ln w="1047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41"/>
          <p:cNvGrpSpPr/>
          <p:nvPr/>
        </p:nvGrpSpPr>
        <p:grpSpPr>
          <a:xfrm>
            <a:off x="2214546" y="2000240"/>
            <a:ext cx="1056618" cy="1714511"/>
            <a:chOff x="7500958" y="714357"/>
            <a:chExt cx="1056618" cy="1714511"/>
          </a:xfrm>
        </p:grpSpPr>
        <p:sp>
          <p:nvSpPr>
            <p:cNvPr id="11" name="Oval 3"/>
            <p:cNvSpPr>
              <a:spLocks noChangeArrowheads="1"/>
            </p:cNvSpPr>
            <p:nvPr/>
          </p:nvSpPr>
          <p:spPr bwMode="auto">
            <a:xfrm>
              <a:off x="7688111" y="939767"/>
              <a:ext cx="453420" cy="287997"/>
            </a:xfrm>
            <a:prstGeom prst="ellipse">
              <a:avLst/>
            </a:prstGeom>
            <a:solidFill>
              <a:srgbClr val="FF6600"/>
            </a:solidFill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Line 5"/>
            <p:cNvSpPr>
              <a:spLocks noChangeShapeType="1"/>
            </p:cNvSpPr>
            <p:nvPr/>
          </p:nvSpPr>
          <p:spPr bwMode="auto">
            <a:xfrm>
              <a:off x="7914821" y="1200459"/>
              <a:ext cx="0" cy="863992"/>
            </a:xfrm>
            <a:prstGeom prst="line">
              <a:avLst/>
            </a:prstGeom>
            <a:noFill/>
            <a:ln w="13335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7"/>
            <p:cNvSpPr>
              <a:spLocks noChangeShapeType="1"/>
            </p:cNvSpPr>
            <p:nvPr/>
          </p:nvSpPr>
          <p:spPr bwMode="auto">
            <a:xfrm flipH="1">
              <a:off x="8271824" y="1428736"/>
              <a:ext cx="285752" cy="285752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 type="oval"/>
              <a:tailEnd type="none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8"/>
            <p:cNvSpPr>
              <a:spLocks noChangeShapeType="1"/>
            </p:cNvSpPr>
            <p:nvPr/>
          </p:nvSpPr>
          <p:spPr bwMode="auto">
            <a:xfrm flipH="1">
              <a:off x="7500958" y="1438587"/>
              <a:ext cx="394970" cy="133026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Line 9"/>
            <p:cNvSpPr>
              <a:spLocks noChangeShapeType="1"/>
            </p:cNvSpPr>
            <p:nvPr/>
          </p:nvSpPr>
          <p:spPr bwMode="auto">
            <a:xfrm>
              <a:off x="7500958" y="1571612"/>
              <a:ext cx="383167" cy="285752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 type="oval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Line 10"/>
            <p:cNvSpPr>
              <a:spLocks noChangeShapeType="1"/>
            </p:cNvSpPr>
            <p:nvPr/>
          </p:nvSpPr>
          <p:spPr bwMode="auto">
            <a:xfrm>
              <a:off x="7929586" y="1428736"/>
              <a:ext cx="357190" cy="285752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Line 9"/>
            <p:cNvSpPr>
              <a:spLocks noChangeShapeType="1"/>
            </p:cNvSpPr>
            <p:nvPr/>
          </p:nvSpPr>
          <p:spPr bwMode="auto">
            <a:xfrm>
              <a:off x="7500958" y="966073"/>
              <a:ext cx="262713" cy="45719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Line 9"/>
            <p:cNvSpPr>
              <a:spLocks noChangeShapeType="1"/>
            </p:cNvSpPr>
            <p:nvPr/>
          </p:nvSpPr>
          <p:spPr bwMode="auto">
            <a:xfrm>
              <a:off x="7643835" y="857232"/>
              <a:ext cx="214314" cy="130160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Line 9"/>
            <p:cNvSpPr>
              <a:spLocks noChangeShapeType="1"/>
            </p:cNvSpPr>
            <p:nvPr/>
          </p:nvSpPr>
          <p:spPr bwMode="auto">
            <a:xfrm>
              <a:off x="7786709" y="785794"/>
              <a:ext cx="227303" cy="201598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Line 9"/>
            <p:cNvSpPr>
              <a:spLocks noChangeShapeType="1"/>
            </p:cNvSpPr>
            <p:nvPr/>
          </p:nvSpPr>
          <p:spPr bwMode="auto">
            <a:xfrm>
              <a:off x="7929586" y="714357"/>
              <a:ext cx="188337" cy="340236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Группа 27"/>
            <p:cNvGrpSpPr/>
            <p:nvPr/>
          </p:nvGrpSpPr>
          <p:grpSpPr>
            <a:xfrm>
              <a:off x="7914821" y="2045662"/>
              <a:ext cx="586268" cy="383206"/>
              <a:chOff x="7914821" y="2045662"/>
              <a:chExt cx="586268" cy="383206"/>
            </a:xfrm>
          </p:grpSpPr>
          <p:sp>
            <p:nvSpPr>
              <p:cNvPr id="12" name="Line 4"/>
              <p:cNvSpPr>
                <a:spLocks noChangeShapeType="1"/>
              </p:cNvSpPr>
              <p:nvPr/>
            </p:nvSpPr>
            <p:spPr bwMode="auto">
              <a:xfrm flipV="1">
                <a:off x="7914821" y="2045662"/>
                <a:ext cx="371955" cy="45719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" name="Line 7"/>
              <p:cNvSpPr>
                <a:spLocks noChangeShapeType="1"/>
              </p:cNvSpPr>
              <p:nvPr/>
            </p:nvSpPr>
            <p:spPr bwMode="auto">
              <a:xfrm>
                <a:off x="8280281" y="2071678"/>
                <a:ext cx="45719" cy="357190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" name="Line 9"/>
              <p:cNvSpPr>
                <a:spLocks noChangeShapeType="1"/>
              </p:cNvSpPr>
              <p:nvPr/>
            </p:nvSpPr>
            <p:spPr bwMode="auto">
              <a:xfrm flipH="1">
                <a:off x="8286775" y="2383149"/>
                <a:ext cx="214314" cy="45719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" name="Группа 28"/>
            <p:cNvGrpSpPr/>
            <p:nvPr/>
          </p:nvGrpSpPr>
          <p:grpSpPr>
            <a:xfrm rot="19988674">
              <a:off x="7967687" y="1885940"/>
              <a:ext cx="586268" cy="383206"/>
              <a:chOff x="7914821" y="2045662"/>
              <a:chExt cx="586268" cy="383206"/>
            </a:xfrm>
          </p:grpSpPr>
          <p:sp>
            <p:nvSpPr>
              <p:cNvPr id="30" name="Line 4"/>
              <p:cNvSpPr>
                <a:spLocks noChangeShapeType="1"/>
              </p:cNvSpPr>
              <p:nvPr/>
            </p:nvSpPr>
            <p:spPr bwMode="auto">
              <a:xfrm flipV="1">
                <a:off x="7914821" y="2045662"/>
                <a:ext cx="371955" cy="45719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" name="Line 7"/>
              <p:cNvSpPr>
                <a:spLocks noChangeShapeType="1"/>
              </p:cNvSpPr>
              <p:nvPr/>
            </p:nvSpPr>
            <p:spPr bwMode="auto">
              <a:xfrm>
                <a:off x="8280281" y="2071678"/>
                <a:ext cx="45719" cy="357190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" name="Line 9"/>
              <p:cNvSpPr>
                <a:spLocks noChangeShapeType="1"/>
              </p:cNvSpPr>
              <p:nvPr/>
            </p:nvSpPr>
            <p:spPr bwMode="auto">
              <a:xfrm flipH="1">
                <a:off x="8286775" y="2383149"/>
                <a:ext cx="214314" cy="45719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43" name="Содержимое 36"/>
          <p:cNvSpPr txBox="1">
            <a:spLocks/>
          </p:cNvSpPr>
          <p:nvPr/>
        </p:nvSpPr>
        <p:spPr>
          <a:xfrm>
            <a:off x="2071670" y="214314"/>
            <a:ext cx="6786610" cy="114298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  Что?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Пассажир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двигается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ускоренно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(по бугру)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cxnSp>
        <p:nvCxnSpPr>
          <p:cNvPr id="45" name="Прямая со стрелкой 44"/>
          <p:cNvCxnSpPr/>
          <p:nvPr/>
        </p:nvCxnSpPr>
        <p:spPr>
          <a:xfrm rot="5400000">
            <a:off x="2072464" y="3713958"/>
            <a:ext cx="1143008" cy="1588"/>
          </a:xfrm>
          <a:prstGeom prst="straightConnector1">
            <a:avLst/>
          </a:prstGeom>
          <a:ln w="9525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rot="16200000" flipV="1">
            <a:off x="2215340" y="2785264"/>
            <a:ext cx="857256" cy="1588"/>
          </a:xfrm>
          <a:prstGeom prst="straightConnector1">
            <a:avLst/>
          </a:prstGeom>
          <a:ln w="952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48"/>
          <p:cNvGrpSpPr/>
          <p:nvPr/>
        </p:nvGrpSpPr>
        <p:grpSpPr>
          <a:xfrm>
            <a:off x="1928794" y="3786190"/>
            <a:ext cx="714380" cy="400110"/>
            <a:chOff x="3176291" y="2714620"/>
            <a:chExt cx="714380" cy="400110"/>
          </a:xfrm>
        </p:grpSpPr>
        <p:sp>
          <p:nvSpPr>
            <p:cNvPr id="50" name="TextBox 49"/>
            <p:cNvSpPr txBox="1"/>
            <p:nvPr/>
          </p:nvSpPr>
          <p:spPr>
            <a:xfrm>
              <a:off x="3176291" y="2714620"/>
              <a:ext cx="7143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8" name="Группа 51"/>
          <p:cNvGrpSpPr/>
          <p:nvPr/>
        </p:nvGrpSpPr>
        <p:grpSpPr>
          <a:xfrm>
            <a:off x="1643042" y="2000240"/>
            <a:ext cx="714380" cy="523220"/>
            <a:chOff x="3176291" y="2714620"/>
            <a:chExt cx="714380" cy="523220"/>
          </a:xfrm>
        </p:grpSpPr>
        <p:sp>
          <p:nvSpPr>
            <p:cNvPr id="53" name="TextBox 52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  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Line 29"/>
            <p:cNvSpPr>
              <a:spLocks noChangeShapeType="1"/>
            </p:cNvSpPr>
            <p:nvPr/>
          </p:nvSpPr>
          <p:spPr bwMode="auto">
            <a:xfrm>
              <a:off x="3202474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55" name="Прямая со стрелкой 54"/>
          <p:cNvCxnSpPr/>
          <p:nvPr/>
        </p:nvCxnSpPr>
        <p:spPr>
          <a:xfrm rot="5400000">
            <a:off x="2393935" y="4606933"/>
            <a:ext cx="928694" cy="1588"/>
          </a:xfrm>
          <a:prstGeom prst="straightConnector1">
            <a:avLst/>
          </a:prstGeom>
          <a:ln w="9525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55"/>
          <p:cNvGrpSpPr/>
          <p:nvPr/>
        </p:nvGrpSpPr>
        <p:grpSpPr>
          <a:xfrm>
            <a:off x="3000364" y="4786322"/>
            <a:ext cx="714380" cy="523220"/>
            <a:chOff x="3176291" y="2714620"/>
            <a:chExt cx="714380" cy="523220"/>
          </a:xfrm>
        </p:grpSpPr>
        <p:sp>
          <p:nvSpPr>
            <p:cNvPr id="57" name="TextBox 56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err="1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800" b="1" baseline="-25000" dirty="0" err="1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ru-RU" sz="2800" b="1" baseline="-25000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Line 29"/>
            <p:cNvSpPr>
              <a:spLocks noChangeShapeType="1"/>
            </p:cNvSpPr>
            <p:nvPr/>
          </p:nvSpPr>
          <p:spPr bwMode="auto">
            <a:xfrm>
              <a:off x="3202474" y="2824113"/>
              <a:ext cx="438707" cy="0"/>
            </a:xfrm>
            <a:prstGeom prst="line">
              <a:avLst/>
            </a:prstGeom>
            <a:noFill/>
            <a:ln w="28575">
              <a:solidFill>
                <a:schemeClr val="accent1">
                  <a:lumMod val="50000"/>
                </a:schemeClr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1" name="TextBox 60"/>
          <p:cNvSpPr txBox="1"/>
          <p:nvPr/>
        </p:nvSpPr>
        <p:spPr>
          <a:xfrm>
            <a:off x="6357950" y="2405714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 = M(</a:t>
            </a:r>
            <a:r>
              <a:rPr lang="ru-RU" sz="2800" b="1" u="sng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2800" b="1" u="sng" dirty="0" err="1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u="sng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u="sng" baseline="-25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1928794" y="1344027"/>
            <a:ext cx="6929486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 M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baseline="-250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44" name="TextBox 43"/>
          <p:cNvSpPr txBox="1"/>
          <p:nvPr/>
        </p:nvSpPr>
        <p:spPr>
          <a:xfrm>
            <a:off x="5143472" y="4929198"/>
            <a:ext cx="3786246" cy="95410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P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0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u="sng" cap="all" dirty="0" smtClean="0">
                <a:latin typeface="Times New Roman" pitchFamily="18" charset="0"/>
                <a:cs typeface="Times New Roman" pitchFamily="18" charset="0"/>
              </a:rPr>
              <a:t>невесомость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14348" y="4000504"/>
            <a:ext cx="1571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00034" y="2629911"/>
            <a:ext cx="1785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сидение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357686" y="1915531"/>
            <a:ext cx="27146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baseline="-250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/>
          </a:p>
        </p:txBody>
      </p:sp>
      <p:sp>
        <p:nvSpPr>
          <p:cNvPr id="52" name="TextBox 51"/>
          <p:cNvSpPr txBox="1"/>
          <p:nvPr/>
        </p:nvSpPr>
        <p:spPr>
          <a:xfrm>
            <a:off x="3714744" y="2857496"/>
            <a:ext cx="5143504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3-му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з-ну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с какой силой пассажир действует на кресло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(вес), с такой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же и кресло действует на пассажира в противоположную сторону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143636" y="4429132"/>
            <a:ext cx="10715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 rot="10800000" flipH="1">
            <a:off x="7215206" y="4562902"/>
            <a:ext cx="285752" cy="36933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</a:t>
            </a:r>
            <a:endParaRPr lang="ru-RU" dirty="0"/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6942158" y="6357958"/>
            <a:ext cx="2201842" cy="500066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10-2,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стр.20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000"/>
                            </p:stCondLst>
                            <p:childTnLst>
                              <p:par>
                                <p:cTn id="2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0"/>
                            </p:stCondLst>
                            <p:childTnLst>
                              <p:par>
                                <p:cTn id="5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2000"/>
                            </p:stCondLst>
                            <p:childTnLst>
                              <p:par>
                                <p:cTn id="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1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2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3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0"/>
                            </p:stCondLst>
                            <p:childTnLst>
                              <p:par>
                                <p:cTn id="8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6" dur="2000" fill="hold"/>
                                        <p:tgtEl>
                                          <p:spTgt spid="6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6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7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3" grpId="0" animBg="1"/>
      <p:bldP spid="61" grpId="0"/>
      <p:bldP spid="61" grpId="1"/>
      <p:bldP spid="62" grpId="0" animBg="1"/>
      <p:bldP spid="44" grpId="0" animBg="1"/>
      <p:bldP spid="46" grpId="0"/>
      <p:bldP spid="48" grpId="0"/>
      <p:bldP spid="49" grpId="0"/>
      <p:bldP spid="52" grpId="0" animBg="1"/>
      <p:bldP spid="56" grpId="0"/>
      <p:bldP spid="5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 rot="19882814">
            <a:off x="57052" y="342569"/>
            <a:ext cx="22687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№3-10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Соединительная линия уступом 8"/>
          <p:cNvCxnSpPr/>
          <p:nvPr/>
        </p:nvCxnSpPr>
        <p:spPr>
          <a:xfrm rot="16200000" flipH="1">
            <a:off x="664115" y="3964785"/>
            <a:ext cx="1357322" cy="714380"/>
          </a:xfrm>
          <a:prstGeom prst="bentConnector3">
            <a:avLst>
              <a:gd name="adj1" fmla="val 50000"/>
            </a:avLst>
          </a:prstGeom>
          <a:ln w="1047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41"/>
          <p:cNvGrpSpPr/>
          <p:nvPr/>
        </p:nvGrpSpPr>
        <p:grpSpPr>
          <a:xfrm>
            <a:off x="714348" y="2857496"/>
            <a:ext cx="1056618" cy="1714511"/>
            <a:chOff x="7500958" y="714357"/>
            <a:chExt cx="1056618" cy="1714511"/>
          </a:xfrm>
        </p:grpSpPr>
        <p:sp>
          <p:nvSpPr>
            <p:cNvPr id="11" name="Oval 3"/>
            <p:cNvSpPr>
              <a:spLocks noChangeArrowheads="1"/>
            </p:cNvSpPr>
            <p:nvPr/>
          </p:nvSpPr>
          <p:spPr bwMode="auto">
            <a:xfrm>
              <a:off x="7688111" y="939767"/>
              <a:ext cx="453420" cy="287997"/>
            </a:xfrm>
            <a:prstGeom prst="ellipse">
              <a:avLst/>
            </a:prstGeom>
            <a:solidFill>
              <a:srgbClr val="FF6600"/>
            </a:solidFill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Line 5"/>
            <p:cNvSpPr>
              <a:spLocks noChangeShapeType="1"/>
            </p:cNvSpPr>
            <p:nvPr/>
          </p:nvSpPr>
          <p:spPr bwMode="auto">
            <a:xfrm>
              <a:off x="7914821" y="1200459"/>
              <a:ext cx="0" cy="863992"/>
            </a:xfrm>
            <a:prstGeom prst="line">
              <a:avLst/>
            </a:prstGeom>
            <a:noFill/>
            <a:ln w="13335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7"/>
            <p:cNvSpPr>
              <a:spLocks noChangeShapeType="1"/>
            </p:cNvSpPr>
            <p:nvPr/>
          </p:nvSpPr>
          <p:spPr bwMode="auto">
            <a:xfrm flipH="1">
              <a:off x="8271824" y="1428736"/>
              <a:ext cx="285752" cy="285752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 type="oval"/>
              <a:tailEnd type="none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8"/>
            <p:cNvSpPr>
              <a:spLocks noChangeShapeType="1"/>
            </p:cNvSpPr>
            <p:nvPr/>
          </p:nvSpPr>
          <p:spPr bwMode="auto">
            <a:xfrm flipH="1">
              <a:off x="7500958" y="1438587"/>
              <a:ext cx="394970" cy="133026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Line 9"/>
            <p:cNvSpPr>
              <a:spLocks noChangeShapeType="1"/>
            </p:cNvSpPr>
            <p:nvPr/>
          </p:nvSpPr>
          <p:spPr bwMode="auto">
            <a:xfrm>
              <a:off x="7500958" y="1571612"/>
              <a:ext cx="383167" cy="285752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 type="oval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Line 10"/>
            <p:cNvSpPr>
              <a:spLocks noChangeShapeType="1"/>
            </p:cNvSpPr>
            <p:nvPr/>
          </p:nvSpPr>
          <p:spPr bwMode="auto">
            <a:xfrm>
              <a:off x="7929586" y="1428736"/>
              <a:ext cx="357190" cy="285752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Line 9"/>
            <p:cNvSpPr>
              <a:spLocks noChangeShapeType="1"/>
            </p:cNvSpPr>
            <p:nvPr/>
          </p:nvSpPr>
          <p:spPr bwMode="auto">
            <a:xfrm>
              <a:off x="7500958" y="966073"/>
              <a:ext cx="262713" cy="45719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Line 9"/>
            <p:cNvSpPr>
              <a:spLocks noChangeShapeType="1"/>
            </p:cNvSpPr>
            <p:nvPr/>
          </p:nvSpPr>
          <p:spPr bwMode="auto">
            <a:xfrm>
              <a:off x="7643835" y="857232"/>
              <a:ext cx="214314" cy="130160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Line 9"/>
            <p:cNvSpPr>
              <a:spLocks noChangeShapeType="1"/>
            </p:cNvSpPr>
            <p:nvPr/>
          </p:nvSpPr>
          <p:spPr bwMode="auto">
            <a:xfrm>
              <a:off x="7786709" y="785794"/>
              <a:ext cx="227303" cy="201598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Line 9"/>
            <p:cNvSpPr>
              <a:spLocks noChangeShapeType="1"/>
            </p:cNvSpPr>
            <p:nvPr/>
          </p:nvSpPr>
          <p:spPr bwMode="auto">
            <a:xfrm>
              <a:off x="7929586" y="714357"/>
              <a:ext cx="188337" cy="340236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Группа 27"/>
            <p:cNvGrpSpPr/>
            <p:nvPr/>
          </p:nvGrpSpPr>
          <p:grpSpPr>
            <a:xfrm>
              <a:off x="7914821" y="2045662"/>
              <a:ext cx="586268" cy="383206"/>
              <a:chOff x="7914821" y="2045662"/>
              <a:chExt cx="586268" cy="383206"/>
            </a:xfrm>
          </p:grpSpPr>
          <p:sp>
            <p:nvSpPr>
              <p:cNvPr id="12" name="Line 4"/>
              <p:cNvSpPr>
                <a:spLocks noChangeShapeType="1"/>
              </p:cNvSpPr>
              <p:nvPr/>
            </p:nvSpPr>
            <p:spPr bwMode="auto">
              <a:xfrm flipV="1">
                <a:off x="7914821" y="2045662"/>
                <a:ext cx="371955" cy="45719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" name="Line 7"/>
              <p:cNvSpPr>
                <a:spLocks noChangeShapeType="1"/>
              </p:cNvSpPr>
              <p:nvPr/>
            </p:nvSpPr>
            <p:spPr bwMode="auto">
              <a:xfrm>
                <a:off x="8280281" y="2071678"/>
                <a:ext cx="45719" cy="357190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" name="Line 9"/>
              <p:cNvSpPr>
                <a:spLocks noChangeShapeType="1"/>
              </p:cNvSpPr>
              <p:nvPr/>
            </p:nvSpPr>
            <p:spPr bwMode="auto">
              <a:xfrm flipH="1">
                <a:off x="8286775" y="2383149"/>
                <a:ext cx="214314" cy="45719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" name="Группа 28"/>
            <p:cNvGrpSpPr/>
            <p:nvPr/>
          </p:nvGrpSpPr>
          <p:grpSpPr>
            <a:xfrm rot="19988674">
              <a:off x="7967687" y="1885940"/>
              <a:ext cx="586268" cy="383206"/>
              <a:chOff x="7914821" y="2045662"/>
              <a:chExt cx="586268" cy="383206"/>
            </a:xfrm>
          </p:grpSpPr>
          <p:sp>
            <p:nvSpPr>
              <p:cNvPr id="30" name="Line 4"/>
              <p:cNvSpPr>
                <a:spLocks noChangeShapeType="1"/>
              </p:cNvSpPr>
              <p:nvPr/>
            </p:nvSpPr>
            <p:spPr bwMode="auto">
              <a:xfrm flipV="1">
                <a:off x="7914821" y="2045662"/>
                <a:ext cx="371955" cy="45719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" name="Line 7"/>
              <p:cNvSpPr>
                <a:spLocks noChangeShapeType="1"/>
              </p:cNvSpPr>
              <p:nvPr/>
            </p:nvSpPr>
            <p:spPr bwMode="auto">
              <a:xfrm>
                <a:off x="8280281" y="2071678"/>
                <a:ext cx="45719" cy="357190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" name="Line 9"/>
              <p:cNvSpPr>
                <a:spLocks noChangeShapeType="1"/>
              </p:cNvSpPr>
              <p:nvPr/>
            </p:nvSpPr>
            <p:spPr bwMode="auto">
              <a:xfrm flipH="1">
                <a:off x="8286775" y="2383149"/>
                <a:ext cx="214314" cy="45719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43" name="Содержимое 36"/>
          <p:cNvSpPr txBox="1">
            <a:spLocks/>
          </p:cNvSpPr>
          <p:nvPr/>
        </p:nvSpPr>
        <p:spPr>
          <a:xfrm>
            <a:off x="1214414" y="0"/>
            <a:ext cx="7929586" cy="5714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Что?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Пассажир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двигается ускоренно (разгон)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cxnSp>
        <p:nvCxnSpPr>
          <p:cNvPr id="45" name="Прямая со стрелкой 44"/>
          <p:cNvCxnSpPr/>
          <p:nvPr/>
        </p:nvCxnSpPr>
        <p:spPr>
          <a:xfrm rot="5400000">
            <a:off x="558884" y="4457366"/>
            <a:ext cx="1143008" cy="1588"/>
          </a:xfrm>
          <a:prstGeom prst="straightConnector1">
            <a:avLst/>
          </a:prstGeom>
          <a:ln w="9525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rot="16200000" flipV="1">
            <a:off x="522033" y="3278639"/>
            <a:ext cx="1214446" cy="1588"/>
          </a:xfrm>
          <a:prstGeom prst="straightConnector1">
            <a:avLst/>
          </a:prstGeom>
          <a:ln w="952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48"/>
          <p:cNvGrpSpPr/>
          <p:nvPr/>
        </p:nvGrpSpPr>
        <p:grpSpPr>
          <a:xfrm>
            <a:off x="500034" y="5000636"/>
            <a:ext cx="714380" cy="400110"/>
            <a:chOff x="3176291" y="2714620"/>
            <a:chExt cx="714380" cy="400110"/>
          </a:xfrm>
        </p:grpSpPr>
        <p:sp>
          <p:nvSpPr>
            <p:cNvPr id="50" name="TextBox 49"/>
            <p:cNvSpPr txBox="1"/>
            <p:nvPr/>
          </p:nvSpPr>
          <p:spPr>
            <a:xfrm>
              <a:off x="3176291" y="2714620"/>
              <a:ext cx="7143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8" name="Группа 51"/>
          <p:cNvGrpSpPr/>
          <p:nvPr/>
        </p:nvGrpSpPr>
        <p:grpSpPr>
          <a:xfrm>
            <a:off x="357158" y="2285992"/>
            <a:ext cx="1428760" cy="523220"/>
            <a:chOff x="3176291" y="2714620"/>
            <a:chExt cx="714380" cy="776443"/>
          </a:xfrm>
        </p:grpSpPr>
        <p:sp>
          <p:nvSpPr>
            <p:cNvPr id="53" name="TextBox 52"/>
            <p:cNvSpPr txBox="1"/>
            <p:nvPr/>
          </p:nvSpPr>
          <p:spPr>
            <a:xfrm>
              <a:off x="3176291" y="2714620"/>
              <a:ext cx="714380" cy="776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800" b="1" dirty="0" err="1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сид</a:t>
              </a:r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Line 29"/>
            <p:cNvSpPr>
              <a:spLocks noChangeShapeType="1"/>
            </p:cNvSpPr>
            <p:nvPr/>
          </p:nvSpPr>
          <p:spPr bwMode="auto">
            <a:xfrm>
              <a:off x="3202474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55" name="Прямая со стрелкой 54"/>
          <p:cNvCxnSpPr/>
          <p:nvPr/>
        </p:nvCxnSpPr>
        <p:spPr>
          <a:xfrm>
            <a:off x="2143108" y="3357562"/>
            <a:ext cx="1000132" cy="1588"/>
          </a:xfrm>
          <a:prstGeom prst="straightConnector1">
            <a:avLst/>
          </a:prstGeom>
          <a:ln w="9525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55"/>
          <p:cNvGrpSpPr/>
          <p:nvPr/>
        </p:nvGrpSpPr>
        <p:grpSpPr>
          <a:xfrm>
            <a:off x="2928926" y="3429000"/>
            <a:ext cx="714380" cy="523220"/>
            <a:chOff x="3176291" y="2714620"/>
            <a:chExt cx="714380" cy="523220"/>
          </a:xfrm>
        </p:grpSpPr>
        <p:sp>
          <p:nvSpPr>
            <p:cNvPr id="57" name="TextBox 56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800" b="1" baseline="-25000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Line 29"/>
            <p:cNvSpPr>
              <a:spLocks noChangeShapeType="1"/>
            </p:cNvSpPr>
            <p:nvPr/>
          </p:nvSpPr>
          <p:spPr bwMode="auto">
            <a:xfrm>
              <a:off x="3202474" y="2824113"/>
              <a:ext cx="438707" cy="0"/>
            </a:xfrm>
            <a:prstGeom prst="line">
              <a:avLst/>
            </a:prstGeom>
            <a:noFill/>
            <a:ln w="28575">
              <a:solidFill>
                <a:schemeClr val="accent1">
                  <a:lumMod val="50000"/>
                </a:schemeClr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2" name="TextBox 61"/>
          <p:cNvSpPr txBox="1"/>
          <p:nvPr/>
        </p:nvSpPr>
        <p:spPr>
          <a:xfrm>
            <a:off x="1928794" y="571480"/>
            <a:ext cx="7215206" cy="107721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y)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сид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</a:p>
          <a:p>
            <a:pPr marL="514350" indent="-514350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x)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спинки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а</a:t>
            </a:r>
            <a:r>
              <a:rPr lang="ru-RU" sz="3200" b="1" baseline="-25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2" name="Прямая со стрелкой 41"/>
          <p:cNvCxnSpPr/>
          <p:nvPr/>
        </p:nvCxnSpPr>
        <p:spPr>
          <a:xfrm>
            <a:off x="1142976" y="3857628"/>
            <a:ext cx="714380" cy="1588"/>
          </a:xfrm>
          <a:prstGeom prst="straightConnector1">
            <a:avLst/>
          </a:prstGeom>
          <a:ln w="9525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8" name="Группа 51"/>
          <p:cNvGrpSpPr/>
          <p:nvPr/>
        </p:nvGrpSpPr>
        <p:grpSpPr>
          <a:xfrm>
            <a:off x="1885252" y="4117748"/>
            <a:ext cx="1785950" cy="523220"/>
            <a:chOff x="3176291" y="2714620"/>
            <a:chExt cx="714380" cy="776443"/>
          </a:xfrm>
        </p:grpSpPr>
        <p:sp>
          <p:nvSpPr>
            <p:cNvPr id="49" name="TextBox 48"/>
            <p:cNvSpPr txBox="1"/>
            <p:nvPr/>
          </p:nvSpPr>
          <p:spPr>
            <a:xfrm>
              <a:off x="3176291" y="2714620"/>
              <a:ext cx="714380" cy="776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8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спинки</a:t>
              </a:r>
              <a:endParaRPr lang="ru-RU" sz="2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Line 29"/>
            <p:cNvSpPr>
              <a:spLocks noChangeShapeType="1"/>
            </p:cNvSpPr>
            <p:nvPr/>
          </p:nvSpPr>
          <p:spPr bwMode="auto">
            <a:xfrm>
              <a:off x="3202474" y="2725637"/>
              <a:ext cx="438707" cy="0"/>
            </a:xfrm>
            <a:prstGeom prst="line">
              <a:avLst/>
            </a:prstGeom>
            <a:noFill/>
            <a:ln w="41275">
              <a:solidFill>
                <a:schemeClr val="accent1">
                  <a:lumMod val="50000"/>
                </a:schemeClr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050" name="Line 2"/>
          <p:cNvSpPr>
            <a:spLocks noChangeShapeType="1"/>
          </p:cNvSpPr>
          <p:nvPr/>
        </p:nvSpPr>
        <p:spPr bwMode="auto">
          <a:xfrm>
            <a:off x="1142976" y="2714620"/>
            <a:ext cx="754062" cy="0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Line 4"/>
          <p:cNvSpPr>
            <a:spLocks noChangeShapeType="1"/>
          </p:cNvSpPr>
          <p:nvPr/>
        </p:nvSpPr>
        <p:spPr bwMode="auto">
          <a:xfrm flipV="1">
            <a:off x="1142977" y="2714619"/>
            <a:ext cx="714380" cy="1114435"/>
          </a:xfrm>
          <a:prstGeom prst="line">
            <a:avLst/>
          </a:prstGeom>
          <a:noFill/>
          <a:ln w="10160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 rot="5400000">
            <a:off x="1286646" y="3299844"/>
            <a:ext cx="1143008" cy="1588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64" name="Группа 51"/>
          <p:cNvGrpSpPr/>
          <p:nvPr/>
        </p:nvGrpSpPr>
        <p:grpSpPr>
          <a:xfrm>
            <a:off x="1857356" y="2428868"/>
            <a:ext cx="1428760" cy="523220"/>
            <a:chOff x="3176291" y="2714620"/>
            <a:chExt cx="714380" cy="776443"/>
          </a:xfrm>
        </p:grpSpPr>
        <p:sp>
          <p:nvSpPr>
            <p:cNvPr id="65" name="TextBox 64"/>
            <p:cNvSpPr txBox="1"/>
            <p:nvPr/>
          </p:nvSpPr>
          <p:spPr>
            <a:xfrm>
              <a:off x="3176291" y="2714620"/>
              <a:ext cx="714380" cy="776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общ</a:t>
              </a: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Line 29"/>
            <p:cNvSpPr>
              <a:spLocks noChangeShapeType="1"/>
            </p:cNvSpPr>
            <p:nvPr/>
          </p:nvSpPr>
          <p:spPr bwMode="auto">
            <a:xfrm>
              <a:off x="3202474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0" name="Группа 69"/>
          <p:cNvGrpSpPr/>
          <p:nvPr/>
        </p:nvGrpSpPr>
        <p:grpSpPr>
          <a:xfrm>
            <a:off x="3643306" y="3272853"/>
            <a:ext cx="4500594" cy="584775"/>
            <a:chOff x="4714876" y="4017916"/>
            <a:chExt cx="4500594" cy="511512"/>
          </a:xfrm>
        </p:grpSpPr>
        <p:sp>
          <p:nvSpPr>
            <p:cNvPr id="67" name="TextBox 66"/>
            <p:cNvSpPr txBox="1"/>
            <p:nvPr/>
          </p:nvSpPr>
          <p:spPr>
            <a:xfrm>
              <a:off x="4714876" y="4017916"/>
              <a:ext cx="4500594" cy="5115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общ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</a:t>
              </a: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en-US" sz="32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32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r>
                <a:rPr lang="en-US" sz="32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) </a:t>
              </a:r>
              <a:endPara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9" name="Прямая соединительная линия 68"/>
            <p:cNvCxnSpPr/>
            <p:nvPr/>
          </p:nvCxnSpPr>
          <p:spPr>
            <a:xfrm>
              <a:off x="6858016" y="4080404"/>
              <a:ext cx="1728000" cy="1588"/>
            </a:xfrm>
            <a:prstGeom prst="lin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1" name="TextBox 70"/>
          <p:cNvSpPr txBox="1"/>
          <p:nvPr/>
        </p:nvSpPr>
        <p:spPr>
          <a:xfrm>
            <a:off x="1643042" y="5000636"/>
            <a:ext cx="1571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0" y="1714488"/>
            <a:ext cx="1785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сидение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3" name="Группа 72"/>
          <p:cNvGrpSpPr/>
          <p:nvPr/>
        </p:nvGrpSpPr>
        <p:grpSpPr>
          <a:xfrm>
            <a:off x="3659635" y="2097187"/>
            <a:ext cx="5857916" cy="584775"/>
            <a:chOff x="3804041" y="4205381"/>
            <a:chExt cx="5125676" cy="511512"/>
          </a:xfrm>
        </p:grpSpPr>
        <p:sp>
          <p:nvSpPr>
            <p:cNvPr id="74" name="TextBox 73"/>
            <p:cNvSpPr txBox="1"/>
            <p:nvPr/>
          </p:nvSpPr>
          <p:spPr>
            <a:xfrm>
              <a:off x="3804041" y="4205381"/>
              <a:ext cx="5125676" cy="5115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общ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</a:t>
              </a:r>
              <a:r>
                <a:rPr lang="en-US" sz="32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3200" b="1" dirty="0" err="1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сид</a:t>
              </a:r>
              <a:r>
                <a:rPr lang="en-US" sz="32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32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32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спинки</a:t>
              </a:r>
              <a:r>
                <a:rPr lang="en-US" sz="32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) </a:t>
              </a:r>
              <a:endPara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5" name="Прямая соединительная линия 74"/>
            <p:cNvCxnSpPr/>
            <p:nvPr/>
          </p:nvCxnSpPr>
          <p:spPr>
            <a:xfrm>
              <a:off x="5578873" y="4225019"/>
              <a:ext cx="2750363" cy="1389"/>
            </a:xfrm>
            <a:prstGeom prst="lin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8" name="TextBox 77"/>
          <p:cNvSpPr txBox="1"/>
          <p:nvPr/>
        </p:nvSpPr>
        <p:spPr>
          <a:xfrm>
            <a:off x="8143900" y="5857892"/>
            <a:ext cx="78581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</a:t>
            </a:r>
            <a:endParaRPr lang="ru-RU" sz="3600" dirty="0"/>
          </a:p>
        </p:txBody>
      </p:sp>
      <p:sp>
        <p:nvSpPr>
          <p:cNvPr id="79" name="TextBox 78"/>
          <p:cNvSpPr txBox="1"/>
          <p:nvPr/>
        </p:nvSpPr>
        <p:spPr>
          <a:xfrm>
            <a:off x="4143372" y="1643050"/>
            <a:ext cx="33575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Теорема Пифагора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2285984" y="6273225"/>
            <a:ext cx="32147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перегрузки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1" name="Группа 80"/>
          <p:cNvGrpSpPr/>
          <p:nvPr/>
        </p:nvGrpSpPr>
        <p:grpSpPr>
          <a:xfrm>
            <a:off x="3214678" y="2701349"/>
            <a:ext cx="5857916" cy="584775"/>
            <a:chOff x="3804041" y="4205381"/>
            <a:chExt cx="5125676" cy="511512"/>
          </a:xfrm>
        </p:grpSpPr>
        <p:sp>
          <p:nvSpPr>
            <p:cNvPr id="82" name="TextBox 81"/>
            <p:cNvSpPr txBox="1"/>
            <p:nvPr/>
          </p:nvSpPr>
          <p:spPr>
            <a:xfrm>
              <a:off x="3804041" y="4205381"/>
              <a:ext cx="5125676" cy="5115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общ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</a:t>
              </a: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)</a:t>
              </a:r>
              <a:r>
                <a:rPr lang="en-US" sz="32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32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а)</a:t>
              </a:r>
              <a:r>
                <a:rPr lang="en-US" sz="32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) </a:t>
              </a:r>
              <a:endPara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3" name="Прямая соединительная линия 82"/>
            <p:cNvCxnSpPr/>
            <p:nvPr/>
          </p:nvCxnSpPr>
          <p:spPr>
            <a:xfrm>
              <a:off x="5915445" y="4267869"/>
              <a:ext cx="2219467" cy="1"/>
            </a:xfrm>
            <a:prstGeom prst="lin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1" name="TextBox 60"/>
          <p:cNvSpPr txBox="1"/>
          <p:nvPr/>
        </p:nvSpPr>
        <p:spPr>
          <a:xfrm>
            <a:off x="3748390" y="4276090"/>
            <a:ext cx="4538386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3-му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з-ну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с какой силой пассажир действует на кресло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(вес), с такой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же и кресло действует на пассажира в противоположную сторону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6143636" y="6191928"/>
            <a:ext cx="10715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Text Box 2"/>
          <p:cNvSpPr txBox="1">
            <a:spLocks noChangeArrowheads="1"/>
          </p:cNvSpPr>
          <p:nvPr/>
        </p:nvSpPr>
        <p:spPr bwMode="auto">
          <a:xfrm>
            <a:off x="-32" y="6286520"/>
            <a:ext cx="2143140" cy="57148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10-3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стр.20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7" name="Группа 76"/>
          <p:cNvGrpSpPr/>
          <p:nvPr/>
        </p:nvGrpSpPr>
        <p:grpSpPr>
          <a:xfrm>
            <a:off x="3714744" y="3857628"/>
            <a:ext cx="4500594" cy="584775"/>
            <a:chOff x="4714876" y="4017916"/>
            <a:chExt cx="4500594" cy="511512"/>
          </a:xfrm>
        </p:grpSpPr>
        <p:sp>
          <p:nvSpPr>
            <p:cNvPr id="84" name="TextBox 83"/>
            <p:cNvSpPr txBox="1"/>
            <p:nvPr/>
          </p:nvSpPr>
          <p:spPr>
            <a:xfrm>
              <a:off x="4714876" y="4017916"/>
              <a:ext cx="4500594" cy="5115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общ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</a:t>
              </a: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en-US" sz="32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32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r>
                <a:rPr lang="en-US" sz="32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) </a:t>
              </a:r>
              <a:endPara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5" name="Прямая соединительная линия 84"/>
            <p:cNvCxnSpPr/>
            <p:nvPr/>
          </p:nvCxnSpPr>
          <p:spPr>
            <a:xfrm>
              <a:off x="7273156" y="4080404"/>
              <a:ext cx="1728000" cy="1588"/>
            </a:xfrm>
            <a:prstGeom prst="lin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3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9000"/>
                            </p:stCondLst>
                            <p:childTnLst>
                              <p:par>
                                <p:cTn id="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3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3000"/>
                            </p:stCondLst>
                            <p:childTnLst>
                              <p:par>
                                <p:cTn id="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4000"/>
                            </p:stCondLst>
                            <p:childTnLst>
                              <p:par>
                                <p:cTn id="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0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100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6000"/>
                            </p:stCondLst>
                            <p:childTnLst>
                              <p:par>
                                <p:cTn id="7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2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10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1250"/>
                            </p:stCondLst>
                            <p:childTnLst>
                              <p:par>
                                <p:cTn id="8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3250"/>
                            </p:stCondLst>
                            <p:childTnLst>
                              <p:par>
                                <p:cTn id="8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250"/>
                            </p:stCondLst>
                            <p:childTnLst>
                              <p:par>
                                <p:cTn id="9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7250"/>
                            </p:stCondLst>
                            <p:childTnLst>
                              <p:par>
                                <p:cTn id="9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4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5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3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3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000"/>
                            </p:stCondLst>
                            <p:childTnLst>
                              <p:par>
                                <p:cTn id="130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31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3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4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5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5" dur="300"/>
                                        <p:tgtEl>
                                          <p:spTgt spid="6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6" dur="300"/>
                                        <p:tgtEl>
                                          <p:spTgt spid="6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300"/>
                                        <p:tgtEl>
                                          <p:spTgt spid="6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2000"/>
                            </p:stCondLst>
                            <p:childTnLst>
                              <p:par>
                                <p:cTn id="161" presetID="64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2.59259E-6 L -0.0007 -0.29607 " pathEditMode="relative" rAng="0" ptsTypes="AA">
                                      <p:cBhvr>
                                        <p:cTn id="162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3000"/>
                            </p:stCondLst>
                            <p:childTnLst>
                              <p:par>
                                <p:cTn id="16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5" dur="2000" fill="hold"/>
                                        <p:tgtEl>
                                          <p:spTgt spid="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62" grpId="0" animBg="1"/>
      <p:bldP spid="2050" grpId="0" animBg="1"/>
      <p:bldP spid="2052" grpId="0" animBg="1"/>
      <p:bldP spid="71" grpId="0"/>
      <p:bldP spid="72" grpId="0"/>
      <p:bldP spid="78" grpId="0" animBg="1"/>
      <p:bldP spid="78" grpId="1" animBg="1"/>
      <p:bldP spid="78" grpId="2" animBg="1"/>
      <p:bldP spid="79" grpId="0"/>
      <p:bldP spid="80" grpId="0"/>
      <p:bldP spid="80" grpId="1"/>
      <p:bldP spid="61" grpId="0" autoUpdateAnimBg="0"/>
      <p:bldP spid="6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 rot="19129758">
            <a:off x="-14874" y="758913"/>
            <a:ext cx="26606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№4-10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Соединительная линия уступом 8"/>
          <p:cNvCxnSpPr/>
          <p:nvPr/>
        </p:nvCxnSpPr>
        <p:spPr>
          <a:xfrm rot="16200000" flipH="1">
            <a:off x="1664247" y="3964785"/>
            <a:ext cx="1357322" cy="714380"/>
          </a:xfrm>
          <a:prstGeom prst="bentConnector3">
            <a:avLst>
              <a:gd name="adj1" fmla="val 50000"/>
            </a:avLst>
          </a:prstGeom>
          <a:ln w="1047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41"/>
          <p:cNvGrpSpPr/>
          <p:nvPr/>
        </p:nvGrpSpPr>
        <p:grpSpPr>
          <a:xfrm>
            <a:off x="1714480" y="2857496"/>
            <a:ext cx="1056618" cy="1714511"/>
            <a:chOff x="7500958" y="714357"/>
            <a:chExt cx="1056618" cy="1714511"/>
          </a:xfrm>
        </p:grpSpPr>
        <p:sp>
          <p:nvSpPr>
            <p:cNvPr id="11" name="Oval 3"/>
            <p:cNvSpPr>
              <a:spLocks noChangeArrowheads="1"/>
            </p:cNvSpPr>
            <p:nvPr/>
          </p:nvSpPr>
          <p:spPr bwMode="auto">
            <a:xfrm>
              <a:off x="7688111" y="939767"/>
              <a:ext cx="453420" cy="287997"/>
            </a:xfrm>
            <a:prstGeom prst="ellipse">
              <a:avLst/>
            </a:prstGeom>
            <a:solidFill>
              <a:srgbClr val="FF6600"/>
            </a:solidFill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Line 5"/>
            <p:cNvSpPr>
              <a:spLocks noChangeShapeType="1"/>
            </p:cNvSpPr>
            <p:nvPr/>
          </p:nvSpPr>
          <p:spPr bwMode="auto">
            <a:xfrm>
              <a:off x="7914821" y="1200459"/>
              <a:ext cx="0" cy="863992"/>
            </a:xfrm>
            <a:prstGeom prst="line">
              <a:avLst/>
            </a:prstGeom>
            <a:noFill/>
            <a:ln w="13335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7"/>
            <p:cNvSpPr>
              <a:spLocks noChangeShapeType="1"/>
            </p:cNvSpPr>
            <p:nvPr/>
          </p:nvSpPr>
          <p:spPr bwMode="auto">
            <a:xfrm flipH="1">
              <a:off x="8271824" y="1428736"/>
              <a:ext cx="285752" cy="285752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 type="oval"/>
              <a:tailEnd type="none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8"/>
            <p:cNvSpPr>
              <a:spLocks noChangeShapeType="1"/>
            </p:cNvSpPr>
            <p:nvPr/>
          </p:nvSpPr>
          <p:spPr bwMode="auto">
            <a:xfrm flipH="1">
              <a:off x="7500958" y="1438587"/>
              <a:ext cx="394970" cy="133026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Line 9"/>
            <p:cNvSpPr>
              <a:spLocks noChangeShapeType="1"/>
            </p:cNvSpPr>
            <p:nvPr/>
          </p:nvSpPr>
          <p:spPr bwMode="auto">
            <a:xfrm>
              <a:off x="7500958" y="1571612"/>
              <a:ext cx="383167" cy="285752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 type="oval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Line 10"/>
            <p:cNvSpPr>
              <a:spLocks noChangeShapeType="1"/>
            </p:cNvSpPr>
            <p:nvPr/>
          </p:nvSpPr>
          <p:spPr bwMode="auto">
            <a:xfrm>
              <a:off x="7929586" y="1428736"/>
              <a:ext cx="357190" cy="285752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Line 9"/>
            <p:cNvSpPr>
              <a:spLocks noChangeShapeType="1"/>
            </p:cNvSpPr>
            <p:nvPr/>
          </p:nvSpPr>
          <p:spPr bwMode="auto">
            <a:xfrm>
              <a:off x="7500958" y="966073"/>
              <a:ext cx="262713" cy="45719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Line 9"/>
            <p:cNvSpPr>
              <a:spLocks noChangeShapeType="1"/>
            </p:cNvSpPr>
            <p:nvPr/>
          </p:nvSpPr>
          <p:spPr bwMode="auto">
            <a:xfrm>
              <a:off x="7643835" y="857232"/>
              <a:ext cx="214314" cy="130160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Line 9"/>
            <p:cNvSpPr>
              <a:spLocks noChangeShapeType="1"/>
            </p:cNvSpPr>
            <p:nvPr/>
          </p:nvSpPr>
          <p:spPr bwMode="auto">
            <a:xfrm>
              <a:off x="7786709" y="785794"/>
              <a:ext cx="227303" cy="201598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Line 9"/>
            <p:cNvSpPr>
              <a:spLocks noChangeShapeType="1"/>
            </p:cNvSpPr>
            <p:nvPr/>
          </p:nvSpPr>
          <p:spPr bwMode="auto">
            <a:xfrm>
              <a:off x="7929586" y="714357"/>
              <a:ext cx="188337" cy="340236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Группа 27"/>
            <p:cNvGrpSpPr/>
            <p:nvPr/>
          </p:nvGrpSpPr>
          <p:grpSpPr>
            <a:xfrm>
              <a:off x="7914821" y="2045662"/>
              <a:ext cx="586268" cy="383206"/>
              <a:chOff x="7914821" y="2045662"/>
              <a:chExt cx="586268" cy="383206"/>
            </a:xfrm>
          </p:grpSpPr>
          <p:sp>
            <p:nvSpPr>
              <p:cNvPr id="12" name="Line 4"/>
              <p:cNvSpPr>
                <a:spLocks noChangeShapeType="1"/>
              </p:cNvSpPr>
              <p:nvPr/>
            </p:nvSpPr>
            <p:spPr bwMode="auto">
              <a:xfrm flipV="1">
                <a:off x="7914821" y="2045662"/>
                <a:ext cx="371955" cy="45719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" name="Line 7"/>
              <p:cNvSpPr>
                <a:spLocks noChangeShapeType="1"/>
              </p:cNvSpPr>
              <p:nvPr/>
            </p:nvSpPr>
            <p:spPr bwMode="auto">
              <a:xfrm>
                <a:off x="8280281" y="2071678"/>
                <a:ext cx="45719" cy="357190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" name="Line 9"/>
              <p:cNvSpPr>
                <a:spLocks noChangeShapeType="1"/>
              </p:cNvSpPr>
              <p:nvPr/>
            </p:nvSpPr>
            <p:spPr bwMode="auto">
              <a:xfrm flipH="1">
                <a:off x="8286775" y="2383149"/>
                <a:ext cx="214314" cy="45719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" name="Группа 28"/>
            <p:cNvGrpSpPr/>
            <p:nvPr/>
          </p:nvGrpSpPr>
          <p:grpSpPr>
            <a:xfrm rot="19988674">
              <a:off x="7967687" y="1885940"/>
              <a:ext cx="586268" cy="383206"/>
              <a:chOff x="7914821" y="2045662"/>
              <a:chExt cx="586268" cy="383206"/>
            </a:xfrm>
          </p:grpSpPr>
          <p:sp>
            <p:nvSpPr>
              <p:cNvPr id="30" name="Line 4"/>
              <p:cNvSpPr>
                <a:spLocks noChangeShapeType="1"/>
              </p:cNvSpPr>
              <p:nvPr/>
            </p:nvSpPr>
            <p:spPr bwMode="auto">
              <a:xfrm flipV="1">
                <a:off x="7914821" y="2045662"/>
                <a:ext cx="371955" cy="45719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" name="Line 7"/>
              <p:cNvSpPr>
                <a:spLocks noChangeShapeType="1"/>
              </p:cNvSpPr>
              <p:nvPr/>
            </p:nvSpPr>
            <p:spPr bwMode="auto">
              <a:xfrm>
                <a:off x="8280281" y="2071678"/>
                <a:ext cx="45719" cy="357190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" name="Line 9"/>
              <p:cNvSpPr>
                <a:spLocks noChangeShapeType="1"/>
              </p:cNvSpPr>
              <p:nvPr/>
            </p:nvSpPr>
            <p:spPr bwMode="auto">
              <a:xfrm flipH="1">
                <a:off x="8286775" y="2383149"/>
                <a:ext cx="214314" cy="45719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43" name="Содержимое 36"/>
          <p:cNvSpPr txBox="1">
            <a:spLocks/>
          </p:cNvSpPr>
          <p:nvPr/>
        </p:nvSpPr>
        <p:spPr>
          <a:xfrm>
            <a:off x="2357390" y="500042"/>
            <a:ext cx="6786610" cy="5714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Пассажир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Двигается  равнозамедленно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cxnSp>
        <p:nvCxnSpPr>
          <p:cNvPr id="45" name="Прямая со стрелкой 44"/>
          <p:cNvCxnSpPr/>
          <p:nvPr/>
        </p:nvCxnSpPr>
        <p:spPr>
          <a:xfrm rot="5400000">
            <a:off x="1559016" y="4457366"/>
            <a:ext cx="1143008" cy="1588"/>
          </a:xfrm>
          <a:prstGeom prst="straightConnector1">
            <a:avLst/>
          </a:prstGeom>
          <a:ln w="9525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rot="16200000" flipV="1">
            <a:off x="1522165" y="3278639"/>
            <a:ext cx="1214446" cy="1588"/>
          </a:xfrm>
          <a:prstGeom prst="straightConnector1">
            <a:avLst/>
          </a:prstGeom>
          <a:ln w="952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48"/>
          <p:cNvGrpSpPr/>
          <p:nvPr/>
        </p:nvGrpSpPr>
        <p:grpSpPr>
          <a:xfrm>
            <a:off x="1357290" y="4786322"/>
            <a:ext cx="714380" cy="523220"/>
            <a:chOff x="3176291" y="2714620"/>
            <a:chExt cx="714380" cy="523220"/>
          </a:xfrm>
        </p:grpSpPr>
        <p:sp>
          <p:nvSpPr>
            <p:cNvPr id="50" name="TextBox 49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8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/>
            </a:p>
          </p:txBody>
        </p:sp>
      </p:grpSp>
      <p:grpSp>
        <p:nvGrpSpPr>
          <p:cNvPr id="8" name="Группа 51"/>
          <p:cNvGrpSpPr/>
          <p:nvPr/>
        </p:nvGrpSpPr>
        <p:grpSpPr>
          <a:xfrm>
            <a:off x="2143108" y="2380590"/>
            <a:ext cx="1428760" cy="523220"/>
            <a:chOff x="3176291" y="2854995"/>
            <a:chExt cx="714380" cy="776443"/>
          </a:xfrm>
        </p:grpSpPr>
        <p:sp>
          <p:nvSpPr>
            <p:cNvPr id="53" name="TextBox 52"/>
            <p:cNvSpPr txBox="1"/>
            <p:nvPr/>
          </p:nvSpPr>
          <p:spPr>
            <a:xfrm>
              <a:off x="3176291" y="2854995"/>
              <a:ext cx="714380" cy="776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800" b="1" dirty="0" err="1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сид</a:t>
              </a:r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Line 29"/>
            <p:cNvSpPr>
              <a:spLocks noChangeShapeType="1"/>
            </p:cNvSpPr>
            <p:nvPr/>
          </p:nvSpPr>
          <p:spPr bwMode="auto">
            <a:xfrm>
              <a:off x="3202474" y="3029783"/>
              <a:ext cx="438707" cy="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55" name="Прямая со стрелкой 54"/>
          <p:cNvCxnSpPr/>
          <p:nvPr/>
        </p:nvCxnSpPr>
        <p:spPr>
          <a:xfrm rot="10800000">
            <a:off x="2500298" y="3357562"/>
            <a:ext cx="785818" cy="1588"/>
          </a:xfrm>
          <a:prstGeom prst="straightConnector1">
            <a:avLst/>
          </a:prstGeom>
          <a:ln w="9525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55"/>
          <p:cNvGrpSpPr/>
          <p:nvPr/>
        </p:nvGrpSpPr>
        <p:grpSpPr>
          <a:xfrm>
            <a:off x="2928926" y="3429000"/>
            <a:ext cx="714380" cy="646331"/>
            <a:chOff x="3176291" y="2714620"/>
            <a:chExt cx="714380" cy="646331"/>
          </a:xfrm>
        </p:grpSpPr>
        <p:sp>
          <p:nvSpPr>
            <p:cNvPr id="57" name="TextBox 56"/>
            <p:cNvSpPr txBox="1"/>
            <p:nvPr/>
          </p:nvSpPr>
          <p:spPr>
            <a:xfrm>
              <a:off x="3176291" y="271462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3600" b="1" baseline="-25000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3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Line 29"/>
            <p:cNvSpPr>
              <a:spLocks noChangeShapeType="1"/>
            </p:cNvSpPr>
            <p:nvPr/>
          </p:nvSpPr>
          <p:spPr bwMode="auto">
            <a:xfrm>
              <a:off x="3202474" y="2824113"/>
              <a:ext cx="438707" cy="0"/>
            </a:xfrm>
            <a:prstGeom prst="line">
              <a:avLst/>
            </a:prstGeom>
            <a:noFill/>
            <a:ln w="28575">
              <a:solidFill>
                <a:schemeClr val="accent1">
                  <a:lumMod val="50000"/>
                </a:schemeClr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2" name="TextBox 61"/>
          <p:cNvSpPr txBox="1"/>
          <p:nvPr/>
        </p:nvSpPr>
        <p:spPr>
          <a:xfrm>
            <a:off x="1643010" y="1142984"/>
            <a:ext cx="7500990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y)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сид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</a:p>
        </p:txBody>
      </p:sp>
      <p:cxnSp>
        <p:nvCxnSpPr>
          <p:cNvPr id="42" name="Прямая со стрелкой 41"/>
          <p:cNvCxnSpPr/>
          <p:nvPr/>
        </p:nvCxnSpPr>
        <p:spPr>
          <a:xfrm rot="10800000">
            <a:off x="1285852" y="3857628"/>
            <a:ext cx="857256" cy="1588"/>
          </a:xfrm>
          <a:prstGeom prst="straightConnector1">
            <a:avLst/>
          </a:prstGeom>
          <a:ln w="9525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Группа 51"/>
          <p:cNvGrpSpPr/>
          <p:nvPr/>
        </p:nvGrpSpPr>
        <p:grpSpPr>
          <a:xfrm>
            <a:off x="203196" y="4015018"/>
            <a:ext cx="1785950" cy="523220"/>
            <a:chOff x="3176291" y="2714621"/>
            <a:chExt cx="714380" cy="776443"/>
          </a:xfrm>
        </p:grpSpPr>
        <p:sp>
          <p:nvSpPr>
            <p:cNvPr id="49" name="TextBox 48"/>
            <p:cNvSpPr txBox="1"/>
            <p:nvPr/>
          </p:nvSpPr>
          <p:spPr>
            <a:xfrm>
              <a:off x="3176291" y="2714621"/>
              <a:ext cx="714380" cy="776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трения</a:t>
              </a:r>
              <a:endParaRPr lang="ru-RU" sz="2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Line 29"/>
            <p:cNvSpPr>
              <a:spLocks noChangeShapeType="1"/>
            </p:cNvSpPr>
            <p:nvPr/>
          </p:nvSpPr>
          <p:spPr bwMode="auto">
            <a:xfrm>
              <a:off x="3202474" y="2725637"/>
              <a:ext cx="438707" cy="0"/>
            </a:xfrm>
            <a:prstGeom prst="line">
              <a:avLst/>
            </a:prstGeom>
            <a:noFill/>
            <a:ln w="41275">
              <a:solidFill>
                <a:schemeClr val="accent1">
                  <a:lumMod val="50000"/>
                </a:schemeClr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050" name="Line 2"/>
          <p:cNvSpPr>
            <a:spLocks noChangeShapeType="1"/>
          </p:cNvSpPr>
          <p:nvPr/>
        </p:nvSpPr>
        <p:spPr bwMode="auto">
          <a:xfrm>
            <a:off x="1317608" y="2714620"/>
            <a:ext cx="754062" cy="0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Line 4"/>
          <p:cNvSpPr>
            <a:spLocks noChangeShapeType="1"/>
          </p:cNvSpPr>
          <p:nvPr/>
        </p:nvSpPr>
        <p:spPr bwMode="auto">
          <a:xfrm flipH="1" flipV="1">
            <a:off x="1357290" y="2714619"/>
            <a:ext cx="785818" cy="1071568"/>
          </a:xfrm>
          <a:prstGeom prst="line">
            <a:avLst/>
          </a:prstGeom>
          <a:noFill/>
          <a:ln w="10160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 rot="5400000">
            <a:off x="786580" y="3285330"/>
            <a:ext cx="1143008" cy="1588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9" name="Группа 51"/>
          <p:cNvGrpSpPr/>
          <p:nvPr/>
        </p:nvGrpSpPr>
        <p:grpSpPr>
          <a:xfrm>
            <a:off x="285720" y="2428868"/>
            <a:ext cx="1428760" cy="523220"/>
            <a:chOff x="3176291" y="2714620"/>
            <a:chExt cx="714380" cy="776443"/>
          </a:xfrm>
        </p:grpSpPr>
        <p:sp>
          <p:nvSpPr>
            <p:cNvPr id="65" name="TextBox 64"/>
            <p:cNvSpPr txBox="1"/>
            <p:nvPr/>
          </p:nvSpPr>
          <p:spPr>
            <a:xfrm>
              <a:off x="3176291" y="2714620"/>
              <a:ext cx="714380" cy="776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общ</a:t>
              </a: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Line 29"/>
            <p:cNvSpPr>
              <a:spLocks noChangeShapeType="1"/>
            </p:cNvSpPr>
            <p:nvPr/>
          </p:nvSpPr>
          <p:spPr bwMode="auto">
            <a:xfrm>
              <a:off x="3202474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5" name="Группа 69"/>
          <p:cNvGrpSpPr/>
          <p:nvPr/>
        </p:nvGrpSpPr>
        <p:grpSpPr>
          <a:xfrm>
            <a:off x="3583268" y="2559363"/>
            <a:ext cx="5286412" cy="1077217"/>
            <a:chOff x="3286116" y="3277657"/>
            <a:chExt cx="5286412" cy="1195938"/>
          </a:xfrm>
        </p:grpSpPr>
        <p:cxnSp>
          <p:nvCxnSpPr>
            <p:cNvPr id="69" name="Прямая соединительная линия 68"/>
            <p:cNvCxnSpPr/>
            <p:nvPr/>
          </p:nvCxnSpPr>
          <p:spPr>
            <a:xfrm>
              <a:off x="5335510" y="3354811"/>
              <a:ext cx="1879728" cy="2160"/>
            </a:xfrm>
            <a:prstGeom prst="lin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7" name="TextBox 66"/>
            <p:cNvSpPr txBox="1"/>
            <p:nvPr/>
          </p:nvSpPr>
          <p:spPr>
            <a:xfrm>
              <a:off x="3286116" y="3277657"/>
              <a:ext cx="5286412" cy="11959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общ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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32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+M</a:t>
              </a:r>
              <a:r>
                <a:rPr lang="en-US" sz="32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r>
                <a:rPr lang="en-US" sz="32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</a:t>
              </a:r>
              <a:endPara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ru-RU" sz="3200" cap="all" dirty="0" smtClean="0">
                  <a:latin typeface="Times New Roman" pitchFamily="18" charset="0"/>
                  <a:cs typeface="Times New Roman" pitchFamily="18" charset="0"/>
                </a:rPr>
                <a:t>Перегрузки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8" name="TextBox 77"/>
          <p:cNvSpPr txBox="1"/>
          <p:nvPr/>
        </p:nvSpPr>
        <p:spPr>
          <a:xfrm>
            <a:off x="0" y="4857760"/>
            <a:ext cx="1571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0" y="3215668"/>
            <a:ext cx="1785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сидение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0" name="Прямая со стрелкой 79"/>
          <p:cNvCxnSpPr/>
          <p:nvPr/>
        </p:nvCxnSpPr>
        <p:spPr>
          <a:xfrm flipV="1">
            <a:off x="3071802" y="2928934"/>
            <a:ext cx="1000132" cy="1588"/>
          </a:xfrm>
          <a:prstGeom prst="straightConnector1">
            <a:avLst/>
          </a:prstGeom>
          <a:ln w="952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3726050" y="2330134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>
              <a:solidFill>
                <a:srgbClr val="0014AC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1643042" y="1772655"/>
            <a:ext cx="6429452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x)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а</a:t>
            </a:r>
            <a:r>
              <a:rPr lang="ru-RU" sz="3200" b="1" baseline="-25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0" y="0"/>
            <a:ext cx="1571636" cy="707886"/>
          </a:xfrm>
          <a:prstGeom prst="rect">
            <a:avLst/>
          </a:prstGeom>
          <a:solidFill>
            <a:srgbClr val="FF0000">
              <a:alpha val="32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Вес -?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 Box 2"/>
          <p:cNvSpPr txBox="1">
            <a:spLocks noChangeArrowheads="1"/>
          </p:cNvSpPr>
          <p:nvPr/>
        </p:nvSpPr>
        <p:spPr bwMode="auto">
          <a:xfrm>
            <a:off x="-32" y="6429396"/>
            <a:ext cx="1987560" cy="42860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ПРЗ 10-3,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стр.26</a:t>
            </a: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3250"/>
                            </p:stCondLst>
                            <p:childTnLst>
                              <p:par>
                                <p:cTn id="2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000"/>
                            </p:stCondLst>
                            <p:childTnLst>
                              <p:par>
                                <p:cTn id="6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0"/>
                            </p:stCondLst>
                            <p:childTnLst>
                              <p:par>
                                <p:cTn id="6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2000"/>
                            </p:stCondLst>
                            <p:childTnLst>
                              <p:par>
                                <p:cTn id="6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3000"/>
                            </p:stCondLst>
                            <p:childTnLst>
                              <p:par>
                                <p:cTn id="7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3500"/>
                            </p:stCondLst>
                            <p:childTnLst>
                              <p:par>
                                <p:cTn id="7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500"/>
                            </p:stCondLst>
                            <p:childTnLst>
                              <p:par>
                                <p:cTn id="7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0" dur="2000" fill="hold"/>
                                        <p:tgtEl>
                                          <p:spTgt spid="5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7500"/>
                            </p:stCondLst>
                            <p:childTnLst>
                              <p:par>
                                <p:cTn id="8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4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9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0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1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2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3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300"/>
                            </p:stCondLst>
                            <p:childTnLst>
                              <p:par>
                                <p:cTn id="105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1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4000"/>
                            </p:stCondLst>
                            <p:childTnLst>
                              <p:par>
                                <p:cTn id="12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0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6000"/>
                            </p:stCondLst>
                            <p:childTnLst>
                              <p:par>
                                <p:cTn id="1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8000"/>
                            </p:stCondLst>
                            <p:childTnLst>
                              <p:par>
                                <p:cTn id="1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2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62" grpId="0" animBg="1"/>
      <p:bldP spid="62" grpId="1" animBg="1"/>
      <p:bldP spid="2050" grpId="0" animBg="1"/>
      <p:bldP spid="2052" grpId="0" animBg="1"/>
      <p:bldP spid="78" grpId="0"/>
      <p:bldP spid="79" grpId="0"/>
      <p:bldP spid="82" grpId="0"/>
      <p:bldP spid="84" grpId="0" animBg="1"/>
      <p:bldP spid="84" grpId="1" animBg="1"/>
      <p:bldP spid="8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2589700"/>
          <a:ext cx="9144000" cy="4400290"/>
        </p:xfrm>
        <a:graphic>
          <a:graphicData uri="http://schemas.openxmlformats.org/drawingml/2006/table">
            <a:tbl>
              <a:tblPr/>
              <a:tblGrid>
                <a:gridCol w="466860"/>
                <a:gridCol w="8178805"/>
                <a:gridCol w="498335"/>
              </a:tblGrid>
              <a:tr h="3556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содержание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Times New Roman"/>
                          <a:ea typeface="Times New Roman"/>
                          <a:cs typeface="Times New Roman"/>
                        </a:rPr>
                        <a:t>t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56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Courier New"/>
                          <a:ea typeface="Times New Roman"/>
                          <a:cs typeface="Times New Roman"/>
                        </a:rPr>
                        <a:t>Д.З. 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2м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56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Courier New"/>
                          <a:ea typeface="Times New Roman"/>
                          <a:cs typeface="Times New Roman"/>
                        </a:rPr>
                        <a:t>Безоценочный диктант по повторению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8м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56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Courier New"/>
                          <a:ea typeface="Times New Roman"/>
                          <a:cs typeface="Times New Roman"/>
                        </a:rPr>
                        <a:t>Постановка проблемы: «Как сделать, чтобы тело было невесомо?»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13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Courier New"/>
                          <a:ea typeface="Times New Roman"/>
                          <a:cs typeface="Times New Roman"/>
                        </a:rPr>
                        <a:t>Эвристическая беседа по теме с заполнением справочника № 3, демонстрациями и решением поставленной проблемы.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15м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56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Courier New"/>
                          <a:ea typeface="Times New Roman"/>
                          <a:cs typeface="Times New Roman"/>
                        </a:rPr>
                        <a:t>Повторение темы по опорному конспекту с акцентуацией сложных моментов.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70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Courier New"/>
                          <a:ea typeface="Times New Roman"/>
                          <a:cs typeface="Times New Roman"/>
                        </a:rPr>
                        <a:t>Первичное закрепление изученного при работе с вопросами 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Courier New"/>
                          <a:ea typeface="Times New Roman"/>
                          <a:cs typeface="Times New Roman"/>
                        </a:rPr>
                        <a:t>стр. 85 (1,2,3,4,5,6,7)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Courier New"/>
                          <a:ea typeface="Times New Roman"/>
                          <a:cs typeface="Times New Roman"/>
                        </a:rPr>
                        <a:t>стр.  88 (1,2,3,4,5,6)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10м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13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  <a:cs typeface="Times New Roman"/>
                        </a:rPr>
                        <a:t>ДЗ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Courier New"/>
                          <a:ea typeface="Times New Roman"/>
                          <a:cs typeface="Times New Roman"/>
                        </a:rPr>
                        <a:t>т.№ 10  ($  30,31) 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Courier New"/>
                          <a:ea typeface="Times New Roman"/>
                          <a:cs typeface="Times New Roman"/>
                        </a:rPr>
                        <a:t>упр. 14 (1,2,3,4) – устно </a:t>
                      </a:r>
                      <a:endParaRPr lang="ru-RU" sz="16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50м</a:t>
                      </a:r>
                      <a:endParaRPr lang="ru-RU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-24"/>
            <a:ext cx="9144000" cy="260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- 6  ( </a:t>
            </a:r>
            <a:r>
              <a:rPr kumimoji="0" lang="ru-RU" sz="105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пд</a:t>
            </a: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 /2у13н/ № 38      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 (III)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/т10/ </a:t>
            </a: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Вес тела, двигающегося с ускорением.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Создать условия для углубления понятий «вес тела» и «невесомость».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Развивать навыки в решении задач.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Помочь учащимся провести небольшую экспертизу знаний по разделу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(VII. 10.2,  14.2,15.2, 16.2, 17.2)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№9 Вес тела при ускоренном подъёме и падении.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№ 10 Невесомость.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 rot="19129758">
            <a:off x="-14874" y="543470"/>
            <a:ext cx="26606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№1-12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Тормозной путь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Соединительная линия уступом 8"/>
          <p:cNvCxnSpPr/>
          <p:nvPr/>
        </p:nvCxnSpPr>
        <p:spPr>
          <a:xfrm rot="16200000" flipH="1">
            <a:off x="1664247" y="3964785"/>
            <a:ext cx="1357322" cy="714380"/>
          </a:xfrm>
          <a:prstGeom prst="bentConnector3">
            <a:avLst>
              <a:gd name="adj1" fmla="val 50000"/>
            </a:avLst>
          </a:prstGeom>
          <a:ln w="104775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41"/>
          <p:cNvGrpSpPr/>
          <p:nvPr/>
        </p:nvGrpSpPr>
        <p:grpSpPr>
          <a:xfrm>
            <a:off x="1714480" y="2857496"/>
            <a:ext cx="1056618" cy="1714511"/>
            <a:chOff x="7500958" y="714357"/>
            <a:chExt cx="1056618" cy="1714511"/>
          </a:xfrm>
        </p:grpSpPr>
        <p:sp>
          <p:nvSpPr>
            <p:cNvPr id="11" name="Oval 3"/>
            <p:cNvSpPr>
              <a:spLocks noChangeArrowheads="1"/>
            </p:cNvSpPr>
            <p:nvPr/>
          </p:nvSpPr>
          <p:spPr bwMode="auto">
            <a:xfrm>
              <a:off x="7688111" y="939767"/>
              <a:ext cx="453420" cy="287997"/>
            </a:xfrm>
            <a:prstGeom prst="ellipse">
              <a:avLst/>
            </a:prstGeom>
            <a:solidFill>
              <a:srgbClr val="FF6600"/>
            </a:solidFill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Line 5"/>
            <p:cNvSpPr>
              <a:spLocks noChangeShapeType="1"/>
            </p:cNvSpPr>
            <p:nvPr/>
          </p:nvSpPr>
          <p:spPr bwMode="auto">
            <a:xfrm>
              <a:off x="7914821" y="1200459"/>
              <a:ext cx="0" cy="863992"/>
            </a:xfrm>
            <a:prstGeom prst="line">
              <a:avLst/>
            </a:prstGeom>
            <a:noFill/>
            <a:ln w="13335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Line 7"/>
            <p:cNvSpPr>
              <a:spLocks noChangeShapeType="1"/>
            </p:cNvSpPr>
            <p:nvPr/>
          </p:nvSpPr>
          <p:spPr bwMode="auto">
            <a:xfrm flipH="1">
              <a:off x="8271824" y="1428736"/>
              <a:ext cx="285752" cy="285752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 type="oval"/>
              <a:tailEnd type="none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8"/>
            <p:cNvSpPr>
              <a:spLocks noChangeShapeType="1"/>
            </p:cNvSpPr>
            <p:nvPr/>
          </p:nvSpPr>
          <p:spPr bwMode="auto">
            <a:xfrm flipH="1">
              <a:off x="7500958" y="1438587"/>
              <a:ext cx="394970" cy="133026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Line 9"/>
            <p:cNvSpPr>
              <a:spLocks noChangeShapeType="1"/>
            </p:cNvSpPr>
            <p:nvPr/>
          </p:nvSpPr>
          <p:spPr bwMode="auto">
            <a:xfrm>
              <a:off x="7500958" y="1571612"/>
              <a:ext cx="383167" cy="285752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 type="oval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Line 10"/>
            <p:cNvSpPr>
              <a:spLocks noChangeShapeType="1"/>
            </p:cNvSpPr>
            <p:nvPr/>
          </p:nvSpPr>
          <p:spPr bwMode="auto">
            <a:xfrm>
              <a:off x="7929586" y="1428736"/>
              <a:ext cx="357190" cy="285752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Line 9"/>
            <p:cNvSpPr>
              <a:spLocks noChangeShapeType="1"/>
            </p:cNvSpPr>
            <p:nvPr/>
          </p:nvSpPr>
          <p:spPr bwMode="auto">
            <a:xfrm>
              <a:off x="7500958" y="966073"/>
              <a:ext cx="262713" cy="45719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Line 9"/>
            <p:cNvSpPr>
              <a:spLocks noChangeShapeType="1"/>
            </p:cNvSpPr>
            <p:nvPr/>
          </p:nvSpPr>
          <p:spPr bwMode="auto">
            <a:xfrm>
              <a:off x="7643835" y="857232"/>
              <a:ext cx="214314" cy="130160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Line 9"/>
            <p:cNvSpPr>
              <a:spLocks noChangeShapeType="1"/>
            </p:cNvSpPr>
            <p:nvPr/>
          </p:nvSpPr>
          <p:spPr bwMode="auto">
            <a:xfrm>
              <a:off x="7786709" y="785794"/>
              <a:ext cx="227303" cy="201598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Line 9"/>
            <p:cNvSpPr>
              <a:spLocks noChangeShapeType="1"/>
            </p:cNvSpPr>
            <p:nvPr/>
          </p:nvSpPr>
          <p:spPr bwMode="auto">
            <a:xfrm>
              <a:off x="7929586" y="714357"/>
              <a:ext cx="188337" cy="340236"/>
            </a:xfrm>
            <a:prstGeom prst="line">
              <a:avLst/>
            </a:prstGeom>
            <a:noFill/>
            <a:ln w="50800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Группа 27"/>
            <p:cNvGrpSpPr/>
            <p:nvPr/>
          </p:nvGrpSpPr>
          <p:grpSpPr>
            <a:xfrm>
              <a:off x="7914821" y="2045662"/>
              <a:ext cx="586268" cy="383206"/>
              <a:chOff x="7914821" y="2045662"/>
              <a:chExt cx="586268" cy="383206"/>
            </a:xfrm>
          </p:grpSpPr>
          <p:sp>
            <p:nvSpPr>
              <p:cNvPr id="12" name="Line 4"/>
              <p:cNvSpPr>
                <a:spLocks noChangeShapeType="1"/>
              </p:cNvSpPr>
              <p:nvPr/>
            </p:nvSpPr>
            <p:spPr bwMode="auto">
              <a:xfrm flipV="1">
                <a:off x="7914821" y="2045662"/>
                <a:ext cx="371955" cy="45719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" name="Line 7"/>
              <p:cNvSpPr>
                <a:spLocks noChangeShapeType="1"/>
              </p:cNvSpPr>
              <p:nvPr/>
            </p:nvSpPr>
            <p:spPr bwMode="auto">
              <a:xfrm>
                <a:off x="8280281" y="2071678"/>
                <a:ext cx="45719" cy="357190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" name="Line 9"/>
              <p:cNvSpPr>
                <a:spLocks noChangeShapeType="1"/>
              </p:cNvSpPr>
              <p:nvPr/>
            </p:nvSpPr>
            <p:spPr bwMode="auto">
              <a:xfrm flipH="1">
                <a:off x="8286775" y="2383149"/>
                <a:ext cx="214314" cy="45719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" name="Группа 28"/>
            <p:cNvGrpSpPr/>
            <p:nvPr/>
          </p:nvGrpSpPr>
          <p:grpSpPr>
            <a:xfrm rot="19988674">
              <a:off x="7967687" y="1885940"/>
              <a:ext cx="586268" cy="383206"/>
              <a:chOff x="7914821" y="2045662"/>
              <a:chExt cx="586268" cy="383206"/>
            </a:xfrm>
          </p:grpSpPr>
          <p:sp>
            <p:nvSpPr>
              <p:cNvPr id="30" name="Line 4"/>
              <p:cNvSpPr>
                <a:spLocks noChangeShapeType="1"/>
              </p:cNvSpPr>
              <p:nvPr/>
            </p:nvSpPr>
            <p:spPr bwMode="auto">
              <a:xfrm flipV="1">
                <a:off x="7914821" y="2045662"/>
                <a:ext cx="371955" cy="45719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" name="Line 7"/>
              <p:cNvSpPr>
                <a:spLocks noChangeShapeType="1"/>
              </p:cNvSpPr>
              <p:nvPr/>
            </p:nvSpPr>
            <p:spPr bwMode="auto">
              <a:xfrm>
                <a:off x="8280281" y="2071678"/>
                <a:ext cx="45719" cy="357190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" name="Line 9"/>
              <p:cNvSpPr>
                <a:spLocks noChangeShapeType="1"/>
              </p:cNvSpPr>
              <p:nvPr/>
            </p:nvSpPr>
            <p:spPr bwMode="auto">
              <a:xfrm flipH="1">
                <a:off x="8286775" y="2383149"/>
                <a:ext cx="214314" cy="45719"/>
              </a:xfrm>
              <a:prstGeom prst="line">
                <a:avLst/>
              </a:prstGeom>
              <a:noFill/>
              <a:ln w="50800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43" name="Содержимое 36"/>
          <p:cNvSpPr txBox="1">
            <a:spLocks/>
          </p:cNvSpPr>
          <p:nvPr/>
        </p:nvSpPr>
        <p:spPr>
          <a:xfrm>
            <a:off x="2357390" y="0"/>
            <a:ext cx="6786610" cy="114298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  Что?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Пассажир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Двигается  </a:t>
            </a:r>
            <a:r>
              <a:rPr lang="ru-RU" sz="28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равнозамедленно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cxnSp>
        <p:nvCxnSpPr>
          <p:cNvPr id="45" name="Прямая со стрелкой 44"/>
          <p:cNvCxnSpPr/>
          <p:nvPr/>
        </p:nvCxnSpPr>
        <p:spPr>
          <a:xfrm rot="5400000">
            <a:off x="1559016" y="4457366"/>
            <a:ext cx="1143008" cy="1588"/>
          </a:xfrm>
          <a:prstGeom prst="straightConnector1">
            <a:avLst/>
          </a:prstGeom>
          <a:ln w="9525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rot="16200000" flipV="1">
            <a:off x="1522165" y="3278639"/>
            <a:ext cx="1214446" cy="1588"/>
          </a:xfrm>
          <a:prstGeom prst="straightConnector1">
            <a:avLst/>
          </a:prstGeom>
          <a:ln w="952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48"/>
          <p:cNvGrpSpPr/>
          <p:nvPr/>
        </p:nvGrpSpPr>
        <p:grpSpPr>
          <a:xfrm>
            <a:off x="1357290" y="4786322"/>
            <a:ext cx="714380" cy="523220"/>
            <a:chOff x="3176291" y="2714620"/>
            <a:chExt cx="714380" cy="523220"/>
          </a:xfrm>
        </p:grpSpPr>
        <p:sp>
          <p:nvSpPr>
            <p:cNvPr id="50" name="TextBox 49"/>
            <p:cNvSpPr txBox="1"/>
            <p:nvPr/>
          </p:nvSpPr>
          <p:spPr>
            <a:xfrm>
              <a:off x="3176291" y="2714620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8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/>
            </a:p>
          </p:txBody>
        </p:sp>
      </p:grpSp>
      <p:grpSp>
        <p:nvGrpSpPr>
          <p:cNvPr id="6" name="Группа 51"/>
          <p:cNvGrpSpPr/>
          <p:nvPr/>
        </p:nvGrpSpPr>
        <p:grpSpPr>
          <a:xfrm>
            <a:off x="2143108" y="2380590"/>
            <a:ext cx="1428760" cy="523220"/>
            <a:chOff x="3176291" y="2854995"/>
            <a:chExt cx="714380" cy="776443"/>
          </a:xfrm>
        </p:grpSpPr>
        <p:sp>
          <p:nvSpPr>
            <p:cNvPr id="53" name="TextBox 52"/>
            <p:cNvSpPr txBox="1"/>
            <p:nvPr/>
          </p:nvSpPr>
          <p:spPr>
            <a:xfrm>
              <a:off x="3176291" y="2854995"/>
              <a:ext cx="714380" cy="776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800" b="1" dirty="0" err="1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сид</a:t>
              </a:r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Line 29"/>
            <p:cNvSpPr>
              <a:spLocks noChangeShapeType="1"/>
            </p:cNvSpPr>
            <p:nvPr/>
          </p:nvSpPr>
          <p:spPr bwMode="auto">
            <a:xfrm>
              <a:off x="3202474" y="3029783"/>
              <a:ext cx="438707" cy="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55" name="Прямая со стрелкой 54"/>
          <p:cNvCxnSpPr/>
          <p:nvPr/>
        </p:nvCxnSpPr>
        <p:spPr>
          <a:xfrm rot="10800000">
            <a:off x="2500298" y="3357562"/>
            <a:ext cx="785818" cy="1588"/>
          </a:xfrm>
          <a:prstGeom prst="straightConnector1">
            <a:avLst/>
          </a:prstGeom>
          <a:ln w="9525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55"/>
          <p:cNvGrpSpPr/>
          <p:nvPr/>
        </p:nvGrpSpPr>
        <p:grpSpPr>
          <a:xfrm>
            <a:off x="2928926" y="3429000"/>
            <a:ext cx="714380" cy="646331"/>
            <a:chOff x="3176291" y="2714620"/>
            <a:chExt cx="714380" cy="646331"/>
          </a:xfrm>
        </p:grpSpPr>
        <p:sp>
          <p:nvSpPr>
            <p:cNvPr id="57" name="TextBox 56"/>
            <p:cNvSpPr txBox="1"/>
            <p:nvPr/>
          </p:nvSpPr>
          <p:spPr>
            <a:xfrm>
              <a:off x="3176291" y="2714620"/>
              <a:ext cx="71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3600" b="1" baseline="-25000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3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Line 29"/>
            <p:cNvSpPr>
              <a:spLocks noChangeShapeType="1"/>
            </p:cNvSpPr>
            <p:nvPr/>
          </p:nvSpPr>
          <p:spPr bwMode="auto">
            <a:xfrm>
              <a:off x="3202474" y="2824113"/>
              <a:ext cx="438707" cy="0"/>
            </a:xfrm>
            <a:prstGeom prst="line">
              <a:avLst/>
            </a:prstGeom>
            <a:noFill/>
            <a:ln w="28575">
              <a:solidFill>
                <a:schemeClr val="accent1">
                  <a:lumMod val="50000"/>
                </a:schemeClr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2" name="TextBox 61"/>
          <p:cNvSpPr txBox="1"/>
          <p:nvPr/>
        </p:nvSpPr>
        <p:spPr>
          <a:xfrm>
            <a:off x="1643010" y="1142984"/>
            <a:ext cx="7500990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y)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сид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</a:p>
        </p:txBody>
      </p:sp>
      <p:cxnSp>
        <p:nvCxnSpPr>
          <p:cNvPr id="42" name="Прямая со стрелкой 41"/>
          <p:cNvCxnSpPr/>
          <p:nvPr/>
        </p:nvCxnSpPr>
        <p:spPr>
          <a:xfrm rot="10800000">
            <a:off x="1285852" y="3857628"/>
            <a:ext cx="857256" cy="1588"/>
          </a:xfrm>
          <a:prstGeom prst="straightConnector1">
            <a:avLst/>
          </a:prstGeom>
          <a:ln w="95250"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51"/>
          <p:cNvGrpSpPr/>
          <p:nvPr/>
        </p:nvGrpSpPr>
        <p:grpSpPr>
          <a:xfrm>
            <a:off x="203196" y="4015018"/>
            <a:ext cx="1785950" cy="523220"/>
            <a:chOff x="3176291" y="2714621"/>
            <a:chExt cx="714380" cy="776443"/>
          </a:xfrm>
        </p:grpSpPr>
        <p:sp>
          <p:nvSpPr>
            <p:cNvPr id="49" name="TextBox 48"/>
            <p:cNvSpPr txBox="1"/>
            <p:nvPr/>
          </p:nvSpPr>
          <p:spPr>
            <a:xfrm>
              <a:off x="3176291" y="2714621"/>
              <a:ext cx="714380" cy="776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трения</a:t>
              </a:r>
              <a:endParaRPr lang="ru-RU" sz="2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Line 29"/>
            <p:cNvSpPr>
              <a:spLocks noChangeShapeType="1"/>
            </p:cNvSpPr>
            <p:nvPr/>
          </p:nvSpPr>
          <p:spPr bwMode="auto">
            <a:xfrm>
              <a:off x="3202474" y="2725637"/>
              <a:ext cx="438707" cy="0"/>
            </a:xfrm>
            <a:prstGeom prst="line">
              <a:avLst/>
            </a:prstGeom>
            <a:noFill/>
            <a:ln w="41275">
              <a:solidFill>
                <a:schemeClr val="accent1">
                  <a:lumMod val="50000"/>
                </a:schemeClr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050" name="Line 2"/>
          <p:cNvSpPr>
            <a:spLocks noChangeShapeType="1"/>
          </p:cNvSpPr>
          <p:nvPr/>
        </p:nvSpPr>
        <p:spPr bwMode="auto">
          <a:xfrm>
            <a:off x="1317608" y="2714620"/>
            <a:ext cx="754062" cy="0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Line 4"/>
          <p:cNvSpPr>
            <a:spLocks noChangeShapeType="1"/>
          </p:cNvSpPr>
          <p:nvPr/>
        </p:nvSpPr>
        <p:spPr bwMode="auto">
          <a:xfrm flipH="1" flipV="1">
            <a:off x="1357290" y="2714619"/>
            <a:ext cx="785818" cy="1071568"/>
          </a:xfrm>
          <a:prstGeom prst="line">
            <a:avLst/>
          </a:prstGeom>
          <a:noFill/>
          <a:ln w="10160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 rot="5400000">
            <a:off x="786580" y="3285330"/>
            <a:ext cx="1143008" cy="1588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4" name="Группа 51"/>
          <p:cNvGrpSpPr/>
          <p:nvPr/>
        </p:nvGrpSpPr>
        <p:grpSpPr>
          <a:xfrm>
            <a:off x="285720" y="2428868"/>
            <a:ext cx="1428760" cy="523220"/>
            <a:chOff x="3176291" y="2714620"/>
            <a:chExt cx="714380" cy="776443"/>
          </a:xfrm>
        </p:grpSpPr>
        <p:sp>
          <p:nvSpPr>
            <p:cNvPr id="65" name="TextBox 64"/>
            <p:cNvSpPr txBox="1"/>
            <p:nvPr/>
          </p:nvSpPr>
          <p:spPr>
            <a:xfrm>
              <a:off x="3176291" y="2714620"/>
              <a:ext cx="714380" cy="776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общ</a:t>
              </a: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6" name="Line 29"/>
            <p:cNvSpPr>
              <a:spLocks noChangeShapeType="1"/>
            </p:cNvSpPr>
            <p:nvPr/>
          </p:nvSpPr>
          <p:spPr bwMode="auto">
            <a:xfrm>
              <a:off x="3202474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9" name="Группа 69"/>
          <p:cNvGrpSpPr/>
          <p:nvPr/>
        </p:nvGrpSpPr>
        <p:grpSpPr>
          <a:xfrm>
            <a:off x="3583268" y="2559363"/>
            <a:ext cx="5286412" cy="1077217"/>
            <a:chOff x="3286116" y="3277657"/>
            <a:chExt cx="5286412" cy="1195938"/>
          </a:xfrm>
        </p:grpSpPr>
        <p:cxnSp>
          <p:nvCxnSpPr>
            <p:cNvPr id="69" name="Прямая соединительная линия 68"/>
            <p:cNvCxnSpPr/>
            <p:nvPr/>
          </p:nvCxnSpPr>
          <p:spPr>
            <a:xfrm>
              <a:off x="5335510" y="3354811"/>
              <a:ext cx="1879728" cy="2160"/>
            </a:xfrm>
            <a:prstGeom prst="lin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7" name="TextBox 66"/>
            <p:cNvSpPr txBox="1"/>
            <p:nvPr/>
          </p:nvSpPr>
          <p:spPr>
            <a:xfrm>
              <a:off x="3286116" y="3277657"/>
              <a:ext cx="5286412" cy="11959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общ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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32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solidFill>
                    <a:schemeClr val="accent1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32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+M</a:t>
              </a:r>
              <a:r>
                <a:rPr lang="en-US" sz="32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r>
                <a:rPr lang="en-US" sz="3200" b="1" baseline="30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=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</a:t>
              </a:r>
              <a:endPara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ru-RU" sz="3200" cap="all" dirty="0" smtClean="0">
                  <a:latin typeface="Times New Roman" pitchFamily="18" charset="0"/>
                  <a:cs typeface="Times New Roman" pitchFamily="18" charset="0"/>
                </a:rPr>
                <a:t>Перегрузки</a:t>
              </a:r>
              <a:endParaRPr lang="ru-RU" sz="32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1" name="TextBox 60"/>
          <p:cNvSpPr txBox="1"/>
          <p:nvPr/>
        </p:nvSpPr>
        <p:spPr>
          <a:xfrm>
            <a:off x="3214678" y="4143380"/>
            <a:ext cx="2286016" cy="584775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3200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3357554" y="3643314"/>
            <a:ext cx="2143140" cy="584775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 rot="20660059">
            <a:off x="2704041" y="5143996"/>
            <a:ext cx="2763521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800" b="1" baseline="-250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4800" b="1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4800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" name="Group 5"/>
          <p:cNvGrpSpPr>
            <a:grpSpLocks/>
          </p:cNvGrpSpPr>
          <p:nvPr/>
        </p:nvGrpSpPr>
        <p:grpSpPr bwMode="auto">
          <a:xfrm>
            <a:off x="5500694" y="4000504"/>
            <a:ext cx="4214842" cy="2428892"/>
            <a:chOff x="14868" y="2007"/>
            <a:chExt cx="4527" cy="3287"/>
          </a:xfrm>
        </p:grpSpPr>
        <p:sp>
          <p:nvSpPr>
            <p:cNvPr id="71" name="Text Box 6"/>
            <p:cNvSpPr txBox="1">
              <a:spLocks noChangeArrowheads="1"/>
            </p:cNvSpPr>
            <p:nvPr/>
          </p:nvSpPr>
          <p:spPr bwMode="auto">
            <a:xfrm>
              <a:off x="14868" y="2007"/>
              <a:ext cx="4527" cy="3287"/>
            </a:xfrm>
            <a:prstGeom prst="rect">
              <a:avLst/>
            </a:prstGeom>
            <a:solidFill>
              <a:schemeClr val="bg2">
                <a:alpha val="41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50000"/>
                    </a:schemeClr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 v</a:t>
              </a:r>
              <a:r>
                <a:rPr kumimoji="0" lang="en-US" sz="32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- 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lvl="0">
                <a:spcAft>
                  <a:spcPts val="1000"/>
                </a:spcAft>
              </a:pP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 x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 v</a:t>
              </a:r>
              <a:r>
                <a:rPr kumimoji="0" lang="en-US" sz="32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 – 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/2</a:t>
              </a:r>
              <a:endPara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7" name="Group 7"/>
            <p:cNvGrpSpPr>
              <a:grpSpLocks/>
            </p:cNvGrpSpPr>
            <p:nvPr/>
          </p:nvGrpSpPr>
          <p:grpSpPr bwMode="auto">
            <a:xfrm>
              <a:off x="15554" y="3653"/>
              <a:ext cx="1575" cy="1366"/>
              <a:chOff x="9922" y="6685"/>
              <a:chExt cx="783" cy="1366"/>
            </a:xfrm>
          </p:grpSpPr>
          <p:grpSp>
            <p:nvGrpSpPr>
              <p:cNvPr id="28" name="Group 9"/>
              <p:cNvGrpSpPr>
                <a:grpSpLocks/>
              </p:cNvGrpSpPr>
              <p:nvPr/>
            </p:nvGrpSpPr>
            <p:grpSpPr bwMode="auto">
              <a:xfrm>
                <a:off x="9922" y="6685"/>
                <a:ext cx="783" cy="1366"/>
                <a:chOff x="12848" y="5700"/>
                <a:chExt cx="783" cy="1366"/>
              </a:xfrm>
            </p:grpSpPr>
            <p:sp>
              <p:nvSpPr>
                <p:cNvPr id="75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2881" y="5700"/>
                  <a:ext cx="750" cy="674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bg2">
                          <a:lumMod val="50000"/>
                        </a:schemeClr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3200" b="1" i="0" u="none" strike="noStrike" cap="none" normalizeH="0" baseline="30000" dirty="0" smtClean="0">
                      <a:ln>
                        <a:noFill/>
                      </a:ln>
                      <a:solidFill>
                        <a:schemeClr val="bg2">
                          <a:lumMod val="50000"/>
                        </a:schemeClr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– v</a:t>
                  </a:r>
                  <a:r>
                    <a:rPr kumimoji="0" lang="ru-RU" sz="32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</a:t>
                  </a:r>
                  <a:r>
                    <a:rPr kumimoji="0" lang="ru-RU" sz="32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6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2848" y="6519"/>
                  <a:ext cx="599" cy="547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-2</a:t>
                  </a:r>
                  <a:r>
                    <a:rPr kumimoji="0" lang="ru-RU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а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74" name="Line 8"/>
              <p:cNvSpPr>
                <a:spLocks noChangeShapeType="1"/>
              </p:cNvSpPr>
              <p:nvPr/>
            </p:nvSpPr>
            <p:spPr bwMode="auto">
              <a:xfrm>
                <a:off x="9947" y="7399"/>
                <a:ext cx="538" cy="12"/>
              </a:xfrm>
              <a:prstGeom prst="line">
                <a:avLst/>
              </a:prstGeom>
              <a:noFill/>
              <a:ln w="5397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77" name="TextBox 76"/>
          <p:cNvSpPr txBox="1"/>
          <p:nvPr/>
        </p:nvSpPr>
        <p:spPr>
          <a:xfrm>
            <a:off x="5602292" y="5442646"/>
            <a:ext cx="1143008" cy="584775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/>
          </a:p>
        </p:txBody>
      </p:sp>
      <p:sp>
        <p:nvSpPr>
          <p:cNvPr id="78" name="TextBox 77"/>
          <p:cNvSpPr txBox="1"/>
          <p:nvPr/>
        </p:nvSpPr>
        <p:spPr>
          <a:xfrm>
            <a:off x="0" y="4857760"/>
            <a:ext cx="1571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0" y="3215668"/>
            <a:ext cx="1785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сидение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0" name="Прямая со стрелкой 79"/>
          <p:cNvCxnSpPr/>
          <p:nvPr/>
        </p:nvCxnSpPr>
        <p:spPr>
          <a:xfrm flipV="1">
            <a:off x="3071802" y="2928934"/>
            <a:ext cx="1000132" cy="1588"/>
          </a:xfrm>
          <a:prstGeom prst="straightConnector1">
            <a:avLst/>
          </a:prstGeom>
          <a:ln w="952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3726050" y="2330134"/>
            <a:ext cx="928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>
              <a:solidFill>
                <a:srgbClr val="0014AC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1643042" y="1772655"/>
            <a:ext cx="6429452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x)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а</a:t>
            </a:r>
            <a:r>
              <a:rPr lang="ru-RU" sz="3200" b="1" baseline="-25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0" y="0"/>
            <a:ext cx="1571636" cy="707886"/>
          </a:xfrm>
          <a:prstGeom prst="rect">
            <a:avLst/>
          </a:prstGeom>
          <a:solidFill>
            <a:srgbClr val="FF0000">
              <a:alpha val="32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Вес -?</a:t>
            </a:r>
            <a:endParaRPr lang="ru-RU" sz="4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6250"/>
                            </p:stCondLst>
                            <p:childTnLst>
                              <p:par>
                                <p:cTn id="2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000"/>
                            </p:stCondLst>
                            <p:childTnLst>
                              <p:par>
                                <p:cTn id="6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0"/>
                            </p:stCondLst>
                            <p:childTnLst>
                              <p:par>
                                <p:cTn id="6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2000"/>
                            </p:stCondLst>
                            <p:childTnLst>
                              <p:par>
                                <p:cTn id="6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3000"/>
                            </p:stCondLst>
                            <p:childTnLst>
                              <p:par>
                                <p:cTn id="7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3500"/>
                            </p:stCondLst>
                            <p:childTnLst>
                              <p:par>
                                <p:cTn id="7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500"/>
                            </p:stCondLst>
                            <p:childTnLst>
                              <p:par>
                                <p:cTn id="7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0" dur="2000" fill="hold"/>
                                        <p:tgtEl>
                                          <p:spTgt spid="5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7500"/>
                            </p:stCondLst>
                            <p:childTnLst>
                              <p:par>
                                <p:cTn id="8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4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4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5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6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7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8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300"/>
                            </p:stCondLst>
                            <p:childTnLst>
                              <p:par>
                                <p:cTn id="110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1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2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3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4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15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6900"/>
                            </p:stCondLst>
                            <p:childTnLst>
                              <p:par>
                                <p:cTn id="1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9" dur="1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0" dur="1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900"/>
                            </p:stCondLst>
                            <p:childTnLst>
                              <p:par>
                                <p:cTn id="1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3000"/>
                            </p:stCondLst>
                            <p:childTnLst>
                              <p:par>
                                <p:cTn id="14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4000"/>
                            </p:stCondLst>
                            <p:childTnLst>
                              <p:par>
                                <p:cTn id="15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4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6000"/>
                            </p:stCondLst>
                            <p:childTnLst>
                              <p:par>
                                <p:cTn id="15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8000"/>
                            </p:stCondLst>
                            <p:childTnLst>
                              <p:par>
                                <p:cTn id="1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6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62" grpId="0" animBg="1"/>
      <p:bldP spid="62" grpId="1" animBg="1"/>
      <p:bldP spid="2050" grpId="0" animBg="1"/>
      <p:bldP spid="2052" grpId="0" animBg="1"/>
      <p:bldP spid="61" grpId="0" animBg="1"/>
      <p:bldP spid="64" grpId="0" animBg="1"/>
      <p:bldP spid="68" grpId="0" animBg="1"/>
      <p:bldP spid="78" grpId="0"/>
      <p:bldP spid="79" grpId="0"/>
      <p:bldP spid="82" grpId="0"/>
      <p:bldP spid="84" grpId="0" animBg="1"/>
      <p:bldP spid="84" grpId="1" animBg="1"/>
      <p:bldP spid="8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0" cstate="print"/>
          <a:srcRect l="27539" t="9521" r="10351" b="80225"/>
          <a:stretch>
            <a:fillRect/>
          </a:stretch>
        </p:blipFill>
        <p:spPr bwMode="auto">
          <a:xfrm>
            <a:off x="0" y="5500702"/>
            <a:ext cx="9144000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0" y="1041238"/>
            <a:ext cx="2571736" cy="1887696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=200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</a:p>
          <a:p>
            <a:pPr>
              <a:lnSpc>
                <a:spcPts val="3500"/>
              </a:lnSpc>
            </a:pPr>
            <a:r>
              <a:rPr lang="en-US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Fmax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=2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</a:p>
          <a:p>
            <a:pPr>
              <a:lnSpc>
                <a:spcPts val="3500"/>
              </a:lnSpc>
            </a:pP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a</a:t>
            </a:r>
            <a:r>
              <a:rPr lang="en-US" sz="48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ru-RU" sz="20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rot="5400000">
            <a:off x="8072462" y="3402759"/>
            <a:ext cx="1143008" cy="1588"/>
          </a:xfrm>
          <a:prstGeom prst="straightConnector1">
            <a:avLst/>
          </a:prstGeom>
          <a:ln w="9525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rot="16200000" flipV="1">
            <a:off x="7666430" y="1834768"/>
            <a:ext cx="1956662" cy="1589"/>
          </a:xfrm>
          <a:prstGeom prst="straightConnector1">
            <a:avLst/>
          </a:prstGeom>
          <a:ln w="952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5"/>
          <p:cNvGrpSpPr/>
          <p:nvPr/>
        </p:nvGrpSpPr>
        <p:grpSpPr>
          <a:xfrm>
            <a:off x="7858148" y="3402759"/>
            <a:ext cx="714380" cy="461665"/>
            <a:chOff x="3176291" y="2714620"/>
            <a:chExt cx="714380" cy="461665"/>
          </a:xfrm>
        </p:grpSpPr>
        <p:sp>
          <p:nvSpPr>
            <p:cNvPr id="7" name="TextBox 6"/>
            <p:cNvSpPr txBox="1"/>
            <p:nvPr/>
          </p:nvSpPr>
          <p:spPr>
            <a:xfrm>
              <a:off x="3176291" y="2714620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/>
            </a:p>
          </p:txBody>
        </p:sp>
      </p:grpSp>
      <p:grpSp>
        <p:nvGrpSpPr>
          <p:cNvPr id="6" name="Группа 8"/>
          <p:cNvGrpSpPr/>
          <p:nvPr/>
        </p:nvGrpSpPr>
        <p:grpSpPr>
          <a:xfrm>
            <a:off x="8143900" y="500044"/>
            <a:ext cx="500066" cy="523220"/>
            <a:chOff x="3176292" y="2714620"/>
            <a:chExt cx="555629" cy="479015"/>
          </a:xfrm>
        </p:grpSpPr>
        <p:sp>
          <p:nvSpPr>
            <p:cNvPr id="10" name="TextBox 9"/>
            <p:cNvSpPr txBox="1"/>
            <p:nvPr/>
          </p:nvSpPr>
          <p:spPr>
            <a:xfrm>
              <a:off x="3176292" y="2714620"/>
              <a:ext cx="555629" cy="4790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N  </a:t>
              </a:r>
              <a:endParaRPr lang="ru-RU" sz="28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Line 29"/>
            <p:cNvSpPr>
              <a:spLocks noChangeShapeType="1"/>
            </p:cNvSpPr>
            <p:nvPr/>
          </p:nvSpPr>
          <p:spPr bwMode="auto">
            <a:xfrm>
              <a:off x="3202474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2" name="Прямая со стрелкой 11"/>
          <p:cNvCxnSpPr/>
          <p:nvPr/>
        </p:nvCxnSpPr>
        <p:spPr>
          <a:xfrm rot="16200000" flipV="1">
            <a:off x="8430447" y="1999445"/>
            <a:ext cx="857254" cy="1588"/>
          </a:xfrm>
          <a:prstGeom prst="straightConnector1">
            <a:avLst/>
          </a:prstGeom>
          <a:ln w="952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12"/>
          <p:cNvGrpSpPr/>
          <p:nvPr/>
        </p:nvGrpSpPr>
        <p:grpSpPr>
          <a:xfrm>
            <a:off x="8098645" y="1691334"/>
            <a:ext cx="616759" cy="523220"/>
            <a:chOff x="3202474" y="2714620"/>
            <a:chExt cx="616759" cy="523220"/>
          </a:xfrm>
        </p:grpSpPr>
        <p:sp>
          <p:nvSpPr>
            <p:cNvPr id="14" name="TextBox 13"/>
            <p:cNvSpPr txBox="1"/>
            <p:nvPr/>
          </p:nvSpPr>
          <p:spPr>
            <a:xfrm>
              <a:off x="3247729" y="2714620"/>
              <a:ext cx="5715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Line 29"/>
            <p:cNvSpPr>
              <a:spLocks noChangeShapeType="1"/>
            </p:cNvSpPr>
            <p:nvPr/>
          </p:nvSpPr>
          <p:spPr bwMode="auto">
            <a:xfrm>
              <a:off x="3202474" y="2824113"/>
              <a:ext cx="438707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7572364" y="3987233"/>
            <a:ext cx="1357354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715140" y="1058275"/>
            <a:ext cx="1500198" cy="58477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канат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429652" y="2629911"/>
            <a:ext cx="428628" cy="357190"/>
          </a:xfrm>
          <a:prstGeom prst="rect">
            <a:avLst/>
          </a:prstGeom>
          <a:solidFill>
            <a:schemeClr val="bg1">
              <a:lumMod val="50000"/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одержимое 36"/>
          <p:cNvSpPr txBox="1">
            <a:spLocks/>
          </p:cNvSpPr>
          <p:nvPr/>
        </p:nvSpPr>
        <p:spPr>
          <a:xfrm>
            <a:off x="2571736" y="1643051"/>
            <a:ext cx="5072098" cy="4286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 Как?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двигается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ускоренно вверх       </a:t>
            </a:r>
            <a:endParaRPr kumimoji="0" lang="ru-RU" sz="2400" b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400" b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400" b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571736" y="2071678"/>
            <a:ext cx="5143536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Почему?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y)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=M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21" name="TextBox 20"/>
          <p:cNvSpPr txBox="1"/>
          <p:nvPr/>
        </p:nvSpPr>
        <p:spPr>
          <a:xfrm>
            <a:off x="2571736" y="2643182"/>
            <a:ext cx="2571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)/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 </a:t>
            </a:r>
            <a:endParaRPr lang="ru-RU" sz="3200" dirty="0"/>
          </a:p>
        </p:txBody>
      </p:sp>
      <p:sp>
        <p:nvSpPr>
          <p:cNvPr id="23" name="Содержимое 36"/>
          <p:cNvSpPr txBox="1">
            <a:spLocks/>
          </p:cNvSpPr>
          <p:nvPr/>
        </p:nvSpPr>
        <p:spPr>
          <a:xfrm>
            <a:off x="2857488" y="1142984"/>
            <a:ext cx="2571800" cy="50006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1.Что?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Груз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71472" y="3214686"/>
            <a:ext cx="6572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2500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Н-2000Н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)/200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 =….м/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0" y="4572008"/>
            <a:ext cx="9144000" cy="95410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при ускорении меньше  …м/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сс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канат ещё не разорвётся.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541902" y="5556516"/>
            <a:ext cx="1000132" cy="4001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2500 Н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3" dur="5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4" dur="5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5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0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1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7" dur="5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8" dur="5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5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4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5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6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16" grpId="0" animBg="1"/>
      <p:bldP spid="17" grpId="0" animBg="1"/>
      <p:bldP spid="18" grpId="0" animBg="1"/>
      <p:bldP spid="19" grpId="0" build="p" animBg="1"/>
      <p:bldP spid="20" grpId="0" animBg="1"/>
      <p:bldP spid="21" grpId="0"/>
      <p:bldP spid="23" grpId="0" build="p" animBg="1"/>
      <p:bldP spid="28" grpId="0"/>
      <p:bldP spid="32" grpId="0" animBg="1"/>
      <p:bldP spid="3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-1" y="2747409"/>
          <a:ext cx="9144001" cy="4415391"/>
        </p:xfrm>
        <a:graphic>
          <a:graphicData uri="http://schemas.openxmlformats.org/drawingml/2006/table">
            <a:tbl>
              <a:tblPr/>
              <a:tblGrid>
                <a:gridCol w="466860"/>
                <a:gridCol w="8178806"/>
                <a:gridCol w="498335"/>
              </a:tblGrid>
              <a:tr h="3541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содержание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Times New Roman"/>
                          <a:cs typeface="Times New Roman"/>
                        </a:rPr>
                        <a:t>t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1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Courier New"/>
                          <a:ea typeface="Times New Roman"/>
                          <a:cs typeface="Times New Roman"/>
                        </a:rPr>
                        <a:t>Д.З. гр. 1. 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2м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1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Консультация по теме 10.</a:t>
                      </a: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3м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09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ourier New"/>
                          <a:ea typeface="Times New Roman"/>
                          <a:cs typeface="Times New Roman"/>
                        </a:rPr>
                        <a:t>Закрепление знаний учащихся 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ourier New"/>
                          <a:ea typeface="Times New Roman"/>
                          <a:cs typeface="Times New Roman"/>
                        </a:rPr>
                        <a:t>            -  </a:t>
                      </a:r>
                      <a:r>
                        <a:rPr lang="ru-RU" sz="2000" b="1" i="1" u="sng" dirty="0">
                          <a:latin typeface="Courier New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1" i="1" u="sng" dirty="0" err="1">
                          <a:latin typeface="Courier New"/>
                          <a:ea typeface="Times New Roman"/>
                          <a:cs typeface="Times New Roman"/>
                        </a:rPr>
                        <a:t>аудиализация</a:t>
                      </a:r>
                      <a:r>
                        <a:rPr lang="ru-RU" sz="2000" b="1" i="1" u="sng" dirty="0">
                          <a:latin typeface="Courier New"/>
                          <a:ea typeface="Times New Roman"/>
                          <a:cs typeface="Times New Roman"/>
                        </a:rPr>
                        <a:t> 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ourier New"/>
                          <a:ea typeface="Times New Roman"/>
                          <a:cs typeface="Times New Roman"/>
                        </a:rPr>
                        <a:t>Вес тела, двигающегося с ускорением по вертикали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ourier New"/>
                          <a:ea typeface="Times New Roman"/>
                          <a:cs typeface="Times New Roman"/>
                        </a:rPr>
                        <a:t>Вес тела, двигающегося с ускорением по горизонтали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i="1" dirty="0">
                          <a:latin typeface="Courier New"/>
                          <a:ea typeface="Times New Roman"/>
                          <a:cs typeface="Times New Roman"/>
                        </a:rPr>
                        <a:t>             - визуализация </a:t>
                      </a:r>
                      <a:r>
                        <a:rPr lang="ru-RU" sz="2000" b="1" i="1" dirty="0" err="1" smtClean="0">
                          <a:latin typeface="Courier New"/>
                          <a:ea typeface="Times New Roman"/>
                          <a:cs typeface="Times New Roman"/>
                        </a:rPr>
                        <a:t>упр</a:t>
                      </a:r>
                      <a:r>
                        <a:rPr lang="ru-RU" sz="2000" b="1" i="1" baseline="0" dirty="0" smtClean="0">
                          <a:latin typeface="Courier New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1" i="1" dirty="0" smtClean="0">
                          <a:latin typeface="Courier New"/>
                          <a:ea typeface="Times New Roman"/>
                          <a:cs typeface="Times New Roman"/>
                        </a:rPr>
                        <a:t>14  (2а,г)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i="1" dirty="0" err="1" smtClean="0">
                          <a:latin typeface="Courier New"/>
                          <a:ea typeface="Times New Roman"/>
                          <a:cs typeface="Times New Roman"/>
                        </a:rPr>
                        <a:t>упр</a:t>
                      </a:r>
                      <a:r>
                        <a:rPr lang="ru-RU" sz="2000" b="1" i="1" baseline="0" dirty="0" smtClean="0">
                          <a:latin typeface="Courier New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b="1" i="1" dirty="0" smtClean="0">
                          <a:latin typeface="Courier New"/>
                          <a:ea typeface="Times New Roman"/>
                          <a:cs typeface="Times New Roman"/>
                        </a:rPr>
                        <a:t>14  (2б,3)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i="1" dirty="0" smtClean="0">
                          <a:latin typeface="Courier New"/>
                          <a:ea typeface="Times New Roman"/>
                          <a:cs typeface="Times New Roman"/>
                        </a:rPr>
                        <a:t>(190,189,188(</a:t>
                      </a:r>
                      <a:r>
                        <a:rPr lang="ru-RU" sz="2000" b="1" i="1" dirty="0" err="1" smtClean="0">
                          <a:latin typeface="Courier New"/>
                          <a:ea typeface="Times New Roman"/>
                          <a:cs typeface="Times New Roman"/>
                        </a:rPr>
                        <a:t>а,б</a:t>
                      </a:r>
                      <a:r>
                        <a:rPr lang="ru-RU" sz="2000" b="1" i="1" smtClean="0">
                          <a:latin typeface="Courier New"/>
                          <a:ea typeface="Times New Roman"/>
                          <a:cs typeface="Times New Roman"/>
                        </a:rPr>
                        <a:t>),187,186) 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1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Courier New"/>
                          <a:ea typeface="Times New Roman"/>
                          <a:cs typeface="Times New Roman"/>
                        </a:rPr>
                        <a:t>Закрепление материала, при решении качественных задач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41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ДЗ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гр.1.</a:t>
                      </a: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50м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Урок -  7 (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пд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 ) /3у13н/ № 39  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раздел (III)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ТЕМА: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/зт10/</a:t>
            </a:r>
            <a:r>
              <a:rPr kumimoji="0" lang="ru-RU" sz="24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Невесомость и ее условия.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ЦЕЛИ: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 Закрепить знания учащихся по теме 10.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Задачи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:     создать условия для закрепления знаний по теме № 10.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ТИП УРОКА: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ВИД УРОКА: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ДЕМОНСТРАЦИИ: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itchFamily="49" charset="0"/>
                <a:ea typeface="Times New Roman" pitchFamily="18" charset="0"/>
                <a:cs typeface="Courier New" pitchFamily="49" charset="0"/>
              </a:rPr>
              <a:t>Х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urier New" pitchFamily="49" charset="0"/>
              <a:ea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0" y="5929330"/>
            <a:ext cx="9144000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 какой скорость мотоциклу нужно двигаться по вертикальной стене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0" y="0"/>
            <a:ext cx="2786050" cy="278537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lvl="0">
              <a:lnSpc>
                <a:spcPts val="3500"/>
              </a:lnSpc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Рабочая стр.28</a:t>
            </a:r>
          </a:p>
          <a:p>
            <a:pPr lvl="0">
              <a:lnSpc>
                <a:spcPts val="3500"/>
              </a:lnSpc>
            </a:pP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v-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=500кг</a:t>
            </a: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пок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=0,4</a:t>
            </a:r>
          </a:p>
          <a:p>
            <a:pPr>
              <a:lnSpc>
                <a:spcPts val="3500"/>
              </a:lnSpc>
            </a:pPr>
            <a:endParaRPr lang="ru-RU" sz="48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=10м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0" y="5000636"/>
            <a:ext cx="914400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только по окружности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со скоростью не меньше 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15,8 м/с, 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это около 60км/ч.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071770" y="0"/>
            <a:ext cx="6072230" cy="99001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lnSpc>
                <a:spcPts val="3500"/>
              </a:lnSpc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Мотоцикл  движется по окружности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lnSpc>
                <a:spcPts val="35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oz)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N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M·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grpSp>
        <p:nvGrpSpPr>
          <p:cNvPr id="2" name="Группа 4"/>
          <p:cNvGrpSpPr/>
          <p:nvPr/>
        </p:nvGrpSpPr>
        <p:grpSpPr>
          <a:xfrm>
            <a:off x="6858016" y="3000372"/>
            <a:ext cx="714380" cy="461665"/>
            <a:chOff x="2714612" y="4429132"/>
            <a:chExt cx="714380" cy="461665"/>
          </a:xfrm>
        </p:grpSpPr>
        <p:sp>
          <p:nvSpPr>
            <p:cNvPr id="63" name="TextBox 62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4" name="Прямая со стрелкой 63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10"/>
          <p:cNvGrpSpPr/>
          <p:nvPr/>
        </p:nvGrpSpPr>
        <p:grpSpPr>
          <a:xfrm>
            <a:off x="6858016" y="1314378"/>
            <a:ext cx="714380" cy="400110"/>
            <a:chOff x="1857356" y="2528824"/>
            <a:chExt cx="714380" cy="400110"/>
          </a:xfrm>
        </p:grpSpPr>
        <p:cxnSp>
          <p:nvCxnSpPr>
            <p:cNvPr id="75" name="Прямая со стрелкой 7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Box 82"/>
            <p:cNvSpPr txBox="1"/>
            <p:nvPr/>
          </p:nvSpPr>
          <p:spPr>
            <a:xfrm>
              <a:off x="1857356" y="2528824"/>
              <a:ext cx="7143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85" name="Прямая соединительная линия 84"/>
          <p:cNvCxnSpPr/>
          <p:nvPr/>
        </p:nvCxnSpPr>
        <p:spPr>
          <a:xfrm rot="-120000" flipV="1">
            <a:off x="6858016" y="2414825"/>
            <a:ext cx="720000" cy="28380"/>
          </a:xfrm>
          <a:prstGeom prst="line">
            <a:avLst/>
          </a:prstGeom>
          <a:ln w="50800">
            <a:solidFill>
              <a:srgbClr val="0014AC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 rot="16200000" flipV="1">
            <a:off x="7106183" y="2956823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 стрелкой 99"/>
          <p:cNvCxnSpPr/>
          <p:nvPr/>
        </p:nvCxnSpPr>
        <p:spPr>
          <a:xfrm rot="16200000" flipV="1">
            <a:off x="7082403" y="1897557"/>
            <a:ext cx="1021304" cy="17253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 стрелкой 115"/>
          <p:cNvCxnSpPr/>
          <p:nvPr/>
        </p:nvCxnSpPr>
        <p:spPr>
          <a:xfrm rot="10800000" flipV="1">
            <a:off x="7713684" y="2643182"/>
            <a:ext cx="715968" cy="357190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7"/>
          <p:cNvGrpSpPr/>
          <p:nvPr/>
        </p:nvGrpSpPr>
        <p:grpSpPr>
          <a:xfrm>
            <a:off x="7858148" y="2714620"/>
            <a:ext cx="714380" cy="584775"/>
            <a:chOff x="3357554" y="2143116"/>
            <a:chExt cx="714380" cy="584775"/>
          </a:xfrm>
          <a:noFill/>
        </p:grpSpPr>
        <p:sp>
          <p:nvSpPr>
            <p:cNvPr id="119" name="TextBox 118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0" name="Прямая со стрелкой 119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1" name="Прямая со стрелкой 120"/>
          <p:cNvCxnSpPr/>
          <p:nvPr/>
        </p:nvCxnSpPr>
        <p:spPr>
          <a:xfrm>
            <a:off x="6643702" y="1857362"/>
            <a:ext cx="784230" cy="2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7"/>
          <p:cNvGrpSpPr/>
          <p:nvPr/>
        </p:nvGrpSpPr>
        <p:grpSpPr>
          <a:xfrm>
            <a:off x="6215074" y="1844093"/>
            <a:ext cx="714380" cy="584775"/>
            <a:chOff x="2857488" y="2844225"/>
            <a:chExt cx="714380" cy="584775"/>
          </a:xfrm>
        </p:grpSpPr>
        <p:sp>
          <p:nvSpPr>
            <p:cNvPr id="123" name="TextBox 122"/>
            <p:cNvSpPr txBox="1"/>
            <p:nvPr/>
          </p:nvSpPr>
          <p:spPr>
            <a:xfrm>
              <a:off x="2857488" y="2844225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4" name="Прямая со стрелкой 123"/>
            <p:cNvCxnSpPr/>
            <p:nvPr/>
          </p:nvCxnSpPr>
          <p:spPr>
            <a:xfrm>
              <a:off x="2938551" y="3031722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131"/>
          <p:cNvGrpSpPr/>
          <p:nvPr/>
        </p:nvGrpSpPr>
        <p:grpSpPr>
          <a:xfrm>
            <a:off x="8428738" y="1571612"/>
            <a:ext cx="715262" cy="1428760"/>
            <a:chOff x="4713994" y="1142984"/>
            <a:chExt cx="715262" cy="1428760"/>
          </a:xfrm>
        </p:grpSpPr>
        <p:grpSp>
          <p:nvGrpSpPr>
            <p:cNvPr id="7" name="Группа 68"/>
            <p:cNvGrpSpPr/>
            <p:nvPr/>
          </p:nvGrpSpPr>
          <p:grpSpPr>
            <a:xfrm rot="10800000">
              <a:off x="4740210" y="1285860"/>
              <a:ext cx="546170" cy="1285884"/>
              <a:chOff x="671325" y="1571634"/>
              <a:chExt cx="983713" cy="3060000"/>
            </a:xfrm>
          </p:grpSpPr>
          <p:cxnSp>
            <p:nvCxnSpPr>
              <p:cNvPr id="126" name="Прямая соединительная линия 125"/>
              <p:cNvCxnSpPr/>
              <p:nvPr/>
            </p:nvCxnSpPr>
            <p:spPr>
              <a:xfrm rot="5400000" flipH="1" flipV="1">
                <a:off x="-857880" y="3100839"/>
                <a:ext cx="3060000" cy="1589"/>
              </a:xfrm>
              <a:prstGeom prst="line">
                <a:avLst/>
              </a:prstGeom>
              <a:ln w="38100">
                <a:solidFill>
                  <a:srgbClr val="0014AC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Прямая соединительная линия 126"/>
              <p:cNvCxnSpPr/>
              <p:nvPr/>
            </p:nvCxnSpPr>
            <p:spPr>
              <a:xfrm>
                <a:off x="682438" y="2591636"/>
                <a:ext cx="972600" cy="1587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none"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9" name="TextBox 128"/>
            <p:cNvSpPr txBox="1"/>
            <p:nvPr/>
          </p:nvSpPr>
          <p:spPr>
            <a:xfrm>
              <a:off x="4713994" y="1714488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z </a:t>
              </a:r>
              <a:endPara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5000628" y="1142984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y </a:t>
              </a:r>
              <a:endParaRPr lang="ru-RU" sz="1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3" name="Прямоугольник 132"/>
          <p:cNvSpPr/>
          <p:nvPr/>
        </p:nvSpPr>
        <p:spPr>
          <a:xfrm>
            <a:off x="2714612" y="1000108"/>
            <a:ext cx="392909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тр.п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2928926" y="1643050"/>
            <a:ext cx="2357454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2928926" y="2214554"/>
            <a:ext cx="2286016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endParaRPr lang="ru-RU" sz="3200" dirty="0"/>
          </a:p>
        </p:txBody>
      </p:sp>
      <p:sp>
        <p:nvSpPr>
          <p:cNvPr id="139" name="TextBox 138"/>
          <p:cNvSpPr txBox="1"/>
          <p:nvPr/>
        </p:nvSpPr>
        <p:spPr>
          <a:xfrm>
            <a:off x="3286116" y="2786058"/>
            <a:ext cx="1500198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endParaRPr lang="ru-RU" sz="3200" dirty="0"/>
          </a:p>
        </p:txBody>
      </p:sp>
      <p:cxnSp>
        <p:nvCxnSpPr>
          <p:cNvPr id="154" name="Прямая со стрелкой 153"/>
          <p:cNvCxnSpPr/>
          <p:nvPr/>
        </p:nvCxnSpPr>
        <p:spPr>
          <a:xfrm rot="16200000" flipH="1">
            <a:off x="3714744" y="714356"/>
            <a:ext cx="1071570" cy="1071570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 стрелкой 155"/>
          <p:cNvCxnSpPr/>
          <p:nvPr/>
        </p:nvCxnSpPr>
        <p:spPr>
          <a:xfrm rot="5400000">
            <a:off x="3178959" y="1464455"/>
            <a:ext cx="500066" cy="285752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Прямоугольник 83"/>
          <p:cNvSpPr/>
          <p:nvPr/>
        </p:nvSpPr>
        <p:spPr>
          <a:xfrm>
            <a:off x="7472083" y="2206963"/>
            <a:ext cx="214314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Скругленный прямоугольник 79"/>
          <p:cNvSpPr/>
          <p:nvPr/>
        </p:nvSpPr>
        <p:spPr>
          <a:xfrm>
            <a:off x="2928926" y="2357430"/>
            <a:ext cx="500066" cy="357190"/>
          </a:xfrm>
          <a:prstGeom prst="roundRect">
            <a:avLst/>
          </a:prstGeom>
          <a:solidFill>
            <a:schemeClr val="bg1">
              <a:lumMod val="85000"/>
              <a:alpha val="6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Скругленный прямоугольник 94"/>
          <p:cNvSpPr/>
          <p:nvPr/>
        </p:nvSpPr>
        <p:spPr>
          <a:xfrm>
            <a:off x="4339026" y="2338770"/>
            <a:ext cx="357190" cy="357190"/>
          </a:xfrm>
          <a:prstGeom prst="roundRect">
            <a:avLst/>
          </a:prstGeom>
          <a:solidFill>
            <a:schemeClr val="bg1">
              <a:lumMod val="85000"/>
              <a:alpha val="6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7709710" y="1500174"/>
            <a:ext cx="71438" cy="1928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52"/>
          <p:cNvSpPr txBox="1"/>
          <p:nvPr/>
        </p:nvSpPr>
        <p:spPr>
          <a:xfrm>
            <a:off x="3286116" y="3357562"/>
            <a:ext cx="1500198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  <a:ln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25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endParaRPr lang="ru-RU" sz="3200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5429256" y="1500174"/>
            <a:ext cx="71438" cy="1928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5500694" y="2214554"/>
            <a:ext cx="2214578" cy="500066"/>
          </a:xfrm>
          <a:prstGeom prst="ellipse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Группа 7"/>
          <p:cNvGrpSpPr/>
          <p:nvPr/>
        </p:nvGrpSpPr>
        <p:grpSpPr>
          <a:xfrm>
            <a:off x="6500826" y="2467269"/>
            <a:ext cx="714380" cy="461665"/>
            <a:chOff x="3357554" y="2143116"/>
            <a:chExt cx="714380" cy="461665"/>
          </a:xfrm>
        </p:grpSpPr>
        <p:sp>
          <p:nvSpPr>
            <p:cNvPr id="58" name="TextBox 57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9" name="Прямая со стрелкой 5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55"/>
          <p:cNvGrpSpPr/>
          <p:nvPr/>
        </p:nvGrpSpPr>
        <p:grpSpPr>
          <a:xfrm>
            <a:off x="214282" y="3797099"/>
            <a:ext cx="1597548" cy="1132099"/>
            <a:chOff x="630659" y="4438667"/>
            <a:chExt cx="1597548" cy="1132099"/>
          </a:xfrm>
        </p:grpSpPr>
        <p:grpSp>
          <p:nvGrpSpPr>
            <p:cNvPr id="10" name="Group 3"/>
            <p:cNvGrpSpPr>
              <a:grpSpLocks/>
            </p:cNvGrpSpPr>
            <p:nvPr/>
          </p:nvGrpSpPr>
          <p:grpSpPr bwMode="auto">
            <a:xfrm>
              <a:off x="1512695" y="4438667"/>
              <a:ext cx="715458" cy="1132099"/>
              <a:chOff x="9815" y="3167"/>
              <a:chExt cx="183" cy="622"/>
            </a:xfrm>
          </p:grpSpPr>
          <p:sp>
            <p:nvSpPr>
              <p:cNvPr id="70" name="Text Box 4"/>
              <p:cNvSpPr txBox="1">
                <a:spLocks noChangeArrowheads="1"/>
              </p:cNvSpPr>
              <p:nvPr/>
            </p:nvSpPr>
            <p:spPr bwMode="auto">
              <a:xfrm>
                <a:off x="9827" y="3421"/>
                <a:ext cx="11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" name="Text Box 5"/>
              <p:cNvSpPr txBox="1">
                <a:spLocks noChangeArrowheads="1"/>
              </p:cNvSpPr>
              <p:nvPr/>
            </p:nvSpPr>
            <p:spPr bwMode="auto">
              <a:xfrm>
                <a:off x="9815" y="3167"/>
                <a:ext cx="183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3" name="Line 6"/>
              <p:cNvSpPr>
                <a:spLocks noChangeShapeType="1"/>
              </p:cNvSpPr>
              <p:nvPr/>
            </p:nvSpPr>
            <p:spPr bwMode="auto">
              <a:xfrm>
                <a:off x="9827" y="3537"/>
                <a:ext cx="12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5" name="TextBox 64"/>
            <p:cNvSpPr txBox="1"/>
            <p:nvPr/>
          </p:nvSpPr>
          <p:spPr>
            <a:xfrm>
              <a:off x="630659" y="4786322"/>
              <a:ext cx="10001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" name="Группа 55"/>
          <p:cNvGrpSpPr/>
          <p:nvPr/>
        </p:nvGrpSpPr>
        <p:grpSpPr>
          <a:xfrm>
            <a:off x="7425178" y="3643314"/>
            <a:ext cx="1147350" cy="1132099"/>
            <a:chOff x="1080803" y="4438667"/>
            <a:chExt cx="1147350" cy="1132099"/>
          </a:xfrm>
        </p:grpSpPr>
        <p:grpSp>
          <p:nvGrpSpPr>
            <p:cNvPr id="12" name="Group 3"/>
            <p:cNvGrpSpPr>
              <a:grpSpLocks/>
            </p:cNvGrpSpPr>
            <p:nvPr/>
          </p:nvGrpSpPr>
          <p:grpSpPr bwMode="auto">
            <a:xfrm>
              <a:off x="1512695" y="4438667"/>
              <a:ext cx="715458" cy="1132099"/>
              <a:chOff x="9815" y="3167"/>
              <a:chExt cx="183" cy="622"/>
            </a:xfrm>
          </p:grpSpPr>
          <p:sp>
            <p:nvSpPr>
              <p:cNvPr id="79" name="Text Box 4"/>
              <p:cNvSpPr txBox="1">
                <a:spLocks noChangeArrowheads="1"/>
              </p:cNvSpPr>
              <p:nvPr/>
            </p:nvSpPr>
            <p:spPr bwMode="auto">
              <a:xfrm>
                <a:off x="9827" y="3421"/>
                <a:ext cx="11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1" name="Text Box 5"/>
              <p:cNvSpPr txBox="1">
                <a:spLocks noChangeArrowheads="1"/>
              </p:cNvSpPr>
              <p:nvPr/>
            </p:nvSpPr>
            <p:spPr bwMode="auto">
              <a:xfrm>
                <a:off x="9815" y="3167"/>
                <a:ext cx="183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8" name="Line 6"/>
              <p:cNvSpPr>
                <a:spLocks noChangeShapeType="1"/>
              </p:cNvSpPr>
              <p:nvPr/>
            </p:nvSpPr>
            <p:spPr bwMode="auto">
              <a:xfrm>
                <a:off x="9827" y="3537"/>
                <a:ext cx="12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8" name="TextBox 77"/>
            <p:cNvSpPr txBox="1"/>
            <p:nvPr/>
          </p:nvSpPr>
          <p:spPr>
            <a:xfrm>
              <a:off x="1080803" y="4786322"/>
              <a:ext cx="4286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Group 3"/>
          <p:cNvGrpSpPr>
            <a:grpSpLocks/>
          </p:cNvGrpSpPr>
          <p:nvPr/>
        </p:nvGrpSpPr>
        <p:grpSpPr bwMode="auto">
          <a:xfrm>
            <a:off x="6927041" y="3654223"/>
            <a:ext cx="762373" cy="1132099"/>
            <a:chOff x="9815" y="3167"/>
            <a:chExt cx="195" cy="622"/>
          </a:xfrm>
        </p:grpSpPr>
        <p:sp>
          <p:nvSpPr>
            <p:cNvPr id="92" name="Text Box 4"/>
            <p:cNvSpPr txBox="1">
              <a:spLocks noChangeArrowheads="1"/>
            </p:cNvSpPr>
            <p:nvPr/>
          </p:nvSpPr>
          <p:spPr bwMode="auto">
            <a:xfrm>
              <a:off x="9827" y="3421"/>
              <a:ext cx="18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40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40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3" name="Text Box 5"/>
            <p:cNvSpPr txBox="1">
              <a:spLocks noChangeArrowheads="1"/>
            </p:cNvSpPr>
            <p:nvPr/>
          </p:nvSpPr>
          <p:spPr bwMode="auto">
            <a:xfrm>
              <a:off x="9815" y="3167"/>
              <a:ext cx="183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g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4" name="Line 6"/>
            <p:cNvSpPr>
              <a:spLocks noChangeShapeType="1"/>
            </p:cNvSpPr>
            <p:nvPr/>
          </p:nvSpPr>
          <p:spPr bwMode="auto">
            <a:xfrm>
              <a:off x="9827" y="3537"/>
              <a:ext cx="12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6" name="TextBox 95"/>
          <p:cNvSpPr txBox="1"/>
          <p:nvPr/>
        </p:nvSpPr>
        <p:spPr>
          <a:xfrm>
            <a:off x="1571604" y="5429264"/>
            <a:ext cx="714380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  <a:ln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dirty="0" smtClean="0"/>
              <a:t> </a:t>
            </a:r>
            <a:endParaRPr lang="ru-RU" sz="3200" dirty="0"/>
          </a:p>
        </p:txBody>
      </p:sp>
      <p:sp>
        <p:nvSpPr>
          <p:cNvPr id="97" name="TextBox 96"/>
          <p:cNvSpPr txBox="1"/>
          <p:nvPr/>
        </p:nvSpPr>
        <p:spPr>
          <a:xfrm>
            <a:off x="5022144" y="5450780"/>
            <a:ext cx="428628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  <a:ln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dirty="0" smtClean="0"/>
              <a:t>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1" presetClass="entr" presetSubtype="1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5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0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7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7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500"/>
                            </p:stCondLst>
                            <p:childTnLst>
                              <p:par>
                                <p:cTn id="16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6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7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8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1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2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  <p:bldP spid="55" grpId="0" build="p" animBg="1"/>
      <p:bldP spid="82" grpId="0"/>
      <p:bldP spid="60" grpId="0" animBg="1"/>
      <p:bldP spid="133" grpId="0" animBg="1"/>
      <p:bldP spid="135" grpId="0" animBg="1"/>
      <p:bldP spid="138" grpId="0" animBg="1"/>
      <p:bldP spid="139" grpId="0" animBg="1"/>
      <p:bldP spid="84" grpId="0" animBg="1"/>
      <p:bldP spid="80" grpId="0" animBg="1"/>
      <p:bldP spid="95" grpId="0" animBg="1"/>
      <p:bldP spid="53" grpId="0" animBg="1"/>
      <p:bldP spid="56" grpId="0" animBg="1"/>
      <p:bldP spid="96" grpId="0" animBg="1"/>
      <p:bldP spid="96" grpId="1" animBg="1"/>
      <p:bldP spid="97" grpId="0" animBg="1"/>
      <p:bldP spid="97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0" y="5929330"/>
            <a:ext cx="9144000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 какой скорость мотоциклу нужно двигаться по вертикальной стене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0" y="1000108"/>
            <a:ext cx="2786050" cy="2785378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lvl="0">
              <a:lnSpc>
                <a:spcPts val="3500"/>
              </a:lnSpc>
            </a:pPr>
            <a:endParaRPr lang="ru-RU" sz="3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v-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=500кг</a:t>
            </a: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пок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=0,4</a:t>
            </a:r>
          </a:p>
          <a:p>
            <a:pPr>
              <a:lnSpc>
                <a:spcPts val="3500"/>
              </a:lnSpc>
            </a:pPr>
            <a:endParaRPr lang="ru-RU" sz="48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=10м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0" y="5000636"/>
            <a:ext cx="914400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только по окружности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со скоростью не меньше 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15,8 м/с, 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это около 60км/ч.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0" y="0"/>
            <a:ext cx="9144000" cy="99001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lnSpc>
                <a:spcPts val="3500"/>
              </a:lnSpc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Мотоцикл  движется по вертикальной стене (по окружности)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lnSpc>
                <a:spcPts val="3500"/>
              </a:lnSpc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oz)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N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M·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grpSp>
        <p:nvGrpSpPr>
          <p:cNvPr id="2" name="Группа 4"/>
          <p:cNvGrpSpPr/>
          <p:nvPr/>
        </p:nvGrpSpPr>
        <p:grpSpPr>
          <a:xfrm>
            <a:off x="6858016" y="3000372"/>
            <a:ext cx="714380" cy="461665"/>
            <a:chOff x="2714612" y="4429132"/>
            <a:chExt cx="714380" cy="461665"/>
          </a:xfrm>
        </p:grpSpPr>
        <p:sp>
          <p:nvSpPr>
            <p:cNvPr id="63" name="TextBox 62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4" name="Прямая со стрелкой 63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10"/>
          <p:cNvGrpSpPr/>
          <p:nvPr/>
        </p:nvGrpSpPr>
        <p:grpSpPr>
          <a:xfrm>
            <a:off x="6858016" y="1314378"/>
            <a:ext cx="714380" cy="400110"/>
            <a:chOff x="1857356" y="2528824"/>
            <a:chExt cx="714380" cy="400110"/>
          </a:xfrm>
        </p:grpSpPr>
        <p:cxnSp>
          <p:nvCxnSpPr>
            <p:cNvPr id="75" name="Прямая со стрелкой 7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Box 82"/>
            <p:cNvSpPr txBox="1"/>
            <p:nvPr/>
          </p:nvSpPr>
          <p:spPr>
            <a:xfrm>
              <a:off x="1857356" y="2528824"/>
              <a:ext cx="7143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85" name="Прямая соединительная линия 84"/>
          <p:cNvCxnSpPr/>
          <p:nvPr/>
        </p:nvCxnSpPr>
        <p:spPr>
          <a:xfrm rot="-120000" flipV="1">
            <a:off x="6858016" y="2414825"/>
            <a:ext cx="720000" cy="28380"/>
          </a:xfrm>
          <a:prstGeom prst="line">
            <a:avLst/>
          </a:prstGeom>
          <a:ln w="50800">
            <a:solidFill>
              <a:srgbClr val="0014AC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 rot="16200000" flipV="1">
            <a:off x="7106183" y="2956823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 стрелкой 99"/>
          <p:cNvCxnSpPr/>
          <p:nvPr/>
        </p:nvCxnSpPr>
        <p:spPr>
          <a:xfrm rot="16200000" flipV="1">
            <a:off x="7082403" y="1897557"/>
            <a:ext cx="1021304" cy="17253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 стрелкой 115"/>
          <p:cNvCxnSpPr/>
          <p:nvPr/>
        </p:nvCxnSpPr>
        <p:spPr>
          <a:xfrm rot="10800000" flipV="1">
            <a:off x="7713684" y="2643182"/>
            <a:ext cx="715968" cy="357190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7"/>
          <p:cNvGrpSpPr/>
          <p:nvPr/>
        </p:nvGrpSpPr>
        <p:grpSpPr>
          <a:xfrm>
            <a:off x="7858148" y="2714620"/>
            <a:ext cx="714380" cy="584775"/>
            <a:chOff x="3357554" y="2143116"/>
            <a:chExt cx="714380" cy="584775"/>
          </a:xfrm>
          <a:noFill/>
        </p:grpSpPr>
        <p:sp>
          <p:nvSpPr>
            <p:cNvPr id="119" name="TextBox 118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0" name="Прямая со стрелкой 119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1" name="Прямая со стрелкой 120"/>
          <p:cNvCxnSpPr/>
          <p:nvPr/>
        </p:nvCxnSpPr>
        <p:spPr>
          <a:xfrm>
            <a:off x="6643702" y="1857362"/>
            <a:ext cx="784230" cy="2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7"/>
          <p:cNvGrpSpPr/>
          <p:nvPr/>
        </p:nvGrpSpPr>
        <p:grpSpPr>
          <a:xfrm>
            <a:off x="6215074" y="1844093"/>
            <a:ext cx="714380" cy="584775"/>
            <a:chOff x="2857488" y="2844225"/>
            <a:chExt cx="714380" cy="584775"/>
          </a:xfrm>
        </p:grpSpPr>
        <p:sp>
          <p:nvSpPr>
            <p:cNvPr id="123" name="TextBox 122"/>
            <p:cNvSpPr txBox="1"/>
            <p:nvPr/>
          </p:nvSpPr>
          <p:spPr>
            <a:xfrm>
              <a:off x="2857488" y="2844225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4" name="Прямая со стрелкой 123"/>
            <p:cNvCxnSpPr/>
            <p:nvPr/>
          </p:nvCxnSpPr>
          <p:spPr>
            <a:xfrm>
              <a:off x="2938551" y="3031722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131"/>
          <p:cNvGrpSpPr/>
          <p:nvPr/>
        </p:nvGrpSpPr>
        <p:grpSpPr>
          <a:xfrm>
            <a:off x="8428738" y="1571612"/>
            <a:ext cx="715262" cy="1428760"/>
            <a:chOff x="4713994" y="1142984"/>
            <a:chExt cx="715262" cy="1428760"/>
          </a:xfrm>
        </p:grpSpPr>
        <p:grpSp>
          <p:nvGrpSpPr>
            <p:cNvPr id="7" name="Группа 68"/>
            <p:cNvGrpSpPr/>
            <p:nvPr/>
          </p:nvGrpSpPr>
          <p:grpSpPr>
            <a:xfrm rot="10800000">
              <a:off x="4740210" y="1285860"/>
              <a:ext cx="546170" cy="1285884"/>
              <a:chOff x="671325" y="1571634"/>
              <a:chExt cx="983713" cy="3060000"/>
            </a:xfrm>
          </p:grpSpPr>
          <p:cxnSp>
            <p:nvCxnSpPr>
              <p:cNvPr id="126" name="Прямая соединительная линия 125"/>
              <p:cNvCxnSpPr/>
              <p:nvPr/>
            </p:nvCxnSpPr>
            <p:spPr>
              <a:xfrm rot="5400000" flipH="1" flipV="1">
                <a:off x="-857880" y="3100839"/>
                <a:ext cx="3060000" cy="1589"/>
              </a:xfrm>
              <a:prstGeom prst="line">
                <a:avLst/>
              </a:prstGeom>
              <a:ln w="38100">
                <a:solidFill>
                  <a:srgbClr val="0014AC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Прямая соединительная линия 126"/>
              <p:cNvCxnSpPr/>
              <p:nvPr/>
            </p:nvCxnSpPr>
            <p:spPr>
              <a:xfrm>
                <a:off x="682438" y="2591636"/>
                <a:ext cx="972600" cy="1587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none"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9" name="TextBox 128"/>
            <p:cNvSpPr txBox="1"/>
            <p:nvPr/>
          </p:nvSpPr>
          <p:spPr>
            <a:xfrm>
              <a:off x="4713994" y="1714488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z </a:t>
              </a:r>
              <a:endPara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5000628" y="1142984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y </a:t>
              </a:r>
              <a:endParaRPr lang="ru-RU" sz="1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3" name="Прямоугольник 132"/>
          <p:cNvSpPr/>
          <p:nvPr/>
        </p:nvSpPr>
        <p:spPr>
          <a:xfrm>
            <a:off x="2714612" y="1000108"/>
            <a:ext cx="392909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тр.п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2928926" y="1643050"/>
            <a:ext cx="2357454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2928926" y="2214554"/>
            <a:ext cx="2286016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endParaRPr lang="ru-RU" sz="3200" dirty="0"/>
          </a:p>
        </p:txBody>
      </p:sp>
      <p:sp>
        <p:nvSpPr>
          <p:cNvPr id="139" name="TextBox 138"/>
          <p:cNvSpPr txBox="1"/>
          <p:nvPr/>
        </p:nvSpPr>
        <p:spPr>
          <a:xfrm>
            <a:off x="3286116" y="2786058"/>
            <a:ext cx="1500198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endParaRPr lang="ru-RU" sz="3200" dirty="0"/>
          </a:p>
        </p:txBody>
      </p:sp>
      <p:cxnSp>
        <p:nvCxnSpPr>
          <p:cNvPr id="154" name="Прямая со стрелкой 153"/>
          <p:cNvCxnSpPr/>
          <p:nvPr/>
        </p:nvCxnSpPr>
        <p:spPr>
          <a:xfrm>
            <a:off x="3786182" y="857232"/>
            <a:ext cx="1000132" cy="857256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 стрелкой 155"/>
          <p:cNvCxnSpPr/>
          <p:nvPr/>
        </p:nvCxnSpPr>
        <p:spPr>
          <a:xfrm rot="5400000">
            <a:off x="3178959" y="1464455"/>
            <a:ext cx="500066" cy="285752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Прямоугольник 83"/>
          <p:cNvSpPr/>
          <p:nvPr/>
        </p:nvSpPr>
        <p:spPr>
          <a:xfrm>
            <a:off x="7472083" y="2206963"/>
            <a:ext cx="214314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Скругленный прямоугольник 79"/>
          <p:cNvSpPr/>
          <p:nvPr/>
        </p:nvSpPr>
        <p:spPr>
          <a:xfrm>
            <a:off x="2928926" y="2357430"/>
            <a:ext cx="500066" cy="357190"/>
          </a:xfrm>
          <a:prstGeom prst="roundRect">
            <a:avLst/>
          </a:prstGeom>
          <a:solidFill>
            <a:schemeClr val="bg1">
              <a:lumMod val="85000"/>
              <a:alpha val="6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Скругленный прямоугольник 94"/>
          <p:cNvSpPr/>
          <p:nvPr/>
        </p:nvSpPr>
        <p:spPr>
          <a:xfrm>
            <a:off x="4339026" y="2338770"/>
            <a:ext cx="357190" cy="357190"/>
          </a:xfrm>
          <a:prstGeom prst="roundRect">
            <a:avLst/>
          </a:prstGeom>
          <a:solidFill>
            <a:schemeClr val="bg1">
              <a:lumMod val="85000"/>
              <a:alpha val="6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7709710" y="1500174"/>
            <a:ext cx="71438" cy="1928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52"/>
          <p:cNvSpPr txBox="1"/>
          <p:nvPr/>
        </p:nvSpPr>
        <p:spPr>
          <a:xfrm>
            <a:off x="3286116" y="3357562"/>
            <a:ext cx="1500198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  <a:ln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25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endParaRPr lang="ru-RU" sz="3200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5429256" y="1500174"/>
            <a:ext cx="71438" cy="1928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5500694" y="2214554"/>
            <a:ext cx="2214578" cy="500066"/>
          </a:xfrm>
          <a:prstGeom prst="ellipse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Группа 7"/>
          <p:cNvGrpSpPr/>
          <p:nvPr/>
        </p:nvGrpSpPr>
        <p:grpSpPr>
          <a:xfrm>
            <a:off x="6500826" y="2467269"/>
            <a:ext cx="714380" cy="461665"/>
            <a:chOff x="3357554" y="2143116"/>
            <a:chExt cx="714380" cy="461665"/>
          </a:xfrm>
        </p:grpSpPr>
        <p:sp>
          <p:nvSpPr>
            <p:cNvPr id="58" name="TextBox 57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9" name="Прямая со стрелкой 5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55"/>
          <p:cNvGrpSpPr/>
          <p:nvPr/>
        </p:nvGrpSpPr>
        <p:grpSpPr>
          <a:xfrm>
            <a:off x="214282" y="3797099"/>
            <a:ext cx="1597548" cy="1132099"/>
            <a:chOff x="630659" y="4438667"/>
            <a:chExt cx="1597548" cy="1132099"/>
          </a:xfrm>
        </p:grpSpPr>
        <p:grpSp>
          <p:nvGrpSpPr>
            <p:cNvPr id="10" name="Group 3"/>
            <p:cNvGrpSpPr>
              <a:grpSpLocks/>
            </p:cNvGrpSpPr>
            <p:nvPr/>
          </p:nvGrpSpPr>
          <p:grpSpPr bwMode="auto">
            <a:xfrm>
              <a:off x="1512695" y="4438667"/>
              <a:ext cx="715458" cy="1132099"/>
              <a:chOff x="9815" y="3167"/>
              <a:chExt cx="183" cy="622"/>
            </a:xfrm>
          </p:grpSpPr>
          <p:sp>
            <p:nvSpPr>
              <p:cNvPr id="70" name="Text Box 4"/>
              <p:cNvSpPr txBox="1">
                <a:spLocks noChangeArrowheads="1"/>
              </p:cNvSpPr>
              <p:nvPr/>
            </p:nvSpPr>
            <p:spPr bwMode="auto">
              <a:xfrm>
                <a:off x="9827" y="3421"/>
                <a:ext cx="11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" name="Text Box 5"/>
              <p:cNvSpPr txBox="1">
                <a:spLocks noChangeArrowheads="1"/>
              </p:cNvSpPr>
              <p:nvPr/>
            </p:nvSpPr>
            <p:spPr bwMode="auto">
              <a:xfrm>
                <a:off x="9815" y="3167"/>
                <a:ext cx="183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3" name="Line 6"/>
              <p:cNvSpPr>
                <a:spLocks noChangeShapeType="1"/>
              </p:cNvSpPr>
              <p:nvPr/>
            </p:nvSpPr>
            <p:spPr bwMode="auto">
              <a:xfrm>
                <a:off x="9827" y="3537"/>
                <a:ext cx="12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5" name="TextBox 64"/>
            <p:cNvSpPr txBox="1"/>
            <p:nvPr/>
          </p:nvSpPr>
          <p:spPr>
            <a:xfrm>
              <a:off x="630659" y="4786322"/>
              <a:ext cx="10001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" name="Группа 55"/>
          <p:cNvGrpSpPr/>
          <p:nvPr/>
        </p:nvGrpSpPr>
        <p:grpSpPr>
          <a:xfrm>
            <a:off x="7425178" y="3643314"/>
            <a:ext cx="1147350" cy="1132099"/>
            <a:chOff x="1080803" y="4438667"/>
            <a:chExt cx="1147350" cy="1132099"/>
          </a:xfrm>
        </p:grpSpPr>
        <p:grpSp>
          <p:nvGrpSpPr>
            <p:cNvPr id="12" name="Group 3"/>
            <p:cNvGrpSpPr>
              <a:grpSpLocks/>
            </p:cNvGrpSpPr>
            <p:nvPr/>
          </p:nvGrpSpPr>
          <p:grpSpPr bwMode="auto">
            <a:xfrm>
              <a:off x="1512695" y="4438667"/>
              <a:ext cx="715458" cy="1132099"/>
              <a:chOff x="9815" y="3167"/>
              <a:chExt cx="183" cy="622"/>
            </a:xfrm>
          </p:grpSpPr>
          <p:sp>
            <p:nvSpPr>
              <p:cNvPr id="79" name="Text Box 4"/>
              <p:cNvSpPr txBox="1">
                <a:spLocks noChangeArrowheads="1"/>
              </p:cNvSpPr>
              <p:nvPr/>
            </p:nvSpPr>
            <p:spPr bwMode="auto">
              <a:xfrm>
                <a:off x="9827" y="3421"/>
                <a:ext cx="11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1" name="Text Box 5"/>
              <p:cNvSpPr txBox="1">
                <a:spLocks noChangeArrowheads="1"/>
              </p:cNvSpPr>
              <p:nvPr/>
            </p:nvSpPr>
            <p:spPr bwMode="auto">
              <a:xfrm>
                <a:off x="9815" y="3167"/>
                <a:ext cx="183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8" name="Line 6"/>
              <p:cNvSpPr>
                <a:spLocks noChangeShapeType="1"/>
              </p:cNvSpPr>
              <p:nvPr/>
            </p:nvSpPr>
            <p:spPr bwMode="auto">
              <a:xfrm>
                <a:off x="9827" y="3537"/>
                <a:ext cx="12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8" name="TextBox 77"/>
            <p:cNvSpPr txBox="1"/>
            <p:nvPr/>
          </p:nvSpPr>
          <p:spPr>
            <a:xfrm>
              <a:off x="1080803" y="4786322"/>
              <a:ext cx="4286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Group 3"/>
          <p:cNvGrpSpPr>
            <a:grpSpLocks/>
          </p:cNvGrpSpPr>
          <p:nvPr/>
        </p:nvGrpSpPr>
        <p:grpSpPr bwMode="auto">
          <a:xfrm>
            <a:off x="6927041" y="3654223"/>
            <a:ext cx="762373" cy="1132099"/>
            <a:chOff x="9815" y="3167"/>
            <a:chExt cx="195" cy="622"/>
          </a:xfrm>
        </p:grpSpPr>
        <p:sp>
          <p:nvSpPr>
            <p:cNvPr id="92" name="Text Box 4"/>
            <p:cNvSpPr txBox="1">
              <a:spLocks noChangeArrowheads="1"/>
            </p:cNvSpPr>
            <p:nvPr/>
          </p:nvSpPr>
          <p:spPr bwMode="auto">
            <a:xfrm>
              <a:off x="9827" y="3421"/>
              <a:ext cx="18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40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40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3" name="Text Box 5"/>
            <p:cNvSpPr txBox="1">
              <a:spLocks noChangeArrowheads="1"/>
            </p:cNvSpPr>
            <p:nvPr/>
          </p:nvSpPr>
          <p:spPr bwMode="auto">
            <a:xfrm>
              <a:off x="9815" y="3167"/>
              <a:ext cx="183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g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4" name="Line 6"/>
            <p:cNvSpPr>
              <a:spLocks noChangeShapeType="1"/>
            </p:cNvSpPr>
            <p:nvPr/>
          </p:nvSpPr>
          <p:spPr bwMode="auto">
            <a:xfrm>
              <a:off x="9827" y="3537"/>
              <a:ext cx="12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6" name="TextBox 95"/>
          <p:cNvSpPr txBox="1"/>
          <p:nvPr/>
        </p:nvSpPr>
        <p:spPr>
          <a:xfrm>
            <a:off x="1643042" y="5487431"/>
            <a:ext cx="714380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  <a:ln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dirty="0" smtClean="0"/>
              <a:t> </a:t>
            </a:r>
            <a:endParaRPr lang="ru-RU" sz="3200" dirty="0"/>
          </a:p>
        </p:txBody>
      </p:sp>
      <p:sp>
        <p:nvSpPr>
          <p:cNvPr id="97" name="TextBox 96"/>
          <p:cNvSpPr txBox="1"/>
          <p:nvPr/>
        </p:nvSpPr>
        <p:spPr>
          <a:xfrm>
            <a:off x="5022144" y="5450780"/>
            <a:ext cx="428628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  <a:ln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dirty="0" smtClean="0"/>
              <a:t>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1" presetClass="entr" presetSubtype="1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8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3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500"/>
                            </p:stCondLst>
                            <p:childTnLst>
                              <p:par>
                                <p:cTn id="15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9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0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1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  <p:bldP spid="55" grpId="0" build="p" animBg="1"/>
      <p:bldP spid="82" grpId="0"/>
      <p:bldP spid="60" grpId="0" animBg="1"/>
      <p:bldP spid="133" grpId="0" animBg="1"/>
      <p:bldP spid="135" grpId="0" animBg="1"/>
      <p:bldP spid="138" grpId="0" animBg="1"/>
      <p:bldP spid="139" grpId="0" animBg="1"/>
      <p:bldP spid="84" grpId="0" animBg="1"/>
      <p:bldP spid="80" grpId="0" animBg="1"/>
      <p:bldP spid="95" grpId="0" animBg="1"/>
      <p:bldP spid="53" grpId="0" animBg="1"/>
      <p:bldP spid="56" grpId="0" animBg="1"/>
      <p:bldP spid="96" grpId="0" animBg="1"/>
      <p:bldP spid="96" grpId="1" animBg="1"/>
      <p:bldP spid="97" grpId="0" animBg="1"/>
      <p:bldP spid="97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/>
          <p:cNvSpPr>
            <a:spLocks noChangeArrowheads="1"/>
          </p:cNvSpPr>
          <p:nvPr/>
        </p:nvSpPr>
        <p:spPr bwMode="auto">
          <a:xfrm>
            <a:off x="1000100" y="1142984"/>
            <a:ext cx="5572164" cy="4500594"/>
          </a:xfrm>
          <a:prstGeom prst="ellipse">
            <a:avLst/>
          </a:prstGeom>
          <a:solidFill>
            <a:schemeClr val="tx1">
              <a:lumMod val="20000"/>
              <a:lumOff val="80000"/>
            </a:schemeClr>
          </a:solidFill>
          <a:ln w="12700">
            <a:solidFill>
              <a:srgbClr val="008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3255412" y="642918"/>
            <a:ext cx="814619" cy="1016007"/>
            <a:chOff x="7453" y="7056"/>
            <a:chExt cx="611" cy="576"/>
          </a:xfrm>
        </p:grpSpPr>
        <p:sp>
          <p:nvSpPr>
            <p:cNvPr id="6" name="Rectangle 33"/>
            <p:cNvSpPr>
              <a:spLocks noChangeArrowheads="1"/>
            </p:cNvSpPr>
            <p:nvPr/>
          </p:nvSpPr>
          <p:spPr bwMode="auto">
            <a:xfrm>
              <a:off x="7632" y="7056"/>
              <a:ext cx="432" cy="28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Line 34"/>
            <p:cNvSpPr>
              <a:spLocks noChangeShapeType="1"/>
            </p:cNvSpPr>
            <p:nvPr/>
          </p:nvSpPr>
          <p:spPr bwMode="auto">
            <a:xfrm>
              <a:off x="7843" y="7200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Line 40"/>
            <p:cNvSpPr>
              <a:spLocks noChangeShapeType="1"/>
            </p:cNvSpPr>
            <p:nvPr/>
          </p:nvSpPr>
          <p:spPr bwMode="auto">
            <a:xfrm>
              <a:off x="7453" y="7559"/>
              <a:ext cx="288" cy="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5" name="Line 34"/>
          <p:cNvSpPr>
            <a:spLocks noChangeShapeType="1"/>
          </p:cNvSpPr>
          <p:nvPr/>
        </p:nvSpPr>
        <p:spPr bwMode="auto">
          <a:xfrm rot="-240000" flipV="1">
            <a:off x="3750396" y="143517"/>
            <a:ext cx="45719" cy="763592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174590" y="1468824"/>
            <a:ext cx="7024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28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16"/>
          <p:cNvGrpSpPr/>
          <p:nvPr/>
        </p:nvGrpSpPr>
        <p:grpSpPr>
          <a:xfrm>
            <a:off x="3779786" y="0"/>
            <a:ext cx="609462" cy="584775"/>
            <a:chOff x="8072462" y="642918"/>
            <a:chExt cx="609462" cy="584775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8072462" y="642918"/>
              <a:ext cx="60946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N</a:t>
              </a:r>
              <a:r>
                <a:rPr lang="ru-RU" b="1" dirty="0" smtClean="0">
                  <a:solidFill>
                    <a:srgbClr val="F9010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0</a:t>
              </a:r>
              <a:endParaRPr lang="ru-RU" sz="3200" dirty="0">
                <a:solidFill>
                  <a:srgbClr val="F90101"/>
                </a:solidFill>
              </a:endParaRPr>
            </a:p>
          </p:txBody>
        </p:sp>
        <p:sp>
          <p:nvSpPr>
            <p:cNvPr id="19" name="Line 41"/>
            <p:cNvSpPr>
              <a:spLocks noChangeShapeType="1"/>
            </p:cNvSpPr>
            <p:nvPr/>
          </p:nvSpPr>
          <p:spPr bwMode="auto">
            <a:xfrm>
              <a:off x="8117111" y="714356"/>
              <a:ext cx="383979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0" y="0"/>
            <a:ext cx="214340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=5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0" y="642918"/>
            <a:ext cx="18085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0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/>
          </a:p>
        </p:txBody>
      </p:sp>
      <p:sp>
        <p:nvSpPr>
          <p:cNvPr id="22" name="TextBox 21"/>
          <p:cNvSpPr txBox="1"/>
          <p:nvPr/>
        </p:nvSpPr>
        <p:spPr>
          <a:xfrm>
            <a:off x="1228062" y="4102436"/>
            <a:ext cx="57150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714908" y="285728"/>
            <a:ext cx="4000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50кг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Н/</a:t>
            </a: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500Н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0" y="1428736"/>
            <a:ext cx="392905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250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(по условию) 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32"/>
          <p:cNvGrpSpPr>
            <a:grpSpLocks/>
          </p:cNvGrpSpPr>
          <p:nvPr/>
        </p:nvGrpSpPr>
        <p:grpSpPr bwMode="auto">
          <a:xfrm rot="5400000">
            <a:off x="6099600" y="2683510"/>
            <a:ext cx="895948" cy="1081271"/>
            <a:chOff x="7392" y="7056"/>
            <a:chExt cx="672" cy="613"/>
          </a:xfrm>
        </p:grpSpPr>
        <p:sp>
          <p:nvSpPr>
            <p:cNvPr id="27" name="Rectangle 33"/>
            <p:cNvSpPr>
              <a:spLocks noChangeArrowheads="1"/>
            </p:cNvSpPr>
            <p:nvPr/>
          </p:nvSpPr>
          <p:spPr bwMode="auto">
            <a:xfrm>
              <a:off x="7632" y="7056"/>
              <a:ext cx="432" cy="288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Line 34"/>
            <p:cNvSpPr>
              <a:spLocks noChangeShapeType="1"/>
            </p:cNvSpPr>
            <p:nvPr/>
          </p:nvSpPr>
          <p:spPr bwMode="auto">
            <a:xfrm>
              <a:off x="7843" y="7200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Line 40"/>
            <p:cNvSpPr>
              <a:spLocks noChangeShapeType="1"/>
            </p:cNvSpPr>
            <p:nvPr/>
          </p:nvSpPr>
          <p:spPr bwMode="auto">
            <a:xfrm rot="16260000">
              <a:off x="7283" y="7560"/>
              <a:ext cx="218" cy="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0" name="Прямоугольник 29"/>
          <p:cNvSpPr/>
          <p:nvPr/>
        </p:nvSpPr>
        <p:spPr>
          <a:xfrm>
            <a:off x="5780050" y="2731466"/>
            <a:ext cx="7024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endParaRPr lang="ru-RU" sz="2800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Овал 30"/>
          <p:cNvSpPr/>
          <p:nvPr/>
        </p:nvSpPr>
        <p:spPr>
          <a:xfrm>
            <a:off x="1000100" y="3078206"/>
            <a:ext cx="5572164" cy="571504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5357818" y="3714752"/>
            <a:ext cx="3199915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=  </a:t>
            </a:r>
            <a:r>
              <a:rPr lang="en-US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33" name="Line 34"/>
          <p:cNvSpPr>
            <a:spLocks noChangeShapeType="1"/>
          </p:cNvSpPr>
          <p:nvPr/>
        </p:nvSpPr>
        <p:spPr bwMode="auto">
          <a:xfrm rot="-480000">
            <a:off x="6830579" y="3350895"/>
            <a:ext cx="372991" cy="4703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Группа 33"/>
          <p:cNvGrpSpPr/>
          <p:nvPr/>
        </p:nvGrpSpPr>
        <p:grpSpPr>
          <a:xfrm>
            <a:off x="7215206" y="3071810"/>
            <a:ext cx="580608" cy="584775"/>
            <a:chOff x="8072462" y="642918"/>
            <a:chExt cx="580608" cy="584775"/>
          </a:xfrm>
        </p:grpSpPr>
        <p:sp>
          <p:nvSpPr>
            <p:cNvPr id="35" name="Прямоугольник 34"/>
            <p:cNvSpPr/>
            <p:nvPr/>
          </p:nvSpPr>
          <p:spPr>
            <a:xfrm>
              <a:off x="8072462" y="642918"/>
              <a:ext cx="580608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N</a:t>
              </a:r>
              <a:r>
                <a:rPr lang="ru-RU" b="1" dirty="0" smtClean="0">
                  <a:solidFill>
                    <a:srgbClr val="F9010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э</a:t>
              </a:r>
              <a:endParaRPr lang="ru-RU" sz="3200" dirty="0">
                <a:solidFill>
                  <a:srgbClr val="F90101"/>
                </a:solidFill>
              </a:endParaRPr>
            </a:p>
          </p:txBody>
        </p:sp>
        <p:sp>
          <p:nvSpPr>
            <p:cNvPr id="36" name="Line 41"/>
            <p:cNvSpPr>
              <a:spLocks noChangeShapeType="1"/>
            </p:cNvSpPr>
            <p:nvPr/>
          </p:nvSpPr>
          <p:spPr bwMode="auto">
            <a:xfrm>
              <a:off x="8117111" y="714356"/>
              <a:ext cx="383979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7" name="Line 34"/>
          <p:cNvSpPr>
            <a:spLocks noChangeShapeType="1"/>
          </p:cNvSpPr>
          <p:nvPr/>
        </p:nvSpPr>
        <p:spPr bwMode="auto">
          <a:xfrm rot="-240000" flipH="1" flipV="1">
            <a:off x="4714629" y="3246322"/>
            <a:ext cx="767234" cy="45719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" name="Группа 39"/>
          <p:cNvGrpSpPr/>
          <p:nvPr/>
        </p:nvGrpSpPr>
        <p:grpSpPr>
          <a:xfrm>
            <a:off x="4313544" y="2527602"/>
            <a:ext cx="647934" cy="707886"/>
            <a:chOff x="3357554" y="4786322"/>
            <a:chExt cx="647934" cy="707886"/>
          </a:xfrm>
        </p:grpSpPr>
        <p:sp>
          <p:nvSpPr>
            <p:cNvPr id="38" name="Прямоугольник 37"/>
            <p:cNvSpPr/>
            <p:nvPr/>
          </p:nvSpPr>
          <p:spPr>
            <a:xfrm>
              <a:off x="3357554" y="4786322"/>
              <a:ext cx="647934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dirty="0" err="1" smtClean="0">
                  <a:solidFill>
                    <a:srgbClr val="F90101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4000" dirty="0"/>
            </a:p>
          </p:txBody>
        </p:sp>
        <p:sp>
          <p:nvSpPr>
            <p:cNvPr id="39" name="Line 41"/>
            <p:cNvSpPr>
              <a:spLocks noChangeShapeType="1"/>
            </p:cNvSpPr>
            <p:nvPr/>
          </p:nvSpPr>
          <p:spPr bwMode="auto">
            <a:xfrm>
              <a:off x="3500430" y="4929198"/>
              <a:ext cx="38397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5000629" y="4357694"/>
            <a:ext cx="414337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= M(</a:t>
            </a:r>
            <a:r>
              <a:rPr lang="ru-RU" sz="36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)=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250</a:t>
            </a:r>
            <a:r>
              <a:rPr lang="ru-RU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000628" y="5000636"/>
            <a:ext cx="414337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50кг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6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)=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250</a:t>
            </a:r>
            <a:r>
              <a:rPr lang="ru-RU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500694" y="5561690"/>
            <a:ext cx="307183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Н/</a:t>
            </a:r>
            <a:r>
              <a:rPr lang="ru-RU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527990" y="6113150"/>
            <a:ext cx="228601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Н/</a:t>
            </a:r>
            <a:r>
              <a:rPr lang="ru-RU" sz="36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327590" y="4334444"/>
            <a:ext cx="714380" cy="1588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36"/>
          <p:cNvSpPr txBox="1">
            <a:spLocks noChangeArrowheads="1"/>
          </p:cNvSpPr>
          <p:nvPr/>
        </p:nvSpPr>
        <p:spPr bwMode="auto">
          <a:xfrm>
            <a:off x="214282" y="3857628"/>
            <a:ext cx="1126260" cy="5232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/>
            <a:r>
              <a:rPr lang="en-US" sz="28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2800" b="1" baseline="30000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 Box 29"/>
          <p:cNvSpPr txBox="1">
            <a:spLocks noChangeArrowheads="1"/>
          </p:cNvSpPr>
          <p:nvPr/>
        </p:nvSpPr>
        <p:spPr bwMode="auto">
          <a:xfrm>
            <a:off x="475894" y="4278860"/>
            <a:ext cx="642942" cy="42862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30000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8" name="Прямая соединительная линия 47"/>
          <p:cNvCxnSpPr/>
          <p:nvPr/>
        </p:nvCxnSpPr>
        <p:spPr>
          <a:xfrm>
            <a:off x="329862" y="4344046"/>
            <a:ext cx="714380" cy="1588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1714480" y="4099238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11560" y="5000636"/>
            <a:ext cx="57150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36"/>
          <p:cNvSpPr txBox="1">
            <a:spLocks noChangeArrowheads="1"/>
          </p:cNvSpPr>
          <p:nvPr/>
        </p:nvSpPr>
        <p:spPr bwMode="auto">
          <a:xfrm>
            <a:off x="928662" y="4714884"/>
            <a:ext cx="1126260" cy="5232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/>
            <a:r>
              <a:rPr lang="en-US" sz="28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en-US" sz="2800" b="1" baseline="30000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142976" y="5191796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>
            <a:off x="1071538" y="5242246"/>
            <a:ext cx="714380" cy="1588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149240" y="5578536"/>
            <a:ext cx="207170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=37,4 мин</a:t>
            </a:r>
            <a:r>
              <a:rPr lang="en-US" sz="2800" b="1" baseline="300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28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0" y="6143644"/>
            <a:ext cx="350043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А для невесомости? 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28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 rot="1619032">
            <a:off x="3220612" y="5893253"/>
            <a:ext cx="207170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=24,5 мин</a:t>
            </a:r>
            <a:r>
              <a:rPr lang="en-US" sz="2800" b="1" baseline="300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28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73338" y="5000636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30000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3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000"/>
                            </p:stCondLst>
                            <p:childTnLst>
                              <p:par>
                                <p:cTn id="1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2000"/>
                            </p:stCondLst>
                            <p:childTnLst>
                              <p:par>
                                <p:cTn id="18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8" dur="2000" fill="hold"/>
                                        <p:tgtEl>
                                          <p:spTgt spid="5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 animBg="1"/>
      <p:bldP spid="16" grpId="0"/>
      <p:bldP spid="20" grpId="0"/>
      <p:bldP spid="21" grpId="0"/>
      <p:bldP spid="22" grpId="0" animBg="1"/>
      <p:bldP spid="23" grpId="0"/>
      <p:bldP spid="25" grpId="0" animBg="1"/>
      <p:bldP spid="30" grpId="0"/>
      <p:bldP spid="31" grpId="0" animBg="1"/>
      <p:bldP spid="32" grpId="0" animBg="1"/>
      <p:bldP spid="33" grpId="0" animBg="1"/>
      <p:bldP spid="37" grpId="0" animBg="1"/>
      <p:bldP spid="41" grpId="0" animBg="1"/>
      <p:bldP spid="42" grpId="0" animBg="1"/>
      <p:bldP spid="43" grpId="0" animBg="1"/>
      <p:bldP spid="44" grpId="0" animBg="1"/>
      <p:bldP spid="46" grpId="0" animBg="1"/>
      <p:bldP spid="47" grpId="0" animBg="1"/>
      <p:bldP spid="49" grpId="0" animBg="1"/>
      <p:bldP spid="51" grpId="0" animBg="1"/>
      <p:bldP spid="52" grpId="0" animBg="1"/>
      <p:bldP spid="54" grpId="0" animBg="1"/>
      <p:bldP spid="55" grpId="0" animBg="1"/>
      <p:bldP spid="56" grpId="0" animBg="1"/>
      <p:bldP spid="57" grpId="0" animBg="1"/>
      <p:bldP spid="57" grpId="1" animBg="1"/>
      <p:bldP spid="5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875"/>
            <a:ext cx="9144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Лифт двигается вертикально вверх со скоростью 9,8 м/с.  Чему равен вес тела массой 10 кг, лежащего на полу лифта?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Лифт трогается вниз с ускорением 2м/с2.  Чему равен вес тела массой 10кг?</a:t>
            </a:r>
            <a:endParaRPr lang="ru-RU" sz="32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3.Сравните модуль веса тела на полюсе, экваторе и на Урале.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</a:t>
            </a: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Космический корабль после выключения ракетных двигателей двигается сначала вертикально вверх, а затем вниз.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коком участке траектории корабль был в состоянии невесомости?</a:t>
            </a:r>
            <a:endParaRPr lang="ru-RU" sz="3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Самолет, двигаясь по «мертвой петле» в верхней точке имеет скорость 540км/ч. Чему равна перегрузка летчика?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6.Дальность полета пули S, при горизонтальном выстреле с высоты 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Чему равна начальная скорость пули?  </a:t>
            </a:r>
            <a:r>
              <a:rPr lang="en-US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(v = S ( g/2h   )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 Каков период обращения планеты, если на ее экваторе тела находятся в состоянии невесомости? Масса планеты М, ее радиус R.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( 4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</a:t>
            </a:r>
            <a:r>
              <a:rPr lang="en-US" sz="2400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R)/T</a:t>
            </a:r>
            <a:r>
              <a:rPr lang="en-US" sz="2400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GM/R</a:t>
            </a:r>
            <a:r>
              <a:rPr lang="en-US" sz="2400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en-US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)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</a:t>
            </a:r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endParaRPr lang="ru-RU" sz="3200" b="1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 eaLnBrk="0" hangingPunct="0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                8.</a:t>
            </a:r>
          </a:p>
          <a:p>
            <a:pPr lvl="0" eaLnBrk="0" hangingPunct="0"/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                        </a:t>
            </a:r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</a:t>
            </a:r>
            <a:endParaRPr lang="ru-RU" sz="3200" b="1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 eaLnBrk="0" hangingPunct="0"/>
            <a:endParaRPr lang="ru-RU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8" name="Group 11"/>
          <p:cNvGrpSpPr>
            <a:grpSpLocks/>
          </p:cNvGrpSpPr>
          <p:nvPr/>
        </p:nvGrpSpPr>
        <p:grpSpPr bwMode="auto">
          <a:xfrm>
            <a:off x="3357554" y="5643578"/>
            <a:ext cx="3643338" cy="954050"/>
            <a:chOff x="867" y="3368"/>
            <a:chExt cx="1398" cy="1192"/>
          </a:xfrm>
        </p:grpSpPr>
        <p:sp>
          <p:nvSpPr>
            <p:cNvPr id="9" name="Freeform 12"/>
            <p:cNvSpPr>
              <a:spLocks/>
            </p:cNvSpPr>
            <p:nvPr/>
          </p:nvSpPr>
          <p:spPr bwMode="auto">
            <a:xfrm>
              <a:off x="1523" y="3368"/>
              <a:ext cx="742" cy="635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Freeform 13"/>
            <p:cNvSpPr>
              <a:spLocks/>
            </p:cNvSpPr>
            <p:nvPr/>
          </p:nvSpPr>
          <p:spPr bwMode="auto">
            <a:xfrm flipV="1">
              <a:off x="867" y="3982"/>
              <a:ext cx="657" cy="578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1" name="Улыбающееся лицо 10"/>
          <p:cNvSpPr/>
          <p:nvPr/>
        </p:nvSpPr>
        <p:spPr>
          <a:xfrm>
            <a:off x="4071934" y="6334208"/>
            <a:ext cx="214314" cy="214314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лыбающееся лицо 11"/>
          <p:cNvSpPr/>
          <p:nvPr/>
        </p:nvSpPr>
        <p:spPr>
          <a:xfrm>
            <a:off x="5857884" y="5357826"/>
            <a:ext cx="214314" cy="214314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4429124" y="6357958"/>
            <a:ext cx="500066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6286512" y="5286388"/>
            <a:ext cx="500066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11" grpId="0" animBg="1"/>
      <p:bldP spid="1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43042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500042"/>
            <a:ext cx="7072330" cy="2714644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4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к теме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№10</a:t>
            </a:r>
          </a:p>
          <a:p>
            <a:pPr marL="0" indent="0" algn="ctr" eaLnBrk="1" hangingPunct="1">
              <a:lnSpc>
                <a:spcPts val="44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ctr" eaLnBrk="1" hangingPunct="1">
              <a:lnSpc>
                <a:spcPts val="44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245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255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256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257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258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ctr" eaLnBrk="1" hangingPunct="1">
              <a:lnSpc>
                <a:spcPts val="4400"/>
              </a:lnSpc>
              <a:buFont typeface="Wingdings" pitchFamily="2" charset="2"/>
              <a:buNone/>
            </a:pP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800" b="1" baseline="-25000" dirty="0" err="1" smtClean="0">
                <a:latin typeface="Times New Roman" pitchFamily="18" charset="0"/>
                <a:cs typeface="Times New Roman" pitchFamily="18" charset="0"/>
              </a:rPr>
              <a:t>уск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70738" y="4589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000"/>
                            </p:stCondLst>
                            <p:childTnLst>
                              <p:par>
                                <p:cTn id="5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000"/>
                            </p:stCondLst>
                            <p:childTnLst>
                              <p:par>
                                <p:cTn id="5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9000"/>
                            </p:stCondLst>
                            <p:childTnLst>
                              <p:par>
                                <p:cTn id="6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500"/>
                            </p:stCondLst>
                            <p:childTnLst>
                              <p:par>
                                <p:cTn id="70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1500"/>
                            </p:stCondLst>
                            <p:childTnLst>
                              <p:par>
                                <p:cTn id="7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500"/>
                            </p:stCondLst>
                            <p:childTnLst>
                              <p:par>
                                <p:cTn id="87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6500"/>
                            </p:stCondLst>
                            <p:childTnLst>
                              <p:par>
                                <p:cTn id="9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7500"/>
                            </p:stCondLst>
                            <p:childTnLst>
                              <p:par>
                                <p:cTn id="10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Скругленный прямоугольник 94"/>
          <p:cNvSpPr/>
          <p:nvPr/>
        </p:nvSpPr>
        <p:spPr>
          <a:xfrm>
            <a:off x="6215074" y="4929198"/>
            <a:ext cx="2000264" cy="785818"/>
          </a:xfrm>
          <a:prstGeom prst="roundRect">
            <a:avLst/>
          </a:prstGeom>
          <a:solidFill>
            <a:schemeClr val="accent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5786446" y="3255630"/>
            <a:ext cx="2000264" cy="785818"/>
          </a:xfrm>
          <a:prstGeom prst="roundRect">
            <a:avLst/>
          </a:prstGeom>
          <a:solidFill>
            <a:schemeClr val="accent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7" name="Line 3"/>
          <p:cNvSpPr>
            <a:spLocks noChangeShapeType="1"/>
          </p:cNvSpPr>
          <p:nvPr/>
        </p:nvSpPr>
        <p:spPr bwMode="auto">
          <a:xfrm>
            <a:off x="1000100" y="6143644"/>
            <a:ext cx="6429420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 flipH="1" flipV="1">
            <a:off x="-535023" y="4606933"/>
            <a:ext cx="3357586" cy="1588"/>
          </a:xfrm>
          <a:prstGeom prst="straightConnector1">
            <a:avLst/>
          </a:prstGeom>
          <a:ln w="15875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Дуга 9"/>
          <p:cNvSpPr/>
          <p:nvPr/>
        </p:nvSpPr>
        <p:spPr>
          <a:xfrm>
            <a:off x="928662" y="4357694"/>
            <a:ext cx="5572164" cy="6143668"/>
          </a:xfrm>
          <a:prstGeom prst="arc">
            <a:avLst>
              <a:gd name="adj1" fmla="val 12396095"/>
              <a:gd name="adj2" fmla="val 20024815"/>
            </a:avLst>
          </a:prstGeom>
          <a:ln w="57150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/>
          <p:cNvCxnSpPr/>
          <p:nvPr/>
        </p:nvCxnSpPr>
        <p:spPr>
          <a:xfrm rot="5400000" flipH="1" flipV="1">
            <a:off x="698523" y="4915086"/>
            <a:ext cx="1744449" cy="712666"/>
          </a:xfrm>
          <a:prstGeom prst="straightConnector1">
            <a:avLst/>
          </a:prstGeom>
          <a:ln w="44450">
            <a:solidFill>
              <a:srgbClr val="FF0000"/>
            </a:solidFill>
            <a:tailEnd type="arrow"/>
          </a:ln>
          <a:scene3d>
            <a:camera prst="orthographicFront">
              <a:rot lat="0" lon="0" rev="214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6072197" y="499981"/>
            <a:ext cx="3072126" cy="1786011"/>
            <a:chOff x="14533" y="2007"/>
            <a:chExt cx="4470" cy="3573"/>
          </a:xfrm>
        </p:grpSpPr>
        <p:grpSp>
          <p:nvGrpSpPr>
            <p:cNvPr id="3" name="Group 7"/>
            <p:cNvGrpSpPr>
              <a:grpSpLocks/>
            </p:cNvGrpSpPr>
            <p:nvPr/>
          </p:nvGrpSpPr>
          <p:grpSpPr bwMode="auto">
            <a:xfrm>
              <a:off x="15461" y="3604"/>
              <a:ext cx="2156" cy="1690"/>
              <a:chOff x="9862" y="6636"/>
              <a:chExt cx="1071" cy="1690"/>
            </a:xfrm>
          </p:grpSpPr>
          <p:grpSp>
            <p:nvGrpSpPr>
              <p:cNvPr id="4" name="Group 9"/>
              <p:cNvGrpSpPr>
                <a:grpSpLocks/>
              </p:cNvGrpSpPr>
              <p:nvPr/>
            </p:nvGrpSpPr>
            <p:grpSpPr bwMode="auto">
              <a:xfrm>
                <a:off x="9862" y="6636"/>
                <a:ext cx="1071" cy="1690"/>
                <a:chOff x="12788" y="5651"/>
                <a:chExt cx="1071" cy="1690"/>
              </a:xfrm>
            </p:grpSpPr>
            <p:sp>
              <p:nvSpPr>
                <p:cNvPr id="1034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2788" y="5651"/>
                  <a:ext cx="1071" cy="674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– 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35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2891" y="6486"/>
                  <a:ext cx="599" cy="855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-</a:t>
                  </a: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g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032" name="Line 8"/>
              <p:cNvSpPr>
                <a:spLocks noChangeShapeType="1"/>
              </p:cNvSpPr>
              <p:nvPr/>
            </p:nvSpPr>
            <p:spPr bwMode="auto">
              <a:xfrm>
                <a:off x="10026" y="7558"/>
                <a:ext cx="538" cy="1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030" name="Text Box 6"/>
            <p:cNvSpPr txBox="1">
              <a:spLocks noChangeArrowheads="1"/>
            </p:cNvSpPr>
            <p:nvPr/>
          </p:nvSpPr>
          <p:spPr bwMode="auto">
            <a:xfrm>
              <a:off x="14533" y="2007"/>
              <a:ext cx="4470" cy="357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- </a:t>
              </a: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g</a:t>
              </a: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– g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/2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2000232" y="400050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/>
          </a:p>
        </p:txBody>
      </p:sp>
      <p:sp>
        <p:nvSpPr>
          <p:cNvPr id="60" name="Line 41"/>
          <p:cNvSpPr>
            <a:spLocks noChangeShapeType="1"/>
          </p:cNvSpPr>
          <p:nvPr/>
        </p:nvSpPr>
        <p:spPr bwMode="auto">
          <a:xfrm>
            <a:off x="5143504" y="4572008"/>
            <a:ext cx="0" cy="928694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" name="Группа 64"/>
          <p:cNvGrpSpPr/>
          <p:nvPr/>
        </p:nvGrpSpPr>
        <p:grpSpPr>
          <a:xfrm>
            <a:off x="4031736" y="5084778"/>
            <a:ext cx="714380" cy="461665"/>
            <a:chOff x="3176291" y="2714620"/>
            <a:chExt cx="714380" cy="461665"/>
          </a:xfrm>
        </p:grpSpPr>
        <p:sp>
          <p:nvSpPr>
            <p:cNvPr id="63" name="TextBox 62"/>
            <p:cNvSpPr txBox="1"/>
            <p:nvPr/>
          </p:nvSpPr>
          <p:spPr>
            <a:xfrm>
              <a:off x="3176291" y="2714620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>
                <a:solidFill>
                  <a:srgbClr val="FF0000"/>
                </a:solidFill>
              </a:endParaRPr>
            </a:p>
          </p:txBody>
        </p:sp>
      </p:grpSp>
      <p:cxnSp>
        <p:nvCxnSpPr>
          <p:cNvPr id="67" name="Прямая со стрелкой 66"/>
          <p:cNvCxnSpPr/>
          <p:nvPr/>
        </p:nvCxnSpPr>
        <p:spPr>
          <a:xfrm rot="5400000">
            <a:off x="4215604" y="4928404"/>
            <a:ext cx="85725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67"/>
          <p:cNvGrpSpPr/>
          <p:nvPr/>
        </p:nvGrpSpPr>
        <p:grpSpPr>
          <a:xfrm>
            <a:off x="5264207" y="5214950"/>
            <a:ext cx="593677" cy="400110"/>
            <a:chOff x="3148575" y="2714620"/>
            <a:chExt cx="742096" cy="400110"/>
          </a:xfrm>
        </p:grpSpPr>
        <p:sp>
          <p:nvSpPr>
            <p:cNvPr id="69" name="TextBox 68"/>
            <p:cNvSpPr txBox="1"/>
            <p:nvPr/>
          </p:nvSpPr>
          <p:spPr>
            <a:xfrm>
              <a:off x="3176291" y="2714620"/>
              <a:ext cx="7143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g </a:t>
              </a:r>
              <a:endPara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Line 29"/>
            <p:cNvSpPr>
              <a:spLocks noChangeShapeType="1"/>
            </p:cNvSpPr>
            <p:nvPr/>
          </p:nvSpPr>
          <p:spPr bwMode="auto">
            <a:xfrm>
              <a:off x="3148575" y="2824790"/>
              <a:ext cx="438707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C00000"/>
                </a:solidFill>
              </a:endParaRPr>
            </a:p>
          </p:txBody>
        </p:sp>
      </p:grpSp>
      <p:sp>
        <p:nvSpPr>
          <p:cNvPr id="1071" name="Text Box 47"/>
          <p:cNvSpPr txBox="1">
            <a:spLocks noChangeArrowheads="1"/>
          </p:cNvSpPr>
          <p:nvPr/>
        </p:nvSpPr>
        <p:spPr bwMode="auto">
          <a:xfrm>
            <a:off x="0" y="1071546"/>
            <a:ext cx="5929322" cy="1143008"/>
          </a:xfrm>
          <a:prstGeom prst="rect">
            <a:avLst/>
          </a:prstGeom>
          <a:solidFill>
            <a:srgbClr val="00FFFF">
              <a:alpha val="6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spcAft>
                <a:spcPts val="1000"/>
              </a:spcAft>
              <a:buAutoNum type="arabicPeriod" startAt="2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Как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x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равномерно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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=0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lvl="0" indent="-34290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0x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= v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2x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2800" b="1" i="0" u="none" strike="noStrike" cap="none" normalizeH="0" baseline="-2500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u="sng" baseline="-25000" dirty="0" smtClean="0">
                <a:latin typeface="Times New Roman" pitchFamily="18" charset="0"/>
                <a:cs typeface="Times New Roman" pitchFamily="18" charset="0"/>
              </a:rPr>
              <a:t>0x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5 м/с</a:t>
            </a:r>
            <a:endParaRPr kumimoji="0" lang="en-US" sz="2800" b="1" i="0" u="sng" strike="noStrike" cap="none" normalizeH="0" baseline="-2500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714348" y="2886014"/>
            <a:ext cx="5052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y </a:t>
            </a:r>
            <a:endParaRPr lang="ru-RU" sz="3200" dirty="0">
              <a:solidFill>
                <a:srgbClr val="0014AC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5857852" y="2262838"/>
            <a:ext cx="3286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/>
          </a:p>
        </p:txBody>
      </p:sp>
      <p:sp>
        <p:nvSpPr>
          <p:cNvPr id="86" name="TextBox 85"/>
          <p:cNvSpPr txBox="1"/>
          <p:nvPr/>
        </p:nvSpPr>
        <p:spPr>
          <a:xfrm>
            <a:off x="0" y="2428868"/>
            <a:ext cx="2357454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x = x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+ v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0x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800" dirty="0">
              <a:solidFill>
                <a:srgbClr val="0014AC"/>
              </a:solidFill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0" y="0"/>
            <a:ext cx="6786578" cy="52322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 ускорением св.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пад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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2800" dirty="0">
              <a:solidFill>
                <a:srgbClr val="365D21"/>
              </a:solidFill>
            </a:endParaRPr>
          </a:p>
        </p:txBody>
      </p:sp>
      <p:sp>
        <p:nvSpPr>
          <p:cNvPr id="43" name="Содержимое 36"/>
          <p:cNvSpPr txBox="1">
            <a:spLocks/>
          </p:cNvSpPr>
          <p:nvPr/>
        </p:nvSpPr>
        <p:spPr>
          <a:xfrm>
            <a:off x="0" y="500042"/>
            <a:ext cx="4143372" cy="57150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1.Что?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Мячик.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=10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/c</a:t>
            </a:r>
            <a:endParaRPr lang="ru-RU" sz="2800" dirty="0" smtClean="0"/>
          </a:p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1275258" y="6182045"/>
            <a:ext cx="796412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1142976" y="4414142"/>
            <a:ext cx="842266" cy="14990"/>
          </a:xfrm>
          <a:prstGeom prst="line">
            <a:avLst/>
          </a:prstGeom>
          <a:ln w="444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rot="5400000" flipH="1" flipV="1">
            <a:off x="1178695" y="5393545"/>
            <a:ext cx="1500198" cy="1588"/>
          </a:xfrm>
          <a:prstGeom prst="straightConnector1">
            <a:avLst/>
          </a:prstGeom>
          <a:ln w="444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Прямоугольник 51"/>
          <p:cNvSpPr/>
          <p:nvPr/>
        </p:nvSpPr>
        <p:spPr>
          <a:xfrm>
            <a:off x="500034" y="4669705"/>
            <a:ext cx="796412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285984" y="2786058"/>
            <a:ext cx="3214710" cy="5437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5м/с</a:t>
            </a:r>
            <a:endParaRPr lang="ru-RU" sz="2800" dirty="0">
              <a:solidFill>
                <a:srgbClr val="0066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500298" y="2214554"/>
            <a:ext cx="3357586" cy="5437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=8,7м/с</a:t>
            </a:r>
            <a:endParaRPr lang="ru-RU" sz="2800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7358082" y="5814972"/>
            <a:ext cx="5052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x </a:t>
            </a:r>
            <a:endParaRPr lang="ru-RU" sz="3200" dirty="0">
              <a:solidFill>
                <a:srgbClr val="006600"/>
              </a:solidFill>
            </a:endParaRPr>
          </a:p>
        </p:txBody>
      </p:sp>
      <p:sp>
        <p:nvSpPr>
          <p:cNvPr id="56" name="Arc 16"/>
          <p:cNvSpPr>
            <a:spLocks/>
          </p:cNvSpPr>
          <p:nvPr/>
        </p:nvSpPr>
        <p:spPr bwMode="auto">
          <a:xfrm>
            <a:off x="1285852" y="5855644"/>
            <a:ext cx="144000" cy="2880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32010"/>
              <a:gd name="T2" fmla="*/ 18926 w 21600"/>
              <a:gd name="T3" fmla="*/ 32010 h 32010"/>
              <a:gd name="T4" fmla="*/ 0 w 21600"/>
              <a:gd name="T5" fmla="*/ 21600 h 320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3201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5239"/>
                  <a:pt x="20680" y="28820"/>
                  <a:pt x="18925" y="32009"/>
                </a:cubicBezTo>
              </a:path>
              <a:path w="21600" h="3201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5239"/>
                  <a:pt x="20680" y="28820"/>
                  <a:pt x="18925" y="3200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1411096" y="5732830"/>
            <a:ext cx="5084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60°</a:t>
            </a:r>
            <a:endParaRPr lang="ru-RU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58" name="Line 29"/>
          <p:cNvSpPr>
            <a:spLocks noChangeShapeType="1"/>
          </p:cNvSpPr>
          <p:nvPr/>
        </p:nvSpPr>
        <p:spPr bwMode="auto">
          <a:xfrm>
            <a:off x="2000232" y="4143380"/>
            <a:ext cx="350966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rgbClr val="0014AC"/>
              </a:solidFill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572132" y="2786058"/>
            <a:ext cx="34290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0y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-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)=0 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=0</a:t>
            </a:r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5829313" y="3357562"/>
            <a:ext cx="957265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800" b="1" i="0" u="none" strike="noStrike" cap="none" normalizeH="0" baseline="-25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пол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3"/>
          <p:cNvGrpSpPr>
            <a:grpSpLocks/>
          </p:cNvGrpSpPr>
          <p:nvPr/>
        </p:nvGrpSpPr>
        <p:grpSpPr bwMode="auto">
          <a:xfrm>
            <a:off x="6789709" y="3132956"/>
            <a:ext cx="1068890" cy="881196"/>
            <a:chOff x="8974" y="5696"/>
            <a:chExt cx="907" cy="1065"/>
          </a:xfrm>
        </p:grpSpPr>
        <p:sp>
          <p:nvSpPr>
            <p:cNvPr id="1028" name="Line 4"/>
            <p:cNvSpPr>
              <a:spLocks noChangeShapeType="1"/>
            </p:cNvSpPr>
            <p:nvPr/>
          </p:nvSpPr>
          <p:spPr bwMode="auto">
            <a:xfrm>
              <a:off x="9040" y="6300"/>
              <a:ext cx="538" cy="1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" name="Group 5"/>
            <p:cNvGrpSpPr>
              <a:grpSpLocks/>
            </p:cNvGrpSpPr>
            <p:nvPr/>
          </p:nvGrpSpPr>
          <p:grpSpPr bwMode="auto">
            <a:xfrm>
              <a:off x="8974" y="5696"/>
              <a:ext cx="907" cy="1065"/>
              <a:chOff x="11900" y="4711"/>
              <a:chExt cx="907" cy="1065"/>
            </a:xfrm>
          </p:grpSpPr>
          <p:sp>
            <p:nvSpPr>
              <p:cNvPr id="11" name="Text Box 6"/>
              <p:cNvSpPr txBox="1">
                <a:spLocks noChangeArrowheads="1"/>
              </p:cNvSpPr>
              <p:nvPr/>
            </p:nvSpPr>
            <p:spPr bwMode="auto">
              <a:xfrm>
                <a:off x="11900" y="4711"/>
                <a:ext cx="676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2800" b="1" i="0" u="none" strike="noStrike" cap="none" normalizeH="0" baseline="-2500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kumimoji="0" lang="en-US" sz="2800" b="1" i="0" u="none" strike="noStrike" cap="none" normalizeH="0" baseline="-25000" dirty="0" smtClean="0">
                    <a:ln>
                      <a:noFill/>
                    </a:ln>
                    <a:solidFill>
                      <a:srgbClr val="8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y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1" name="Text Box 7"/>
              <p:cNvSpPr txBox="1">
                <a:spLocks noChangeArrowheads="1"/>
              </p:cNvSpPr>
              <p:nvPr/>
            </p:nvSpPr>
            <p:spPr bwMode="auto">
              <a:xfrm>
                <a:off x="11957" y="5229"/>
                <a:ext cx="850" cy="5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8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g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5" name="Прямоугольник 64"/>
          <p:cNvSpPr/>
          <p:nvPr/>
        </p:nvSpPr>
        <p:spPr>
          <a:xfrm>
            <a:off x="7858148" y="559338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III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8690030" y="1000108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IV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8001024" y="1571612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5286380" y="4071942"/>
            <a:ext cx="38576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время подъёма -?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(Н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72" name="Прямая со стрелкой 71"/>
          <p:cNvCxnSpPr/>
          <p:nvPr/>
        </p:nvCxnSpPr>
        <p:spPr>
          <a:xfrm flipV="1">
            <a:off x="3643306" y="4286256"/>
            <a:ext cx="785818" cy="29938"/>
          </a:xfrm>
          <a:prstGeom prst="straightConnector1">
            <a:avLst/>
          </a:prstGeom>
          <a:ln w="44450">
            <a:solidFill>
              <a:srgbClr val="FF0000"/>
            </a:solidFill>
            <a:tailEnd type="arrow"/>
          </a:ln>
          <a:scene3d>
            <a:camera prst="orthographicFront">
              <a:rot lat="0" lon="0" rev="214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Прямоугольник 75"/>
          <p:cNvSpPr/>
          <p:nvPr/>
        </p:nvSpPr>
        <p:spPr>
          <a:xfrm>
            <a:off x="6000760" y="4500570"/>
            <a:ext cx="20553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b="1" baseline="-25000" dirty="0" err="1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=0  из  (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 Box 2"/>
          <p:cNvSpPr txBox="1">
            <a:spLocks noChangeArrowheads="1"/>
          </p:cNvSpPr>
          <p:nvPr/>
        </p:nvSpPr>
        <p:spPr bwMode="auto">
          <a:xfrm>
            <a:off x="6357950" y="5000636"/>
            <a:ext cx="957265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8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ru-RU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Group 3"/>
          <p:cNvGrpSpPr>
            <a:grpSpLocks/>
          </p:cNvGrpSpPr>
          <p:nvPr/>
        </p:nvGrpSpPr>
        <p:grpSpPr bwMode="auto">
          <a:xfrm>
            <a:off x="7210941" y="4786733"/>
            <a:ext cx="1001716" cy="894435"/>
            <a:chOff x="9031" y="5680"/>
            <a:chExt cx="850" cy="1081"/>
          </a:xfrm>
        </p:grpSpPr>
        <p:sp>
          <p:nvSpPr>
            <p:cNvPr id="91" name="Line 4"/>
            <p:cNvSpPr>
              <a:spLocks noChangeShapeType="1"/>
            </p:cNvSpPr>
            <p:nvPr/>
          </p:nvSpPr>
          <p:spPr bwMode="auto">
            <a:xfrm>
              <a:off x="9040" y="6300"/>
              <a:ext cx="538" cy="1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5" name="Group 5"/>
            <p:cNvGrpSpPr>
              <a:grpSpLocks/>
            </p:cNvGrpSpPr>
            <p:nvPr/>
          </p:nvGrpSpPr>
          <p:grpSpPr bwMode="auto">
            <a:xfrm>
              <a:off x="9031" y="5680"/>
              <a:ext cx="850" cy="1081"/>
              <a:chOff x="11957" y="4695"/>
              <a:chExt cx="850" cy="1081"/>
            </a:xfrm>
          </p:grpSpPr>
          <p:sp>
            <p:nvSpPr>
              <p:cNvPr id="93" name="Text Box 6"/>
              <p:cNvSpPr txBox="1">
                <a:spLocks noChangeArrowheads="1"/>
              </p:cNvSpPr>
              <p:nvPr/>
            </p:nvSpPr>
            <p:spPr bwMode="auto">
              <a:xfrm>
                <a:off x="12012" y="4695"/>
                <a:ext cx="676" cy="6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2800" b="1" i="0" u="none" strike="noStrike" cap="none" normalizeH="0" baseline="-2500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kumimoji="0" lang="en-US" sz="2800" b="1" i="0" u="none" strike="noStrike" cap="none" normalizeH="0" baseline="-25000" dirty="0" smtClean="0">
                    <a:ln>
                      <a:noFill/>
                    </a:ln>
                    <a:solidFill>
                      <a:srgbClr val="8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y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4" name="Text Box 7"/>
              <p:cNvSpPr txBox="1">
                <a:spLocks noChangeArrowheads="1"/>
              </p:cNvSpPr>
              <p:nvPr/>
            </p:nvSpPr>
            <p:spPr bwMode="auto">
              <a:xfrm>
                <a:off x="11957" y="5229"/>
                <a:ext cx="850" cy="5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8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g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96" name="Прямоугольник 95"/>
          <p:cNvSpPr/>
          <p:nvPr/>
        </p:nvSpPr>
        <p:spPr>
          <a:xfrm>
            <a:off x="6500826" y="6215082"/>
            <a:ext cx="2096536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пад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8072462" y="3334408"/>
            <a:ext cx="881973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1,8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6600"/>
              </a:solidFill>
            </a:endParaRPr>
          </a:p>
        </p:txBody>
      </p:sp>
      <p:sp>
        <p:nvSpPr>
          <p:cNvPr id="98" name="Прямоугольник 97"/>
          <p:cNvSpPr/>
          <p:nvPr/>
        </p:nvSpPr>
        <p:spPr>
          <a:xfrm>
            <a:off x="8262027" y="5072074"/>
            <a:ext cx="881973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0,9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6600"/>
              </a:solidFill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2214546" y="6263366"/>
            <a:ext cx="3643306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1,8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=9м</a:t>
            </a:r>
            <a:endParaRPr lang="ru-RU" sz="2800" dirty="0">
              <a:solidFill>
                <a:srgbClr val="0014AC"/>
              </a:solidFill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8262027" y="1500174"/>
            <a:ext cx="968535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3,8м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6600"/>
              </a:solidFill>
            </a:endParaRPr>
          </a:p>
        </p:txBody>
      </p:sp>
      <p:cxnSp>
        <p:nvCxnSpPr>
          <p:cNvPr id="101" name="Прямая со стрелкой 100"/>
          <p:cNvCxnSpPr/>
          <p:nvPr/>
        </p:nvCxnSpPr>
        <p:spPr>
          <a:xfrm flipV="1">
            <a:off x="2214546" y="4857760"/>
            <a:ext cx="785818" cy="29938"/>
          </a:xfrm>
          <a:prstGeom prst="straightConnector1">
            <a:avLst/>
          </a:prstGeom>
          <a:ln w="44450">
            <a:solidFill>
              <a:srgbClr val="FF0000"/>
            </a:solidFill>
            <a:tailEnd type="arrow"/>
          </a:ln>
          <a:scene3d>
            <a:camera prst="orthographicFront">
              <a:rot lat="0" lon="0" rev="214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 стрелкой 101"/>
          <p:cNvCxnSpPr/>
          <p:nvPr/>
        </p:nvCxnSpPr>
        <p:spPr>
          <a:xfrm flipV="1">
            <a:off x="6072198" y="5857892"/>
            <a:ext cx="785818" cy="29938"/>
          </a:xfrm>
          <a:prstGeom prst="straightConnector1">
            <a:avLst/>
          </a:prstGeom>
          <a:ln w="44450">
            <a:solidFill>
              <a:srgbClr val="FF0000"/>
            </a:solidFill>
            <a:tailEnd type="arrow"/>
          </a:ln>
          <a:scene3d>
            <a:camera prst="orthographicFront">
              <a:rot lat="0" lon="0" rev="214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6786578" y="0"/>
            <a:ext cx="2357454" cy="528350"/>
          </a:xfrm>
          <a:prstGeom prst="rect">
            <a:avLst/>
          </a:prstGeom>
          <a:solidFill>
            <a:srgbClr val="92D050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3400"/>
              </a:lnSpc>
            </a:pPr>
            <a:r>
              <a:rPr lang="ru-RU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стр.1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Овал 74"/>
          <p:cNvSpPr/>
          <p:nvPr/>
        </p:nvSpPr>
        <p:spPr>
          <a:xfrm>
            <a:off x="4515310" y="4429132"/>
            <a:ext cx="214314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4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4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4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25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25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7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75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000"/>
                            </p:stCondLst>
                            <p:childTnLst>
                              <p:par>
                                <p:cTn id="5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5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500"/>
                                        <p:tgtEl>
                                          <p:spTgt spid="5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500"/>
                                        <p:tgtEl>
                                          <p:spTgt spid="5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500"/>
                                        <p:tgtEl>
                                          <p:spTgt spid="5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7" dur="300"/>
                                        <p:tgtEl>
                                          <p:spTgt spid="5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8" dur="300"/>
                                        <p:tgtEl>
                                          <p:spTgt spid="5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300"/>
                                        <p:tgtEl>
                                          <p:spTgt spid="5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000"/>
                            </p:stCondLst>
                            <p:childTnLst>
                              <p:par>
                                <p:cTn id="10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6" dur="400"/>
                                        <p:tgtEl>
                                          <p:spTgt spid="9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7" dur="400"/>
                                        <p:tgtEl>
                                          <p:spTgt spid="9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400"/>
                                        <p:tgtEl>
                                          <p:spTgt spid="9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3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"/>
                            </p:stCondLst>
                            <p:childTnLst>
                              <p:par>
                                <p:cTn id="1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000"/>
                            </p:stCondLst>
                            <p:childTnLst>
                              <p:par>
                                <p:cTn id="1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000"/>
                            </p:stCondLst>
                            <p:childTnLst>
                              <p:par>
                                <p:cTn id="1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1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1000"/>
                            </p:stCondLst>
                            <p:childTnLst>
                              <p:par>
                                <p:cTn id="20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1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1000"/>
                            </p:stCondLst>
                            <p:childTnLst>
                              <p:par>
                                <p:cTn id="2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3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0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5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6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1" dur="300"/>
                                        <p:tgtEl>
                                          <p:spTgt spid="1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2" dur="300"/>
                                        <p:tgtEl>
                                          <p:spTgt spid="1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3" dur="300"/>
                                        <p:tgtEl>
                                          <p:spTgt spid="1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8" dur="300"/>
                                        <p:tgtEl>
                                          <p:spTgt spid="10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9" dur="300"/>
                                        <p:tgtEl>
                                          <p:spTgt spid="10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0" dur="300"/>
                                        <p:tgtEl>
                                          <p:spTgt spid="10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2850"/>
                            </p:stCondLst>
                            <p:childTnLst>
                              <p:par>
                                <p:cTn id="2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4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3850"/>
                            </p:stCondLst>
                            <p:childTnLst>
                              <p:par>
                                <p:cTn id="2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8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3" dur="500"/>
                                        <p:tgtEl>
                                          <p:spTgt spid="8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4" dur="500"/>
                                        <p:tgtEl>
                                          <p:spTgt spid="8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5" dur="500"/>
                                        <p:tgtEl>
                                          <p:spTgt spid="8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0" dur="500"/>
                                        <p:tgtEl>
                                          <p:spTgt spid="9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1" dur="500"/>
                                        <p:tgtEl>
                                          <p:spTgt spid="9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2" dur="500"/>
                                        <p:tgtEl>
                                          <p:spTgt spid="9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7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9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3.24699E-6 L -0.55086 0.34782 " pathEditMode="relative" rAng="0" ptsTypes="AA">
                                      <p:cBhvr>
                                        <p:cTn id="283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00" y="17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 animBg="1"/>
      <p:bldP spid="71" grpId="0" animBg="1"/>
      <p:bldP spid="1027" grpId="0" animBg="1"/>
      <p:bldP spid="10" grpId="0" animBg="1"/>
      <p:bldP spid="21" grpId="0"/>
      <p:bldP spid="60" grpId="0" animBg="1"/>
      <p:bldP spid="1071" grpId="0" build="p" autoUpdateAnimBg="0"/>
      <p:bldP spid="73" grpId="0"/>
      <p:bldP spid="81" grpId="0"/>
      <p:bldP spid="86" grpId="0" autoUpdateAnimBg="0"/>
      <p:bldP spid="90" grpId="0" autoUpdateAnimBg="0"/>
      <p:bldP spid="43" grpId="0" autoUpdateAnimBg="0"/>
      <p:bldP spid="42" grpId="0" animBg="1"/>
      <p:bldP spid="52" grpId="0" animBg="1"/>
      <p:bldP spid="53" grpId="0" autoUpdateAnimBg="0"/>
      <p:bldP spid="54" grpId="0" autoUpdateAnimBg="0"/>
      <p:bldP spid="55" grpId="0"/>
      <p:bldP spid="56" grpId="0" animBg="1"/>
      <p:bldP spid="57" grpId="0"/>
      <p:bldP spid="58" grpId="0" animBg="1"/>
      <p:bldP spid="1025" grpId="0"/>
      <p:bldP spid="1026" grpId="0"/>
      <p:bldP spid="65" grpId="0"/>
      <p:bldP spid="66" grpId="0"/>
      <p:bldP spid="68" grpId="0"/>
      <p:bldP spid="13" grpId="0"/>
      <p:bldP spid="76" grpId="0"/>
      <p:bldP spid="77" grpId="0"/>
      <p:bldP spid="96" grpId="0" animBg="1"/>
      <p:bldP spid="97" grpId="0" animBg="1"/>
      <p:bldP spid="98" grpId="0" animBg="1"/>
      <p:bldP spid="99" grpId="0" autoUpdateAnimBg="0"/>
      <p:bldP spid="100" grpId="0" animBg="1"/>
      <p:bldP spid="100" grpId="1" animBg="1"/>
      <p:bldP spid="7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Скругленный прямоугольник 94"/>
          <p:cNvSpPr/>
          <p:nvPr/>
        </p:nvSpPr>
        <p:spPr>
          <a:xfrm>
            <a:off x="6215074" y="4929198"/>
            <a:ext cx="2000264" cy="785818"/>
          </a:xfrm>
          <a:prstGeom prst="roundRect">
            <a:avLst/>
          </a:prstGeom>
          <a:solidFill>
            <a:schemeClr val="accent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5786446" y="3255630"/>
            <a:ext cx="2000264" cy="785818"/>
          </a:xfrm>
          <a:prstGeom prst="roundRect">
            <a:avLst/>
          </a:prstGeom>
          <a:solidFill>
            <a:schemeClr val="accent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7" name="Line 3"/>
          <p:cNvSpPr>
            <a:spLocks noChangeShapeType="1"/>
          </p:cNvSpPr>
          <p:nvPr/>
        </p:nvSpPr>
        <p:spPr bwMode="auto">
          <a:xfrm>
            <a:off x="1000100" y="6143644"/>
            <a:ext cx="6429420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 flipH="1" flipV="1">
            <a:off x="-535023" y="4606933"/>
            <a:ext cx="3357586" cy="1588"/>
          </a:xfrm>
          <a:prstGeom prst="straightConnector1">
            <a:avLst/>
          </a:prstGeom>
          <a:ln w="15875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Дуга 9"/>
          <p:cNvSpPr/>
          <p:nvPr/>
        </p:nvSpPr>
        <p:spPr>
          <a:xfrm>
            <a:off x="928662" y="4357694"/>
            <a:ext cx="5572164" cy="6143668"/>
          </a:xfrm>
          <a:prstGeom prst="arc">
            <a:avLst>
              <a:gd name="adj1" fmla="val 12396095"/>
              <a:gd name="adj2" fmla="val 20024815"/>
            </a:avLst>
          </a:prstGeom>
          <a:ln w="57150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/>
          <p:cNvCxnSpPr/>
          <p:nvPr/>
        </p:nvCxnSpPr>
        <p:spPr>
          <a:xfrm rot="5400000" flipH="1" flipV="1">
            <a:off x="698523" y="4915086"/>
            <a:ext cx="1744449" cy="712666"/>
          </a:xfrm>
          <a:prstGeom prst="straightConnector1">
            <a:avLst/>
          </a:prstGeom>
          <a:ln w="44450">
            <a:solidFill>
              <a:srgbClr val="FF0000"/>
            </a:solidFill>
            <a:tailEnd type="arrow"/>
          </a:ln>
          <a:scene3d>
            <a:camera prst="orthographicFront">
              <a:rot lat="0" lon="0" rev="214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6072197" y="499981"/>
            <a:ext cx="3072126" cy="1786011"/>
            <a:chOff x="14533" y="2007"/>
            <a:chExt cx="4470" cy="3573"/>
          </a:xfrm>
        </p:grpSpPr>
        <p:grpSp>
          <p:nvGrpSpPr>
            <p:cNvPr id="3" name="Group 7"/>
            <p:cNvGrpSpPr>
              <a:grpSpLocks/>
            </p:cNvGrpSpPr>
            <p:nvPr/>
          </p:nvGrpSpPr>
          <p:grpSpPr bwMode="auto">
            <a:xfrm>
              <a:off x="15461" y="3604"/>
              <a:ext cx="2156" cy="1690"/>
              <a:chOff x="9862" y="6636"/>
              <a:chExt cx="1071" cy="1690"/>
            </a:xfrm>
          </p:grpSpPr>
          <p:grpSp>
            <p:nvGrpSpPr>
              <p:cNvPr id="4" name="Group 9"/>
              <p:cNvGrpSpPr>
                <a:grpSpLocks/>
              </p:cNvGrpSpPr>
              <p:nvPr/>
            </p:nvGrpSpPr>
            <p:grpSpPr bwMode="auto">
              <a:xfrm>
                <a:off x="9862" y="6636"/>
                <a:ext cx="1071" cy="1690"/>
                <a:chOff x="12788" y="5651"/>
                <a:chExt cx="1071" cy="1690"/>
              </a:xfrm>
            </p:grpSpPr>
            <p:sp>
              <p:nvSpPr>
                <p:cNvPr id="1034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2788" y="5651"/>
                  <a:ext cx="1071" cy="674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– 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35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2891" y="6486"/>
                  <a:ext cx="599" cy="855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-</a:t>
                  </a: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g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032" name="Line 8"/>
              <p:cNvSpPr>
                <a:spLocks noChangeShapeType="1"/>
              </p:cNvSpPr>
              <p:nvPr/>
            </p:nvSpPr>
            <p:spPr bwMode="auto">
              <a:xfrm>
                <a:off x="10026" y="7558"/>
                <a:ext cx="538" cy="1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030" name="Text Box 6"/>
            <p:cNvSpPr txBox="1">
              <a:spLocks noChangeArrowheads="1"/>
            </p:cNvSpPr>
            <p:nvPr/>
          </p:nvSpPr>
          <p:spPr bwMode="auto">
            <a:xfrm>
              <a:off x="14533" y="2007"/>
              <a:ext cx="4470" cy="357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- </a:t>
              </a: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g</a:t>
              </a: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– g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/2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2000232" y="400050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/>
          </a:p>
        </p:txBody>
      </p:sp>
      <p:sp>
        <p:nvSpPr>
          <p:cNvPr id="60" name="Line 41"/>
          <p:cNvSpPr>
            <a:spLocks noChangeShapeType="1"/>
          </p:cNvSpPr>
          <p:nvPr/>
        </p:nvSpPr>
        <p:spPr bwMode="auto">
          <a:xfrm>
            <a:off x="5143504" y="4572008"/>
            <a:ext cx="0" cy="928694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" name="Группа 64"/>
          <p:cNvGrpSpPr/>
          <p:nvPr/>
        </p:nvGrpSpPr>
        <p:grpSpPr>
          <a:xfrm>
            <a:off x="4031736" y="5084778"/>
            <a:ext cx="714380" cy="461665"/>
            <a:chOff x="3176291" y="2714620"/>
            <a:chExt cx="714380" cy="461665"/>
          </a:xfrm>
        </p:grpSpPr>
        <p:sp>
          <p:nvSpPr>
            <p:cNvPr id="63" name="TextBox 62"/>
            <p:cNvSpPr txBox="1"/>
            <p:nvPr/>
          </p:nvSpPr>
          <p:spPr>
            <a:xfrm>
              <a:off x="3176291" y="2714620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>
                <a:solidFill>
                  <a:srgbClr val="FF0000"/>
                </a:solidFill>
              </a:endParaRPr>
            </a:p>
          </p:txBody>
        </p:sp>
      </p:grpSp>
      <p:cxnSp>
        <p:nvCxnSpPr>
          <p:cNvPr id="67" name="Прямая со стрелкой 66"/>
          <p:cNvCxnSpPr/>
          <p:nvPr/>
        </p:nvCxnSpPr>
        <p:spPr>
          <a:xfrm rot="5400000">
            <a:off x="4215604" y="4928404"/>
            <a:ext cx="85725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67"/>
          <p:cNvGrpSpPr/>
          <p:nvPr/>
        </p:nvGrpSpPr>
        <p:grpSpPr>
          <a:xfrm>
            <a:off x="5264207" y="5214950"/>
            <a:ext cx="593677" cy="400110"/>
            <a:chOff x="3148575" y="2714620"/>
            <a:chExt cx="742096" cy="400110"/>
          </a:xfrm>
        </p:grpSpPr>
        <p:sp>
          <p:nvSpPr>
            <p:cNvPr id="69" name="TextBox 68"/>
            <p:cNvSpPr txBox="1"/>
            <p:nvPr/>
          </p:nvSpPr>
          <p:spPr>
            <a:xfrm>
              <a:off x="3176291" y="2714620"/>
              <a:ext cx="7143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g </a:t>
              </a:r>
              <a:endPara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Line 29"/>
            <p:cNvSpPr>
              <a:spLocks noChangeShapeType="1"/>
            </p:cNvSpPr>
            <p:nvPr/>
          </p:nvSpPr>
          <p:spPr bwMode="auto">
            <a:xfrm>
              <a:off x="3148575" y="2824790"/>
              <a:ext cx="438707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C00000"/>
                </a:solidFill>
              </a:endParaRPr>
            </a:p>
          </p:txBody>
        </p:sp>
      </p:grpSp>
      <p:sp>
        <p:nvSpPr>
          <p:cNvPr id="1071" name="Text Box 47"/>
          <p:cNvSpPr txBox="1">
            <a:spLocks noChangeArrowheads="1"/>
          </p:cNvSpPr>
          <p:nvPr/>
        </p:nvSpPr>
        <p:spPr bwMode="auto">
          <a:xfrm>
            <a:off x="0" y="1071546"/>
            <a:ext cx="5929322" cy="1143008"/>
          </a:xfrm>
          <a:prstGeom prst="rect">
            <a:avLst/>
          </a:prstGeom>
          <a:solidFill>
            <a:srgbClr val="00FFFF">
              <a:alpha val="6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spcAft>
                <a:spcPts val="1000"/>
              </a:spcAft>
              <a:buAutoNum type="arabicPeriod" startAt="2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Как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x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равномерно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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=0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lvl="0" indent="-34290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0x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= v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2x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= v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u="sng" baseline="-25000" dirty="0" smtClean="0">
                <a:latin typeface="Times New Roman" pitchFamily="18" charset="0"/>
                <a:cs typeface="Times New Roman" pitchFamily="18" charset="0"/>
              </a:rPr>
              <a:t>0x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8,7м/с</a:t>
            </a:r>
            <a:endParaRPr kumimoji="0" lang="en-US" sz="2800" b="1" i="0" u="sng" strike="noStrike" cap="none" normalizeH="0" baseline="-2500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714348" y="2886014"/>
            <a:ext cx="5052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y </a:t>
            </a:r>
            <a:endParaRPr lang="ru-RU" sz="3200" dirty="0">
              <a:solidFill>
                <a:srgbClr val="0014AC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5857852" y="2262838"/>
            <a:ext cx="32861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/>
          </a:p>
        </p:txBody>
      </p:sp>
      <p:sp>
        <p:nvSpPr>
          <p:cNvPr id="86" name="TextBox 85"/>
          <p:cNvSpPr txBox="1"/>
          <p:nvPr/>
        </p:nvSpPr>
        <p:spPr>
          <a:xfrm>
            <a:off x="0" y="2428868"/>
            <a:ext cx="2357454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x = x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+ v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0x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800" dirty="0">
              <a:solidFill>
                <a:srgbClr val="0014AC"/>
              </a:solidFill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0" y="0"/>
            <a:ext cx="6786578" cy="52322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 ускорением св.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пад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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2800" dirty="0">
              <a:solidFill>
                <a:srgbClr val="365D21"/>
              </a:solidFill>
            </a:endParaRPr>
          </a:p>
        </p:txBody>
      </p:sp>
      <p:sp>
        <p:nvSpPr>
          <p:cNvPr id="43" name="Содержимое 36"/>
          <p:cNvSpPr txBox="1">
            <a:spLocks/>
          </p:cNvSpPr>
          <p:nvPr/>
        </p:nvSpPr>
        <p:spPr>
          <a:xfrm>
            <a:off x="0" y="500042"/>
            <a:ext cx="4143372" cy="57150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1.Что?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Мячик.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=10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/c</a:t>
            </a:r>
            <a:endParaRPr lang="ru-RU" sz="2800" dirty="0" smtClean="0"/>
          </a:p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1275258" y="6182045"/>
            <a:ext cx="796412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1142976" y="4414142"/>
            <a:ext cx="842266" cy="14990"/>
          </a:xfrm>
          <a:prstGeom prst="line">
            <a:avLst/>
          </a:prstGeom>
          <a:ln w="444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rot="5400000" flipH="1" flipV="1">
            <a:off x="1178695" y="5393545"/>
            <a:ext cx="1500198" cy="1588"/>
          </a:xfrm>
          <a:prstGeom prst="straightConnector1">
            <a:avLst/>
          </a:prstGeom>
          <a:ln w="444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Прямоугольник 51"/>
          <p:cNvSpPr/>
          <p:nvPr/>
        </p:nvSpPr>
        <p:spPr>
          <a:xfrm>
            <a:off x="500034" y="4669705"/>
            <a:ext cx="796412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285984" y="2786058"/>
            <a:ext cx="3214710" cy="5437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=8,7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м/с</a:t>
            </a:r>
            <a:endParaRPr lang="ru-RU" sz="2800" dirty="0">
              <a:solidFill>
                <a:srgbClr val="0066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500298" y="2214554"/>
            <a:ext cx="2928958" cy="5437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=5м/с</a:t>
            </a:r>
            <a:endParaRPr lang="ru-RU" sz="2800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7358082" y="5814972"/>
            <a:ext cx="5052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x </a:t>
            </a:r>
            <a:endParaRPr lang="ru-RU" sz="3200" dirty="0">
              <a:solidFill>
                <a:srgbClr val="006600"/>
              </a:solidFill>
            </a:endParaRPr>
          </a:p>
        </p:txBody>
      </p:sp>
      <p:sp>
        <p:nvSpPr>
          <p:cNvPr id="56" name="Arc 16"/>
          <p:cNvSpPr>
            <a:spLocks/>
          </p:cNvSpPr>
          <p:nvPr/>
        </p:nvSpPr>
        <p:spPr bwMode="auto">
          <a:xfrm>
            <a:off x="1285852" y="5855644"/>
            <a:ext cx="144000" cy="2880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32010"/>
              <a:gd name="T2" fmla="*/ 18926 w 21600"/>
              <a:gd name="T3" fmla="*/ 32010 h 32010"/>
              <a:gd name="T4" fmla="*/ 0 w 21600"/>
              <a:gd name="T5" fmla="*/ 21600 h 320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3201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5239"/>
                  <a:pt x="20680" y="28820"/>
                  <a:pt x="18925" y="32009"/>
                </a:cubicBezTo>
              </a:path>
              <a:path w="21600" h="3201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5239"/>
                  <a:pt x="20680" y="28820"/>
                  <a:pt x="18925" y="3200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1411096" y="5732830"/>
            <a:ext cx="5084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30°</a:t>
            </a:r>
            <a:endParaRPr lang="ru-RU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58" name="Line 29"/>
          <p:cNvSpPr>
            <a:spLocks noChangeShapeType="1"/>
          </p:cNvSpPr>
          <p:nvPr/>
        </p:nvSpPr>
        <p:spPr bwMode="auto">
          <a:xfrm>
            <a:off x="2000232" y="4143380"/>
            <a:ext cx="350966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rgbClr val="0014AC"/>
              </a:solidFill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572132" y="2786058"/>
            <a:ext cx="34290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0y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-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)=0 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=0</a:t>
            </a:r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5829313" y="3357562"/>
            <a:ext cx="957265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800" b="1" i="0" u="none" strike="noStrike" cap="none" normalizeH="0" baseline="-25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пол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3"/>
          <p:cNvGrpSpPr>
            <a:grpSpLocks/>
          </p:cNvGrpSpPr>
          <p:nvPr/>
        </p:nvGrpSpPr>
        <p:grpSpPr bwMode="auto">
          <a:xfrm>
            <a:off x="6789709" y="3132956"/>
            <a:ext cx="1068890" cy="881196"/>
            <a:chOff x="8974" y="5696"/>
            <a:chExt cx="907" cy="1065"/>
          </a:xfrm>
        </p:grpSpPr>
        <p:sp>
          <p:nvSpPr>
            <p:cNvPr id="1028" name="Line 4"/>
            <p:cNvSpPr>
              <a:spLocks noChangeShapeType="1"/>
            </p:cNvSpPr>
            <p:nvPr/>
          </p:nvSpPr>
          <p:spPr bwMode="auto">
            <a:xfrm>
              <a:off x="9040" y="6300"/>
              <a:ext cx="538" cy="1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" name="Group 5"/>
            <p:cNvGrpSpPr>
              <a:grpSpLocks/>
            </p:cNvGrpSpPr>
            <p:nvPr/>
          </p:nvGrpSpPr>
          <p:grpSpPr bwMode="auto">
            <a:xfrm>
              <a:off x="8974" y="5696"/>
              <a:ext cx="907" cy="1065"/>
              <a:chOff x="11900" y="4711"/>
              <a:chExt cx="907" cy="1065"/>
            </a:xfrm>
          </p:grpSpPr>
          <p:sp>
            <p:nvSpPr>
              <p:cNvPr id="11" name="Text Box 6"/>
              <p:cNvSpPr txBox="1">
                <a:spLocks noChangeArrowheads="1"/>
              </p:cNvSpPr>
              <p:nvPr/>
            </p:nvSpPr>
            <p:spPr bwMode="auto">
              <a:xfrm>
                <a:off x="11900" y="4711"/>
                <a:ext cx="676" cy="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2800" b="1" i="0" u="none" strike="noStrike" cap="none" normalizeH="0" baseline="-2500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kumimoji="0" lang="en-US" sz="2800" b="1" i="0" u="none" strike="noStrike" cap="none" normalizeH="0" baseline="-25000" dirty="0" smtClean="0">
                    <a:ln>
                      <a:noFill/>
                    </a:ln>
                    <a:solidFill>
                      <a:srgbClr val="8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y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31" name="Text Box 7"/>
              <p:cNvSpPr txBox="1">
                <a:spLocks noChangeArrowheads="1"/>
              </p:cNvSpPr>
              <p:nvPr/>
            </p:nvSpPr>
            <p:spPr bwMode="auto">
              <a:xfrm>
                <a:off x="11957" y="5229"/>
                <a:ext cx="850" cy="5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8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g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5" name="Прямоугольник 64"/>
          <p:cNvSpPr/>
          <p:nvPr/>
        </p:nvSpPr>
        <p:spPr>
          <a:xfrm>
            <a:off x="7858148" y="559338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III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8690030" y="1000108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IV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8001024" y="1571612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5286380" y="4071942"/>
            <a:ext cx="38576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время подъёма -?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(Н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72" name="Прямая со стрелкой 71"/>
          <p:cNvCxnSpPr/>
          <p:nvPr/>
        </p:nvCxnSpPr>
        <p:spPr>
          <a:xfrm flipV="1">
            <a:off x="3643306" y="4286256"/>
            <a:ext cx="785818" cy="29938"/>
          </a:xfrm>
          <a:prstGeom prst="straightConnector1">
            <a:avLst/>
          </a:prstGeom>
          <a:ln w="44450">
            <a:solidFill>
              <a:srgbClr val="FF0000"/>
            </a:solidFill>
            <a:tailEnd type="arrow"/>
          </a:ln>
          <a:scene3d>
            <a:camera prst="orthographicFront">
              <a:rot lat="0" lon="0" rev="214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Прямоугольник 75"/>
          <p:cNvSpPr/>
          <p:nvPr/>
        </p:nvSpPr>
        <p:spPr>
          <a:xfrm>
            <a:off x="6000760" y="4500570"/>
            <a:ext cx="20553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b="1" baseline="-25000" dirty="0" err="1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=0  из  (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 Box 2"/>
          <p:cNvSpPr txBox="1">
            <a:spLocks noChangeArrowheads="1"/>
          </p:cNvSpPr>
          <p:nvPr/>
        </p:nvSpPr>
        <p:spPr bwMode="auto">
          <a:xfrm>
            <a:off x="6357950" y="5000636"/>
            <a:ext cx="957265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r>
              <a:rPr kumimoji="0" lang="ru-RU" sz="28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ru-RU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Group 3"/>
          <p:cNvGrpSpPr>
            <a:grpSpLocks/>
          </p:cNvGrpSpPr>
          <p:nvPr/>
        </p:nvGrpSpPr>
        <p:grpSpPr bwMode="auto">
          <a:xfrm>
            <a:off x="7210941" y="4786733"/>
            <a:ext cx="1001716" cy="894435"/>
            <a:chOff x="9031" y="5680"/>
            <a:chExt cx="850" cy="1081"/>
          </a:xfrm>
        </p:grpSpPr>
        <p:sp>
          <p:nvSpPr>
            <p:cNvPr id="91" name="Line 4"/>
            <p:cNvSpPr>
              <a:spLocks noChangeShapeType="1"/>
            </p:cNvSpPr>
            <p:nvPr/>
          </p:nvSpPr>
          <p:spPr bwMode="auto">
            <a:xfrm>
              <a:off x="9040" y="6300"/>
              <a:ext cx="538" cy="1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5" name="Group 5"/>
            <p:cNvGrpSpPr>
              <a:grpSpLocks/>
            </p:cNvGrpSpPr>
            <p:nvPr/>
          </p:nvGrpSpPr>
          <p:grpSpPr bwMode="auto">
            <a:xfrm>
              <a:off x="9031" y="5680"/>
              <a:ext cx="850" cy="1081"/>
              <a:chOff x="11957" y="4695"/>
              <a:chExt cx="850" cy="1081"/>
            </a:xfrm>
          </p:grpSpPr>
          <p:sp>
            <p:nvSpPr>
              <p:cNvPr id="93" name="Text Box 6"/>
              <p:cNvSpPr txBox="1">
                <a:spLocks noChangeArrowheads="1"/>
              </p:cNvSpPr>
              <p:nvPr/>
            </p:nvSpPr>
            <p:spPr bwMode="auto">
              <a:xfrm>
                <a:off x="12012" y="4695"/>
                <a:ext cx="676" cy="6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2800" b="1" i="0" u="none" strike="noStrike" cap="none" normalizeH="0" baseline="-2500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kumimoji="0" lang="en-US" sz="2800" b="1" i="0" u="none" strike="noStrike" cap="none" normalizeH="0" baseline="-25000" dirty="0" smtClean="0">
                    <a:ln>
                      <a:noFill/>
                    </a:ln>
                    <a:solidFill>
                      <a:srgbClr val="8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y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4" name="Text Box 7"/>
              <p:cNvSpPr txBox="1">
                <a:spLocks noChangeArrowheads="1"/>
              </p:cNvSpPr>
              <p:nvPr/>
            </p:nvSpPr>
            <p:spPr bwMode="auto">
              <a:xfrm>
                <a:off x="11957" y="5229"/>
                <a:ext cx="850" cy="5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80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g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96" name="Прямоугольник 95"/>
          <p:cNvSpPr/>
          <p:nvPr/>
        </p:nvSpPr>
        <p:spPr>
          <a:xfrm>
            <a:off x="6500826" y="6215082"/>
            <a:ext cx="2096536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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пад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8072462" y="3334408"/>
            <a:ext cx="612668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6600"/>
              </a:solidFill>
            </a:endParaRPr>
          </a:p>
        </p:txBody>
      </p:sp>
      <p:sp>
        <p:nvSpPr>
          <p:cNvPr id="98" name="Прямоугольник 97"/>
          <p:cNvSpPr/>
          <p:nvPr/>
        </p:nvSpPr>
        <p:spPr>
          <a:xfrm>
            <a:off x="8262027" y="5072074"/>
            <a:ext cx="881973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6600"/>
              </a:solidFill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2214546" y="6263366"/>
            <a:ext cx="3643306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8,7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=8,7м</a:t>
            </a:r>
            <a:endParaRPr lang="ru-RU" sz="2800" dirty="0">
              <a:solidFill>
                <a:srgbClr val="0014AC"/>
              </a:solidFill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8262027" y="1500174"/>
            <a:ext cx="1148071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1,25м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006600"/>
              </a:solidFill>
            </a:endParaRPr>
          </a:p>
        </p:txBody>
      </p:sp>
      <p:cxnSp>
        <p:nvCxnSpPr>
          <p:cNvPr id="101" name="Прямая со стрелкой 100"/>
          <p:cNvCxnSpPr/>
          <p:nvPr/>
        </p:nvCxnSpPr>
        <p:spPr>
          <a:xfrm flipV="1">
            <a:off x="2214546" y="4857760"/>
            <a:ext cx="785818" cy="29938"/>
          </a:xfrm>
          <a:prstGeom prst="straightConnector1">
            <a:avLst/>
          </a:prstGeom>
          <a:ln w="44450">
            <a:solidFill>
              <a:srgbClr val="FF0000"/>
            </a:solidFill>
            <a:tailEnd type="arrow"/>
          </a:ln>
          <a:scene3d>
            <a:camera prst="orthographicFront">
              <a:rot lat="0" lon="0" rev="214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 стрелкой 101"/>
          <p:cNvCxnSpPr/>
          <p:nvPr/>
        </p:nvCxnSpPr>
        <p:spPr>
          <a:xfrm flipV="1">
            <a:off x="6072198" y="5857892"/>
            <a:ext cx="785818" cy="29938"/>
          </a:xfrm>
          <a:prstGeom prst="straightConnector1">
            <a:avLst/>
          </a:prstGeom>
          <a:ln w="44450">
            <a:solidFill>
              <a:srgbClr val="FF0000"/>
            </a:solidFill>
            <a:tailEnd type="arrow"/>
          </a:ln>
          <a:scene3d>
            <a:camera prst="orthographicFront">
              <a:rot lat="0" lon="0" rev="214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6786578" y="0"/>
            <a:ext cx="2357454" cy="528350"/>
          </a:xfrm>
          <a:prstGeom prst="rect">
            <a:avLst/>
          </a:prstGeom>
          <a:solidFill>
            <a:srgbClr val="92D050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3400"/>
              </a:lnSpc>
            </a:pPr>
            <a:r>
              <a:rPr lang="ru-RU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стр.1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Овал 74"/>
          <p:cNvSpPr/>
          <p:nvPr/>
        </p:nvSpPr>
        <p:spPr>
          <a:xfrm>
            <a:off x="4515310" y="4429132"/>
            <a:ext cx="214314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8" name="Picture 3"/>
          <p:cNvPicPr>
            <a:picLocks noChangeAspect="1" noChangeArrowheads="1"/>
          </p:cNvPicPr>
          <p:nvPr/>
        </p:nvPicPr>
        <p:blipFill>
          <a:blip r:embed="rId9" cstate="print"/>
          <a:srcRect l="8789" t="8789" r="29101" b="78760"/>
          <a:stretch>
            <a:fillRect/>
          </a:stretch>
        </p:blipFill>
        <p:spPr bwMode="auto">
          <a:xfrm>
            <a:off x="0" y="-24"/>
            <a:ext cx="9144000" cy="1214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500"/>
                                        <p:tgtEl>
                                          <p:spTgt spid="4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500"/>
                                        <p:tgtEl>
                                          <p:spTgt spid="4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500"/>
                                        <p:tgtEl>
                                          <p:spTgt spid="4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25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25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7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75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000"/>
                            </p:stCondLst>
                            <p:childTnLst>
                              <p:par>
                                <p:cTn id="6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500"/>
                            </p:stCondLst>
                            <p:childTnLst>
                              <p:par>
                                <p:cTn id="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500"/>
                                        <p:tgtEl>
                                          <p:spTgt spid="5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500"/>
                                        <p:tgtEl>
                                          <p:spTgt spid="5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500"/>
                                        <p:tgtEl>
                                          <p:spTgt spid="5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3" dur="300"/>
                                        <p:tgtEl>
                                          <p:spTgt spid="5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4" dur="300"/>
                                        <p:tgtEl>
                                          <p:spTgt spid="5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300"/>
                                        <p:tgtEl>
                                          <p:spTgt spid="5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1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4000"/>
                            </p:stCondLst>
                            <p:childTnLst>
                              <p:par>
                                <p:cTn id="1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1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8" dur="400"/>
                                        <p:tgtEl>
                                          <p:spTgt spid="9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9" dur="400"/>
                                        <p:tgtEl>
                                          <p:spTgt spid="9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400"/>
                                        <p:tgtEl>
                                          <p:spTgt spid="9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500"/>
                            </p:stCondLst>
                            <p:childTnLst>
                              <p:par>
                                <p:cTn id="1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000"/>
                            </p:stCondLst>
                            <p:childTnLst>
                              <p:par>
                                <p:cTn id="1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1000"/>
                            </p:stCondLst>
                            <p:childTnLst>
                              <p:par>
                                <p:cTn id="1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5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6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7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1000"/>
                            </p:stCondLst>
                            <p:childTnLst>
                              <p:par>
                                <p:cTn id="2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3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1000"/>
                            </p:stCondLst>
                            <p:childTnLst>
                              <p:par>
                                <p:cTn id="2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5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0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2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3" dur="300"/>
                                        <p:tgtEl>
                                          <p:spTgt spid="1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4" dur="300"/>
                                        <p:tgtEl>
                                          <p:spTgt spid="1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5" dur="300"/>
                                        <p:tgtEl>
                                          <p:spTgt spid="1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0" dur="300"/>
                                        <p:tgtEl>
                                          <p:spTgt spid="10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1" dur="300"/>
                                        <p:tgtEl>
                                          <p:spTgt spid="10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2" dur="300"/>
                                        <p:tgtEl>
                                          <p:spTgt spid="10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3150"/>
                            </p:stCondLst>
                            <p:childTnLst>
                              <p:par>
                                <p:cTn id="2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6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4150"/>
                            </p:stCondLst>
                            <p:childTnLst>
                              <p:par>
                                <p:cTn id="2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0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5" dur="500"/>
                                        <p:tgtEl>
                                          <p:spTgt spid="8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6" dur="500"/>
                                        <p:tgtEl>
                                          <p:spTgt spid="8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7" dur="500"/>
                                        <p:tgtEl>
                                          <p:spTgt spid="86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2" dur="500"/>
                                        <p:tgtEl>
                                          <p:spTgt spid="9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3" dur="500"/>
                                        <p:tgtEl>
                                          <p:spTgt spid="9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4" dur="500"/>
                                        <p:tgtEl>
                                          <p:spTgt spid="9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9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1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3.24699E-6 L -0.55086 0.34782 " pathEditMode="relative" rAng="0" ptsTypes="AA">
                                      <p:cBhvr>
                                        <p:cTn id="295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00" y="17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 animBg="1"/>
      <p:bldP spid="71" grpId="0" animBg="1"/>
      <p:bldP spid="1027" grpId="0" animBg="1"/>
      <p:bldP spid="10" grpId="0" animBg="1"/>
      <p:bldP spid="21" grpId="0"/>
      <p:bldP spid="60" grpId="0" animBg="1"/>
      <p:bldP spid="1071" grpId="0" build="p" autoUpdateAnimBg="0"/>
      <p:bldP spid="73" grpId="0"/>
      <p:bldP spid="81" grpId="0"/>
      <p:bldP spid="86" grpId="0" autoUpdateAnimBg="0"/>
      <p:bldP spid="90" grpId="0" autoUpdateAnimBg="0"/>
      <p:bldP spid="43" grpId="0" autoUpdateAnimBg="0"/>
      <p:bldP spid="42" grpId="0" animBg="1"/>
      <p:bldP spid="52" grpId="0" animBg="1"/>
      <p:bldP spid="53" grpId="0" autoUpdateAnimBg="0"/>
      <p:bldP spid="54" grpId="0" autoUpdateAnimBg="0"/>
      <p:bldP spid="55" grpId="0"/>
      <p:bldP spid="56" grpId="0" animBg="1"/>
      <p:bldP spid="57" grpId="0"/>
      <p:bldP spid="58" grpId="0" animBg="1"/>
      <p:bldP spid="1025" grpId="0"/>
      <p:bldP spid="1026" grpId="0"/>
      <p:bldP spid="65" grpId="0"/>
      <p:bldP spid="66" grpId="0"/>
      <p:bldP spid="68" grpId="0"/>
      <p:bldP spid="13" grpId="0"/>
      <p:bldP spid="76" grpId="0"/>
      <p:bldP spid="77" grpId="0"/>
      <p:bldP spid="96" grpId="0" animBg="1"/>
      <p:bldP spid="97" grpId="0" animBg="1"/>
      <p:bldP spid="98" grpId="0" animBg="1"/>
      <p:bldP spid="99" grpId="0" autoUpdateAnimBg="0"/>
      <p:bldP spid="100" grpId="0" animBg="1"/>
      <p:bldP spid="100" grpId="1" animBg="1"/>
      <p:bldP spid="7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 cstate="print"/>
          <a:srcRect l="8789" t="21240" r="29101" b="69238"/>
          <a:stretch>
            <a:fillRect/>
          </a:stretch>
        </p:blipFill>
        <p:spPr bwMode="auto">
          <a:xfrm>
            <a:off x="0" y="0"/>
            <a:ext cx="9144000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Line 3"/>
          <p:cNvSpPr>
            <a:spLocks noChangeShapeType="1"/>
          </p:cNvSpPr>
          <p:nvPr/>
        </p:nvSpPr>
        <p:spPr bwMode="auto">
          <a:xfrm>
            <a:off x="500034" y="6357958"/>
            <a:ext cx="6429420" cy="0"/>
          </a:xfrm>
          <a:prstGeom prst="line">
            <a:avLst/>
          </a:prstGeom>
          <a:noFill/>
          <a:ln w="9525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rot="5400000" flipH="1" flipV="1">
            <a:off x="-1035089" y="4821247"/>
            <a:ext cx="3357586" cy="1588"/>
          </a:xfrm>
          <a:prstGeom prst="straightConnector1">
            <a:avLst/>
          </a:prstGeom>
          <a:ln w="15875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Дуга 5"/>
          <p:cNvSpPr/>
          <p:nvPr/>
        </p:nvSpPr>
        <p:spPr>
          <a:xfrm>
            <a:off x="428596" y="4572008"/>
            <a:ext cx="5572164" cy="6143668"/>
          </a:xfrm>
          <a:prstGeom prst="arc">
            <a:avLst>
              <a:gd name="adj1" fmla="val 12396095"/>
              <a:gd name="adj2" fmla="val 20024815"/>
            </a:avLst>
          </a:prstGeom>
          <a:ln w="57150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Line 41"/>
          <p:cNvSpPr>
            <a:spLocks noChangeShapeType="1"/>
          </p:cNvSpPr>
          <p:nvPr/>
        </p:nvSpPr>
        <p:spPr bwMode="auto">
          <a:xfrm>
            <a:off x="4643438" y="4786322"/>
            <a:ext cx="0" cy="928694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64"/>
          <p:cNvGrpSpPr/>
          <p:nvPr/>
        </p:nvGrpSpPr>
        <p:grpSpPr>
          <a:xfrm>
            <a:off x="3531670" y="5299092"/>
            <a:ext cx="714380" cy="461665"/>
            <a:chOff x="3176291" y="2714620"/>
            <a:chExt cx="714380" cy="461665"/>
          </a:xfrm>
        </p:grpSpPr>
        <p:sp>
          <p:nvSpPr>
            <p:cNvPr id="9" name="TextBox 8"/>
            <p:cNvSpPr txBox="1"/>
            <p:nvPr/>
          </p:nvSpPr>
          <p:spPr>
            <a:xfrm>
              <a:off x="3176291" y="2714620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>
                <a:solidFill>
                  <a:srgbClr val="FF0000"/>
                </a:solidFill>
              </a:endParaRPr>
            </a:p>
          </p:txBody>
        </p:sp>
      </p:grpSp>
      <p:cxnSp>
        <p:nvCxnSpPr>
          <p:cNvPr id="11" name="Прямая со стрелкой 10"/>
          <p:cNvCxnSpPr/>
          <p:nvPr/>
        </p:nvCxnSpPr>
        <p:spPr>
          <a:xfrm rot="5400000">
            <a:off x="3715538" y="5142718"/>
            <a:ext cx="85725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67"/>
          <p:cNvGrpSpPr/>
          <p:nvPr/>
        </p:nvGrpSpPr>
        <p:grpSpPr>
          <a:xfrm>
            <a:off x="4764141" y="5429264"/>
            <a:ext cx="593677" cy="400110"/>
            <a:chOff x="3148575" y="2714620"/>
            <a:chExt cx="742096" cy="400110"/>
          </a:xfrm>
        </p:grpSpPr>
        <p:sp>
          <p:nvSpPr>
            <p:cNvPr id="13" name="TextBox 12"/>
            <p:cNvSpPr txBox="1"/>
            <p:nvPr/>
          </p:nvSpPr>
          <p:spPr>
            <a:xfrm>
              <a:off x="3176291" y="2714620"/>
              <a:ext cx="7143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g </a:t>
              </a:r>
              <a:endParaRPr lang="ru-RU" sz="2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Line 29"/>
            <p:cNvSpPr>
              <a:spLocks noChangeShapeType="1"/>
            </p:cNvSpPr>
            <p:nvPr/>
          </p:nvSpPr>
          <p:spPr bwMode="auto">
            <a:xfrm>
              <a:off x="3148575" y="2824790"/>
              <a:ext cx="438707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C00000"/>
                </a:solidFill>
              </a:endParaRPr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214282" y="3100328"/>
            <a:ext cx="5052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y </a:t>
            </a:r>
            <a:endParaRPr lang="ru-RU" sz="3200" dirty="0">
              <a:solidFill>
                <a:srgbClr val="0014AC"/>
              </a:solidFill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642910" y="4628456"/>
            <a:ext cx="842266" cy="14990"/>
          </a:xfrm>
          <a:prstGeom prst="line">
            <a:avLst/>
          </a:prstGeom>
          <a:ln w="444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 flipH="1" flipV="1">
            <a:off x="678629" y="5607859"/>
            <a:ext cx="1500198" cy="1588"/>
          </a:xfrm>
          <a:prstGeom prst="straightConnector1">
            <a:avLst/>
          </a:prstGeom>
          <a:ln w="444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-32" y="4884019"/>
            <a:ext cx="796412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858016" y="6029286"/>
            <a:ext cx="5052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x </a:t>
            </a:r>
            <a:endParaRPr lang="ru-RU" sz="3200" dirty="0">
              <a:solidFill>
                <a:srgbClr val="006600"/>
              </a:solidFill>
            </a:endParaRPr>
          </a:p>
        </p:txBody>
      </p:sp>
      <p:sp>
        <p:nvSpPr>
          <p:cNvPr id="20" name="Arc 16"/>
          <p:cNvSpPr>
            <a:spLocks/>
          </p:cNvSpPr>
          <p:nvPr/>
        </p:nvSpPr>
        <p:spPr bwMode="auto">
          <a:xfrm>
            <a:off x="785786" y="6069958"/>
            <a:ext cx="144000" cy="2880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32010"/>
              <a:gd name="T2" fmla="*/ 18926 w 21600"/>
              <a:gd name="T3" fmla="*/ 32010 h 32010"/>
              <a:gd name="T4" fmla="*/ 0 w 21600"/>
              <a:gd name="T5" fmla="*/ 21600 h 320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3201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5239"/>
                  <a:pt x="20680" y="28820"/>
                  <a:pt x="18925" y="32009"/>
                </a:cubicBezTo>
              </a:path>
              <a:path w="21600" h="3201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5239"/>
                  <a:pt x="20680" y="28820"/>
                  <a:pt x="18925" y="3200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11030" y="5947144"/>
            <a:ext cx="5084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30°</a:t>
            </a:r>
            <a:endParaRPr lang="ru-RU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22" name="Line 29"/>
          <p:cNvSpPr>
            <a:spLocks noChangeShapeType="1"/>
          </p:cNvSpPr>
          <p:nvPr/>
        </p:nvSpPr>
        <p:spPr bwMode="auto">
          <a:xfrm>
            <a:off x="1500166" y="4357694"/>
            <a:ext cx="350966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rgbClr val="0014AC"/>
              </a:solidFill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 flipV="1">
            <a:off x="3143240" y="4500570"/>
            <a:ext cx="785818" cy="29938"/>
          </a:xfrm>
          <a:prstGeom prst="straightConnector1">
            <a:avLst/>
          </a:prstGeom>
          <a:ln w="44450">
            <a:solidFill>
              <a:srgbClr val="FF0000"/>
            </a:solidFill>
            <a:tailEnd type="arrow"/>
          </a:ln>
          <a:scene3d>
            <a:camera prst="orthographicFront">
              <a:rot lat="0" lon="0" rev="214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1714480" y="5072074"/>
            <a:ext cx="785818" cy="29938"/>
          </a:xfrm>
          <a:prstGeom prst="straightConnector1">
            <a:avLst/>
          </a:prstGeom>
          <a:ln w="44450">
            <a:solidFill>
              <a:srgbClr val="FF0000"/>
            </a:solidFill>
            <a:tailEnd type="arrow"/>
          </a:ln>
          <a:scene3d>
            <a:camera prst="orthographicFront">
              <a:rot lat="0" lon="0" rev="214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V="1">
            <a:off x="5572132" y="6072206"/>
            <a:ext cx="785818" cy="29938"/>
          </a:xfrm>
          <a:prstGeom prst="straightConnector1">
            <a:avLst/>
          </a:prstGeom>
          <a:ln w="44450">
            <a:solidFill>
              <a:srgbClr val="FF0000"/>
            </a:solidFill>
            <a:tailEnd type="arrow"/>
          </a:ln>
          <a:scene3d>
            <a:camera prst="orthographicFront">
              <a:rot lat="0" lon="0" rev="214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вал 25"/>
          <p:cNvSpPr/>
          <p:nvPr/>
        </p:nvSpPr>
        <p:spPr>
          <a:xfrm>
            <a:off x="4015244" y="4643446"/>
            <a:ext cx="214314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1481483" y="4214818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/>
          </a:p>
        </p:txBody>
      </p:sp>
      <p:sp>
        <p:nvSpPr>
          <p:cNvPr id="28" name="TextBox 27"/>
          <p:cNvSpPr txBox="1"/>
          <p:nvPr/>
        </p:nvSpPr>
        <p:spPr>
          <a:xfrm>
            <a:off x="0" y="1191268"/>
            <a:ext cx="6500826" cy="52322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 ускорением св.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пад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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2800" dirty="0">
              <a:solidFill>
                <a:srgbClr val="365D21"/>
              </a:solidFill>
            </a:endParaRPr>
          </a:p>
        </p:txBody>
      </p:sp>
      <p:sp>
        <p:nvSpPr>
          <p:cNvPr id="29" name="Содержимое 36"/>
          <p:cNvSpPr txBox="1">
            <a:spLocks/>
          </p:cNvSpPr>
          <p:nvPr/>
        </p:nvSpPr>
        <p:spPr>
          <a:xfrm>
            <a:off x="4929222" y="714356"/>
            <a:ext cx="4143372" cy="57150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1.Что?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Тело.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=10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0м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/c</a:t>
            </a:r>
            <a:endParaRPr lang="ru-RU" sz="2800" dirty="0" smtClean="0"/>
          </a:p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pSp>
        <p:nvGrpSpPr>
          <p:cNvPr id="8" name="Group 5"/>
          <p:cNvGrpSpPr>
            <a:grpSpLocks/>
          </p:cNvGrpSpPr>
          <p:nvPr/>
        </p:nvGrpSpPr>
        <p:grpSpPr bwMode="auto">
          <a:xfrm>
            <a:off x="6500534" y="1714488"/>
            <a:ext cx="3072126" cy="1786011"/>
            <a:chOff x="14533" y="2007"/>
            <a:chExt cx="4470" cy="3573"/>
          </a:xfrm>
        </p:grpSpPr>
        <p:grpSp>
          <p:nvGrpSpPr>
            <p:cNvPr id="12" name="Group 7"/>
            <p:cNvGrpSpPr>
              <a:grpSpLocks/>
            </p:cNvGrpSpPr>
            <p:nvPr/>
          </p:nvGrpSpPr>
          <p:grpSpPr bwMode="auto">
            <a:xfrm>
              <a:off x="15461" y="3604"/>
              <a:ext cx="2156" cy="1690"/>
              <a:chOff x="9862" y="6636"/>
              <a:chExt cx="1071" cy="1690"/>
            </a:xfrm>
          </p:grpSpPr>
          <p:grpSp>
            <p:nvGrpSpPr>
              <p:cNvPr id="30" name="Group 9"/>
              <p:cNvGrpSpPr>
                <a:grpSpLocks/>
              </p:cNvGrpSpPr>
              <p:nvPr/>
            </p:nvGrpSpPr>
            <p:grpSpPr bwMode="auto">
              <a:xfrm>
                <a:off x="9862" y="6636"/>
                <a:ext cx="1071" cy="1690"/>
                <a:chOff x="12788" y="5651"/>
                <a:chExt cx="1071" cy="1690"/>
              </a:xfrm>
            </p:grpSpPr>
            <p:sp>
              <p:nvSpPr>
                <p:cNvPr id="35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2788" y="5651"/>
                  <a:ext cx="1071" cy="674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– 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6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2891" y="6486"/>
                  <a:ext cx="599" cy="855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-</a:t>
                  </a: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g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4" name="Line 8"/>
              <p:cNvSpPr>
                <a:spLocks noChangeShapeType="1"/>
              </p:cNvSpPr>
              <p:nvPr/>
            </p:nvSpPr>
            <p:spPr bwMode="auto">
              <a:xfrm>
                <a:off x="10026" y="7558"/>
                <a:ext cx="538" cy="1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2" name="Text Box 6"/>
            <p:cNvSpPr txBox="1">
              <a:spLocks noChangeArrowheads="1"/>
            </p:cNvSpPr>
            <p:nvPr/>
          </p:nvSpPr>
          <p:spPr bwMode="auto">
            <a:xfrm>
              <a:off x="14533" y="2007"/>
              <a:ext cx="4470" cy="357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- </a:t>
              </a: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g</a:t>
              </a: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– g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/2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714348" y="1714488"/>
            <a:ext cx="3286148" cy="52322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 =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 v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/>
          </a:p>
        </p:txBody>
      </p:sp>
      <p:sp>
        <p:nvSpPr>
          <p:cNvPr id="39" name="TextBox 38"/>
          <p:cNvSpPr txBox="1"/>
          <p:nvPr/>
        </p:nvSpPr>
        <p:spPr>
          <a:xfrm>
            <a:off x="785786" y="2214554"/>
            <a:ext cx="3571900" cy="52322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50·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/>
          </a:p>
        </p:txBody>
      </p:sp>
      <p:cxnSp>
        <p:nvCxnSpPr>
          <p:cNvPr id="40" name="Прямая со стрелкой 39"/>
          <p:cNvCxnSpPr/>
          <p:nvPr/>
        </p:nvCxnSpPr>
        <p:spPr>
          <a:xfrm rot="5400000" flipH="1" flipV="1">
            <a:off x="214944" y="5129400"/>
            <a:ext cx="1744449" cy="712666"/>
          </a:xfrm>
          <a:prstGeom prst="straightConnector1">
            <a:avLst/>
          </a:prstGeom>
          <a:ln w="44450">
            <a:solidFill>
              <a:srgbClr val="FF0000"/>
            </a:solidFill>
            <a:tailEnd type="arrow"/>
          </a:ln>
          <a:scene3d>
            <a:camera prst="orthographicFront">
              <a:rot lat="0" lon="0" rev="214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6000760" y="4028269"/>
            <a:ext cx="3071834" cy="5437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=87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м/с</a:t>
            </a:r>
            <a:endParaRPr lang="ru-RU" sz="2800" dirty="0">
              <a:solidFill>
                <a:srgbClr val="0066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857884" y="3500438"/>
            <a:ext cx="3357586" cy="54373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=50м/с</a:t>
            </a:r>
            <a:endParaRPr lang="ru-RU" sz="2800" dirty="0"/>
          </a:p>
        </p:txBody>
      </p:sp>
      <p:sp>
        <p:nvSpPr>
          <p:cNvPr id="43" name="TextBox 42"/>
          <p:cNvSpPr txBox="1"/>
          <p:nvPr/>
        </p:nvSpPr>
        <p:spPr>
          <a:xfrm>
            <a:off x="1500166" y="2714620"/>
            <a:ext cx="2786082" cy="52322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50·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/>
          </a:p>
        </p:txBody>
      </p:sp>
      <p:sp>
        <p:nvSpPr>
          <p:cNvPr id="44" name="TextBox 43"/>
          <p:cNvSpPr txBox="1"/>
          <p:nvPr/>
        </p:nvSpPr>
        <p:spPr>
          <a:xfrm>
            <a:off x="1857356" y="3405846"/>
            <a:ext cx="2571768" cy="52322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50·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500"/>
                            </p:stCondLst>
                            <p:childTnLst>
                              <p:par>
                                <p:cTn id="4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000"/>
                            </p:stCondLst>
                            <p:childTnLst>
                              <p:par>
                                <p:cTn id="8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4000"/>
                            </p:stCondLst>
                            <p:childTnLst>
                              <p:par>
                                <p:cTn id="9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000"/>
                            </p:stCondLst>
                            <p:childTnLst>
                              <p:par>
                                <p:cTn id="10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8" dur="500"/>
                                        <p:tgtEl>
                                          <p:spTgt spid="4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9" dur="500"/>
                                        <p:tgtEl>
                                          <p:spTgt spid="4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500"/>
                                        <p:tgtEl>
                                          <p:spTgt spid="4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5" dur="300"/>
                                        <p:tgtEl>
                                          <p:spTgt spid="4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6" dur="300"/>
                                        <p:tgtEl>
                                          <p:spTgt spid="4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300"/>
                                        <p:tgtEl>
                                          <p:spTgt spid="4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2" dur="500"/>
                                        <p:tgtEl>
                                          <p:spTgt spid="2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3" dur="500"/>
                                        <p:tgtEl>
                                          <p:spTgt spid="2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500"/>
                                        <p:tgtEl>
                                          <p:spTgt spid="2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9" dur="400"/>
                                        <p:tgtEl>
                                          <p:spTgt spid="2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0" dur="400"/>
                                        <p:tgtEl>
                                          <p:spTgt spid="2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400"/>
                                        <p:tgtEl>
                                          <p:spTgt spid="2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6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0" dur="2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15" grpId="0"/>
      <p:bldP spid="18" grpId="0" animBg="1"/>
      <p:bldP spid="19" grpId="0"/>
      <p:bldP spid="20" grpId="0" animBg="1"/>
      <p:bldP spid="21" grpId="0"/>
      <p:bldP spid="22" grpId="0" animBg="1"/>
      <p:bldP spid="26" grpId="0" animBg="1"/>
      <p:bldP spid="27" grpId="0"/>
      <p:bldP spid="28" grpId="0" autoUpdateAnimBg="0"/>
      <p:bldP spid="29" grpId="0" autoUpdateAnimBg="0"/>
      <p:bldP spid="38" grpId="0" animBg="1"/>
      <p:bldP spid="39" grpId="0" animBg="1"/>
      <p:bldP spid="41" grpId="0" autoUpdateAnimBg="0"/>
      <p:bldP spid="42" grpId="0" autoUpdateAnimBg="0"/>
      <p:bldP spid="43" grpId="0" animBg="1"/>
      <p:bldP spid="44" grpId="0" animBg="1"/>
      <p:bldP spid="4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Line 3"/>
          <p:cNvSpPr>
            <a:spLocks noChangeShapeType="1"/>
          </p:cNvSpPr>
          <p:nvPr/>
        </p:nvSpPr>
        <p:spPr bwMode="auto">
          <a:xfrm>
            <a:off x="1000100" y="4000504"/>
            <a:ext cx="29880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 flipH="1" flipV="1">
            <a:off x="-151900" y="3008570"/>
            <a:ext cx="2304000" cy="1588"/>
          </a:xfrm>
          <a:prstGeom prst="straightConnector1">
            <a:avLst/>
          </a:prstGeom>
          <a:ln w="158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Дуга 9"/>
          <p:cNvSpPr/>
          <p:nvPr/>
        </p:nvSpPr>
        <p:spPr>
          <a:xfrm>
            <a:off x="-1285916" y="2071678"/>
            <a:ext cx="5000660" cy="6143668"/>
          </a:xfrm>
          <a:prstGeom prst="arc">
            <a:avLst>
              <a:gd name="adj1" fmla="val 15980834"/>
              <a:gd name="adj2" fmla="val 20024815"/>
            </a:avLst>
          </a:prstGeom>
          <a:ln w="57150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/>
          <p:cNvCxnSpPr/>
          <p:nvPr/>
        </p:nvCxnSpPr>
        <p:spPr>
          <a:xfrm flipV="1">
            <a:off x="1040789" y="2014472"/>
            <a:ext cx="745129" cy="38348"/>
          </a:xfrm>
          <a:prstGeom prst="straightConnector1">
            <a:avLst/>
          </a:prstGeom>
          <a:ln w="44450">
            <a:solidFill>
              <a:srgbClr val="FF0000"/>
            </a:solidFill>
            <a:tailEnd type="arrow"/>
          </a:ln>
          <a:scene3d>
            <a:camera prst="orthographicFront">
              <a:rot lat="0" lon="0" rev="2142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6516868" y="0"/>
            <a:ext cx="2627458" cy="1786011"/>
            <a:chOff x="14533" y="2007"/>
            <a:chExt cx="3823" cy="3573"/>
          </a:xfrm>
        </p:grpSpPr>
        <p:sp>
          <p:nvSpPr>
            <p:cNvPr id="1030" name="Text Box 6"/>
            <p:cNvSpPr txBox="1">
              <a:spLocks noChangeArrowheads="1"/>
            </p:cNvSpPr>
            <p:nvPr/>
          </p:nvSpPr>
          <p:spPr bwMode="auto">
            <a:xfrm>
              <a:off x="14533" y="2007"/>
              <a:ext cx="3823" cy="3573"/>
            </a:xfrm>
            <a:prstGeom prst="rect">
              <a:avLst/>
            </a:prstGeom>
            <a:solidFill>
              <a:schemeClr val="bg2">
                <a:alpha val="41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- </a:t>
              </a: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gt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 = y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 – gt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/2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 = 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3" name="Group 7"/>
            <p:cNvGrpSpPr>
              <a:grpSpLocks/>
            </p:cNvGrpSpPr>
            <p:nvPr/>
          </p:nvGrpSpPr>
          <p:grpSpPr bwMode="auto">
            <a:xfrm>
              <a:off x="15461" y="3604"/>
              <a:ext cx="2156" cy="1382"/>
              <a:chOff x="9862" y="6636"/>
              <a:chExt cx="1071" cy="1382"/>
            </a:xfrm>
          </p:grpSpPr>
          <p:grpSp>
            <p:nvGrpSpPr>
              <p:cNvPr id="4" name="Group 9"/>
              <p:cNvGrpSpPr>
                <a:grpSpLocks/>
              </p:cNvGrpSpPr>
              <p:nvPr/>
            </p:nvGrpSpPr>
            <p:grpSpPr bwMode="auto">
              <a:xfrm>
                <a:off x="9862" y="6636"/>
                <a:ext cx="1071" cy="1382"/>
                <a:chOff x="12788" y="5651"/>
                <a:chExt cx="1071" cy="1382"/>
              </a:xfrm>
            </p:grpSpPr>
            <p:sp>
              <p:nvSpPr>
                <p:cNvPr id="1034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2788" y="5651"/>
                  <a:ext cx="1071" cy="674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– 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35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2891" y="6486"/>
                  <a:ext cx="599" cy="547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-2g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032" name="Line 8"/>
              <p:cNvSpPr>
                <a:spLocks noChangeShapeType="1"/>
              </p:cNvSpPr>
              <p:nvPr/>
            </p:nvSpPr>
            <p:spPr bwMode="auto">
              <a:xfrm>
                <a:off x="10026" y="7558"/>
                <a:ext cx="538" cy="1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1" name="TextBox 20"/>
          <p:cNvSpPr txBox="1"/>
          <p:nvPr/>
        </p:nvSpPr>
        <p:spPr>
          <a:xfrm>
            <a:off x="1714480" y="1643050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60" name="Line 41"/>
          <p:cNvSpPr>
            <a:spLocks noChangeShapeType="1"/>
          </p:cNvSpPr>
          <p:nvPr/>
        </p:nvSpPr>
        <p:spPr bwMode="auto">
          <a:xfrm>
            <a:off x="2428860" y="2071678"/>
            <a:ext cx="0" cy="335326"/>
          </a:xfrm>
          <a:prstGeom prst="line">
            <a:avLst/>
          </a:prstGeom>
          <a:noFill/>
          <a:ln w="38100">
            <a:solidFill>
              <a:srgbClr val="0014AC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" name="Line 42"/>
          <p:cNvSpPr>
            <a:spLocks noChangeShapeType="1"/>
          </p:cNvSpPr>
          <p:nvPr/>
        </p:nvSpPr>
        <p:spPr bwMode="auto">
          <a:xfrm>
            <a:off x="1802969" y="1700840"/>
            <a:ext cx="175229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" name="Группа 64"/>
          <p:cNvGrpSpPr/>
          <p:nvPr/>
        </p:nvGrpSpPr>
        <p:grpSpPr>
          <a:xfrm>
            <a:off x="2428860" y="3357562"/>
            <a:ext cx="571504" cy="400110"/>
            <a:chOff x="3176291" y="2714620"/>
            <a:chExt cx="571504" cy="400110"/>
          </a:xfrm>
        </p:grpSpPr>
        <p:sp>
          <p:nvSpPr>
            <p:cNvPr id="63" name="TextBox 62"/>
            <p:cNvSpPr txBox="1"/>
            <p:nvPr/>
          </p:nvSpPr>
          <p:spPr>
            <a:xfrm>
              <a:off x="3176291" y="2714620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 </a:t>
              </a:r>
              <a:endParaRPr lang="ru-RU" sz="2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Line 29"/>
            <p:cNvSpPr>
              <a:spLocks noChangeShapeType="1"/>
            </p:cNvSpPr>
            <p:nvPr/>
          </p:nvSpPr>
          <p:spPr bwMode="auto">
            <a:xfrm>
              <a:off x="3258746" y="2725637"/>
              <a:ext cx="43870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67" name="Прямая со стрелкой 66"/>
          <p:cNvCxnSpPr/>
          <p:nvPr/>
        </p:nvCxnSpPr>
        <p:spPr>
          <a:xfrm rot="5400000">
            <a:off x="2571736" y="3428206"/>
            <a:ext cx="857256" cy="1588"/>
          </a:xfrm>
          <a:prstGeom prst="straightConnector1">
            <a:avLst/>
          </a:prstGeom>
          <a:ln w="38100">
            <a:solidFill>
              <a:srgbClr val="365D2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67"/>
          <p:cNvGrpSpPr/>
          <p:nvPr/>
        </p:nvGrpSpPr>
        <p:grpSpPr>
          <a:xfrm>
            <a:off x="2000232" y="2314510"/>
            <a:ext cx="593677" cy="400110"/>
            <a:chOff x="3148575" y="2714620"/>
            <a:chExt cx="742096" cy="400110"/>
          </a:xfrm>
        </p:grpSpPr>
        <p:sp>
          <p:nvSpPr>
            <p:cNvPr id="69" name="TextBox 68"/>
            <p:cNvSpPr txBox="1"/>
            <p:nvPr/>
          </p:nvSpPr>
          <p:spPr>
            <a:xfrm>
              <a:off x="3176291" y="2714620"/>
              <a:ext cx="7143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g </a:t>
              </a:r>
              <a:endParaRPr lang="ru-RU" sz="20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0" name="Line 29"/>
            <p:cNvSpPr>
              <a:spLocks noChangeShapeType="1"/>
            </p:cNvSpPr>
            <p:nvPr/>
          </p:nvSpPr>
          <p:spPr bwMode="auto">
            <a:xfrm>
              <a:off x="3148575" y="2824790"/>
              <a:ext cx="438707" cy="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14AC"/>
                </a:solidFill>
              </a:endParaRPr>
            </a:p>
          </p:txBody>
        </p:sp>
      </p:grpSp>
      <p:sp>
        <p:nvSpPr>
          <p:cNvPr id="1071" name="Text Box 47"/>
          <p:cNvSpPr txBox="1">
            <a:spLocks noChangeArrowheads="1"/>
          </p:cNvSpPr>
          <p:nvPr/>
        </p:nvSpPr>
        <p:spPr bwMode="auto">
          <a:xfrm>
            <a:off x="3857620" y="2071678"/>
            <a:ext cx="5286412" cy="1214446"/>
          </a:xfrm>
          <a:prstGeom prst="rect">
            <a:avLst/>
          </a:prstGeom>
          <a:solidFill>
            <a:srgbClr val="F9E3A5">
              <a:alpha val="6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spcAft>
                <a:spcPts val="1000"/>
              </a:spcAf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Как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равномерно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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213814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err="1" smtClean="0">
                <a:solidFill>
                  <a:srgbClr val="213814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=0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lvl="0" indent="-342900"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0x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=v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2x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=v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L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2800" b="1" i="0" u="none" strike="noStrike" cap="none" normalizeH="0" baseline="-25000" dirty="0" err="1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t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642910" y="1651803"/>
            <a:ext cx="37702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y </a:t>
            </a:r>
            <a:endParaRPr lang="ru-RU" dirty="0"/>
          </a:p>
        </p:txBody>
      </p:sp>
      <p:sp>
        <p:nvSpPr>
          <p:cNvPr id="78" name="TextBox 77"/>
          <p:cNvSpPr txBox="1"/>
          <p:nvPr/>
        </p:nvSpPr>
        <p:spPr>
          <a:xfrm>
            <a:off x="357158" y="2500306"/>
            <a:ext cx="928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 =1м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Левая фигурная скобка 79"/>
          <p:cNvSpPr/>
          <p:nvPr/>
        </p:nvSpPr>
        <p:spPr>
          <a:xfrm>
            <a:off x="511051" y="2071678"/>
            <a:ext cx="500066" cy="1928826"/>
          </a:xfrm>
          <a:prstGeom prst="lef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TextBox 80"/>
          <p:cNvSpPr txBox="1"/>
          <p:nvPr/>
        </p:nvSpPr>
        <p:spPr>
          <a:xfrm>
            <a:off x="214282" y="500042"/>
            <a:ext cx="3286148" cy="52322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 =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 v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0y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/>
          </a:p>
        </p:txBody>
      </p:sp>
      <p:sp>
        <p:nvSpPr>
          <p:cNvPr id="82" name="TextBox 81"/>
          <p:cNvSpPr txBox="1"/>
          <p:nvPr/>
        </p:nvSpPr>
        <p:spPr>
          <a:xfrm>
            <a:off x="285720" y="1000108"/>
            <a:ext cx="2857520" cy="52322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/>
          </a:p>
        </p:txBody>
      </p:sp>
      <p:sp>
        <p:nvSpPr>
          <p:cNvPr id="86" name="TextBox 85"/>
          <p:cNvSpPr txBox="1"/>
          <p:nvPr/>
        </p:nvSpPr>
        <p:spPr>
          <a:xfrm>
            <a:off x="5572132" y="3214686"/>
            <a:ext cx="2214578" cy="58477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600м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800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·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200" dirty="0">
              <a:solidFill>
                <a:srgbClr val="000000"/>
              </a:solidFill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6110282" y="3786190"/>
            <a:ext cx="1747866" cy="52322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0,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75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с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88" name="Левая фигурная скобка 87"/>
          <p:cNvSpPr/>
          <p:nvPr/>
        </p:nvSpPr>
        <p:spPr>
          <a:xfrm rot="16200000">
            <a:off x="2107389" y="2893215"/>
            <a:ext cx="285752" cy="2500330"/>
          </a:xfrm>
          <a:prstGeom prst="leftBrace">
            <a:avLst>
              <a:gd name="adj1" fmla="val 8333"/>
              <a:gd name="adj2" fmla="val 49410"/>
            </a:avLst>
          </a:prstGeom>
          <a:ln w="25400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TextBox 88"/>
          <p:cNvSpPr txBox="1"/>
          <p:nvPr/>
        </p:nvSpPr>
        <p:spPr>
          <a:xfrm>
            <a:off x="1785918" y="4335292"/>
            <a:ext cx="1000132" cy="593906"/>
          </a:xfrm>
          <a:prstGeom prst="rect">
            <a:avLst/>
          </a:prstGeom>
          <a:solidFill>
            <a:srgbClr val="00FFFF">
              <a:alpha val="6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600м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0" y="0"/>
            <a:ext cx="6500826" cy="523220"/>
          </a:xfrm>
          <a:prstGeom prst="rect">
            <a:avLst/>
          </a:prstGeom>
          <a:solidFill>
            <a:schemeClr val="bg2">
              <a:alpha val="37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 ускорением св.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пад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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2800" dirty="0">
              <a:solidFill>
                <a:srgbClr val="365D21"/>
              </a:solidFill>
            </a:endParaRPr>
          </a:p>
        </p:txBody>
      </p:sp>
      <p:sp>
        <p:nvSpPr>
          <p:cNvPr id="43" name="Содержимое 36"/>
          <p:cNvSpPr txBox="1">
            <a:spLocks/>
          </p:cNvSpPr>
          <p:nvPr/>
        </p:nvSpPr>
        <p:spPr>
          <a:xfrm>
            <a:off x="6643638" y="4286256"/>
            <a:ext cx="2500362" cy="57150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1.Что?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пуля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9" name="Овал 38"/>
          <p:cNvSpPr/>
          <p:nvPr/>
        </p:nvSpPr>
        <p:spPr>
          <a:xfrm>
            <a:off x="2899430" y="2945984"/>
            <a:ext cx="214314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9" cstate="print"/>
          <a:srcRect l="9375" t="12451" r="28515" b="74365"/>
          <a:stretch>
            <a:fillRect/>
          </a:stretch>
        </p:blipFill>
        <p:spPr bwMode="auto">
          <a:xfrm>
            <a:off x="0" y="4857760"/>
            <a:ext cx="9144000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1" name="TextBox 40"/>
          <p:cNvSpPr txBox="1"/>
          <p:nvPr/>
        </p:nvSpPr>
        <p:spPr>
          <a:xfrm>
            <a:off x="0" y="4214818"/>
            <a:ext cx="16430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800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lang="ru-RU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/>
          </a:p>
        </p:txBody>
      </p:sp>
      <p:sp>
        <p:nvSpPr>
          <p:cNvPr id="42" name="TextBox 41"/>
          <p:cNvSpPr txBox="1"/>
          <p:nvPr/>
        </p:nvSpPr>
        <p:spPr>
          <a:xfrm>
            <a:off x="3643306" y="571480"/>
            <a:ext cx="2857520" cy="52322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9,8·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0,75</a:t>
            </a:r>
            <a:r>
              <a:rPr lang="en-US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/>
          </a:p>
        </p:txBody>
      </p:sp>
      <p:sp>
        <p:nvSpPr>
          <p:cNvPr id="44" name="TextBox 43"/>
          <p:cNvSpPr txBox="1"/>
          <p:nvPr/>
        </p:nvSpPr>
        <p:spPr>
          <a:xfrm>
            <a:off x="3857620" y="1285860"/>
            <a:ext cx="2357454" cy="523220"/>
          </a:xfrm>
          <a:prstGeom prst="rect">
            <a:avLst/>
          </a:prstGeom>
          <a:solidFill>
            <a:srgbClr val="F9E3A5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9,8·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0,75</a:t>
            </a:r>
            <a:r>
              <a:rPr lang="en-US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0" y="6334780"/>
            <a:ext cx="9144000" cy="52322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пролетев 600м пуля снизится на …м.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500"/>
                                        <p:tgtEl>
                                          <p:spTgt spid="4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500"/>
                                        <p:tgtEl>
                                          <p:spTgt spid="4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500"/>
                                        <p:tgtEl>
                                          <p:spTgt spid="4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000"/>
                            </p:stCondLst>
                            <p:childTnLst>
                              <p:par>
                                <p:cTn id="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500"/>
                            </p:stCondLst>
                            <p:childTnLst>
                              <p:par>
                                <p:cTn id="8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3500"/>
                            </p:stCondLst>
                            <p:childTnLst>
                              <p:par>
                                <p:cTn id="9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500"/>
                            </p:stCondLst>
                            <p:childTnLst>
                              <p:par>
                                <p:cTn id="9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3" dur="500"/>
                                        <p:tgtEl>
                                          <p:spTgt spid="1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4" dur="500"/>
                                        <p:tgtEl>
                                          <p:spTgt spid="1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500"/>
                                        <p:tgtEl>
                                          <p:spTgt spid="10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0" dur="500"/>
                                        <p:tgtEl>
                                          <p:spTgt spid="10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1" dur="500"/>
                                        <p:tgtEl>
                                          <p:spTgt spid="10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500"/>
                                        <p:tgtEl>
                                          <p:spTgt spid="10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7" dur="400"/>
                                        <p:tgtEl>
                                          <p:spTgt spid="86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8" dur="400"/>
                                        <p:tgtEl>
                                          <p:spTgt spid="86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400"/>
                                        <p:tgtEl>
                                          <p:spTgt spid="86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4" dur="4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5" dur="4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4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1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2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8" dur="500"/>
                                        <p:tgtEl>
                                          <p:spTgt spid="9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9" dur="500"/>
                                        <p:tgtEl>
                                          <p:spTgt spid="9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" dur="500"/>
                                        <p:tgtEl>
                                          <p:spTgt spid="90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2000"/>
                            </p:stCondLst>
                            <p:childTnLst>
                              <p:par>
                                <p:cTn id="16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1" dur="2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2" dur="2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3" dur="2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7" dur="2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animBg="1"/>
      <p:bldP spid="10" grpId="0" animBg="1"/>
      <p:bldP spid="21" grpId="0"/>
      <p:bldP spid="60" grpId="0" animBg="1"/>
      <p:bldP spid="61" grpId="0" animBg="1"/>
      <p:bldP spid="1071" grpId="0" build="p" autoUpdateAnimBg="0"/>
      <p:bldP spid="78" grpId="0"/>
      <p:bldP spid="80" grpId="0" animBg="1"/>
      <p:bldP spid="81" grpId="0" animBg="1"/>
      <p:bldP spid="82" grpId="0" animBg="1"/>
      <p:bldP spid="86" grpId="0" build="p" animBg="1"/>
      <p:bldP spid="87" grpId="0" animBg="1"/>
      <p:bldP spid="88" grpId="0" animBg="1"/>
      <p:bldP spid="89" grpId="0" animBg="1"/>
      <p:bldP spid="90" grpId="0" autoUpdateAnimBg="0"/>
      <p:bldP spid="43" grpId="0" autoUpdateAnimBg="0"/>
      <p:bldP spid="39" grpId="0" animBg="1"/>
      <p:bldP spid="41" grpId="0"/>
      <p:bldP spid="42" grpId="0" animBg="1"/>
      <p:bldP spid="44" grpId="0" animBg="1"/>
      <p:bldP spid="44" grpId="1" animBg="1"/>
      <p:bldP spid="4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57264" y="-24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28628" y="428604"/>
            <a:ext cx="7500958" cy="221457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4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№10</a:t>
            </a:r>
          </a:p>
          <a:p>
            <a:pPr marL="0" indent="0" algn="ctr" eaLnBrk="1" hangingPunct="1">
              <a:lnSpc>
                <a:spcPts val="4400"/>
              </a:lnSpc>
              <a:buFont typeface="Wingdings" pitchFamily="2" charset="2"/>
              <a:buNone/>
            </a:pP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30,31</a:t>
            </a:r>
          </a:p>
          <a:p>
            <a:pPr marL="0" indent="0" algn="ctr" eaLnBrk="1" hangingPunct="1">
              <a:lnSpc>
                <a:spcPts val="44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ПРЗ№10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-1,2,3,стр.2</a:t>
            </a:r>
          </a:p>
          <a:p>
            <a:pPr marL="0" indent="0" algn="ctr" eaLnBrk="1" hangingPunct="1">
              <a:lnSpc>
                <a:spcPts val="4400"/>
              </a:lnSpc>
              <a:buFont typeface="Wingdings" pitchFamily="2" charset="2"/>
              <a:buNone/>
            </a:pPr>
            <a:r>
              <a:rPr lang="en-US" sz="4800" dirty="0" smtClean="0"/>
              <a:t>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29599" y="0"/>
            <a:ext cx="1114401" cy="1096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000"/>
                            </p:stCondLst>
                            <p:childTnLst>
                              <p:par>
                                <p:cTn id="5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500"/>
                            </p:stCondLst>
                            <p:childTnLst>
                              <p:par>
                                <p:cTn id="5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000"/>
                            </p:stCondLst>
                            <p:childTnLst>
                              <p:par>
                                <p:cTn id="6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500"/>
                            </p:stCondLst>
                            <p:childTnLst>
                              <p:par>
                                <p:cTn id="6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9000"/>
                            </p:stCondLst>
                            <p:childTnLst>
                              <p:par>
                                <p:cTn id="70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500"/>
                            </p:stCondLst>
                            <p:childTnLst>
                              <p:par>
                                <p:cTn id="7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0"/>
                            </p:stCondLst>
                            <p:childTnLst>
                              <p:par>
                                <p:cTn id="80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500"/>
                            </p:stCondLst>
                            <p:childTnLst>
                              <p:par>
                                <p:cTn id="87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1000"/>
                            </p:stCondLst>
                            <p:childTnLst>
                              <p:par>
                                <p:cTn id="92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1500"/>
                            </p:stCondLst>
                            <p:childTnLst>
                              <p:par>
                                <p:cTn id="9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0"/>
            <a:ext cx="8501090" cy="71913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4. Г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оризонтальная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составляющая 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скорости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не меняется, т.к.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………………………………………………………………………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………………………………………………………………………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………………………………………………………………………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5. В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ертикальная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составляющая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скорости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меняется по закону  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en-US" sz="2400" b="1" i="0" u="none" strike="noStrike" cap="none" normalizeH="0" baseline="-25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y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kumimoji="0" lang="ru-RU" sz="24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en-US" sz="24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y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–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gt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,т.к.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……………………………………………………………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…….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……………………………………………………………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………………………………………………………………………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6. Время падения оказалось одинаковым у всех, т.к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. . . . . . . . . . . . 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……………………………………………………………….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………………………………………………………………………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………………………………………………………………………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4. Учебник стр. 93 вопросы  № 1,2,3,4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………………………………………………………………………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………………………………………………………………………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………………………………………………………………………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………………………………………………………………………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………………………………………………………………………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………………………………………………………………………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………………………………………………………………………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………………………………………………………………………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………………………………………………………………………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………………………………………………………………………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………………………………………………………………………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учебник стр.95,  упр16(2)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 теме №9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-32" y="5534561"/>
            <a:ext cx="564360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Применение </a:t>
            </a:r>
            <a:r>
              <a:rPr lang="ru-RU" sz="4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з-нов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Ньтона</a:t>
            </a:r>
            <a:endParaRPr lang="ru-RU" sz="4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5894" y="0"/>
            <a:ext cx="25837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9-3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86050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№10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0811879">
            <a:off x="312601" y="1200800"/>
            <a:ext cx="698819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вес тела </a:t>
            </a:r>
            <a:endParaRPr lang="ru-RU" sz="6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>
            <a:off x="2155810" y="2786058"/>
            <a:ext cx="698819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двигающегося</a:t>
            </a:r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 rot="344086">
            <a:off x="708851" y="4345468"/>
            <a:ext cx="698819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ускоренно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0" y="-214363"/>
            <a:ext cx="9144000" cy="7072363"/>
            <a:chOff x="-5072130" y="-500090"/>
            <a:chExt cx="9144000" cy="7072363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-5072130" y="-500090"/>
              <a:ext cx="9144000" cy="7072363"/>
              <a:chOff x="0" y="-142877"/>
              <a:chExt cx="9144000" cy="7072363"/>
            </a:xfrm>
          </p:grpSpPr>
          <p:grpSp>
            <p:nvGrpSpPr>
              <p:cNvPr id="14" name="Группа 31"/>
              <p:cNvGrpSpPr/>
              <p:nvPr/>
            </p:nvGrpSpPr>
            <p:grpSpPr>
              <a:xfrm>
                <a:off x="0" y="-142877"/>
                <a:ext cx="9144000" cy="7072363"/>
                <a:chOff x="-928726" y="2143139"/>
                <a:chExt cx="9144000" cy="6858000"/>
              </a:xfrm>
            </p:grpSpPr>
            <p:sp>
              <p:nvSpPr>
                <p:cNvPr id="16" name="Прямоугольник 15"/>
                <p:cNvSpPr/>
                <p:nvPr/>
              </p:nvSpPr>
              <p:spPr>
                <a:xfrm>
                  <a:off x="-928726" y="2143139"/>
                  <a:ext cx="9144000" cy="6858000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90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r>
                    <a:rPr lang="ru-RU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      </a:t>
                  </a:r>
                  <a:endParaRPr lang="ru-RU" sz="11500" b="1" dirty="0" smtClean="0">
                    <a:solidFill>
                      <a:srgbClr val="FFC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endParaRPr>
                </a:p>
                <a:p>
                  <a:pPr algn="ctr">
                    <a:spcAft>
                      <a:spcPts val="1000"/>
                    </a:spcAft>
                  </a:pPr>
                  <a:r>
                    <a:rPr lang="en-US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F</a:t>
                  </a: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=</a:t>
                  </a:r>
                  <a:r>
                    <a:rPr lang="en-US" sz="8000" b="1" baseline="-25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  </a:t>
                  </a:r>
                  <a:r>
                    <a:rPr lang="ru-RU" sz="88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rPr>
                    <a:t></a:t>
                  </a: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m</a:t>
                  </a:r>
                  <a:r>
                    <a:rPr lang="en-US" sz="8000" b="1" baseline="-25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lang="ru-RU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•</a:t>
                  </a: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m</a:t>
                  </a:r>
                  <a:r>
                    <a:rPr lang="en-US" sz="8000" b="1" baseline="-25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lang="ru-RU" sz="8000" b="1" u="sng" baseline="-250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algn="ctr">
                    <a:spcAft>
                      <a:spcPts val="1000"/>
                    </a:spcAft>
                  </a:pPr>
                  <a:r>
                    <a:rPr lang="en-US" sz="8000" b="1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          R</a:t>
                  </a:r>
                  <a:r>
                    <a:rPr lang="en-US" sz="8000" b="1" baseline="300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lang="ru-RU" sz="115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11500" dirty="0" smtClean="0">
                    <a:solidFill>
                      <a:srgbClr val="FFC0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7" name="Rectangle 25"/>
                <p:cNvSpPr>
                  <a:spLocks noChangeArrowheads="1"/>
                </p:cNvSpPr>
                <p:nvPr/>
              </p:nvSpPr>
              <p:spPr bwMode="auto">
                <a:xfrm>
                  <a:off x="-642974" y="2143140"/>
                  <a:ext cx="6929454" cy="1268403"/>
                </a:xfrm>
                <a:prstGeom prst="rect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 w="9525">
                  <a:solidFill>
                    <a:schemeClr val="accent1"/>
                  </a:solidFill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ctr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457200" indent="-457200"/>
                  <a:r>
                    <a:rPr lang="ru-RU" sz="5400" b="1" dirty="0" smtClean="0">
                      <a:solidFill>
                        <a:schemeClr val="bg1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на опору… на подвес</a:t>
                  </a:r>
                  <a:endParaRPr lang="ru-RU" sz="54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457200" marR="0" lvl="0" indent="-457200" algn="l" defTabSz="914400" rtl="0" eaLnBrk="1" fontAlgn="base" latinLnBrk="0" hangingPunct="1">
                    <a:lnSpc>
                      <a:spcPts val="3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AutoNum type="arabicPeriod"/>
                    <a:tabLst/>
                  </a:pPr>
                  <a:endPara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endParaRPr>
                </a:p>
              </p:txBody>
            </p:sp>
          </p:grpSp>
          <p:sp>
            <p:nvSpPr>
              <p:cNvPr id="15" name="TextBox 14"/>
              <p:cNvSpPr txBox="1"/>
              <p:nvPr/>
            </p:nvSpPr>
            <p:spPr>
              <a:xfrm>
                <a:off x="642911" y="5678590"/>
                <a:ext cx="5214974" cy="1107996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ru-RU" sz="66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</a:t>
                </a:r>
                <a:r>
                  <a:rPr lang="en-US" sz="66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= 6,67 </a:t>
                </a:r>
                <a:r>
                  <a:rPr lang="en-US" sz="66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</a:t>
                </a:r>
                <a:r>
                  <a:rPr lang="en-US" sz="66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10</a:t>
                </a:r>
                <a:r>
                  <a:rPr lang="en-US" sz="6600" b="1" baseline="30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-11</a:t>
                </a:r>
                <a:endParaRPr lang="ru-RU" sz="6600" dirty="0">
                  <a:solidFill>
                    <a:schemeClr val="bg1"/>
                  </a:solidFill>
                </a:endParaRPr>
              </a:p>
            </p:txBody>
          </p:sp>
        </p:grpSp>
        <p:cxnSp>
          <p:nvCxnSpPr>
            <p:cNvPr id="19" name="Прямая соединительная линия 18"/>
            <p:cNvCxnSpPr/>
            <p:nvPr/>
          </p:nvCxnSpPr>
          <p:spPr>
            <a:xfrm>
              <a:off x="-1143072" y="3286100"/>
              <a:ext cx="3643370" cy="24"/>
            </a:xfrm>
            <a:prstGeom prst="line">
              <a:avLst/>
            </a:prstGeom>
            <a:ln w="571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6572264" y="6429396"/>
            <a:ext cx="2571736" cy="42860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рабочая,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стр.26</a:t>
            </a:r>
            <a:endParaRPr kumimoji="0" lang="ru-RU" sz="32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4790</TotalTime>
  <Words>2661</Words>
  <Application>Microsoft Office PowerPoint</Application>
  <PresentationFormat>Экран (4:3)</PresentationFormat>
  <Paragraphs>542</Paragraphs>
  <Slides>27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Трек</vt:lpstr>
      <vt:lpstr>Уроки физики    Вторушина С.В.  9  класс  (статика) </vt:lpstr>
      <vt:lpstr>Слайд 2</vt:lpstr>
      <vt:lpstr>Слайд 3</vt:lpstr>
      <vt:lpstr>Слайд 4</vt:lpstr>
      <vt:lpstr>Слайд 5</vt:lpstr>
      <vt:lpstr>Слайд 6</vt:lpstr>
      <vt:lpstr>Домашнее задание.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Домашнее задание.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463</cp:revision>
  <dcterms:created xsi:type="dcterms:W3CDTF">2009-11-04T14:29:22Z</dcterms:created>
  <dcterms:modified xsi:type="dcterms:W3CDTF">2020-11-29T05:18:20Z</dcterms:modified>
</cp:coreProperties>
</file>