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9"/>
  </p:notesMasterIdLst>
  <p:sldIdLst>
    <p:sldId id="289" r:id="rId2"/>
    <p:sldId id="308" r:id="rId3"/>
    <p:sldId id="318" r:id="rId4"/>
    <p:sldId id="317" r:id="rId5"/>
    <p:sldId id="319" r:id="rId6"/>
    <p:sldId id="320" r:id="rId7"/>
    <p:sldId id="323" r:id="rId8"/>
    <p:sldId id="329" r:id="rId9"/>
    <p:sldId id="305" r:id="rId10"/>
    <p:sldId id="311" r:id="rId11"/>
    <p:sldId id="327" r:id="rId12"/>
    <p:sldId id="322" r:id="rId13"/>
    <p:sldId id="295" r:id="rId14"/>
    <p:sldId id="324" r:id="rId15"/>
    <p:sldId id="312" r:id="rId16"/>
    <p:sldId id="302" r:id="rId17"/>
    <p:sldId id="313" r:id="rId18"/>
    <p:sldId id="303" r:id="rId19"/>
    <p:sldId id="304" r:id="rId20"/>
    <p:sldId id="307" r:id="rId21"/>
    <p:sldId id="321" r:id="rId22"/>
    <p:sldId id="309" r:id="rId23"/>
    <p:sldId id="328" r:id="rId24"/>
    <p:sldId id="325" r:id="rId25"/>
    <p:sldId id="314" r:id="rId26"/>
    <p:sldId id="310" r:id="rId27"/>
    <p:sldId id="32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14AC"/>
    <a:srgbClr val="0000FF"/>
    <a:srgbClr val="008000"/>
    <a:srgbClr val="003300"/>
    <a:srgbClr val="000000"/>
    <a:srgbClr val="006600"/>
    <a:srgbClr val="365D21"/>
    <a:srgbClr val="FFFFFF"/>
    <a:srgbClr val="0033CC"/>
    <a:srgbClr val="220FB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4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0764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1.wav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10.wav"/><Relationship Id="rId10" Type="http://schemas.openxmlformats.org/officeDocument/2006/relationships/image" Target="../media/image13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6.wav"/><Relationship Id="rId10" Type="http://schemas.openxmlformats.org/officeDocument/2006/relationships/image" Target="../media/image12.jpeg"/><Relationship Id="rId4" Type="http://schemas.openxmlformats.org/officeDocument/2006/relationships/audio" Target="../media/audio1.wav"/><Relationship Id="rId9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8.wav"/><Relationship Id="rId4" Type="http://schemas.openxmlformats.org/officeDocument/2006/relationships/audio" Target="../media/audio4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9.wav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10" Type="http://schemas.openxmlformats.org/officeDocument/2006/relationships/image" Target="../media/image3.png"/><Relationship Id="rId4" Type="http://schemas.openxmlformats.org/officeDocument/2006/relationships/audio" Target="../media/audio2.wav"/><Relationship Id="rId9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8.wav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9.jpeg"/><Relationship Id="rId5" Type="http://schemas.openxmlformats.org/officeDocument/2006/relationships/audio" Target="../media/audio3.wav"/><Relationship Id="rId10" Type="http://schemas.openxmlformats.org/officeDocument/2006/relationships/image" Target="../media/image8.jpeg"/><Relationship Id="rId4" Type="http://schemas.openxmlformats.org/officeDocument/2006/relationships/audio" Target="../media/audio9.wav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(статика)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92869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/упр./    Решение задач на законы Ньютона.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раздел (III)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Развить навыки в составлении  основного  уравнения  динамики.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Создать условия для развития навыков практического использования  законов Ньютона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929198"/>
            <a:ext cx="757242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9   «тело, брошенное горизонтально»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10  Вес тела, двигающегося ускоренно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12  Торможение  тела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13  Движение по наклонной плоскости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Как?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(Движение какого тела  Вы описываете?)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Расставить силы!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(Сила – действие другого тела. 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Сколько других тел, столько и сил!)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Записать уравнение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или 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Ньютона.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7577232" y="1230297"/>
            <a:ext cx="575969" cy="5080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7858550" y="1484299"/>
            <a:ext cx="0" cy="76200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>
            <a:off x="7738556" y="1738301"/>
            <a:ext cx="0" cy="76200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7001263" y="1738301"/>
            <a:ext cx="172790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6402629" y="1230297"/>
            <a:ext cx="383979" cy="508004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6594618" y="1230297"/>
            <a:ext cx="0" cy="79199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 flipV="1">
            <a:off x="6598618" y="214290"/>
            <a:ext cx="0" cy="10160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7215918" y="2143998"/>
            <a:ext cx="3839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6143636" y="1658418"/>
            <a:ext cx="38397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>
            <a:off x="6714612" y="1440201"/>
            <a:ext cx="0" cy="762005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857356" y="71390"/>
            <a:ext cx="4500594" cy="1143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1214422"/>
            <a:ext cx="2259227" cy="336779"/>
            <a:chOff x="1296" y="6192"/>
            <a:chExt cx="1584" cy="144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129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2736" y="6192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6" y="6192"/>
              <a:ext cx="15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32" y="101908"/>
            <a:ext cx="2259227" cy="2571768"/>
            <a:chOff x="3168" y="5904"/>
            <a:chExt cx="1584" cy="1008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auto">
            <a:xfrm>
              <a:off x="3168" y="6336"/>
              <a:ext cx="144" cy="144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168" y="5904"/>
              <a:ext cx="1584" cy="1008"/>
              <a:chOff x="3168" y="5904"/>
              <a:chExt cx="1584" cy="1008"/>
            </a:xfrm>
          </p:grpSpPr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3888" y="6336"/>
                <a:ext cx="288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3168" y="5904"/>
                <a:ext cx="1584" cy="1008"/>
                <a:chOff x="3168" y="5760"/>
                <a:chExt cx="1584" cy="1008"/>
              </a:xfrm>
            </p:grpSpPr>
            <p:sp>
              <p:nvSpPr>
                <p:cNvPr id="37" name="Rectangle 9"/>
                <p:cNvSpPr>
                  <a:spLocks noChangeArrowheads="1"/>
                </p:cNvSpPr>
                <p:nvPr/>
              </p:nvSpPr>
              <p:spPr bwMode="auto">
                <a:xfrm>
                  <a:off x="4608" y="6192"/>
                  <a:ext cx="144" cy="144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 flipV="1">
                  <a:off x="3168" y="6048"/>
                  <a:ext cx="1584" cy="288"/>
                  <a:chOff x="3024" y="6048"/>
                  <a:chExt cx="1584" cy="288"/>
                </a:xfrm>
              </p:grpSpPr>
              <p:sp>
                <p:nvSpPr>
                  <p:cNvPr id="42" name="Arc 12"/>
                  <p:cNvSpPr>
                    <a:spLocks/>
                  </p:cNvSpPr>
                  <p:nvPr/>
                </p:nvSpPr>
                <p:spPr bwMode="auto">
                  <a:xfrm>
                    <a:off x="374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Arc 13"/>
                  <p:cNvSpPr>
                    <a:spLocks/>
                  </p:cNvSpPr>
                  <p:nvPr/>
                </p:nvSpPr>
                <p:spPr bwMode="auto">
                  <a:xfrm flipH="1">
                    <a:off x="3024" y="6048"/>
                    <a:ext cx="864" cy="288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4032" y="5760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5"/>
                <p:cNvSpPr>
                  <a:spLocks noChangeShapeType="1"/>
                </p:cNvSpPr>
                <p:nvPr/>
              </p:nvSpPr>
              <p:spPr bwMode="auto">
                <a:xfrm>
                  <a:off x="4032" y="6336"/>
                  <a:ext cx="0" cy="432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2714612" y="506536"/>
            <a:ext cx="248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ВЕС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857356" y="-136382"/>
            <a:ext cx="4579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опору… на подвес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64046" y="5572140"/>
            <a:ext cx="3579954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cap="all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4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 rot="19508709">
            <a:off x="7298680" y="2037781"/>
            <a:ext cx="2059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72198" y="1571612"/>
            <a:ext cx="466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-31" y="2143116"/>
            <a:ext cx="4214810" cy="523220"/>
          </a:xfrm>
          <a:prstGeom prst="rect">
            <a:avLst/>
          </a:prstGeom>
          <a:solidFill>
            <a:srgbClr val="F90101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Величина/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endParaRPr lang="ru-RU" sz="2800" dirty="0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-32" y="2643182"/>
            <a:ext cx="5643571" cy="461665"/>
          </a:xfrm>
          <a:prstGeom prst="rect">
            <a:avLst/>
          </a:prstGeom>
          <a:solidFill>
            <a:srgbClr val="FFFF00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покое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центру Земли          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1374" y="3109913"/>
            <a:ext cx="4929223" cy="461665"/>
          </a:xfrm>
          <a:prstGeom prst="rect">
            <a:avLst/>
          </a:prstGeom>
          <a:solidFill>
            <a:srgbClr val="0033CC">
              <a:alpha val="2196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к опоре или..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10951" y="4572008"/>
            <a:ext cx="22833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75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кг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06" y="5072074"/>
            <a:ext cx="3595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тяжести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82389" y="5786454"/>
            <a:ext cx="2117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  <a:latin typeface="Times New Roman"/>
                <a:ea typeface="Times New Roman"/>
                <a:sym typeface="Symbol"/>
              </a:rPr>
              <a:t>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lang="ru-RU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857884" y="3214686"/>
            <a:ext cx="3286116" cy="193899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равномерно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III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з-н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Р=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Line 34"/>
          <p:cNvSpPr>
            <a:spLocks noChangeShapeType="1"/>
          </p:cNvSpPr>
          <p:nvPr/>
        </p:nvSpPr>
        <p:spPr bwMode="auto">
          <a:xfrm>
            <a:off x="7858148" y="663818"/>
            <a:ext cx="0" cy="762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0" y="3500438"/>
            <a:ext cx="3286116" cy="523220"/>
          </a:xfrm>
          <a:prstGeom prst="rect">
            <a:avLst/>
          </a:prstGeom>
          <a:solidFill>
            <a:schemeClr val="bg1">
              <a:alpha val="38823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электромагнитная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>
            <a:off x="6715140" y="564736"/>
            <a:ext cx="0" cy="864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stealth" w="lg" len="lg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7167330" y="2071678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3788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3788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3788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300"/>
                                        <p:tgtEl>
                                          <p:spTgt spid="3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378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E110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3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105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1054" grpId="0"/>
      <p:bldP spid="1054" grpId="1"/>
      <p:bldP spid="45" grpId="0"/>
      <p:bldP spid="45" grpId="1"/>
      <p:bldP spid="59" grpId="0" animBg="1"/>
      <p:bldP spid="61" grpId="0"/>
      <p:bldP spid="62" grpId="0"/>
      <p:bldP spid="51" grpId="0" animBg="1"/>
      <p:bldP spid="52" grpId="0" animBg="1"/>
      <p:bldP spid="53" grpId="0" animBg="1"/>
      <p:bldP spid="54" grpId="0"/>
      <p:bldP spid="55" grpId="0"/>
      <p:bldP spid="56" grpId="0"/>
      <p:bldP spid="37889" grpId="0" build="p" animBg="1"/>
      <p:bldP spid="44" grpId="0" animBg="1"/>
      <p:bldP spid="49" grpId="0" animBg="1"/>
      <p:bldP spid="65" grpId="0" animBg="1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653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Утонет ли гайка в воде в условиях невесомости?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 в условиях невесомости перелить воду из одного сосуда в другой? 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Можно ли </a:t>
            </a: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условиях невесомости нагреть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да, если есть нагреватель 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нет там нет конвекции,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в) м-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да, но перемешивать придется самим.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Тело плавает внутри жидкости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(их плотности равны). Можно ли считать, что тело находится в состоянии невесомости?  </a:t>
            </a:r>
            <a:r>
              <a:rPr lang="ru-RU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да,  </a:t>
            </a:r>
            <a:r>
              <a:rPr lang="ru-RU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б)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да,  но частично ,    </a:t>
            </a:r>
            <a:r>
              <a:rPr lang="ru-RU" sz="32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нет,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вес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тела такой же как на берегу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6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653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Можно ли пользоваться медицинским термометром в условиях невесомости?  </a:t>
            </a:r>
            <a:r>
              <a: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да, но будет показывать меньше </a:t>
            </a:r>
            <a:r>
              <a: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б)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нет, т.к. невесомость   </a:t>
            </a:r>
            <a:r>
              <a: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можно, т.к. зависит от расширения жидкости при нагревании.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Почему в условиях невесомости спичка сразу гаснет? </a:t>
            </a:r>
            <a:r>
              <a: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там нет воздуха,  </a:t>
            </a:r>
            <a:r>
              <a: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т.к. нет конвекции в отсутствии силы Архимеда,   </a:t>
            </a:r>
            <a:r>
              <a: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). Можно, но …..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06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811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10 -1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2107389" y="5679297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/>
          <p:cNvGrpSpPr/>
          <p:nvPr/>
        </p:nvGrpSpPr>
        <p:grpSpPr>
          <a:xfrm>
            <a:off x="2214546" y="4572008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8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928662" y="0"/>
            <a:ext cx="6072230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Кто?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 двигается ускоренно вверх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2071670" y="6143644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715274" y="4625290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Группа 48"/>
          <p:cNvGrpSpPr/>
          <p:nvPr/>
        </p:nvGrpSpPr>
        <p:grpSpPr>
          <a:xfrm>
            <a:off x="1857356" y="6143644"/>
            <a:ext cx="714380" cy="461665"/>
            <a:chOff x="3176291" y="2714620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2000232" y="3584846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6200000" flipV="1">
            <a:off x="2858282" y="4428338"/>
            <a:ext cx="114300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Группа 55"/>
          <p:cNvGrpSpPr/>
          <p:nvPr/>
        </p:nvGrpSpPr>
        <p:grpSpPr>
          <a:xfrm>
            <a:off x="2987824" y="3481844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429124" y="257174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785926"/>
            <a:ext cx="75009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000496" y="5500702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перегрузки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2092" y="6273225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69826" y="393305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71604" y="250030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000496" y="3214686"/>
            <a:ext cx="4538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3438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72132" y="5072074"/>
            <a:ext cx="3241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59" name="Содержимое 36"/>
          <p:cNvSpPr txBox="1">
            <a:spLocks/>
          </p:cNvSpPr>
          <p:nvPr/>
        </p:nvSpPr>
        <p:spPr>
          <a:xfrm>
            <a:off x="1714480" y="1142984"/>
            <a:ext cx="5286412" cy="4286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 замедленно вниз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3357554" y="6357958"/>
            <a:ext cx="5786446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10-1,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стр.20 //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СР-3,стр.11 //заполнять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animBg="1"/>
      <p:bldP spid="61" grpId="0"/>
      <p:bldP spid="62" grpId="0" animBg="1"/>
      <p:bldP spid="64" grpId="0"/>
      <p:bldP spid="65" grpId="0"/>
      <p:bldP spid="66" grpId="0"/>
      <p:bldP spid="67" grpId="0"/>
      <p:bldP spid="44" grpId="0"/>
      <p:bldP spid="46" grpId="0"/>
      <p:bldP spid="48" grpId="0" animBg="1"/>
      <p:bldP spid="5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2339752" y="515719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811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10 -1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2071670" y="6143644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715274" y="4625290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857356" y="6143644"/>
            <a:ext cx="714380" cy="461665"/>
            <a:chOff x="3176291" y="2714620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2000232" y="3584846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6200000" flipV="1">
            <a:off x="2858282" y="4428338"/>
            <a:ext cx="114300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5"/>
          <p:cNvGrpSpPr/>
          <p:nvPr/>
        </p:nvGrpSpPr>
        <p:grpSpPr>
          <a:xfrm>
            <a:off x="2987824" y="3481844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429124" y="257174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1785926"/>
            <a:ext cx="75009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000496" y="5500702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перегрузки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12132" y="5508521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01874" y="4068361"/>
            <a:ext cx="128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канат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571604" y="2500306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000496" y="3214686"/>
            <a:ext cx="4538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3438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72132" y="5072074"/>
            <a:ext cx="3241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59" name="Содержимое 36"/>
          <p:cNvSpPr txBox="1">
            <a:spLocks/>
          </p:cNvSpPr>
          <p:nvPr/>
        </p:nvSpPr>
        <p:spPr>
          <a:xfrm>
            <a:off x="1714480" y="1142984"/>
            <a:ext cx="5286412" cy="4286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 замедленно вниз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3571868" y="0"/>
            <a:ext cx="5214974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10-1,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стр.20 //СР-3,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стр.   //заполнять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 animBg="1"/>
      <p:bldP spid="64" grpId="0"/>
      <p:bldP spid="65" grpId="0"/>
      <p:bldP spid="66" grpId="0"/>
      <p:bldP spid="67" grpId="0"/>
      <p:bldP spid="44" grpId="0"/>
      <p:bldP spid="46" grpId="0"/>
      <p:bldP spid="48" grpId="0" animBg="1"/>
      <p:bldP spid="5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28596" y="2143116"/>
            <a:ext cx="4500594" cy="400052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2107389" y="5679297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2214546" y="4572008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2357390" y="0"/>
            <a:ext cx="6786610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ускоренно (по ямке)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2071670" y="6143644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715274" y="4625290"/>
            <a:ext cx="1857388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857356" y="6143644"/>
            <a:ext cx="714380" cy="461665"/>
            <a:chOff x="3176291" y="2714620"/>
            <a:chExt cx="714380" cy="461665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2000232" y="3584846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6200000" flipV="1">
            <a:off x="2858282" y="4428338"/>
            <a:ext cx="114300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55"/>
          <p:cNvGrpSpPr/>
          <p:nvPr/>
        </p:nvGrpSpPr>
        <p:grpSpPr>
          <a:xfrm>
            <a:off x="3500430" y="3429000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357818" y="2643182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baseline="-25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28728" y="1214422"/>
            <a:ext cx="75009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4857752" y="5546727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перегрузки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7158" y="6273225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14282" y="328612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81230" y="2000239"/>
            <a:ext cx="385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4000496" y="3214686"/>
            <a:ext cx="4538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0694" y="500063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72264" y="5072074"/>
            <a:ext cx="324128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0"/>
            <a:ext cx="9811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10 -1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3929058" y="6429396"/>
            <a:ext cx="492922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10-1,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стр.20 //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СР-3, в3 №3 стр.16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7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7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75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61" grpId="0"/>
      <p:bldP spid="62" grpId="0" animBg="1"/>
      <p:bldP spid="64" grpId="0"/>
      <p:bldP spid="65" grpId="0"/>
      <p:bldP spid="66" grpId="0"/>
      <p:bldP spid="67" grpId="0"/>
      <p:bldP spid="44" grpId="0"/>
      <p:bldP spid="46" grpId="0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1821637" y="4227383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1857356" y="3120094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2000232" y="642918"/>
            <a:ext cx="5786478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ускоренно вниз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1715274" y="497330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858150" y="3905118"/>
            <a:ext cx="85725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571604" y="4906044"/>
            <a:ext cx="714380" cy="400110"/>
            <a:chOff x="3176291" y="2714620"/>
            <a:chExt cx="714380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1285852" y="3120094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5400000">
            <a:off x="2751125" y="4535495"/>
            <a:ext cx="928694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55"/>
          <p:cNvGrpSpPr/>
          <p:nvPr/>
        </p:nvGrpSpPr>
        <p:grpSpPr>
          <a:xfrm>
            <a:off x="3071802" y="5072074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500694" y="2857496"/>
            <a:ext cx="2000264" cy="5232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28662" y="2201283"/>
            <a:ext cx="685804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3071802" y="5546727"/>
            <a:ext cx="4000528" cy="954107"/>
          </a:xfrm>
          <a:prstGeom prst="rect">
            <a:avLst/>
          </a:prstGeom>
          <a:noFill/>
          <a:ln w="5715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невесомость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7158" y="512035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4282" y="357187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57488" y="2844225"/>
            <a:ext cx="242889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3643306" y="3429000"/>
            <a:ext cx="51435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72198" y="4929198"/>
            <a:ext cx="1357322" cy="523220"/>
          </a:xfrm>
          <a:prstGeom prst="rect">
            <a:avLst/>
          </a:prstGeom>
          <a:noFill/>
          <a:ln w="38100">
            <a:solidFill>
              <a:srgbClr val="0014AC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0800000" flipH="1">
            <a:off x="7024643" y="5012511"/>
            <a:ext cx="28575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60" name="Содержимое 36"/>
          <p:cNvSpPr txBox="1">
            <a:spLocks/>
          </p:cNvSpPr>
          <p:nvPr/>
        </p:nvSpPr>
        <p:spPr>
          <a:xfrm>
            <a:off x="2500298" y="1785926"/>
            <a:ext cx="5286412" cy="3571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замедленно вверх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942158" y="6429396"/>
            <a:ext cx="2201842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стр.20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10-2</a:t>
            </a:r>
            <a:endParaRPr kumimoji="0" lang="ru-RU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71538" y="642918"/>
            <a:ext cx="981149" cy="523220"/>
          </a:xfrm>
          <a:prstGeom prst="rect">
            <a:avLst/>
          </a:prstGeom>
          <a:solidFill>
            <a:srgbClr val="FFFF00"/>
          </a:solidFill>
          <a:ln w="38100">
            <a:solidFill>
              <a:srgbClr val="0014A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10 -2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animBg="1"/>
      <p:bldP spid="61" grpId="0" animBg="1"/>
      <p:bldP spid="61" grpId="1" animBg="1"/>
      <p:bldP spid="62" grpId="0" build="p" animBg="1"/>
      <p:bldP spid="44" grpId="0" animBg="1"/>
      <p:bldP spid="46" grpId="0"/>
      <p:bldP spid="48" grpId="0"/>
      <p:bldP spid="49" grpId="0" animBg="1"/>
      <p:bldP spid="52" grpId="0" animBg="1"/>
      <p:bldP spid="56" grpId="0" animBg="1"/>
      <p:bldP spid="59" grpId="0" animBg="1"/>
      <p:bldP spid="60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28596" y="3286124"/>
            <a:ext cx="4500594" cy="4000528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2178827" y="3107529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2214546" y="2000240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2071670" y="214314"/>
            <a:ext cx="6786610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(по бугру)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2072464" y="3713958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2215340" y="2785264"/>
            <a:ext cx="85725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928794" y="3786190"/>
            <a:ext cx="714380" cy="400110"/>
            <a:chOff x="3176291" y="2714620"/>
            <a:chExt cx="714380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1643042" y="2000240"/>
            <a:ext cx="714380" cy="523220"/>
            <a:chOff x="3176291" y="2714620"/>
            <a:chExt cx="714380" cy="523220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5400000">
            <a:off x="2393935" y="4606933"/>
            <a:ext cx="928694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55"/>
          <p:cNvGrpSpPr/>
          <p:nvPr/>
        </p:nvGrpSpPr>
        <p:grpSpPr>
          <a:xfrm>
            <a:off x="3000364" y="4786322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err="1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57950" y="240571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2800" b="1" u="sng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u="sng" baseline="-250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8794" y="1344027"/>
            <a:ext cx="692948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4" name="TextBox 43"/>
          <p:cNvSpPr txBox="1"/>
          <p:nvPr/>
        </p:nvSpPr>
        <p:spPr>
          <a:xfrm>
            <a:off x="5143472" y="4929198"/>
            <a:ext cx="3786246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cap="all" dirty="0" smtClean="0">
                <a:latin typeface="Times New Roman" pitchFamily="18" charset="0"/>
                <a:cs typeface="Times New Roman" pitchFamily="18" charset="0"/>
              </a:rPr>
              <a:t>невесомость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48" y="4000504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034" y="2629911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57686" y="1915531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/>
          </a:p>
        </p:txBody>
      </p:sp>
      <p:sp>
        <p:nvSpPr>
          <p:cNvPr id="52" name="TextBox 51"/>
          <p:cNvSpPr txBox="1"/>
          <p:nvPr/>
        </p:nvSpPr>
        <p:spPr>
          <a:xfrm>
            <a:off x="3714744" y="2857496"/>
            <a:ext cx="51435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43636" y="4429132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0800000" flipH="1">
            <a:off x="7215206" y="4562902"/>
            <a:ext cx="28575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942158" y="6357958"/>
            <a:ext cx="2201842" cy="50006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10-2,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61" grpId="0"/>
      <p:bldP spid="61" grpId="1"/>
      <p:bldP spid="62" grpId="0" animBg="1"/>
      <p:bldP spid="44" grpId="0" animBg="1"/>
      <p:bldP spid="46" grpId="0"/>
      <p:bldP spid="48" grpId="0"/>
      <p:bldP spid="49" grpId="0"/>
      <p:bldP spid="52" grpId="0" animBg="1"/>
      <p:bldP spid="56" grpId="0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882814">
            <a:off x="57052" y="342569"/>
            <a:ext cx="226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№3-10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664115" y="3964785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714348" y="2857496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1214414" y="0"/>
            <a:ext cx="7929586" cy="571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ускоренно (разгон)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558884" y="445736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522033" y="3278639"/>
            <a:ext cx="121444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500034" y="5000636"/>
            <a:ext cx="714380" cy="400110"/>
            <a:chOff x="3176291" y="2714620"/>
            <a:chExt cx="714380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357158" y="2285992"/>
            <a:ext cx="1428760" cy="523220"/>
            <a:chOff x="3176291" y="2714620"/>
            <a:chExt cx="714380" cy="776443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714620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сид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>
            <a:off x="2143108" y="3357562"/>
            <a:ext cx="1000132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55"/>
          <p:cNvGrpSpPr/>
          <p:nvPr/>
        </p:nvGrpSpPr>
        <p:grpSpPr>
          <a:xfrm>
            <a:off x="2928926" y="3429000"/>
            <a:ext cx="714380" cy="523220"/>
            <a:chOff x="3176291" y="2714620"/>
            <a:chExt cx="714380" cy="523220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928794" y="571480"/>
            <a:ext cx="7215206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  <a:p>
            <a:pPr marL="514350" indent="-51435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спинки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1142976" y="3857628"/>
            <a:ext cx="714380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51"/>
          <p:cNvGrpSpPr/>
          <p:nvPr/>
        </p:nvGrpSpPr>
        <p:grpSpPr>
          <a:xfrm>
            <a:off x="1885252" y="4117748"/>
            <a:ext cx="1785950" cy="523220"/>
            <a:chOff x="3176291" y="2714620"/>
            <a:chExt cx="714380" cy="776443"/>
          </a:xfrm>
        </p:grpSpPr>
        <p:sp>
          <p:nvSpPr>
            <p:cNvPr id="49" name="TextBox 48"/>
            <p:cNvSpPr txBox="1"/>
            <p:nvPr/>
          </p:nvSpPr>
          <p:spPr>
            <a:xfrm>
              <a:off x="3176291" y="2714620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спинки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412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1142976" y="2714620"/>
            <a:ext cx="75406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142977" y="2714619"/>
            <a:ext cx="714380" cy="1114435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1286646" y="3299844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Группа 51"/>
          <p:cNvGrpSpPr/>
          <p:nvPr/>
        </p:nvGrpSpPr>
        <p:grpSpPr>
          <a:xfrm>
            <a:off x="1857356" y="2428868"/>
            <a:ext cx="1428760" cy="523220"/>
            <a:chOff x="3176291" y="2714620"/>
            <a:chExt cx="714380" cy="776443"/>
          </a:xfrm>
        </p:grpSpPr>
        <p:sp>
          <p:nvSpPr>
            <p:cNvPr id="65" name="TextBox 64"/>
            <p:cNvSpPr txBox="1"/>
            <p:nvPr/>
          </p:nvSpPr>
          <p:spPr>
            <a:xfrm>
              <a:off x="3176291" y="2714620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3643306" y="3272853"/>
            <a:ext cx="4500594" cy="584775"/>
            <a:chOff x="4714876" y="4017916"/>
            <a:chExt cx="4500594" cy="511512"/>
          </a:xfrm>
        </p:grpSpPr>
        <p:sp>
          <p:nvSpPr>
            <p:cNvPr id="67" name="TextBox 66"/>
            <p:cNvSpPr txBox="1"/>
            <p:nvPr/>
          </p:nvSpPr>
          <p:spPr>
            <a:xfrm>
              <a:off x="4714876" y="4017916"/>
              <a:ext cx="4500594" cy="51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6858016" y="4080404"/>
              <a:ext cx="17280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1643042" y="500063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171448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3659635" y="2097187"/>
            <a:ext cx="5857916" cy="584775"/>
            <a:chOff x="3804041" y="4205381"/>
            <a:chExt cx="5125676" cy="511512"/>
          </a:xfrm>
        </p:grpSpPr>
        <p:sp>
          <p:nvSpPr>
            <p:cNvPr id="74" name="TextBox 73"/>
            <p:cNvSpPr txBox="1"/>
            <p:nvPr/>
          </p:nvSpPr>
          <p:spPr>
            <a:xfrm>
              <a:off x="3804041" y="4205381"/>
              <a:ext cx="5125676" cy="51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сид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спинки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578873" y="4225019"/>
              <a:ext cx="2750363" cy="1389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8143900" y="5857892"/>
            <a:ext cx="78581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</a:t>
            </a:r>
            <a:endParaRPr lang="ru-RU" sz="3600" dirty="0"/>
          </a:p>
        </p:txBody>
      </p:sp>
      <p:sp>
        <p:nvSpPr>
          <p:cNvPr id="79" name="TextBox 78"/>
          <p:cNvSpPr txBox="1"/>
          <p:nvPr/>
        </p:nvSpPr>
        <p:spPr>
          <a:xfrm>
            <a:off x="4143372" y="164305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Теорема Пифагора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285984" y="6273225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перегрузки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" name="Группа 80"/>
          <p:cNvGrpSpPr/>
          <p:nvPr/>
        </p:nvGrpSpPr>
        <p:grpSpPr>
          <a:xfrm>
            <a:off x="3214678" y="2701349"/>
            <a:ext cx="5857916" cy="584775"/>
            <a:chOff x="3804041" y="4205381"/>
            <a:chExt cx="5125676" cy="511512"/>
          </a:xfrm>
        </p:grpSpPr>
        <p:sp>
          <p:nvSpPr>
            <p:cNvPr id="82" name="TextBox 81"/>
            <p:cNvSpPr txBox="1"/>
            <p:nvPr/>
          </p:nvSpPr>
          <p:spPr>
            <a:xfrm>
              <a:off x="3804041" y="4205381"/>
              <a:ext cx="5125676" cy="51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2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а)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Прямая соединительная линия 82"/>
            <p:cNvCxnSpPr/>
            <p:nvPr/>
          </p:nvCxnSpPr>
          <p:spPr>
            <a:xfrm>
              <a:off x="5915445" y="4267869"/>
              <a:ext cx="2219467" cy="1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3748390" y="4276090"/>
            <a:ext cx="453838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3-му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з-ну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с какой силой пассажир действует на кресло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(вес), с такой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же и кресло действует на пассажира в противоположную сторону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43636" y="6191928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-32" y="6286520"/>
            <a:ext cx="2143140" cy="57148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10-3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стр.20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3714744" y="3857628"/>
            <a:ext cx="4500594" cy="584775"/>
            <a:chOff x="4714876" y="4017916"/>
            <a:chExt cx="4500594" cy="511512"/>
          </a:xfrm>
        </p:grpSpPr>
        <p:sp>
          <p:nvSpPr>
            <p:cNvPr id="84" name="TextBox 83"/>
            <p:cNvSpPr txBox="1"/>
            <p:nvPr/>
          </p:nvSpPr>
          <p:spPr>
            <a:xfrm>
              <a:off x="4714876" y="4017916"/>
              <a:ext cx="4500594" cy="511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>
              <a:off x="7273156" y="4080404"/>
              <a:ext cx="1728000" cy="1588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2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25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25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25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1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300"/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300"/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300"/>
                                        <p:tgtEl>
                                          <p:spTgt spid="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007 -0.2960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2" grpId="0" animBg="1"/>
      <p:bldP spid="2050" grpId="0" animBg="1"/>
      <p:bldP spid="2052" grpId="0" animBg="1"/>
      <p:bldP spid="71" grpId="0"/>
      <p:bldP spid="72" grpId="0"/>
      <p:bldP spid="78" grpId="0" animBg="1"/>
      <p:bldP spid="78" grpId="1" animBg="1"/>
      <p:bldP spid="78" grpId="2" animBg="1"/>
      <p:bldP spid="79" grpId="0"/>
      <p:bldP spid="80" grpId="0"/>
      <p:bldP spid="80" grpId="1"/>
      <p:bldP spid="61" grpId="0" autoUpdateAnimBg="0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129758">
            <a:off x="-14874" y="758913"/>
            <a:ext cx="2660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№4-10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1664247" y="3964785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1714480" y="2857496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2357390" y="500042"/>
            <a:ext cx="6786610" cy="5714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Двигается  равнозамедленно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1559016" y="445736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522165" y="3278639"/>
            <a:ext cx="121444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357290" y="4786322"/>
            <a:ext cx="714380" cy="523220"/>
            <a:chOff x="3176291" y="2714620"/>
            <a:chExt cx="71438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grpSp>
        <p:nvGrpSpPr>
          <p:cNvPr id="8" name="Группа 51"/>
          <p:cNvGrpSpPr/>
          <p:nvPr/>
        </p:nvGrpSpPr>
        <p:grpSpPr>
          <a:xfrm>
            <a:off x="2143108" y="2380590"/>
            <a:ext cx="1428760" cy="523220"/>
            <a:chOff x="3176291" y="2854995"/>
            <a:chExt cx="714380" cy="776443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854995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сид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3029783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0800000">
            <a:off x="2500298" y="3357562"/>
            <a:ext cx="78581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55"/>
          <p:cNvGrpSpPr/>
          <p:nvPr/>
        </p:nvGrpSpPr>
        <p:grpSpPr>
          <a:xfrm>
            <a:off x="2928926" y="3429000"/>
            <a:ext cx="714380" cy="646331"/>
            <a:chOff x="3176291" y="2714620"/>
            <a:chExt cx="714380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643010" y="1142984"/>
            <a:ext cx="75009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>
            <a:off x="1285852" y="3857628"/>
            <a:ext cx="857256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51"/>
          <p:cNvGrpSpPr/>
          <p:nvPr/>
        </p:nvGrpSpPr>
        <p:grpSpPr>
          <a:xfrm>
            <a:off x="203196" y="4015018"/>
            <a:ext cx="1785950" cy="523220"/>
            <a:chOff x="3176291" y="2714621"/>
            <a:chExt cx="714380" cy="776443"/>
          </a:xfrm>
        </p:grpSpPr>
        <p:sp>
          <p:nvSpPr>
            <p:cNvPr id="49" name="TextBox 48"/>
            <p:cNvSpPr txBox="1"/>
            <p:nvPr/>
          </p:nvSpPr>
          <p:spPr>
            <a:xfrm>
              <a:off x="3176291" y="2714621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412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1317608" y="2714620"/>
            <a:ext cx="75406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 flipV="1">
            <a:off x="1357290" y="2714619"/>
            <a:ext cx="785818" cy="1071568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786580" y="3285330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Группа 51"/>
          <p:cNvGrpSpPr/>
          <p:nvPr/>
        </p:nvGrpSpPr>
        <p:grpSpPr>
          <a:xfrm>
            <a:off x="285720" y="2428868"/>
            <a:ext cx="1428760" cy="523220"/>
            <a:chOff x="3176291" y="2714620"/>
            <a:chExt cx="714380" cy="776443"/>
          </a:xfrm>
        </p:grpSpPr>
        <p:sp>
          <p:nvSpPr>
            <p:cNvPr id="65" name="TextBox 64"/>
            <p:cNvSpPr txBox="1"/>
            <p:nvPr/>
          </p:nvSpPr>
          <p:spPr>
            <a:xfrm>
              <a:off x="3176291" y="2714620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Группа 69"/>
          <p:cNvGrpSpPr/>
          <p:nvPr/>
        </p:nvGrpSpPr>
        <p:grpSpPr>
          <a:xfrm>
            <a:off x="3583268" y="2559363"/>
            <a:ext cx="5286412" cy="1077217"/>
            <a:chOff x="3286116" y="3277657"/>
            <a:chExt cx="5286412" cy="1195938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335510" y="3354811"/>
              <a:ext cx="1879728" cy="2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86116" y="3277657"/>
              <a:ext cx="5286412" cy="119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+M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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3200" cap="all" dirty="0" smtClean="0">
                  <a:latin typeface="Times New Roman" pitchFamily="18" charset="0"/>
                  <a:cs typeface="Times New Roman" pitchFamily="18" charset="0"/>
                </a:rPr>
                <a:t>Перегрузки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0" y="485776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0" y="321566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3071802" y="2928934"/>
            <a:ext cx="1000132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726050" y="233013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43042" y="1772655"/>
            <a:ext cx="64294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0"/>
            <a:ext cx="1571636" cy="707886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Вес -?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32" y="6429396"/>
            <a:ext cx="1987560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ПРЗ 10-3,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стр.26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25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300"/>
                            </p:stCondLst>
                            <p:childTnLst>
                              <p:par>
                                <p:cTn id="10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2" grpId="0" animBg="1"/>
      <p:bldP spid="62" grpId="1" animBg="1"/>
      <p:bldP spid="2050" grpId="0" animBg="1"/>
      <p:bldP spid="2052" grpId="0" animBg="1"/>
      <p:bldP spid="78" grpId="0"/>
      <p:bldP spid="79" grpId="0"/>
      <p:bldP spid="82" grpId="0"/>
      <p:bldP spid="84" grpId="0" animBg="1"/>
      <p:bldP spid="84" grpId="1" animBg="1"/>
      <p:bldP spid="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589700"/>
          <a:ext cx="9144000" cy="4400290"/>
        </p:xfrm>
        <a:graphic>
          <a:graphicData uri="http://schemas.openxmlformats.org/drawingml/2006/table">
            <a:tbl>
              <a:tblPr/>
              <a:tblGrid>
                <a:gridCol w="466860"/>
                <a:gridCol w="8178805"/>
                <a:gridCol w="498335"/>
              </a:tblGrid>
              <a:tr h="355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Д.З.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Безоценочный диктант по повторению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8м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Постановка проблемы: «Как сделать, чтобы тело было невесомо?»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Эвристическая беседа по теме с заполнением справочника № 3, демонстрациями и решением поставленной проблемы.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Повторение темы по опорному конспекту с акцентуацией сложных моментов.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7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Первичное закрепление изученного при работе с вопросами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стр. 85 (1,2,3,4,5,6,7)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стр.  88 (1,2,3,4,5,6)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10м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ДЗ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т.№ 10  ($  30,31)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Courier New"/>
                          <a:ea typeface="Times New Roman"/>
                          <a:cs typeface="Times New Roman"/>
                        </a:rPr>
                        <a:t>упр. 14 (1,2,3,4) – устно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4"/>
            <a:ext cx="9144000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- 6  ( </a:t>
            </a: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/2у13н/ № 38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/т10/ </a:t>
            </a: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тела, двигающегося с ускорением.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Создать условия для углубления понятий «вес тела» и «невесомость».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Развивать навыки в решении задач.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учащимся провести небольшую экспертизу знаний по разделу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(VII. 10.2,  14.2,15.2, 16.2, 17.2)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№9 Вес тела при ускоренном подъёме и падении.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 10 Невесомость.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129758">
            <a:off x="-14874" y="543470"/>
            <a:ext cx="266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№1-12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Тормозной путь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1664247" y="3964785"/>
            <a:ext cx="1357322" cy="714380"/>
          </a:xfrm>
          <a:prstGeom prst="bentConnector3">
            <a:avLst>
              <a:gd name="adj1" fmla="val 50000"/>
            </a:avLst>
          </a:prstGeom>
          <a:ln w="1047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41"/>
          <p:cNvGrpSpPr/>
          <p:nvPr/>
        </p:nvGrpSpPr>
        <p:grpSpPr>
          <a:xfrm>
            <a:off x="1714480" y="2857496"/>
            <a:ext cx="1056618" cy="1714511"/>
            <a:chOff x="7500958" y="714357"/>
            <a:chExt cx="1056618" cy="1714511"/>
          </a:xfrm>
        </p:grpSpPr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7688111" y="939767"/>
              <a:ext cx="453420" cy="287997"/>
            </a:xfrm>
            <a:prstGeom prst="ellipse">
              <a:avLst/>
            </a:prstGeom>
            <a:solidFill>
              <a:srgbClr val="FF6600"/>
            </a:solidFill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7914821" y="1200459"/>
              <a:ext cx="0" cy="863992"/>
            </a:xfrm>
            <a:prstGeom prst="line">
              <a:avLst/>
            </a:prstGeom>
            <a:noFill/>
            <a:ln w="1333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8271824" y="1428736"/>
              <a:ext cx="285752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 type="oval"/>
              <a:tailEnd type="non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7500958" y="1438587"/>
              <a:ext cx="394970" cy="13302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7500958" y="1571612"/>
              <a:ext cx="383167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 type="oval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7929586" y="1428736"/>
              <a:ext cx="357190" cy="285752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7500958" y="966073"/>
              <a:ext cx="262713" cy="45719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7643835" y="857232"/>
              <a:ext cx="214314" cy="130160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7786709" y="785794"/>
              <a:ext cx="227303" cy="201598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>
              <a:off x="7929586" y="714357"/>
              <a:ext cx="188337" cy="340236"/>
            </a:xfrm>
            <a:prstGeom prst="line">
              <a:avLst/>
            </a:prstGeom>
            <a:noFill/>
            <a:ln w="5080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27"/>
            <p:cNvGrpSpPr/>
            <p:nvPr/>
          </p:nvGrpSpPr>
          <p:grpSpPr>
            <a:xfrm>
              <a:off x="7914821" y="2045662"/>
              <a:ext cx="586268" cy="383206"/>
              <a:chOff x="7914821" y="2045662"/>
              <a:chExt cx="586268" cy="383206"/>
            </a:xfrm>
          </p:grpSpPr>
          <p:sp>
            <p:nvSpPr>
              <p:cNvPr id="12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Группа 28"/>
            <p:cNvGrpSpPr/>
            <p:nvPr/>
          </p:nvGrpSpPr>
          <p:grpSpPr>
            <a:xfrm rot="19988674">
              <a:off x="7967687" y="1885940"/>
              <a:ext cx="586268" cy="383206"/>
              <a:chOff x="7914821" y="2045662"/>
              <a:chExt cx="586268" cy="383206"/>
            </a:xfrm>
          </p:grpSpPr>
          <p:sp>
            <p:nvSpPr>
              <p:cNvPr id="30" name="Line 4"/>
              <p:cNvSpPr>
                <a:spLocks noChangeShapeType="1"/>
              </p:cNvSpPr>
              <p:nvPr/>
            </p:nvSpPr>
            <p:spPr bwMode="auto">
              <a:xfrm flipV="1">
                <a:off x="7914821" y="2045662"/>
                <a:ext cx="371955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8280281" y="2071678"/>
                <a:ext cx="45719" cy="357190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9"/>
              <p:cNvSpPr>
                <a:spLocks noChangeShapeType="1"/>
              </p:cNvSpPr>
              <p:nvPr/>
            </p:nvSpPr>
            <p:spPr bwMode="auto">
              <a:xfrm flipH="1">
                <a:off x="8286775" y="2383149"/>
                <a:ext cx="214314" cy="45719"/>
              </a:xfrm>
              <a:prstGeom prst="line">
                <a:avLst/>
              </a:prstGeom>
              <a:noFill/>
              <a:ln w="508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3" name="Содержимое 36"/>
          <p:cNvSpPr txBox="1">
            <a:spLocks/>
          </p:cNvSpPr>
          <p:nvPr/>
        </p:nvSpPr>
        <p:spPr>
          <a:xfrm>
            <a:off x="2357390" y="0"/>
            <a:ext cx="6786610" cy="1142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  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Пассажир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Двигается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равнозамедленно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/>
          <p:nvPr/>
        </p:nvCxnSpPr>
        <p:spPr>
          <a:xfrm rot="5400000">
            <a:off x="1559016" y="4457366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6200000" flipV="1">
            <a:off x="1522165" y="3278639"/>
            <a:ext cx="1214446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8"/>
          <p:cNvGrpSpPr/>
          <p:nvPr/>
        </p:nvGrpSpPr>
        <p:grpSpPr>
          <a:xfrm>
            <a:off x="1357290" y="4786322"/>
            <a:ext cx="714380" cy="523220"/>
            <a:chOff x="3176291" y="2714620"/>
            <a:chExt cx="714380" cy="523220"/>
          </a:xfrm>
        </p:grpSpPr>
        <p:sp>
          <p:nvSpPr>
            <p:cNvPr id="50" name="TextBox 49"/>
            <p:cNvSpPr txBox="1"/>
            <p:nvPr/>
          </p:nvSpPr>
          <p:spPr>
            <a:xfrm>
              <a:off x="3176291" y="2714620"/>
              <a:ext cx="714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grpSp>
        <p:nvGrpSpPr>
          <p:cNvPr id="6" name="Группа 51"/>
          <p:cNvGrpSpPr/>
          <p:nvPr/>
        </p:nvGrpSpPr>
        <p:grpSpPr>
          <a:xfrm>
            <a:off x="2143108" y="2380590"/>
            <a:ext cx="1428760" cy="523220"/>
            <a:chOff x="3176291" y="2854995"/>
            <a:chExt cx="714380" cy="776443"/>
          </a:xfrm>
        </p:grpSpPr>
        <p:sp>
          <p:nvSpPr>
            <p:cNvPr id="53" name="TextBox 52"/>
            <p:cNvSpPr txBox="1"/>
            <p:nvPr/>
          </p:nvSpPr>
          <p:spPr>
            <a:xfrm>
              <a:off x="3176291" y="2854995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err="1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сид</a:t>
              </a:r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29"/>
            <p:cNvSpPr>
              <a:spLocks noChangeShapeType="1"/>
            </p:cNvSpPr>
            <p:nvPr/>
          </p:nvSpPr>
          <p:spPr bwMode="auto">
            <a:xfrm>
              <a:off x="3202474" y="3029783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rot="10800000">
            <a:off x="2500298" y="3357562"/>
            <a:ext cx="785818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55"/>
          <p:cNvGrpSpPr/>
          <p:nvPr/>
        </p:nvGrpSpPr>
        <p:grpSpPr>
          <a:xfrm>
            <a:off x="2928926" y="3429000"/>
            <a:ext cx="714380" cy="646331"/>
            <a:chOff x="3176291" y="2714620"/>
            <a:chExt cx="714380" cy="646331"/>
          </a:xfrm>
        </p:grpSpPr>
        <p:sp>
          <p:nvSpPr>
            <p:cNvPr id="57" name="TextBox 56"/>
            <p:cNvSpPr txBox="1"/>
            <p:nvPr/>
          </p:nvSpPr>
          <p:spPr>
            <a:xfrm>
              <a:off x="3176291" y="2714620"/>
              <a:ext cx="7143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3600" b="1" baseline="-25000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1643010" y="1142984"/>
            <a:ext cx="750099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 rot="10800000">
            <a:off x="1285852" y="3857628"/>
            <a:ext cx="857256" cy="1588"/>
          </a:xfrm>
          <a:prstGeom prst="straightConnector1">
            <a:avLst/>
          </a:prstGeom>
          <a:ln w="952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51"/>
          <p:cNvGrpSpPr/>
          <p:nvPr/>
        </p:nvGrpSpPr>
        <p:grpSpPr>
          <a:xfrm>
            <a:off x="203196" y="4015018"/>
            <a:ext cx="1785950" cy="523220"/>
            <a:chOff x="3176291" y="2714621"/>
            <a:chExt cx="714380" cy="776443"/>
          </a:xfrm>
        </p:grpSpPr>
        <p:sp>
          <p:nvSpPr>
            <p:cNvPr id="49" name="TextBox 48"/>
            <p:cNvSpPr txBox="1"/>
            <p:nvPr/>
          </p:nvSpPr>
          <p:spPr>
            <a:xfrm>
              <a:off x="3176291" y="2714621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трения</a:t>
              </a:r>
              <a:endPara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41275">
              <a:solidFill>
                <a:schemeClr val="accent1">
                  <a:lumMod val="5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1317608" y="2714620"/>
            <a:ext cx="754062" cy="0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H="1" flipV="1">
            <a:off x="1357290" y="2714619"/>
            <a:ext cx="785818" cy="1071568"/>
          </a:xfrm>
          <a:prstGeom prst="line">
            <a:avLst/>
          </a:prstGeom>
          <a:noFill/>
          <a:ln w="1016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786580" y="3285330"/>
            <a:ext cx="1143008" cy="158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Группа 51"/>
          <p:cNvGrpSpPr/>
          <p:nvPr/>
        </p:nvGrpSpPr>
        <p:grpSpPr>
          <a:xfrm>
            <a:off x="285720" y="2428868"/>
            <a:ext cx="1428760" cy="523220"/>
            <a:chOff x="3176291" y="2714620"/>
            <a:chExt cx="714380" cy="776443"/>
          </a:xfrm>
        </p:grpSpPr>
        <p:sp>
          <p:nvSpPr>
            <p:cNvPr id="65" name="TextBox 64"/>
            <p:cNvSpPr txBox="1"/>
            <p:nvPr/>
          </p:nvSpPr>
          <p:spPr>
            <a:xfrm>
              <a:off x="3176291" y="2714620"/>
              <a:ext cx="714380" cy="7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69"/>
          <p:cNvGrpSpPr/>
          <p:nvPr/>
        </p:nvGrpSpPr>
        <p:grpSpPr>
          <a:xfrm>
            <a:off x="3583268" y="2559363"/>
            <a:ext cx="5286412" cy="1077217"/>
            <a:chOff x="3286116" y="3277657"/>
            <a:chExt cx="5286412" cy="1195938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>
              <a:off x="5335510" y="3354811"/>
              <a:ext cx="1879728" cy="216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3286116" y="3277657"/>
              <a:ext cx="5286412" cy="1195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общ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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+M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b="1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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3200" cap="all" dirty="0" smtClean="0">
                  <a:latin typeface="Times New Roman" pitchFamily="18" charset="0"/>
                  <a:cs typeface="Times New Roman" pitchFamily="18" charset="0"/>
                </a:rPr>
                <a:t>Перегрузки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214678" y="4143380"/>
            <a:ext cx="2286016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57554" y="3643314"/>
            <a:ext cx="214314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20660059">
            <a:off x="2704041" y="5143996"/>
            <a:ext cx="276352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8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4800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5"/>
          <p:cNvGrpSpPr>
            <a:grpSpLocks/>
          </p:cNvGrpSpPr>
          <p:nvPr/>
        </p:nvGrpSpPr>
        <p:grpSpPr bwMode="auto">
          <a:xfrm>
            <a:off x="5500694" y="4000504"/>
            <a:ext cx="4214842" cy="2428892"/>
            <a:chOff x="14868" y="2007"/>
            <a:chExt cx="4527" cy="3287"/>
          </a:xfrm>
        </p:grpSpPr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14868" y="2007"/>
              <a:ext cx="4527" cy="3287"/>
            </a:xfrm>
            <a:prstGeom prst="rect">
              <a:avLst/>
            </a:prstGeom>
            <a:solidFill>
              <a:schemeClr val="bg2">
                <a:alpha val="41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v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x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 v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 –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15554" y="3653"/>
              <a:ext cx="1575" cy="1366"/>
              <a:chOff x="9922" y="6685"/>
              <a:chExt cx="783" cy="1366"/>
            </a:xfrm>
          </p:grpSpPr>
          <p:grpSp>
            <p:nvGrpSpPr>
              <p:cNvPr id="28" name="Group 9"/>
              <p:cNvGrpSpPr>
                <a:grpSpLocks/>
              </p:cNvGrpSpPr>
              <p:nvPr/>
            </p:nvGrpSpPr>
            <p:grpSpPr bwMode="auto">
              <a:xfrm>
                <a:off x="9922" y="6685"/>
                <a:ext cx="783" cy="1366"/>
                <a:chOff x="12848" y="5700"/>
                <a:chExt cx="783" cy="1366"/>
              </a:xfrm>
            </p:grpSpPr>
            <p:sp>
              <p:nvSpPr>
                <p:cNvPr id="7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881" y="5700"/>
                  <a:ext cx="750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3200" b="1" i="0" u="none" strike="noStrike" cap="none" normalizeH="0" baseline="30000" dirty="0" smtClean="0">
                      <a:ln>
                        <a:noFill/>
                      </a:ln>
                      <a:solidFill>
                        <a:schemeClr val="bg2">
                          <a:lumMod val="50000"/>
                        </a:schemeClr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r>
                    <a:rPr kumimoji="0" lang="ru-RU" sz="32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48" y="6519"/>
                  <a:ext cx="599" cy="547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-2</a:t>
                  </a:r>
                  <a:r>
                    <a:rPr kumimoji="0" lang="ru-RU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9947" y="7399"/>
                <a:ext cx="538" cy="12"/>
              </a:xfrm>
              <a:prstGeom prst="line">
                <a:avLst/>
              </a:prstGeom>
              <a:noFill/>
              <a:ln w="539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602292" y="5442646"/>
            <a:ext cx="1143008" cy="5847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0" y="485776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0" y="321566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сидение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3071802" y="2928934"/>
            <a:ext cx="1000132" cy="1588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726050" y="233013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43042" y="1772655"/>
            <a:ext cx="64294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x)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0"/>
            <a:ext cx="1571636" cy="707886"/>
          </a:xfrm>
          <a:prstGeom prst="rect">
            <a:avLst/>
          </a:prstGeom>
          <a:solidFill>
            <a:srgbClr val="FF0000">
              <a:alpha val="32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Вес -?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25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5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50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"/>
                            </p:stCondLst>
                            <p:childTnLst>
                              <p:par>
                                <p:cTn id="11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900"/>
                            </p:stCondLst>
                            <p:childTnLst>
                              <p:par>
                                <p:cTn id="1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9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8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2" grpId="0" animBg="1"/>
      <p:bldP spid="62" grpId="1" animBg="1"/>
      <p:bldP spid="2050" grpId="0" animBg="1"/>
      <p:bldP spid="2052" grpId="0" animBg="1"/>
      <p:bldP spid="61" grpId="0" animBg="1"/>
      <p:bldP spid="64" grpId="0" animBg="1"/>
      <p:bldP spid="68" grpId="0" animBg="1"/>
      <p:bldP spid="78" grpId="0"/>
      <p:bldP spid="79" grpId="0"/>
      <p:bldP spid="82" grpId="0"/>
      <p:bldP spid="84" grpId="0" animBg="1"/>
      <p:bldP spid="84" grpId="1" animBg="1"/>
      <p:bldP spid="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print"/>
          <a:srcRect l="27539" t="9521" r="10351" b="80225"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1041238"/>
            <a:ext cx="2571736" cy="1887696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Fmax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</a:p>
          <a:p>
            <a:pPr>
              <a:lnSpc>
                <a:spcPts val="3500"/>
              </a:lnSpc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48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8072462" y="3402759"/>
            <a:ext cx="1143008" cy="1588"/>
          </a:xfrm>
          <a:prstGeom prst="straightConnector1">
            <a:avLst/>
          </a:prstGeom>
          <a:ln w="9525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V="1">
            <a:off x="7666430" y="1834768"/>
            <a:ext cx="1956662" cy="1589"/>
          </a:xfrm>
          <a:prstGeom prst="straightConnector1">
            <a:avLst/>
          </a:prstGeom>
          <a:ln w="952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5"/>
          <p:cNvGrpSpPr/>
          <p:nvPr/>
        </p:nvGrpSpPr>
        <p:grpSpPr>
          <a:xfrm>
            <a:off x="7858148" y="3402759"/>
            <a:ext cx="714380" cy="461665"/>
            <a:chOff x="3176291" y="2714620"/>
            <a:chExt cx="714380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</p:grpSp>
      <p:grpSp>
        <p:nvGrpSpPr>
          <p:cNvPr id="6" name="Группа 8"/>
          <p:cNvGrpSpPr/>
          <p:nvPr/>
        </p:nvGrpSpPr>
        <p:grpSpPr>
          <a:xfrm>
            <a:off x="8143900" y="500044"/>
            <a:ext cx="500066" cy="523220"/>
            <a:chOff x="3176292" y="2714620"/>
            <a:chExt cx="555629" cy="479015"/>
          </a:xfrm>
        </p:grpSpPr>
        <p:sp>
          <p:nvSpPr>
            <p:cNvPr id="10" name="TextBox 9"/>
            <p:cNvSpPr txBox="1"/>
            <p:nvPr/>
          </p:nvSpPr>
          <p:spPr>
            <a:xfrm>
              <a:off x="3176292" y="2714620"/>
              <a:ext cx="555629" cy="479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N  </a:t>
              </a:r>
              <a:endParaRPr lang="ru-RU" sz="28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29"/>
            <p:cNvSpPr>
              <a:spLocks noChangeShapeType="1"/>
            </p:cNvSpPr>
            <p:nvPr/>
          </p:nvSpPr>
          <p:spPr bwMode="auto">
            <a:xfrm>
              <a:off x="3202474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14AC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 rot="16200000" flipV="1">
            <a:off x="8430447" y="1999445"/>
            <a:ext cx="857254" cy="1588"/>
          </a:xfrm>
          <a:prstGeom prst="straightConnector1">
            <a:avLst/>
          </a:prstGeom>
          <a:ln w="952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12"/>
          <p:cNvGrpSpPr/>
          <p:nvPr/>
        </p:nvGrpSpPr>
        <p:grpSpPr>
          <a:xfrm>
            <a:off x="8098645" y="1691334"/>
            <a:ext cx="616759" cy="523220"/>
            <a:chOff x="3202474" y="2714620"/>
            <a:chExt cx="616759" cy="523220"/>
          </a:xfrm>
        </p:grpSpPr>
        <p:sp>
          <p:nvSpPr>
            <p:cNvPr id="14" name="TextBox 13"/>
            <p:cNvSpPr txBox="1"/>
            <p:nvPr/>
          </p:nvSpPr>
          <p:spPr>
            <a:xfrm>
              <a:off x="3247729" y="2714620"/>
              <a:ext cx="5715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endPara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29"/>
            <p:cNvSpPr>
              <a:spLocks noChangeShapeType="1"/>
            </p:cNvSpPr>
            <p:nvPr/>
          </p:nvSpPr>
          <p:spPr bwMode="auto">
            <a:xfrm>
              <a:off x="3202474" y="2824113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572364" y="3987233"/>
            <a:ext cx="1357354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140" y="1058275"/>
            <a:ext cx="150019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канат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429652" y="2629911"/>
            <a:ext cx="428628" cy="357190"/>
          </a:xfrm>
          <a:prstGeom prst="rect">
            <a:avLst/>
          </a:prstGeom>
          <a:solidFill>
            <a:schemeClr val="bg1">
              <a:lumMod val="5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одержимое 36"/>
          <p:cNvSpPr txBox="1">
            <a:spLocks/>
          </p:cNvSpPr>
          <p:nvPr/>
        </p:nvSpPr>
        <p:spPr>
          <a:xfrm>
            <a:off x="2571736" y="1643051"/>
            <a:ext cx="5072098" cy="42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 Как?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двигается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ускоренно вверх       </a:t>
            </a: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1736" y="2071678"/>
            <a:ext cx="514353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Почему?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(2з-н Н)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571736" y="264318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 </a:t>
            </a:r>
            <a:endParaRPr lang="ru-RU" sz="3200" dirty="0"/>
          </a:p>
        </p:txBody>
      </p:sp>
      <p:sp>
        <p:nvSpPr>
          <p:cNvPr id="23" name="Содержимое 36"/>
          <p:cNvSpPr txBox="1">
            <a:spLocks/>
          </p:cNvSpPr>
          <p:nvPr/>
        </p:nvSpPr>
        <p:spPr>
          <a:xfrm>
            <a:off x="2857488" y="1142984"/>
            <a:ext cx="2571800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Груз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72" y="3214686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Н-2000Н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)/200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 =….м/</a:t>
            </a:r>
            <a:r>
              <a:rPr lang="ru-RU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572008"/>
            <a:ext cx="9144000" cy="954107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при ускорении меньше  …м/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канат ещё не разорвётся.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41902" y="5556516"/>
            <a:ext cx="1000132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2500 Н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6" grpId="0" animBg="1"/>
      <p:bldP spid="17" grpId="0" animBg="1"/>
      <p:bldP spid="18" grpId="0" animBg="1"/>
      <p:bldP spid="19" grpId="0" build="p" animBg="1"/>
      <p:bldP spid="20" grpId="0" animBg="1"/>
      <p:bldP spid="21" grpId="0"/>
      <p:bldP spid="23" grpId="0" build="p" animBg="1"/>
      <p:bldP spid="28" grpId="0"/>
      <p:bldP spid="32" grpId="0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2747409"/>
          <a:ext cx="9144001" cy="4415391"/>
        </p:xfrm>
        <a:graphic>
          <a:graphicData uri="http://schemas.openxmlformats.org/drawingml/2006/table">
            <a:tbl>
              <a:tblPr/>
              <a:tblGrid>
                <a:gridCol w="466860"/>
                <a:gridCol w="8178806"/>
                <a:gridCol w="498335"/>
              </a:tblGrid>
              <a:tr h="3541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содержание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urier New"/>
                          <a:ea typeface="Times New Roman"/>
                          <a:cs typeface="Times New Roman"/>
                        </a:rPr>
                        <a:t>Д.З. гр. 1. 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2м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теме 10.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3м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0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urier New"/>
                          <a:ea typeface="Times New Roman"/>
                          <a:cs typeface="Times New Roman"/>
                        </a:rPr>
                        <a:t>Закрепление знаний учащихся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urier New"/>
                          <a:ea typeface="Times New Roman"/>
                          <a:cs typeface="Times New Roman"/>
                        </a:rPr>
                        <a:t>            -  </a:t>
                      </a:r>
                      <a:r>
                        <a:rPr lang="ru-RU" sz="2000" b="1" i="1" u="sng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u="sng" dirty="0" err="1">
                          <a:latin typeface="Courier New"/>
                          <a:ea typeface="Times New Roman"/>
                          <a:cs typeface="Times New Roman"/>
                        </a:rPr>
                        <a:t>аудиализация</a:t>
                      </a:r>
                      <a:r>
                        <a:rPr lang="ru-RU" sz="2000" b="1" i="1" u="sng" dirty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urier New"/>
                          <a:ea typeface="Times New Roman"/>
                          <a:cs typeface="Times New Roman"/>
                        </a:rPr>
                        <a:t>Вес тела, двигающегося с ускорением по вертикали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ourier New"/>
                          <a:ea typeface="Times New Roman"/>
                          <a:cs typeface="Times New Roman"/>
                        </a:rPr>
                        <a:t>Вес тела, двигающегося с ускорением по горизонтали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Courier New"/>
                          <a:ea typeface="Times New Roman"/>
                          <a:cs typeface="Times New Roman"/>
                        </a:rPr>
                        <a:t>             - визуализация </a:t>
                      </a:r>
                      <a:r>
                        <a:rPr lang="ru-RU" sz="2000" b="1" i="1" dirty="0" err="1" smtClean="0">
                          <a:latin typeface="Courier New"/>
                          <a:ea typeface="Times New Roman"/>
                          <a:cs typeface="Times New Roman"/>
                        </a:rPr>
                        <a:t>упр</a:t>
                      </a:r>
                      <a:r>
                        <a:rPr lang="ru-RU" sz="2000" b="1" i="1" baseline="0" dirty="0" smtClean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smtClean="0">
                          <a:latin typeface="Courier New"/>
                          <a:ea typeface="Times New Roman"/>
                          <a:cs typeface="Times New Roman"/>
                        </a:rPr>
                        <a:t>14  (2а,г)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dirty="0" err="1" smtClean="0">
                          <a:latin typeface="Courier New"/>
                          <a:ea typeface="Times New Roman"/>
                          <a:cs typeface="Times New Roman"/>
                        </a:rPr>
                        <a:t>упр</a:t>
                      </a:r>
                      <a:r>
                        <a:rPr lang="ru-RU" sz="2000" b="1" i="1" baseline="0" dirty="0" smtClean="0">
                          <a:latin typeface="Courier New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dirty="0" smtClean="0">
                          <a:latin typeface="Courier New"/>
                          <a:ea typeface="Times New Roman"/>
                          <a:cs typeface="Times New Roman"/>
                        </a:rPr>
                        <a:t>14  (2б,3)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Courier New"/>
                          <a:ea typeface="Times New Roman"/>
                          <a:cs typeface="Times New Roman"/>
                        </a:rPr>
                        <a:t>(190,189,188(</a:t>
                      </a:r>
                      <a:r>
                        <a:rPr lang="ru-RU" sz="2000" b="1" i="1" dirty="0" err="1" smtClean="0">
                          <a:latin typeface="Courier New"/>
                          <a:ea typeface="Times New Roman"/>
                          <a:cs typeface="Times New Roman"/>
                        </a:rPr>
                        <a:t>а,б</a:t>
                      </a:r>
                      <a:r>
                        <a:rPr lang="ru-RU" sz="2000" b="1" i="1" smtClean="0">
                          <a:latin typeface="Courier New"/>
                          <a:ea typeface="Times New Roman"/>
                          <a:cs typeface="Times New Roman"/>
                        </a:rPr>
                        <a:t>),187,186)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Courier New"/>
                          <a:ea typeface="Times New Roman"/>
                          <a:cs typeface="Times New Roman"/>
                        </a:rPr>
                        <a:t>Закрепление материала, при решении качественных задач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ДЗ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гр.1.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Урок -  7 (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) /3у13н/ № 39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раздел (III)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ТЕМА: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/зт10/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Невесомость и ее условия.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ЦЕЛИ: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Закрепить знания учащихся по теме 10.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Задачи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     создать условия для закрепления знаний по теме № 10.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ТИП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ВИД УРОКА: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ДЕМОНСТРАЦИИ: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ea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какой скорость мотоциклу нужно двигаться по вертикальной стене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0"/>
            <a:ext cx="2786050" cy="27853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стр.28</a:t>
            </a: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=500кг</a:t>
            </a: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=0,4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=10м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000636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только по окружности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со скоростью не меньше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15,8 м/с,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это около 60км/ч.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71770" y="0"/>
            <a:ext cx="6072230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Мотоцикл  движется по окружности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2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"/>
          <p:cNvGrpSpPr/>
          <p:nvPr/>
        </p:nvGrpSpPr>
        <p:grpSpPr>
          <a:xfrm>
            <a:off x="6858016" y="1314378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14AC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857362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6215074" y="1844093"/>
            <a:ext cx="714380" cy="584775"/>
            <a:chOff x="2857488" y="2844225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2857488" y="2844225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2938551" y="3031722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7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000108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cxnSp>
        <p:nvCxnSpPr>
          <p:cNvPr id="154" name="Прямая со стрелкой 153"/>
          <p:cNvCxnSpPr/>
          <p:nvPr/>
        </p:nvCxnSpPr>
        <p:spPr>
          <a:xfrm rot="16200000" flipH="1">
            <a:off x="3714744" y="714356"/>
            <a:ext cx="1071570" cy="1071570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3178959" y="1464455"/>
            <a:ext cx="500066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7472083" y="2206963"/>
            <a:ext cx="214314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339026" y="233877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709710" y="1500174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86116" y="3357562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429256" y="1500174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94" y="2214554"/>
            <a:ext cx="2214578" cy="5000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500826" y="2467269"/>
            <a:ext cx="714380" cy="461665"/>
            <a:chOff x="3357554" y="2143116"/>
            <a:chExt cx="714380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55"/>
          <p:cNvGrpSpPr/>
          <p:nvPr/>
        </p:nvGrpSpPr>
        <p:grpSpPr>
          <a:xfrm>
            <a:off x="214282" y="3797099"/>
            <a:ext cx="1597548" cy="1132099"/>
            <a:chOff x="630659" y="4438667"/>
            <a:chExt cx="1597548" cy="1132099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55"/>
          <p:cNvGrpSpPr/>
          <p:nvPr/>
        </p:nvGrpSpPr>
        <p:grpSpPr>
          <a:xfrm>
            <a:off x="7425178" y="3643314"/>
            <a:ext cx="1147350" cy="1132099"/>
            <a:chOff x="1080803" y="4438667"/>
            <a:chExt cx="1147350" cy="113209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79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080803" y="4786322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6927041" y="3654223"/>
            <a:ext cx="762373" cy="1132099"/>
            <a:chOff x="9815" y="3167"/>
            <a:chExt cx="195" cy="622"/>
          </a:xfrm>
        </p:grpSpPr>
        <p:sp>
          <p:nvSpPr>
            <p:cNvPr id="92" name="Text Box 4"/>
            <p:cNvSpPr txBox="1">
              <a:spLocks noChangeArrowheads="1"/>
            </p:cNvSpPr>
            <p:nvPr/>
          </p:nvSpPr>
          <p:spPr bwMode="auto">
            <a:xfrm>
              <a:off x="9827" y="3421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40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9815" y="3167"/>
              <a:ext cx="18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6"/>
            <p:cNvSpPr>
              <a:spLocks noChangeShapeType="1"/>
            </p:cNvSpPr>
            <p:nvPr/>
          </p:nvSpPr>
          <p:spPr bwMode="auto">
            <a:xfrm>
              <a:off x="9827" y="3537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571604" y="5429264"/>
            <a:ext cx="71438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5022144" y="5450780"/>
            <a:ext cx="42862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 animBg="1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84" grpId="0" animBg="1"/>
      <p:bldP spid="80" grpId="0" animBg="1"/>
      <p:bldP spid="95" grpId="0" animBg="1"/>
      <p:bldP spid="53" grpId="0" animBg="1"/>
      <p:bldP spid="56" grpId="0" animBg="1"/>
      <p:bldP spid="96" grpId="0" animBg="1"/>
      <p:bldP spid="96" grpId="1" animBg="1"/>
      <p:bldP spid="97" grpId="0" animBg="1"/>
      <p:bldP spid="9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92933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 какой скорость мотоциклу нужно двигаться по вертикальной стене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1000108"/>
            <a:ext cx="2786050" cy="27853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=500кг</a:t>
            </a: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4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=0,4</a:t>
            </a: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=10м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3"/>
          <p:cNvSpPr txBox="1">
            <a:spLocks noChangeArrowheads="1"/>
          </p:cNvSpPr>
          <p:nvPr/>
        </p:nvSpPr>
        <p:spPr bwMode="auto">
          <a:xfrm>
            <a:off x="0" y="5000636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500"/>
              </a:spcBef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только по окружности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со скоростью не меньше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15,8 м/с,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это около 60км/ч.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0"/>
            <a:ext cx="9144000" cy="9900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Мотоцикл  движется по вертикальной стене (по окружности)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35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oz)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M·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28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2800" dirty="0"/>
          </a:p>
        </p:txBody>
      </p:sp>
      <p:grpSp>
        <p:nvGrpSpPr>
          <p:cNvPr id="2" name="Группа 4"/>
          <p:cNvGrpSpPr/>
          <p:nvPr/>
        </p:nvGrpSpPr>
        <p:grpSpPr>
          <a:xfrm>
            <a:off x="6858016" y="3000372"/>
            <a:ext cx="714380" cy="461665"/>
            <a:chOff x="2714612" y="4429132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4" name="Прямая со стрелкой 63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10"/>
          <p:cNvGrpSpPr/>
          <p:nvPr/>
        </p:nvGrpSpPr>
        <p:grpSpPr>
          <a:xfrm>
            <a:off x="6858016" y="1314378"/>
            <a:ext cx="714380" cy="400110"/>
            <a:chOff x="1857356" y="2528824"/>
            <a:chExt cx="714380" cy="400110"/>
          </a:xfrm>
        </p:grpSpPr>
        <p:cxnSp>
          <p:nvCxnSpPr>
            <p:cNvPr id="75" name="Прямая со стрелкой 74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1857356" y="2528824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5" name="Прямая соединительная линия 84"/>
          <p:cNvCxnSpPr/>
          <p:nvPr/>
        </p:nvCxnSpPr>
        <p:spPr>
          <a:xfrm rot="-120000" flipV="1">
            <a:off x="6858016" y="2414825"/>
            <a:ext cx="720000" cy="28380"/>
          </a:xfrm>
          <a:prstGeom prst="line">
            <a:avLst/>
          </a:prstGeom>
          <a:ln w="50800">
            <a:solidFill>
              <a:srgbClr val="0014AC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rot="16200000" flipV="1">
            <a:off x="7106183" y="2956823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rot="16200000" flipV="1">
            <a:off x="7082403" y="1897557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 rot="10800000" flipV="1">
            <a:off x="7713684" y="2643182"/>
            <a:ext cx="715968" cy="357190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7"/>
          <p:cNvGrpSpPr/>
          <p:nvPr/>
        </p:nvGrpSpPr>
        <p:grpSpPr>
          <a:xfrm>
            <a:off x="7858148" y="2714620"/>
            <a:ext cx="714380" cy="584775"/>
            <a:chOff x="3357554" y="2143116"/>
            <a:chExt cx="714380" cy="584775"/>
          </a:xfrm>
          <a:noFill/>
        </p:grpSpPr>
        <p:sp>
          <p:nvSpPr>
            <p:cNvPr id="119" name="TextBox 118"/>
            <p:cNvSpPr txBox="1"/>
            <p:nvPr/>
          </p:nvSpPr>
          <p:spPr>
            <a:xfrm>
              <a:off x="3357554" y="2143116"/>
              <a:ext cx="714380" cy="5847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0" name="Прямая со стрелкой 119"/>
            <p:cNvCxnSpPr/>
            <p:nvPr/>
          </p:nvCxnSpPr>
          <p:spPr>
            <a:xfrm>
              <a:off x="3393650" y="2298778"/>
              <a:ext cx="428628" cy="1588"/>
            </a:xfrm>
            <a:prstGeom prst="straightConnector1">
              <a:avLst/>
            </a:prstGeom>
            <a:grpFill/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1" name="Прямая со стрелкой 120"/>
          <p:cNvCxnSpPr/>
          <p:nvPr/>
        </p:nvCxnSpPr>
        <p:spPr>
          <a:xfrm>
            <a:off x="6643702" y="1857362"/>
            <a:ext cx="784230" cy="2"/>
          </a:xfrm>
          <a:prstGeom prst="straightConnector1">
            <a:avLst/>
          </a:prstGeom>
          <a:ln w="50800">
            <a:solidFill>
              <a:srgbClr val="C0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7"/>
          <p:cNvGrpSpPr/>
          <p:nvPr/>
        </p:nvGrpSpPr>
        <p:grpSpPr>
          <a:xfrm>
            <a:off x="6215074" y="1844093"/>
            <a:ext cx="714380" cy="584775"/>
            <a:chOff x="2857488" y="2844225"/>
            <a:chExt cx="714380" cy="584775"/>
          </a:xfrm>
        </p:grpSpPr>
        <p:sp>
          <p:nvSpPr>
            <p:cNvPr id="123" name="TextBox 122"/>
            <p:cNvSpPr txBox="1"/>
            <p:nvPr/>
          </p:nvSpPr>
          <p:spPr>
            <a:xfrm>
              <a:off x="2857488" y="2844225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 стрелкой 123"/>
            <p:cNvCxnSpPr/>
            <p:nvPr/>
          </p:nvCxnSpPr>
          <p:spPr>
            <a:xfrm>
              <a:off x="2938551" y="3031722"/>
              <a:ext cx="428628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131"/>
          <p:cNvGrpSpPr/>
          <p:nvPr/>
        </p:nvGrpSpPr>
        <p:grpSpPr>
          <a:xfrm>
            <a:off x="8428738" y="1571612"/>
            <a:ext cx="715262" cy="1428760"/>
            <a:chOff x="4713994" y="1142984"/>
            <a:chExt cx="715262" cy="1428760"/>
          </a:xfrm>
        </p:grpSpPr>
        <p:grpSp>
          <p:nvGrpSpPr>
            <p:cNvPr id="7" name="Группа 68"/>
            <p:cNvGrpSpPr/>
            <p:nvPr/>
          </p:nvGrpSpPr>
          <p:grpSpPr>
            <a:xfrm rot="10800000">
              <a:off x="4740210" y="1285860"/>
              <a:ext cx="546170" cy="1285884"/>
              <a:chOff x="671325" y="1571634"/>
              <a:chExt cx="983713" cy="3060000"/>
            </a:xfrm>
          </p:grpSpPr>
          <p:cxnSp>
            <p:nvCxnSpPr>
              <p:cNvPr id="126" name="Прямая соединительная линия 125"/>
              <p:cNvCxnSpPr/>
              <p:nvPr/>
            </p:nvCxnSpPr>
            <p:spPr>
              <a:xfrm rot="5400000" flipH="1" flipV="1">
                <a:off x="-857880" y="3100839"/>
                <a:ext cx="3060000" cy="1589"/>
              </a:xfrm>
              <a:prstGeom prst="line">
                <a:avLst/>
              </a:prstGeom>
              <a:ln w="38100">
                <a:solidFill>
                  <a:srgbClr val="0014AC"/>
                </a:solidFill>
                <a:head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682438" y="2591636"/>
                <a:ext cx="972600" cy="1587"/>
              </a:xfrm>
              <a:prstGeom prst="line">
                <a:avLst/>
              </a:prstGeom>
              <a:ln w="38100">
                <a:solidFill>
                  <a:srgbClr val="C00000"/>
                </a:solidFill>
                <a:headEnd type="none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28"/>
            <p:cNvSpPr txBox="1"/>
            <p:nvPr/>
          </p:nvSpPr>
          <p:spPr>
            <a:xfrm>
              <a:off x="4713994" y="171448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z </a:t>
              </a:r>
              <a:endPara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000628" y="1142984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endParaRPr lang="ru-RU" sz="14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" name="Прямоугольник 132"/>
          <p:cNvSpPr/>
          <p:nvPr/>
        </p:nvSpPr>
        <p:spPr>
          <a:xfrm>
            <a:off x="2714612" y="1000108"/>
            <a:ext cx="392909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тр.п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28926" y="1643050"/>
            <a:ext cx="2357454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ym typeface="Symbol"/>
              </a:rPr>
              <a:t>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928926" y="2214554"/>
            <a:ext cx="2286016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sp>
        <p:nvSpPr>
          <p:cNvPr id="139" name="TextBox 138"/>
          <p:cNvSpPr txBox="1"/>
          <p:nvPr/>
        </p:nvSpPr>
        <p:spPr>
          <a:xfrm>
            <a:off x="3286116" y="2786058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cxnSp>
        <p:nvCxnSpPr>
          <p:cNvPr id="154" name="Прямая со стрелкой 153"/>
          <p:cNvCxnSpPr/>
          <p:nvPr/>
        </p:nvCxnSpPr>
        <p:spPr>
          <a:xfrm>
            <a:off x="3786182" y="857232"/>
            <a:ext cx="1000132" cy="857256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5400000">
            <a:off x="3178959" y="1464455"/>
            <a:ext cx="500066" cy="285752"/>
          </a:xfrm>
          <a:prstGeom prst="straightConnector1">
            <a:avLst/>
          </a:prstGeom>
          <a:ln w="571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7472083" y="2206963"/>
            <a:ext cx="214314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2928926" y="2357430"/>
            <a:ext cx="500066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4339026" y="2338770"/>
            <a:ext cx="357190" cy="357190"/>
          </a:xfrm>
          <a:prstGeom prst="roundRect">
            <a:avLst/>
          </a:prstGeom>
          <a:solidFill>
            <a:schemeClr val="bg1">
              <a:lumMod val="85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709710" y="1500174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3286116" y="3357562"/>
            <a:ext cx="150019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</a:t>
            </a:r>
            <a:r>
              <a:rPr lang="ru-RU" sz="3200" b="1" dirty="0" smtClean="0">
                <a:sym typeface="Symbol"/>
              </a:rPr>
              <a:t>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429256" y="1500174"/>
            <a:ext cx="71438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5500694" y="2214554"/>
            <a:ext cx="2214578" cy="500066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500826" y="2467269"/>
            <a:ext cx="714380" cy="461665"/>
            <a:chOff x="3357554" y="2143116"/>
            <a:chExt cx="714380" cy="461665"/>
          </a:xfrm>
        </p:grpSpPr>
        <p:sp>
          <p:nvSpPr>
            <p:cNvPr id="58" name="TextBox 5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 стрелкой 5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55"/>
          <p:cNvGrpSpPr/>
          <p:nvPr/>
        </p:nvGrpSpPr>
        <p:grpSpPr>
          <a:xfrm>
            <a:off x="214282" y="3797099"/>
            <a:ext cx="1597548" cy="1132099"/>
            <a:chOff x="630659" y="4438667"/>
            <a:chExt cx="1597548" cy="1132099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70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30659" y="4786322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55"/>
          <p:cNvGrpSpPr/>
          <p:nvPr/>
        </p:nvGrpSpPr>
        <p:grpSpPr>
          <a:xfrm>
            <a:off x="7425178" y="3643314"/>
            <a:ext cx="1147350" cy="1132099"/>
            <a:chOff x="1080803" y="4438667"/>
            <a:chExt cx="1147350" cy="113209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1512695" y="4438667"/>
              <a:ext cx="715458" cy="1132099"/>
              <a:chOff x="9815" y="3167"/>
              <a:chExt cx="183" cy="622"/>
            </a:xfrm>
          </p:grpSpPr>
          <p:sp>
            <p:nvSpPr>
              <p:cNvPr id="79" name="Text Box 4"/>
              <p:cNvSpPr txBox="1">
                <a:spLocks noChangeArrowheads="1"/>
              </p:cNvSpPr>
              <p:nvPr/>
            </p:nvSpPr>
            <p:spPr bwMode="auto">
              <a:xfrm>
                <a:off x="9827" y="3421"/>
                <a:ext cx="11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5"/>
              <p:cNvSpPr txBox="1">
                <a:spLocks noChangeArrowheads="1"/>
              </p:cNvSpPr>
              <p:nvPr/>
            </p:nvSpPr>
            <p:spPr bwMode="auto">
              <a:xfrm>
                <a:off x="9815" y="3167"/>
                <a:ext cx="183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Line 6"/>
              <p:cNvSpPr>
                <a:spLocks noChangeShapeType="1"/>
              </p:cNvSpPr>
              <p:nvPr/>
            </p:nvSpPr>
            <p:spPr bwMode="auto">
              <a:xfrm>
                <a:off x="9827" y="3537"/>
                <a:ext cx="12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1080803" y="4786322"/>
              <a:ext cx="42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6927041" y="3654223"/>
            <a:ext cx="762373" cy="1132099"/>
            <a:chOff x="9815" y="3167"/>
            <a:chExt cx="195" cy="622"/>
          </a:xfrm>
        </p:grpSpPr>
        <p:sp>
          <p:nvSpPr>
            <p:cNvPr id="92" name="Text Box 4"/>
            <p:cNvSpPr txBox="1">
              <a:spLocks noChangeArrowheads="1"/>
            </p:cNvSpPr>
            <p:nvPr/>
          </p:nvSpPr>
          <p:spPr bwMode="auto">
            <a:xfrm>
              <a:off x="9827" y="3421"/>
              <a:ext cx="18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</a:t>
              </a:r>
              <a:r>
                <a:rPr lang="ru-RU" sz="40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ru-RU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Text Box 5"/>
            <p:cNvSpPr txBox="1">
              <a:spLocks noChangeArrowheads="1"/>
            </p:cNvSpPr>
            <p:nvPr/>
          </p:nvSpPr>
          <p:spPr bwMode="auto">
            <a:xfrm>
              <a:off x="9815" y="3167"/>
              <a:ext cx="183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Line 6"/>
            <p:cNvSpPr>
              <a:spLocks noChangeShapeType="1"/>
            </p:cNvSpPr>
            <p:nvPr/>
          </p:nvSpPr>
          <p:spPr bwMode="auto">
            <a:xfrm>
              <a:off x="9827" y="3537"/>
              <a:ext cx="12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643042" y="5487431"/>
            <a:ext cx="714380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5022144" y="5450780"/>
            <a:ext cx="428628" cy="584775"/>
          </a:xfrm>
          <a:prstGeom prst="rect">
            <a:avLst/>
          </a:prstGeom>
          <a:blipFill>
            <a:blip r:embed="rId10" cstate="print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dirty="0" smtClean="0"/>
              <a:t>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3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5" grpId="0" build="p" animBg="1"/>
      <p:bldP spid="82" grpId="0"/>
      <p:bldP spid="60" grpId="0" animBg="1"/>
      <p:bldP spid="133" grpId="0" animBg="1"/>
      <p:bldP spid="135" grpId="0" animBg="1"/>
      <p:bldP spid="138" grpId="0" animBg="1"/>
      <p:bldP spid="139" grpId="0" animBg="1"/>
      <p:bldP spid="84" grpId="0" animBg="1"/>
      <p:bldP spid="80" grpId="0" animBg="1"/>
      <p:bldP spid="95" grpId="0" animBg="1"/>
      <p:bldP spid="53" grpId="0" animBg="1"/>
      <p:bldP spid="56" grpId="0" animBg="1"/>
      <p:bldP spid="96" grpId="0" animBg="1"/>
      <p:bldP spid="96" grpId="1" animBg="1"/>
      <p:bldP spid="97" grpId="0" animBg="1"/>
      <p:bldP spid="9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000100" y="1142984"/>
            <a:ext cx="5572164" cy="450059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255412" y="642918"/>
            <a:ext cx="814619" cy="1016007"/>
            <a:chOff x="7453" y="7056"/>
            <a:chExt cx="611" cy="576"/>
          </a:xfrm>
        </p:grpSpPr>
        <p:sp>
          <p:nvSpPr>
            <p:cNvPr id="6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>
              <a:off x="7453" y="7559"/>
              <a:ext cx="28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Line 34"/>
          <p:cNvSpPr>
            <a:spLocks noChangeShapeType="1"/>
          </p:cNvSpPr>
          <p:nvPr/>
        </p:nvSpPr>
        <p:spPr bwMode="auto">
          <a:xfrm rot="-240000" flipV="1">
            <a:off x="3750396" y="143517"/>
            <a:ext cx="45719" cy="76359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74590" y="1468824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6"/>
          <p:cNvGrpSpPr/>
          <p:nvPr/>
        </p:nvGrpSpPr>
        <p:grpSpPr>
          <a:xfrm>
            <a:off x="3779786" y="0"/>
            <a:ext cx="609462" cy="584775"/>
            <a:chOff x="8072462" y="642918"/>
            <a:chExt cx="609462" cy="58477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8072462" y="642918"/>
              <a:ext cx="6094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ru-RU" b="1" dirty="0" smtClean="0">
                  <a:solidFill>
                    <a:srgbClr val="F9010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0</a:t>
              </a:r>
              <a:endParaRPr lang="ru-RU" sz="3200" dirty="0">
                <a:solidFill>
                  <a:srgbClr val="F90101"/>
                </a:solidFill>
              </a:endParaRPr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>
              <a:off x="811711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0" y="0"/>
            <a:ext cx="2143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642918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28062" y="4102436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4908" y="285728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50кг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500Н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428736"/>
            <a:ext cx="39290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(по условию) 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 rot="5400000">
            <a:off x="6099600" y="2683510"/>
            <a:ext cx="895948" cy="1081271"/>
            <a:chOff x="7392" y="7056"/>
            <a:chExt cx="672" cy="613"/>
          </a:xfrm>
        </p:grpSpPr>
        <p:sp>
          <p:nvSpPr>
            <p:cNvPr id="27" name="Rectangle 33"/>
            <p:cNvSpPr>
              <a:spLocks noChangeArrowheads="1"/>
            </p:cNvSpPr>
            <p:nvPr/>
          </p:nvSpPr>
          <p:spPr bwMode="auto">
            <a:xfrm>
              <a:off x="7632" y="7056"/>
              <a:ext cx="432" cy="28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7843" y="7200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rot="16260000">
              <a:off x="7283" y="7560"/>
              <a:ext cx="218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5780050" y="2731466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cap="all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000100" y="3078206"/>
            <a:ext cx="5572164" cy="57150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357818" y="3714752"/>
            <a:ext cx="319991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rot="-480000">
            <a:off x="6830579" y="3350895"/>
            <a:ext cx="372991" cy="4703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33"/>
          <p:cNvGrpSpPr/>
          <p:nvPr/>
        </p:nvGrpSpPr>
        <p:grpSpPr>
          <a:xfrm>
            <a:off x="7215206" y="3071810"/>
            <a:ext cx="580608" cy="584775"/>
            <a:chOff x="8072462" y="642918"/>
            <a:chExt cx="580608" cy="58477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8072462" y="642918"/>
              <a:ext cx="5806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ru-RU" b="1" dirty="0" smtClean="0">
                  <a:solidFill>
                    <a:srgbClr val="F9010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э</a:t>
              </a:r>
              <a:endParaRPr lang="ru-RU" sz="3200" dirty="0">
                <a:solidFill>
                  <a:srgbClr val="F90101"/>
                </a:solidFill>
              </a:endParaRPr>
            </a:p>
          </p:txBody>
        </p:sp>
        <p:sp>
          <p:nvSpPr>
            <p:cNvPr id="36" name="Line 41"/>
            <p:cNvSpPr>
              <a:spLocks noChangeShapeType="1"/>
            </p:cNvSpPr>
            <p:nvPr/>
          </p:nvSpPr>
          <p:spPr bwMode="auto">
            <a:xfrm>
              <a:off x="8117111" y="714356"/>
              <a:ext cx="38397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" name="Line 34"/>
          <p:cNvSpPr>
            <a:spLocks noChangeShapeType="1"/>
          </p:cNvSpPr>
          <p:nvPr/>
        </p:nvSpPr>
        <p:spPr bwMode="auto">
          <a:xfrm rot="-240000" flipH="1" flipV="1">
            <a:off x="4714629" y="3246322"/>
            <a:ext cx="767234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39"/>
          <p:cNvGrpSpPr/>
          <p:nvPr/>
        </p:nvGrpSpPr>
        <p:grpSpPr>
          <a:xfrm>
            <a:off x="4313544" y="2527602"/>
            <a:ext cx="647934" cy="707886"/>
            <a:chOff x="3357554" y="4786322"/>
            <a:chExt cx="647934" cy="70788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357554" y="4786322"/>
              <a:ext cx="64793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sz="2800" b="1" dirty="0" err="1" smtClean="0">
                  <a:solidFill>
                    <a:srgbClr val="F90101"/>
                  </a:solidFill>
                  <a:latin typeface="Times New Roman" pitchFamily="18" charset="0"/>
                  <a:cs typeface="Times New Roman" pitchFamily="18" charset="0"/>
                </a:rPr>
                <a:t>ц</a:t>
              </a:r>
              <a:endParaRPr lang="ru-RU" sz="4000" dirty="0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3500430" y="4929198"/>
              <a:ext cx="3839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000629" y="4357694"/>
            <a:ext cx="4143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M(</a:t>
            </a:r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00628" y="5000636"/>
            <a:ext cx="41433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50кг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0694" y="5561690"/>
            <a:ext cx="30718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27990" y="6113150"/>
            <a:ext cx="22860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6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Н/</a:t>
            </a:r>
            <a:r>
              <a:rPr lang="ru-RU" sz="36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27590" y="4334444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6"/>
          <p:cNvSpPr txBox="1">
            <a:spLocks noChangeArrowheads="1"/>
          </p:cNvSpPr>
          <p:nvPr/>
        </p:nvSpPr>
        <p:spPr bwMode="auto">
          <a:xfrm>
            <a:off x="214282" y="3857628"/>
            <a:ext cx="112626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475894" y="4278860"/>
            <a:ext cx="642942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29862" y="4344046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714480" y="4099238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1560" y="5000636"/>
            <a:ext cx="57150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928662" y="4714884"/>
            <a:ext cx="112626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2976" y="519179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71538" y="5242246"/>
            <a:ext cx="714380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49240" y="5578536"/>
            <a:ext cx="2071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=37,4 мин</a:t>
            </a:r>
            <a:r>
              <a:rPr lang="en-US" sz="28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0" y="6143644"/>
            <a:ext cx="350043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А для невесомости?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19032">
            <a:off x="3220612" y="5893253"/>
            <a:ext cx="20717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=24,5 мин</a:t>
            </a:r>
            <a:r>
              <a:rPr lang="en-US" sz="2800" b="1" baseline="30000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9010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solidFill>
                <a:srgbClr val="F9010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3338" y="5000636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/>
      <p:bldP spid="20" grpId="0"/>
      <p:bldP spid="21" grpId="0"/>
      <p:bldP spid="22" grpId="0" animBg="1"/>
      <p:bldP spid="23" grpId="0"/>
      <p:bldP spid="25" grpId="0" animBg="1"/>
      <p:bldP spid="30" grpId="0"/>
      <p:bldP spid="31" grpId="0" animBg="1"/>
      <p:bldP spid="32" grpId="0" animBg="1"/>
      <p:bldP spid="33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  <p:bldP spid="49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75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Лифт двигается вертикально вверх со скоростью 9,8 м/с.  Чему равен вес тела массой 10 кг, лежащего на полу лифта?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Лифт трогается вниз с ускорением 2м/с2.  Чему равен вес тела массой 10кг?</a:t>
            </a:r>
            <a:endParaRPr lang="ru-RU" sz="32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3.Сравните модуль веса тела на полюсе, экваторе и на Урале.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Космический корабль после выключения ракетных двигателей двигается сначала вертикально вверх, а затем вниз.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коком участке траектории корабль был в состоянии невесомости?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Самолет, двигаясь по «мертвой петле» в верхней точке имеет скорость 540км/ч. Чему равна перегрузка летчика?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6.Дальность полета пули S, при горизонтальном выстреле с высоты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Чему равна начальная скорость пули?  </a:t>
            </a:r>
            <a:r>
              <a:rPr lang="en-US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(v = S ( g/2h   )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Каков период обращения планеты, если на ее экваторе тела находятся в состоянии невесомости? Масса планеты М, ее радиус R.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( 4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</a:t>
            </a:r>
            <a:r>
              <a:rPr lang="en-US" sz="24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R)/T</a:t>
            </a:r>
            <a:r>
              <a:rPr lang="en-US" sz="24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GM/R</a:t>
            </a:r>
            <a:r>
              <a:rPr lang="en-US" sz="2400" baseline="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endParaRPr lang="ru-RU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8.</a:t>
            </a:r>
          </a:p>
          <a:p>
            <a:pPr lvl="0" eaLnBrk="0" hangingPunct="0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endParaRPr lang="ru-RU" sz="32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0" eaLnBrk="0" hangingPunct="0"/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357554" y="5643578"/>
            <a:ext cx="3643338" cy="954050"/>
            <a:chOff x="867" y="3368"/>
            <a:chExt cx="1398" cy="1192"/>
          </a:xfrm>
        </p:grpSpPr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1523" y="3368"/>
              <a:ext cx="742" cy="635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 flipV="1">
              <a:off x="867" y="3982"/>
              <a:ext cx="657" cy="578"/>
            </a:xfrm>
            <a:custGeom>
              <a:avLst/>
              <a:gdLst/>
              <a:ahLst/>
              <a:cxnLst>
                <a:cxn ang="0">
                  <a:pos x="0" y="283"/>
                </a:cxn>
                <a:cxn ang="0">
                  <a:pos x="144" y="1"/>
                </a:cxn>
                <a:cxn ang="0">
                  <a:pos x="306" y="289"/>
                </a:cxn>
              </a:cxnLst>
              <a:rect l="0" t="0" r="r" b="b"/>
              <a:pathLst>
                <a:path w="306" h="289">
                  <a:moveTo>
                    <a:pt x="0" y="283"/>
                  </a:moveTo>
                  <a:cubicBezTo>
                    <a:pt x="46" y="141"/>
                    <a:pt x="93" y="0"/>
                    <a:pt x="144" y="1"/>
                  </a:cubicBezTo>
                  <a:cubicBezTo>
                    <a:pt x="195" y="2"/>
                    <a:pt x="279" y="243"/>
                    <a:pt x="306" y="289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" name="Улыбающееся лицо 10"/>
          <p:cNvSpPr/>
          <p:nvPr/>
        </p:nvSpPr>
        <p:spPr>
          <a:xfrm>
            <a:off x="4071934" y="6334208"/>
            <a:ext cx="214314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5857884" y="5357826"/>
            <a:ext cx="214314" cy="21431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429124" y="635795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286512" y="5286388"/>
            <a:ext cx="500066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3042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072330" cy="271464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к теме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245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257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258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baseline="-25000" dirty="0" err="1" smtClean="0">
                <a:latin typeface="Times New Roman" pitchFamily="18" charset="0"/>
                <a:cs typeface="Times New Roman" pitchFamily="18" charset="0"/>
              </a:rPr>
              <a:t>уск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94"/>
          <p:cNvSpPr/>
          <p:nvPr/>
        </p:nvSpPr>
        <p:spPr>
          <a:xfrm>
            <a:off x="6215074" y="4929198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86446" y="3255630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6143644"/>
            <a:ext cx="642942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535023" y="4606933"/>
            <a:ext cx="3357586" cy="1588"/>
          </a:xfrm>
          <a:prstGeom prst="straightConnector1">
            <a:avLst/>
          </a:prstGeom>
          <a:ln w="158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928662" y="4357694"/>
            <a:ext cx="5572164" cy="6143668"/>
          </a:xfrm>
          <a:prstGeom prst="arc">
            <a:avLst>
              <a:gd name="adj1" fmla="val 12396095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698523" y="4915086"/>
            <a:ext cx="1744449" cy="71266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72197" y="499981"/>
            <a:ext cx="3072126" cy="1786011"/>
            <a:chOff x="14533" y="2007"/>
            <a:chExt cx="4470" cy="357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0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00232" y="40005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5143504" y="4572008"/>
            <a:ext cx="0" cy="92869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4"/>
          <p:cNvGrpSpPr/>
          <p:nvPr/>
        </p:nvGrpSpPr>
        <p:grpSpPr>
          <a:xfrm>
            <a:off x="4031736" y="5084778"/>
            <a:ext cx="714380" cy="461665"/>
            <a:chOff x="3176291" y="2714620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4215604" y="4928404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7"/>
          <p:cNvGrpSpPr/>
          <p:nvPr/>
        </p:nvGrpSpPr>
        <p:grpSpPr>
          <a:xfrm>
            <a:off x="5264207" y="5214950"/>
            <a:ext cx="593677" cy="400110"/>
            <a:chOff x="3148575" y="2714620"/>
            <a:chExt cx="742096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0" y="1071546"/>
            <a:ext cx="5929322" cy="1143008"/>
          </a:xfrm>
          <a:prstGeom prst="rect">
            <a:avLst/>
          </a:prstGeom>
          <a:solidFill>
            <a:srgbClr val="00FFFF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равномерно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u="sng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5 м/с</a:t>
            </a:r>
            <a:endParaRPr kumimoji="0" lang="en-US" sz="28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14348" y="28860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57852" y="226283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2428868"/>
            <a:ext cx="23574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= x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0"/>
            <a:ext cx="678657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365D21"/>
              </a:solidFill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0" y="500042"/>
            <a:ext cx="41433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Мячик.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800" dirty="0" smtClean="0"/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75258" y="6182045"/>
            <a:ext cx="7964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42976" y="4414142"/>
            <a:ext cx="842266" cy="149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1178695" y="5393545"/>
            <a:ext cx="1500198" cy="1588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00034" y="4669705"/>
            <a:ext cx="796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5984" y="2786058"/>
            <a:ext cx="3214710" cy="543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5м/с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0298" y="2214554"/>
            <a:ext cx="3357586" cy="543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=8,7м/с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358082" y="581497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6" name="Arc 16"/>
          <p:cNvSpPr>
            <a:spLocks/>
          </p:cNvSpPr>
          <p:nvPr/>
        </p:nvSpPr>
        <p:spPr bwMode="auto">
          <a:xfrm>
            <a:off x="1285852" y="5855644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11096" y="573283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60°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2000232" y="4143380"/>
            <a:ext cx="350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72132" y="2786058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0y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)=0 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29313" y="3357562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пол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789709" y="3132956"/>
            <a:ext cx="1068890" cy="881196"/>
            <a:chOff x="8974" y="5696"/>
            <a:chExt cx="907" cy="1065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8974" y="5696"/>
              <a:ext cx="907" cy="1065"/>
              <a:chOff x="11900" y="4711"/>
              <a:chExt cx="907" cy="1065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1900" y="4711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7858148" y="55933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690030" y="100010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1024" y="157161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86380" y="4071942"/>
            <a:ext cx="3857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подъёма -?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3643306" y="4286256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000760" y="4500570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=0  из 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357950" y="5000636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7210941" y="4786733"/>
            <a:ext cx="1001716" cy="894435"/>
            <a:chOff x="9031" y="5680"/>
            <a:chExt cx="850" cy="1081"/>
          </a:xfrm>
        </p:grpSpPr>
        <p:sp>
          <p:nvSpPr>
            <p:cNvPr id="91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9031" y="5680"/>
              <a:ext cx="850" cy="1081"/>
              <a:chOff x="11957" y="4695"/>
              <a:chExt cx="850" cy="1081"/>
            </a:xfrm>
          </p:grpSpPr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12012" y="4695"/>
                <a:ext cx="676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6" name="Прямоугольник 95"/>
          <p:cNvSpPr/>
          <p:nvPr/>
        </p:nvSpPr>
        <p:spPr>
          <a:xfrm>
            <a:off x="6500826" y="6215082"/>
            <a:ext cx="20965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072462" y="3334408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262027" y="5072074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14546" y="6263366"/>
            <a:ext cx="36433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=9м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262027" y="1500174"/>
            <a:ext cx="96853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3,8м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V="1">
            <a:off x="2214546" y="4857760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6072198" y="5857892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786578" y="0"/>
            <a:ext cx="2357454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стр.1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515310" y="4429132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8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9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85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850"/>
                            </p:stCondLst>
                            <p:childTnLst>
                              <p:par>
                                <p:cTn id="2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3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4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0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1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4699E-6 L -0.55086 0.34782 " pathEditMode="relative" rAng="0" ptsTypes="AA">
                                      <p:cBhvr>
                                        <p:cTn id="28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71" grpId="0" animBg="1"/>
      <p:bldP spid="1027" grpId="0" animBg="1"/>
      <p:bldP spid="10" grpId="0" animBg="1"/>
      <p:bldP spid="21" grpId="0"/>
      <p:bldP spid="60" grpId="0" animBg="1"/>
      <p:bldP spid="1071" grpId="0" build="p" autoUpdateAnimBg="0"/>
      <p:bldP spid="73" grpId="0"/>
      <p:bldP spid="81" grpId="0"/>
      <p:bldP spid="86" grpId="0" autoUpdateAnimBg="0"/>
      <p:bldP spid="90" grpId="0" autoUpdateAnimBg="0"/>
      <p:bldP spid="43" grpId="0" autoUpdateAnimBg="0"/>
      <p:bldP spid="42" grpId="0" animBg="1"/>
      <p:bldP spid="52" grpId="0" animBg="1"/>
      <p:bldP spid="53" grpId="0" autoUpdateAnimBg="0"/>
      <p:bldP spid="54" grpId="0" autoUpdateAnimBg="0"/>
      <p:bldP spid="55" grpId="0"/>
      <p:bldP spid="56" grpId="0" animBg="1"/>
      <p:bldP spid="57" grpId="0"/>
      <p:bldP spid="58" grpId="0" animBg="1"/>
      <p:bldP spid="1025" grpId="0"/>
      <p:bldP spid="1026" grpId="0"/>
      <p:bldP spid="65" grpId="0"/>
      <p:bldP spid="66" grpId="0"/>
      <p:bldP spid="68" grpId="0"/>
      <p:bldP spid="13" grpId="0"/>
      <p:bldP spid="76" grpId="0"/>
      <p:bldP spid="77" grpId="0"/>
      <p:bldP spid="96" grpId="0" animBg="1"/>
      <p:bldP spid="97" grpId="0" animBg="1"/>
      <p:bldP spid="98" grpId="0" animBg="1"/>
      <p:bldP spid="99" grpId="0" autoUpdateAnimBg="0"/>
      <p:bldP spid="100" grpId="0" animBg="1"/>
      <p:bldP spid="100" grpId="1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94"/>
          <p:cNvSpPr/>
          <p:nvPr/>
        </p:nvSpPr>
        <p:spPr>
          <a:xfrm>
            <a:off x="6215074" y="4929198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86446" y="3255630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6143644"/>
            <a:ext cx="642942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535023" y="4606933"/>
            <a:ext cx="3357586" cy="1588"/>
          </a:xfrm>
          <a:prstGeom prst="straightConnector1">
            <a:avLst/>
          </a:prstGeom>
          <a:ln w="158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928662" y="4357694"/>
            <a:ext cx="5572164" cy="6143668"/>
          </a:xfrm>
          <a:prstGeom prst="arc">
            <a:avLst>
              <a:gd name="adj1" fmla="val 12396095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698523" y="4915086"/>
            <a:ext cx="1744449" cy="71266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72197" y="499981"/>
            <a:ext cx="3072126" cy="1786011"/>
            <a:chOff x="14533" y="2007"/>
            <a:chExt cx="4470" cy="357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0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00232" y="40005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5143504" y="4572008"/>
            <a:ext cx="0" cy="92869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4"/>
          <p:cNvGrpSpPr/>
          <p:nvPr/>
        </p:nvGrpSpPr>
        <p:grpSpPr>
          <a:xfrm>
            <a:off x="4031736" y="5084778"/>
            <a:ext cx="714380" cy="461665"/>
            <a:chOff x="3176291" y="2714620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4215604" y="4928404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7"/>
          <p:cNvGrpSpPr/>
          <p:nvPr/>
        </p:nvGrpSpPr>
        <p:grpSpPr>
          <a:xfrm>
            <a:off x="5264207" y="5214950"/>
            <a:ext cx="593677" cy="400110"/>
            <a:chOff x="3148575" y="2714620"/>
            <a:chExt cx="742096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0" y="1071546"/>
            <a:ext cx="5929322" cy="1143008"/>
          </a:xfrm>
          <a:prstGeom prst="rect">
            <a:avLst/>
          </a:prstGeom>
          <a:solidFill>
            <a:srgbClr val="00FFFF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равномерно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u="sng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8,7м/с</a:t>
            </a:r>
            <a:endParaRPr kumimoji="0" lang="en-US" sz="28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14348" y="28860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57852" y="226283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2428868"/>
            <a:ext cx="23574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= x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0"/>
            <a:ext cx="678657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365D21"/>
              </a:solidFill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0" y="500042"/>
            <a:ext cx="41433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Мячик.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800" dirty="0" smtClean="0"/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75258" y="6182045"/>
            <a:ext cx="7964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42976" y="4414142"/>
            <a:ext cx="842266" cy="149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1178695" y="5393545"/>
            <a:ext cx="1500198" cy="1588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00034" y="4669705"/>
            <a:ext cx="796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5984" y="2786058"/>
            <a:ext cx="3214710" cy="543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=8,7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м/с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0298" y="2214554"/>
            <a:ext cx="2928958" cy="543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=5м/с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358082" y="581497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6" name="Arc 16"/>
          <p:cNvSpPr>
            <a:spLocks/>
          </p:cNvSpPr>
          <p:nvPr/>
        </p:nvSpPr>
        <p:spPr bwMode="auto">
          <a:xfrm>
            <a:off x="1285852" y="5855644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11096" y="573283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30°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2000232" y="4143380"/>
            <a:ext cx="350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72132" y="2786058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0y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)=0 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29313" y="3357562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пол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6789709" y="3132956"/>
            <a:ext cx="1068890" cy="881196"/>
            <a:chOff x="8974" y="5696"/>
            <a:chExt cx="907" cy="1065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8974" y="5696"/>
              <a:ext cx="907" cy="1065"/>
              <a:chOff x="11900" y="4711"/>
              <a:chExt cx="907" cy="1065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1900" y="4711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7858148" y="55933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690030" y="100010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1024" y="157161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86380" y="4071942"/>
            <a:ext cx="3857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подъёма -?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3643306" y="4286256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000760" y="4500570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=0  из 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357950" y="5000636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7210941" y="4786733"/>
            <a:ext cx="1001716" cy="894435"/>
            <a:chOff x="9031" y="5680"/>
            <a:chExt cx="850" cy="1081"/>
          </a:xfrm>
        </p:grpSpPr>
        <p:sp>
          <p:nvSpPr>
            <p:cNvPr id="91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9031" y="5680"/>
              <a:ext cx="850" cy="1081"/>
              <a:chOff x="11957" y="4695"/>
              <a:chExt cx="850" cy="1081"/>
            </a:xfrm>
          </p:grpSpPr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12012" y="4695"/>
                <a:ext cx="676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6" name="Прямоугольник 95"/>
          <p:cNvSpPr/>
          <p:nvPr/>
        </p:nvSpPr>
        <p:spPr>
          <a:xfrm>
            <a:off x="6500826" y="6215082"/>
            <a:ext cx="20965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072462" y="3334408"/>
            <a:ext cx="61266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262027" y="5072074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14546" y="6263366"/>
            <a:ext cx="36433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8,7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=8,7м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262027" y="1500174"/>
            <a:ext cx="114807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1,25м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V="1">
            <a:off x="2214546" y="4857760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6072198" y="5857892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786578" y="0"/>
            <a:ext cx="2357454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стр.1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515310" y="4429132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9" cstate="print"/>
          <a:srcRect l="8789" t="8789" r="29101" b="78760"/>
          <a:stretch>
            <a:fillRect/>
          </a:stretch>
        </p:blipFill>
        <p:spPr bwMode="auto">
          <a:xfrm>
            <a:off x="0" y="-24"/>
            <a:ext cx="914400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5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3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4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0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1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150"/>
                            </p:stCondLst>
                            <p:childTnLst>
                              <p:par>
                                <p:cTn id="2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150"/>
                            </p:stCondLst>
                            <p:childTnLst>
                              <p:par>
                                <p:cTn id="2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5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6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2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3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4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4699E-6 L -0.55086 0.34782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71" grpId="0" animBg="1"/>
      <p:bldP spid="1027" grpId="0" animBg="1"/>
      <p:bldP spid="10" grpId="0" animBg="1"/>
      <p:bldP spid="21" grpId="0"/>
      <p:bldP spid="60" grpId="0" animBg="1"/>
      <p:bldP spid="1071" grpId="0" build="p" autoUpdateAnimBg="0"/>
      <p:bldP spid="73" grpId="0"/>
      <p:bldP spid="81" grpId="0"/>
      <p:bldP spid="86" grpId="0" autoUpdateAnimBg="0"/>
      <p:bldP spid="90" grpId="0" autoUpdateAnimBg="0"/>
      <p:bldP spid="43" grpId="0" autoUpdateAnimBg="0"/>
      <p:bldP spid="42" grpId="0" animBg="1"/>
      <p:bldP spid="52" grpId="0" animBg="1"/>
      <p:bldP spid="53" grpId="0" autoUpdateAnimBg="0"/>
      <p:bldP spid="54" grpId="0" autoUpdateAnimBg="0"/>
      <p:bldP spid="55" grpId="0"/>
      <p:bldP spid="56" grpId="0" animBg="1"/>
      <p:bldP spid="57" grpId="0"/>
      <p:bldP spid="58" grpId="0" animBg="1"/>
      <p:bldP spid="1025" grpId="0"/>
      <p:bldP spid="1026" grpId="0"/>
      <p:bldP spid="65" grpId="0"/>
      <p:bldP spid="66" grpId="0"/>
      <p:bldP spid="68" grpId="0"/>
      <p:bldP spid="13" grpId="0"/>
      <p:bldP spid="76" grpId="0"/>
      <p:bldP spid="77" grpId="0"/>
      <p:bldP spid="96" grpId="0" animBg="1"/>
      <p:bldP spid="97" grpId="0" animBg="1"/>
      <p:bldP spid="98" grpId="0" animBg="1"/>
      <p:bldP spid="99" grpId="0" autoUpdateAnimBg="0"/>
      <p:bldP spid="100" grpId="0" animBg="1"/>
      <p:bldP spid="100" grpId="1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/>
          <a:srcRect l="8789" t="21240" r="29101" b="69238"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00034" y="6357958"/>
            <a:ext cx="642942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-1035089" y="4821247"/>
            <a:ext cx="3357586" cy="1588"/>
          </a:xfrm>
          <a:prstGeom prst="straightConnector1">
            <a:avLst/>
          </a:prstGeom>
          <a:ln w="158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Дуга 5"/>
          <p:cNvSpPr/>
          <p:nvPr/>
        </p:nvSpPr>
        <p:spPr>
          <a:xfrm>
            <a:off x="428596" y="4572008"/>
            <a:ext cx="5572164" cy="6143668"/>
          </a:xfrm>
          <a:prstGeom prst="arc">
            <a:avLst>
              <a:gd name="adj1" fmla="val 12396095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>
            <a:off x="4643438" y="4786322"/>
            <a:ext cx="0" cy="92869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4"/>
          <p:cNvGrpSpPr/>
          <p:nvPr/>
        </p:nvGrpSpPr>
        <p:grpSpPr>
          <a:xfrm>
            <a:off x="3531670" y="5299092"/>
            <a:ext cx="714380" cy="461665"/>
            <a:chOff x="3176291" y="2714620"/>
            <a:chExt cx="714380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</a:endParaRPr>
            </a:p>
          </p:txBody>
        </p:sp>
      </p:grpSp>
      <p:cxnSp>
        <p:nvCxnSpPr>
          <p:cNvPr id="11" name="Прямая со стрелкой 10"/>
          <p:cNvCxnSpPr/>
          <p:nvPr/>
        </p:nvCxnSpPr>
        <p:spPr>
          <a:xfrm rot="5400000">
            <a:off x="3715538" y="5142718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7"/>
          <p:cNvGrpSpPr/>
          <p:nvPr/>
        </p:nvGrpSpPr>
        <p:grpSpPr>
          <a:xfrm>
            <a:off x="4764141" y="5429264"/>
            <a:ext cx="593677" cy="400110"/>
            <a:chOff x="3148575" y="2714620"/>
            <a:chExt cx="742096" cy="400110"/>
          </a:xfrm>
        </p:grpSpPr>
        <p:sp>
          <p:nvSpPr>
            <p:cNvPr id="13" name="TextBox 12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14282" y="3100328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endParaRPr lang="ru-RU" sz="3200" dirty="0">
              <a:solidFill>
                <a:srgbClr val="0014AC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42910" y="4628456"/>
            <a:ext cx="842266" cy="149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678629" y="5607859"/>
            <a:ext cx="1500198" cy="1588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32" y="4884019"/>
            <a:ext cx="796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58016" y="6029286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20" name="Arc 16"/>
          <p:cNvSpPr>
            <a:spLocks/>
          </p:cNvSpPr>
          <p:nvPr/>
        </p:nvSpPr>
        <p:spPr bwMode="auto">
          <a:xfrm>
            <a:off x="785786" y="6069958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11030" y="5947144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30°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1500166" y="4357694"/>
            <a:ext cx="350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3143240" y="4500570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714480" y="5072074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572132" y="6072206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4015244" y="4643446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1481483" y="4214818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1191268"/>
            <a:ext cx="6500826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365D21"/>
              </a:solidFill>
            </a:endParaRPr>
          </a:p>
        </p:txBody>
      </p:sp>
      <p:sp>
        <p:nvSpPr>
          <p:cNvPr id="29" name="Содержимое 36"/>
          <p:cNvSpPr txBox="1">
            <a:spLocks/>
          </p:cNvSpPr>
          <p:nvPr/>
        </p:nvSpPr>
        <p:spPr>
          <a:xfrm>
            <a:off x="4929222" y="714356"/>
            <a:ext cx="41433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Тело.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800" dirty="0" smtClean="0"/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6500534" y="1714488"/>
            <a:ext cx="3072126" cy="1786011"/>
            <a:chOff x="14533" y="2007"/>
            <a:chExt cx="4470" cy="3573"/>
          </a:xfrm>
        </p:grpSpPr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3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14348" y="1714488"/>
            <a:ext cx="3286148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785786" y="2214554"/>
            <a:ext cx="357190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9,8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214944" y="5129400"/>
            <a:ext cx="1744449" cy="71266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00760" y="4028269"/>
            <a:ext cx="3071834" cy="543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=87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м/с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57884" y="3500438"/>
            <a:ext cx="3357586" cy="543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=50м/с</a:t>
            </a:r>
            <a:endParaRPr lang="ru-RU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1500166" y="2714620"/>
            <a:ext cx="2786082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1857356" y="3405846"/>
            <a:ext cx="2571768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50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50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500"/>
                                        <p:tgtEl>
                                          <p:spTgt spid="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300"/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300"/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300"/>
                                        <p:tgtEl>
                                          <p:spTgt spid="4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500"/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500"/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500"/>
                                        <p:tgtEl>
                                          <p:spTgt spid="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4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4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400"/>
                                        <p:tgtEl>
                                          <p:spTgt spid="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5" grpId="0"/>
      <p:bldP spid="18" grpId="0" animBg="1"/>
      <p:bldP spid="19" grpId="0"/>
      <p:bldP spid="20" grpId="0" animBg="1"/>
      <p:bldP spid="21" grpId="0"/>
      <p:bldP spid="22" grpId="0" animBg="1"/>
      <p:bldP spid="26" grpId="0" animBg="1"/>
      <p:bldP spid="27" grpId="0"/>
      <p:bldP spid="28" grpId="0" autoUpdateAnimBg="0"/>
      <p:bldP spid="29" grpId="0" autoUpdateAnimBg="0"/>
      <p:bldP spid="38" grpId="0" animBg="1"/>
      <p:bldP spid="39" grpId="0" animBg="1"/>
      <p:bldP spid="41" grpId="0" autoUpdateAnimBg="0"/>
      <p:bldP spid="42" grpId="0" autoUpdateAnimBg="0"/>
      <p:bldP spid="43" grpId="0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4000504"/>
            <a:ext cx="298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151900" y="3008570"/>
            <a:ext cx="23040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-1285916" y="2071678"/>
            <a:ext cx="5000660" cy="6143668"/>
          </a:xfrm>
          <a:prstGeom prst="arc">
            <a:avLst>
              <a:gd name="adj1" fmla="val 15980834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040789" y="2014472"/>
            <a:ext cx="745129" cy="3834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16868" y="0"/>
            <a:ext cx="2627458" cy="1786011"/>
            <a:chOff x="14533" y="2007"/>
            <a:chExt cx="3823" cy="3573"/>
          </a:xfrm>
        </p:grpSpPr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3823" cy="3573"/>
            </a:xfrm>
            <a:prstGeom prst="rect">
              <a:avLst/>
            </a:prstGeom>
            <a:solidFill>
              <a:schemeClr val="bg2">
                <a:alpha val="41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 = 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 – gt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382"/>
              <a:chOff x="9862" y="6636"/>
              <a:chExt cx="1071" cy="1382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382"/>
                <a:chOff x="12788" y="5651"/>
                <a:chExt cx="1071" cy="1382"/>
              </a:xfrm>
            </p:grpSpPr>
            <p:sp>
              <p:nvSpPr>
                <p:cNvPr id="10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547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-2g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14480" y="16430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2428860" y="2071678"/>
            <a:ext cx="0" cy="335326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1802969" y="1700840"/>
            <a:ext cx="17522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4"/>
          <p:cNvGrpSpPr/>
          <p:nvPr/>
        </p:nvGrpSpPr>
        <p:grpSpPr>
          <a:xfrm>
            <a:off x="2428860" y="3357562"/>
            <a:ext cx="571504" cy="400110"/>
            <a:chOff x="3176291" y="2714620"/>
            <a:chExt cx="571504" cy="400110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2571736" y="3428206"/>
            <a:ext cx="857256" cy="1588"/>
          </a:xfrm>
          <a:prstGeom prst="straightConnector1">
            <a:avLst/>
          </a:prstGeom>
          <a:ln w="381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7"/>
          <p:cNvGrpSpPr/>
          <p:nvPr/>
        </p:nvGrpSpPr>
        <p:grpSpPr>
          <a:xfrm>
            <a:off x="2000232" y="2314510"/>
            <a:ext cx="593677" cy="400110"/>
            <a:chOff x="3148575" y="2714620"/>
            <a:chExt cx="742096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3857620" y="2071678"/>
            <a:ext cx="5286412" cy="1214446"/>
          </a:xfrm>
          <a:prstGeom prst="rect">
            <a:avLst/>
          </a:prstGeom>
          <a:solidFill>
            <a:srgbClr val="F9E3A5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Как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213814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213814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L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42910" y="1651803"/>
            <a:ext cx="3770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357158" y="250030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 =1м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Левая фигурная скобка 79"/>
          <p:cNvSpPr/>
          <p:nvPr/>
        </p:nvSpPr>
        <p:spPr>
          <a:xfrm>
            <a:off x="511051" y="2071678"/>
            <a:ext cx="500066" cy="192882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214282" y="500042"/>
            <a:ext cx="3286148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2" name="TextBox 81"/>
          <p:cNvSpPr txBox="1"/>
          <p:nvPr/>
        </p:nvSpPr>
        <p:spPr>
          <a:xfrm>
            <a:off x="285720" y="1000108"/>
            <a:ext cx="285752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5572132" y="3214686"/>
            <a:ext cx="2214578" cy="584775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600м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110282" y="3786190"/>
            <a:ext cx="1747866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</a:t>
            </a:r>
            <a:endParaRPr lang="ru-RU" sz="2800" dirty="0">
              <a:solidFill>
                <a:srgbClr val="000000"/>
              </a:solidFill>
            </a:endParaRPr>
          </a:p>
        </p:txBody>
      </p:sp>
      <p:sp>
        <p:nvSpPr>
          <p:cNvPr id="88" name="Левая фигурная скобка 87"/>
          <p:cNvSpPr/>
          <p:nvPr/>
        </p:nvSpPr>
        <p:spPr>
          <a:xfrm rot="16200000">
            <a:off x="2107389" y="2893215"/>
            <a:ext cx="285752" cy="2500330"/>
          </a:xfrm>
          <a:prstGeom prst="leftBrace">
            <a:avLst>
              <a:gd name="adj1" fmla="val 8333"/>
              <a:gd name="adj2" fmla="val 49410"/>
            </a:avLst>
          </a:prstGeom>
          <a:ln w="254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1785918" y="4335292"/>
            <a:ext cx="1000132" cy="593906"/>
          </a:xfrm>
          <a:prstGeom prst="rect">
            <a:avLst/>
          </a:prstGeom>
          <a:solidFill>
            <a:srgbClr val="00FFFF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600м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0"/>
            <a:ext cx="6500826" cy="523220"/>
          </a:xfrm>
          <a:prstGeom prst="rect">
            <a:avLst/>
          </a:prstGeom>
          <a:solidFill>
            <a:schemeClr val="bg2">
              <a:alpha val="37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365D21"/>
              </a:solidFill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6643638" y="4286256"/>
            <a:ext cx="250036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пуля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2899430" y="2945984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9" cstate="print"/>
          <a:srcRect l="9375" t="12451" r="28515" b="74365"/>
          <a:stretch>
            <a:fillRect/>
          </a:stretch>
        </p:blipFill>
        <p:spPr bwMode="auto">
          <a:xfrm>
            <a:off x="0" y="485776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0" y="4214818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3643306" y="571480"/>
            <a:ext cx="2857520" cy="523220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  <a:r>
              <a:rPr lang="en-US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3857620" y="1285860"/>
            <a:ext cx="2357454" cy="523220"/>
          </a:xfrm>
          <a:prstGeom prst="rect">
            <a:avLst/>
          </a:prstGeom>
          <a:solidFill>
            <a:srgbClr val="F9E3A5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9,8·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0,75</a:t>
            </a:r>
            <a:r>
              <a:rPr lang="en-US" sz="28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  <a:solidFill>
            <a:srgbClr val="F9E3A5"/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пролетев 600м пуля снизится на …м.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4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5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8" dur="5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9" dur="5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5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00"/>
                            </p:stCondLst>
                            <p:childTnLst>
                              <p:par>
                                <p:cTn id="1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2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2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2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" grpId="0" animBg="1"/>
      <p:bldP spid="21" grpId="0"/>
      <p:bldP spid="60" grpId="0" animBg="1"/>
      <p:bldP spid="61" grpId="0" animBg="1"/>
      <p:bldP spid="1071" grpId="0" build="p" autoUpdateAnimBg="0"/>
      <p:bldP spid="78" grpId="0"/>
      <p:bldP spid="80" grpId="0" animBg="1"/>
      <p:bldP spid="81" grpId="0" animBg="1"/>
      <p:bldP spid="82" grpId="0" animBg="1"/>
      <p:bldP spid="86" grpId="0" build="p" animBg="1"/>
      <p:bldP spid="87" grpId="0" animBg="1"/>
      <p:bldP spid="88" grpId="0" animBg="1"/>
      <p:bldP spid="89" grpId="0" animBg="1"/>
      <p:bldP spid="90" grpId="0" autoUpdateAnimBg="0"/>
      <p:bldP spid="43" grpId="0" autoUpdateAnimBg="0"/>
      <p:bldP spid="39" grpId="0" animBg="1"/>
      <p:bldP spid="41" grpId="0"/>
      <p:bldP spid="42" grpId="0" animBg="1"/>
      <p:bldP spid="44" grpId="0" animBg="1"/>
      <p:bldP spid="44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57264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628" y="428604"/>
            <a:ext cx="7500958" cy="221457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30,31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ПРЗ№10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-1,2,3,стр.2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en-US" sz="4800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29599" y="0"/>
            <a:ext cx="1114401" cy="109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000"/>
                            </p:stCondLst>
                            <p:childTnLst>
                              <p:par>
                                <p:cTn id="9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8501090" cy="7191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Г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оризонтальная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составляющая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не меняется, т.к.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 В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ертикальная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составляющая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меняется по закону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gt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,т.к.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Время падения оказалось одинаковым у всех, т.к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. . . . . . . . . . . . 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Учебник стр. 93 вопросы  № 1,2,3,4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учебник стр.95,  упр16(2)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теме №9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5534561"/>
            <a:ext cx="5643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Ньтона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94" y="0"/>
            <a:ext cx="2583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9-3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№10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312601" y="1200800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 тела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155810" y="278605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двигающегося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344086">
            <a:off x="708851" y="434546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ускоренно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0" y="-214363"/>
            <a:ext cx="9144000" cy="7072363"/>
            <a:chOff x="-5072130" y="-500090"/>
            <a:chExt cx="9144000" cy="707236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5072130" y="-500090"/>
              <a:ext cx="9144000" cy="7072363"/>
              <a:chOff x="0" y="-142877"/>
              <a:chExt cx="9144000" cy="7072363"/>
            </a:xfrm>
          </p:grpSpPr>
          <p:grpSp>
            <p:nvGrpSpPr>
              <p:cNvPr id="14" name="Группа 31"/>
              <p:cNvGrpSpPr/>
              <p:nvPr/>
            </p:nvGrpSpPr>
            <p:grpSpPr>
              <a:xfrm>
                <a:off x="0" y="-142877"/>
                <a:ext cx="9144000" cy="7072363"/>
                <a:chOff x="-928726" y="2143139"/>
                <a:chExt cx="9144000" cy="6858000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-928726" y="2143139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9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11500" b="1" dirty="0" smtClean="0">
                    <a:solidFill>
                      <a:srgbClr val="FFC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115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</a:t>
                  </a:r>
                  <a:r>
                    <a:rPr lang="ru-RU" sz="88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  <a:sym typeface="Symbol"/>
                    </a:rPr>
                    <a:t>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ru-RU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•</a:t>
                  </a: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m</a:t>
                  </a:r>
                  <a:r>
                    <a:rPr lang="en-US" sz="8000" b="1" baseline="-25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8000" b="1" u="sng" baseline="-250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8000" b="1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R</a:t>
                  </a:r>
                  <a:r>
                    <a:rPr lang="en-US" sz="8000" b="1" baseline="30000" dirty="0" smtClean="0">
                      <a:solidFill>
                        <a:srgbClr val="FFC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11500" dirty="0" smtClean="0">
                    <a:solidFill>
                      <a:srgbClr val="FFC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Rectangle 25"/>
                <p:cNvSpPr>
                  <a:spLocks noChangeArrowheads="1"/>
                </p:cNvSpPr>
                <p:nvPr/>
              </p:nvSpPr>
              <p:spPr bwMode="auto">
                <a:xfrm>
                  <a:off x="-642974" y="2143140"/>
                  <a:ext cx="6929454" cy="1268403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457200" indent="-457200"/>
                  <a:r>
                    <a:rPr lang="ru-RU" sz="5400" b="1" dirty="0" smtClean="0">
                      <a:solidFill>
                        <a:schemeClr val="bg1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на опору… на подвес</a:t>
                  </a:r>
                  <a:endParaRPr lang="ru-RU" sz="54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457200" marR="0" lvl="0" indent="-457200" algn="l" defTabSz="914400" rtl="0" eaLnBrk="1" fontAlgn="base" latinLnBrk="0" hangingPunct="1">
                    <a:lnSpc>
                      <a:spcPts val="3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AutoNum type="arabicPeriod"/>
                    <a:tabLst/>
                  </a:pPr>
                  <a:endPara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642911" y="5678590"/>
                <a:ext cx="5214974" cy="1107996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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= 6,67 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</a:t>
                </a:r>
                <a:r>
                  <a:rPr lang="en-US" sz="66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6600" b="1" baseline="30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-11</a:t>
                </a:r>
                <a:endParaRPr lang="ru-RU" sz="66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>
              <a:off x="-1143072" y="3286100"/>
              <a:ext cx="3643370" cy="2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572264" y="6429396"/>
            <a:ext cx="2571736" cy="428604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рабочая,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стр.26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4790</TotalTime>
  <Words>2661</Words>
  <Application>Microsoft Office PowerPoint</Application>
  <PresentationFormat>Экран (4:3)</PresentationFormat>
  <Paragraphs>542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Уроки физики    Вторушина С.В.  9  класс  (статика) </vt:lpstr>
      <vt:lpstr>Слайд 2</vt:lpstr>
      <vt:lpstr>Слайд 3</vt:lpstr>
      <vt:lpstr>Слайд 4</vt:lpstr>
      <vt:lpstr>Слайд 5</vt:lpstr>
      <vt:lpstr>Слайд 6</vt:lpstr>
      <vt:lpstr>Домашнее задание.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463</cp:revision>
  <dcterms:created xsi:type="dcterms:W3CDTF">2009-11-04T14:29:22Z</dcterms:created>
  <dcterms:modified xsi:type="dcterms:W3CDTF">2020-11-29T05:18:20Z</dcterms:modified>
</cp:coreProperties>
</file>