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0"/>
  </p:notesMasterIdLst>
  <p:sldIdLst>
    <p:sldId id="289" r:id="rId2"/>
    <p:sldId id="361" r:id="rId3"/>
    <p:sldId id="364" r:id="rId4"/>
    <p:sldId id="363" r:id="rId5"/>
    <p:sldId id="316" r:id="rId6"/>
    <p:sldId id="357" r:id="rId7"/>
    <p:sldId id="359" r:id="rId8"/>
    <p:sldId id="358" r:id="rId9"/>
    <p:sldId id="360" r:id="rId10"/>
    <p:sldId id="368" r:id="rId11"/>
    <p:sldId id="369" r:id="rId12"/>
    <p:sldId id="362" r:id="rId13"/>
    <p:sldId id="375" r:id="rId14"/>
    <p:sldId id="371" r:id="rId15"/>
    <p:sldId id="372" r:id="rId16"/>
    <p:sldId id="373" r:id="rId17"/>
    <p:sldId id="367" r:id="rId18"/>
    <p:sldId id="3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000000"/>
    <a:srgbClr val="2706EC"/>
    <a:srgbClr val="006600"/>
    <a:srgbClr val="365D21"/>
    <a:srgbClr val="66CCFF"/>
    <a:srgbClr val="0033CC"/>
    <a:srgbClr val="000099"/>
    <a:srgbClr val="220FB1"/>
    <a:srgbClr val="0014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8" autoAdjust="0"/>
    <p:restoredTop sz="94638" autoAdjust="0"/>
  </p:normalViewPr>
  <p:slideViewPr>
    <p:cSldViewPr>
      <p:cViewPr>
        <p:scale>
          <a:sx n="77" d="100"/>
          <a:sy n="77" d="100"/>
        </p:scale>
        <p:origin x="-3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694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3.wav"/><Relationship Id="rId10" Type="http://schemas.openxmlformats.org/officeDocument/2006/relationships/image" Target="../media/image5.jpeg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8.wav"/><Relationship Id="rId10" Type="http://schemas.openxmlformats.org/officeDocument/2006/relationships/audio" Target="../media/audio10.wav"/><Relationship Id="rId4" Type="http://schemas.openxmlformats.org/officeDocument/2006/relationships/audio" Target="../media/audio1.wav"/><Relationship Id="rId9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2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5.wav"/><Relationship Id="rId4" Type="http://schemas.openxmlformats.org/officeDocument/2006/relationships/audio" Target="../media/audio9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5.wav"/><Relationship Id="rId4" Type="http://schemas.openxmlformats.org/officeDocument/2006/relationships/audio" Target="../media/audio9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12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12.wav"/><Relationship Id="rId10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10" Type="http://schemas.openxmlformats.org/officeDocument/2006/relationships/hyperlink" Target="../../../../&#1082;&#1080;&#1085;&#1086;%2010%20&#1082;&#1083;/&#1079;-&#1085;%20&#1043;&#1091;&#1082;&#1072;.pds.avi" TargetMode="External"/><Relationship Id="rId4" Type="http://schemas.openxmlformats.org/officeDocument/2006/relationships/audio" Target="../media/audio4.wav"/><Relationship Id="rId9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hyperlink" Target="../../../../&#1082;&#1080;&#1085;&#1086;%2010%20&#1082;&#1083;/&#1087;&#1088;&#1086;&#1095;&#1085;&#1086;&#1089;&#1090;&#1100;%20&#1090;&#1074;&#1105;&#1088;&#1076;&#1086;&#1089;&#1090;&#1100;%207&#1084;&#1080;&#1085;.pds.avi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- 5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ж,г,т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№23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ТЕМА:/Т8/ КРИСТАЛЛИЧЕСКИЕ И АМОРФНЫЕ ТЕЛА.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понятия кристаллического тела, аморфного тела, поликристалла, монокристалла, анизотропии, изотропии.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свойства твердых тел и виды деформаций.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понятия механического напряжения, относительной и абсолютной деформации.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закон Гука в двух видах и диаграмму растяжения.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Упругая и остаточная деформация.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Анизотропия.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деформаций.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к/фильм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-24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728" y="571480"/>
            <a:ext cx="6143668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№8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73,74,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гр8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3300"/>
                </a:solidFill>
              </a:rPr>
              <a:t>597++</a:t>
            </a:r>
            <a:r>
              <a:rPr lang="ru-RU" sz="4800" dirty="0" smtClean="0">
                <a:solidFill>
                  <a:srgbClr val="003300"/>
                </a:solidFill>
              </a:rPr>
              <a:t> </a:t>
            </a:r>
            <a:r>
              <a:rPr lang="ru-RU" sz="4800" b="1" dirty="0" smtClean="0"/>
              <a:t>604</a:t>
            </a:r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605</a:t>
            </a:r>
            <a:r>
              <a:rPr lang="ru-RU" sz="4800" dirty="0" smtClean="0"/>
              <a:t>      </a:t>
            </a:r>
          </a:p>
          <a:p>
            <a:pPr>
              <a:buNone/>
            </a:pPr>
            <a:r>
              <a:rPr lang="ru-RU" sz="4800" b="1" dirty="0" smtClean="0"/>
              <a:t>            606</a:t>
            </a:r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607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«Углерод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 виде </a:t>
            </a:r>
            <a:r>
              <a:rPr lang="ru-RU" sz="4000" b="1" i="1" dirty="0" smtClean="0">
                <a:latin typeface="Times New Roman"/>
                <a:ea typeface="Times New Roman"/>
              </a:rPr>
              <a:t>алмаза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и в виде </a:t>
            </a:r>
            <a:r>
              <a:rPr lang="ru-RU" sz="4000" b="1" i="1" dirty="0" smtClean="0">
                <a:latin typeface="Times New Roman"/>
                <a:ea typeface="Times New Roman"/>
              </a:rPr>
              <a:t>графита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имеет абсолютно разные </a:t>
            </a:r>
            <a:r>
              <a:rPr lang="ru-RU" sz="4000" b="1" i="1" dirty="0" smtClean="0">
                <a:solidFill>
                  <a:srgbClr val="003300"/>
                </a:solidFill>
                <a:latin typeface="Times New Roman"/>
                <a:ea typeface="Times New Roman"/>
              </a:rPr>
              <a:t>механические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и оптические  </a:t>
            </a:r>
            <a:r>
              <a:rPr lang="ru-RU" sz="4000" b="1" dirty="0" smtClean="0">
                <a:latin typeface="Times New Roman"/>
                <a:ea typeface="Times New Roman"/>
              </a:rPr>
              <a:t>свойства.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i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Почему?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»</a:t>
            </a:r>
            <a:endParaRPr lang="ru-RU" sz="4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4318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ru-RU" sz="6600" b="1" i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Почему Тагил рулит?</a:t>
            </a:r>
            <a:r>
              <a:rPr lang="ru-RU" sz="6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»</a:t>
            </a:r>
            <a:endParaRPr lang="ru-RU" sz="66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2071678"/>
          <a:ext cx="9144000" cy="3143272"/>
        </p:xfrm>
        <a:graphic>
          <a:graphicData uri="http://schemas.openxmlformats.org/drawingml/2006/table">
            <a:tbl>
              <a:tblPr/>
              <a:tblGrid>
                <a:gridCol w="8286776"/>
                <a:gridCol w="857224"/>
              </a:tblGrid>
              <a:tr h="28289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800" u="none" strike="noStrike" dirty="0" smtClean="0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.  гр. 3.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Консультация по теме №8.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 Планирование л.р. №3.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Выполнение эксперимента.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Подсчет  модуля упругости резины и погрешности измерения.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800" u="none" strike="noStrike" dirty="0">
                          <a:latin typeface="Times New Roman"/>
                          <a:ea typeface="Times New Roman"/>
                        </a:rPr>
                        <a:t>Дополнительно решить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    упр.5(1)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    упр.5(2)стр.63.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8м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Д.З. 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гр.№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4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(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- 6 (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ж,г,т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№24                    раздел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/ЛР3/ ОПРЕДЕЛЕНИЕ МОДУЛЯ УПРУГОСТИ РЕЗИНЫ.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    Развивать практические навыки учащихся.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знания по теме.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навыки коммуникации.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-24"/>
            <a:ext cx="428628" cy="392909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9756" y="3929066"/>
            <a:ext cx="714380" cy="1071570"/>
          </a:xfrm>
          <a:prstGeom prst="ellipse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526495" y="3947145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526495" y="4892685"/>
            <a:ext cx="928694" cy="1588"/>
          </a:xfrm>
          <a:prstGeom prst="straightConnector1">
            <a:avLst/>
          </a:prstGeom>
          <a:ln w="57150">
            <a:solidFill>
              <a:srgbClr val="000099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7"/>
          <p:cNvGrpSpPr/>
          <p:nvPr/>
        </p:nvGrpSpPr>
        <p:grpSpPr>
          <a:xfrm>
            <a:off x="71406" y="3201415"/>
            <a:ext cx="880369" cy="584775"/>
            <a:chOff x="4238415" y="3244334"/>
            <a:chExt cx="880369" cy="58477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38415" y="3244334"/>
              <a:ext cx="88036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8"/>
          <p:cNvGrpSpPr/>
          <p:nvPr/>
        </p:nvGrpSpPr>
        <p:grpSpPr>
          <a:xfrm>
            <a:off x="258758" y="5130241"/>
            <a:ext cx="731290" cy="584775"/>
            <a:chOff x="4238415" y="3244334"/>
            <a:chExt cx="731290" cy="58477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238415" y="3244334"/>
              <a:ext cx="731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2279851" y="3071810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14414" y="3071810"/>
            <a:ext cx="13484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1571572" y="3811012"/>
            <a:ext cx="7572428" cy="30469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подвешивании груза проволока удлинилась 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 мм.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сколько удлинится такая же проволока,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 в 2 раза меньшей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длины, при подвешивании этого же груза?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Приведите эскиз, решение, а ответ введите в мм.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5643570" y="857232"/>
            <a:ext cx="1071570" cy="45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72264" y="428604"/>
            <a:ext cx="869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6572264" y="1142984"/>
            <a:ext cx="1224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7399355" y="544198"/>
            <a:ext cx="673107" cy="5273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6858016" y="1105238"/>
            <a:ext cx="783022" cy="53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00298" y="-45203"/>
            <a:ext cx="216604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-68900" y="0"/>
            <a:ext cx="22834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Гука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1"/>
          <p:cNvGrpSpPr/>
          <p:nvPr/>
        </p:nvGrpSpPr>
        <p:grpSpPr>
          <a:xfrm>
            <a:off x="2616870" y="714356"/>
            <a:ext cx="500696" cy="947741"/>
            <a:chOff x="3503213" y="2838449"/>
            <a:chExt cx="500696" cy="947741"/>
          </a:xfrm>
        </p:grpSpPr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503213" y="2838449"/>
              <a:ext cx="500696" cy="947741"/>
              <a:chOff x="7293" y="2004"/>
              <a:chExt cx="385" cy="796"/>
            </a:xfrm>
          </p:grpSpPr>
          <p:sp>
            <p:nvSpPr>
              <p:cNvPr id="57" name="Text Box 10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37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 Box 11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3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571400" y="3306424"/>
              <a:ext cx="33036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5715008" y="6286520"/>
            <a:ext cx="3429024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№8,  стр.17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59"/>
          <p:cNvGrpSpPr/>
          <p:nvPr/>
        </p:nvGrpSpPr>
        <p:grpSpPr>
          <a:xfrm>
            <a:off x="4071934" y="714356"/>
            <a:ext cx="669246" cy="857110"/>
            <a:chOff x="593429" y="500040"/>
            <a:chExt cx="669246" cy="857110"/>
          </a:xfrm>
        </p:grpSpPr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593429" y="500040"/>
              <a:ext cx="669246" cy="857110"/>
              <a:chOff x="7293" y="2004"/>
              <a:chExt cx="498" cy="846"/>
            </a:xfrm>
          </p:grpSpPr>
          <p:sp>
            <p:nvSpPr>
              <p:cNvPr id="65" name="Text Box 5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48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Text Box 6"/>
              <p:cNvSpPr txBox="1">
                <a:spLocks noChangeArrowheads="1"/>
              </p:cNvSpPr>
              <p:nvPr/>
            </p:nvSpPr>
            <p:spPr bwMode="auto">
              <a:xfrm>
                <a:off x="7293" y="2400"/>
                <a:ext cx="49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kumimoji="0" lang="en-US" sz="2400" b="1" i="0" u="none" strike="noStrike" cap="none" normalizeH="0" baseline="-2500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2" name="Прямая соединительная линия 61"/>
            <p:cNvCxnSpPr/>
            <p:nvPr/>
          </p:nvCxnSpPr>
          <p:spPr>
            <a:xfrm>
              <a:off x="697502" y="913434"/>
              <a:ext cx="33036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Прямоугольник 66"/>
          <p:cNvSpPr/>
          <p:nvPr/>
        </p:nvSpPr>
        <p:spPr>
          <a:xfrm>
            <a:off x="3116936" y="714356"/>
            <a:ext cx="100013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 rot="5400000" flipH="1" flipV="1">
            <a:off x="1678761" y="2035959"/>
            <a:ext cx="2000264" cy="3571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6286512" y="1857364"/>
            <a:ext cx="1500197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мм. </a:t>
            </a:r>
            <a:endParaRPr lang="ru-RU" sz="44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6286512" y="2428868"/>
            <a:ext cx="1500197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мм. </a:t>
            </a:r>
            <a:endParaRPr lang="ru-RU" sz="44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6215074" y="2445245"/>
            <a:ext cx="571504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8" grpId="0"/>
      <p:bldP spid="20" grpId="0"/>
      <p:bldP spid="41" grpId="0" animBg="1"/>
      <p:bldP spid="49" grpId="0"/>
      <p:bldP spid="49" grpId="1"/>
      <p:bldP spid="50" grpId="0"/>
      <p:bldP spid="53" grpId="0" animBg="1"/>
      <p:bldP spid="53" grpId="1" animBg="1"/>
      <p:bldP spid="55" grpId="0"/>
      <p:bldP spid="47" grpId="0" animBg="1"/>
      <p:bldP spid="48" grpId="0"/>
      <p:bldP spid="59" grpId="0" build="allAtOnce" animBg="1"/>
      <p:bldP spid="59" grpId="1" build="p" animBg="1"/>
      <p:bldP spid="67" grpId="0" animBg="1"/>
      <p:bldP spid="70" grpId="0" animBg="1"/>
      <p:bldP spid="70" grpId="1" animBg="1"/>
      <p:bldP spid="71" grpId="0" animBg="1"/>
      <p:bldP spid="72" grpId="0" animBg="1"/>
      <p:bldP spid="7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915" y="0"/>
            <a:ext cx="6098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№5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571480"/>
            <a:ext cx="7272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Измерение  модуля упругости резины.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86903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502150"/>
            <a:ext cx="58130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Штатив с принадлежностями,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резина, набор грузов по 1Н,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линейка, штангенциркуль.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2857496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57628"/>
            <a:ext cx="6570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оборудование по схеме: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107"/>
          <p:cNvGrpSpPr/>
          <p:nvPr/>
        </p:nvGrpSpPr>
        <p:grpSpPr>
          <a:xfrm>
            <a:off x="0" y="0"/>
            <a:ext cx="9144000" cy="6357958"/>
            <a:chOff x="-3214742" y="1285908"/>
            <a:chExt cx="9144000" cy="6858000"/>
          </a:xfrm>
        </p:grpSpPr>
        <p:grpSp>
          <p:nvGrpSpPr>
            <p:cNvPr id="9" name="Группа 114"/>
            <p:cNvGrpSpPr/>
            <p:nvPr/>
          </p:nvGrpSpPr>
          <p:grpSpPr>
            <a:xfrm>
              <a:off x="-3214742" y="1285908"/>
              <a:ext cx="9144000" cy="6858000"/>
              <a:chOff x="0" y="0"/>
              <a:chExt cx="9144000" cy="6858000"/>
            </a:xfrm>
          </p:grpSpPr>
          <p:grpSp>
            <p:nvGrpSpPr>
              <p:cNvPr id="24" name="Группа 118"/>
              <p:cNvGrpSpPr/>
              <p:nvPr/>
            </p:nvGrpSpPr>
            <p:grpSpPr>
              <a:xfrm>
                <a:off x="0" y="0"/>
                <a:ext cx="9144000" cy="6858000"/>
                <a:chOff x="0" y="24"/>
                <a:chExt cx="9144000" cy="6858000"/>
              </a:xfrm>
            </p:grpSpPr>
            <p:sp>
              <p:nvSpPr>
                <p:cNvPr id="26" name="Прямоугольник 25"/>
                <p:cNvSpPr/>
                <p:nvPr/>
              </p:nvSpPr>
              <p:spPr>
                <a:xfrm>
                  <a:off x="0" y="24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357422" y="428628"/>
                  <a:ext cx="3286148" cy="1214446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  <a:buFont typeface="Symbol"/>
                    <a:buChar char="s"/>
                  </a:pPr>
                  <a:r>
                    <a:rPr lang="ru-RU" sz="80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ru-RU" sz="80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8000" b="1" dirty="0" smtClean="0">
                      <a:latin typeface="Times New Roman" pitchFamily="18" charset="0"/>
                      <a:cs typeface="Times New Roman" pitchFamily="18" charset="0"/>
                    </a:rPr>
                    <a:t>E </a:t>
                  </a:r>
                  <a:r>
                    <a:rPr lang="ru-RU" sz="80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</a:t>
                  </a:r>
                  <a:r>
                    <a:rPr lang="ru-RU" sz="8000" b="1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8000" b="1" dirty="0" smtClean="0"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endParaRPr lang="ru-RU" sz="8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>
                    <a:spcAft>
                      <a:spcPts val="1000"/>
                    </a:spcAft>
                    <a:buFont typeface="Symbol"/>
                    <a:buChar char="s"/>
                  </a:pPr>
                  <a:endParaRPr kumimoji="0" lang="ru-RU" sz="88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5" name="Прямоугольник 24"/>
              <p:cNvSpPr/>
              <p:nvPr/>
            </p:nvSpPr>
            <p:spPr>
              <a:xfrm>
                <a:off x="1071538" y="4286256"/>
                <a:ext cx="2457724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S=</a:t>
                </a:r>
                <a:r>
                  <a:rPr lang="en-US" sz="6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</a:t>
                </a:r>
                <a:r>
                  <a:rPr lang="en-US" sz="6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6000" b="1" baseline="30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Группа 123"/>
            <p:cNvGrpSpPr/>
            <p:nvPr/>
          </p:nvGrpSpPr>
          <p:grpSpPr>
            <a:xfrm>
              <a:off x="2937088" y="2481991"/>
              <a:ext cx="1650216" cy="1304606"/>
              <a:chOff x="2784688" y="71416"/>
              <a:chExt cx="1650216" cy="1304606"/>
            </a:xfrm>
            <a:solidFill>
              <a:schemeClr val="bg2">
                <a:lumMod val="90000"/>
              </a:schemeClr>
            </a:solidFill>
          </p:grpSpPr>
          <p:sp>
            <p:nvSpPr>
              <p:cNvPr id="16" name="Text Box 40"/>
              <p:cNvSpPr txBox="1">
                <a:spLocks noChangeArrowheads="1"/>
              </p:cNvSpPr>
              <p:nvPr/>
            </p:nvSpPr>
            <p:spPr bwMode="auto">
              <a:xfrm>
                <a:off x="2784688" y="281936"/>
                <a:ext cx="930056" cy="7143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7" name="Group 41"/>
              <p:cNvGrpSpPr>
                <a:grpSpLocks/>
              </p:cNvGrpSpPr>
              <p:nvPr/>
            </p:nvGrpSpPr>
            <p:grpSpPr bwMode="auto">
              <a:xfrm>
                <a:off x="3527916" y="71416"/>
                <a:ext cx="906988" cy="1304606"/>
                <a:chOff x="2925" y="3253"/>
                <a:chExt cx="594" cy="865"/>
              </a:xfrm>
              <a:grpFill/>
            </p:grpSpPr>
            <p:grpSp>
              <p:nvGrpSpPr>
                <p:cNvPr id="18" name="Group 42"/>
                <p:cNvGrpSpPr>
                  <a:grpSpLocks/>
                </p:cNvGrpSpPr>
                <p:nvPr/>
              </p:nvGrpSpPr>
              <p:grpSpPr bwMode="auto">
                <a:xfrm>
                  <a:off x="2925" y="3253"/>
                  <a:ext cx="535" cy="865"/>
                  <a:chOff x="11567" y="3553"/>
                  <a:chExt cx="648" cy="865"/>
                </a:xfrm>
                <a:grpFill/>
              </p:grpSpPr>
              <p:sp>
                <p:nvSpPr>
                  <p:cNvPr id="2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21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1598" y="3553"/>
                    <a:ext cx="617" cy="865"/>
                    <a:chOff x="11059" y="3821"/>
                    <a:chExt cx="493" cy="865"/>
                  </a:xfrm>
                  <a:grpFill/>
                </p:grpSpPr>
                <p:sp>
                  <p:nvSpPr>
                    <p:cNvPr id="22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59" y="3821"/>
                      <a:ext cx="492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ru-RU" sz="44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3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0" y="4236"/>
                      <a:ext cx="482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lvl="0">
                        <a:spcAft>
                          <a:spcPts val="1000"/>
                        </a:spcAf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36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19" name="Line 47"/>
                <p:cNvSpPr>
                  <a:spLocks noChangeShapeType="1"/>
                </p:cNvSpPr>
                <p:nvPr/>
              </p:nvSpPr>
              <p:spPr bwMode="auto">
                <a:xfrm>
                  <a:off x="2936" y="3703"/>
                  <a:ext cx="583" cy="0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1" name="Группа 17"/>
            <p:cNvGrpSpPr/>
            <p:nvPr/>
          </p:nvGrpSpPr>
          <p:grpSpPr>
            <a:xfrm>
              <a:off x="-2571832" y="3500462"/>
              <a:ext cx="2286016" cy="1938993"/>
              <a:chOff x="-285816" y="3101482"/>
              <a:chExt cx="2286016" cy="1938993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1142944" y="3101482"/>
                <a:ext cx="857256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66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F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285816" y="3611739"/>
                <a:ext cx="1500198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6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 </a:t>
                </a:r>
                <a:r>
                  <a:rPr lang="en-US" sz="6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1142976" y="4209478"/>
                <a:ext cx="714348" cy="83099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S</a:t>
                </a:r>
                <a:endParaRPr lang="ru-RU" sz="4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142976" y="4280916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/>
          <p:cNvSpPr txBox="1"/>
          <p:nvPr/>
        </p:nvSpPr>
        <p:spPr>
          <a:xfrm>
            <a:off x="4929190" y="6334780"/>
            <a:ext cx="421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Диагностика стр.11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фото\ВСВ\для тем\2011-11-28 16.08.00.jpg"/>
          <p:cNvPicPr>
            <a:picLocks noChangeAspect="1" noChangeArrowheads="1"/>
          </p:cNvPicPr>
          <p:nvPr/>
        </p:nvPicPr>
        <p:blipFill>
          <a:blip r:embed="rId7" cstate="print"/>
          <a:srcRect l="26016" t="13462" r="19512" b="22764"/>
          <a:stretch>
            <a:fillRect/>
          </a:stretch>
        </p:blipFill>
        <p:spPr bwMode="auto">
          <a:xfrm rot="5400000">
            <a:off x="-441437" y="441437"/>
            <a:ext cx="7240827" cy="63579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1292913">
            <a:off x="1857356" y="4714884"/>
            <a:ext cx="228601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endParaRPr lang="ru-RU" sz="4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V="1">
            <a:off x="2285984" y="4143380"/>
            <a:ext cx="928694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5984" y="2000240"/>
            <a:ext cx="228601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15.4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мм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6140000" flipV="1">
            <a:off x="2650318" y="3555207"/>
            <a:ext cx="857256" cy="33337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авая фигурная скобка 19"/>
          <p:cNvSpPr/>
          <p:nvPr/>
        </p:nvSpPr>
        <p:spPr>
          <a:xfrm rot="5246896" flipH="1">
            <a:off x="2784711" y="3220356"/>
            <a:ext cx="184657" cy="371631"/>
          </a:xfrm>
          <a:prstGeom prst="rightBrace">
            <a:avLst/>
          </a:prstGeom>
          <a:ln w="3810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107"/>
          <p:cNvGrpSpPr/>
          <p:nvPr/>
        </p:nvGrpSpPr>
        <p:grpSpPr>
          <a:xfrm>
            <a:off x="0" y="24"/>
            <a:ext cx="9144000" cy="6858000"/>
            <a:chOff x="-3214742" y="1285908"/>
            <a:chExt cx="9144000" cy="6858000"/>
          </a:xfrm>
        </p:grpSpPr>
        <p:grpSp>
          <p:nvGrpSpPr>
            <p:cNvPr id="9" name="Группа 114"/>
            <p:cNvGrpSpPr/>
            <p:nvPr/>
          </p:nvGrpSpPr>
          <p:grpSpPr>
            <a:xfrm>
              <a:off x="-3214742" y="1285908"/>
              <a:ext cx="9144000" cy="6858000"/>
              <a:chOff x="0" y="0"/>
              <a:chExt cx="9144000" cy="6858000"/>
            </a:xfrm>
          </p:grpSpPr>
          <p:grpSp>
            <p:nvGrpSpPr>
              <p:cNvPr id="27" name="Группа 118"/>
              <p:cNvGrpSpPr/>
              <p:nvPr/>
            </p:nvGrpSpPr>
            <p:grpSpPr>
              <a:xfrm>
                <a:off x="0" y="0"/>
                <a:ext cx="9144000" cy="6858000"/>
                <a:chOff x="0" y="24"/>
                <a:chExt cx="9144000" cy="6858000"/>
              </a:xfrm>
            </p:grpSpPr>
            <p:sp>
              <p:nvSpPr>
                <p:cNvPr id="29" name="Прямоугольник 28"/>
                <p:cNvSpPr/>
                <p:nvPr/>
              </p:nvSpPr>
              <p:spPr>
                <a:xfrm>
                  <a:off x="0" y="24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357422" y="428628"/>
                  <a:ext cx="3286148" cy="1214446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  <a:buFont typeface="Symbol"/>
                    <a:buChar char="s"/>
                  </a:pPr>
                  <a:r>
                    <a:rPr lang="ru-RU" sz="80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ru-RU" sz="80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8000" b="1" dirty="0" smtClean="0">
                      <a:latin typeface="Times New Roman" pitchFamily="18" charset="0"/>
                      <a:cs typeface="Times New Roman" pitchFamily="18" charset="0"/>
                    </a:rPr>
                    <a:t>E </a:t>
                  </a:r>
                  <a:r>
                    <a:rPr lang="ru-RU" sz="80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</a:t>
                  </a:r>
                  <a:r>
                    <a:rPr lang="ru-RU" sz="8000" b="1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8000" b="1" dirty="0" smtClean="0"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endParaRPr lang="ru-RU" sz="8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>
                    <a:spcAft>
                      <a:spcPts val="1000"/>
                    </a:spcAft>
                    <a:buFont typeface="Symbol"/>
                    <a:buChar char="s"/>
                  </a:pPr>
                  <a:endParaRPr kumimoji="0" lang="ru-RU" sz="88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8" name="Прямоугольник 27"/>
              <p:cNvSpPr/>
              <p:nvPr/>
            </p:nvSpPr>
            <p:spPr>
              <a:xfrm>
                <a:off x="1071538" y="4286256"/>
                <a:ext cx="2457724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S=</a:t>
                </a:r>
                <a:r>
                  <a:rPr lang="en-US" sz="6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</a:t>
                </a:r>
                <a:r>
                  <a:rPr lang="en-US" sz="6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6000" b="1" baseline="30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Группа 123"/>
            <p:cNvGrpSpPr/>
            <p:nvPr/>
          </p:nvGrpSpPr>
          <p:grpSpPr>
            <a:xfrm>
              <a:off x="2937088" y="2481991"/>
              <a:ext cx="1650216" cy="1304606"/>
              <a:chOff x="2784688" y="71416"/>
              <a:chExt cx="1650216" cy="1304606"/>
            </a:xfrm>
            <a:solidFill>
              <a:schemeClr val="bg2">
                <a:lumMod val="90000"/>
              </a:schemeClr>
            </a:solidFill>
          </p:grpSpPr>
          <p:sp>
            <p:nvSpPr>
              <p:cNvPr id="16" name="Text Box 40"/>
              <p:cNvSpPr txBox="1">
                <a:spLocks noChangeArrowheads="1"/>
              </p:cNvSpPr>
              <p:nvPr/>
            </p:nvSpPr>
            <p:spPr bwMode="auto">
              <a:xfrm>
                <a:off x="2784688" y="281936"/>
                <a:ext cx="930056" cy="7143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9" name="Group 41"/>
              <p:cNvGrpSpPr>
                <a:grpSpLocks/>
              </p:cNvGrpSpPr>
              <p:nvPr/>
            </p:nvGrpSpPr>
            <p:grpSpPr bwMode="auto">
              <a:xfrm>
                <a:off x="3527916" y="71416"/>
                <a:ext cx="906988" cy="1304606"/>
                <a:chOff x="2925" y="3253"/>
                <a:chExt cx="594" cy="865"/>
              </a:xfrm>
              <a:grpFill/>
            </p:grpSpPr>
            <p:grpSp>
              <p:nvGrpSpPr>
                <p:cNvPr id="21" name="Group 42"/>
                <p:cNvGrpSpPr>
                  <a:grpSpLocks/>
                </p:cNvGrpSpPr>
                <p:nvPr/>
              </p:nvGrpSpPr>
              <p:grpSpPr bwMode="auto">
                <a:xfrm>
                  <a:off x="2925" y="3253"/>
                  <a:ext cx="535" cy="865"/>
                  <a:chOff x="11567" y="3553"/>
                  <a:chExt cx="648" cy="865"/>
                </a:xfrm>
                <a:grpFill/>
              </p:grpSpPr>
              <p:sp>
                <p:nvSpPr>
                  <p:cNvPr id="2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24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1598" y="3553"/>
                    <a:ext cx="617" cy="865"/>
                    <a:chOff x="11059" y="3821"/>
                    <a:chExt cx="493" cy="865"/>
                  </a:xfrm>
                  <a:grpFill/>
                </p:grpSpPr>
                <p:sp>
                  <p:nvSpPr>
                    <p:cNvPr id="25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59" y="3821"/>
                      <a:ext cx="492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32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lang="en-US" sz="32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ru-RU" sz="4400" dirty="0" smtClean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6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0" y="4236"/>
                      <a:ext cx="482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lvl="0">
                        <a:spcAft>
                          <a:spcPts val="1000"/>
                        </a:spcAf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36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22" name="Line 47"/>
                <p:cNvSpPr>
                  <a:spLocks noChangeShapeType="1"/>
                </p:cNvSpPr>
                <p:nvPr/>
              </p:nvSpPr>
              <p:spPr bwMode="auto">
                <a:xfrm>
                  <a:off x="2936" y="3703"/>
                  <a:ext cx="583" cy="0"/>
                </a:xfrm>
                <a:prstGeom prst="line">
                  <a:avLst/>
                </a:prstGeom>
                <a:grp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1" name="Группа 17"/>
            <p:cNvGrpSpPr/>
            <p:nvPr/>
          </p:nvGrpSpPr>
          <p:grpSpPr>
            <a:xfrm>
              <a:off x="-2571832" y="3500462"/>
              <a:ext cx="2286016" cy="1938993"/>
              <a:chOff x="-285816" y="3101482"/>
              <a:chExt cx="2286016" cy="1938993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1142944" y="3101482"/>
                <a:ext cx="857256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66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F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285816" y="3611739"/>
                <a:ext cx="1500198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6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 </a:t>
                </a:r>
                <a:r>
                  <a:rPr lang="en-US" sz="6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1142976" y="4209478"/>
                <a:ext cx="714348" cy="83099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S</a:t>
                </a:r>
                <a:endParaRPr lang="ru-RU" sz="4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142976" y="4280916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D:\фото\ВСВ\для тем\2011-11-28 16.07.47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 l="33654" r="9615"/>
          <a:stretch>
            <a:fillRect/>
          </a:stretch>
        </p:blipFill>
        <p:spPr bwMode="auto">
          <a:xfrm rot="5400000">
            <a:off x="1069726" y="-1069726"/>
            <a:ext cx="6643710" cy="87831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72198" y="4000504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340000">
            <a:off x="5572132" y="2786058"/>
            <a:ext cx="5715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280000" flipH="1" flipV="1">
            <a:off x="5643861" y="3286415"/>
            <a:ext cx="856674" cy="1588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72132" y="1214422"/>
            <a:ext cx="228601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мм</a:t>
            </a:r>
            <a:endParaRPr lang="ru-RU" sz="4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857884" y="3286124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107"/>
          <p:cNvGrpSpPr/>
          <p:nvPr/>
        </p:nvGrpSpPr>
        <p:grpSpPr>
          <a:xfrm>
            <a:off x="0" y="24"/>
            <a:ext cx="9144000" cy="6858000"/>
            <a:chOff x="-3214742" y="1285908"/>
            <a:chExt cx="9144000" cy="6858000"/>
          </a:xfrm>
        </p:grpSpPr>
        <p:grpSp>
          <p:nvGrpSpPr>
            <p:cNvPr id="9" name="Группа 114"/>
            <p:cNvGrpSpPr/>
            <p:nvPr/>
          </p:nvGrpSpPr>
          <p:grpSpPr>
            <a:xfrm>
              <a:off x="-3214742" y="1285908"/>
              <a:ext cx="9144000" cy="6858000"/>
              <a:chOff x="0" y="0"/>
              <a:chExt cx="9144000" cy="6858000"/>
            </a:xfrm>
          </p:grpSpPr>
          <p:grpSp>
            <p:nvGrpSpPr>
              <p:cNvPr id="27" name="Группа 118"/>
              <p:cNvGrpSpPr/>
              <p:nvPr/>
            </p:nvGrpSpPr>
            <p:grpSpPr>
              <a:xfrm>
                <a:off x="0" y="0"/>
                <a:ext cx="9144000" cy="6858000"/>
                <a:chOff x="0" y="24"/>
                <a:chExt cx="9144000" cy="6858000"/>
              </a:xfrm>
            </p:grpSpPr>
            <p:sp>
              <p:nvSpPr>
                <p:cNvPr id="29" name="Прямоугольник 28"/>
                <p:cNvSpPr/>
                <p:nvPr/>
              </p:nvSpPr>
              <p:spPr>
                <a:xfrm>
                  <a:off x="0" y="24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357422" y="428628"/>
                  <a:ext cx="3286148" cy="1214446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  <a:buFont typeface="Symbol"/>
                    <a:buChar char="s"/>
                  </a:pPr>
                  <a:r>
                    <a:rPr lang="ru-RU" sz="80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ru-RU" sz="80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8000" b="1" dirty="0" smtClean="0">
                      <a:latin typeface="Times New Roman" pitchFamily="18" charset="0"/>
                      <a:cs typeface="Times New Roman" pitchFamily="18" charset="0"/>
                    </a:rPr>
                    <a:t>E </a:t>
                  </a:r>
                  <a:r>
                    <a:rPr lang="ru-RU" sz="80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</a:t>
                  </a:r>
                  <a:r>
                    <a:rPr lang="ru-RU" sz="8000" b="1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8000" b="1" dirty="0" smtClean="0"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endParaRPr lang="ru-RU" sz="8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>
                    <a:spcAft>
                      <a:spcPts val="1000"/>
                    </a:spcAft>
                    <a:buFont typeface="Symbol"/>
                    <a:buChar char="s"/>
                  </a:pPr>
                  <a:endParaRPr kumimoji="0" lang="ru-RU" sz="88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8" name="Прямоугольник 27"/>
              <p:cNvSpPr/>
              <p:nvPr/>
            </p:nvSpPr>
            <p:spPr>
              <a:xfrm>
                <a:off x="1071538" y="4286256"/>
                <a:ext cx="2457724" cy="101566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S=</a:t>
                </a:r>
                <a:r>
                  <a:rPr lang="en-US" sz="6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</a:t>
                </a:r>
                <a:r>
                  <a:rPr lang="en-US" sz="6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6000" b="1" baseline="30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6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Группа 123"/>
            <p:cNvGrpSpPr/>
            <p:nvPr/>
          </p:nvGrpSpPr>
          <p:grpSpPr>
            <a:xfrm>
              <a:off x="2937088" y="2481991"/>
              <a:ext cx="1650218" cy="1304606"/>
              <a:chOff x="2784688" y="71416"/>
              <a:chExt cx="1650218" cy="1304606"/>
            </a:xfrm>
            <a:solidFill>
              <a:schemeClr val="bg2">
                <a:lumMod val="90000"/>
              </a:schemeClr>
            </a:solidFill>
          </p:grpSpPr>
          <p:sp>
            <p:nvSpPr>
              <p:cNvPr id="19" name="Text Box 40"/>
              <p:cNvSpPr txBox="1">
                <a:spLocks noChangeArrowheads="1"/>
              </p:cNvSpPr>
              <p:nvPr/>
            </p:nvSpPr>
            <p:spPr bwMode="auto">
              <a:xfrm>
                <a:off x="2784688" y="281936"/>
                <a:ext cx="930056" cy="7143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" name="Group 41"/>
              <p:cNvGrpSpPr>
                <a:grpSpLocks/>
              </p:cNvGrpSpPr>
              <p:nvPr/>
            </p:nvGrpSpPr>
            <p:grpSpPr bwMode="auto">
              <a:xfrm>
                <a:off x="3501960" y="71416"/>
                <a:ext cx="932946" cy="1304606"/>
                <a:chOff x="2908" y="3253"/>
                <a:chExt cx="611" cy="865"/>
              </a:xfrm>
              <a:grpFill/>
            </p:grpSpPr>
            <p:grpSp>
              <p:nvGrpSpPr>
                <p:cNvPr id="21" name="Group 42"/>
                <p:cNvGrpSpPr>
                  <a:grpSpLocks/>
                </p:cNvGrpSpPr>
                <p:nvPr/>
              </p:nvGrpSpPr>
              <p:grpSpPr bwMode="auto">
                <a:xfrm>
                  <a:off x="2908" y="3253"/>
                  <a:ext cx="555" cy="865"/>
                  <a:chOff x="11542" y="3553"/>
                  <a:chExt cx="672" cy="865"/>
                </a:xfrm>
                <a:grpFill/>
              </p:grpSpPr>
              <p:sp>
                <p:nvSpPr>
                  <p:cNvPr id="2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1567" y="3938"/>
                    <a:ext cx="628" cy="0"/>
                  </a:xfrm>
                  <a:prstGeom prst="lin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24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1542" y="3553"/>
                    <a:ext cx="672" cy="865"/>
                    <a:chOff x="11015" y="3821"/>
                    <a:chExt cx="537" cy="865"/>
                  </a:xfrm>
                  <a:grpFill/>
                </p:grpSpPr>
                <p:sp>
                  <p:nvSpPr>
                    <p:cNvPr id="25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15" y="3821"/>
                      <a:ext cx="492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32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lang="en-US" sz="32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ru-RU" sz="4400" dirty="0" smtClean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6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0" y="4236"/>
                      <a:ext cx="482" cy="4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lvl="0">
                        <a:spcAft>
                          <a:spcPts val="1000"/>
                        </a:spcAf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36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22" name="Line 47"/>
                <p:cNvSpPr>
                  <a:spLocks noChangeShapeType="1"/>
                </p:cNvSpPr>
                <p:nvPr/>
              </p:nvSpPr>
              <p:spPr bwMode="auto">
                <a:xfrm>
                  <a:off x="2936" y="3703"/>
                  <a:ext cx="583" cy="0"/>
                </a:xfrm>
                <a:prstGeom prst="line">
                  <a:avLst/>
                </a:prstGeom>
                <a:grpFill/>
                <a:ln w="5715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1" name="Группа 17"/>
            <p:cNvGrpSpPr/>
            <p:nvPr/>
          </p:nvGrpSpPr>
          <p:grpSpPr>
            <a:xfrm>
              <a:off x="-2571832" y="3500462"/>
              <a:ext cx="2286016" cy="1938993"/>
              <a:chOff x="-285816" y="3101482"/>
              <a:chExt cx="2286016" cy="1938993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1142944" y="3101482"/>
                <a:ext cx="857256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66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F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285816" y="3611739"/>
                <a:ext cx="1500198" cy="11079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6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 </a:t>
                </a:r>
                <a:r>
                  <a:rPr lang="en-US" sz="6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6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1142976" y="4209478"/>
                <a:ext cx="714348" cy="83099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S</a:t>
                </a:r>
                <a:endParaRPr lang="ru-RU" sz="4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1142976" y="4280916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642910" y="4500570"/>
            <a:ext cx="785818" cy="7858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571480"/>
            <a:ext cx="428628" cy="392909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526495" y="4447211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526495" y="5392751"/>
            <a:ext cx="928694" cy="1588"/>
          </a:xfrm>
          <a:prstGeom prst="straightConnector1">
            <a:avLst/>
          </a:prstGeom>
          <a:ln w="57150">
            <a:solidFill>
              <a:srgbClr val="000099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7"/>
          <p:cNvGrpSpPr/>
          <p:nvPr/>
        </p:nvGrpSpPr>
        <p:grpSpPr>
          <a:xfrm>
            <a:off x="71406" y="3558605"/>
            <a:ext cx="880369" cy="584775"/>
            <a:chOff x="4238415" y="3244334"/>
            <a:chExt cx="880369" cy="58477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38415" y="3244334"/>
              <a:ext cx="88036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28"/>
          <p:cNvGrpSpPr/>
          <p:nvPr/>
        </p:nvGrpSpPr>
        <p:grpSpPr>
          <a:xfrm>
            <a:off x="258758" y="5487431"/>
            <a:ext cx="731290" cy="584775"/>
            <a:chOff x="4238415" y="3244334"/>
            <a:chExt cx="731290" cy="58477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238415" y="3244334"/>
              <a:ext cx="731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2884224" y="500042"/>
            <a:ext cx="869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728" y="530536"/>
            <a:ext cx="1476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714744" y="571480"/>
            <a:ext cx="1713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8073" y="2273624"/>
            <a:ext cx="1417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4857752" y="1976142"/>
            <a:ext cx="1094948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4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86182" y="1713399"/>
            <a:ext cx="1074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885678" y="2071678"/>
            <a:ext cx="78581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4867346" y="1357298"/>
            <a:ext cx="1902386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500166" y="1535890"/>
            <a:ext cx="1285884" cy="53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2717408" y="1285860"/>
            <a:ext cx="783022" cy="53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806621" y="1722922"/>
            <a:ext cx="924194" cy="455910"/>
            <a:chOff x="590627" y="850586"/>
            <a:chExt cx="924194" cy="455910"/>
          </a:xfrm>
        </p:grpSpPr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631900" y="850586"/>
              <a:ext cx="882921" cy="455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90627" y="913434"/>
              <a:ext cx="468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3286116" y="1616852"/>
            <a:ext cx="712250" cy="45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1500166" y="2143116"/>
            <a:ext cx="783022" cy="53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589379" y="2651616"/>
            <a:ext cx="924194" cy="455910"/>
            <a:chOff x="590627" y="850586"/>
            <a:chExt cx="924194" cy="455910"/>
          </a:xfrm>
        </p:grpSpPr>
        <p:sp>
          <p:nvSpPr>
            <p:cNvPr id="42" name="Text Box 6"/>
            <p:cNvSpPr txBox="1">
              <a:spLocks noChangeArrowheads="1"/>
            </p:cNvSpPr>
            <p:nvPr/>
          </p:nvSpPr>
          <p:spPr bwMode="auto">
            <a:xfrm>
              <a:off x="631900" y="850586"/>
              <a:ext cx="882921" cy="455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90627" y="913434"/>
              <a:ext cx="468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2068874" y="2474108"/>
            <a:ext cx="712250" cy="45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928794" y="2918582"/>
            <a:ext cx="1018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731458" y="2857496"/>
            <a:ext cx="9941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1785918" y="3643314"/>
          <a:ext cx="7286676" cy="1035737"/>
        </p:xfrm>
        <a:graphic>
          <a:graphicData uri="http://schemas.openxmlformats.org/drawingml/2006/table">
            <a:tbl>
              <a:tblPr/>
              <a:tblGrid>
                <a:gridCol w="1000132"/>
                <a:gridCol w="928694"/>
                <a:gridCol w="1214446"/>
                <a:gridCol w="1285884"/>
                <a:gridCol w="1643074"/>
                <a:gridCol w="1214446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24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</a:t>
                      </a:r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2800" b="1" baseline="30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2400" b="1" baseline="-25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2400" b="1" dirty="0" smtClean="0">
                          <a:solidFill>
                            <a:srgbClr val="365D21"/>
                          </a:solidFill>
                          <a:latin typeface="Times New Roman"/>
                          <a:ea typeface="Times New Roman"/>
                        </a:rPr>
                        <a:t>,м</a:t>
                      </a:r>
                      <a:endParaRPr lang="ru-RU" sz="1800" dirty="0">
                        <a:solidFill>
                          <a:srgbClr val="365D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,м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,Па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2,8•10</a:t>
                      </a:r>
                      <a:r>
                        <a:rPr lang="ru-RU" sz="2000" b="1" baseline="30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lang="ru-RU" sz="2000" b="1" dirty="0" smtClean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24,6•10</a:t>
                      </a:r>
                      <a:r>
                        <a:rPr lang="ru-RU" sz="1600" b="1" baseline="30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endParaRPr lang="ru-RU" sz="1600" b="1" dirty="0" smtClean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2Н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0,1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0,024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357654" y="0"/>
            <a:ext cx="4786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u="sng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Измерение  модуля упругости резины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929058" y="1564029"/>
            <a:ext cx="2143140" cy="107915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>
            <a:off x="4964909" y="1821645"/>
            <a:ext cx="25003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3643306" y="2928934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……мм</a:t>
            </a:r>
            <a:r>
              <a:rPr lang="en-US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1"/>
          <p:cNvSpPr>
            <a:spLocks noChangeArrowheads="1"/>
          </p:cNvSpPr>
          <p:nvPr/>
        </p:nvSpPr>
        <p:spPr bwMode="auto">
          <a:xfrm>
            <a:off x="1500166" y="4714884"/>
            <a:ext cx="76438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: модуль упругости резины равен примерно ….., это значит …..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251617" y="4177747"/>
            <a:ext cx="142876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286512" y="4190104"/>
            <a:ext cx="142876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3D8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3A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7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4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3D8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3A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4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4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 animBg="1"/>
      <p:bldP spid="18" grpId="0"/>
      <p:bldP spid="20" grpId="0"/>
      <p:bldP spid="21" grpId="0"/>
      <p:bldP spid="22" grpId="0"/>
      <p:bldP spid="26" grpId="0"/>
      <p:bldP spid="27" grpId="0"/>
      <p:bldP spid="29" grpId="0"/>
      <p:bldP spid="34" grpId="0"/>
      <p:bldP spid="35" grpId="0"/>
      <p:bldP spid="39" grpId="0"/>
      <p:bldP spid="40" grpId="0"/>
      <p:bldP spid="44" grpId="0"/>
      <p:bldP spid="45" grpId="0"/>
      <p:bldP spid="46" grpId="0"/>
      <p:bldP spid="3" grpId="0"/>
      <p:bldP spid="50" grpId="0" animBg="1"/>
      <p:bldP spid="63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642910" y="4500570"/>
            <a:ext cx="785818" cy="7858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571480"/>
            <a:ext cx="428628" cy="392909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526495" y="4447211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526495" y="5392751"/>
            <a:ext cx="928694" cy="1588"/>
          </a:xfrm>
          <a:prstGeom prst="straightConnector1">
            <a:avLst/>
          </a:prstGeom>
          <a:ln w="57150">
            <a:solidFill>
              <a:srgbClr val="000099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7"/>
          <p:cNvGrpSpPr/>
          <p:nvPr/>
        </p:nvGrpSpPr>
        <p:grpSpPr>
          <a:xfrm>
            <a:off x="71406" y="3558605"/>
            <a:ext cx="880369" cy="584775"/>
            <a:chOff x="4238415" y="3244334"/>
            <a:chExt cx="880369" cy="58477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38415" y="3244334"/>
              <a:ext cx="88036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8"/>
          <p:cNvGrpSpPr/>
          <p:nvPr/>
        </p:nvGrpSpPr>
        <p:grpSpPr>
          <a:xfrm>
            <a:off x="258758" y="5487431"/>
            <a:ext cx="731290" cy="584775"/>
            <a:chOff x="4238415" y="3244334"/>
            <a:chExt cx="731290" cy="58477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238415" y="3244334"/>
              <a:ext cx="731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2884224" y="500042"/>
            <a:ext cx="869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728" y="530536"/>
            <a:ext cx="1476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714744" y="571480"/>
            <a:ext cx="1713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8073" y="2273624"/>
            <a:ext cx="1417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4857752" y="1976142"/>
            <a:ext cx="1094948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4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86182" y="1713399"/>
            <a:ext cx="1074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885678" y="2071678"/>
            <a:ext cx="78581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4867346" y="1357298"/>
            <a:ext cx="1902386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500166" y="1535890"/>
            <a:ext cx="1285884" cy="53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2717408" y="1285860"/>
            <a:ext cx="783022" cy="53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35"/>
          <p:cNvGrpSpPr/>
          <p:nvPr/>
        </p:nvGrpSpPr>
        <p:grpSpPr>
          <a:xfrm>
            <a:off x="2806621" y="1722922"/>
            <a:ext cx="924194" cy="455910"/>
            <a:chOff x="590627" y="850586"/>
            <a:chExt cx="924194" cy="455910"/>
          </a:xfrm>
        </p:grpSpPr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631900" y="850586"/>
              <a:ext cx="882921" cy="455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90627" y="913434"/>
              <a:ext cx="468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3286116" y="1616852"/>
            <a:ext cx="712250" cy="45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1500166" y="2143116"/>
            <a:ext cx="783022" cy="53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40"/>
          <p:cNvGrpSpPr/>
          <p:nvPr/>
        </p:nvGrpSpPr>
        <p:grpSpPr>
          <a:xfrm>
            <a:off x="1589379" y="2651616"/>
            <a:ext cx="924194" cy="455910"/>
            <a:chOff x="590627" y="850586"/>
            <a:chExt cx="924194" cy="455910"/>
          </a:xfrm>
        </p:grpSpPr>
        <p:sp>
          <p:nvSpPr>
            <p:cNvPr id="42" name="Text Box 6"/>
            <p:cNvSpPr txBox="1">
              <a:spLocks noChangeArrowheads="1"/>
            </p:cNvSpPr>
            <p:nvPr/>
          </p:nvSpPr>
          <p:spPr bwMode="auto">
            <a:xfrm>
              <a:off x="631900" y="850586"/>
              <a:ext cx="882921" cy="455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90627" y="913434"/>
              <a:ext cx="468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2068874" y="2474108"/>
            <a:ext cx="712250" cy="45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928794" y="2918582"/>
            <a:ext cx="1018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731458" y="2857496"/>
            <a:ext cx="9941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1285852" y="4643446"/>
          <a:ext cx="7858182" cy="1280160"/>
        </p:xfrm>
        <a:graphic>
          <a:graphicData uri="http://schemas.openxmlformats.org/drawingml/2006/table">
            <a:tbl>
              <a:tblPr/>
              <a:tblGrid>
                <a:gridCol w="950927"/>
                <a:gridCol w="941160"/>
                <a:gridCol w="946042"/>
                <a:gridCol w="941160"/>
                <a:gridCol w="942785"/>
                <a:gridCol w="949299"/>
                <a:gridCol w="1069794"/>
                <a:gridCol w="1117015"/>
              </a:tblGrid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4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mg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1600" b="1" baseline="-25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lang="en-US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1800" b="1" baseline="-25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Δ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400" dirty="0" err="1" smtClean="0">
                          <a:latin typeface="Times New Roman"/>
                          <a:ea typeface="Times New Roman"/>
                        </a:rPr>
                        <a:t>min</a:t>
                      </a:r>
                      <a:r>
                        <a:rPr lang="en-US" sz="32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400" dirty="0" err="1" smtClean="0">
                          <a:latin typeface="Times New Roman"/>
                          <a:ea typeface="Times New Roman"/>
                        </a:rPr>
                        <a:t>max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414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</a:rPr>
                        <a:t>0.1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мм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0.04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1мм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1мм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1785918" y="3643314"/>
          <a:ext cx="7286676" cy="883337"/>
        </p:xfrm>
        <a:graphic>
          <a:graphicData uri="http://schemas.openxmlformats.org/drawingml/2006/table">
            <a:tbl>
              <a:tblPr/>
              <a:tblGrid>
                <a:gridCol w="928694"/>
                <a:gridCol w="1000132"/>
                <a:gridCol w="1214446"/>
                <a:gridCol w="1285884"/>
                <a:gridCol w="1643074"/>
                <a:gridCol w="1214446"/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24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</a:t>
                      </a:r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2800" b="1" baseline="30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2400" b="1" baseline="-25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2400" b="1" dirty="0" smtClean="0">
                          <a:solidFill>
                            <a:srgbClr val="365D21"/>
                          </a:solidFill>
                          <a:latin typeface="Times New Roman"/>
                          <a:ea typeface="Times New Roman"/>
                        </a:rPr>
                        <a:t>,м</a:t>
                      </a:r>
                      <a:endParaRPr lang="ru-RU" sz="1800" dirty="0">
                        <a:solidFill>
                          <a:srgbClr val="365D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,м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,Па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2Н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2" y="71414"/>
            <a:ext cx="4786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u="sng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Измерение  модуля упругости резины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929058" y="1564029"/>
            <a:ext cx="2143140" cy="107915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>
            <a:off x="4964909" y="1821645"/>
            <a:ext cx="25003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6786578" y="1803432"/>
            <a:ext cx="2137124" cy="553998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mg</a:t>
            </a: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= 0.04  </a:t>
            </a:r>
            <a:endParaRPr lang="ru-RU" sz="3200" b="1" dirty="0" smtClean="0">
              <a:latin typeface="Times New Roman"/>
              <a:ea typeface="Times New Roman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786578" y="571480"/>
            <a:ext cx="1861856" cy="553998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400" b="1" dirty="0" smtClean="0"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r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= 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r</a:t>
            </a:r>
            <a:r>
              <a:rPr lang="en-US" sz="3200" b="1" dirty="0" smtClean="0">
                <a:latin typeface="Times New Roman"/>
                <a:ea typeface="Times New Roman"/>
              </a:rPr>
              <a:t>/r  </a:t>
            </a:r>
            <a:endParaRPr lang="ru-RU" sz="3200" b="1" dirty="0" smtClean="0">
              <a:latin typeface="Times New Roman"/>
              <a:ea typeface="Times New Roman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660628" y="1231928"/>
            <a:ext cx="2483372" cy="553998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400" b="1" dirty="0" smtClean="0">
                <a:latin typeface="Times New Roman"/>
                <a:ea typeface="Times New Roman"/>
                <a:sym typeface="Symbol"/>
              </a:rPr>
              <a:t></a:t>
            </a:r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= 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/>
                <a:ea typeface="Times New Roman"/>
              </a:rPr>
              <a:t>/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b="1" dirty="0" smtClean="0">
                <a:latin typeface="Times New Roman"/>
                <a:ea typeface="Times New Roman"/>
              </a:rPr>
              <a:t>  </a:t>
            </a:r>
            <a:endParaRPr lang="ru-RU" sz="3200" b="1" dirty="0" smtClean="0">
              <a:latin typeface="Times New Roman"/>
              <a:ea typeface="Times New Roman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14282" y="6072206"/>
            <a:ext cx="4500594" cy="5710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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=</a:t>
            </a:r>
            <a:r>
              <a:rPr lang="en-US" sz="4400" b="1" dirty="0" smtClean="0"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mg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+</a:t>
            </a:r>
            <a:r>
              <a:rPr lang="en-US" sz="4800" b="1" dirty="0" smtClean="0"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L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0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 +</a:t>
            </a:r>
            <a:r>
              <a:rPr lang="en-US" sz="4800" b="1" dirty="0" smtClean="0"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L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0</a:t>
            </a:r>
            <a:r>
              <a:rPr lang="en-US" sz="3200" b="1" dirty="0" smtClean="0">
                <a:latin typeface="Times New Roman"/>
                <a:ea typeface="Times New Roman"/>
                <a:sym typeface="Symbol"/>
              </a:rPr>
              <a:t> +2</a:t>
            </a:r>
            <a:r>
              <a:rPr lang="en-US" sz="4800" b="1" dirty="0" smtClean="0">
                <a:latin typeface="Times New Roman"/>
                <a:ea typeface="Times New Roman"/>
                <a:sym typeface="Symbol"/>
              </a:rPr>
              <a:t>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3200" b="1" dirty="0" smtClean="0">
              <a:latin typeface="Times New Roman"/>
              <a:ea typeface="Times New Roman"/>
            </a:endParaRPr>
          </a:p>
        </p:txBody>
      </p:sp>
      <p:grpSp>
        <p:nvGrpSpPr>
          <p:cNvPr id="9" name="Группа 50"/>
          <p:cNvGrpSpPr/>
          <p:nvPr/>
        </p:nvGrpSpPr>
        <p:grpSpPr>
          <a:xfrm>
            <a:off x="5079843" y="6001008"/>
            <a:ext cx="4051824" cy="853666"/>
            <a:chOff x="1142976" y="4763168"/>
            <a:chExt cx="4051824" cy="788210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>
              <a:off x="1643042" y="5357826"/>
              <a:ext cx="2928958" cy="0"/>
            </a:xfrm>
            <a:prstGeom prst="line">
              <a:avLst/>
            </a:prstGeom>
            <a:ln w="57150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Прямоугольник 57"/>
            <p:cNvSpPr/>
            <p:nvPr/>
          </p:nvSpPr>
          <p:spPr>
            <a:xfrm>
              <a:off x="2746081" y="4763168"/>
              <a:ext cx="607859" cy="596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 </a:t>
              </a:r>
              <a:endParaRPr lang="ru-RU" sz="3600" b="1" dirty="0">
                <a:solidFill>
                  <a:srgbClr val="0066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142976" y="4821335"/>
              <a:ext cx="892975" cy="539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 </a:t>
              </a:r>
              <a:r>
                <a:rPr lang="en-US" sz="1400" dirty="0" smtClean="0">
                  <a:latin typeface="Times New Roman"/>
                  <a:ea typeface="Times New Roman"/>
                </a:rPr>
                <a:t>min </a:t>
              </a:r>
              <a:endParaRPr lang="ru-RU" sz="800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4348093" y="4812517"/>
              <a:ext cx="846707" cy="738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600" dirty="0" err="1" smtClean="0">
                  <a:latin typeface="Times New Roman"/>
                  <a:ea typeface="Times New Roman"/>
                </a:rPr>
                <a:t>max</a:t>
              </a:r>
              <a:endParaRPr lang="ru-RU" dirty="0" smtClean="0"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endParaRPr lang="ru-RU" sz="10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4714876" y="-15555"/>
            <a:ext cx="4429124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sz="1400" dirty="0" err="1" smtClean="0">
                <a:latin typeface="Times New Roman"/>
                <a:ea typeface="Times New Roman"/>
              </a:rPr>
              <a:t>n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max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6600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151281" y="6099134"/>
            <a:ext cx="3992751" cy="6160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286512" y="2428868"/>
            <a:ext cx="2859082" cy="5600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400" b="1" dirty="0" smtClean="0">
                <a:latin typeface="Times New Roman"/>
                <a:ea typeface="Times New Roman"/>
                <a:sym typeface="Symbol"/>
              </a:rPr>
              <a:t></a:t>
            </a:r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=</a:t>
            </a:r>
            <a:r>
              <a:rPr lang="en-US" sz="32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/>
                <a:ea typeface="Times New Roman"/>
              </a:rPr>
              <a:t>/</a:t>
            </a:r>
            <a:r>
              <a:rPr lang="en-US" sz="32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b="1" dirty="0" smtClean="0">
                <a:latin typeface="Times New Roman"/>
                <a:ea typeface="Times New Roman"/>
              </a:rPr>
              <a:t>  </a:t>
            </a:r>
            <a:endParaRPr lang="ru-RU" sz="3200" b="1" dirty="0" smtClean="0">
              <a:latin typeface="Times New Roman"/>
              <a:ea typeface="Times New Roman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429388" y="3000372"/>
            <a:ext cx="2106667" cy="56002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sz="4400" b="1" dirty="0" smtClean="0">
                <a:latin typeface="Times New Roman"/>
                <a:ea typeface="Times New Roman"/>
                <a:sym typeface="Symbol"/>
              </a:rPr>
              <a:t>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E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= 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  <a:sym typeface="Symbol"/>
              </a:rPr>
              <a:t>E</a:t>
            </a:r>
            <a:r>
              <a:rPr lang="en-US" sz="3200" b="1" dirty="0" smtClean="0">
                <a:latin typeface="Times New Roman"/>
                <a:ea typeface="Times New Roman"/>
              </a:rPr>
              <a:t>/E  </a:t>
            </a:r>
            <a:endParaRPr lang="ru-RU" sz="3200" b="1" dirty="0" smtClean="0">
              <a:latin typeface="Times New Roman"/>
              <a:ea typeface="Times New Roman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rot="5400000">
            <a:off x="2964645" y="2107397"/>
            <a:ext cx="5214974" cy="28575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10800000" flipV="1">
            <a:off x="2071670" y="1643026"/>
            <a:ext cx="4786346" cy="4572056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10800000" flipV="1">
            <a:off x="2857488" y="2786058"/>
            <a:ext cx="3786214" cy="3429024"/>
          </a:xfrm>
          <a:prstGeom prst="straightConnector1">
            <a:avLst/>
          </a:prstGeom>
          <a:ln w="28575">
            <a:solidFill>
              <a:srgbClr val="2706E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10800000" flipV="1">
            <a:off x="1071538" y="2071678"/>
            <a:ext cx="5857916" cy="4286280"/>
          </a:xfrm>
          <a:prstGeom prst="straightConnector1">
            <a:avLst/>
          </a:prstGeom>
          <a:ln w="28575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500034" y="3286124"/>
            <a:ext cx="6143668" cy="2928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rot="16200000" flipV="1">
            <a:off x="5572132" y="1214422"/>
            <a:ext cx="2786082" cy="12144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3D8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3A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7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0" dur="3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709C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1" dur="3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3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7" dur="3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709C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8" dur="3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3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 animBg="1"/>
      <p:bldP spid="18" grpId="0"/>
      <p:bldP spid="20" grpId="0"/>
      <p:bldP spid="21" grpId="0"/>
      <p:bldP spid="22" grpId="0"/>
      <p:bldP spid="26" grpId="0"/>
      <p:bldP spid="27" grpId="0"/>
      <p:bldP spid="29" grpId="0"/>
      <p:bldP spid="34" grpId="0"/>
      <p:bldP spid="35" grpId="0"/>
      <p:bldP spid="39" grpId="0"/>
      <p:bldP spid="40" grpId="0"/>
      <p:bldP spid="44" grpId="0"/>
      <p:bldP spid="45" grpId="0"/>
      <p:bldP spid="46" grpId="0"/>
      <p:bldP spid="3" grpId="0"/>
      <p:bldP spid="50" grpId="0" animBg="1"/>
      <p:bldP spid="51" grpId="0" animBg="1"/>
      <p:bldP spid="53" grpId="0" animBg="1"/>
      <p:bldP spid="54" grpId="0" animBg="1"/>
      <p:bldP spid="55" grpId="0" animBg="1"/>
      <p:bldP spid="61" grpId="0" build="p" animBg="1"/>
      <p:bldP spid="62" grpId="0" animBg="1"/>
      <p:bldP spid="64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643711"/>
        </p:xfrm>
        <a:graphic>
          <a:graphicData uri="http://schemas.openxmlformats.org/drawingml/2006/table">
            <a:tbl>
              <a:tblPr/>
              <a:tblGrid>
                <a:gridCol w="8072462"/>
                <a:gridCol w="1071538"/>
              </a:tblGrid>
              <a:tr h="609006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 smtClean="0">
                          <a:latin typeface="Times New Roman"/>
                          <a:ea typeface="Times New Roman"/>
                        </a:rPr>
                        <a:t>Консультация </a:t>
                      </a: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по </a:t>
                      </a:r>
                      <a:r>
                        <a:rPr lang="ru-RU" sz="2800" u="none" strike="noStrike" dirty="0" smtClean="0">
                          <a:latin typeface="Times New Roman"/>
                          <a:ea typeface="Times New Roman"/>
                        </a:rPr>
                        <a:t>гр.3.</a:t>
                      </a:r>
                      <a:endParaRPr lang="ru-RU" sz="2800" u="none" strike="noStrike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2.  Постановка проблемы: 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«Углерод в виде алмаза и в виде графита имеет абсолютно разные свойства. Почему?»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3"/>
                      </a:pP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Эвристическая беседа по теме с  решением поставленной проблемы, выкладкам на доске, демонстрациями и заполнением справочника № 2.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3"/>
                      </a:pP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Повторение материала темы по опорному конспекту и акцентуацией сложных моментов.</a:t>
                      </a:r>
                    </a:p>
                    <a:p>
                      <a:pPr marL="514350" indent="-514350">
                        <a:spcAft>
                          <a:spcPts val="0"/>
                        </a:spcAft>
                        <a:buAutoNum type="arabicPeriod" startAt="5"/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Первичная 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обратная связь по вопросам из учебника  стр.56(1,2,3,) 57(1,2,3.)  60 (1,2,3,4), 62 (1,2,3), 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63   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Стр.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205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(1,2,3),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208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(1,2,3)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20м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Д.З.  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т.8,  (</a:t>
                      </a: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$$ 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 18-22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). (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73,74,)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-24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6672"/>
            <a:ext cx="7572396" cy="184940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№8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§75,76</a:t>
            </a:r>
          </a:p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ответов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стр.18 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3мин</a:t>
            </a:r>
            <a:endParaRPr lang="ru-RU" sz="4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-214337"/>
            <a:ext cx="1331640" cy="181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«Углерод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 виде </a:t>
            </a:r>
            <a:r>
              <a:rPr lang="ru-RU" sz="4000" b="1" i="1" dirty="0" smtClean="0">
                <a:latin typeface="Times New Roman"/>
                <a:ea typeface="Times New Roman"/>
              </a:rPr>
              <a:t>алмаза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и в виде </a:t>
            </a:r>
            <a:r>
              <a:rPr lang="ru-RU" sz="4000" b="1" i="1" dirty="0" smtClean="0">
                <a:latin typeface="Times New Roman"/>
                <a:ea typeface="Times New Roman"/>
              </a:rPr>
              <a:t>графита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имеет абсолютно разные механические и оптические  свойства. </a:t>
            </a:r>
            <a:r>
              <a:rPr lang="ru-RU" sz="4000" b="1" i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Почему?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»</a:t>
            </a:r>
            <a:endParaRPr lang="ru-RU" sz="4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4318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ru-RU" sz="6600" b="1" i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Почему Тагил рулит?</a:t>
            </a:r>
            <a:r>
              <a:rPr lang="ru-RU" sz="6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»</a:t>
            </a:r>
            <a:endParaRPr lang="ru-RU" sz="66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428596" y="1071546"/>
            <a:ext cx="7000924" cy="187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кристаллические </a:t>
            </a:r>
            <a:r>
              <a:rPr lang="ru-RU" sz="6000" b="1" cap="all" dirty="0" smtClean="0">
                <a:latin typeface="Times New Roman" pitchFamily="18" charset="0"/>
                <a:cs typeface="Times New Roman" pitchFamily="18" charset="0"/>
              </a:rPr>
              <a:t> 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6273225"/>
            <a:ext cx="637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стр.17,18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187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№8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785918" y="2786058"/>
            <a:ext cx="6988190" cy="140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Аморфные </a:t>
            </a:r>
            <a:r>
              <a:rPr lang="ru-RU" sz="6000" b="1" u="sng" cap="all" dirty="0" smtClean="0">
                <a:latin typeface="Times New Roman" pitchFamily="18" charset="0"/>
                <a:cs typeface="Times New Roman" pitchFamily="18" charset="0"/>
              </a:rPr>
              <a:t> тела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905014">
            <a:off x="273074" y="4168720"/>
            <a:ext cx="6988190" cy="154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Закон Гука. </a:t>
            </a:r>
            <a:endParaRPr lang="ru-RU" sz="6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06" y="-24"/>
            <a:ext cx="3118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кристаллы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-24"/>
            <a:ext cx="2779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u="sng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морфные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2834316" y="71414"/>
            <a:ext cx="2023436" cy="1500198"/>
            <a:chOff x="119672" y="500042"/>
            <a:chExt cx="2465712" cy="1992086"/>
          </a:xfrm>
        </p:grpSpPr>
        <p:grpSp>
          <p:nvGrpSpPr>
            <p:cNvPr id="1026" name="Group 2"/>
            <p:cNvGrpSpPr>
              <a:grpSpLocks/>
            </p:cNvGrpSpPr>
            <p:nvPr/>
          </p:nvGrpSpPr>
          <p:grpSpPr bwMode="auto">
            <a:xfrm>
              <a:off x="306123" y="500042"/>
              <a:ext cx="2279261" cy="1976339"/>
              <a:chOff x="8791" y="1911"/>
              <a:chExt cx="934" cy="1007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 flipV="1">
                <a:off x="8847" y="2546"/>
                <a:ext cx="208" cy="23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028" name="Group 4"/>
              <p:cNvGrpSpPr>
                <a:grpSpLocks/>
              </p:cNvGrpSpPr>
              <p:nvPr/>
            </p:nvGrpSpPr>
            <p:grpSpPr bwMode="auto">
              <a:xfrm>
                <a:off x="8791" y="1911"/>
                <a:ext cx="934" cy="1007"/>
                <a:chOff x="9160" y="2027"/>
                <a:chExt cx="934" cy="1007"/>
              </a:xfrm>
            </p:grpSpPr>
            <p:sp>
              <p:nvSpPr>
                <p:cNvPr id="1029" name="AutoShape 5"/>
                <p:cNvSpPr>
                  <a:spLocks noChangeArrowheads="1"/>
                </p:cNvSpPr>
                <p:nvPr/>
              </p:nvSpPr>
              <p:spPr bwMode="auto">
                <a:xfrm>
                  <a:off x="9160" y="2106"/>
                  <a:ext cx="853" cy="853"/>
                </a:xfrm>
                <a:prstGeom prst="cube">
                  <a:avLst>
                    <a:gd name="adj" fmla="val 25000"/>
                  </a:avLst>
                </a:prstGeom>
                <a:noFill/>
                <a:ln w="3810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030" name="Group 6"/>
                <p:cNvGrpSpPr>
                  <a:grpSpLocks/>
                </p:cNvGrpSpPr>
                <p:nvPr/>
              </p:nvGrpSpPr>
              <p:grpSpPr bwMode="auto">
                <a:xfrm>
                  <a:off x="9377" y="2074"/>
                  <a:ext cx="657" cy="633"/>
                  <a:chOff x="9377" y="2074"/>
                  <a:chExt cx="657" cy="633"/>
                </a:xfrm>
              </p:grpSpPr>
              <p:sp>
                <p:nvSpPr>
                  <p:cNvPr id="1031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9389" y="2074"/>
                    <a:ext cx="0" cy="622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2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377" y="2707"/>
                    <a:ext cx="657" cy="0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35" name="Oval 11"/>
                <p:cNvSpPr>
                  <a:spLocks noChangeArrowheads="1"/>
                </p:cNvSpPr>
                <p:nvPr/>
              </p:nvSpPr>
              <p:spPr bwMode="auto">
                <a:xfrm>
                  <a:off x="9309" y="2027"/>
                  <a:ext cx="141" cy="141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6" name="Oval 12"/>
                <p:cNvSpPr>
                  <a:spLocks noChangeArrowheads="1"/>
                </p:cNvSpPr>
                <p:nvPr/>
              </p:nvSpPr>
              <p:spPr bwMode="auto">
                <a:xfrm>
                  <a:off x="9942" y="2027"/>
                  <a:ext cx="141" cy="141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7" name="Oval 13"/>
                <p:cNvSpPr>
                  <a:spLocks noChangeArrowheads="1"/>
                </p:cNvSpPr>
                <p:nvPr/>
              </p:nvSpPr>
              <p:spPr bwMode="auto">
                <a:xfrm>
                  <a:off x="9953" y="2615"/>
                  <a:ext cx="141" cy="141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8" name="Oval 14"/>
                <p:cNvSpPr>
                  <a:spLocks noChangeArrowheads="1"/>
                </p:cNvSpPr>
                <p:nvPr/>
              </p:nvSpPr>
              <p:spPr bwMode="auto">
                <a:xfrm>
                  <a:off x="9751" y="2864"/>
                  <a:ext cx="176" cy="170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9" name="Oval 15"/>
                <p:cNvSpPr>
                  <a:spLocks noChangeArrowheads="1"/>
                </p:cNvSpPr>
                <p:nvPr/>
              </p:nvSpPr>
              <p:spPr bwMode="auto">
                <a:xfrm>
                  <a:off x="9331" y="2614"/>
                  <a:ext cx="141" cy="141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140572" y="2158157"/>
              <a:ext cx="430684" cy="33397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1712424" y="931868"/>
              <a:ext cx="430684" cy="33397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Oval 14"/>
            <p:cNvSpPr>
              <a:spLocks noChangeArrowheads="1"/>
            </p:cNvSpPr>
            <p:nvPr/>
          </p:nvSpPr>
          <p:spPr bwMode="auto">
            <a:xfrm>
              <a:off x="119672" y="928670"/>
              <a:ext cx="430684" cy="33397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5072066" y="500042"/>
            <a:ext cx="3714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71550" lvl="1" indent="-51435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ближний порядок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 rot="877596">
            <a:off x="142876" y="1103461"/>
            <a:ext cx="3714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форма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(хрусталь)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5721882" y="1357298"/>
            <a:ext cx="29935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нет своей…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5793320" y="1785926"/>
            <a:ext cx="29935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изотропны   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60282" y="2000240"/>
            <a:ext cx="2368578" cy="12858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auto">
          <a:xfrm>
            <a:off x="571472" y="2285992"/>
            <a:ext cx="1285883" cy="617157"/>
          </a:xfrm>
          <a:prstGeom prst="ellipse">
            <a:avLst/>
          </a:prstGeom>
          <a:solidFill>
            <a:srgbClr val="CC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V="1">
            <a:off x="1214812" y="2269569"/>
            <a:ext cx="0" cy="3525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1202864" y="2608991"/>
            <a:ext cx="64621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5500694" y="2214554"/>
            <a:ext cx="2368578" cy="1285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9" name="Oval 25"/>
          <p:cNvSpPr>
            <a:spLocks noChangeArrowheads="1"/>
          </p:cNvSpPr>
          <p:nvPr/>
        </p:nvSpPr>
        <p:spPr bwMode="auto">
          <a:xfrm>
            <a:off x="6215074" y="2357429"/>
            <a:ext cx="1000132" cy="928695"/>
          </a:xfrm>
          <a:prstGeom prst="ellipse">
            <a:avLst/>
          </a:prstGeom>
          <a:solidFill>
            <a:srgbClr val="CCFFFF"/>
          </a:solidFill>
          <a:ln w="3810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 rot="860472">
            <a:off x="142876" y="1676240"/>
            <a:ext cx="30718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анизотропные   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50" name="Group 26"/>
          <p:cNvGrpSpPr>
            <a:grpSpLocks/>
          </p:cNvGrpSpPr>
          <p:nvPr/>
        </p:nvGrpSpPr>
        <p:grpSpPr bwMode="auto">
          <a:xfrm>
            <a:off x="214282" y="3429000"/>
            <a:ext cx="1643074" cy="1012833"/>
            <a:chOff x="8698" y="2845"/>
            <a:chExt cx="921" cy="646"/>
          </a:xfrm>
        </p:grpSpPr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>
              <a:off x="8767" y="2845"/>
              <a:ext cx="0" cy="6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>
              <a:off x="8698" y="3433"/>
              <a:ext cx="92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 flipV="1">
              <a:off x="8767" y="3122"/>
              <a:ext cx="184" cy="31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>
              <a:off x="8948" y="3122"/>
              <a:ext cx="529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5" name="Group 31"/>
          <p:cNvGrpSpPr>
            <a:grpSpLocks/>
          </p:cNvGrpSpPr>
          <p:nvPr/>
        </p:nvGrpSpPr>
        <p:grpSpPr bwMode="auto">
          <a:xfrm>
            <a:off x="5500694" y="3500438"/>
            <a:ext cx="1638620" cy="1016757"/>
            <a:chOff x="14182" y="2753"/>
            <a:chExt cx="921" cy="646"/>
          </a:xfrm>
        </p:grpSpPr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>
              <a:off x="14251" y="2753"/>
              <a:ext cx="0" cy="6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14182" y="3341"/>
              <a:ext cx="92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Arc 34"/>
            <p:cNvSpPr>
              <a:spLocks/>
            </p:cNvSpPr>
            <p:nvPr/>
          </p:nvSpPr>
          <p:spPr bwMode="auto">
            <a:xfrm flipH="1">
              <a:off x="14273" y="2972"/>
              <a:ext cx="553" cy="3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5789131" y="3857628"/>
            <a:ext cx="3283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разжижаются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85786" y="3286124"/>
            <a:ext cx="2665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cap="all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плавления 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5857884" y="834078"/>
            <a:ext cx="2857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71550" lvl="1" indent="-514350"/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жидкость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71406" y="4714884"/>
            <a:ext cx="52772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кристаллич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ЖИДКОСТИ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поликрист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ИЗОТРОПНЫ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дислокации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(краевые… включения)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35"/>
          <p:cNvSpPr>
            <a:spLocks noChangeArrowheads="1"/>
          </p:cNvSpPr>
          <p:nvPr/>
        </p:nvSpPr>
        <p:spPr bwMode="auto">
          <a:xfrm>
            <a:off x="6286512" y="4714884"/>
            <a:ext cx="221246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удар…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давить…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6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…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0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4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4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4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4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4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4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400"/>
                                        <p:tgtEl>
                                          <p:spTgt spid="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400"/>
                                        <p:tgtEl>
                                          <p:spTgt spid="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400"/>
                                        <p:tgtEl>
                                          <p:spTgt spid="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400"/>
                                        <p:tgtEl>
                                          <p:spTgt spid="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400"/>
                                        <p:tgtEl>
                                          <p:spTgt spid="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400"/>
                                        <p:tgtEl>
                                          <p:spTgt spid="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400"/>
                                        <p:tgtEl>
                                          <p:spTgt spid="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400"/>
                                        <p:tgtEl>
                                          <p:spTgt spid="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400"/>
                                        <p:tgtEl>
                                          <p:spTgt spid="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400"/>
                                        <p:tgtEl>
                                          <p:spTgt spid="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400"/>
                                        <p:tgtEl>
                                          <p:spTgt spid="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400"/>
                                        <p:tgtEl>
                                          <p:spTgt spid="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78261E-6 L 0.01649 0.25416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12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41" grpId="0"/>
      <p:bldP spid="1041" grpId="1"/>
      <p:bldP spid="25" grpId="0"/>
      <p:bldP spid="26" grpId="0"/>
      <p:bldP spid="27" grpId="0"/>
      <p:bldP spid="1043" grpId="0" animBg="1"/>
      <p:bldP spid="1044" grpId="0" animBg="1"/>
      <p:bldP spid="1045" grpId="0" animBg="1"/>
      <p:bldP spid="1046" grpId="0" animBg="1"/>
      <p:bldP spid="1048" grpId="0" animBg="1"/>
      <p:bldP spid="1049" grpId="0" animBg="1"/>
      <p:bldP spid="28" grpId="0"/>
      <p:bldP spid="46" grpId="0"/>
      <p:bldP spid="47" grpId="0"/>
      <p:bldP spid="50" grpId="0"/>
      <p:bldP spid="1059" grpId="0" build="p"/>
      <p:bldP spid="5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Скругленный прямоугольник 106"/>
          <p:cNvSpPr/>
          <p:nvPr/>
        </p:nvSpPr>
        <p:spPr>
          <a:xfrm>
            <a:off x="4929190" y="4929198"/>
            <a:ext cx="1785950" cy="714380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431694" y="4036317"/>
            <a:ext cx="2143140" cy="714380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2367" y="1191268"/>
            <a:ext cx="4989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– абсолютная деформация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00766" y="1598908"/>
            <a:ext cx="3800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относительная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1500174"/>
            <a:ext cx="1476360" cy="806454"/>
            <a:chOff x="0" y="500042"/>
            <a:chExt cx="1476360" cy="806454"/>
          </a:xfrm>
        </p:grpSpPr>
        <p:grpSp>
          <p:nvGrpSpPr>
            <p:cNvPr id="5122" name="Group 2"/>
            <p:cNvGrpSpPr>
              <a:grpSpLocks/>
            </p:cNvGrpSpPr>
            <p:nvPr/>
          </p:nvGrpSpPr>
          <p:grpSpPr bwMode="auto">
            <a:xfrm>
              <a:off x="0" y="500042"/>
              <a:ext cx="1476360" cy="806454"/>
              <a:chOff x="10291" y="7636"/>
              <a:chExt cx="1326" cy="796"/>
            </a:xfrm>
          </p:grpSpPr>
          <p:sp>
            <p:nvSpPr>
              <p:cNvPr id="5123" name="Text Box 3"/>
              <p:cNvSpPr txBox="1">
                <a:spLocks noChangeArrowheads="1"/>
              </p:cNvSpPr>
              <p:nvPr/>
            </p:nvSpPr>
            <p:spPr bwMode="auto">
              <a:xfrm>
                <a:off x="10291" y="7792"/>
                <a:ext cx="910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124" name="Group 4"/>
              <p:cNvGrpSpPr>
                <a:grpSpLocks/>
              </p:cNvGrpSpPr>
              <p:nvPr/>
            </p:nvGrpSpPr>
            <p:grpSpPr bwMode="auto">
              <a:xfrm>
                <a:off x="10824" y="7636"/>
                <a:ext cx="793" cy="796"/>
                <a:chOff x="7293" y="2004"/>
                <a:chExt cx="657" cy="796"/>
              </a:xfrm>
            </p:grpSpPr>
            <p:sp>
              <p:nvSpPr>
                <p:cNvPr id="512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304" y="2004"/>
                  <a:ext cx="530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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L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2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7293" y="2350"/>
                  <a:ext cx="657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L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697502" y="913434"/>
              <a:ext cx="33036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142844" y="3038773"/>
            <a:ext cx="2909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мех. напряжение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928926" y="3007341"/>
            <a:ext cx="857256" cy="56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03219" y="2838449"/>
            <a:ext cx="854435" cy="947741"/>
            <a:chOff x="3503219" y="2838449"/>
            <a:chExt cx="854435" cy="947741"/>
          </a:xfrm>
        </p:grpSpPr>
        <p:grpSp>
          <p:nvGrpSpPr>
            <p:cNvPr id="5129" name="Group 9"/>
            <p:cNvGrpSpPr>
              <a:grpSpLocks/>
            </p:cNvGrpSpPr>
            <p:nvPr/>
          </p:nvGrpSpPr>
          <p:grpSpPr bwMode="auto">
            <a:xfrm>
              <a:off x="3503219" y="2838449"/>
              <a:ext cx="854435" cy="947741"/>
              <a:chOff x="7293" y="2004"/>
              <a:chExt cx="657" cy="796"/>
            </a:xfrm>
          </p:grpSpPr>
          <p:sp>
            <p:nvSpPr>
              <p:cNvPr id="5130" name="Text Box 10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5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31" name="Text Box 11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65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571400" y="3306424"/>
              <a:ext cx="33036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4024594" y="2879051"/>
            <a:ext cx="1357616" cy="968384"/>
            <a:chOff x="3915082" y="1531922"/>
            <a:chExt cx="1357616" cy="968384"/>
          </a:xfrm>
        </p:grpSpPr>
        <p:sp>
          <p:nvSpPr>
            <p:cNvPr id="5137" name="AutoShape 17"/>
            <p:cNvSpPr>
              <a:spLocks noChangeArrowheads="1"/>
            </p:cNvSpPr>
            <p:nvPr/>
          </p:nvSpPr>
          <p:spPr bwMode="auto">
            <a:xfrm>
              <a:off x="4286248" y="1618903"/>
              <a:ext cx="664136" cy="743037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3915082" y="1531922"/>
              <a:ext cx="1357616" cy="968384"/>
              <a:chOff x="3928730" y="1317608"/>
              <a:chExt cx="1357616" cy="968384"/>
            </a:xfrm>
          </p:grpSpPr>
          <p:grpSp>
            <p:nvGrpSpPr>
              <p:cNvPr id="5132" name="Group 12"/>
              <p:cNvGrpSpPr>
                <a:grpSpLocks/>
              </p:cNvGrpSpPr>
              <p:nvPr/>
            </p:nvGrpSpPr>
            <p:grpSpPr bwMode="auto">
              <a:xfrm>
                <a:off x="3928730" y="1317608"/>
                <a:ext cx="1357616" cy="968384"/>
                <a:chOff x="10417" y="7636"/>
                <a:chExt cx="1200" cy="796"/>
              </a:xfrm>
            </p:grpSpPr>
            <p:sp>
              <p:nvSpPr>
                <p:cNvPr id="51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0417" y="7792"/>
                  <a:ext cx="379" cy="4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134" name="Group 14"/>
                <p:cNvGrpSpPr>
                  <a:grpSpLocks/>
                </p:cNvGrpSpPr>
                <p:nvPr/>
              </p:nvGrpSpPr>
              <p:grpSpPr bwMode="auto">
                <a:xfrm>
                  <a:off x="10824" y="7636"/>
                  <a:ext cx="793" cy="796"/>
                  <a:chOff x="7293" y="2004"/>
                  <a:chExt cx="657" cy="796"/>
                </a:xfrm>
              </p:grpSpPr>
              <p:sp>
                <p:nvSpPr>
                  <p:cNvPr id="5135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04" y="2004"/>
                    <a:ext cx="530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Н</a:t>
                    </a:r>
                    <a:endParaRPr kumimoji="0" lang="ru-RU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13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93" y="2350"/>
                    <a:ext cx="657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м</a:t>
                    </a:r>
                    <a:r>
                      <a:rPr kumimoji="0" lang="ru-RU" sz="2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ru-RU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4415008" y="1781140"/>
                <a:ext cx="33036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Группа 49"/>
          <p:cNvGrpSpPr/>
          <p:nvPr/>
        </p:nvGrpSpPr>
        <p:grpSpPr>
          <a:xfrm>
            <a:off x="183788" y="2762088"/>
            <a:ext cx="3790553" cy="1166978"/>
            <a:chOff x="142844" y="1285858"/>
            <a:chExt cx="3790553" cy="1166978"/>
          </a:xfrm>
        </p:grpSpPr>
        <p:grpSp>
          <p:nvGrpSpPr>
            <p:cNvPr id="5138" name="Group 18"/>
            <p:cNvGrpSpPr>
              <a:grpSpLocks/>
            </p:cNvGrpSpPr>
            <p:nvPr/>
          </p:nvGrpSpPr>
          <p:grpSpPr bwMode="auto">
            <a:xfrm>
              <a:off x="142844" y="1285858"/>
              <a:ext cx="3786214" cy="1166978"/>
              <a:chOff x="11852" y="5505"/>
              <a:chExt cx="2752" cy="943"/>
            </a:xfrm>
          </p:grpSpPr>
          <p:sp>
            <p:nvSpPr>
              <p:cNvPr id="5139" name="Line 19"/>
              <p:cNvSpPr>
                <a:spLocks noChangeShapeType="1"/>
              </p:cNvSpPr>
              <p:nvPr/>
            </p:nvSpPr>
            <p:spPr bwMode="auto">
              <a:xfrm>
                <a:off x="11852" y="5777"/>
                <a:ext cx="2062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0" name="Line 20"/>
              <p:cNvSpPr>
                <a:spLocks noChangeShapeType="1"/>
              </p:cNvSpPr>
              <p:nvPr/>
            </p:nvSpPr>
            <p:spPr bwMode="auto">
              <a:xfrm>
                <a:off x="11854" y="6181"/>
                <a:ext cx="2062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1" name="Line 21"/>
              <p:cNvSpPr>
                <a:spLocks noChangeShapeType="1"/>
              </p:cNvSpPr>
              <p:nvPr/>
            </p:nvSpPr>
            <p:spPr bwMode="auto">
              <a:xfrm>
                <a:off x="11852" y="5779"/>
                <a:ext cx="0" cy="41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2" name="Line 22"/>
              <p:cNvSpPr>
                <a:spLocks noChangeShapeType="1"/>
              </p:cNvSpPr>
              <p:nvPr/>
            </p:nvSpPr>
            <p:spPr bwMode="auto">
              <a:xfrm>
                <a:off x="13925" y="6438"/>
                <a:ext cx="679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3" name="Line 23"/>
              <p:cNvSpPr>
                <a:spLocks noChangeShapeType="1"/>
              </p:cNvSpPr>
              <p:nvPr/>
            </p:nvSpPr>
            <p:spPr bwMode="auto">
              <a:xfrm>
                <a:off x="13908" y="5516"/>
                <a:ext cx="679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4" name="Line 24"/>
              <p:cNvSpPr>
                <a:spLocks noChangeShapeType="1"/>
              </p:cNvSpPr>
              <p:nvPr/>
            </p:nvSpPr>
            <p:spPr bwMode="auto">
              <a:xfrm flipH="1">
                <a:off x="13905" y="5505"/>
                <a:ext cx="0" cy="26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5" name="Line 25"/>
              <p:cNvSpPr>
                <a:spLocks noChangeShapeType="1"/>
              </p:cNvSpPr>
              <p:nvPr/>
            </p:nvSpPr>
            <p:spPr bwMode="auto">
              <a:xfrm flipH="1">
                <a:off x="13920" y="6183"/>
                <a:ext cx="0" cy="26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49" name="Прямая соединительная линия 48"/>
            <p:cNvCxnSpPr/>
            <p:nvPr/>
          </p:nvCxnSpPr>
          <p:spPr>
            <a:xfrm rot="16200000" flipH="1">
              <a:off x="3338832" y="1858110"/>
              <a:ext cx="1165741" cy="23389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Прямоугольник 50"/>
          <p:cNvSpPr/>
          <p:nvPr/>
        </p:nvSpPr>
        <p:spPr>
          <a:xfrm>
            <a:off x="5056754" y="3129600"/>
            <a:ext cx="1801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"давление"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549092" y="3883887"/>
            <a:ext cx="2166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646272" y="3929066"/>
            <a:ext cx="22834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Гука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2500299" y="4493464"/>
            <a:ext cx="446770" cy="62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1002896" y="4838715"/>
            <a:ext cx="783022" cy="947739"/>
            <a:chOff x="3503226" y="1357288"/>
            <a:chExt cx="854436" cy="947739"/>
          </a:xfrm>
        </p:grpSpPr>
        <p:grpSp>
          <p:nvGrpSpPr>
            <p:cNvPr id="79" name="Group 9"/>
            <p:cNvGrpSpPr>
              <a:grpSpLocks/>
            </p:cNvGrpSpPr>
            <p:nvPr/>
          </p:nvGrpSpPr>
          <p:grpSpPr bwMode="auto">
            <a:xfrm>
              <a:off x="3503226" y="1357288"/>
              <a:ext cx="854436" cy="947739"/>
              <a:chOff x="7293" y="2004"/>
              <a:chExt cx="657" cy="796"/>
            </a:xfrm>
          </p:grpSpPr>
          <p:sp>
            <p:nvSpPr>
              <p:cNvPr id="80" name="Text Box 10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5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Text Box 11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65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7" name="Прямая соединительная линия 76"/>
            <p:cNvCxnSpPr/>
            <p:nvPr/>
          </p:nvCxnSpPr>
          <p:spPr>
            <a:xfrm>
              <a:off x="3571400" y="1842128"/>
              <a:ext cx="33036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угольник 81"/>
          <p:cNvSpPr/>
          <p:nvPr/>
        </p:nvSpPr>
        <p:spPr>
          <a:xfrm>
            <a:off x="1357290" y="5012511"/>
            <a:ext cx="795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dirty="0"/>
          </a:p>
        </p:txBody>
      </p:sp>
      <p:grpSp>
        <p:nvGrpSpPr>
          <p:cNvPr id="83" name="Группа 82"/>
          <p:cNvGrpSpPr/>
          <p:nvPr/>
        </p:nvGrpSpPr>
        <p:grpSpPr>
          <a:xfrm>
            <a:off x="1974567" y="4896687"/>
            <a:ext cx="882921" cy="806454"/>
            <a:chOff x="593430" y="500042"/>
            <a:chExt cx="882921" cy="806454"/>
          </a:xfrm>
        </p:grpSpPr>
        <p:grpSp>
          <p:nvGrpSpPr>
            <p:cNvPr id="87" name="Group 4"/>
            <p:cNvGrpSpPr>
              <a:grpSpLocks/>
            </p:cNvGrpSpPr>
            <p:nvPr/>
          </p:nvGrpSpPr>
          <p:grpSpPr bwMode="auto">
            <a:xfrm>
              <a:off x="593430" y="500042"/>
              <a:ext cx="882921" cy="806454"/>
              <a:chOff x="7293" y="2004"/>
              <a:chExt cx="657" cy="796"/>
            </a:xfrm>
          </p:grpSpPr>
          <p:sp>
            <p:nvSpPr>
              <p:cNvPr id="88" name="Text Box 5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5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Text Box 6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65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kumimoji="0" lang="en-US" sz="2400" b="1" i="0" u="none" strike="noStrike" cap="none" normalizeH="0" baseline="-2500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85" name="Прямая соединительная линия 84"/>
            <p:cNvCxnSpPr/>
            <p:nvPr/>
          </p:nvCxnSpPr>
          <p:spPr>
            <a:xfrm>
              <a:off x="697502" y="913434"/>
              <a:ext cx="33036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 Box 10"/>
          <p:cNvSpPr txBox="1">
            <a:spLocks noChangeArrowheads="1"/>
          </p:cNvSpPr>
          <p:nvPr/>
        </p:nvSpPr>
        <p:spPr bwMode="auto">
          <a:xfrm>
            <a:off x="3071802" y="5000636"/>
            <a:ext cx="785818" cy="53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 Box 11"/>
          <p:cNvSpPr txBox="1">
            <a:spLocks noChangeArrowheads="1"/>
          </p:cNvSpPr>
          <p:nvPr/>
        </p:nvSpPr>
        <p:spPr bwMode="auto">
          <a:xfrm>
            <a:off x="3788978" y="4750606"/>
            <a:ext cx="783022" cy="53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3714744" y="5259106"/>
            <a:ext cx="882921" cy="455910"/>
            <a:chOff x="427180" y="850586"/>
            <a:chExt cx="882921" cy="455910"/>
          </a:xfrm>
        </p:grpSpPr>
        <p:sp>
          <p:nvSpPr>
            <p:cNvPr id="100" name="Text Box 6"/>
            <p:cNvSpPr txBox="1">
              <a:spLocks noChangeArrowheads="1"/>
            </p:cNvSpPr>
            <p:nvPr/>
          </p:nvSpPr>
          <p:spPr bwMode="auto">
            <a:xfrm>
              <a:off x="427180" y="850586"/>
              <a:ext cx="882921" cy="455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8" name="Прямая соединительная линия 97"/>
            <p:cNvCxnSpPr/>
            <p:nvPr/>
          </p:nvCxnSpPr>
          <p:spPr>
            <a:xfrm>
              <a:off x="590627" y="913434"/>
              <a:ext cx="33036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 Box 5"/>
          <p:cNvSpPr txBox="1">
            <a:spLocks noChangeArrowheads="1"/>
          </p:cNvSpPr>
          <p:nvPr/>
        </p:nvSpPr>
        <p:spPr bwMode="auto">
          <a:xfrm>
            <a:off x="4357686" y="5081598"/>
            <a:ext cx="712250" cy="45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 Box 10"/>
          <p:cNvSpPr txBox="1">
            <a:spLocks noChangeArrowheads="1"/>
          </p:cNvSpPr>
          <p:nvPr/>
        </p:nvSpPr>
        <p:spPr bwMode="auto">
          <a:xfrm>
            <a:off x="5143504" y="5000636"/>
            <a:ext cx="785818" cy="53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5964947" y="5083949"/>
            <a:ext cx="712250" cy="45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628751" y="4976698"/>
            <a:ext cx="514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000100" y="71414"/>
            <a:ext cx="3690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деформации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1"/>
          <p:cNvSpPr>
            <a:spLocks noChangeArrowheads="1"/>
          </p:cNvSpPr>
          <p:nvPr/>
        </p:nvSpPr>
        <p:spPr bwMode="auto">
          <a:xfrm>
            <a:off x="642910" y="785794"/>
            <a:ext cx="38918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=101см-100см =1см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214414" y="2143116"/>
            <a:ext cx="1443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Line 2"/>
          <p:cNvSpPr>
            <a:spLocks noChangeShapeType="1"/>
          </p:cNvSpPr>
          <p:nvPr/>
        </p:nvSpPr>
        <p:spPr bwMode="auto">
          <a:xfrm flipH="1" flipV="1">
            <a:off x="5269805" y="72395"/>
            <a:ext cx="53725" cy="2713663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Line 3"/>
          <p:cNvSpPr>
            <a:spLocks noChangeShapeType="1"/>
          </p:cNvSpPr>
          <p:nvPr/>
        </p:nvSpPr>
        <p:spPr bwMode="auto">
          <a:xfrm flipV="1">
            <a:off x="5036929" y="2721114"/>
            <a:ext cx="3804776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" name="Line 5"/>
          <p:cNvSpPr>
            <a:spLocks noChangeShapeType="1"/>
          </p:cNvSpPr>
          <p:nvPr/>
        </p:nvSpPr>
        <p:spPr bwMode="auto">
          <a:xfrm flipV="1">
            <a:off x="5346856" y="1000108"/>
            <a:ext cx="1153969" cy="1785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5429256" y="1357298"/>
            <a:ext cx="3118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пропорционально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841177" y="-207844"/>
            <a:ext cx="494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8341639" y="2578238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296170" y="4986988"/>
            <a:ext cx="1188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2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54" grpId="0" animBg="1"/>
      <p:bldP spid="54" grpId="1" animBg="1"/>
      <p:bldP spid="5121" grpId="0"/>
      <p:bldP spid="9" grpId="0"/>
      <p:bldP spid="12" grpId="0"/>
      <p:bldP spid="5128" grpId="0"/>
      <p:bldP spid="51" grpId="0"/>
      <p:bldP spid="52" grpId="0"/>
      <p:bldP spid="52" grpId="1"/>
      <p:bldP spid="53" grpId="0"/>
      <p:bldP spid="53" grpId="1"/>
      <p:bldP spid="82" grpId="0"/>
      <p:bldP spid="93" grpId="0"/>
      <p:bldP spid="95" grpId="0"/>
      <p:bldP spid="95" grpId="1"/>
      <p:bldP spid="102" grpId="0"/>
      <p:bldP spid="103" grpId="0"/>
      <p:bldP spid="104" grpId="0"/>
      <p:bldP spid="105" grpId="0"/>
      <p:bldP spid="74" grpId="0"/>
      <p:bldP spid="76" grpId="0"/>
      <p:bldP spid="78" grpId="0"/>
      <p:bldP spid="86" grpId="0" animBg="1"/>
      <p:bldP spid="90" grpId="0" animBg="1"/>
      <p:bldP spid="92" grpId="0" animBg="1"/>
      <p:bldP spid="101" grpId="0"/>
      <p:bldP spid="106" grpId="0"/>
      <p:bldP spid="108" grpId="0"/>
      <p:bldP spid="1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06" y="0"/>
            <a:ext cx="4152162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6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Деформации</a:t>
            </a:r>
            <a:r>
              <a:rPr lang="ru-RU" sz="36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00594" y="0"/>
            <a:ext cx="42148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упругие  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пластичные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819132"/>
            <a:ext cx="32470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растяжение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64289" y="1281098"/>
            <a:ext cx="11969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Тросс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61352" y="890570"/>
            <a:ext cx="20637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сжатие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23801" y="1209660"/>
            <a:ext cx="1148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 flipH="1" flipV="1">
            <a:off x="5214942" y="3715733"/>
            <a:ext cx="53725" cy="271366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 flipV="1">
            <a:off x="4982066" y="6364452"/>
            <a:ext cx="3804776" cy="45719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5291991" y="4442949"/>
            <a:ext cx="2437703" cy="1986447"/>
            <a:chOff x="8801" y="6594"/>
            <a:chExt cx="1660" cy="1654"/>
          </a:xfrm>
        </p:grpSpPr>
        <p:sp>
          <p:nvSpPr>
            <p:cNvPr id="4101" name="Line 5"/>
            <p:cNvSpPr>
              <a:spLocks noChangeShapeType="1"/>
            </p:cNvSpPr>
            <p:nvPr/>
          </p:nvSpPr>
          <p:spPr bwMode="auto">
            <a:xfrm flipV="1">
              <a:off x="8801" y="7661"/>
              <a:ext cx="185" cy="58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102" name="Arc 6"/>
            <p:cNvSpPr>
              <a:spLocks/>
            </p:cNvSpPr>
            <p:nvPr/>
          </p:nvSpPr>
          <p:spPr bwMode="auto">
            <a:xfrm rot="401359" flipH="1">
              <a:off x="8998" y="7392"/>
              <a:ext cx="392" cy="322"/>
            </a:xfrm>
            <a:custGeom>
              <a:avLst/>
              <a:gdLst>
                <a:gd name="G0" fmla="+- 9084 0 0"/>
                <a:gd name="G1" fmla="+- 21600 0 0"/>
                <a:gd name="G2" fmla="+- 21600 0 0"/>
                <a:gd name="T0" fmla="*/ 0 w 30684"/>
                <a:gd name="T1" fmla="*/ 2003 h 21600"/>
                <a:gd name="T2" fmla="*/ 30684 w 30684"/>
                <a:gd name="T3" fmla="*/ 21600 h 21600"/>
                <a:gd name="T4" fmla="*/ 9084 w 3068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84" h="21600" fill="none" extrusionOk="0">
                  <a:moveTo>
                    <a:pt x="0" y="2003"/>
                  </a:moveTo>
                  <a:cubicBezTo>
                    <a:pt x="2846" y="683"/>
                    <a:pt x="5946" y="-1"/>
                    <a:pt x="9084" y="0"/>
                  </a:cubicBezTo>
                  <a:cubicBezTo>
                    <a:pt x="21013" y="0"/>
                    <a:pt x="30684" y="9670"/>
                    <a:pt x="30684" y="21600"/>
                  </a:cubicBezTo>
                </a:path>
                <a:path w="30684" h="21600" stroke="0" extrusionOk="0">
                  <a:moveTo>
                    <a:pt x="0" y="2003"/>
                  </a:moveTo>
                  <a:cubicBezTo>
                    <a:pt x="2846" y="683"/>
                    <a:pt x="5946" y="-1"/>
                    <a:pt x="9084" y="0"/>
                  </a:cubicBezTo>
                  <a:cubicBezTo>
                    <a:pt x="21013" y="0"/>
                    <a:pt x="30684" y="9670"/>
                    <a:pt x="30684" y="21600"/>
                  </a:cubicBezTo>
                  <a:lnTo>
                    <a:pt x="9084" y="21600"/>
                  </a:lnTo>
                  <a:close/>
                </a:path>
              </a:pathLst>
            </a:custGeom>
            <a:noFill/>
            <a:ln w="762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3" name="Arc 7"/>
            <p:cNvSpPr>
              <a:spLocks/>
            </p:cNvSpPr>
            <p:nvPr/>
          </p:nvSpPr>
          <p:spPr bwMode="auto">
            <a:xfrm flipV="1">
              <a:off x="9399" y="6775"/>
              <a:ext cx="760" cy="726"/>
            </a:xfrm>
            <a:custGeom>
              <a:avLst/>
              <a:gdLst>
                <a:gd name="G0" fmla="+- 8459 0 0"/>
                <a:gd name="G1" fmla="+- 21600 0 0"/>
                <a:gd name="G2" fmla="+- 21600 0 0"/>
                <a:gd name="T0" fmla="*/ 0 w 30059"/>
                <a:gd name="T1" fmla="*/ 1725 h 21600"/>
                <a:gd name="T2" fmla="*/ 30059 w 30059"/>
                <a:gd name="T3" fmla="*/ 21600 h 21600"/>
                <a:gd name="T4" fmla="*/ 8459 w 3005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059" h="21600" fill="none" extrusionOk="0">
                  <a:moveTo>
                    <a:pt x="0" y="1725"/>
                  </a:moveTo>
                  <a:cubicBezTo>
                    <a:pt x="2674" y="586"/>
                    <a:pt x="5551" y="-1"/>
                    <a:pt x="8459" y="0"/>
                  </a:cubicBezTo>
                  <a:cubicBezTo>
                    <a:pt x="20388" y="0"/>
                    <a:pt x="30059" y="9670"/>
                    <a:pt x="30059" y="21600"/>
                  </a:cubicBezTo>
                </a:path>
                <a:path w="30059" h="21600" stroke="0" extrusionOk="0">
                  <a:moveTo>
                    <a:pt x="0" y="1725"/>
                  </a:moveTo>
                  <a:cubicBezTo>
                    <a:pt x="2674" y="586"/>
                    <a:pt x="5551" y="-1"/>
                    <a:pt x="8459" y="0"/>
                  </a:cubicBezTo>
                  <a:cubicBezTo>
                    <a:pt x="20388" y="0"/>
                    <a:pt x="30059" y="9670"/>
                    <a:pt x="30059" y="21600"/>
                  </a:cubicBezTo>
                  <a:lnTo>
                    <a:pt x="8459" y="21600"/>
                  </a:lnTo>
                  <a:close/>
                </a:path>
              </a:pathLst>
            </a:cu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4" name="Arc 8"/>
            <p:cNvSpPr>
              <a:spLocks/>
            </p:cNvSpPr>
            <p:nvPr/>
          </p:nvSpPr>
          <p:spPr bwMode="auto">
            <a:xfrm rot="401359" flipH="1">
              <a:off x="10174" y="6594"/>
              <a:ext cx="287" cy="209"/>
            </a:xfrm>
            <a:custGeom>
              <a:avLst/>
              <a:gdLst>
                <a:gd name="G0" fmla="+- 9084 0 0"/>
                <a:gd name="G1" fmla="+- 21600 0 0"/>
                <a:gd name="G2" fmla="+- 21600 0 0"/>
                <a:gd name="T0" fmla="*/ 0 w 30684"/>
                <a:gd name="T1" fmla="*/ 2003 h 21600"/>
                <a:gd name="T2" fmla="*/ 30684 w 30684"/>
                <a:gd name="T3" fmla="*/ 21600 h 21600"/>
                <a:gd name="T4" fmla="*/ 9084 w 3068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84" h="21600" fill="none" extrusionOk="0">
                  <a:moveTo>
                    <a:pt x="0" y="2003"/>
                  </a:moveTo>
                  <a:cubicBezTo>
                    <a:pt x="2846" y="683"/>
                    <a:pt x="5946" y="-1"/>
                    <a:pt x="9084" y="0"/>
                  </a:cubicBezTo>
                  <a:cubicBezTo>
                    <a:pt x="21013" y="0"/>
                    <a:pt x="30684" y="9670"/>
                    <a:pt x="30684" y="21600"/>
                  </a:cubicBezTo>
                </a:path>
                <a:path w="30684" h="21600" stroke="0" extrusionOk="0">
                  <a:moveTo>
                    <a:pt x="0" y="2003"/>
                  </a:moveTo>
                  <a:cubicBezTo>
                    <a:pt x="2846" y="683"/>
                    <a:pt x="5946" y="-1"/>
                    <a:pt x="9084" y="0"/>
                  </a:cubicBezTo>
                  <a:cubicBezTo>
                    <a:pt x="21013" y="0"/>
                    <a:pt x="30684" y="9670"/>
                    <a:pt x="30684" y="21600"/>
                  </a:cubicBezTo>
                  <a:lnTo>
                    <a:pt x="9084" y="21600"/>
                  </a:lnTo>
                  <a:close/>
                </a:path>
              </a:pathLst>
            </a:custGeom>
            <a:noFill/>
            <a:ln w="762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>
            <a:off x="5344170" y="5721510"/>
            <a:ext cx="2214578" cy="1588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86380" y="5340472"/>
            <a:ext cx="2304000" cy="1588"/>
          </a:xfrm>
          <a:prstGeom prst="line">
            <a:avLst/>
          </a:prstGeom>
          <a:ln w="38100">
            <a:solidFill>
              <a:srgbClr val="00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286380" y="4427544"/>
            <a:ext cx="2214578" cy="158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286380" y="4263102"/>
            <a:ext cx="2251257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прочности…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05733" y="5167656"/>
            <a:ext cx="2181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упругости…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00694" y="5620424"/>
            <a:ext cx="3659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пропорциональности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86314" y="3435494"/>
            <a:ext cx="494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86776" y="6221576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86314" y="4721378"/>
            <a:ext cx="494046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786314" y="5435758"/>
            <a:ext cx="494046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14282" y="1857364"/>
            <a:ext cx="19271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сдвиг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3428992" y="1785926"/>
            <a:ext cx="1285884" cy="4992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2425662" y="1428736"/>
            <a:ext cx="4555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 </a:t>
            </a: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2428860" y="1754035"/>
            <a:ext cx="785817" cy="727009"/>
          </a:xfrm>
          <a:prstGeom prst="parallelogram">
            <a:avLst>
              <a:gd name="adj" fmla="val 53654"/>
            </a:avLst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V="1">
            <a:off x="2428860" y="1571612"/>
            <a:ext cx="0" cy="942965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rc 16"/>
          <p:cNvSpPr>
            <a:spLocks/>
          </p:cNvSpPr>
          <p:nvPr/>
        </p:nvSpPr>
        <p:spPr bwMode="auto">
          <a:xfrm>
            <a:off x="2428860" y="2000240"/>
            <a:ext cx="184667" cy="18913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785786" y="2285992"/>
            <a:ext cx="942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срез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4282" y="2928934"/>
            <a:ext cx="1728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изгиб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Блок-схема: сохраненные данные 40"/>
          <p:cNvSpPr/>
          <p:nvPr/>
        </p:nvSpPr>
        <p:spPr>
          <a:xfrm rot="16200000">
            <a:off x="2179142" y="2687325"/>
            <a:ext cx="428628" cy="1143008"/>
          </a:xfrm>
          <a:prstGeom prst="flowChartOnlineStorage">
            <a:avLst/>
          </a:prstGeom>
          <a:solidFill>
            <a:schemeClr val="accent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сохраненные данные 41"/>
          <p:cNvSpPr/>
          <p:nvPr/>
        </p:nvSpPr>
        <p:spPr>
          <a:xfrm rot="16200000">
            <a:off x="2173602" y="3000373"/>
            <a:ext cx="428628" cy="1143008"/>
          </a:xfrm>
          <a:prstGeom prst="flowChartOnlineStorage">
            <a:avLst/>
          </a:prstGeom>
          <a:solidFill>
            <a:srgbClr val="66CCFF">
              <a:alpha val="88000"/>
            </a:srgb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888849" y="3062228"/>
            <a:ext cx="1182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сжатие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571604" y="3330266"/>
            <a:ext cx="1641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растяжение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14" name="Group 18"/>
          <p:cNvGrpSpPr>
            <a:grpSpLocks/>
          </p:cNvGrpSpPr>
          <p:nvPr/>
        </p:nvGrpSpPr>
        <p:grpSpPr bwMode="auto">
          <a:xfrm>
            <a:off x="3357554" y="2928934"/>
            <a:ext cx="785818" cy="571504"/>
            <a:chOff x="11474" y="9250"/>
            <a:chExt cx="475" cy="398"/>
          </a:xfrm>
        </p:grpSpPr>
        <p:grpSp>
          <p:nvGrpSpPr>
            <p:cNvPr id="4115" name="Group 19"/>
            <p:cNvGrpSpPr>
              <a:grpSpLocks/>
            </p:cNvGrpSpPr>
            <p:nvPr/>
          </p:nvGrpSpPr>
          <p:grpSpPr bwMode="auto">
            <a:xfrm>
              <a:off x="11474" y="9395"/>
              <a:ext cx="475" cy="253"/>
              <a:chOff x="11474" y="9395"/>
              <a:chExt cx="527" cy="253"/>
            </a:xfrm>
          </p:grpSpPr>
          <p:sp>
            <p:nvSpPr>
              <p:cNvPr id="4116" name="Line 20"/>
              <p:cNvSpPr>
                <a:spLocks noChangeShapeType="1"/>
              </p:cNvSpPr>
              <p:nvPr/>
            </p:nvSpPr>
            <p:spPr bwMode="auto">
              <a:xfrm>
                <a:off x="11474" y="9648"/>
                <a:ext cx="52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117" name="Group 21"/>
              <p:cNvGrpSpPr>
                <a:grpSpLocks/>
              </p:cNvGrpSpPr>
              <p:nvPr/>
            </p:nvGrpSpPr>
            <p:grpSpPr bwMode="auto">
              <a:xfrm>
                <a:off x="11480" y="9401"/>
                <a:ext cx="187" cy="241"/>
                <a:chOff x="11480" y="9401"/>
                <a:chExt cx="187" cy="241"/>
              </a:xfrm>
            </p:grpSpPr>
            <p:sp>
              <p:nvSpPr>
                <p:cNvPr id="4118" name="Arc 22"/>
                <p:cNvSpPr>
                  <a:spLocks/>
                </p:cNvSpPr>
                <p:nvPr/>
              </p:nvSpPr>
              <p:spPr bwMode="auto">
                <a:xfrm flipV="1">
                  <a:off x="11480" y="9401"/>
                  <a:ext cx="187" cy="1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1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1480" y="9590"/>
                  <a:ext cx="0" cy="5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4120" name="Group 24"/>
              <p:cNvGrpSpPr>
                <a:grpSpLocks/>
              </p:cNvGrpSpPr>
              <p:nvPr/>
            </p:nvGrpSpPr>
            <p:grpSpPr bwMode="auto">
              <a:xfrm flipH="1">
                <a:off x="11814" y="9395"/>
                <a:ext cx="187" cy="241"/>
                <a:chOff x="11480" y="9401"/>
                <a:chExt cx="187" cy="241"/>
              </a:xfrm>
            </p:grpSpPr>
            <p:sp>
              <p:nvSpPr>
                <p:cNvPr id="4121" name="Arc 25"/>
                <p:cNvSpPr>
                  <a:spLocks/>
                </p:cNvSpPr>
                <p:nvPr/>
              </p:nvSpPr>
              <p:spPr bwMode="auto">
                <a:xfrm flipV="1">
                  <a:off x="11480" y="9401"/>
                  <a:ext cx="187" cy="1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22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1480" y="9590"/>
                  <a:ext cx="0" cy="5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4123" name="Arc 27"/>
            <p:cNvSpPr>
              <a:spLocks/>
            </p:cNvSpPr>
            <p:nvPr/>
          </p:nvSpPr>
          <p:spPr bwMode="auto">
            <a:xfrm flipV="1">
              <a:off x="11529" y="9250"/>
              <a:ext cx="373" cy="143"/>
            </a:xfrm>
            <a:custGeom>
              <a:avLst/>
              <a:gdLst>
                <a:gd name="G0" fmla="+- 21600 0 0"/>
                <a:gd name="G1" fmla="+- 20728 0 0"/>
                <a:gd name="G2" fmla="+- 21600 0 0"/>
                <a:gd name="T0" fmla="*/ 28965 w 43200"/>
                <a:gd name="T1" fmla="*/ 422 h 42328"/>
                <a:gd name="T2" fmla="*/ 15525 w 43200"/>
                <a:gd name="T3" fmla="*/ 0 h 42328"/>
                <a:gd name="T4" fmla="*/ 21600 w 43200"/>
                <a:gd name="T5" fmla="*/ 20728 h 4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328" fill="none" extrusionOk="0">
                  <a:moveTo>
                    <a:pt x="28964" y="422"/>
                  </a:moveTo>
                  <a:cubicBezTo>
                    <a:pt x="37509" y="3521"/>
                    <a:pt x="43200" y="11638"/>
                    <a:pt x="43200" y="20728"/>
                  </a:cubicBezTo>
                  <a:cubicBezTo>
                    <a:pt x="43200" y="32657"/>
                    <a:pt x="33529" y="42328"/>
                    <a:pt x="21600" y="42328"/>
                  </a:cubicBezTo>
                  <a:cubicBezTo>
                    <a:pt x="9670" y="42328"/>
                    <a:pt x="0" y="32657"/>
                    <a:pt x="0" y="20728"/>
                  </a:cubicBezTo>
                  <a:cubicBezTo>
                    <a:pt x="-1" y="11138"/>
                    <a:pt x="6322" y="2696"/>
                    <a:pt x="15524" y="-1"/>
                  </a:cubicBezTo>
                </a:path>
                <a:path w="43200" h="42328" stroke="0" extrusionOk="0">
                  <a:moveTo>
                    <a:pt x="28964" y="422"/>
                  </a:moveTo>
                  <a:cubicBezTo>
                    <a:pt x="37509" y="3521"/>
                    <a:pt x="43200" y="11638"/>
                    <a:pt x="43200" y="20728"/>
                  </a:cubicBezTo>
                  <a:cubicBezTo>
                    <a:pt x="43200" y="32657"/>
                    <a:pt x="33529" y="42328"/>
                    <a:pt x="21600" y="42328"/>
                  </a:cubicBezTo>
                  <a:cubicBezTo>
                    <a:pt x="9670" y="42328"/>
                    <a:pt x="0" y="32657"/>
                    <a:pt x="0" y="20728"/>
                  </a:cubicBezTo>
                  <a:cubicBezTo>
                    <a:pt x="-1" y="11138"/>
                    <a:pt x="6322" y="2696"/>
                    <a:pt x="15524" y="-1"/>
                  </a:cubicBezTo>
                  <a:lnTo>
                    <a:pt x="21600" y="20728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1876295" y="3905912"/>
            <a:ext cx="29814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сдвиг поворотом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71406" y="3714752"/>
            <a:ext cx="21740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4.кручение=</a:t>
            </a:r>
          </a:p>
        </p:txBody>
      </p:sp>
      <p:sp>
        <p:nvSpPr>
          <p:cNvPr id="57" name="Rectangle 28"/>
          <p:cNvSpPr>
            <a:spLocks noChangeArrowheads="1"/>
          </p:cNvSpPr>
          <p:nvPr/>
        </p:nvSpPr>
        <p:spPr bwMode="auto">
          <a:xfrm>
            <a:off x="357158" y="4214818"/>
            <a:ext cx="30685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болты и гайки…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4928198" y="3143248"/>
            <a:ext cx="421583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Диаграмма растяжения </a:t>
            </a: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24"/>
          <p:cNvSpPr>
            <a:spLocks noChangeArrowheads="1"/>
          </p:cNvSpPr>
          <p:nvPr/>
        </p:nvSpPr>
        <p:spPr bwMode="auto">
          <a:xfrm>
            <a:off x="6959980" y="1857735"/>
            <a:ext cx="645409" cy="614636"/>
          </a:xfrm>
          <a:prstGeom prst="ellips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rc 25"/>
          <p:cNvSpPr>
            <a:spLocks/>
          </p:cNvSpPr>
          <p:nvPr/>
        </p:nvSpPr>
        <p:spPr bwMode="auto">
          <a:xfrm>
            <a:off x="6358014" y="1887515"/>
            <a:ext cx="596541" cy="602092"/>
          </a:xfrm>
          <a:custGeom>
            <a:avLst/>
            <a:gdLst>
              <a:gd name="G0" fmla="+- 12786 0 0"/>
              <a:gd name="G1" fmla="+- 21600 0 0"/>
              <a:gd name="G2" fmla="+- 21600 0 0"/>
              <a:gd name="T0" fmla="*/ 2799 w 34386"/>
              <a:gd name="T1" fmla="*/ 2448 h 43200"/>
              <a:gd name="T2" fmla="*/ 0 w 34386"/>
              <a:gd name="T3" fmla="*/ 39010 h 43200"/>
              <a:gd name="T4" fmla="*/ 12786 w 3438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386" h="43200" fill="none" extrusionOk="0">
                <a:moveTo>
                  <a:pt x="2798" y="2447"/>
                </a:moveTo>
                <a:cubicBezTo>
                  <a:pt x="5882" y="839"/>
                  <a:pt x="9308" y="-1"/>
                  <a:pt x="12786" y="0"/>
                </a:cubicBezTo>
                <a:cubicBezTo>
                  <a:pt x="24715" y="0"/>
                  <a:pt x="34386" y="9670"/>
                  <a:pt x="34386" y="21600"/>
                </a:cubicBezTo>
                <a:cubicBezTo>
                  <a:pt x="34386" y="33529"/>
                  <a:pt x="24715" y="43200"/>
                  <a:pt x="12786" y="43200"/>
                </a:cubicBezTo>
                <a:cubicBezTo>
                  <a:pt x="8186" y="43200"/>
                  <a:pt x="3707" y="41731"/>
                  <a:pt x="0" y="39009"/>
                </a:cubicBezTo>
              </a:path>
              <a:path w="34386" h="43200" stroke="0" extrusionOk="0">
                <a:moveTo>
                  <a:pt x="2798" y="2447"/>
                </a:moveTo>
                <a:cubicBezTo>
                  <a:pt x="5882" y="839"/>
                  <a:pt x="9308" y="-1"/>
                  <a:pt x="12786" y="0"/>
                </a:cubicBezTo>
                <a:cubicBezTo>
                  <a:pt x="24715" y="0"/>
                  <a:pt x="34386" y="9670"/>
                  <a:pt x="34386" y="21600"/>
                </a:cubicBezTo>
                <a:cubicBezTo>
                  <a:pt x="34386" y="33529"/>
                  <a:pt x="24715" y="43200"/>
                  <a:pt x="12786" y="43200"/>
                </a:cubicBezTo>
                <a:cubicBezTo>
                  <a:pt x="8186" y="43200"/>
                  <a:pt x="3707" y="41731"/>
                  <a:pt x="0" y="39009"/>
                </a:cubicBezTo>
                <a:lnTo>
                  <a:pt x="12786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4" name="Group 26"/>
          <p:cNvGrpSpPr>
            <a:grpSpLocks/>
          </p:cNvGrpSpPr>
          <p:nvPr/>
        </p:nvGrpSpPr>
        <p:grpSpPr bwMode="auto">
          <a:xfrm>
            <a:off x="6929437" y="1071529"/>
            <a:ext cx="1329878" cy="1486832"/>
            <a:chOff x="1767" y="7683"/>
            <a:chExt cx="1161" cy="1778"/>
          </a:xfrm>
        </p:grpSpPr>
        <p:sp>
          <p:nvSpPr>
            <p:cNvPr id="55" name="Line 27"/>
            <p:cNvSpPr>
              <a:spLocks noChangeShapeType="1"/>
            </p:cNvSpPr>
            <p:nvPr/>
          </p:nvSpPr>
          <p:spPr bwMode="auto">
            <a:xfrm>
              <a:off x="1767" y="7683"/>
              <a:ext cx="317" cy="147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Arc 28"/>
            <p:cNvSpPr>
              <a:spLocks/>
            </p:cNvSpPr>
            <p:nvPr/>
          </p:nvSpPr>
          <p:spPr bwMode="auto">
            <a:xfrm rot="9817141">
              <a:off x="2111" y="9082"/>
              <a:ext cx="319" cy="379"/>
            </a:xfrm>
            <a:custGeom>
              <a:avLst/>
              <a:gdLst>
                <a:gd name="G0" fmla="+- 14337 0 0"/>
                <a:gd name="G1" fmla="+- 21600 0 0"/>
                <a:gd name="G2" fmla="+- 21600 0 0"/>
                <a:gd name="T0" fmla="*/ 0 w 35937"/>
                <a:gd name="T1" fmla="*/ 5444 h 21600"/>
                <a:gd name="T2" fmla="*/ 35937 w 35937"/>
                <a:gd name="T3" fmla="*/ 21600 h 21600"/>
                <a:gd name="T4" fmla="*/ 14337 w 3593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937" h="21600" fill="none" extrusionOk="0">
                  <a:moveTo>
                    <a:pt x="0" y="5444"/>
                  </a:moveTo>
                  <a:cubicBezTo>
                    <a:pt x="3952" y="1936"/>
                    <a:pt x="9053" y="-1"/>
                    <a:pt x="14337" y="0"/>
                  </a:cubicBezTo>
                  <a:cubicBezTo>
                    <a:pt x="26266" y="0"/>
                    <a:pt x="35937" y="9670"/>
                    <a:pt x="35937" y="21600"/>
                  </a:cubicBezTo>
                </a:path>
                <a:path w="35937" h="21600" stroke="0" extrusionOk="0">
                  <a:moveTo>
                    <a:pt x="0" y="5444"/>
                  </a:moveTo>
                  <a:cubicBezTo>
                    <a:pt x="3952" y="1936"/>
                    <a:pt x="9053" y="-1"/>
                    <a:pt x="14337" y="0"/>
                  </a:cubicBezTo>
                  <a:cubicBezTo>
                    <a:pt x="26266" y="0"/>
                    <a:pt x="35937" y="9670"/>
                    <a:pt x="35937" y="21600"/>
                  </a:cubicBezTo>
                  <a:lnTo>
                    <a:pt x="14337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Arc 29"/>
            <p:cNvSpPr>
              <a:spLocks/>
            </p:cNvSpPr>
            <p:nvPr/>
          </p:nvSpPr>
          <p:spPr bwMode="auto">
            <a:xfrm rot="11105323" flipV="1">
              <a:off x="2474" y="8703"/>
              <a:ext cx="454" cy="6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6429420" y="726043"/>
            <a:ext cx="146524" cy="1988577"/>
            <a:chOff x="4181966" y="1121335"/>
            <a:chExt cx="1636314" cy="2950607"/>
          </a:xfrm>
        </p:grpSpPr>
        <p:grpSp>
          <p:nvGrpSpPr>
            <p:cNvPr id="62" name="Group 21"/>
            <p:cNvGrpSpPr>
              <a:grpSpLocks/>
            </p:cNvGrpSpPr>
            <p:nvPr/>
          </p:nvGrpSpPr>
          <p:grpSpPr bwMode="auto">
            <a:xfrm>
              <a:off x="4181966" y="1121335"/>
              <a:ext cx="1635585" cy="2319042"/>
              <a:chOff x="996" y="7099"/>
              <a:chExt cx="1635585" cy="1869"/>
            </a:xfrm>
          </p:grpSpPr>
          <p:sp>
            <p:nvSpPr>
              <p:cNvPr id="64" name="Line 22"/>
              <p:cNvSpPr>
                <a:spLocks noChangeShapeType="1"/>
              </p:cNvSpPr>
              <p:nvPr/>
            </p:nvSpPr>
            <p:spPr bwMode="auto">
              <a:xfrm>
                <a:off x="1636581" y="7099"/>
                <a:ext cx="0" cy="1869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Line 23"/>
              <p:cNvSpPr>
                <a:spLocks noChangeShapeType="1"/>
              </p:cNvSpPr>
              <p:nvPr/>
            </p:nvSpPr>
            <p:spPr bwMode="auto">
              <a:xfrm>
                <a:off x="996" y="8548"/>
                <a:ext cx="2374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3" name="Line 30"/>
            <p:cNvSpPr>
              <a:spLocks noChangeShapeType="1"/>
            </p:cNvSpPr>
            <p:nvPr/>
          </p:nvSpPr>
          <p:spPr bwMode="auto">
            <a:xfrm>
              <a:off x="5818280" y="2819265"/>
              <a:ext cx="0" cy="1252677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6643533" y="476888"/>
            <a:ext cx="285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Line 3"/>
          <p:cNvSpPr>
            <a:spLocks noChangeShapeType="1"/>
          </p:cNvSpPr>
          <p:nvPr/>
        </p:nvSpPr>
        <p:spPr bwMode="auto">
          <a:xfrm flipV="1">
            <a:off x="6211908" y="2173609"/>
            <a:ext cx="2503528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154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6313808" y="2112622"/>
            <a:ext cx="2542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                                 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786314" y="3949966"/>
            <a:ext cx="494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67" name="Rectangle 1"/>
          <p:cNvSpPr>
            <a:spLocks noChangeArrowheads="1"/>
          </p:cNvSpPr>
          <p:nvPr/>
        </p:nvSpPr>
        <p:spPr bwMode="auto">
          <a:xfrm>
            <a:off x="6786546" y="1252823"/>
            <a:ext cx="235745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отталкивание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6786514" y="2610145"/>
            <a:ext cx="214320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притяжение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071538" y="6143644"/>
            <a:ext cx="2584560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620662" y="5809466"/>
            <a:ext cx="1808858" cy="4770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4357686" y="5679300"/>
            <a:ext cx="500066" cy="535782"/>
            <a:chOff x="3071802" y="5000636"/>
            <a:chExt cx="500066" cy="535782"/>
          </a:xfrm>
        </p:grpSpPr>
        <p:cxnSp>
          <p:nvCxnSpPr>
            <p:cNvPr id="78" name="Прямая со стрелкой 77"/>
            <p:cNvCxnSpPr/>
            <p:nvPr/>
          </p:nvCxnSpPr>
          <p:spPr>
            <a:xfrm>
              <a:off x="3071802" y="5072074"/>
              <a:ext cx="468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 Box 10"/>
            <p:cNvSpPr txBox="1">
              <a:spLocks noChangeArrowheads="1"/>
            </p:cNvSpPr>
            <p:nvPr/>
          </p:nvSpPr>
          <p:spPr bwMode="auto">
            <a:xfrm>
              <a:off x="3071802" y="5000636"/>
              <a:ext cx="500066" cy="535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1" name="Прямая со стрелкой 80"/>
          <p:cNvCxnSpPr/>
          <p:nvPr/>
        </p:nvCxnSpPr>
        <p:spPr>
          <a:xfrm>
            <a:off x="3643306" y="6213494"/>
            <a:ext cx="792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315538" y="6215082"/>
            <a:ext cx="756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Группа 86"/>
          <p:cNvGrpSpPr/>
          <p:nvPr/>
        </p:nvGrpSpPr>
        <p:grpSpPr>
          <a:xfrm>
            <a:off x="13648" y="5679300"/>
            <a:ext cx="500066" cy="535782"/>
            <a:chOff x="3071802" y="5000636"/>
            <a:chExt cx="500066" cy="535782"/>
          </a:xfrm>
        </p:grpSpPr>
        <p:cxnSp>
          <p:nvCxnSpPr>
            <p:cNvPr id="88" name="Прямая со стрелкой 87"/>
            <p:cNvCxnSpPr/>
            <p:nvPr/>
          </p:nvCxnSpPr>
          <p:spPr>
            <a:xfrm>
              <a:off x="3071802" y="5072074"/>
              <a:ext cx="468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 Box 10"/>
            <p:cNvSpPr txBox="1">
              <a:spLocks noChangeArrowheads="1"/>
            </p:cNvSpPr>
            <p:nvPr/>
          </p:nvSpPr>
          <p:spPr bwMode="auto">
            <a:xfrm>
              <a:off x="3071802" y="5000636"/>
              <a:ext cx="500066" cy="535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1200734" y="4929198"/>
            <a:ext cx="2584560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1" name="Группа 90"/>
          <p:cNvGrpSpPr/>
          <p:nvPr/>
        </p:nvGrpSpPr>
        <p:grpSpPr>
          <a:xfrm>
            <a:off x="4286248" y="4333596"/>
            <a:ext cx="500066" cy="535782"/>
            <a:chOff x="3071802" y="5000636"/>
            <a:chExt cx="500066" cy="535782"/>
          </a:xfrm>
        </p:grpSpPr>
        <p:cxnSp>
          <p:nvCxnSpPr>
            <p:cNvPr id="92" name="Прямая со стрелкой 91"/>
            <p:cNvCxnSpPr/>
            <p:nvPr/>
          </p:nvCxnSpPr>
          <p:spPr>
            <a:xfrm>
              <a:off x="3071802" y="5072074"/>
              <a:ext cx="468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 Box 10"/>
            <p:cNvSpPr txBox="1">
              <a:spLocks noChangeArrowheads="1"/>
            </p:cNvSpPr>
            <p:nvPr/>
          </p:nvSpPr>
          <p:spPr bwMode="auto">
            <a:xfrm>
              <a:off x="3071802" y="5000636"/>
              <a:ext cx="500066" cy="535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4" name="Прямая со стрелкой 93"/>
          <p:cNvCxnSpPr/>
          <p:nvPr/>
        </p:nvCxnSpPr>
        <p:spPr>
          <a:xfrm>
            <a:off x="3772502" y="4993384"/>
            <a:ext cx="1008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170140" y="4993384"/>
            <a:ext cx="1008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Группа 95"/>
          <p:cNvGrpSpPr/>
          <p:nvPr/>
        </p:nvGrpSpPr>
        <p:grpSpPr>
          <a:xfrm>
            <a:off x="285720" y="5107796"/>
            <a:ext cx="500066" cy="535782"/>
            <a:chOff x="3071802" y="5000636"/>
            <a:chExt cx="500066" cy="535782"/>
          </a:xfrm>
        </p:grpSpPr>
        <p:cxnSp>
          <p:nvCxnSpPr>
            <p:cNvPr id="97" name="Прямая со стрелкой 96"/>
            <p:cNvCxnSpPr/>
            <p:nvPr/>
          </p:nvCxnSpPr>
          <p:spPr>
            <a:xfrm>
              <a:off x="3071802" y="5072074"/>
              <a:ext cx="468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 Box 10"/>
            <p:cNvSpPr txBox="1">
              <a:spLocks noChangeArrowheads="1"/>
            </p:cNvSpPr>
            <p:nvPr/>
          </p:nvSpPr>
          <p:spPr bwMode="auto">
            <a:xfrm>
              <a:off x="3071802" y="5000636"/>
              <a:ext cx="500066" cy="535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9" name="Прямоугольник 98"/>
          <p:cNvSpPr/>
          <p:nvPr/>
        </p:nvSpPr>
        <p:spPr>
          <a:xfrm>
            <a:off x="6357950" y="3786190"/>
            <a:ext cx="1785950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0" name="Группа 99"/>
          <p:cNvGrpSpPr/>
          <p:nvPr/>
        </p:nvGrpSpPr>
        <p:grpSpPr>
          <a:xfrm>
            <a:off x="8657646" y="3929066"/>
            <a:ext cx="414948" cy="428628"/>
            <a:chOff x="3071802" y="5000636"/>
            <a:chExt cx="500066" cy="535782"/>
          </a:xfrm>
        </p:grpSpPr>
        <p:cxnSp>
          <p:nvCxnSpPr>
            <p:cNvPr id="101" name="Прямая со стрелкой 100"/>
            <p:cNvCxnSpPr/>
            <p:nvPr/>
          </p:nvCxnSpPr>
          <p:spPr>
            <a:xfrm>
              <a:off x="3071802" y="5072074"/>
              <a:ext cx="468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 Box 10"/>
            <p:cNvSpPr txBox="1">
              <a:spLocks noChangeArrowheads="1"/>
            </p:cNvSpPr>
            <p:nvPr/>
          </p:nvSpPr>
          <p:spPr bwMode="auto">
            <a:xfrm>
              <a:off x="3071802" y="5000636"/>
              <a:ext cx="500066" cy="535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>
            <a:off x="8143900" y="3850376"/>
            <a:ext cx="1008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5327356" y="3850376"/>
            <a:ext cx="1008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Группа 104"/>
          <p:cNvGrpSpPr/>
          <p:nvPr/>
        </p:nvGrpSpPr>
        <p:grpSpPr>
          <a:xfrm>
            <a:off x="5357818" y="3921658"/>
            <a:ext cx="428628" cy="535782"/>
            <a:chOff x="3071802" y="5000636"/>
            <a:chExt cx="500066" cy="535782"/>
          </a:xfrm>
        </p:grpSpPr>
        <p:cxnSp>
          <p:nvCxnSpPr>
            <p:cNvPr id="106" name="Прямая со стрелкой 105"/>
            <p:cNvCxnSpPr/>
            <p:nvPr/>
          </p:nvCxnSpPr>
          <p:spPr>
            <a:xfrm>
              <a:off x="3071802" y="5072074"/>
              <a:ext cx="468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 Box 10"/>
            <p:cNvSpPr txBox="1">
              <a:spLocks noChangeArrowheads="1"/>
            </p:cNvSpPr>
            <p:nvPr/>
          </p:nvSpPr>
          <p:spPr bwMode="auto">
            <a:xfrm>
              <a:off x="3071802" y="5000636"/>
              <a:ext cx="500066" cy="535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8" name="Прямоугольник 107"/>
          <p:cNvSpPr/>
          <p:nvPr/>
        </p:nvSpPr>
        <p:spPr>
          <a:xfrm>
            <a:off x="6357950" y="3786190"/>
            <a:ext cx="785818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7286644" y="3786190"/>
            <a:ext cx="857288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Rectangle 1"/>
          <p:cNvSpPr>
            <a:spLocks noChangeArrowheads="1"/>
          </p:cNvSpPr>
          <p:nvPr/>
        </p:nvSpPr>
        <p:spPr bwMode="auto">
          <a:xfrm>
            <a:off x="6786578" y="4643446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пластичные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4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4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4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2.6087E-6 L 0.02969 0.00601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3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3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3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3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3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3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0"/>
                            </p:stCondLst>
                            <p:childTnLst>
                              <p:par>
                                <p:cTn id="151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5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"/>
                            </p:stCondLst>
                            <p:childTnLst>
                              <p:par>
                                <p:cTn id="2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500"/>
                            </p:stCondLst>
                            <p:childTnLst>
                              <p:par>
                                <p:cTn id="2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1" dur="2000" fill="hold"/>
                                        <p:tgtEl>
                                          <p:spTgt spid="99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000"/>
                            </p:stCondLst>
                            <p:childTnLst>
                              <p:par>
                                <p:cTn id="3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9" presetID="5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5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5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5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0.00903 L -0.01458 0.01505 " pathEditMode="relative" rAng="0" ptsTypes="AA">
                                      <p:cBhvr>
                                        <p:cTn id="3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00"/>
                            </p:stCondLst>
                            <p:childTnLst>
                              <p:par>
                                <p:cTn id="3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6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000"/>
                            </p:stCondLst>
                            <p:childTnLst>
                              <p:par>
                                <p:cTn id="3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500"/>
                            </p:stCondLst>
                            <p:childTnLst>
                              <p:par>
                                <p:cTn id="4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2" dur="2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9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0393 L 0.06562 -0.07609 " pathEditMode="relative" rAng="0" ptsTypes="AA">
                                      <p:cBhvr>
                                        <p:cTn id="44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097" grpId="0"/>
      <p:bldP spid="4" grpId="0"/>
      <p:bldP spid="5" grpId="0"/>
      <p:bldP spid="6" grpId="0"/>
      <p:bldP spid="7" grpId="0"/>
      <p:bldP spid="4098" grpId="0" animBg="1"/>
      <p:bldP spid="4099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4108" grpId="0"/>
      <p:bldP spid="33" grpId="0" animBg="1"/>
      <p:bldP spid="34" grpId="0"/>
      <p:bldP spid="4110" grpId="0" animBg="1"/>
      <p:bldP spid="4111" grpId="0" animBg="1"/>
      <p:bldP spid="4112" grpId="0" animBg="1"/>
      <p:bldP spid="4113" grpId="0"/>
      <p:bldP spid="40" grpId="0"/>
      <p:bldP spid="41" grpId="0" animBg="1"/>
      <p:bldP spid="42" grpId="0" animBg="1"/>
      <p:bldP spid="43" grpId="0"/>
      <p:bldP spid="43" grpId="1"/>
      <p:bldP spid="44" grpId="0"/>
      <p:bldP spid="4124" grpId="0"/>
      <p:bldP spid="56" grpId="0"/>
      <p:bldP spid="57" grpId="0"/>
      <p:bldP spid="58" grpId="0" build="allAtOnce" animBg="1"/>
      <p:bldP spid="52" grpId="0" animBg="1"/>
      <p:bldP spid="52" grpId="1" animBg="1"/>
      <p:bldP spid="52" grpId="2" animBg="1"/>
      <p:bldP spid="53" grpId="0" animBg="1"/>
      <p:bldP spid="68" grpId="0"/>
      <p:bldP spid="84" grpId="0" animBg="1"/>
      <p:bldP spid="85" grpId="0"/>
      <p:bldP spid="66" grpId="0"/>
      <p:bldP spid="67" grpId="0" animBg="1"/>
      <p:bldP spid="69" grpId="0" animBg="1"/>
      <p:bldP spid="70" grpId="0" animBg="1"/>
      <p:bldP spid="70" grpId="1" animBg="1"/>
      <p:bldP spid="72" grpId="0" animBg="1"/>
      <p:bldP spid="90" grpId="0" animBg="1"/>
      <p:bldP spid="90" grpId="1" animBg="1"/>
      <p:bldP spid="99" grpId="0" animBg="1"/>
      <p:bldP spid="99" grpId="1" animBg="1"/>
      <p:bldP spid="108" grpId="0" animBg="1"/>
      <p:bldP spid="109" grpId="0" animBg="1"/>
      <p:bldP spid="1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0" y="0"/>
            <a:ext cx="5000628" cy="857232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28596" y="857232"/>
            <a:ext cx="273119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упругость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57158" y="1714488"/>
            <a:ext cx="39004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пластичность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6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00034" y="3000372"/>
            <a:ext cx="82548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хрупкость-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чугун, мрамор, алмаз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action="ppaction://hlinkfile"/>
              </a:rPr>
              <a:t>Прочность</a:t>
            </a: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примеси…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  зерен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дислокации…  </a:t>
            </a:r>
            <a:endParaRPr kumimoji="0" lang="ru-RU" sz="6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7264" y="0"/>
            <a:ext cx="50260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Механические </a:t>
            </a:r>
            <a:r>
              <a:rPr kumimoji="0" lang="ru-RU" sz="4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св-ва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2"/>
          <p:cNvSpPr>
            <a:spLocks noChangeShapeType="1"/>
          </p:cNvSpPr>
          <p:nvPr/>
        </p:nvSpPr>
        <p:spPr bwMode="auto">
          <a:xfrm flipH="1" flipV="1">
            <a:off x="5533268" y="65901"/>
            <a:ext cx="53725" cy="2713663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Line 3"/>
          <p:cNvSpPr>
            <a:spLocks noChangeShapeType="1"/>
          </p:cNvSpPr>
          <p:nvPr/>
        </p:nvSpPr>
        <p:spPr bwMode="auto">
          <a:xfrm flipV="1">
            <a:off x="5300392" y="2714620"/>
            <a:ext cx="3804776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5610320" y="757087"/>
            <a:ext cx="2400991" cy="2022477"/>
            <a:chOff x="8801" y="6564"/>
            <a:chExt cx="1635" cy="1684"/>
          </a:xfrm>
        </p:grpSpPr>
        <p:sp>
          <p:nvSpPr>
            <p:cNvPr id="33" name="Line 5"/>
            <p:cNvSpPr>
              <a:spLocks noChangeShapeType="1"/>
            </p:cNvSpPr>
            <p:nvPr/>
          </p:nvSpPr>
          <p:spPr bwMode="auto">
            <a:xfrm flipV="1">
              <a:off x="8801" y="7661"/>
              <a:ext cx="185" cy="58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4" name="Arc 6"/>
            <p:cNvSpPr>
              <a:spLocks/>
            </p:cNvSpPr>
            <p:nvPr/>
          </p:nvSpPr>
          <p:spPr bwMode="auto">
            <a:xfrm rot="401359" flipH="1">
              <a:off x="8998" y="7392"/>
              <a:ext cx="392" cy="322"/>
            </a:xfrm>
            <a:custGeom>
              <a:avLst/>
              <a:gdLst>
                <a:gd name="G0" fmla="+- 9084 0 0"/>
                <a:gd name="G1" fmla="+- 21600 0 0"/>
                <a:gd name="G2" fmla="+- 21600 0 0"/>
                <a:gd name="T0" fmla="*/ 0 w 30684"/>
                <a:gd name="T1" fmla="*/ 2003 h 21600"/>
                <a:gd name="T2" fmla="*/ 30684 w 30684"/>
                <a:gd name="T3" fmla="*/ 21600 h 21600"/>
                <a:gd name="T4" fmla="*/ 9084 w 3068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84" h="21600" fill="none" extrusionOk="0">
                  <a:moveTo>
                    <a:pt x="0" y="2003"/>
                  </a:moveTo>
                  <a:cubicBezTo>
                    <a:pt x="2846" y="683"/>
                    <a:pt x="5946" y="-1"/>
                    <a:pt x="9084" y="0"/>
                  </a:cubicBezTo>
                  <a:cubicBezTo>
                    <a:pt x="21013" y="0"/>
                    <a:pt x="30684" y="9670"/>
                    <a:pt x="30684" y="21600"/>
                  </a:cubicBezTo>
                </a:path>
                <a:path w="30684" h="21600" stroke="0" extrusionOk="0">
                  <a:moveTo>
                    <a:pt x="0" y="2003"/>
                  </a:moveTo>
                  <a:cubicBezTo>
                    <a:pt x="2846" y="683"/>
                    <a:pt x="5946" y="-1"/>
                    <a:pt x="9084" y="0"/>
                  </a:cubicBezTo>
                  <a:cubicBezTo>
                    <a:pt x="21013" y="0"/>
                    <a:pt x="30684" y="9670"/>
                    <a:pt x="30684" y="21600"/>
                  </a:cubicBezTo>
                  <a:lnTo>
                    <a:pt x="9084" y="21600"/>
                  </a:lnTo>
                  <a:close/>
                </a:path>
              </a:pathLst>
            </a:custGeom>
            <a:noFill/>
            <a:ln w="762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Arc 7"/>
            <p:cNvSpPr>
              <a:spLocks/>
            </p:cNvSpPr>
            <p:nvPr/>
          </p:nvSpPr>
          <p:spPr bwMode="auto">
            <a:xfrm flipV="1">
              <a:off x="9399" y="7118"/>
              <a:ext cx="618" cy="369"/>
            </a:xfrm>
            <a:custGeom>
              <a:avLst/>
              <a:gdLst>
                <a:gd name="G0" fmla="+- 8459 0 0"/>
                <a:gd name="G1" fmla="+- 21600 0 0"/>
                <a:gd name="G2" fmla="+- 21600 0 0"/>
                <a:gd name="T0" fmla="*/ 0 w 30059"/>
                <a:gd name="T1" fmla="*/ 1725 h 21600"/>
                <a:gd name="T2" fmla="*/ 30059 w 30059"/>
                <a:gd name="T3" fmla="*/ 21600 h 21600"/>
                <a:gd name="T4" fmla="*/ 8459 w 3005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059" h="21600" fill="none" extrusionOk="0">
                  <a:moveTo>
                    <a:pt x="0" y="1725"/>
                  </a:moveTo>
                  <a:cubicBezTo>
                    <a:pt x="2674" y="586"/>
                    <a:pt x="5551" y="-1"/>
                    <a:pt x="8459" y="0"/>
                  </a:cubicBezTo>
                  <a:cubicBezTo>
                    <a:pt x="20388" y="0"/>
                    <a:pt x="30059" y="9670"/>
                    <a:pt x="30059" y="21600"/>
                  </a:cubicBezTo>
                </a:path>
                <a:path w="30059" h="21600" stroke="0" extrusionOk="0">
                  <a:moveTo>
                    <a:pt x="0" y="1725"/>
                  </a:moveTo>
                  <a:cubicBezTo>
                    <a:pt x="2674" y="586"/>
                    <a:pt x="5551" y="-1"/>
                    <a:pt x="8459" y="0"/>
                  </a:cubicBezTo>
                  <a:cubicBezTo>
                    <a:pt x="20388" y="0"/>
                    <a:pt x="30059" y="9670"/>
                    <a:pt x="30059" y="21600"/>
                  </a:cubicBezTo>
                  <a:lnTo>
                    <a:pt x="8459" y="21600"/>
                  </a:lnTo>
                  <a:close/>
                </a:path>
              </a:pathLst>
            </a:cu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Arc 8"/>
            <p:cNvSpPr>
              <a:spLocks/>
            </p:cNvSpPr>
            <p:nvPr/>
          </p:nvSpPr>
          <p:spPr bwMode="auto">
            <a:xfrm rot="401359" flipH="1">
              <a:off x="10044" y="6564"/>
              <a:ext cx="392" cy="621"/>
            </a:xfrm>
            <a:custGeom>
              <a:avLst/>
              <a:gdLst>
                <a:gd name="G0" fmla="+- 9084 0 0"/>
                <a:gd name="G1" fmla="+- 21600 0 0"/>
                <a:gd name="G2" fmla="+- 21600 0 0"/>
                <a:gd name="T0" fmla="*/ 0 w 30684"/>
                <a:gd name="T1" fmla="*/ 2003 h 21600"/>
                <a:gd name="T2" fmla="*/ 30684 w 30684"/>
                <a:gd name="T3" fmla="*/ 21600 h 21600"/>
                <a:gd name="T4" fmla="*/ 9084 w 3068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84" h="21600" fill="none" extrusionOk="0">
                  <a:moveTo>
                    <a:pt x="0" y="2003"/>
                  </a:moveTo>
                  <a:cubicBezTo>
                    <a:pt x="2846" y="683"/>
                    <a:pt x="5946" y="-1"/>
                    <a:pt x="9084" y="0"/>
                  </a:cubicBezTo>
                  <a:cubicBezTo>
                    <a:pt x="21013" y="0"/>
                    <a:pt x="30684" y="9670"/>
                    <a:pt x="30684" y="21600"/>
                  </a:cubicBezTo>
                </a:path>
                <a:path w="30684" h="21600" stroke="0" extrusionOk="0">
                  <a:moveTo>
                    <a:pt x="0" y="2003"/>
                  </a:moveTo>
                  <a:cubicBezTo>
                    <a:pt x="2846" y="683"/>
                    <a:pt x="5946" y="-1"/>
                    <a:pt x="9084" y="0"/>
                  </a:cubicBezTo>
                  <a:cubicBezTo>
                    <a:pt x="21013" y="0"/>
                    <a:pt x="30684" y="9670"/>
                    <a:pt x="30684" y="21600"/>
                  </a:cubicBezTo>
                  <a:lnTo>
                    <a:pt x="9084" y="21600"/>
                  </a:lnTo>
                  <a:close/>
                </a:path>
              </a:pathLst>
            </a:custGeom>
            <a:noFill/>
            <a:ln w="76200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5638109" y="1142984"/>
            <a:ext cx="2181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упругости…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04640" y="-214338"/>
            <a:ext cx="494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endParaRPr lang="ru-RU" sz="4000" dirty="0">
              <a:solidFill>
                <a:srgbClr val="0033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605102" y="2571744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04640" y="1071546"/>
            <a:ext cx="494046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endParaRPr lang="ru-RU" sz="4000" dirty="0">
              <a:solidFill>
                <a:srgbClr val="000099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538794" y="1712900"/>
            <a:ext cx="1071570" cy="1588"/>
          </a:xfrm>
          <a:prstGeom prst="line">
            <a:avLst/>
          </a:prstGeom>
          <a:ln w="38100">
            <a:solidFill>
              <a:srgbClr val="00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1785918" y="2428868"/>
            <a:ext cx="35142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штамп., ковка</a:t>
            </a:r>
            <a:endParaRPr kumimoji="0" lang="ru-RU" sz="6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4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4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4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4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4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4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4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4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4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098" grpId="0"/>
      <p:bldP spid="16" grpId="0"/>
      <p:bldP spid="17" grpId="0" build="p"/>
      <p:bldP spid="18" grpId="0"/>
      <p:bldP spid="30" grpId="0" animBg="1"/>
      <p:bldP spid="31" grpId="0" animBg="1"/>
      <p:bldP spid="37" grpId="0"/>
      <p:bldP spid="38" grpId="0"/>
      <p:bldP spid="39" grpId="0"/>
      <p:bldP spid="40" grpId="0"/>
      <p:bldP spid="4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6838</TotalTime>
  <Words>1016</Words>
  <Application>Microsoft Office PowerPoint</Application>
  <PresentationFormat>Экран (4:3)</PresentationFormat>
  <Paragraphs>313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Домашнее задание.</vt:lpstr>
      <vt:lpstr>Слайд 4</vt:lpstr>
      <vt:lpstr>Слайд 5</vt:lpstr>
      <vt:lpstr>Слайд 6</vt:lpstr>
      <vt:lpstr>Слайд 7</vt:lpstr>
      <vt:lpstr>Слайд 8</vt:lpstr>
      <vt:lpstr>Слайд 9</vt:lpstr>
      <vt:lpstr>Домашнее задание.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955</cp:revision>
  <dcterms:created xsi:type="dcterms:W3CDTF">2009-11-04T14:29:22Z</dcterms:created>
  <dcterms:modified xsi:type="dcterms:W3CDTF">2021-12-14T06:18:05Z</dcterms:modified>
</cp:coreProperties>
</file>