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8"/>
  </p:notesMasterIdLst>
  <p:sldIdLst>
    <p:sldId id="376" r:id="rId2"/>
    <p:sldId id="311" r:id="rId3"/>
    <p:sldId id="427" r:id="rId4"/>
    <p:sldId id="316" r:id="rId5"/>
    <p:sldId id="422" r:id="rId6"/>
    <p:sldId id="423" r:id="rId7"/>
    <p:sldId id="424" r:id="rId8"/>
    <p:sldId id="425" r:id="rId9"/>
    <p:sldId id="445" r:id="rId10"/>
    <p:sldId id="429" r:id="rId11"/>
    <p:sldId id="414" r:id="rId12"/>
    <p:sldId id="416" r:id="rId13"/>
    <p:sldId id="433" r:id="rId14"/>
    <p:sldId id="434" r:id="rId15"/>
    <p:sldId id="430" r:id="rId16"/>
    <p:sldId id="435" r:id="rId17"/>
    <p:sldId id="436" r:id="rId18"/>
    <p:sldId id="432" r:id="rId19"/>
    <p:sldId id="426" r:id="rId20"/>
    <p:sldId id="437" r:id="rId21"/>
    <p:sldId id="439" r:id="rId22"/>
    <p:sldId id="446" r:id="rId23"/>
    <p:sldId id="443" r:id="rId24"/>
    <p:sldId id="442" r:id="rId25"/>
    <p:sldId id="444" r:id="rId26"/>
    <p:sldId id="41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6600"/>
    <a:srgbClr val="66CCFF"/>
    <a:srgbClr val="0033CC"/>
    <a:srgbClr val="003300"/>
    <a:srgbClr val="000099"/>
    <a:srgbClr val="0014AC"/>
    <a:srgbClr val="220FB1"/>
    <a:srgbClr val="000000"/>
    <a:srgbClr val="365D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 autoAdjust="0"/>
    <p:restoredTop sz="94660" autoAdjust="0"/>
  </p:normalViewPr>
  <p:slideViewPr>
    <p:cSldViewPr>
      <p:cViewPr>
        <p:scale>
          <a:sx n="57" d="100"/>
          <a:sy n="57" d="100"/>
        </p:scale>
        <p:origin x="-69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2102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0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8.wav"/><Relationship Id="rId9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8.wav"/><Relationship Id="rId10" Type="http://schemas.openxmlformats.org/officeDocument/2006/relationships/image" Target="../media/image12.png"/><Relationship Id="rId4" Type="http://schemas.openxmlformats.org/officeDocument/2006/relationships/audio" Target="../media/audio6.wav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1.wav"/><Relationship Id="rId4" Type="http://schemas.openxmlformats.org/officeDocument/2006/relationships/audio" Target="../media/audio8.wav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8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17.png"/><Relationship Id="rId5" Type="http://schemas.openxmlformats.org/officeDocument/2006/relationships/audio" Target="../media/audio3.wav"/><Relationship Id="rId10" Type="http://schemas.openxmlformats.org/officeDocument/2006/relationships/image" Target="../media/image16.png"/><Relationship Id="rId4" Type="http://schemas.openxmlformats.org/officeDocument/2006/relationships/audio" Target="../media/audio10.wav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8.wav"/><Relationship Id="rId7" Type="http://schemas.openxmlformats.org/officeDocument/2006/relationships/audio" Target="../media/audio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4.wav"/><Relationship Id="rId9" Type="http://schemas.openxmlformats.org/officeDocument/2006/relationships/hyperlink" Target="../../../../dos/DOSBox-0.74/&#1071;&#1088;&#1083;&#1099;&#1082;%20&#1076;&#1083;&#1103;%20DOSBox.lnk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5" Type="http://schemas.openxmlformats.org/officeDocument/2006/relationships/audio" Target="../media/audio4.wav"/><Relationship Id="rId10" Type="http://schemas.openxmlformats.org/officeDocument/2006/relationships/hyperlink" Target="../../../../dos/DOSBox-0.74/&#1071;&#1088;&#1083;&#1099;&#1082;%20&#1076;&#1083;&#1103;%20DOSBox.lnk" TargetMode="External"/><Relationship Id="rId4" Type="http://schemas.openxmlformats.org/officeDocument/2006/relationships/audio" Target="../media/audio8.wav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0.wav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0.wav"/><Relationship Id="rId4" Type="http://schemas.openxmlformats.org/officeDocument/2006/relationships/audio" Target="../media/audio8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6.wav"/><Relationship Id="rId4" Type="http://schemas.openxmlformats.org/officeDocument/2006/relationships/audio" Target="../media/audio8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10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3.wav"/><Relationship Id="rId4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audio" Target="../media/audio1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1.wav"/><Relationship Id="rId10" Type="http://schemas.openxmlformats.org/officeDocument/2006/relationships/image" Target="../media/image20.jpeg"/><Relationship Id="rId4" Type="http://schemas.openxmlformats.org/officeDocument/2006/relationships/audio" Target="../media/audio8.wav"/><Relationship Id="rId9" Type="http://schemas.openxmlformats.org/officeDocument/2006/relationships/audio" Target="../media/audio13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8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0.wav"/><Relationship Id="rId4" Type="http://schemas.openxmlformats.org/officeDocument/2006/relationships/audio" Target="../media/audio1.wav"/><Relationship Id="rId9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.wav"/><Relationship Id="rId7" Type="http://schemas.openxmlformats.org/officeDocument/2006/relationships/audio" Target="../media/audio1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8.wav"/><Relationship Id="rId7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4214818"/>
          <a:ext cx="8715404" cy="2202464"/>
        </p:xfrm>
        <a:graphic>
          <a:graphicData uri="http://schemas.openxmlformats.org/drawingml/2006/table">
            <a:tbl>
              <a:tblPr/>
              <a:tblGrid>
                <a:gridCol w="6645460"/>
                <a:gridCol w="2069944"/>
              </a:tblGrid>
              <a:tr h="1775744">
                <a:tc>
                  <a:txBody>
                    <a:bodyPr/>
                    <a:lstStyle/>
                    <a:p>
                      <a:pPr marL="342900" lvl="0" indent="-342900" hangingPunct="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 smtClean="0">
                          <a:latin typeface="Times New Roman"/>
                          <a:ea typeface="Times New Roman"/>
                        </a:rPr>
                        <a:t>Консультация </a:t>
                      </a: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по гр. 4</a:t>
                      </a:r>
                    </a:p>
                    <a:p>
                      <a:pPr marL="342900" lvl="0" indent="-342900" hangingPunct="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Работа с тестом № </a:t>
                      </a:r>
                      <a:r>
                        <a:rPr lang="ru-RU" sz="2800" u="none" strike="noStrike" dirty="0" smtClean="0">
                          <a:latin typeface="Times New Roman"/>
                          <a:ea typeface="Times New Roman"/>
                        </a:rPr>
                        <a:t>3, </a:t>
                      </a: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11кл (</a:t>
                      </a:r>
                      <a:r>
                        <a:rPr lang="ru-RU" sz="2800" u="none" strike="noStrike" dirty="0" err="1">
                          <a:latin typeface="Times New Roman"/>
                          <a:ea typeface="Times New Roman"/>
                        </a:rPr>
                        <a:t>Кабардин</a:t>
                      </a: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 )</a:t>
                      </a:r>
                    </a:p>
                    <a:p>
                      <a:pPr marL="342900" lvl="0" indent="-342900" hangingPunct="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Проверка </a:t>
                      </a:r>
                      <a:r>
                        <a:rPr lang="ru-RU" sz="2800" i="1" u="none" strike="noStrike" dirty="0">
                          <a:latin typeface="Times New Roman"/>
                          <a:ea typeface="Times New Roman"/>
                        </a:rPr>
                        <a:t>результатов</a:t>
                      </a: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 теста и ликвидация пробелов в знаниях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ru-RU" sz="2800">
                        <a:latin typeface="Times New Roman"/>
                        <a:ea typeface="Times New Roman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25м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</a:rPr>
                        <a:t>15м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95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Д.З. Подготовиться к зачету </a:t>
                      </a: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№3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- 11  (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)\3у9н\  №35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Обобщение по разделу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«Геометрическая оптика»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Выявить пробелы в знаниях учащихся и ликвидировать их.  2. Развивать навыки работы с тестовыми заданиями.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навыки самоконтроля.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142844" y="3071810"/>
            <a:ext cx="3357586" cy="1000132"/>
          </a:xfrm>
          <a:prstGeom prst="round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Line 12"/>
          <p:cNvSpPr>
            <a:spLocks noChangeShapeType="1"/>
          </p:cNvSpPr>
          <p:nvPr/>
        </p:nvSpPr>
        <p:spPr bwMode="auto">
          <a:xfrm>
            <a:off x="3357554" y="1357298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 flipV="1">
            <a:off x="3643306" y="1398241"/>
            <a:ext cx="810764" cy="816312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 rot="15272607" flipH="1">
            <a:off x="4333797" y="1598354"/>
            <a:ext cx="949175" cy="4329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4452628" y="367932"/>
            <a:ext cx="0" cy="214956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rc 19"/>
          <p:cNvSpPr>
            <a:spLocks/>
          </p:cNvSpPr>
          <p:nvPr/>
        </p:nvSpPr>
        <p:spPr bwMode="auto">
          <a:xfrm rot="11852400">
            <a:off x="3969123" y="1929045"/>
            <a:ext cx="500685" cy="1619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rc 20"/>
          <p:cNvSpPr>
            <a:spLocks/>
          </p:cNvSpPr>
          <p:nvPr/>
        </p:nvSpPr>
        <p:spPr bwMode="auto">
          <a:xfrm rot="14153193" flipV="1">
            <a:off x="4193820" y="903010"/>
            <a:ext cx="776982" cy="70603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rc 21"/>
          <p:cNvSpPr>
            <a:spLocks/>
          </p:cNvSpPr>
          <p:nvPr/>
        </p:nvSpPr>
        <p:spPr bwMode="auto">
          <a:xfrm rot="5400000">
            <a:off x="4580423" y="1821645"/>
            <a:ext cx="214313" cy="42862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29058" y="207167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00562" y="228599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314" y="285728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1000108"/>
            <a:ext cx="1423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643050"/>
            <a:ext cx="3698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142852"/>
            <a:ext cx="16321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2285992"/>
            <a:ext cx="26244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142844" y="3248663"/>
            <a:ext cx="1285884" cy="63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sin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7204" y="3000372"/>
            <a:ext cx="1143266" cy="1067862"/>
            <a:chOff x="12816" y="9505"/>
            <a:chExt cx="817" cy="908"/>
          </a:xfrm>
        </p:grpSpPr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12823" y="9505"/>
              <a:ext cx="789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12844" y="9883"/>
              <a:ext cx="789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12816" y="9991"/>
              <a:ext cx="51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072198" y="1357298"/>
            <a:ext cx="22922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endParaRPr lang="ru-RU" sz="36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Предельный  угол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полного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отражения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0" y="392909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5.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Показатели преломления относительно воздуха для воды, стекла и алмаза соответственно равны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1,33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 1,5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 2,42.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В каком из этих веществ предельный угол полного отражения при выходе в воздух имеет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максимальное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значение?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	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 rot="865152" flipV="1">
            <a:off x="4493539" y="1178945"/>
            <a:ext cx="1309724" cy="356826"/>
          </a:xfrm>
          <a:prstGeom prst="line">
            <a:avLst/>
          </a:prstGeom>
          <a:noFill/>
          <a:ln w="76200">
            <a:solidFill>
              <a:srgbClr val="006600"/>
            </a:solidFill>
            <a:prstDash val="sysDash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2786050" y="3000372"/>
            <a:ext cx="928694" cy="1067862"/>
            <a:chOff x="12816" y="9505"/>
            <a:chExt cx="817" cy="908"/>
          </a:xfrm>
        </p:grpSpPr>
        <p:sp>
          <p:nvSpPr>
            <p:cNvPr id="28" name="Text Box 3"/>
            <p:cNvSpPr txBox="1">
              <a:spLocks noChangeArrowheads="1"/>
            </p:cNvSpPr>
            <p:nvPr/>
          </p:nvSpPr>
          <p:spPr bwMode="auto">
            <a:xfrm>
              <a:off x="12823" y="9505"/>
              <a:ext cx="452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12844" y="9883"/>
              <a:ext cx="789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Line 5"/>
            <p:cNvSpPr>
              <a:spLocks noChangeShapeType="1"/>
            </p:cNvSpPr>
            <p:nvPr/>
          </p:nvSpPr>
          <p:spPr bwMode="auto">
            <a:xfrm>
              <a:off x="12816" y="9991"/>
              <a:ext cx="51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2285984" y="3286124"/>
            <a:ext cx="500066" cy="63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9956918">
            <a:off x="3930453" y="3278445"/>
            <a:ext cx="99257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</a:rPr>
              <a:t>1,33</a:t>
            </a:r>
            <a:endParaRPr lang="ru-RU" sz="3600" dirty="0">
              <a:solidFill>
                <a:srgbClr val="0033CC"/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0" y="-214362"/>
            <a:ext cx="9144000" cy="7072362"/>
            <a:chOff x="0" y="-142876"/>
            <a:chExt cx="9144000" cy="7072362"/>
          </a:xfrm>
          <a:solidFill>
            <a:schemeClr val="tx1">
              <a:lumMod val="65000"/>
              <a:lumOff val="35000"/>
              <a:alpha val="73000"/>
            </a:schemeClr>
          </a:solidFill>
        </p:grpSpPr>
        <p:grpSp>
          <p:nvGrpSpPr>
            <p:cNvPr id="39" name="Группа 31"/>
            <p:cNvGrpSpPr/>
            <p:nvPr/>
          </p:nvGrpSpPr>
          <p:grpSpPr>
            <a:xfrm>
              <a:off x="0" y="-142876"/>
              <a:ext cx="9144000" cy="7072362"/>
              <a:chOff x="-928726" y="2143139"/>
              <a:chExt cx="9144000" cy="6858000"/>
            </a:xfrm>
            <a:grpFill/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-928726" y="2143139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ru-RU" sz="9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</a:t>
                </a:r>
                <a:endParaRPr lang="ru-RU" sz="9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lvl="0" algn="ctr">
                  <a:spcAft>
                    <a:spcPts val="1000"/>
                  </a:spcAft>
                </a:pPr>
                <a:r>
                  <a:rPr lang="en-US" sz="9600" b="1" dirty="0" smtClean="0">
                    <a:solidFill>
                      <a:srgbClr val="66CCFF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0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7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7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7200" b="1" u="sng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ru-RU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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7200" b="1" baseline="30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Rectangle 25"/>
              <p:cNvSpPr>
                <a:spLocks noChangeArrowheads="1"/>
              </p:cNvSpPr>
              <p:nvPr/>
            </p:nvSpPr>
            <p:spPr bwMode="auto">
              <a:xfrm>
                <a:off x="-928726" y="2212434"/>
                <a:ext cx="8215338" cy="237266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ru-RU" sz="24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  </a:t>
                </a:r>
                <a:r>
                  <a:rPr lang="ru-RU" sz="32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ЛУЧ падает из более плотной среды,</a:t>
                </a:r>
                <a:endParaRPr lang="ru-RU" sz="32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hangingPunct="0"/>
                <a:r>
                  <a:rPr lang="ru-RU" sz="32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угол преломления как бы </a:t>
                </a:r>
                <a:r>
                  <a:rPr lang="ru-RU" sz="3200" b="1" dirty="0" smtClean="0">
                    <a:solidFill>
                      <a:srgbClr val="FFC000"/>
                    </a:solidFill>
                    <a:latin typeface="Times New Roman" pitchFamily="18" charset="0"/>
                  </a:rPr>
                  <a:t>90°</a:t>
                </a:r>
              </a:p>
              <a:p>
                <a:pPr lvl="0" eaLnBrk="0" hangingPunct="0"/>
                <a:r>
                  <a:rPr lang="ru-RU" sz="3200" b="1" dirty="0" smtClean="0">
                    <a:solidFill>
                      <a:srgbClr val="FFC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2. Угол падения ≥ предельного угла полного  отражения</a:t>
                </a:r>
                <a:r>
                  <a:rPr lang="ru-RU" sz="24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endParaRPr lang="ru-RU" sz="28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 rot="20452232">
              <a:off x="1136439" y="4562259"/>
              <a:ext cx="795082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sin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= n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6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//</a:t>
              </a:r>
              <a:r>
                <a:rPr lang="en-US" sz="6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sin</a:t>
              </a:r>
              <a:r>
                <a:rPr lang="en-US" sz="6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en-US" sz="6600" b="1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6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6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4" grpId="0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2049" grpId="0"/>
      <p:bldP spid="2055" grpId="0"/>
      <p:bldP spid="26" grpId="0"/>
      <p:bldP spid="5" grpId="0" animBg="1"/>
      <p:bldP spid="31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6. На  рисунке   1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изображены  стеклянные  линзы.   Какие  из них являются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рассеивающими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?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49490" y="428604"/>
            <a:ext cx="41802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92"/>
          <p:cNvSpPr>
            <a:spLocks noChangeArrowheads="1"/>
          </p:cNvSpPr>
          <p:nvPr/>
        </p:nvSpPr>
        <p:spPr bwMode="auto">
          <a:xfrm>
            <a:off x="790168" y="928670"/>
            <a:ext cx="2021491" cy="2071701"/>
          </a:xfrm>
          <a:prstGeom prst="triangle">
            <a:avLst>
              <a:gd name="adj" fmla="val 50000"/>
            </a:avLst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93"/>
          <p:cNvSpPr>
            <a:spLocks noChangeShapeType="1"/>
          </p:cNvSpPr>
          <p:nvPr/>
        </p:nvSpPr>
        <p:spPr bwMode="auto">
          <a:xfrm>
            <a:off x="770434" y="1611802"/>
            <a:ext cx="1058230" cy="660825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94"/>
          <p:cNvSpPr>
            <a:spLocks noChangeShapeType="1"/>
          </p:cNvSpPr>
          <p:nvPr/>
        </p:nvSpPr>
        <p:spPr bwMode="auto">
          <a:xfrm flipV="1">
            <a:off x="1942134" y="1805588"/>
            <a:ext cx="812790" cy="598089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Group 95"/>
          <p:cNvGrpSpPr>
            <a:grpSpLocks/>
          </p:cNvGrpSpPr>
          <p:nvPr/>
        </p:nvGrpSpPr>
        <p:grpSpPr bwMode="auto">
          <a:xfrm>
            <a:off x="285720" y="1954761"/>
            <a:ext cx="2714644" cy="482375"/>
            <a:chOff x="13486" y="4688"/>
            <a:chExt cx="2201" cy="346"/>
          </a:xfrm>
        </p:grpSpPr>
        <p:sp>
          <p:nvSpPr>
            <p:cNvPr id="9" name="Line 96"/>
            <p:cNvSpPr>
              <a:spLocks noChangeShapeType="1"/>
            </p:cNvSpPr>
            <p:nvPr/>
          </p:nvSpPr>
          <p:spPr bwMode="auto">
            <a:xfrm flipV="1">
              <a:off x="13486" y="4699"/>
              <a:ext cx="827" cy="1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97"/>
            <p:cNvSpPr>
              <a:spLocks noChangeShapeType="1"/>
            </p:cNvSpPr>
            <p:nvPr/>
          </p:nvSpPr>
          <p:spPr bwMode="auto">
            <a:xfrm>
              <a:off x="14308" y="4688"/>
              <a:ext cx="873" cy="7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98"/>
            <p:cNvSpPr>
              <a:spLocks noChangeShapeType="1"/>
            </p:cNvSpPr>
            <p:nvPr/>
          </p:nvSpPr>
          <p:spPr bwMode="auto">
            <a:xfrm>
              <a:off x="15182" y="4773"/>
              <a:ext cx="505" cy="26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" name="Text Box 99"/>
          <p:cNvSpPr txBox="1">
            <a:spLocks noChangeArrowheads="1"/>
          </p:cNvSpPr>
          <p:nvPr/>
        </p:nvSpPr>
        <p:spPr bwMode="auto">
          <a:xfrm>
            <a:off x="500034" y="2571743"/>
            <a:ext cx="2547956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Дважды…!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99"/>
          <p:cNvSpPr txBox="1">
            <a:spLocks noChangeArrowheads="1"/>
          </p:cNvSpPr>
          <p:nvPr/>
        </p:nvSpPr>
        <p:spPr bwMode="auto">
          <a:xfrm>
            <a:off x="357158" y="3000371"/>
            <a:ext cx="25479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… к  основанию!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108" y="1071545"/>
            <a:ext cx="1643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стекле меньше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rc 20"/>
          <p:cNvSpPr>
            <a:spLocks/>
          </p:cNvSpPr>
          <p:nvPr/>
        </p:nvSpPr>
        <p:spPr bwMode="auto">
          <a:xfrm rot="5400000" flipV="1">
            <a:off x="2105919" y="2019784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rc 19"/>
          <p:cNvSpPr>
            <a:spLocks/>
          </p:cNvSpPr>
          <p:nvPr/>
        </p:nvSpPr>
        <p:spPr bwMode="auto">
          <a:xfrm rot="2543331">
            <a:off x="2545895" y="1989448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 Box 99"/>
          <p:cNvSpPr txBox="1">
            <a:spLocks noChangeArrowheads="1"/>
          </p:cNvSpPr>
          <p:nvPr/>
        </p:nvSpPr>
        <p:spPr bwMode="auto">
          <a:xfrm>
            <a:off x="7358082" y="2285992"/>
            <a:ext cx="157163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№4,5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99"/>
          <p:cNvSpPr txBox="1">
            <a:spLocks noChangeArrowheads="1"/>
          </p:cNvSpPr>
          <p:nvPr/>
        </p:nvSpPr>
        <p:spPr bwMode="auto">
          <a:xfrm>
            <a:off x="5357786" y="2928934"/>
            <a:ext cx="378621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Собирающие !!!</a:t>
            </a:r>
          </a:p>
        </p:txBody>
      </p:sp>
      <p:sp>
        <p:nvSpPr>
          <p:cNvPr id="19" name="Text Box 99"/>
          <p:cNvSpPr txBox="1">
            <a:spLocks noChangeArrowheads="1"/>
          </p:cNvSpPr>
          <p:nvPr/>
        </p:nvSpPr>
        <p:spPr bwMode="auto">
          <a:xfrm>
            <a:off x="5214942" y="1071546"/>
            <a:ext cx="1571636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№1,2,3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4286256"/>
            <a:ext cx="422883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99"/>
          <p:cNvSpPr txBox="1">
            <a:spLocks noChangeArrowheads="1"/>
          </p:cNvSpPr>
          <p:nvPr/>
        </p:nvSpPr>
        <p:spPr bwMode="auto">
          <a:xfrm>
            <a:off x="4000496" y="3857628"/>
            <a:ext cx="1571636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№1,5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071670" y="428604"/>
            <a:ext cx="2500330" cy="42862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 Box 99"/>
          <p:cNvSpPr txBox="1">
            <a:spLocks noChangeArrowheads="1"/>
          </p:cNvSpPr>
          <p:nvPr/>
        </p:nvSpPr>
        <p:spPr bwMode="auto">
          <a:xfrm>
            <a:off x="5929322" y="3929066"/>
            <a:ext cx="157163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№2,3,4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0" y="24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Прозрачное тело, ограниченное сферическими поверхностями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1" dur="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5" grpId="0" animBg="1"/>
      <p:bldP spid="6" grpId="0" animBg="1"/>
      <p:bldP spid="7" grpId="0" animBg="1"/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  <p:bldP spid="18" grpId="1"/>
      <p:bldP spid="19" grpId="0" animBg="1"/>
      <p:bldP spid="21" grpId="0" animBg="1"/>
      <p:bldP spid="43" grpId="0" animBg="1"/>
      <p:bldP spid="43" grpId="1" animBg="1"/>
      <p:bldP spid="66" grpId="0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-285784" y="0"/>
            <a:ext cx="942978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76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7. На рисунке 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представлен ход лучей света через линзу, МN - главная оптическая ось линзы. Какая из точек, отмеченных на рисунке, является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главным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фокусом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линзы?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1357298"/>
            <a:ext cx="3607588" cy="277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2500306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4-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00024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</a:rPr>
              <a:t>MN-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000240"/>
            <a:ext cx="3511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главная оптическая ось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500306"/>
            <a:ext cx="3778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Оптический центр линзы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00037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1-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000372"/>
            <a:ext cx="3511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Рассматриваемая точка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42900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3-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9977" y="3429000"/>
            <a:ext cx="4453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Изображение этой точка точка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000504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2-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4000504"/>
            <a:ext cx="3110595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Мнимый фокус линзы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3500438"/>
            <a:ext cx="3500462" cy="321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071653" y="4857760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5-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00281" y="4857760"/>
            <a:ext cx="1975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фокус линзы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71653" y="550070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4-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00281" y="5500702"/>
            <a:ext cx="3143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 фокус линзы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0" y="0"/>
            <a:ext cx="9144000" cy="6858000"/>
            <a:chOff x="-6929518" y="-3429000"/>
            <a:chExt cx="9144000" cy="6858000"/>
          </a:xfrm>
          <a:solidFill>
            <a:schemeClr val="tx1">
              <a:lumMod val="75000"/>
              <a:lumOff val="25000"/>
              <a:alpha val="64000"/>
            </a:schemeClr>
          </a:solidFill>
        </p:grpSpPr>
        <p:grpSp>
          <p:nvGrpSpPr>
            <p:cNvPr id="21" name="Группа 87"/>
            <p:cNvGrpSpPr/>
            <p:nvPr/>
          </p:nvGrpSpPr>
          <p:grpSpPr>
            <a:xfrm>
              <a:off x="-6929518" y="-3429000"/>
              <a:ext cx="9144000" cy="6858000"/>
              <a:chOff x="4572000" y="-4286304"/>
              <a:chExt cx="9144000" cy="6858000"/>
            </a:xfrm>
            <a:grpFill/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4572000" y="-4286304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000"/>
                  </a:spcAft>
                </a:pPr>
                <a:endPara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1" name="Группа 137"/>
              <p:cNvGrpSpPr/>
              <p:nvPr/>
            </p:nvGrpSpPr>
            <p:grpSpPr>
              <a:xfrm>
                <a:off x="8991776" y="320825"/>
                <a:ext cx="4503290" cy="2018853"/>
                <a:chOff x="5791330" y="6785452"/>
                <a:chExt cx="3025648" cy="897164"/>
              </a:xfrm>
              <a:grpFill/>
            </p:grpSpPr>
            <p:sp>
              <p:nvSpPr>
                <p:cNvPr id="32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6513102" y="7182549"/>
                  <a:ext cx="571504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66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6505710" y="6785452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951789" y="6902925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7316780" y="6802204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7332545" y="7167764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54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801080" y="6843089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38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8245474" y="7182550"/>
                  <a:ext cx="571504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33CC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7200" b="0" i="0" u="none" strike="noStrike" cap="none" normalizeH="0" baseline="0" dirty="0" smtClean="0">
                    <a:ln>
                      <a:noFill/>
                    </a:ln>
                    <a:solidFill>
                      <a:srgbClr val="33CC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8238082" y="6785452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5791330" y="6905166"/>
                  <a:ext cx="500066" cy="61063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6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213627" y="6917939"/>
                  <a:ext cx="445774" cy="50844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2" name="Группа 107"/>
            <p:cNvGrpSpPr/>
            <p:nvPr/>
          </p:nvGrpSpPr>
          <p:grpSpPr>
            <a:xfrm>
              <a:off x="-285813" y="-571504"/>
              <a:ext cx="2428894" cy="1457239"/>
              <a:chOff x="5719320" y="557388"/>
              <a:chExt cx="1690370" cy="872422"/>
            </a:xfrm>
            <a:grpFill/>
          </p:grpSpPr>
          <p:sp>
            <p:nvSpPr>
              <p:cNvPr id="23" name="Text Box 2"/>
              <p:cNvSpPr txBox="1">
                <a:spLocks noChangeArrowheads="1"/>
              </p:cNvSpPr>
              <p:nvPr/>
            </p:nvSpPr>
            <p:spPr bwMode="auto">
              <a:xfrm>
                <a:off x="5798151" y="909151"/>
                <a:ext cx="428628" cy="5000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719320" y="557388"/>
                <a:ext cx="642942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4800" b="1" u="sng" dirty="0">
                  <a:solidFill>
                    <a:srgbClr val="33CC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 Box 4"/>
              <p:cNvSpPr txBox="1">
                <a:spLocks noChangeArrowheads="1"/>
              </p:cNvSpPr>
              <p:nvPr/>
            </p:nvSpPr>
            <p:spPr bwMode="auto">
              <a:xfrm>
                <a:off x="6125020" y="725556"/>
                <a:ext cx="588637" cy="3256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409559" y="567726"/>
                <a:ext cx="500065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4800" b="1" u="sng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800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409559" y="932308"/>
                <a:ext cx="500065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4800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6734235" y="703210"/>
                <a:ext cx="588637" cy="3256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052500" y="680052"/>
                <a:ext cx="357190" cy="55278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0449E-6 L 0.55486 -0.24243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0" y="-1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2" grpId="1"/>
      <p:bldP spid="13" grpId="0" animBg="1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Line 4"/>
          <p:cNvSpPr>
            <a:spLocks noChangeShapeType="1"/>
          </p:cNvSpPr>
          <p:nvPr/>
        </p:nvSpPr>
        <p:spPr bwMode="auto">
          <a:xfrm flipV="1">
            <a:off x="486310" y="1857363"/>
            <a:ext cx="6228829" cy="21405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1723274" y="214289"/>
            <a:ext cx="7063568" cy="378360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2422513" y="1054208"/>
            <a:ext cx="3726851" cy="29167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2975697" y="1573913"/>
            <a:ext cx="1819533" cy="243541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1571604" y="928670"/>
            <a:ext cx="3716520" cy="5000660"/>
          </a:xfrm>
          <a:prstGeom prst="line">
            <a:avLst/>
          </a:prstGeom>
          <a:noFill/>
          <a:ln w="38100">
            <a:solidFill>
              <a:srgbClr val="993366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460375" y="3997893"/>
            <a:ext cx="336174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V="1">
            <a:off x="3772244" y="428603"/>
            <a:ext cx="4585969" cy="35836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1500166" y="3753616"/>
            <a:ext cx="2627696" cy="2032837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214282" y="2843049"/>
            <a:ext cx="820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3828108" y="1508602"/>
            <a:ext cx="15961" cy="28467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500034" y="2857417"/>
            <a:ext cx="0" cy="115484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H="1" flipV="1">
            <a:off x="6387825" y="1948628"/>
            <a:ext cx="11971" cy="86568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1200126" y="2841907"/>
            <a:ext cx="0" cy="1154844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1714480" y="2830477"/>
            <a:ext cx="0" cy="1154844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2395625" y="2857417"/>
            <a:ext cx="0" cy="115484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3002136" y="2830477"/>
            <a:ext cx="0" cy="1154844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 flipV="1">
            <a:off x="7048203" y="1425653"/>
            <a:ext cx="0" cy="1404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1916800" y="2825089"/>
            <a:ext cx="0" cy="2602440"/>
          </a:xfrm>
          <a:prstGeom prst="line">
            <a:avLst/>
          </a:prstGeom>
          <a:noFill/>
          <a:ln w="76200">
            <a:solidFill>
              <a:srgbClr val="993366"/>
            </a:solidFill>
            <a:prstDash val="dash"/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 flipH="1" flipV="1">
            <a:off x="8298206" y="460036"/>
            <a:ext cx="0" cy="2340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2714620"/>
            <a:ext cx="71438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060636" y="302323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14942" y="2774628"/>
            <a:ext cx="71438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143108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158661" y="1438557"/>
            <a:ext cx="5897523" cy="257370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37"/>
          <p:cNvGrpSpPr/>
          <p:nvPr/>
        </p:nvGrpSpPr>
        <p:grpSpPr>
          <a:xfrm rot="19059571">
            <a:off x="6581620" y="3364477"/>
            <a:ext cx="1035045" cy="428628"/>
            <a:chOff x="5357818" y="6000768"/>
            <a:chExt cx="1035045" cy="428628"/>
          </a:xfrm>
          <a:solidFill>
            <a:schemeClr val="bg1"/>
          </a:solidFill>
        </p:grpSpPr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428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 =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6025968" y="6044615"/>
              <a:ext cx="164941" cy="347736"/>
              <a:chOff x="8203" y="2585"/>
              <a:chExt cx="141" cy="1302"/>
            </a:xfrm>
            <a:grpFill/>
          </p:grpSpPr>
          <p:sp>
            <p:nvSpPr>
              <p:cNvPr id="41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4" name="Прямоугольник 43"/>
          <p:cNvSpPr/>
          <p:nvPr/>
        </p:nvSpPr>
        <p:spPr>
          <a:xfrm>
            <a:off x="958728" y="2214554"/>
            <a:ext cx="33855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006600"/>
              </a:solidFill>
            </a:endParaRPr>
          </a:p>
        </p:txBody>
      </p:sp>
      <p:grpSp>
        <p:nvGrpSpPr>
          <p:cNvPr id="6" name="Группа 45"/>
          <p:cNvGrpSpPr/>
          <p:nvPr/>
        </p:nvGrpSpPr>
        <p:grpSpPr>
          <a:xfrm rot="19059571">
            <a:off x="7901501" y="3078739"/>
            <a:ext cx="1035045" cy="538072"/>
            <a:chOff x="5357818" y="6000768"/>
            <a:chExt cx="1035045" cy="538072"/>
          </a:xfrm>
          <a:solidFill>
            <a:schemeClr val="bg2"/>
          </a:solidFill>
        </p:grpSpPr>
        <p:sp>
          <p:nvSpPr>
            <p:cNvPr id="47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53807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3600" b="1" dirty="0" smtClean="0">
                  <a:sym typeface="Symbol"/>
                </a:rPr>
                <a:t>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6025968" y="6044615"/>
              <a:ext cx="164941" cy="347736"/>
              <a:chOff x="8203" y="2585"/>
              <a:chExt cx="141" cy="1302"/>
            </a:xfrm>
            <a:grpFill/>
          </p:grpSpPr>
          <p:sp>
            <p:nvSpPr>
              <p:cNvPr id="49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1" name="Прямоугольник 50"/>
          <p:cNvSpPr/>
          <p:nvPr/>
        </p:nvSpPr>
        <p:spPr>
          <a:xfrm>
            <a:off x="2285984" y="1857364"/>
            <a:ext cx="338554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643702" y="214290"/>
            <a:ext cx="1059906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4 - нет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8" name="Group 78"/>
          <p:cNvGrpSpPr>
            <a:grpSpLocks/>
          </p:cNvGrpSpPr>
          <p:nvPr/>
        </p:nvGrpSpPr>
        <p:grpSpPr bwMode="auto">
          <a:xfrm rot="16844767" flipH="1">
            <a:off x="5579332" y="418040"/>
            <a:ext cx="736454" cy="915339"/>
            <a:chOff x="3340" y="2819"/>
            <a:chExt cx="552" cy="673"/>
          </a:xfrm>
        </p:grpSpPr>
        <p:sp>
          <p:nvSpPr>
            <p:cNvPr id="54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rgbClr val="0014AC"/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Группа 63"/>
          <p:cNvGrpSpPr/>
          <p:nvPr/>
        </p:nvGrpSpPr>
        <p:grpSpPr>
          <a:xfrm>
            <a:off x="785786" y="4714884"/>
            <a:ext cx="1035045" cy="539803"/>
            <a:chOff x="5357818" y="6000767"/>
            <a:chExt cx="1035045" cy="539803"/>
          </a:xfrm>
          <a:solidFill>
            <a:schemeClr val="bg1">
              <a:lumMod val="85000"/>
            </a:schemeClr>
          </a:solidFill>
        </p:grpSpPr>
        <p:sp>
          <p:nvSpPr>
            <p:cNvPr id="65" name="Text Box 28"/>
            <p:cNvSpPr txBox="1">
              <a:spLocks noChangeArrowheads="1"/>
            </p:cNvSpPr>
            <p:nvPr/>
          </p:nvSpPr>
          <p:spPr bwMode="auto">
            <a:xfrm>
              <a:off x="5357818" y="6000767"/>
              <a:ext cx="1035045" cy="53980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3600" b="1" dirty="0" smtClean="0">
                  <a:solidFill>
                    <a:srgbClr val="7030A0"/>
                  </a:solidFill>
                  <a:sym typeface="Symbol"/>
                </a:rPr>
                <a:t>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6152308" y="6065982"/>
              <a:ext cx="164941" cy="374444"/>
              <a:chOff x="8311" y="2665"/>
              <a:chExt cx="141" cy="1402"/>
            </a:xfrm>
            <a:grpFill/>
          </p:grpSpPr>
          <p:sp>
            <p:nvSpPr>
              <p:cNvPr id="67" name="Oval 30"/>
              <p:cNvSpPr>
                <a:spLocks noChangeArrowheads="1"/>
              </p:cNvSpPr>
              <p:nvPr/>
            </p:nvSpPr>
            <p:spPr bwMode="auto">
              <a:xfrm>
                <a:off x="8311" y="2665"/>
                <a:ext cx="141" cy="141"/>
              </a:xfrm>
              <a:prstGeom prst="ellipse">
                <a:avLst/>
              </a:prstGeom>
              <a:grp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Line 31"/>
              <p:cNvSpPr>
                <a:spLocks noChangeShapeType="1"/>
              </p:cNvSpPr>
              <p:nvPr/>
            </p:nvSpPr>
            <p:spPr bwMode="auto">
              <a:xfrm flipV="1">
                <a:off x="8377" y="2989"/>
                <a:ext cx="0" cy="1078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9" name="Line 25"/>
          <p:cNvSpPr>
            <a:spLocks noChangeShapeType="1"/>
          </p:cNvSpPr>
          <p:nvPr/>
        </p:nvSpPr>
        <p:spPr bwMode="auto">
          <a:xfrm>
            <a:off x="500034" y="4269009"/>
            <a:ext cx="3286148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1299500" y="4253219"/>
            <a:ext cx="50006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>
            <a:off x="3786182" y="2357430"/>
            <a:ext cx="257176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5072066" y="1857364"/>
            <a:ext cx="2857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86446" y="4413913"/>
            <a:ext cx="3500430" cy="24440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2834" y="20068"/>
            <a:ext cx="217225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210768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Прямоугольник 83"/>
          <p:cNvSpPr/>
          <p:nvPr/>
        </p:nvSpPr>
        <p:spPr>
          <a:xfrm>
            <a:off x="0" y="5473029"/>
            <a:ext cx="6786578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8,9.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Где находится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изображение предмета, создаваемое линзой?  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области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области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области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области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области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    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Какое изображение предмета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получится?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7158" y="2214554"/>
            <a:ext cx="33855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43042" y="2214554"/>
            <a:ext cx="338554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928926" y="2214554"/>
            <a:ext cx="3385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solidFill>
                <a:srgbClr val="7030A0"/>
              </a:solidFill>
            </a:endParaRPr>
          </a:p>
        </p:txBody>
      </p:sp>
      <p:cxnSp>
        <p:nvCxnSpPr>
          <p:cNvPr id="91" name="Прямая со стрелкой 90"/>
          <p:cNvCxnSpPr>
            <a:endCxn id="43" idx="0"/>
          </p:cNvCxnSpPr>
          <p:nvPr/>
        </p:nvCxnSpPr>
        <p:spPr>
          <a:xfrm rot="16200000" flipH="1">
            <a:off x="-308303" y="1379816"/>
            <a:ext cx="1357322" cy="31215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endCxn id="45" idx="0"/>
          </p:cNvCxnSpPr>
          <p:nvPr/>
        </p:nvCxnSpPr>
        <p:spPr>
          <a:xfrm rot="5400000">
            <a:off x="1513368" y="1013309"/>
            <a:ext cx="1500197" cy="90229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rot="10800000">
            <a:off x="3214678" y="2571745"/>
            <a:ext cx="3831252" cy="278605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Группа 102"/>
          <p:cNvGrpSpPr/>
          <p:nvPr/>
        </p:nvGrpSpPr>
        <p:grpSpPr>
          <a:xfrm>
            <a:off x="-38480" y="0"/>
            <a:ext cx="9182480" cy="6858000"/>
            <a:chOff x="-38480" y="0"/>
            <a:chExt cx="9182480" cy="6858000"/>
          </a:xfrm>
          <a:solidFill>
            <a:schemeClr val="tx1">
              <a:lumMod val="75000"/>
              <a:lumOff val="25000"/>
              <a:alpha val="75000"/>
            </a:schemeClr>
          </a:solidFill>
        </p:grpSpPr>
        <p:grpSp>
          <p:nvGrpSpPr>
            <p:cNvPr id="104" name="Группа 83"/>
            <p:cNvGrpSpPr/>
            <p:nvPr/>
          </p:nvGrpSpPr>
          <p:grpSpPr>
            <a:xfrm>
              <a:off x="0" y="0"/>
              <a:ext cx="9144000" cy="6858000"/>
              <a:chOff x="-6929518" y="-3429000"/>
              <a:chExt cx="9144000" cy="6858000"/>
            </a:xfrm>
            <a:grpFill/>
          </p:grpSpPr>
          <p:grpSp>
            <p:nvGrpSpPr>
              <p:cNvPr id="106" name="Группа 87"/>
              <p:cNvGrpSpPr/>
              <p:nvPr/>
            </p:nvGrpSpPr>
            <p:grpSpPr>
              <a:xfrm>
                <a:off x="-6929518" y="-3429000"/>
                <a:ext cx="9144000" cy="6858000"/>
                <a:chOff x="4572000" y="-4286304"/>
                <a:chExt cx="9144000" cy="6858000"/>
              </a:xfrm>
              <a:grpFill/>
            </p:grpSpPr>
            <p:sp>
              <p:nvSpPr>
                <p:cNvPr id="115" name="Прямоугольник 114"/>
                <p:cNvSpPr/>
                <p:nvPr/>
              </p:nvSpPr>
              <p:spPr>
                <a:xfrm>
                  <a:off x="4572000" y="-4286304"/>
                  <a:ext cx="9144000" cy="6858000"/>
                </a:xfrm>
                <a:prstGeom prst="rect">
                  <a:avLst/>
                </a:prstGeom>
                <a:grpFill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lvl="0" algn="ctr">
                    <a:spcAft>
                      <a:spcPts val="1000"/>
                    </a:spcAft>
                  </a:pPr>
                  <a:endParaRPr lang="ru-RU" sz="4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16" name="Группа 137"/>
                <p:cNvGrpSpPr/>
                <p:nvPr/>
              </p:nvGrpSpPr>
              <p:grpSpPr>
                <a:xfrm>
                  <a:off x="8991776" y="320825"/>
                  <a:ext cx="4503290" cy="2018853"/>
                  <a:chOff x="5791330" y="6785452"/>
                  <a:chExt cx="3025648" cy="897164"/>
                </a:xfrm>
                <a:grpFill/>
              </p:grpSpPr>
              <p:sp>
                <p:nvSpPr>
                  <p:cNvPr id="117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13102" y="7182549"/>
                    <a:ext cx="571504" cy="500066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F</a:t>
                    </a:r>
                    <a:endParaRPr kumimoji="0" lang="ru-RU" sz="6600" b="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8" name="TextBox 117"/>
                  <p:cNvSpPr txBox="1"/>
                  <p:nvPr/>
                </p:nvSpPr>
                <p:spPr>
                  <a:xfrm>
                    <a:off x="6505710" y="6785452"/>
                    <a:ext cx="500066" cy="4103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5400" b="1" u="sng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5400" b="1" u="sng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5400" b="1" u="sng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ru-RU" sz="5400" u="sng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9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51789" y="6902925"/>
                    <a:ext cx="588637" cy="32565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rPr>
                      <a:t>=</a:t>
                    </a:r>
                    <a:endParaRPr kumimoji="0" lang="ru-RU" sz="8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7316780" y="6802204"/>
                    <a:ext cx="500066" cy="4103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5400" b="1" u="sng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5400" b="1" u="sng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ru-RU" sz="5400" u="sng" dirty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7332545" y="7167764"/>
                    <a:ext cx="500066" cy="4103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54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  <a:endParaRPr lang="ru-RU" sz="5400" dirty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2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01080" y="6843089"/>
                    <a:ext cx="588637" cy="32565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80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rPr>
                      <a:t>+</a:t>
                    </a:r>
                  </a:p>
                </p:txBody>
              </p:sp>
              <p:sp>
                <p:nvSpPr>
                  <p:cNvPr id="123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45474" y="7182550"/>
                    <a:ext cx="571504" cy="500066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f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rgbClr val="33CCFF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8238082" y="6785452"/>
                    <a:ext cx="500066" cy="4103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5400" b="1" u="sng" dirty="0" smtClean="0">
                        <a:solidFill>
                          <a:srgbClr val="33CC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5400" b="1" u="sng" dirty="0" smtClean="0">
                        <a:solidFill>
                          <a:srgbClr val="33CC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ru-RU" sz="5400" u="sng" dirty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5791330" y="6905166"/>
                    <a:ext cx="500066" cy="610639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6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  <a:endParaRPr lang="ru-RU" sz="66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26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13627" y="6917939"/>
                    <a:ext cx="445774" cy="50844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Calibri" pitchFamily="34" charset="0"/>
                      </a:rPr>
                      <a:t>=</a:t>
                    </a:r>
                    <a:endParaRPr kumimoji="0" lang="ru-RU" sz="8000" i="0" u="none" strike="noStrike" cap="none" normalizeH="0" baseline="0" dirty="0" smtClean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07" name="Группа 107"/>
              <p:cNvGrpSpPr/>
              <p:nvPr/>
            </p:nvGrpSpPr>
            <p:grpSpPr>
              <a:xfrm>
                <a:off x="-285813" y="-571504"/>
                <a:ext cx="2428894" cy="1457239"/>
                <a:chOff x="5719320" y="557388"/>
                <a:chExt cx="1690370" cy="872422"/>
              </a:xfrm>
              <a:grpFill/>
            </p:grpSpPr>
            <p:sp>
              <p:nvSpPr>
                <p:cNvPr id="10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798151" y="909151"/>
                  <a:ext cx="428628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  <a:endParaRPr kumimoji="0" lang="ru-RU" sz="6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5719320" y="557388"/>
                  <a:ext cx="642942" cy="49750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u="sng" cap="all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  <a:r>
                    <a:rPr lang="ru-RU" sz="4800" b="1" u="sng" cap="all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lang="ru-RU" sz="4800" b="1" u="sng" dirty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125020" y="725556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72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6409559" y="567726"/>
                  <a:ext cx="500065" cy="49750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u="sng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r>
                    <a:rPr lang="en-US" sz="48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4800" u="sng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6409559" y="932308"/>
                  <a:ext cx="500065" cy="49750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48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734235" y="703210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72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7052500" y="680052"/>
                  <a:ext cx="357190" cy="55278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Г</a:t>
                  </a:r>
                  <a:endParaRPr lang="ru-RU" sz="5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05" name="Прямоугольник 104"/>
            <p:cNvSpPr/>
            <p:nvPr/>
          </p:nvSpPr>
          <p:spPr>
            <a:xfrm>
              <a:off x="-38480" y="866903"/>
              <a:ext cx="9173152" cy="76944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4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изображений в </a:t>
              </a:r>
              <a:r>
                <a:rPr lang="ru-RU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собирающей</a:t>
              </a:r>
              <a:r>
                <a:rPr lang="ru-RU" sz="4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линзе</a:t>
              </a:r>
              <a:endPara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5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5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1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1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3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1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6" dur="10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8" dur="1000" fill="hold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3" dur="1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5" dur="10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8" grpId="0" animBg="1"/>
      <p:bldP spid="33799" grpId="0" animBg="1"/>
      <p:bldP spid="33799" grpId="1" animBg="1"/>
      <p:bldP spid="33801" grpId="0" animBg="1"/>
      <p:bldP spid="33801" grpId="1" animBg="1"/>
      <p:bldP spid="33802" grpId="0" animBg="1"/>
      <p:bldP spid="33804" grpId="0" animBg="1"/>
      <p:bldP spid="33804" grpId="1" animBg="1"/>
      <p:bldP spid="33806" grpId="0" animBg="1"/>
      <p:bldP spid="33806" grpId="1" animBg="1"/>
      <p:bldP spid="33806" grpId="2" animBg="1"/>
      <p:bldP spid="33806" grpId="3" animBg="1"/>
      <p:bldP spid="33807" grpId="0" animBg="1"/>
      <p:bldP spid="33808" grpId="0" animBg="1"/>
      <p:bldP spid="33810" grpId="0" animBg="1"/>
      <p:bldP spid="33811" grpId="0" animBg="1"/>
      <p:bldP spid="33811" grpId="1" animBg="1"/>
      <p:bldP spid="33812" grpId="0" animBg="1"/>
      <p:bldP spid="33812" grpId="1" animBg="1"/>
      <p:bldP spid="33813" grpId="0" animBg="1"/>
      <p:bldP spid="33814" grpId="0" animBg="1"/>
      <p:bldP spid="33814" grpId="1" animBg="1"/>
      <p:bldP spid="33815" grpId="0" animBg="1"/>
      <p:bldP spid="33816" grpId="0" animBg="1"/>
      <p:bldP spid="33816" grpId="1" animBg="1"/>
      <p:bldP spid="33817" grpId="0" animBg="1"/>
      <p:bldP spid="33818" grpId="0" animBg="1"/>
      <p:bldP spid="33818" grpId="1" animBg="1"/>
      <p:bldP spid="33819" grpId="0" animBg="1"/>
      <p:bldP spid="33819" grpId="1" animBg="1"/>
      <p:bldP spid="29" grpId="0" animBg="1"/>
      <p:bldP spid="30" grpId="0"/>
      <p:bldP spid="31" grpId="0" animBg="1"/>
      <p:bldP spid="32" grpId="0"/>
      <p:bldP spid="33797" grpId="0" animBg="1"/>
      <p:bldP spid="44" grpId="0" animBg="1"/>
      <p:bldP spid="51" grpId="0" animBg="1"/>
      <p:bldP spid="52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43" grpId="0" animBg="1"/>
      <p:bldP spid="45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5288181" y="4397187"/>
            <a:ext cx="177060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5143536" y="5147261"/>
            <a:ext cx="385762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030304" y="3866425"/>
            <a:ext cx="16789" cy="2562971"/>
            <a:chOff x="13444" y="7644"/>
            <a:chExt cx="13" cy="1975"/>
          </a:xfrm>
        </p:grpSpPr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>
              <a:off x="13450" y="7644"/>
              <a:ext cx="0" cy="1975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 flipH="1" flipV="1">
              <a:off x="13450" y="7659"/>
              <a:ext cx="1" cy="230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 type="arrow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 flipV="1">
              <a:off x="13444" y="9355"/>
              <a:ext cx="13" cy="230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670" name="Line 22"/>
          <p:cNvSpPr>
            <a:spLocks noChangeShapeType="1"/>
          </p:cNvSpPr>
          <p:nvPr/>
        </p:nvSpPr>
        <p:spPr bwMode="auto">
          <a:xfrm flipV="1">
            <a:off x="5249437" y="4384712"/>
            <a:ext cx="0" cy="76564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med" len="med"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V="1">
            <a:off x="5979764" y="3823462"/>
            <a:ext cx="1859716" cy="133144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V="1">
            <a:off x="7053279" y="3697306"/>
            <a:ext cx="966681" cy="679437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5258477" y="4384210"/>
            <a:ext cx="2848982" cy="12315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V="1">
            <a:off x="6404816" y="4851771"/>
            <a:ext cx="0" cy="328320"/>
          </a:xfrm>
          <a:prstGeom prst="line">
            <a:avLst/>
          </a:prstGeom>
          <a:noFill/>
          <a:ln w="31750">
            <a:solidFill>
              <a:srgbClr val="006600"/>
            </a:solidFill>
            <a:prstDash val="sysDash"/>
            <a:round/>
            <a:headEnd type="none" w="med" len="med"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7011544" y="5090363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939955" y="5072074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 rot="19916260" flipH="1">
            <a:off x="7908821" y="3844389"/>
            <a:ext cx="1232232" cy="1487079"/>
            <a:chOff x="3340" y="2819"/>
            <a:chExt cx="566" cy="674"/>
          </a:xfrm>
        </p:grpSpPr>
        <p:sp>
          <p:nvSpPr>
            <p:cNvPr id="61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214942" y="542926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rot="5400000">
            <a:off x="5715802" y="5642784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headEnd type="oval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6200000" flipH="1">
            <a:off x="6036479" y="5536421"/>
            <a:ext cx="500066" cy="28575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571736" y="6072206"/>
            <a:ext cx="614366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уменьшенное  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мнимое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786314" y="3857628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072198" y="4357694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92880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8,9.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На   рисунке 4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показано положение главной оптической оси линзы, ее главных фокусов и предмета MN. Какое изображение предмета получится?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Изображения не будет.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Действительное, увеличенное.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  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Мнимое, уменьшенное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         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Мнимое, увеличенное.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Действительное, уменьшенное.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1857364"/>
            <a:ext cx="503527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Стрелка вверх 57"/>
          <p:cNvSpPr/>
          <p:nvPr/>
        </p:nvSpPr>
        <p:spPr>
          <a:xfrm>
            <a:off x="1785918" y="3071810"/>
            <a:ext cx="571504" cy="15716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929190" y="2357430"/>
            <a:ext cx="3873112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. Мнимое, уменьшенное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endParaRPr lang="ru-RU" sz="2400" b="1" dirty="0"/>
          </a:p>
        </p:txBody>
      </p:sp>
      <p:grpSp>
        <p:nvGrpSpPr>
          <p:cNvPr id="57" name="Группа 56"/>
          <p:cNvGrpSpPr/>
          <p:nvPr/>
        </p:nvGrpSpPr>
        <p:grpSpPr>
          <a:xfrm>
            <a:off x="0" y="-24"/>
            <a:ext cx="9144000" cy="6858024"/>
            <a:chOff x="928662" y="-928742"/>
            <a:chExt cx="9144000" cy="6858024"/>
          </a:xfrm>
          <a:solidFill>
            <a:schemeClr val="tx1">
              <a:lumMod val="75000"/>
              <a:lumOff val="25000"/>
              <a:alpha val="56000"/>
            </a:schemeClr>
          </a:solidFill>
        </p:grpSpPr>
        <p:grpSp>
          <p:nvGrpSpPr>
            <p:cNvPr id="29" name="Группа 28"/>
            <p:cNvGrpSpPr/>
            <p:nvPr/>
          </p:nvGrpSpPr>
          <p:grpSpPr>
            <a:xfrm>
              <a:off x="928662" y="-928718"/>
              <a:ext cx="9144000" cy="6858000"/>
              <a:chOff x="-6929518" y="-3429000"/>
              <a:chExt cx="9144000" cy="6858000"/>
            </a:xfrm>
            <a:grpFill/>
          </p:grpSpPr>
          <p:grpSp>
            <p:nvGrpSpPr>
              <p:cNvPr id="30" name="Группа 87"/>
              <p:cNvGrpSpPr/>
              <p:nvPr/>
            </p:nvGrpSpPr>
            <p:grpSpPr>
              <a:xfrm>
                <a:off x="-6929518" y="-3429000"/>
                <a:ext cx="9144000" cy="6858000"/>
                <a:chOff x="4572000" y="-4286304"/>
                <a:chExt cx="9144000" cy="6858000"/>
              </a:xfrm>
              <a:grpFill/>
            </p:grpSpPr>
            <p:sp>
              <p:nvSpPr>
                <p:cNvPr id="39" name="Прямоугольник 38"/>
                <p:cNvSpPr/>
                <p:nvPr/>
              </p:nvSpPr>
              <p:spPr>
                <a:xfrm>
                  <a:off x="4572000" y="-4286304"/>
                  <a:ext cx="9144000" cy="6858000"/>
                </a:xfrm>
                <a:prstGeom prst="rect">
                  <a:avLst/>
                </a:prstGeom>
                <a:grpFill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lvl="0" algn="ctr">
                    <a:spcAft>
                      <a:spcPts val="1000"/>
                    </a:spcAft>
                  </a:pPr>
                  <a:endParaRPr lang="ru-RU" sz="4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0" name="Группа 137"/>
                <p:cNvGrpSpPr/>
                <p:nvPr/>
              </p:nvGrpSpPr>
              <p:grpSpPr>
                <a:xfrm>
                  <a:off x="8572495" y="320827"/>
                  <a:ext cx="4805244" cy="2018851"/>
                  <a:chOff x="5509625" y="6785452"/>
                  <a:chExt cx="3228523" cy="897163"/>
                </a:xfrm>
                <a:grpFill/>
              </p:grpSpPr>
              <p:sp>
                <p:nvSpPr>
                  <p:cNvPr id="41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13102" y="7182549"/>
                    <a:ext cx="628436" cy="500066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-</a:t>
                    </a:r>
                    <a:r>
                      <a: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F</a:t>
                    </a:r>
                    <a:endParaRPr kumimoji="0" lang="ru-RU" sz="6600" b="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505710" y="6785452"/>
                    <a:ext cx="500066" cy="4103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5400" b="1" u="sng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5400" b="1" u="sng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5400" b="1" u="sng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ru-RU" sz="5400" u="sng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3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51789" y="6902925"/>
                    <a:ext cx="588637" cy="32565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rPr>
                      <a:t>=</a:t>
                    </a:r>
                    <a:endParaRPr kumimoji="0" lang="ru-RU" sz="8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7316780" y="6802204"/>
                    <a:ext cx="500066" cy="4103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5400" b="1" u="sng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5400" b="1" u="sng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ru-RU" sz="5400" u="sng" dirty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7332545" y="7167764"/>
                    <a:ext cx="500066" cy="4103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54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  <a:endParaRPr lang="ru-RU" sz="5400" dirty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8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01080" y="6843089"/>
                    <a:ext cx="588637" cy="32565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80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rPr>
                      <a:t>+</a:t>
                    </a:r>
                  </a:p>
                </p:txBody>
              </p:sp>
              <p:sp>
                <p:nvSpPr>
                  <p:cNvPr id="49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05496" y="7153160"/>
                    <a:ext cx="571504" cy="500066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-</a:t>
                    </a: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f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rgbClr val="33CCFF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8238082" y="6785452"/>
                    <a:ext cx="500066" cy="4103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5400" b="1" u="sng" dirty="0" smtClean="0">
                        <a:solidFill>
                          <a:srgbClr val="33CC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5400" b="1" u="sng" dirty="0" smtClean="0">
                        <a:solidFill>
                          <a:srgbClr val="33CC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ru-RU" sz="5400" u="sng" dirty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5509625" y="6905166"/>
                    <a:ext cx="781769" cy="492386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6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-</a:t>
                    </a:r>
                    <a:r>
                      <a:rPr lang="en-US" sz="6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  <a:endParaRPr lang="ru-RU" sz="66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2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13627" y="6917939"/>
                    <a:ext cx="445774" cy="50844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Calibri" pitchFamily="34" charset="0"/>
                      </a:rPr>
                      <a:t>=</a:t>
                    </a:r>
                    <a:endParaRPr kumimoji="0" lang="ru-RU" sz="8000" i="0" u="none" strike="noStrike" cap="none" normalizeH="0" baseline="0" dirty="0" smtClean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31" name="Группа 107"/>
              <p:cNvGrpSpPr/>
              <p:nvPr/>
            </p:nvGrpSpPr>
            <p:grpSpPr>
              <a:xfrm>
                <a:off x="-285813" y="-571504"/>
                <a:ext cx="2428894" cy="1457239"/>
                <a:chOff x="5719320" y="557388"/>
                <a:chExt cx="1690370" cy="872422"/>
              </a:xfrm>
              <a:grpFill/>
            </p:grpSpPr>
            <p:sp>
              <p:nvSpPr>
                <p:cNvPr id="3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798151" y="909151"/>
                  <a:ext cx="428628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  <a:endParaRPr kumimoji="0" lang="ru-RU" sz="6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719320" y="557388"/>
                  <a:ext cx="642942" cy="49750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u="sng" cap="all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  <a:r>
                    <a:rPr lang="ru-RU" sz="4800" b="1" u="sng" cap="all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lang="ru-RU" sz="4800" b="1" u="sng" dirty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125020" y="725556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72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409559" y="567726"/>
                  <a:ext cx="500065" cy="49750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u="sng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r>
                    <a:rPr lang="en-US" sz="48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4800" u="sng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6409559" y="932308"/>
                  <a:ext cx="500065" cy="49750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48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734235" y="703210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72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052500" y="680052"/>
                  <a:ext cx="357190" cy="55278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Г</a:t>
                  </a:r>
                  <a:endParaRPr lang="ru-RU" sz="5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>
              <a:off x="1428696" y="-928742"/>
              <a:ext cx="7858148" cy="19389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рассеивающей линзе всегда</a:t>
              </a:r>
              <a:r>
                <a:rPr lang="ru-RU" sz="4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уменьшенное  и </a:t>
              </a:r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мнимое </a:t>
              </a:r>
            </a:p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 в области 2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3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3" grpId="0" animBg="1"/>
      <p:bldP spid="27665" grpId="0" animBg="1"/>
      <p:bldP spid="27670" grpId="0" animBg="1"/>
      <p:bldP spid="27671" grpId="0" animBg="1"/>
      <p:bldP spid="27671" grpId="1" animBg="1"/>
      <p:bldP spid="27672" grpId="0" animBg="1"/>
      <p:bldP spid="27673" grpId="0" animBg="1"/>
      <p:bldP spid="27673" grpId="1" animBg="1"/>
      <p:bldP spid="27674" grpId="0" animBg="1"/>
      <p:bldP spid="46" grpId="0" animBg="1"/>
      <p:bldP spid="47" grpId="0" animBg="1"/>
      <p:bldP spid="65" grpId="0"/>
      <p:bldP spid="69" grpId="0" animBg="1"/>
      <p:bldP spid="70" grpId="0"/>
      <p:bldP spid="71" grpId="0"/>
      <p:bldP spid="71" grpId="1"/>
      <p:bldP spid="55" grpId="0" animBg="1"/>
      <p:bldP spid="58" grpId="0" animBg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-357222" y="-24"/>
            <a:ext cx="95012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76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10.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 помощью линзы на экране получено действительное изображение электрической лампочки. Как изменится изображение, если закрыть верхнюю половину линзы?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Нижняя половина изображения исчезнет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 Б.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Изображение останется на том же самом месте, но будет менее ярким.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Изображение сместится вверх.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Г,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Изображение сместится вниз.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Д.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Верхняя половина изображения исчезнет.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914400" marR="0" lvl="2" indent="0" algn="just" defTabSz="914400" rtl="0" eaLnBrk="1" fontAlgn="base" latinLnBrk="0" hangingPunct="1">
              <a:lnSpc>
                <a:spcPct val="84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3413" y="1903389"/>
            <a:ext cx="6022897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Б.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</a:rPr>
              <a:t> Изображение останется на том же самом месте, но будет менее ярким.</a:t>
            </a:r>
            <a:endParaRPr lang="ru-RU" sz="2800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2658543" y="2285992"/>
            <a:ext cx="0" cy="2667760"/>
          </a:xfrm>
          <a:prstGeom prst="line">
            <a:avLst/>
          </a:prstGeom>
          <a:noFill/>
          <a:ln w="25400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57356" y="3469960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384850" y="3469960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1142976" y="3460532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57190" y="3556110"/>
            <a:ext cx="55006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85765" y="2857496"/>
            <a:ext cx="2285984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643174" y="2857496"/>
            <a:ext cx="1785950" cy="150019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2409" y="2876546"/>
            <a:ext cx="2190765" cy="105252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652699" y="3914778"/>
            <a:ext cx="2285984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8596" y="2857496"/>
            <a:ext cx="4143372" cy="128588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86116" y="300037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420664" y="2809790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3865571" y="3841726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9" name="Прямая со стрелкой 18"/>
          <p:cNvCxnSpPr>
            <a:stCxn id="17" idx="6"/>
          </p:cNvCxnSpPr>
          <p:nvPr/>
        </p:nvCxnSpPr>
        <p:spPr>
          <a:xfrm>
            <a:off x="492083" y="2881220"/>
            <a:ext cx="2151091" cy="1619350"/>
          </a:xfrm>
          <a:prstGeom prst="straightConnector1">
            <a:avLst/>
          </a:prstGeom>
          <a:ln w="2222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643174" y="3643314"/>
            <a:ext cx="1785950" cy="857256"/>
          </a:xfrm>
          <a:prstGeom prst="straightConnector1">
            <a:avLst/>
          </a:prstGeom>
          <a:ln w="2222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485746" y="3581566"/>
            <a:ext cx="14287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492083" y="2392604"/>
            <a:ext cx="2179666" cy="46033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661116" y="2411863"/>
            <a:ext cx="1533750" cy="183870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0" y="0"/>
            <a:ext cx="9144000" cy="6858000"/>
            <a:chOff x="-6929518" y="-3429000"/>
            <a:chExt cx="9144000" cy="6858000"/>
          </a:xfrm>
          <a:solidFill>
            <a:schemeClr val="tx1">
              <a:lumMod val="75000"/>
              <a:lumOff val="25000"/>
              <a:alpha val="69000"/>
            </a:schemeClr>
          </a:solidFill>
        </p:grpSpPr>
        <p:grpSp>
          <p:nvGrpSpPr>
            <p:cNvPr id="21" name="Группа 87"/>
            <p:cNvGrpSpPr/>
            <p:nvPr/>
          </p:nvGrpSpPr>
          <p:grpSpPr>
            <a:xfrm>
              <a:off x="-6929518" y="-3429000"/>
              <a:ext cx="9144000" cy="6858000"/>
              <a:chOff x="4572000" y="-4286304"/>
              <a:chExt cx="9144000" cy="6858000"/>
            </a:xfrm>
            <a:grpFill/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4572000" y="-4286304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000"/>
                  </a:spcAft>
                </a:pPr>
                <a:endPara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3" name="Группа 137"/>
              <p:cNvGrpSpPr/>
              <p:nvPr/>
            </p:nvGrpSpPr>
            <p:grpSpPr>
              <a:xfrm>
                <a:off x="8991776" y="320825"/>
                <a:ext cx="4503290" cy="2018853"/>
                <a:chOff x="5791330" y="6785452"/>
                <a:chExt cx="3025648" cy="897164"/>
              </a:xfrm>
              <a:grpFill/>
            </p:grpSpPr>
            <p:sp>
              <p:nvSpPr>
                <p:cNvPr id="34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6513102" y="7182549"/>
                  <a:ext cx="571504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66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505710" y="6785452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951789" y="6902925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7316780" y="6802204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332545" y="7167764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54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801080" y="6843089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40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8245474" y="7182550"/>
                  <a:ext cx="571504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33CC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7200" b="0" i="0" u="none" strike="noStrike" cap="none" normalizeH="0" baseline="0" dirty="0" smtClean="0">
                    <a:ln>
                      <a:noFill/>
                    </a:ln>
                    <a:solidFill>
                      <a:srgbClr val="33CC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8238082" y="6785452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5791330" y="6905166"/>
                  <a:ext cx="500066" cy="61063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6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213627" y="6917939"/>
                  <a:ext cx="445774" cy="50844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2" name="Группа 107"/>
            <p:cNvGrpSpPr/>
            <p:nvPr/>
          </p:nvGrpSpPr>
          <p:grpSpPr>
            <a:xfrm>
              <a:off x="-285813" y="-571504"/>
              <a:ext cx="2428894" cy="1457239"/>
              <a:chOff x="5719320" y="557388"/>
              <a:chExt cx="1690370" cy="872422"/>
            </a:xfrm>
            <a:grpFill/>
          </p:grpSpPr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>
                <a:off x="5798151" y="909151"/>
                <a:ext cx="428628" cy="5000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719320" y="557388"/>
                <a:ext cx="642942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4800" b="1" u="sng" dirty="0">
                  <a:solidFill>
                    <a:srgbClr val="33CC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 Box 4"/>
              <p:cNvSpPr txBox="1">
                <a:spLocks noChangeArrowheads="1"/>
              </p:cNvSpPr>
              <p:nvPr/>
            </p:nvSpPr>
            <p:spPr bwMode="auto">
              <a:xfrm>
                <a:off x="6125020" y="725556"/>
                <a:ext cx="588637" cy="3256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09559" y="567726"/>
                <a:ext cx="500065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4800" b="1" u="sng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800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409559" y="932308"/>
                <a:ext cx="500065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4800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 Box 4"/>
              <p:cNvSpPr txBox="1">
                <a:spLocks noChangeArrowheads="1"/>
              </p:cNvSpPr>
              <p:nvPr/>
            </p:nvSpPr>
            <p:spPr bwMode="auto">
              <a:xfrm>
                <a:off x="6734235" y="703210"/>
                <a:ext cx="588637" cy="3256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052500" y="680052"/>
                <a:ext cx="357190" cy="55278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5" grpId="0" animBg="1"/>
      <p:bldP spid="4" grpId="0" animBg="1"/>
      <p:bldP spid="6" grpId="0" animBg="1"/>
      <p:bldP spid="7" grpId="0" animBg="1"/>
      <p:bldP spid="8" grpId="0" animBg="1"/>
      <p:bldP spid="16" grpId="0"/>
      <p:bldP spid="17" grpId="0" animBg="1"/>
      <p:bldP spid="18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Скругленный прямоугольник 80"/>
          <p:cNvSpPr/>
          <p:nvPr/>
        </p:nvSpPr>
        <p:spPr>
          <a:xfrm>
            <a:off x="5000628" y="5072074"/>
            <a:ext cx="235745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V="1">
            <a:off x="486310" y="1857363"/>
            <a:ext cx="6228829" cy="21405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1723274" y="214289"/>
            <a:ext cx="7063568" cy="378360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2422513" y="1054208"/>
            <a:ext cx="3726851" cy="29167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2975697" y="1573913"/>
            <a:ext cx="1819533" cy="243541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1571604" y="928670"/>
            <a:ext cx="3716520" cy="5000660"/>
          </a:xfrm>
          <a:prstGeom prst="line">
            <a:avLst/>
          </a:prstGeom>
          <a:noFill/>
          <a:ln w="38100">
            <a:solidFill>
              <a:srgbClr val="993366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460375" y="3997893"/>
            <a:ext cx="336174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V="1">
            <a:off x="3772244" y="428603"/>
            <a:ext cx="4585969" cy="35836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1500166" y="3753616"/>
            <a:ext cx="2627696" cy="2032837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214282" y="2843049"/>
            <a:ext cx="820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3828108" y="1508602"/>
            <a:ext cx="15961" cy="28467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500034" y="2857417"/>
            <a:ext cx="0" cy="115484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H="1" flipV="1">
            <a:off x="6387825" y="1948628"/>
            <a:ext cx="11971" cy="86568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1200126" y="2841907"/>
            <a:ext cx="0" cy="1154844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1714480" y="2830477"/>
            <a:ext cx="0" cy="1154844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2395625" y="2857417"/>
            <a:ext cx="0" cy="115484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3002136" y="2830477"/>
            <a:ext cx="0" cy="1154844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 flipV="1">
            <a:off x="7048203" y="1425653"/>
            <a:ext cx="0" cy="1404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1916800" y="2825089"/>
            <a:ext cx="0" cy="2602440"/>
          </a:xfrm>
          <a:prstGeom prst="line">
            <a:avLst/>
          </a:prstGeom>
          <a:noFill/>
          <a:ln w="76200">
            <a:solidFill>
              <a:srgbClr val="993366"/>
            </a:solidFill>
            <a:prstDash val="dash"/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 flipH="1" flipV="1">
            <a:off x="8298206" y="460036"/>
            <a:ext cx="0" cy="2340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2714620"/>
            <a:ext cx="71438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060636" y="302323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14942" y="2774628"/>
            <a:ext cx="71438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143108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158661" y="1438557"/>
            <a:ext cx="5897523" cy="257370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36"/>
          <p:cNvGrpSpPr/>
          <p:nvPr/>
        </p:nvGrpSpPr>
        <p:grpSpPr>
          <a:xfrm rot="19059571">
            <a:off x="5724363" y="3350647"/>
            <a:ext cx="1035045" cy="428628"/>
            <a:chOff x="5357818" y="6000768"/>
            <a:chExt cx="1035045" cy="4286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3820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428628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 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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6025968" y="6044619"/>
              <a:ext cx="164941" cy="347738"/>
              <a:chOff x="8203" y="2585"/>
              <a:chExt cx="141" cy="1302"/>
            </a:xfrm>
            <a:grpFill/>
          </p:grpSpPr>
          <p:sp>
            <p:nvSpPr>
              <p:cNvPr id="33822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823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" name="Группа 37"/>
          <p:cNvGrpSpPr/>
          <p:nvPr/>
        </p:nvGrpSpPr>
        <p:grpSpPr>
          <a:xfrm rot="19059571">
            <a:off x="6581620" y="3364477"/>
            <a:ext cx="1035045" cy="428628"/>
            <a:chOff x="5357818" y="6000768"/>
            <a:chExt cx="1035045" cy="428628"/>
          </a:xfrm>
          <a:solidFill>
            <a:schemeClr val="bg1"/>
          </a:solidFill>
        </p:grpSpPr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428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 =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6025968" y="6044615"/>
              <a:ext cx="164941" cy="347736"/>
              <a:chOff x="8203" y="2585"/>
              <a:chExt cx="141" cy="1302"/>
            </a:xfrm>
            <a:grpFill/>
          </p:grpSpPr>
          <p:sp>
            <p:nvSpPr>
              <p:cNvPr id="41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>
          <a:xfrm>
            <a:off x="357158" y="2214554"/>
            <a:ext cx="33855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58728" y="2214554"/>
            <a:ext cx="33855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43042" y="2214554"/>
            <a:ext cx="338554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/>
          </a:p>
        </p:txBody>
      </p:sp>
      <p:grpSp>
        <p:nvGrpSpPr>
          <p:cNvPr id="6" name="Группа 45"/>
          <p:cNvGrpSpPr/>
          <p:nvPr/>
        </p:nvGrpSpPr>
        <p:grpSpPr>
          <a:xfrm rot="19059571">
            <a:off x="7901501" y="3078739"/>
            <a:ext cx="1035045" cy="538072"/>
            <a:chOff x="5357818" y="6000768"/>
            <a:chExt cx="1035045" cy="538072"/>
          </a:xfrm>
          <a:solidFill>
            <a:schemeClr val="bg2"/>
          </a:solidFill>
        </p:grpSpPr>
        <p:sp>
          <p:nvSpPr>
            <p:cNvPr id="47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53807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3600" b="1" dirty="0" smtClean="0">
                  <a:sym typeface="Symbol"/>
                </a:rPr>
                <a:t>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6025968" y="6044615"/>
              <a:ext cx="164941" cy="347736"/>
              <a:chOff x="8203" y="2585"/>
              <a:chExt cx="141" cy="1302"/>
            </a:xfrm>
            <a:grpFill/>
          </p:grpSpPr>
          <p:sp>
            <p:nvSpPr>
              <p:cNvPr id="49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1" name="Прямоугольник 50"/>
          <p:cNvSpPr/>
          <p:nvPr/>
        </p:nvSpPr>
        <p:spPr>
          <a:xfrm>
            <a:off x="2285984" y="1857364"/>
            <a:ext cx="338554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643702" y="214290"/>
            <a:ext cx="1059906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4 - нет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8" name="Group 78"/>
          <p:cNvGrpSpPr>
            <a:grpSpLocks/>
          </p:cNvGrpSpPr>
          <p:nvPr/>
        </p:nvGrpSpPr>
        <p:grpSpPr bwMode="auto">
          <a:xfrm rot="16844767" flipH="1">
            <a:off x="5579332" y="418040"/>
            <a:ext cx="736454" cy="915339"/>
            <a:chOff x="3340" y="2819"/>
            <a:chExt cx="552" cy="673"/>
          </a:xfrm>
        </p:grpSpPr>
        <p:sp>
          <p:nvSpPr>
            <p:cNvPr id="54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rgbClr val="0014AC"/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2928926" y="2214554"/>
            <a:ext cx="3385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solidFill>
                <a:srgbClr val="7030A0"/>
              </a:solidFill>
            </a:endParaRPr>
          </a:p>
        </p:txBody>
      </p:sp>
      <p:grpSp>
        <p:nvGrpSpPr>
          <p:cNvPr id="9" name="Группа 63"/>
          <p:cNvGrpSpPr/>
          <p:nvPr/>
        </p:nvGrpSpPr>
        <p:grpSpPr>
          <a:xfrm>
            <a:off x="428596" y="5429264"/>
            <a:ext cx="1035045" cy="539803"/>
            <a:chOff x="5357818" y="6000767"/>
            <a:chExt cx="1035045" cy="539803"/>
          </a:xfrm>
          <a:solidFill>
            <a:schemeClr val="bg1">
              <a:lumMod val="85000"/>
            </a:schemeClr>
          </a:solidFill>
        </p:grpSpPr>
        <p:sp>
          <p:nvSpPr>
            <p:cNvPr id="65" name="Text Box 28"/>
            <p:cNvSpPr txBox="1">
              <a:spLocks noChangeArrowheads="1"/>
            </p:cNvSpPr>
            <p:nvPr/>
          </p:nvSpPr>
          <p:spPr bwMode="auto">
            <a:xfrm>
              <a:off x="5357818" y="6000767"/>
              <a:ext cx="1035045" cy="53980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3600" b="1" dirty="0" smtClean="0">
                  <a:solidFill>
                    <a:srgbClr val="7030A0"/>
                  </a:solidFill>
                  <a:sym typeface="Symbol"/>
                </a:rPr>
                <a:t>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6152308" y="6065982"/>
              <a:ext cx="164941" cy="374444"/>
              <a:chOff x="8311" y="2665"/>
              <a:chExt cx="141" cy="1402"/>
            </a:xfrm>
            <a:grpFill/>
          </p:grpSpPr>
          <p:sp>
            <p:nvSpPr>
              <p:cNvPr id="67" name="Oval 30"/>
              <p:cNvSpPr>
                <a:spLocks noChangeArrowheads="1"/>
              </p:cNvSpPr>
              <p:nvPr/>
            </p:nvSpPr>
            <p:spPr bwMode="auto">
              <a:xfrm>
                <a:off x="8311" y="2665"/>
                <a:ext cx="141" cy="141"/>
              </a:xfrm>
              <a:prstGeom prst="ellipse">
                <a:avLst/>
              </a:prstGeom>
              <a:grp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Line 31"/>
              <p:cNvSpPr>
                <a:spLocks noChangeShapeType="1"/>
              </p:cNvSpPr>
              <p:nvPr/>
            </p:nvSpPr>
            <p:spPr bwMode="auto">
              <a:xfrm flipV="1">
                <a:off x="8377" y="2989"/>
                <a:ext cx="0" cy="1078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9" name="Прямоугольник 68"/>
          <p:cNvSpPr/>
          <p:nvPr/>
        </p:nvSpPr>
        <p:spPr>
          <a:xfrm>
            <a:off x="357158" y="6072206"/>
            <a:ext cx="1253869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5 - лупа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19251659">
            <a:off x="7500958" y="4357694"/>
            <a:ext cx="1884618" cy="461665"/>
          </a:xfrm>
          <a:prstGeom prst="rect">
            <a:avLst/>
          </a:prstGeom>
          <a:solidFill>
            <a:schemeClr val="bg2"/>
          </a:solidFill>
          <a:ln w="5715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3 - проектор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 rot="19250571">
            <a:off x="3878468" y="3701716"/>
            <a:ext cx="238635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1 - фотоаппарат</a:t>
            </a:r>
            <a:endParaRPr lang="ru-RU" sz="2400" dirty="0">
              <a:solidFill>
                <a:srgbClr val="7030A0"/>
              </a:solidFill>
            </a:endParaRPr>
          </a:p>
        </p:txBody>
      </p:sp>
      <p:grpSp>
        <p:nvGrpSpPr>
          <p:cNvPr id="11" name="Группа 77"/>
          <p:cNvGrpSpPr/>
          <p:nvPr/>
        </p:nvGrpSpPr>
        <p:grpSpPr>
          <a:xfrm>
            <a:off x="4143372" y="5023798"/>
            <a:ext cx="3286148" cy="905532"/>
            <a:chOff x="4143372" y="5023798"/>
            <a:chExt cx="3286148" cy="905532"/>
          </a:xfrm>
        </p:grpSpPr>
        <p:sp>
          <p:nvSpPr>
            <p:cNvPr id="60" name="Text Box 3"/>
            <p:cNvSpPr txBox="1">
              <a:spLocks noChangeArrowheads="1"/>
            </p:cNvSpPr>
            <p:nvPr/>
          </p:nvSpPr>
          <p:spPr bwMode="auto">
            <a:xfrm>
              <a:off x="5079458" y="5420894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072066" y="502379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5516460" y="5167656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929322" y="5040550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45088" y="5406110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6413622" y="5081434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+</a:t>
              </a:r>
            </a:p>
          </p:txBody>
        </p:sp>
        <p:sp>
          <p:nvSpPr>
            <p:cNvPr id="74" name="Text Box 3"/>
            <p:cNvSpPr txBox="1">
              <a:spLocks noChangeArrowheads="1"/>
            </p:cNvSpPr>
            <p:nvPr/>
          </p:nvSpPr>
          <p:spPr bwMode="auto">
            <a:xfrm>
              <a:off x="6858016" y="5420894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50624" y="502379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143372" y="5143512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 Box 4"/>
            <p:cNvSpPr txBox="1">
              <a:spLocks noChangeArrowheads="1"/>
            </p:cNvSpPr>
            <p:nvPr/>
          </p:nvSpPr>
          <p:spPr bwMode="auto">
            <a:xfrm>
              <a:off x="4554854" y="5163514"/>
              <a:ext cx="588637" cy="508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79" name="Line 25"/>
          <p:cNvSpPr>
            <a:spLocks noChangeShapeType="1"/>
          </p:cNvSpPr>
          <p:nvPr/>
        </p:nvSpPr>
        <p:spPr bwMode="auto">
          <a:xfrm>
            <a:off x="500034" y="4269009"/>
            <a:ext cx="3286148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1299500" y="4253219"/>
            <a:ext cx="50006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>
            <a:off x="3786182" y="2357430"/>
            <a:ext cx="257176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5072066" y="1857364"/>
            <a:ext cx="2857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-32" y="0"/>
            <a:ext cx="5143536" cy="1071546"/>
          </a:xfrm>
          <a:prstGeom prst="rect">
            <a:avLst/>
          </a:prstGeom>
          <a:solidFill>
            <a:schemeClr val="bg2"/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marR="7620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AutoNum type="arabicPeriod" startAt="11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Оптические приборы</a:t>
            </a:r>
          </a:p>
          <a:p>
            <a:pPr marL="1200150" marR="76200" lvl="1" indent="-742950"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микроскопе? </a:t>
            </a:r>
            <a:r>
              <a:rPr lang="ru-RU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≈ F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7" name="Группа 10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tx1">
              <a:lumMod val="75000"/>
              <a:lumOff val="25000"/>
              <a:alpha val="75000"/>
            </a:schemeClr>
          </a:solidFill>
        </p:grpSpPr>
        <p:grpSp>
          <p:nvGrpSpPr>
            <p:cNvPr id="84" name="Группа 83"/>
            <p:cNvGrpSpPr/>
            <p:nvPr/>
          </p:nvGrpSpPr>
          <p:grpSpPr>
            <a:xfrm>
              <a:off x="0" y="0"/>
              <a:ext cx="9144000" cy="6858000"/>
              <a:chOff x="-6929518" y="-3429000"/>
              <a:chExt cx="9144000" cy="6858000"/>
            </a:xfrm>
            <a:grpFill/>
          </p:grpSpPr>
          <p:grpSp>
            <p:nvGrpSpPr>
              <p:cNvPr id="85" name="Группа 87"/>
              <p:cNvGrpSpPr/>
              <p:nvPr/>
            </p:nvGrpSpPr>
            <p:grpSpPr>
              <a:xfrm>
                <a:off x="-6929518" y="-3429000"/>
                <a:ext cx="9144000" cy="6858000"/>
                <a:chOff x="4572000" y="-4286304"/>
                <a:chExt cx="9144000" cy="6858000"/>
              </a:xfrm>
              <a:grpFill/>
            </p:grpSpPr>
            <p:sp>
              <p:nvSpPr>
                <p:cNvPr id="94" name="Прямоугольник 93"/>
                <p:cNvSpPr/>
                <p:nvPr/>
              </p:nvSpPr>
              <p:spPr>
                <a:xfrm>
                  <a:off x="4572000" y="-4286304"/>
                  <a:ext cx="9144000" cy="6858000"/>
                </a:xfrm>
                <a:prstGeom prst="rect">
                  <a:avLst/>
                </a:prstGeom>
                <a:grpFill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lvl="0" algn="ctr">
                    <a:spcAft>
                      <a:spcPts val="1000"/>
                    </a:spcAft>
                  </a:pPr>
                  <a:endParaRPr lang="ru-RU" sz="4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95" name="Группа 137"/>
                <p:cNvGrpSpPr/>
                <p:nvPr/>
              </p:nvGrpSpPr>
              <p:grpSpPr>
                <a:xfrm>
                  <a:off x="8991776" y="320825"/>
                  <a:ext cx="4503290" cy="2018853"/>
                  <a:chOff x="5791330" y="6785452"/>
                  <a:chExt cx="3025648" cy="897164"/>
                </a:xfrm>
                <a:grpFill/>
              </p:grpSpPr>
              <p:sp>
                <p:nvSpPr>
                  <p:cNvPr id="96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13102" y="7182549"/>
                    <a:ext cx="571504" cy="500066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F</a:t>
                    </a:r>
                    <a:endParaRPr kumimoji="0" lang="ru-RU" sz="6600" b="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6505710" y="6785452"/>
                    <a:ext cx="500066" cy="4103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5400" b="1" u="sng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5400" b="1" u="sng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5400" b="1" u="sng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ru-RU" sz="5400" u="sng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8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51789" y="6902925"/>
                    <a:ext cx="588637" cy="32565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rPr>
                      <a:t>=</a:t>
                    </a:r>
                    <a:endParaRPr kumimoji="0" lang="ru-RU" sz="8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7316780" y="6802204"/>
                    <a:ext cx="500066" cy="4103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5400" b="1" u="sng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5400" b="1" u="sng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ru-RU" sz="5400" u="sng" dirty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7332545" y="7167764"/>
                    <a:ext cx="500066" cy="4103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54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  <a:endParaRPr lang="ru-RU" sz="5400" dirty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1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01080" y="6843089"/>
                    <a:ext cx="588637" cy="32565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80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rPr>
                      <a:t>+</a:t>
                    </a:r>
                  </a:p>
                </p:txBody>
              </p:sp>
              <p:sp>
                <p:nvSpPr>
                  <p:cNvPr id="102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45474" y="7182550"/>
                    <a:ext cx="571504" cy="500066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f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rgbClr val="33CCFF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8238082" y="6785452"/>
                    <a:ext cx="500066" cy="4103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5400" b="1" u="sng" dirty="0" smtClean="0">
                        <a:solidFill>
                          <a:srgbClr val="33CC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5400" b="1" u="sng" dirty="0" smtClean="0">
                        <a:solidFill>
                          <a:srgbClr val="33CC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ru-RU" sz="5400" u="sng" dirty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5791330" y="6905166"/>
                    <a:ext cx="500066" cy="610639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6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  <a:endParaRPr lang="ru-RU" sz="66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5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13627" y="6917939"/>
                    <a:ext cx="445774" cy="50844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Calibri" pitchFamily="34" charset="0"/>
                      </a:rPr>
                      <a:t>=</a:t>
                    </a:r>
                    <a:endParaRPr kumimoji="0" lang="ru-RU" sz="8000" i="0" u="none" strike="noStrike" cap="none" normalizeH="0" baseline="0" dirty="0" smtClean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86" name="Группа 107"/>
              <p:cNvGrpSpPr/>
              <p:nvPr/>
            </p:nvGrpSpPr>
            <p:grpSpPr>
              <a:xfrm>
                <a:off x="-285813" y="-571504"/>
                <a:ext cx="2428894" cy="1457239"/>
                <a:chOff x="5719320" y="557388"/>
                <a:chExt cx="1690370" cy="872422"/>
              </a:xfrm>
              <a:grpFill/>
            </p:grpSpPr>
            <p:sp>
              <p:nvSpPr>
                <p:cNvPr id="8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798151" y="909151"/>
                  <a:ext cx="428628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  <a:endParaRPr kumimoji="0" lang="ru-RU" sz="6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5719320" y="557388"/>
                  <a:ext cx="642942" cy="49750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u="sng" cap="all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  <a:r>
                    <a:rPr lang="ru-RU" sz="4800" b="1" u="sng" cap="all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lang="ru-RU" sz="4800" b="1" u="sng" dirty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125020" y="725556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72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6409559" y="567726"/>
                  <a:ext cx="500065" cy="49750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u="sng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r>
                    <a:rPr lang="en-US" sz="48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4800" u="sng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6409559" y="932308"/>
                  <a:ext cx="500065" cy="49750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48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734235" y="703210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72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7052500" y="680052"/>
                  <a:ext cx="357190" cy="55278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Г</a:t>
                  </a:r>
                  <a:endParaRPr lang="ru-RU" sz="5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06" name="Прямоугольник 105"/>
            <p:cNvSpPr/>
            <p:nvPr/>
          </p:nvSpPr>
          <p:spPr>
            <a:xfrm>
              <a:off x="3286116" y="928670"/>
              <a:ext cx="5837880" cy="76944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Оптические приборы.</a:t>
              </a:r>
              <a:endPara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8" name="Прямоугольник 107"/>
          <p:cNvSpPr/>
          <p:nvPr/>
        </p:nvSpPr>
        <p:spPr>
          <a:xfrm>
            <a:off x="7456214" y="6396335"/>
            <a:ext cx="1721946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ФвК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9" action="ppaction://hlinkfile"/>
              </a:rPr>
              <a:t>линза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1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5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1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1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000"/>
                            </p:stCondLst>
                            <p:childTnLst>
                              <p:par>
                                <p:cTn id="2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33796" grpId="0" animBg="1"/>
      <p:bldP spid="33798" grpId="0" animBg="1"/>
      <p:bldP spid="33799" grpId="0" animBg="1"/>
      <p:bldP spid="33799" grpId="1" animBg="1"/>
      <p:bldP spid="33801" grpId="0" animBg="1"/>
      <p:bldP spid="33801" grpId="1" animBg="1"/>
      <p:bldP spid="33802" grpId="0" animBg="1"/>
      <p:bldP spid="33804" grpId="0" animBg="1"/>
      <p:bldP spid="33804" grpId="1" animBg="1"/>
      <p:bldP spid="33806" grpId="0" animBg="1"/>
      <p:bldP spid="33806" grpId="1" animBg="1"/>
      <p:bldP spid="33806" grpId="2" animBg="1"/>
      <p:bldP spid="33806" grpId="3" animBg="1"/>
      <p:bldP spid="33807" grpId="0" animBg="1"/>
      <p:bldP spid="33808" grpId="0" animBg="1"/>
      <p:bldP spid="33810" grpId="0" animBg="1"/>
      <p:bldP spid="33811" grpId="0" animBg="1"/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  <p:bldP spid="33818" grpId="0" animBg="1"/>
      <p:bldP spid="33819" grpId="0" animBg="1"/>
      <p:bldP spid="29" grpId="0" animBg="1"/>
      <p:bldP spid="30" grpId="0"/>
      <p:bldP spid="31" grpId="0" animBg="1"/>
      <p:bldP spid="32" grpId="0"/>
      <p:bldP spid="33797" grpId="0" animBg="1"/>
      <p:bldP spid="43" grpId="0" animBg="1"/>
      <p:bldP spid="44" grpId="0" animBg="1"/>
      <p:bldP spid="45" grpId="0" animBg="1"/>
      <p:bldP spid="51" grpId="0" animBg="1"/>
      <p:bldP spid="52" grpId="0" animBg="1"/>
      <p:bldP spid="58" grpId="0" animBg="1"/>
      <p:bldP spid="69" grpId="0" animBg="1"/>
      <p:bldP spid="70" grpId="0" animBg="1"/>
      <p:bldP spid="71" grpId="0" animBg="1"/>
      <p:bldP spid="79" grpId="0" animBg="1"/>
      <p:bldP spid="80" grpId="0" animBg="1"/>
      <p:bldP spid="82" grpId="0" animBg="1"/>
      <p:bldP spid="83" grpId="0" animBg="1"/>
      <p:bldP spid="78" grpId="0" animBg="1"/>
      <p:bldP spid="1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85726" y="5299035"/>
            <a:ext cx="3768909" cy="451897"/>
            <a:chOff x="8609" y="7033"/>
            <a:chExt cx="2282" cy="335"/>
          </a:xfrm>
        </p:grpSpPr>
        <p:sp>
          <p:nvSpPr>
            <p:cNvPr id="2065" name="Line 17"/>
            <p:cNvSpPr>
              <a:spLocks noChangeShapeType="1"/>
            </p:cNvSpPr>
            <p:nvPr/>
          </p:nvSpPr>
          <p:spPr bwMode="auto">
            <a:xfrm>
              <a:off x="8659" y="7033"/>
              <a:ext cx="11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>
              <a:off x="8671" y="7368"/>
              <a:ext cx="11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7" name="Line 19"/>
            <p:cNvSpPr>
              <a:spLocks noChangeShapeType="1"/>
            </p:cNvSpPr>
            <p:nvPr/>
          </p:nvSpPr>
          <p:spPr bwMode="auto">
            <a:xfrm>
              <a:off x="8609" y="7200"/>
              <a:ext cx="2282" cy="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68" name="Line 20"/>
          <p:cNvSpPr>
            <a:spLocks noChangeShapeType="1"/>
          </p:cNvSpPr>
          <p:nvPr/>
        </p:nvSpPr>
        <p:spPr bwMode="auto">
          <a:xfrm flipV="1">
            <a:off x="2310565" y="5379972"/>
            <a:ext cx="1719296" cy="37096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2285791" y="5299035"/>
            <a:ext cx="1795269" cy="41412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830957" y="4841736"/>
            <a:ext cx="26425" cy="1382670"/>
            <a:chOff x="12485" y="6357"/>
            <a:chExt cx="16" cy="1025"/>
          </a:xfrm>
        </p:grpSpPr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 flipH="1">
              <a:off x="12485" y="6357"/>
              <a:ext cx="16" cy="245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 type="stealth" w="lg" len="lg"/>
            </a:ln>
            <a:scene3d>
              <a:camera prst="orthographicFront">
                <a:rot lat="0" lon="0" rev="3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 flipH="1" flipV="1">
              <a:off x="12485" y="7137"/>
              <a:ext cx="16" cy="245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 type="stealth" w="lg" len="lg"/>
            </a:ln>
            <a:scene3d>
              <a:camera prst="orthographicFront">
                <a:rot lat="0" lon="0" rev="212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>
              <a:off x="12490" y="6357"/>
              <a:ext cx="0" cy="1012"/>
            </a:xfrm>
            <a:prstGeom prst="line">
              <a:avLst/>
            </a:prstGeom>
            <a:noFill/>
            <a:ln w="53975">
              <a:solidFill>
                <a:srgbClr val="0000FF"/>
              </a:solidFill>
              <a:round/>
              <a:headEnd/>
              <a:tailEnd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" name="Группа 54"/>
          <p:cNvGrpSpPr/>
          <p:nvPr/>
        </p:nvGrpSpPr>
        <p:grpSpPr>
          <a:xfrm>
            <a:off x="2206515" y="4643447"/>
            <a:ext cx="2294047" cy="1714511"/>
            <a:chOff x="2777993" y="928665"/>
            <a:chExt cx="2294047" cy="1714511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777993" y="928665"/>
              <a:ext cx="2294047" cy="1714511"/>
              <a:chOff x="10630" y="2885"/>
              <a:chExt cx="2094" cy="1654"/>
            </a:xfrm>
          </p:grpSpPr>
          <p:sp>
            <p:nvSpPr>
              <p:cNvPr id="2053" name="Arc 5"/>
              <p:cNvSpPr>
                <a:spLocks/>
              </p:cNvSpPr>
              <p:nvPr/>
            </p:nvSpPr>
            <p:spPr bwMode="auto">
              <a:xfrm flipH="1" flipV="1">
                <a:off x="10899" y="3923"/>
                <a:ext cx="187" cy="376"/>
              </a:xfrm>
              <a:custGeom>
                <a:avLst/>
                <a:gdLst>
                  <a:gd name="G0" fmla="+- 0 0 0"/>
                  <a:gd name="G1" fmla="+- 20567 0 0"/>
                  <a:gd name="G2" fmla="+- 21600 0 0"/>
                  <a:gd name="T0" fmla="*/ 6598 w 21600"/>
                  <a:gd name="T1" fmla="*/ 0 h 20567"/>
                  <a:gd name="T2" fmla="*/ 21600 w 21600"/>
                  <a:gd name="T3" fmla="*/ 20567 h 20567"/>
                  <a:gd name="T4" fmla="*/ 0 w 21600"/>
                  <a:gd name="T5" fmla="*/ 20567 h 20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567" fill="none" extrusionOk="0">
                    <a:moveTo>
                      <a:pt x="6598" y="-1"/>
                    </a:moveTo>
                    <a:cubicBezTo>
                      <a:pt x="15536" y="2867"/>
                      <a:pt x="21600" y="11179"/>
                      <a:pt x="21600" y="20567"/>
                    </a:cubicBezTo>
                  </a:path>
                  <a:path w="21600" h="20567" stroke="0" extrusionOk="0">
                    <a:moveTo>
                      <a:pt x="6598" y="-1"/>
                    </a:moveTo>
                    <a:cubicBezTo>
                      <a:pt x="15536" y="2867"/>
                      <a:pt x="21600" y="11179"/>
                      <a:pt x="21600" y="20567"/>
                    </a:cubicBezTo>
                    <a:lnTo>
                      <a:pt x="0" y="20567"/>
                    </a:lnTo>
                    <a:close/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4" name="Arc 6"/>
              <p:cNvSpPr>
                <a:spLocks/>
              </p:cNvSpPr>
              <p:nvPr/>
            </p:nvSpPr>
            <p:spPr bwMode="auto">
              <a:xfrm flipH="1">
                <a:off x="10630" y="3293"/>
                <a:ext cx="225" cy="7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04"/>
                  <a:gd name="T2" fmla="*/ 2033 w 21600"/>
                  <a:gd name="T3" fmla="*/ 43104 h 43104"/>
                  <a:gd name="T4" fmla="*/ 0 w 21600"/>
                  <a:gd name="T5" fmla="*/ 21600 h 43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0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</a:path>
                  <a:path w="21600" h="4310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5" name="Arc 7"/>
              <p:cNvSpPr>
                <a:spLocks/>
              </p:cNvSpPr>
              <p:nvPr/>
            </p:nvSpPr>
            <p:spPr bwMode="auto">
              <a:xfrm flipH="1">
                <a:off x="10907" y="3104"/>
                <a:ext cx="187" cy="376"/>
              </a:xfrm>
              <a:custGeom>
                <a:avLst/>
                <a:gdLst>
                  <a:gd name="G0" fmla="+- 0 0 0"/>
                  <a:gd name="G1" fmla="+- 20567 0 0"/>
                  <a:gd name="G2" fmla="+- 21600 0 0"/>
                  <a:gd name="T0" fmla="*/ 6598 w 21600"/>
                  <a:gd name="T1" fmla="*/ 0 h 20567"/>
                  <a:gd name="T2" fmla="*/ 21600 w 21600"/>
                  <a:gd name="T3" fmla="*/ 20567 h 20567"/>
                  <a:gd name="T4" fmla="*/ 0 w 21600"/>
                  <a:gd name="T5" fmla="*/ 20567 h 20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567" fill="none" extrusionOk="0">
                    <a:moveTo>
                      <a:pt x="6598" y="-1"/>
                    </a:moveTo>
                    <a:cubicBezTo>
                      <a:pt x="15536" y="2867"/>
                      <a:pt x="21600" y="11179"/>
                      <a:pt x="21600" y="20567"/>
                    </a:cubicBezTo>
                  </a:path>
                  <a:path w="21600" h="20567" stroke="0" extrusionOk="0">
                    <a:moveTo>
                      <a:pt x="6598" y="-1"/>
                    </a:moveTo>
                    <a:cubicBezTo>
                      <a:pt x="15536" y="2867"/>
                      <a:pt x="21600" y="11179"/>
                      <a:pt x="21600" y="20567"/>
                    </a:cubicBezTo>
                    <a:lnTo>
                      <a:pt x="0" y="20567"/>
                    </a:lnTo>
                    <a:close/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8" name="Group 8"/>
              <p:cNvGrpSpPr>
                <a:grpSpLocks/>
              </p:cNvGrpSpPr>
              <p:nvPr/>
            </p:nvGrpSpPr>
            <p:grpSpPr bwMode="auto">
              <a:xfrm>
                <a:off x="10764" y="2885"/>
                <a:ext cx="1649" cy="1654"/>
                <a:chOff x="10764" y="2885"/>
                <a:chExt cx="1649" cy="1654"/>
              </a:xfrm>
            </p:grpSpPr>
            <p:sp>
              <p:nvSpPr>
                <p:cNvPr id="2057" name="Arc 9"/>
                <p:cNvSpPr>
                  <a:spLocks/>
                </p:cNvSpPr>
                <p:nvPr/>
              </p:nvSpPr>
              <p:spPr bwMode="auto">
                <a:xfrm>
                  <a:off x="10764" y="2885"/>
                  <a:ext cx="1649" cy="1654"/>
                </a:xfrm>
                <a:custGeom>
                  <a:avLst/>
                  <a:gdLst>
                    <a:gd name="G0" fmla="+- 21508 0 0"/>
                    <a:gd name="G1" fmla="+- 21600 0 0"/>
                    <a:gd name="G2" fmla="+- 21600 0 0"/>
                    <a:gd name="T0" fmla="*/ 0 w 43108"/>
                    <a:gd name="T1" fmla="*/ 19605 h 43200"/>
                    <a:gd name="T2" fmla="*/ 61 w 43108"/>
                    <a:gd name="T3" fmla="*/ 24169 h 43200"/>
                    <a:gd name="T4" fmla="*/ 21508 w 43108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08" h="43200" fill="none" extrusionOk="0">
                      <a:moveTo>
                        <a:pt x="0" y="19605"/>
                      </a:moveTo>
                      <a:cubicBezTo>
                        <a:pt x="1030" y="8496"/>
                        <a:pt x="10351" y="-1"/>
                        <a:pt x="21508" y="0"/>
                      </a:cubicBezTo>
                      <a:cubicBezTo>
                        <a:pt x="33437" y="0"/>
                        <a:pt x="43108" y="9670"/>
                        <a:pt x="43108" y="21600"/>
                      </a:cubicBezTo>
                      <a:cubicBezTo>
                        <a:pt x="43108" y="33529"/>
                        <a:pt x="33437" y="43200"/>
                        <a:pt x="21508" y="43200"/>
                      </a:cubicBezTo>
                      <a:cubicBezTo>
                        <a:pt x="10572" y="43200"/>
                        <a:pt x="1361" y="35027"/>
                        <a:pt x="61" y="24168"/>
                      </a:cubicBezTo>
                    </a:path>
                    <a:path w="43108" h="43200" stroke="0" extrusionOk="0">
                      <a:moveTo>
                        <a:pt x="0" y="19605"/>
                      </a:moveTo>
                      <a:cubicBezTo>
                        <a:pt x="1030" y="8496"/>
                        <a:pt x="10351" y="-1"/>
                        <a:pt x="21508" y="0"/>
                      </a:cubicBezTo>
                      <a:cubicBezTo>
                        <a:pt x="33437" y="0"/>
                        <a:pt x="43108" y="9670"/>
                        <a:pt x="43108" y="21600"/>
                      </a:cubicBezTo>
                      <a:cubicBezTo>
                        <a:pt x="43108" y="33529"/>
                        <a:pt x="33437" y="43200"/>
                        <a:pt x="21508" y="43200"/>
                      </a:cubicBezTo>
                      <a:cubicBezTo>
                        <a:pt x="10572" y="43200"/>
                        <a:pt x="1361" y="35027"/>
                        <a:pt x="61" y="24168"/>
                      </a:cubicBezTo>
                      <a:lnTo>
                        <a:pt x="21508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8" name="Arc 10"/>
                <p:cNvSpPr>
                  <a:spLocks/>
                </p:cNvSpPr>
                <p:nvPr/>
              </p:nvSpPr>
              <p:spPr bwMode="auto">
                <a:xfrm>
                  <a:off x="11506" y="2973"/>
                  <a:ext cx="826" cy="1531"/>
                </a:xfrm>
                <a:custGeom>
                  <a:avLst/>
                  <a:gdLst>
                    <a:gd name="G0" fmla="+- 0 0 0"/>
                    <a:gd name="G1" fmla="+- 19457 0 0"/>
                    <a:gd name="G2" fmla="+- 21600 0 0"/>
                    <a:gd name="T0" fmla="*/ 9380 w 21600"/>
                    <a:gd name="T1" fmla="*/ 0 h 39989"/>
                    <a:gd name="T2" fmla="*/ 6707 w 21600"/>
                    <a:gd name="T3" fmla="*/ 39989 h 39989"/>
                    <a:gd name="T4" fmla="*/ 0 w 21600"/>
                    <a:gd name="T5" fmla="*/ 19457 h 399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9989" fill="none" extrusionOk="0">
                      <a:moveTo>
                        <a:pt x="9380" y="-1"/>
                      </a:moveTo>
                      <a:cubicBezTo>
                        <a:pt x="16851" y="3601"/>
                        <a:pt x="21600" y="11163"/>
                        <a:pt x="21600" y="19457"/>
                      </a:cubicBezTo>
                      <a:cubicBezTo>
                        <a:pt x="21600" y="28802"/>
                        <a:pt x="15590" y="37087"/>
                        <a:pt x="6707" y="39989"/>
                      </a:cubicBezTo>
                    </a:path>
                    <a:path w="21600" h="39989" stroke="0" extrusionOk="0">
                      <a:moveTo>
                        <a:pt x="9380" y="-1"/>
                      </a:moveTo>
                      <a:cubicBezTo>
                        <a:pt x="16851" y="3601"/>
                        <a:pt x="21600" y="11163"/>
                        <a:pt x="21600" y="19457"/>
                      </a:cubicBezTo>
                      <a:cubicBezTo>
                        <a:pt x="21600" y="28802"/>
                        <a:pt x="15590" y="37087"/>
                        <a:pt x="6707" y="39989"/>
                      </a:cubicBezTo>
                      <a:lnTo>
                        <a:pt x="0" y="1945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9" name="Group 11"/>
              <p:cNvGrpSpPr>
                <a:grpSpLocks/>
              </p:cNvGrpSpPr>
              <p:nvPr/>
            </p:nvGrpSpPr>
            <p:grpSpPr bwMode="auto">
              <a:xfrm>
                <a:off x="12294" y="3857"/>
                <a:ext cx="430" cy="393"/>
                <a:chOff x="12478" y="3903"/>
                <a:chExt cx="430" cy="393"/>
              </a:xfrm>
            </p:grpSpPr>
            <p:sp>
              <p:nvSpPr>
                <p:cNvPr id="2060" name="Arc 12"/>
                <p:cNvSpPr>
                  <a:spLocks/>
                </p:cNvSpPr>
                <p:nvPr/>
              </p:nvSpPr>
              <p:spPr bwMode="auto">
                <a:xfrm rot="788859" flipH="1" flipV="1">
                  <a:off x="12571" y="3903"/>
                  <a:ext cx="337" cy="1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1" name="Arc 13"/>
                <p:cNvSpPr>
                  <a:spLocks/>
                </p:cNvSpPr>
                <p:nvPr/>
              </p:nvSpPr>
              <p:spPr bwMode="auto">
                <a:xfrm rot="1510068" flipH="1">
                  <a:off x="12493" y="4155"/>
                  <a:ext cx="337" cy="1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2" name="Arc 14"/>
                <p:cNvSpPr>
                  <a:spLocks/>
                </p:cNvSpPr>
                <p:nvPr/>
              </p:nvSpPr>
              <p:spPr bwMode="auto">
                <a:xfrm rot="1510068" flipH="1">
                  <a:off x="12478" y="4101"/>
                  <a:ext cx="337" cy="1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3" name="Arc 15"/>
                <p:cNvSpPr>
                  <a:spLocks/>
                </p:cNvSpPr>
                <p:nvPr/>
              </p:nvSpPr>
              <p:spPr bwMode="auto">
                <a:xfrm rot="788859" flipH="1" flipV="1">
                  <a:off x="12555" y="3941"/>
                  <a:ext cx="337" cy="1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2987745" y="1546483"/>
              <a:ext cx="232873" cy="454595"/>
              <a:chOff x="12957" y="3293"/>
              <a:chExt cx="422" cy="797"/>
            </a:xfrm>
          </p:grpSpPr>
          <p:sp>
            <p:nvSpPr>
              <p:cNvPr id="2075" name="Arc 27"/>
              <p:cNvSpPr>
                <a:spLocks/>
              </p:cNvSpPr>
              <p:nvPr/>
            </p:nvSpPr>
            <p:spPr bwMode="auto">
              <a:xfrm flipH="1">
                <a:off x="12957" y="3293"/>
                <a:ext cx="225" cy="7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04"/>
                  <a:gd name="T2" fmla="*/ 2033 w 21600"/>
                  <a:gd name="T3" fmla="*/ 43104 h 43104"/>
                  <a:gd name="T4" fmla="*/ 0 w 21600"/>
                  <a:gd name="T5" fmla="*/ 21600 h 43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0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</a:path>
                  <a:path w="21600" h="4310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CC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Arc 28"/>
              <p:cNvSpPr>
                <a:spLocks/>
              </p:cNvSpPr>
              <p:nvPr/>
            </p:nvSpPr>
            <p:spPr bwMode="auto">
              <a:xfrm>
                <a:off x="13154" y="3302"/>
                <a:ext cx="225" cy="7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04"/>
                  <a:gd name="T2" fmla="*/ 2033 w 21600"/>
                  <a:gd name="T3" fmla="*/ 43104 h 43104"/>
                  <a:gd name="T4" fmla="*/ 0 w 21600"/>
                  <a:gd name="T5" fmla="*/ 21600 h 43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0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</a:path>
                  <a:path w="21600" h="4310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CC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5182395" y="5149984"/>
            <a:ext cx="3137605" cy="523644"/>
            <a:chOff x="8640" y="7033"/>
            <a:chExt cx="2499" cy="372"/>
          </a:xfrm>
        </p:grpSpPr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>
              <a:off x="8640" y="7033"/>
              <a:ext cx="11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3" name="Line 45"/>
            <p:cNvSpPr>
              <a:spLocks noChangeShapeType="1"/>
            </p:cNvSpPr>
            <p:nvPr/>
          </p:nvSpPr>
          <p:spPr bwMode="auto">
            <a:xfrm>
              <a:off x="8640" y="7405"/>
              <a:ext cx="11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4" name="Line 46"/>
            <p:cNvSpPr>
              <a:spLocks noChangeShapeType="1"/>
            </p:cNvSpPr>
            <p:nvPr/>
          </p:nvSpPr>
          <p:spPr bwMode="auto">
            <a:xfrm>
              <a:off x="8857" y="7234"/>
              <a:ext cx="2282" cy="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6637517" y="5153184"/>
            <a:ext cx="1961163" cy="30264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 flipV="1">
            <a:off x="6633707" y="5467665"/>
            <a:ext cx="2010259" cy="20661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>
            <a:off x="6239596" y="4854283"/>
            <a:ext cx="0" cy="14020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stealth" w="lg" len="lg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61"/>
          <p:cNvGrpSpPr/>
          <p:nvPr/>
        </p:nvGrpSpPr>
        <p:grpSpPr>
          <a:xfrm>
            <a:off x="6643702" y="4538971"/>
            <a:ext cx="1743953" cy="1789114"/>
            <a:chOff x="5603572" y="3643314"/>
            <a:chExt cx="1743953" cy="1789114"/>
          </a:xfrm>
        </p:grpSpPr>
        <p:grpSp>
          <p:nvGrpSpPr>
            <p:cNvPr id="13" name="Group 31"/>
            <p:cNvGrpSpPr>
              <a:grpSpLocks/>
            </p:cNvGrpSpPr>
            <p:nvPr/>
          </p:nvGrpSpPr>
          <p:grpSpPr bwMode="auto">
            <a:xfrm>
              <a:off x="5603572" y="3643314"/>
              <a:ext cx="1743953" cy="1789114"/>
              <a:chOff x="10630" y="2885"/>
              <a:chExt cx="2094" cy="1654"/>
            </a:xfrm>
          </p:grpSpPr>
          <p:sp>
            <p:nvSpPr>
              <p:cNvPr id="2080" name="Arc 32"/>
              <p:cNvSpPr>
                <a:spLocks/>
              </p:cNvSpPr>
              <p:nvPr/>
            </p:nvSpPr>
            <p:spPr bwMode="auto">
              <a:xfrm flipH="1" flipV="1">
                <a:off x="10899" y="3923"/>
                <a:ext cx="187" cy="376"/>
              </a:xfrm>
              <a:custGeom>
                <a:avLst/>
                <a:gdLst>
                  <a:gd name="G0" fmla="+- 0 0 0"/>
                  <a:gd name="G1" fmla="+- 20567 0 0"/>
                  <a:gd name="G2" fmla="+- 21600 0 0"/>
                  <a:gd name="T0" fmla="*/ 6598 w 21600"/>
                  <a:gd name="T1" fmla="*/ 0 h 20567"/>
                  <a:gd name="T2" fmla="*/ 21600 w 21600"/>
                  <a:gd name="T3" fmla="*/ 20567 h 20567"/>
                  <a:gd name="T4" fmla="*/ 0 w 21600"/>
                  <a:gd name="T5" fmla="*/ 20567 h 20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567" fill="none" extrusionOk="0">
                    <a:moveTo>
                      <a:pt x="6598" y="-1"/>
                    </a:moveTo>
                    <a:cubicBezTo>
                      <a:pt x="15536" y="2867"/>
                      <a:pt x="21600" y="11179"/>
                      <a:pt x="21600" y="20567"/>
                    </a:cubicBezTo>
                  </a:path>
                  <a:path w="21600" h="20567" stroke="0" extrusionOk="0">
                    <a:moveTo>
                      <a:pt x="6598" y="-1"/>
                    </a:moveTo>
                    <a:cubicBezTo>
                      <a:pt x="15536" y="2867"/>
                      <a:pt x="21600" y="11179"/>
                      <a:pt x="21600" y="20567"/>
                    </a:cubicBezTo>
                    <a:lnTo>
                      <a:pt x="0" y="20567"/>
                    </a:lnTo>
                    <a:close/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Arc 33"/>
              <p:cNvSpPr>
                <a:spLocks/>
              </p:cNvSpPr>
              <p:nvPr/>
            </p:nvSpPr>
            <p:spPr bwMode="auto">
              <a:xfrm flipH="1">
                <a:off x="10630" y="3293"/>
                <a:ext cx="225" cy="7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04"/>
                  <a:gd name="T2" fmla="*/ 2033 w 21600"/>
                  <a:gd name="T3" fmla="*/ 43104 h 43104"/>
                  <a:gd name="T4" fmla="*/ 0 w 21600"/>
                  <a:gd name="T5" fmla="*/ 21600 h 43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0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</a:path>
                  <a:path w="21600" h="4310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Arc 34"/>
              <p:cNvSpPr>
                <a:spLocks/>
              </p:cNvSpPr>
              <p:nvPr/>
            </p:nvSpPr>
            <p:spPr bwMode="auto">
              <a:xfrm flipH="1">
                <a:off x="10907" y="3104"/>
                <a:ext cx="187" cy="376"/>
              </a:xfrm>
              <a:custGeom>
                <a:avLst/>
                <a:gdLst>
                  <a:gd name="G0" fmla="+- 0 0 0"/>
                  <a:gd name="G1" fmla="+- 20567 0 0"/>
                  <a:gd name="G2" fmla="+- 21600 0 0"/>
                  <a:gd name="T0" fmla="*/ 6598 w 21600"/>
                  <a:gd name="T1" fmla="*/ 0 h 20567"/>
                  <a:gd name="T2" fmla="*/ 21600 w 21600"/>
                  <a:gd name="T3" fmla="*/ 20567 h 20567"/>
                  <a:gd name="T4" fmla="*/ 0 w 21600"/>
                  <a:gd name="T5" fmla="*/ 20567 h 20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567" fill="none" extrusionOk="0">
                    <a:moveTo>
                      <a:pt x="6598" y="-1"/>
                    </a:moveTo>
                    <a:cubicBezTo>
                      <a:pt x="15536" y="2867"/>
                      <a:pt x="21600" y="11179"/>
                      <a:pt x="21600" y="20567"/>
                    </a:cubicBezTo>
                  </a:path>
                  <a:path w="21600" h="20567" stroke="0" extrusionOk="0">
                    <a:moveTo>
                      <a:pt x="6598" y="-1"/>
                    </a:moveTo>
                    <a:cubicBezTo>
                      <a:pt x="15536" y="2867"/>
                      <a:pt x="21600" y="11179"/>
                      <a:pt x="21600" y="20567"/>
                    </a:cubicBezTo>
                    <a:lnTo>
                      <a:pt x="0" y="20567"/>
                    </a:lnTo>
                    <a:close/>
                  </a:path>
                </a:pathLst>
              </a:cu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4" name="Group 35"/>
              <p:cNvGrpSpPr>
                <a:grpSpLocks/>
              </p:cNvGrpSpPr>
              <p:nvPr/>
            </p:nvGrpSpPr>
            <p:grpSpPr bwMode="auto">
              <a:xfrm>
                <a:off x="10764" y="2885"/>
                <a:ext cx="1649" cy="1654"/>
                <a:chOff x="10764" y="2885"/>
                <a:chExt cx="1649" cy="1654"/>
              </a:xfrm>
            </p:grpSpPr>
            <p:sp>
              <p:nvSpPr>
                <p:cNvPr id="2084" name="Arc 36"/>
                <p:cNvSpPr>
                  <a:spLocks/>
                </p:cNvSpPr>
                <p:nvPr/>
              </p:nvSpPr>
              <p:spPr bwMode="auto">
                <a:xfrm>
                  <a:off x="10764" y="2885"/>
                  <a:ext cx="1649" cy="1654"/>
                </a:xfrm>
                <a:custGeom>
                  <a:avLst/>
                  <a:gdLst>
                    <a:gd name="G0" fmla="+- 21508 0 0"/>
                    <a:gd name="G1" fmla="+- 21600 0 0"/>
                    <a:gd name="G2" fmla="+- 21600 0 0"/>
                    <a:gd name="T0" fmla="*/ 0 w 43108"/>
                    <a:gd name="T1" fmla="*/ 19605 h 43200"/>
                    <a:gd name="T2" fmla="*/ 61 w 43108"/>
                    <a:gd name="T3" fmla="*/ 24169 h 43200"/>
                    <a:gd name="T4" fmla="*/ 21508 w 43108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08" h="43200" fill="none" extrusionOk="0">
                      <a:moveTo>
                        <a:pt x="0" y="19605"/>
                      </a:moveTo>
                      <a:cubicBezTo>
                        <a:pt x="1030" y="8496"/>
                        <a:pt x="10351" y="-1"/>
                        <a:pt x="21508" y="0"/>
                      </a:cubicBezTo>
                      <a:cubicBezTo>
                        <a:pt x="33437" y="0"/>
                        <a:pt x="43108" y="9670"/>
                        <a:pt x="43108" y="21600"/>
                      </a:cubicBezTo>
                      <a:cubicBezTo>
                        <a:pt x="43108" y="33529"/>
                        <a:pt x="33437" y="43200"/>
                        <a:pt x="21508" y="43200"/>
                      </a:cubicBezTo>
                      <a:cubicBezTo>
                        <a:pt x="10572" y="43200"/>
                        <a:pt x="1361" y="35027"/>
                        <a:pt x="61" y="24168"/>
                      </a:cubicBezTo>
                    </a:path>
                    <a:path w="43108" h="43200" stroke="0" extrusionOk="0">
                      <a:moveTo>
                        <a:pt x="0" y="19605"/>
                      </a:moveTo>
                      <a:cubicBezTo>
                        <a:pt x="1030" y="8496"/>
                        <a:pt x="10351" y="-1"/>
                        <a:pt x="21508" y="0"/>
                      </a:cubicBezTo>
                      <a:cubicBezTo>
                        <a:pt x="33437" y="0"/>
                        <a:pt x="43108" y="9670"/>
                        <a:pt x="43108" y="21600"/>
                      </a:cubicBezTo>
                      <a:cubicBezTo>
                        <a:pt x="43108" y="33529"/>
                        <a:pt x="33437" y="43200"/>
                        <a:pt x="21508" y="43200"/>
                      </a:cubicBezTo>
                      <a:cubicBezTo>
                        <a:pt x="10572" y="43200"/>
                        <a:pt x="1361" y="35027"/>
                        <a:pt x="61" y="24168"/>
                      </a:cubicBezTo>
                      <a:lnTo>
                        <a:pt x="21508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5" name="Arc 37"/>
                <p:cNvSpPr>
                  <a:spLocks/>
                </p:cNvSpPr>
                <p:nvPr/>
              </p:nvSpPr>
              <p:spPr bwMode="auto">
                <a:xfrm>
                  <a:off x="11506" y="2973"/>
                  <a:ext cx="826" cy="1531"/>
                </a:xfrm>
                <a:custGeom>
                  <a:avLst/>
                  <a:gdLst>
                    <a:gd name="G0" fmla="+- 0 0 0"/>
                    <a:gd name="G1" fmla="+- 19457 0 0"/>
                    <a:gd name="G2" fmla="+- 21600 0 0"/>
                    <a:gd name="T0" fmla="*/ 9380 w 21600"/>
                    <a:gd name="T1" fmla="*/ 0 h 39989"/>
                    <a:gd name="T2" fmla="*/ 6707 w 21600"/>
                    <a:gd name="T3" fmla="*/ 39989 h 39989"/>
                    <a:gd name="T4" fmla="*/ 0 w 21600"/>
                    <a:gd name="T5" fmla="*/ 19457 h 399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39989" fill="none" extrusionOk="0">
                      <a:moveTo>
                        <a:pt x="9380" y="-1"/>
                      </a:moveTo>
                      <a:cubicBezTo>
                        <a:pt x="16851" y="3601"/>
                        <a:pt x="21600" y="11163"/>
                        <a:pt x="21600" y="19457"/>
                      </a:cubicBezTo>
                      <a:cubicBezTo>
                        <a:pt x="21600" y="28802"/>
                        <a:pt x="15590" y="37087"/>
                        <a:pt x="6707" y="39989"/>
                      </a:cubicBezTo>
                    </a:path>
                    <a:path w="21600" h="39989" stroke="0" extrusionOk="0">
                      <a:moveTo>
                        <a:pt x="9380" y="-1"/>
                      </a:moveTo>
                      <a:cubicBezTo>
                        <a:pt x="16851" y="3601"/>
                        <a:pt x="21600" y="11163"/>
                        <a:pt x="21600" y="19457"/>
                      </a:cubicBezTo>
                      <a:cubicBezTo>
                        <a:pt x="21600" y="28802"/>
                        <a:pt x="15590" y="37087"/>
                        <a:pt x="6707" y="39989"/>
                      </a:cubicBezTo>
                      <a:lnTo>
                        <a:pt x="0" y="19457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12294" y="3857"/>
                <a:ext cx="430" cy="393"/>
                <a:chOff x="12478" y="3903"/>
                <a:chExt cx="430" cy="393"/>
              </a:xfrm>
            </p:grpSpPr>
            <p:sp>
              <p:nvSpPr>
                <p:cNvPr id="2087" name="Arc 39"/>
                <p:cNvSpPr>
                  <a:spLocks/>
                </p:cNvSpPr>
                <p:nvPr/>
              </p:nvSpPr>
              <p:spPr bwMode="auto">
                <a:xfrm rot="788859" flipH="1" flipV="1">
                  <a:off x="12571" y="3903"/>
                  <a:ext cx="337" cy="1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8" name="Arc 40"/>
                <p:cNvSpPr>
                  <a:spLocks/>
                </p:cNvSpPr>
                <p:nvPr/>
              </p:nvSpPr>
              <p:spPr bwMode="auto">
                <a:xfrm rot="1510068" flipH="1">
                  <a:off x="12493" y="4155"/>
                  <a:ext cx="337" cy="1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9" name="Arc 41"/>
                <p:cNvSpPr>
                  <a:spLocks/>
                </p:cNvSpPr>
                <p:nvPr/>
              </p:nvSpPr>
              <p:spPr bwMode="auto">
                <a:xfrm rot="1510068" flipH="1">
                  <a:off x="12478" y="4101"/>
                  <a:ext cx="337" cy="1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90" name="Arc 42"/>
                <p:cNvSpPr>
                  <a:spLocks/>
                </p:cNvSpPr>
                <p:nvPr/>
              </p:nvSpPr>
              <p:spPr bwMode="auto">
                <a:xfrm rot="788859" flipH="1" flipV="1">
                  <a:off x="12555" y="3941"/>
                  <a:ext cx="337" cy="14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16" name="Group 50"/>
            <p:cNvGrpSpPr>
              <a:grpSpLocks/>
            </p:cNvGrpSpPr>
            <p:nvPr/>
          </p:nvGrpSpPr>
          <p:grpSpPr bwMode="auto">
            <a:xfrm>
              <a:off x="5749215" y="4299276"/>
              <a:ext cx="177032" cy="474376"/>
              <a:chOff x="12957" y="3293"/>
              <a:chExt cx="422" cy="797"/>
            </a:xfrm>
          </p:grpSpPr>
          <p:sp>
            <p:nvSpPr>
              <p:cNvPr id="2099" name="Arc 51"/>
              <p:cNvSpPr>
                <a:spLocks/>
              </p:cNvSpPr>
              <p:nvPr/>
            </p:nvSpPr>
            <p:spPr bwMode="auto">
              <a:xfrm flipH="1">
                <a:off x="12957" y="3293"/>
                <a:ext cx="225" cy="7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04"/>
                  <a:gd name="T2" fmla="*/ 2033 w 21600"/>
                  <a:gd name="T3" fmla="*/ 43104 h 43104"/>
                  <a:gd name="T4" fmla="*/ 0 w 21600"/>
                  <a:gd name="T5" fmla="*/ 21600 h 43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0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</a:path>
                  <a:path w="21600" h="4310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CC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Arc 52"/>
              <p:cNvSpPr>
                <a:spLocks/>
              </p:cNvSpPr>
              <p:nvPr/>
            </p:nvSpPr>
            <p:spPr bwMode="auto">
              <a:xfrm>
                <a:off x="13154" y="3302"/>
                <a:ext cx="225" cy="7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04"/>
                  <a:gd name="T2" fmla="*/ 2033 w 21600"/>
                  <a:gd name="T3" fmla="*/ 43104 h 43104"/>
                  <a:gd name="T4" fmla="*/ 0 w 21600"/>
                  <a:gd name="T5" fmla="*/ 21600 h 43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0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</a:path>
                  <a:path w="21600" h="4310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CC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142844" y="633478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РАЗДВИНУТЬ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43504" y="6324921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СОБРАТЬ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>
            <a:off x="2281872" y="5294670"/>
            <a:ext cx="1861527" cy="24741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Line 20"/>
          <p:cNvSpPr>
            <a:spLocks noChangeShapeType="1"/>
          </p:cNvSpPr>
          <p:nvPr/>
        </p:nvSpPr>
        <p:spPr bwMode="auto">
          <a:xfrm flipV="1">
            <a:off x="2298424" y="5543180"/>
            <a:ext cx="1857388" cy="21431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Line 47"/>
          <p:cNvSpPr>
            <a:spLocks noChangeShapeType="1"/>
          </p:cNvSpPr>
          <p:nvPr/>
        </p:nvSpPr>
        <p:spPr bwMode="auto">
          <a:xfrm>
            <a:off x="6643703" y="5164577"/>
            <a:ext cx="1357322" cy="28575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Line 48"/>
          <p:cNvSpPr>
            <a:spLocks noChangeShapeType="1"/>
          </p:cNvSpPr>
          <p:nvPr/>
        </p:nvSpPr>
        <p:spPr bwMode="auto">
          <a:xfrm flipV="1">
            <a:off x="6572265" y="5467665"/>
            <a:ext cx="1428759" cy="21431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12.  На рисунке 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представлены схемы хода лучей в глазе человека при нормальном зрении, близорукости, дальнозоркости и при исправлении этих недостатков зрения с помощью очков. Какие из этих схем соответствуют случаю дальнозоркости с очками и без очков?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 1 и 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1 и 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2 и 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 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2 и 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 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4 и 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41096" y="2285992"/>
            <a:ext cx="928690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-6" y="400051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близорукость…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4942" y="3997115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дальнозоркость… 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72100" y="179620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5-нормальный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572264" y="3786190"/>
            <a:ext cx="1335622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Б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. 1 и 2.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2400" b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214414" y="3786190"/>
            <a:ext cx="1337226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. 3 и 4.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2400" b="1" dirty="0"/>
          </a:p>
        </p:txBody>
      </p:sp>
      <p:grpSp>
        <p:nvGrpSpPr>
          <p:cNvPr id="68" name="Группа 67"/>
          <p:cNvGrpSpPr/>
          <p:nvPr/>
        </p:nvGrpSpPr>
        <p:grpSpPr>
          <a:xfrm>
            <a:off x="0" y="0"/>
            <a:ext cx="9144000" cy="6858000"/>
            <a:chOff x="142844" y="1714488"/>
            <a:chExt cx="9144000" cy="6858000"/>
          </a:xfrm>
          <a:solidFill>
            <a:schemeClr val="tx1">
              <a:lumMod val="75000"/>
              <a:lumOff val="25000"/>
              <a:alpha val="88000"/>
            </a:schemeClr>
          </a:solidFill>
        </p:grpSpPr>
        <p:grpSp>
          <p:nvGrpSpPr>
            <p:cNvPr id="69" name="Группа 45"/>
            <p:cNvGrpSpPr/>
            <p:nvPr/>
          </p:nvGrpSpPr>
          <p:grpSpPr>
            <a:xfrm>
              <a:off x="142844" y="1714488"/>
              <a:ext cx="9144000" cy="6858000"/>
              <a:chOff x="-6929518" y="-3429000"/>
              <a:chExt cx="9144000" cy="6858000"/>
            </a:xfrm>
            <a:grpFill/>
          </p:grpSpPr>
          <p:grpSp>
            <p:nvGrpSpPr>
              <p:cNvPr id="82" name="Группа 87"/>
              <p:cNvGrpSpPr/>
              <p:nvPr/>
            </p:nvGrpSpPr>
            <p:grpSpPr>
              <a:xfrm>
                <a:off x="-6929518" y="-3429000"/>
                <a:ext cx="9144000" cy="6858000"/>
                <a:chOff x="4572000" y="-4286304"/>
                <a:chExt cx="9144000" cy="6858000"/>
              </a:xfrm>
              <a:grpFill/>
            </p:grpSpPr>
            <p:sp>
              <p:nvSpPr>
                <p:cNvPr id="91" name="Прямоугольник 90"/>
                <p:cNvSpPr/>
                <p:nvPr/>
              </p:nvSpPr>
              <p:spPr>
                <a:xfrm>
                  <a:off x="4572000" y="-4286304"/>
                  <a:ext cx="9144000" cy="6858000"/>
                </a:xfrm>
                <a:prstGeom prst="rect">
                  <a:avLst/>
                </a:prstGeom>
                <a:grpFill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lvl="0" algn="ctr">
                    <a:spcAft>
                      <a:spcPts val="1000"/>
                    </a:spcAft>
                  </a:pPr>
                  <a:endParaRPr lang="ru-RU" sz="4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92" name="Группа 137"/>
                <p:cNvGrpSpPr/>
                <p:nvPr/>
              </p:nvGrpSpPr>
              <p:grpSpPr>
                <a:xfrm>
                  <a:off x="8991776" y="320825"/>
                  <a:ext cx="4503290" cy="2018853"/>
                  <a:chOff x="5791330" y="6785452"/>
                  <a:chExt cx="3025648" cy="897164"/>
                </a:xfrm>
                <a:grpFill/>
              </p:grpSpPr>
              <p:sp>
                <p:nvSpPr>
                  <p:cNvPr id="93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13102" y="7182549"/>
                    <a:ext cx="571504" cy="500066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F</a:t>
                    </a:r>
                    <a:endParaRPr kumimoji="0" lang="ru-RU" sz="6600" b="0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6505710" y="6785452"/>
                    <a:ext cx="500066" cy="4103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5400" b="1" u="sng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5400" b="1" u="sng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5400" b="1" u="sng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ru-RU" sz="5400" u="sng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5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51789" y="6902925"/>
                    <a:ext cx="588637" cy="32565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rPr>
                      <a:t>=</a:t>
                    </a:r>
                    <a:endParaRPr kumimoji="0" lang="ru-RU" sz="8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7316780" y="6802204"/>
                    <a:ext cx="500066" cy="4103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5400" b="1" u="sng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5400" b="1" u="sng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ru-RU" sz="5400" u="sng" dirty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7332545" y="7167764"/>
                    <a:ext cx="500066" cy="4103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54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  <a:endParaRPr lang="ru-RU" sz="5400" dirty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8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01080" y="6843089"/>
                    <a:ext cx="588637" cy="325658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80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rPr>
                      <a:t>+</a:t>
                    </a:r>
                  </a:p>
                </p:txBody>
              </p:sp>
              <p:sp>
                <p:nvSpPr>
                  <p:cNvPr id="99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45474" y="7182550"/>
                    <a:ext cx="571504" cy="500066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CC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f</a:t>
                    </a:r>
                    <a:endParaRPr kumimoji="0" lang="ru-RU" sz="7200" b="0" i="0" u="none" strike="noStrike" cap="none" normalizeH="0" baseline="0" dirty="0" smtClean="0">
                      <a:ln>
                        <a:noFill/>
                      </a:ln>
                      <a:solidFill>
                        <a:srgbClr val="33CCFF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8238082" y="6785452"/>
                    <a:ext cx="500066" cy="41032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5400" b="1" u="sng" dirty="0" smtClean="0">
                        <a:solidFill>
                          <a:srgbClr val="33CC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5400" b="1" u="sng" dirty="0" smtClean="0">
                        <a:solidFill>
                          <a:srgbClr val="33CC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ru-RU" sz="5400" u="sng" dirty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5791330" y="6905166"/>
                    <a:ext cx="500066" cy="610639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6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  <a:endParaRPr lang="ru-RU" sz="66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2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13627" y="6917939"/>
                    <a:ext cx="445774" cy="50844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Calibri" pitchFamily="34" charset="0"/>
                      </a:rPr>
                      <a:t>=</a:t>
                    </a:r>
                    <a:endParaRPr kumimoji="0" lang="ru-RU" sz="8000" i="0" u="none" strike="noStrike" cap="none" normalizeH="0" baseline="0" dirty="0" smtClean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83" name="Группа 107"/>
              <p:cNvGrpSpPr/>
              <p:nvPr/>
            </p:nvGrpSpPr>
            <p:grpSpPr>
              <a:xfrm>
                <a:off x="-285813" y="-571504"/>
                <a:ext cx="2428894" cy="1457239"/>
                <a:chOff x="5719320" y="557388"/>
                <a:chExt cx="1690370" cy="872422"/>
              </a:xfrm>
              <a:grpFill/>
            </p:grpSpPr>
            <p:sp>
              <p:nvSpPr>
                <p:cNvPr id="8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798151" y="909151"/>
                  <a:ext cx="428628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  <a:endParaRPr kumimoji="0" lang="ru-RU" sz="6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5719320" y="557388"/>
                  <a:ext cx="642942" cy="49750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u="sng" cap="all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  <a:r>
                    <a:rPr lang="ru-RU" sz="4800" b="1" u="sng" cap="all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endParaRPr lang="ru-RU" sz="4800" b="1" u="sng" dirty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125020" y="725556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72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6409559" y="567726"/>
                  <a:ext cx="500065" cy="49750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u="sng" dirty="0" smtClean="0">
                      <a:solidFill>
                        <a:srgbClr val="00B0F0"/>
                      </a:solidFill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r>
                    <a:rPr lang="en-US" sz="48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4800" u="sng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6409559" y="932308"/>
                  <a:ext cx="500065" cy="49750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48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734235" y="703210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72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7052500" y="680052"/>
                  <a:ext cx="357190" cy="552780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Г</a:t>
                  </a:r>
                  <a:endParaRPr lang="ru-RU" sz="5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70" name="Group 3"/>
            <p:cNvGrpSpPr>
              <a:grpSpLocks/>
            </p:cNvGrpSpPr>
            <p:nvPr/>
          </p:nvGrpSpPr>
          <p:grpSpPr bwMode="auto">
            <a:xfrm>
              <a:off x="2593511" y="4497759"/>
              <a:ext cx="297521" cy="876166"/>
              <a:chOff x="12957" y="3293"/>
              <a:chExt cx="422" cy="797"/>
            </a:xfrm>
            <a:grpFill/>
          </p:grpSpPr>
          <p:sp>
            <p:nvSpPr>
              <p:cNvPr id="80" name="Arc 4"/>
              <p:cNvSpPr>
                <a:spLocks/>
              </p:cNvSpPr>
              <p:nvPr/>
            </p:nvSpPr>
            <p:spPr bwMode="auto">
              <a:xfrm flipH="1">
                <a:off x="12957" y="3293"/>
                <a:ext cx="225" cy="7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04"/>
                  <a:gd name="T2" fmla="*/ 2033 w 21600"/>
                  <a:gd name="T3" fmla="*/ 43104 h 43104"/>
                  <a:gd name="T4" fmla="*/ 0 w 21600"/>
                  <a:gd name="T5" fmla="*/ 21600 h 43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0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</a:path>
                  <a:path w="21600" h="4310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49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Arc 5"/>
              <p:cNvSpPr>
                <a:spLocks/>
              </p:cNvSpPr>
              <p:nvPr/>
            </p:nvSpPr>
            <p:spPr bwMode="auto">
              <a:xfrm>
                <a:off x="13154" y="3302"/>
                <a:ext cx="225" cy="7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04"/>
                  <a:gd name="T2" fmla="*/ 2033 w 21600"/>
                  <a:gd name="T3" fmla="*/ 43104 h 43104"/>
                  <a:gd name="T4" fmla="*/ 0 w 21600"/>
                  <a:gd name="T5" fmla="*/ 21600 h 43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04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</a:path>
                  <a:path w="21600" h="43104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741"/>
                      <a:pt x="13125" y="42055"/>
                      <a:pt x="2033" y="43104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49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1" name="Arc 8"/>
            <p:cNvSpPr>
              <a:spLocks/>
            </p:cNvSpPr>
            <p:nvPr/>
          </p:nvSpPr>
          <p:spPr bwMode="auto">
            <a:xfrm flipH="1">
              <a:off x="2224070" y="4091249"/>
              <a:ext cx="437532" cy="155499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04"/>
                <a:gd name="T2" fmla="*/ 2033 w 21600"/>
                <a:gd name="T3" fmla="*/ 43104 h 43104"/>
                <a:gd name="T4" fmla="*/ 0 w 21600"/>
                <a:gd name="T5" fmla="*/ 21600 h 43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0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741"/>
                    <a:pt x="13125" y="42055"/>
                    <a:pt x="2033" y="43104"/>
                  </a:cubicBezTo>
                </a:path>
                <a:path w="21600" h="4310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741"/>
                    <a:pt x="13125" y="42055"/>
                    <a:pt x="2033" y="43104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34925">
              <a:solidFill>
                <a:srgbClr val="3366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2" name="Group 10"/>
            <p:cNvGrpSpPr>
              <a:grpSpLocks/>
            </p:cNvGrpSpPr>
            <p:nvPr/>
          </p:nvGrpSpPr>
          <p:grpSpPr bwMode="auto">
            <a:xfrm>
              <a:off x="2496313" y="3142200"/>
              <a:ext cx="3206625" cy="3289569"/>
              <a:chOff x="10770" y="2837"/>
              <a:chExt cx="1649" cy="1667"/>
            </a:xfrm>
            <a:grpFill/>
          </p:grpSpPr>
          <p:sp>
            <p:nvSpPr>
              <p:cNvPr id="78" name="Arc 11"/>
              <p:cNvSpPr>
                <a:spLocks/>
              </p:cNvSpPr>
              <p:nvPr/>
            </p:nvSpPr>
            <p:spPr bwMode="auto">
              <a:xfrm>
                <a:off x="10770" y="2837"/>
                <a:ext cx="1649" cy="1654"/>
              </a:xfrm>
              <a:custGeom>
                <a:avLst/>
                <a:gdLst>
                  <a:gd name="G0" fmla="+- 21508 0 0"/>
                  <a:gd name="G1" fmla="+- 21600 0 0"/>
                  <a:gd name="G2" fmla="+- 21600 0 0"/>
                  <a:gd name="T0" fmla="*/ 0 w 43108"/>
                  <a:gd name="T1" fmla="*/ 19605 h 43200"/>
                  <a:gd name="T2" fmla="*/ 61 w 43108"/>
                  <a:gd name="T3" fmla="*/ 24169 h 43200"/>
                  <a:gd name="T4" fmla="*/ 21508 w 43108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08" h="43200" fill="none" extrusionOk="0">
                    <a:moveTo>
                      <a:pt x="0" y="19605"/>
                    </a:moveTo>
                    <a:cubicBezTo>
                      <a:pt x="1030" y="8496"/>
                      <a:pt x="10351" y="-1"/>
                      <a:pt x="21508" y="0"/>
                    </a:cubicBezTo>
                    <a:cubicBezTo>
                      <a:pt x="33437" y="0"/>
                      <a:pt x="43108" y="9670"/>
                      <a:pt x="43108" y="21600"/>
                    </a:cubicBezTo>
                    <a:cubicBezTo>
                      <a:pt x="43108" y="33529"/>
                      <a:pt x="33437" y="43200"/>
                      <a:pt x="21508" y="43200"/>
                    </a:cubicBezTo>
                    <a:cubicBezTo>
                      <a:pt x="10572" y="43200"/>
                      <a:pt x="1361" y="35027"/>
                      <a:pt x="61" y="24168"/>
                    </a:cubicBezTo>
                  </a:path>
                  <a:path w="43108" h="43200" stroke="0" extrusionOk="0">
                    <a:moveTo>
                      <a:pt x="0" y="19605"/>
                    </a:moveTo>
                    <a:cubicBezTo>
                      <a:pt x="1030" y="8496"/>
                      <a:pt x="10351" y="-1"/>
                      <a:pt x="21508" y="0"/>
                    </a:cubicBezTo>
                    <a:cubicBezTo>
                      <a:pt x="33437" y="0"/>
                      <a:pt x="43108" y="9670"/>
                      <a:pt x="43108" y="21600"/>
                    </a:cubicBezTo>
                    <a:cubicBezTo>
                      <a:pt x="43108" y="33529"/>
                      <a:pt x="33437" y="43200"/>
                      <a:pt x="21508" y="43200"/>
                    </a:cubicBezTo>
                    <a:cubicBezTo>
                      <a:pt x="10572" y="43200"/>
                      <a:pt x="1361" y="35027"/>
                      <a:pt x="61" y="24168"/>
                    </a:cubicBezTo>
                    <a:lnTo>
                      <a:pt x="21508" y="21600"/>
                    </a:lnTo>
                    <a:close/>
                  </a:path>
                </a:pathLst>
              </a:custGeom>
              <a:grp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Arc 12"/>
              <p:cNvSpPr>
                <a:spLocks/>
              </p:cNvSpPr>
              <p:nvPr/>
            </p:nvSpPr>
            <p:spPr bwMode="auto">
              <a:xfrm>
                <a:off x="11506" y="2973"/>
                <a:ext cx="826" cy="1531"/>
              </a:xfrm>
              <a:custGeom>
                <a:avLst/>
                <a:gdLst>
                  <a:gd name="G0" fmla="+- 0 0 0"/>
                  <a:gd name="G1" fmla="+- 19457 0 0"/>
                  <a:gd name="G2" fmla="+- 21600 0 0"/>
                  <a:gd name="T0" fmla="*/ 9380 w 21600"/>
                  <a:gd name="T1" fmla="*/ 0 h 39989"/>
                  <a:gd name="T2" fmla="*/ 6707 w 21600"/>
                  <a:gd name="T3" fmla="*/ 39989 h 39989"/>
                  <a:gd name="T4" fmla="*/ 0 w 21600"/>
                  <a:gd name="T5" fmla="*/ 19457 h 39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9989" fill="none" extrusionOk="0">
                    <a:moveTo>
                      <a:pt x="9380" y="-1"/>
                    </a:moveTo>
                    <a:cubicBezTo>
                      <a:pt x="16851" y="3601"/>
                      <a:pt x="21600" y="11163"/>
                      <a:pt x="21600" y="19457"/>
                    </a:cubicBezTo>
                    <a:cubicBezTo>
                      <a:pt x="21600" y="28802"/>
                      <a:pt x="15590" y="37087"/>
                      <a:pt x="6707" y="39989"/>
                    </a:cubicBezTo>
                  </a:path>
                  <a:path w="21600" h="39989" stroke="0" extrusionOk="0">
                    <a:moveTo>
                      <a:pt x="9380" y="-1"/>
                    </a:moveTo>
                    <a:cubicBezTo>
                      <a:pt x="16851" y="3601"/>
                      <a:pt x="21600" y="11163"/>
                      <a:pt x="21600" y="19457"/>
                    </a:cubicBezTo>
                    <a:cubicBezTo>
                      <a:pt x="21600" y="28802"/>
                      <a:pt x="15590" y="37087"/>
                      <a:pt x="6707" y="39989"/>
                    </a:cubicBezTo>
                    <a:lnTo>
                      <a:pt x="0" y="19457"/>
                    </a:lnTo>
                    <a:close/>
                  </a:path>
                </a:pathLst>
              </a:custGeom>
              <a:grpFill/>
              <a:ln w="349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3" name="Group 13"/>
            <p:cNvGrpSpPr>
              <a:grpSpLocks/>
            </p:cNvGrpSpPr>
            <p:nvPr/>
          </p:nvGrpSpPr>
          <p:grpSpPr bwMode="auto">
            <a:xfrm>
              <a:off x="5459861" y="5204227"/>
              <a:ext cx="836173" cy="775526"/>
              <a:chOff x="12478" y="3903"/>
              <a:chExt cx="430" cy="393"/>
            </a:xfrm>
            <a:grpFill/>
          </p:grpSpPr>
          <p:sp>
            <p:nvSpPr>
              <p:cNvPr id="74" name="Arc 14"/>
              <p:cNvSpPr>
                <a:spLocks/>
              </p:cNvSpPr>
              <p:nvPr/>
            </p:nvSpPr>
            <p:spPr bwMode="auto">
              <a:xfrm rot="788859" flipH="1" flipV="1">
                <a:off x="12571" y="3903"/>
                <a:ext cx="337" cy="1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Arc 15"/>
              <p:cNvSpPr>
                <a:spLocks/>
              </p:cNvSpPr>
              <p:nvPr/>
            </p:nvSpPr>
            <p:spPr bwMode="auto">
              <a:xfrm rot="1510068" flipH="1">
                <a:off x="12493" y="4155"/>
                <a:ext cx="337" cy="1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Arc 16"/>
              <p:cNvSpPr>
                <a:spLocks/>
              </p:cNvSpPr>
              <p:nvPr/>
            </p:nvSpPr>
            <p:spPr bwMode="auto">
              <a:xfrm rot="1510068" flipH="1">
                <a:off x="12478" y="4101"/>
                <a:ext cx="337" cy="1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Arc 17"/>
              <p:cNvSpPr>
                <a:spLocks/>
              </p:cNvSpPr>
              <p:nvPr/>
            </p:nvSpPr>
            <p:spPr bwMode="auto">
              <a:xfrm rot="788859" flipH="1" flipV="1">
                <a:off x="12555" y="3941"/>
                <a:ext cx="337" cy="14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49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03" name="Прямоугольник 102"/>
          <p:cNvSpPr/>
          <p:nvPr/>
        </p:nvSpPr>
        <p:spPr>
          <a:xfrm>
            <a:off x="7456214" y="6396335"/>
            <a:ext cx="1489895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ФвК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глаз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20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 animBg="1"/>
      <p:bldP spid="2068" grpId="1" animBg="1"/>
      <p:bldP spid="2069" grpId="0" animBg="1"/>
      <p:bldP spid="2069" grpId="1" animBg="1"/>
      <p:bldP spid="2095" grpId="0" animBg="1"/>
      <p:bldP spid="2095" grpId="1" animBg="1"/>
      <p:bldP spid="2096" grpId="0" animBg="1"/>
      <p:bldP spid="2096" grpId="1" animBg="1"/>
      <p:bldP spid="2097" grpId="0" animBg="1"/>
      <p:bldP spid="2097" grpId="1" animBg="1"/>
      <p:bldP spid="56" grpId="0"/>
      <p:bldP spid="57" grpId="0"/>
      <p:bldP spid="59" grpId="0" animBg="1"/>
      <p:bldP spid="61" grpId="0" animBg="1"/>
      <p:bldP spid="63" grpId="0" animBg="1"/>
      <p:bldP spid="64" grpId="0" animBg="1"/>
      <p:bldP spid="60" grpId="0"/>
      <p:bldP spid="2" grpId="0"/>
      <p:bldP spid="3" grpId="0"/>
      <p:bldP spid="65" grpId="0"/>
      <p:bldP spid="66" grpId="0" animBg="1"/>
      <p:bldP spid="67" grpId="0" animBg="1"/>
      <p:bldP spid="1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Скругленный прямоугольник 70"/>
          <p:cNvSpPr/>
          <p:nvPr/>
        </p:nvSpPr>
        <p:spPr>
          <a:xfrm>
            <a:off x="1214414" y="1214422"/>
            <a:ext cx="2286016" cy="85725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786182" y="1214422"/>
            <a:ext cx="2286016" cy="785818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286512" y="1142984"/>
            <a:ext cx="1500198" cy="785818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-357222" y="0"/>
            <a:ext cx="978700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13.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 помощью собирающей линзы получили изображение  светящейся точки. Чему равно фокусное расстояние линзы, если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= 4 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f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= 1 м?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 Ответ введите в метрах с точностью до десятых.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2500306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14.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 условию предыдущей задачи определите, чему равно  увеличение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Ответ введите  с точностью до сотых.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142976" y="1142984"/>
            <a:ext cx="2357454" cy="905532"/>
            <a:chOff x="1714480" y="1142984"/>
            <a:chExt cx="2357454" cy="905532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721872" y="1540080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14480" y="114298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158874" y="1286842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87502" y="1525296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056036" y="1200620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+</a:t>
              </a: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3500430" y="1540080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93038" y="114298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00298" y="114298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936187" y="4209391"/>
            <a:ext cx="4286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7356" y="385762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221938" y="3995076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47596" y="386796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7596" y="423254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872272" y="4003450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90538" y="398029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0204012">
            <a:off x="3989897" y="4069556"/>
            <a:ext cx="194217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Г=0,25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3714744" y="1142984"/>
            <a:ext cx="2357454" cy="905532"/>
            <a:chOff x="1714480" y="1142984"/>
            <a:chExt cx="2357454" cy="905532"/>
          </a:xfrm>
        </p:grpSpPr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1721872" y="1540080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14480" y="114298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2158874" y="1286842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87502" y="1525296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3056036" y="1200620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+</a:t>
              </a:r>
            </a:p>
          </p:txBody>
        </p:sp>
        <p:sp>
          <p:nvSpPr>
            <p:cNvPr id="34" name="Text Box 3"/>
            <p:cNvSpPr txBox="1">
              <a:spLocks noChangeArrowheads="1"/>
            </p:cNvSpPr>
            <p:nvPr/>
          </p:nvSpPr>
          <p:spPr bwMode="auto">
            <a:xfrm>
              <a:off x="3500430" y="1540080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93038" y="114298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00298" y="114298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688510" y="1928802"/>
            <a:ext cx="145549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=0,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rot="16200000" flipH="1">
            <a:off x="679249" y="1892462"/>
            <a:ext cx="2939296" cy="1440339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16200000" flipH="1">
            <a:off x="-35131" y="1749586"/>
            <a:ext cx="3367924" cy="201184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/>
          <p:cNvGrpSpPr/>
          <p:nvPr/>
        </p:nvGrpSpPr>
        <p:grpSpPr>
          <a:xfrm>
            <a:off x="0" y="0"/>
            <a:ext cx="9144000" cy="6858000"/>
            <a:chOff x="-6929518" y="-3429000"/>
            <a:chExt cx="9144000" cy="6858000"/>
          </a:xfrm>
          <a:solidFill>
            <a:schemeClr val="tx1">
              <a:lumMod val="75000"/>
              <a:lumOff val="25000"/>
              <a:alpha val="75000"/>
            </a:schemeClr>
          </a:solidFill>
        </p:grpSpPr>
        <p:grpSp>
          <p:nvGrpSpPr>
            <p:cNvPr id="39" name="Группа 87"/>
            <p:cNvGrpSpPr/>
            <p:nvPr/>
          </p:nvGrpSpPr>
          <p:grpSpPr>
            <a:xfrm>
              <a:off x="-6929518" y="-3429000"/>
              <a:ext cx="9144000" cy="6858000"/>
              <a:chOff x="4572000" y="-4286304"/>
              <a:chExt cx="9144000" cy="6858000"/>
            </a:xfrm>
            <a:grpFill/>
          </p:grpSpPr>
          <p:grpSp>
            <p:nvGrpSpPr>
              <p:cNvPr id="49" name="Группа 137"/>
              <p:cNvGrpSpPr/>
              <p:nvPr/>
            </p:nvGrpSpPr>
            <p:grpSpPr>
              <a:xfrm>
                <a:off x="8991776" y="320825"/>
                <a:ext cx="4503290" cy="2018853"/>
                <a:chOff x="5791330" y="6785452"/>
                <a:chExt cx="3025648" cy="897164"/>
              </a:xfrm>
              <a:grpFill/>
            </p:grpSpPr>
            <p:sp>
              <p:nvSpPr>
                <p:cNvPr id="50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6513102" y="7182549"/>
                  <a:ext cx="571504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66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6505710" y="6785452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951789" y="6902925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316780" y="6802204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7332545" y="7167764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54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801080" y="6843089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56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8245474" y="7182550"/>
                  <a:ext cx="571504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33CC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7200" b="0" i="0" u="none" strike="noStrike" cap="none" normalizeH="0" baseline="0" dirty="0" smtClean="0">
                    <a:ln>
                      <a:noFill/>
                    </a:ln>
                    <a:solidFill>
                      <a:srgbClr val="33CC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8238082" y="6785452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5791330" y="6905166"/>
                  <a:ext cx="500066" cy="61063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6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213627" y="6917939"/>
                  <a:ext cx="445774" cy="50844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48" name="Прямоугольник 47"/>
              <p:cNvSpPr/>
              <p:nvPr/>
            </p:nvSpPr>
            <p:spPr>
              <a:xfrm>
                <a:off x="4572000" y="-4286304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000"/>
                  </a:spcAft>
                </a:pPr>
                <a:endPara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0" name="Группа 107"/>
            <p:cNvGrpSpPr/>
            <p:nvPr/>
          </p:nvGrpSpPr>
          <p:grpSpPr>
            <a:xfrm>
              <a:off x="-285813" y="-571504"/>
              <a:ext cx="2428894" cy="1457239"/>
              <a:chOff x="5719320" y="557388"/>
              <a:chExt cx="1690370" cy="872422"/>
            </a:xfrm>
            <a:grpFill/>
          </p:grpSpPr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5798151" y="909151"/>
                <a:ext cx="428628" cy="5000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719320" y="557388"/>
                <a:ext cx="642942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4800" b="1" u="sng" dirty="0">
                  <a:solidFill>
                    <a:srgbClr val="33CC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 Box 4"/>
              <p:cNvSpPr txBox="1">
                <a:spLocks noChangeArrowheads="1"/>
              </p:cNvSpPr>
              <p:nvPr/>
            </p:nvSpPr>
            <p:spPr bwMode="auto">
              <a:xfrm>
                <a:off x="6125020" y="725556"/>
                <a:ext cx="588637" cy="3256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409559" y="567726"/>
                <a:ext cx="500065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4800" b="1" u="sng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800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409559" y="932308"/>
                <a:ext cx="500065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4800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Box 4"/>
              <p:cNvSpPr txBox="1">
                <a:spLocks noChangeArrowheads="1"/>
              </p:cNvSpPr>
              <p:nvPr/>
            </p:nvSpPr>
            <p:spPr bwMode="auto">
              <a:xfrm>
                <a:off x="6734235" y="703210"/>
                <a:ext cx="588637" cy="3256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052500" y="680052"/>
                <a:ext cx="357190" cy="55278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0" name="Группа 59"/>
          <p:cNvGrpSpPr/>
          <p:nvPr/>
        </p:nvGrpSpPr>
        <p:grpSpPr>
          <a:xfrm>
            <a:off x="6286512" y="1071546"/>
            <a:ext cx="1643074" cy="897162"/>
            <a:chOff x="1714480" y="1142984"/>
            <a:chExt cx="1643074" cy="897162"/>
          </a:xfrm>
        </p:grpSpPr>
        <p:sp>
          <p:nvSpPr>
            <p:cNvPr id="62" name="Text Box 3"/>
            <p:cNvSpPr txBox="1">
              <a:spLocks noChangeArrowheads="1"/>
            </p:cNvSpPr>
            <p:nvPr/>
          </p:nvSpPr>
          <p:spPr bwMode="auto">
            <a:xfrm>
              <a:off x="1721872" y="1540080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14480" y="114298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 Box 4"/>
            <p:cNvSpPr txBox="1">
              <a:spLocks noChangeArrowheads="1"/>
            </p:cNvSpPr>
            <p:nvPr/>
          </p:nvSpPr>
          <p:spPr bwMode="auto">
            <a:xfrm>
              <a:off x="2158874" y="1286842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428860" y="1357298"/>
              <a:ext cx="928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1,25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33794" grpId="0"/>
      <p:bldP spid="33795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174625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15.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Оптическая сила линзы равна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4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дптр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Чему равно фокусное расстояние этой линзы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?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Ответ введите в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санти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метрах  с точностью до целых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1878" y="1908254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D=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2844" y="1428736"/>
            <a:ext cx="3000396" cy="400110"/>
            <a:chOff x="357158" y="5429264"/>
            <a:chExt cx="3000396" cy="400110"/>
          </a:xfrm>
        </p:grpSpPr>
        <p:sp>
          <p:nvSpPr>
            <p:cNvPr id="5" name="TextBox 4"/>
            <p:cNvSpPr txBox="1"/>
            <p:nvPr/>
          </p:nvSpPr>
          <p:spPr>
            <a:xfrm>
              <a:off x="357158" y="5429264"/>
              <a:ext cx="3000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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  (    )    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 (</a:t>
              </a:r>
              <a:r>
                <a:rPr lang="ru-RU" sz="20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расс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.)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 rot="5400000">
              <a:off x="1034414" y="5618432"/>
              <a:ext cx="360000" cy="0"/>
            </a:xfrm>
            <a:prstGeom prst="straightConnector1">
              <a:avLst/>
            </a:prstGeom>
            <a:ln w="28575">
              <a:solidFill>
                <a:srgbClr val="0014AC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28794" y="2500306"/>
            <a:ext cx="29289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357422" y="1785926"/>
            <a:ext cx="2357454" cy="905532"/>
            <a:chOff x="1714480" y="1142984"/>
            <a:chExt cx="2357454" cy="905532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1721872" y="1540080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14480" y="114298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2158874" y="1286842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87502" y="1525296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3056036" y="1200620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+</a:t>
              </a:r>
            </a:p>
          </p:txBody>
        </p: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3500430" y="1540080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3038" y="114298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00298" y="1142984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3500438"/>
            <a:ext cx="600079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3429000"/>
            <a:ext cx="335755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-   1 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дптр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-  0,5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930190">
            <a:off x="5647345" y="1749702"/>
            <a:ext cx="184119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571604" y="1785926"/>
            <a:ext cx="1285884" cy="785818"/>
          </a:xfrm>
          <a:prstGeom prst="round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32" y="0"/>
            <a:ext cx="9144000" cy="6858000"/>
            <a:chOff x="-6929518" y="-3429000"/>
            <a:chExt cx="9144000" cy="6858000"/>
          </a:xfrm>
          <a:solidFill>
            <a:schemeClr val="tx1">
              <a:lumMod val="75000"/>
              <a:lumOff val="25000"/>
              <a:alpha val="68000"/>
            </a:schemeClr>
          </a:solidFill>
        </p:grpSpPr>
        <p:grpSp>
          <p:nvGrpSpPr>
            <p:cNvPr id="21" name="Группа 87"/>
            <p:cNvGrpSpPr/>
            <p:nvPr/>
          </p:nvGrpSpPr>
          <p:grpSpPr>
            <a:xfrm>
              <a:off x="-6929518" y="-3429000"/>
              <a:ext cx="9144000" cy="6858000"/>
              <a:chOff x="4572000" y="-4286304"/>
              <a:chExt cx="9144000" cy="6858000"/>
            </a:xfrm>
            <a:grpFill/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4572000" y="-4286304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000"/>
                  </a:spcAft>
                </a:pPr>
                <a:endPara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1" name="Группа 137"/>
              <p:cNvGrpSpPr/>
              <p:nvPr/>
            </p:nvGrpSpPr>
            <p:grpSpPr>
              <a:xfrm>
                <a:off x="8991776" y="320825"/>
                <a:ext cx="4503290" cy="2018853"/>
                <a:chOff x="5791330" y="6785452"/>
                <a:chExt cx="3025648" cy="897164"/>
              </a:xfrm>
              <a:grpFill/>
            </p:grpSpPr>
            <p:sp>
              <p:nvSpPr>
                <p:cNvPr id="32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6513102" y="7182549"/>
                  <a:ext cx="571504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66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6505710" y="6785452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951789" y="6902925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7316780" y="6802204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7332545" y="7167764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54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801080" y="6843089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38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8245474" y="7182550"/>
                  <a:ext cx="571504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33CC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7200" b="0" i="0" u="none" strike="noStrike" cap="none" normalizeH="0" baseline="0" dirty="0" smtClean="0">
                    <a:ln>
                      <a:noFill/>
                    </a:ln>
                    <a:solidFill>
                      <a:srgbClr val="33CC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8238082" y="6785452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5791330" y="6905166"/>
                  <a:ext cx="500066" cy="61063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6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213627" y="6917939"/>
                  <a:ext cx="445774" cy="50844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2" name="Группа 107"/>
            <p:cNvGrpSpPr/>
            <p:nvPr/>
          </p:nvGrpSpPr>
          <p:grpSpPr>
            <a:xfrm>
              <a:off x="-285813" y="-571504"/>
              <a:ext cx="2428894" cy="1457239"/>
              <a:chOff x="5719320" y="557388"/>
              <a:chExt cx="1690370" cy="872422"/>
            </a:xfrm>
            <a:grpFill/>
          </p:grpSpPr>
          <p:sp>
            <p:nvSpPr>
              <p:cNvPr id="23" name="Text Box 2"/>
              <p:cNvSpPr txBox="1">
                <a:spLocks noChangeArrowheads="1"/>
              </p:cNvSpPr>
              <p:nvPr/>
            </p:nvSpPr>
            <p:spPr bwMode="auto">
              <a:xfrm>
                <a:off x="5798151" y="909151"/>
                <a:ext cx="428628" cy="5000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719320" y="557388"/>
                <a:ext cx="642942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4800" b="1" u="sng" dirty="0">
                  <a:solidFill>
                    <a:srgbClr val="33CC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 Box 4"/>
              <p:cNvSpPr txBox="1">
                <a:spLocks noChangeArrowheads="1"/>
              </p:cNvSpPr>
              <p:nvPr/>
            </p:nvSpPr>
            <p:spPr bwMode="auto">
              <a:xfrm>
                <a:off x="6125020" y="725556"/>
                <a:ext cx="588637" cy="3256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409559" y="567726"/>
                <a:ext cx="500065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4800" b="1" u="sng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800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409559" y="932308"/>
                <a:ext cx="500065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4800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6734235" y="703210"/>
                <a:ext cx="588637" cy="3256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052500" y="680052"/>
                <a:ext cx="357190" cy="55278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3" grpId="0"/>
      <p:bldP spid="7" grpId="0"/>
      <p:bldP spid="18" grpId="0" animBg="1"/>
      <p:bldP spid="19" grpId="0" animBg="1"/>
      <p:bldP spid="19" grpId="1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290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4414" y="571480"/>
            <a:ext cx="6715172" cy="271464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>
              <a:lnSpc>
                <a:spcPts val="4500"/>
              </a:lnSpc>
              <a:spcBef>
                <a:spcPts val="600"/>
              </a:spcBef>
            </a:pP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 зачёту №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algn="ctr">
              <a:lnSpc>
                <a:spcPts val="4500"/>
              </a:lnSpc>
              <a:spcBef>
                <a:spcPts val="600"/>
              </a:spcBef>
            </a:pP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бр№1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/ Гр1-5, </a:t>
            </a:r>
          </a:p>
          <a:p>
            <a:pPr algn="ctr">
              <a:lnSpc>
                <a:spcPts val="4500"/>
              </a:lnSpc>
              <a:spcBef>
                <a:spcPts val="600"/>
              </a:spcBef>
            </a:pP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Ср№3 Геометрическая оптика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2864478" y="785794"/>
            <a:ext cx="1538" cy="3438541"/>
          </a:xfrm>
          <a:prstGeom prst="line">
            <a:avLst/>
          </a:prstGeom>
          <a:noFill/>
          <a:ln w="76200">
            <a:solidFill>
              <a:srgbClr val="0014AC"/>
            </a:solidFill>
            <a:round/>
            <a:headEnd type="arrow" w="lg" len="lg"/>
            <a:tailEnd type="arrow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222450" y="2500306"/>
            <a:ext cx="1538" cy="15867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14348" y="2484358"/>
            <a:ext cx="1538" cy="15882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4210207" y="1187126"/>
            <a:ext cx="1538" cy="2938749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723854" y="1564158"/>
            <a:ext cx="2123725" cy="100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850004" y="1595474"/>
            <a:ext cx="3865136" cy="10477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H="1">
            <a:off x="428596" y="2571744"/>
            <a:ext cx="5482272" cy="264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Построить точку лежащую на главной оптической оси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1498628" y="2486658"/>
            <a:ext cx="1538" cy="15867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7158" y="178592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714348" y="2547485"/>
            <a:ext cx="7340412" cy="226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lg" len="lg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214282" y="1000108"/>
            <a:ext cx="3490956" cy="1667032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6429388" y="2500306"/>
            <a:ext cx="1538" cy="15882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143636" y="1853975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376729" y="3866425"/>
            <a:ext cx="16789" cy="2562971"/>
            <a:chOff x="13444" y="7644"/>
            <a:chExt cx="13" cy="1975"/>
          </a:xfrm>
        </p:grpSpPr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13450" y="7644"/>
              <a:ext cx="0" cy="1975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H="1" flipV="1">
              <a:off x="13450" y="7659"/>
              <a:ext cx="1" cy="230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 type="arrow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13444" y="9355"/>
              <a:ext cx="13" cy="230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5286380" y="5072074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 rot="19916260" flipH="1">
            <a:off x="7908821" y="3844389"/>
            <a:ext cx="1232232" cy="1487079"/>
            <a:chOff x="3340" y="2819"/>
            <a:chExt cx="566" cy="674"/>
          </a:xfrm>
        </p:grpSpPr>
        <p:sp>
          <p:nvSpPr>
            <p:cNvPr id="28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3857620" y="4643446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86380" y="4600526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>
            <a:off x="3661728" y="5143512"/>
            <a:ext cx="5482272" cy="264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>
            <a:off x="4286248" y="5072074"/>
            <a:ext cx="1538" cy="15882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7429520" y="5072074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 rot="-60000" flipH="1" flipV="1">
            <a:off x="4327523" y="5143512"/>
            <a:ext cx="4286280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lg" len="lg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flipV="1">
            <a:off x="4286248" y="4143380"/>
            <a:ext cx="2123725" cy="100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flipV="1">
            <a:off x="4357686" y="3571876"/>
            <a:ext cx="3214710" cy="1524156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5335240" y="3571876"/>
            <a:ext cx="1538" cy="2938749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 flipV="1">
            <a:off x="5143504" y="2928934"/>
            <a:ext cx="2143140" cy="28970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>
            <a:off x="5643570" y="5056126"/>
            <a:ext cx="1538" cy="15882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 flipV="1">
            <a:off x="6415762" y="2889395"/>
            <a:ext cx="928694" cy="12144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0" y="0"/>
            <a:ext cx="9144000" cy="6858000"/>
            <a:chOff x="-6929518" y="-3429000"/>
            <a:chExt cx="9144000" cy="6858000"/>
          </a:xfrm>
          <a:solidFill>
            <a:schemeClr val="tx1">
              <a:lumMod val="75000"/>
              <a:lumOff val="25000"/>
              <a:alpha val="73000"/>
            </a:schemeClr>
          </a:solidFill>
        </p:grpSpPr>
        <p:grpSp>
          <p:nvGrpSpPr>
            <p:cNvPr id="48" name="Группа 87"/>
            <p:cNvGrpSpPr/>
            <p:nvPr/>
          </p:nvGrpSpPr>
          <p:grpSpPr>
            <a:xfrm>
              <a:off x="-6929518" y="-3429000"/>
              <a:ext cx="9144000" cy="6858000"/>
              <a:chOff x="4572000" y="-4286304"/>
              <a:chExt cx="9144000" cy="6858000"/>
            </a:xfrm>
            <a:grpFill/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4572000" y="-4286304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000"/>
                  </a:spcAft>
                </a:pPr>
                <a:endPara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8" name="Группа 137"/>
              <p:cNvGrpSpPr/>
              <p:nvPr/>
            </p:nvGrpSpPr>
            <p:grpSpPr>
              <a:xfrm>
                <a:off x="8991776" y="320825"/>
                <a:ext cx="4503290" cy="2018853"/>
                <a:chOff x="5791330" y="6785452"/>
                <a:chExt cx="3025648" cy="897164"/>
              </a:xfrm>
              <a:grpFill/>
            </p:grpSpPr>
            <p:sp>
              <p:nvSpPr>
                <p:cNvPr id="59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6513102" y="7182549"/>
                  <a:ext cx="571504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66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6505710" y="6785452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951789" y="6902925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316780" y="6802204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332545" y="7167764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54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801080" y="6843089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65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8245474" y="7182550"/>
                  <a:ext cx="571504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33CC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7200" b="0" i="0" u="none" strike="noStrike" cap="none" normalizeH="0" baseline="0" dirty="0" smtClean="0">
                    <a:ln>
                      <a:noFill/>
                    </a:ln>
                    <a:solidFill>
                      <a:srgbClr val="33CC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8238082" y="6785452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5791330" y="6905166"/>
                  <a:ext cx="500066" cy="61063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6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213627" y="6917939"/>
                  <a:ext cx="445774" cy="50844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49" name="Группа 107"/>
            <p:cNvGrpSpPr/>
            <p:nvPr/>
          </p:nvGrpSpPr>
          <p:grpSpPr>
            <a:xfrm>
              <a:off x="-285813" y="-571504"/>
              <a:ext cx="2428894" cy="1457239"/>
              <a:chOff x="5719320" y="557388"/>
              <a:chExt cx="1690370" cy="872422"/>
            </a:xfrm>
            <a:grpFill/>
          </p:grpSpPr>
          <p:sp>
            <p:nvSpPr>
              <p:cNvPr id="50" name="Text Box 2"/>
              <p:cNvSpPr txBox="1">
                <a:spLocks noChangeArrowheads="1"/>
              </p:cNvSpPr>
              <p:nvPr/>
            </p:nvSpPr>
            <p:spPr bwMode="auto">
              <a:xfrm>
                <a:off x="5798151" y="909151"/>
                <a:ext cx="428628" cy="5000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719320" y="557388"/>
                <a:ext cx="642942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4800" b="1" u="sng" dirty="0">
                  <a:solidFill>
                    <a:srgbClr val="33CC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 Box 4"/>
              <p:cNvSpPr txBox="1">
                <a:spLocks noChangeArrowheads="1"/>
              </p:cNvSpPr>
              <p:nvPr/>
            </p:nvSpPr>
            <p:spPr bwMode="auto">
              <a:xfrm>
                <a:off x="6125020" y="725556"/>
                <a:ext cx="588637" cy="3256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409559" y="567726"/>
                <a:ext cx="500065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4800" b="1" u="sng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800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409559" y="932308"/>
                <a:ext cx="500065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4800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 Box 4"/>
              <p:cNvSpPr txBox="1">
                <a:spLocks noChangeArrowheads="1"/>
              </p:cNvSpPr>
              <p:nvPr/>
            </p:nvSpPr>
            <p:spPr bwMode="auto">
              <a:xfrm>
                <a:off x="6734235" y="703210"/>
                <a:ext cx="588637" cy="3256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052500" y="680052"/>
                <a:ext cx="357190" cy="55278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0" y="6286520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  Стр.7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9 -0.00185 L 0.09913 0.10926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994 L 0.08003 0.10106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31" grpId="0" animBg="1"/>
      <p:bldP spid="1033" grpId="0" animBg="1"/>
      <p:bldP spid="1035" grpId="0" animBg="1"/>
      <p:bldP spid="1038" grpId="0" animBg="1"/>
      <p:bldP spid="1039" grpId="0" animBg="1"/>
      <p:bldP spid="1040" grpId="0" animBg="1"/>
      <p:bldP spid="18" grpId="0" animBg="1"/>
      <p:bldP spid="19" grpId="0"/>
      <p:bldP spid="20" grpId="0" animBg="1"/>
      <p:bldP spid="1036" grpId="0" animBg="1"/>
      <p:bldP spid="1036" grpId="1" animBg="1"/>
      <p:bldP spid="21" grpId="0" animBg="1"/>
      <p:bldP spid="22" grpId="0"/>
      <p:bldP spid="26" grpId="0" animBg="1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4" grpId="0" animBg="1"/>
      <p:bldP spid="45" grpId="0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2786050" y="3799309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2910" y="857232"/>
            <a:ext cx="5453797" cy="3602848"/>
            <a:chOff x="8236" y="6051"/>
            <a:chExt cx="2758" cy="1332"/>
          </a:xfrm>
        </p:grpSpPr>
        <p:sp>
          <p:nvSpPr>
            <p:cNvPr id="24578" name="Line 2"/>
            <p:cNvSpPr>
              <a:spLocks noChangeShapeType="1"/>
            </p:cNvSpPr>
            <p:nvPr/>
          </p:nvSpPr>
          <p:spPr bwMode="auto">
            <a:xfrm>
              <a:off x="8295" y="6051"/>
              <a:ext cx="0" cy="6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236" y="6066"/>
              <a:ext cx="2758" cy="1317"/>
              <a:chOff x="8236" y="6066"/>
              <a:chExt cx="2758" cy="1317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8236" y="6719"/>
                <a:ext cx="2758" cy="24"/>
                <a:chOff x="8320" y="7125"/>
                <a:chExt cx="2758" cy="24"/>
              </a:xfrm>
            </p:grpSpPr>
            <p:sp>
              <p:nvSpPr>
                <p:cNvPr id="24581" name="Line 5"/>
                <p:cNvSpPr>
                  <a:spLocks noChangeShapeType="1"/>
                </p:cNvSpPr>
                <p:nvPr/>
              </p:nvSpPr>
              <p:spPr bwMode="auto">
                <a:xfrm>
                  <a:off x="8320" y="7125"/>
                  <a:ext cx="2758" cy="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582" name="Line 6"/>
                <p:cNvSpPr>
                  <a:spLocks noChangeShapeType="1"/>
                </p:cNvSpPr>
                <p:nvPr/>
              </p:nvSpPr>
              <p:spPr bwMode="auto">
                <a:xfrm>
                  <a:off x="9368" y="7149"/>
                  <a:ext cx="686" cy="0"/>
                </a:xfrm>
                <a:prstGeom prst="line">
                  <a:avLst/>
                </a:prstGeom>
                <a:noFill/>
                <a:ln w="762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4584" name="Line 8"/>
              <p:cNvSpPr>
                <a:spLocks noChangeShapeType="1"/>
              </p:cNvSpPr>
              <p:nvPr/>
            </p:nvSpPr>
            <p:spPr bwMode="auto">
              <a:xfrm rot="120000">
                <a:off x="8286" y="6076"/>
                <a:ext cx="1362" cy="61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9635" y="6066"/>
                <a:ext cx="0" cy="66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7" name="Line 11"/>
              <p:cNvSpPr>
                <a:spLocks noChangeShapeType="1"/>
              </p:cNvSpPr>
              <p:nvPr/>
            </p:nvSpPr>
            <p:spPr bwMode="auto">
              <a:xfrm>
                <a:off x="8295" y="6725"/>
                <a:ext cx="0" cy="6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9" name="Line 13"/>
              <p:cNvSpPr>
                <a:spLocks noChangeShapeType="1"/>
              </p:cNvSpPr>
              <p:nvPr/>
            </p:nvSpPr>
            <p:spPr bwMode="auto">
              <a:xfrm flipV="1">
                <a:off x="8303" y="6273"/>
                <a:ext cx="2213" cy="111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91" name="Line 15"/>
              <p:cNvSpPr>
                <a:spLocks noChangeShapeType="1"/>
              </p:cNvSpPr>
              <p:nvPr/>
            </p:nvSpPr>
            <p:spPr bwMode="auto">
              <a:xfrm flipV="1">
                <a:off x="9636" y="6266"/>
                <a:ext cx="888" cy="45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9" name="Прямоугольник 88"/>
          <p:cNvSpPr/>
          <p:nvPr/>
        </p:nvSpPr>
        <p:spPr>
          <a:xfrm>
            <a:off x="357158" y="500042"/>
            <a:ext cx="375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endParaRPr lang="ru-RU" sz="4000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14282" y="3929066"/>
            <a:ext cx="460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S</a:t>
            </a:r>
            <a:endParaRPr lang="ru-RU" sz="4000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142844" y="1500174"/>
            <a:ext cx="535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 </a:t>
            </a:r>
            <a:endParaRPr lang="ru-RU" sz="40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357818" y="16430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ru-RU" sz="2400" dirty="0"/>
          </a:p>
        </p:txBody>
      </p:sp>
      <p:grpSp>
        <p:nvGrpSpPr>
          <p:cNvPr id="5" name="Группа 96"/>
          <p:cNvGrpSpPr/>
          <p:nvPr/>
        </p:nvGrpSpPr>
        <p:grpSpPr>
          <a:xfrm>
            <a:off x="4917901" y="1154273"/>
            <a:ext cx="338558" cy="1467577"/>
            <a:chOff x="5090698" y="1191079"/>
            <a:chExt cx="338558" cy="1467577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 rot="19264022" flipH="1">
              <a:off x="5090698" y="1191079"/>
              <a:ext cx="290710" cy="389416"/>
              <a:chOff x="3340" y="2819"/>
              <a:chExt cx="566" cy="674"/>
            </a:xfrm>
          </p:grpSpPr>
          <p:sp>
            <p:nvSpPr>
              <p:cNvPr id="79" name="Arc 26"/>
              <p:cNvSpPr>
                <a:spLocks/>
              </p:cNvSpPr>
              <p:nvPr/>
            </p:nvSpPr>
            <p:spPr bwMode="auto">
              <a:xfrm>
                <a:off x="3569" y="3064"/>
                <a:ext cx="215" cy="4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Line 27"/>
              <p:cNvSpPr>
                <a:spLocks noChangeShapeType="1"/>
              </p:cNvSpPr>
              <p:nvPr/>
            </p:nvSpPr>
            <p:spPr bwMode="auto">
              <a:xfrm>
                <a:off x="3370" y="3493"/>
                <a:ext cx="536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Line 28"/>
              <p:cNvSpPr>
                <a:spLocks noChangeShapeType="1"/>
              </p:cNvSpPr>
              <p:nvPr/>
            </p:nvSpPr>
            <p:spPr bwMode="auto">
              <a:xfrm flipV="1">
                <a:off x="3340" y="2819"/>
                <a:ext cx="383" cy="6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Oval 29"/>
              <p:cNvSpPr>
                <a:spLocks noChangeArrowheads="1"/>
              </p:cNvSpPr>
              <p:nvPr/>
            </p:nvSpPr>
            <p:spPr bwMode="auto">
              <a:xfrm>
                <a:off x="3616" y="3156"/>
                <a:ext cx="141" cy="18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6" name="Line 10"/>
            <p:cNvSpPr>
              <a:spLocks noChangeShapeType="1"/>
            </p:cNvSpPr>
            <p:nvPr/>
          </p:nvSpPr>
          <p:spPr bwMode="auto">
            <a:xfrm>
              <a:off x="5429256" y="1428736"/>
              <a:ext cx="0" cy="122992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8" name="Rectangle 16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Найти</a:t>
            </a:r>
            <a:r>
              <a:rPr lang="ru-RU" sz="28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высоту</a:t>
            </a:r>
            <a:r>
              <a:rPr lang="ru-RU" sz="28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столба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зная свой рост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 (зеркальце)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42844" y="2357430"/>
            <a:ext cx="450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</a:t>
            </a:r>
            <a:endParaRPr lang="ru-RU" sz="4000" dirty="0"/>
          </a:p>
        </p:txBody>
      </p:sp>
      <p:sp>
        <p:nvSpPr>
          <p:cNvPr id="100" name="Line 25"/>
          <p:cNvSpPr>
            <a:spLocks noChangeShapeType="1"/>
          </p:cNvSpPr>
          <p:nvPr/>
        </p:nvSpPr>
        <p:spPr bwMode="auto">
          <a:xfrm>
            <a:off x="714348" y="2285992"/>
            <a:ext cx="25717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" name="Line 26"/>
          <p:cNvSpPr>
            <a:spLocks noChangeShapeType="1"/>
          </p:cNvSpPr>
          <p:nvPr/>
        </p:nvSpPr>
        <p:spPr bwMode="auto">
          <a:xfrm flipV="1">
            <a:off x="3357554" y="2285992"/>
            <a:ext cx="1857388" cy="0"/>
          </a:xfrm>
          <a:prstGeom prst="line">
            <a:avLst/>
          </a:prstGeom>
          <a:noFill/>
          <a:ln w="9525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>
            <a:off x="4214810" y="221825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571604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6929455" y="2025367"/>
            <a:ext cx="4286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850624" y="167360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 Box 4"/>
          <p:cNvSpPr txBox="1">
            <a:spLocks noChangeArrowheads="1"/>
          </p:cNvSpPr>
          <p:nvPr/>
        </p:nvSpPr>
        <p:spPr bwMode="auto">
          <a:xfrm>
            <a:off x="7215206" y="1857364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540864" y="168394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540864" y="204852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 Box 4"/>
          <p:cNvSpPr txBox="1">
            <a:spLocks noChangeArrowheads="1"/>
          </p:cNvSpPr>
          <p:nvPr/>
        </p:nvSpPr>
        <p:spPr bwMode="auto">
          <a:xfrm>
            <a:off x="7865540" y="1819426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183806" y="184258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0" y="-1285908"/>
            <a:ext cx="9144000" cy="7072362"/>
            <a:chOff x="0" y="-142900"/>
            <a:chExt cx="9144000" cy="7072362"/>
          </a:xfrm>
          <a:solidFill>
            <a:schemeClr val="tx1">
              <a:lumMod val="75000"/>
              <a:lumOff val="25000"/>
              <a:alpha val="69000"/>
            </a:schemeClr>
          </a:solidFill>
        </p:grpSpPr>
        <p:grpSp>
          <p:nvGrpSpPr>
            <p:cNvPr id="61" name="Группа 31"/>
            <p:cNvGrpSpPr/>
            <p:nvPr/>
          </p:nvGrpSpPr>
          <p:grpSpPr>
            <a:xfrm>
              <a:off x="0" y="-142900"/>
              <a:ext cx="9144000" cy="7072362"/>
              <a:chOff x="-928726" y="2143116"/>
              <a:chExt cx="9144000" cy="6858000"/>
            </a:xfrm>
            <a:grpFill/>
          </p:grpSpPr>
          <p:sp>
            <p:nvSpPr>
              <p:cNvPr id="63" name="Прямоугольник 62"/>
              <p:cNvSpPr/>
              <p:nvPr/>
            </p:nvSpPr>
            <p:spPr>
              <a:xfrm>
                <a:off x="-928726" y="2143116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ru-RU" sz="9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</a:t>
                </a:r>
                <a:endParaRPr lang="ru-RU" sz="9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lvl="0" algn="ctr">
                  <a:spcAft>
                    <a:spcPts val="1000"/>
                  </a:spcAft>
                </a:pPr>
                <a:r>
                  <a:rPr lang="en-US" sz="9600" b="1" dirty="0" smtClean="0">
                    <a:solidFill>
                      <a:srgbClr val="66CCFF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0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7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7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7200" b="1" u="sng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ru-RU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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7200" b="1" baseline="30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Rectangle 25"/>
              <p:cNvSpPr>
                <a:spLocks noChangeArrowheads="1"/>
              </p:cNvSpPr>
              <p:nvPr/>
            </p:nvSpPr>
            <p:spPr bwMode="auto">
              <a:xfrm>
                <a:off x="-928726" y="2143116"/>
                <a:ext cx="4357686" cy="16312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  ЛУЧ падающий,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ЛУЧ </a:t>
                </a:r>
                <a:r>
                  <a:rPr lang="ru-RU" sz="32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отражённый 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и  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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…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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одной   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36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плоскости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6000760" y="0"/>
              <a:ext cx="2714612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lang="ru-RU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  </a:t>
              </a:r>
              <a:endParaRPr lang="ru-RU" sz="66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715140" y="2500305"/>
            <a:ext cx="1785950" cy="1041015"/>
            <a:chOff x="5286380" y="2888050"/>
            <a:chExt cx="1285884" cy="704703"/>
          </a:xfrm>
        </p:grpSpPr>
        <p:sp>
          <p:nvSpPr>
            <p:cNvPr id="43" name="Text Box 2"/>
            <p:cNvSpPr txBox="1">
              <a:spLocks noChangeArrowheads="1"/>
            </p:cNvSpPr>
            <p:nvPr/>
          </p:nvSpPr>
          <p:spPr bwMode="auto">
            <a:xfrm>
              <a:off x="5286380" y="3239812"/>
              <a:ext cx="603037" cy="352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1,5м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81958" y="2888050"/>
              <a:ext cx="367340" cy="366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ru-RU" sz="2800" b="1" u="sng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5746540" y="2987749"/>
              <a:ext cx="362806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072198" y="2898388"/>
              <a:ext cx="500066" cy="35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endParaRPr lang="ru-RU" sz="2800" u="sng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75069" y="3178205"/>
              <a:ext cx="397195" cy="35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919330" y="3594458"/>
            <a:ext cx="1438887" cy="589817"/>
            <a:chOff x="5381958" y="2854971"/>
            <a:chExt cx="1035998" cy="399269"/>
          </a:xfrm>
        </p:grpSpPr>
        <p:sp>
          <p:nvSpPr>
            <p:cNvPr id="51" name="TextBox 50"/>
            <p:cNvSpPr txBox="1"/>
            <p:nvPr/>
          </p:nvSpPr>
          <p:spPr>
            <a:xfrm>
              <a:off x="5381958" y="2888050"/>
              <a:ext cx="367340" cy="366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 Box 4"/>
            <p:cNvSpPr txBox="1">
              <a:spLocks noChangeArrowheads="1"/>
            </p:cNvSpPr>
            <p:nvPr/>
          </p:nvSpPr>
          <p:spPr bwMode="auto">
            <a:xfrm>
              <a:off x="5622043" y="2854971"/>
              <a:ext cx="362806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852167" y="2872370"/>
              <a:ext cx="565789" cy="354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15м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Скругленный прямоугольник 54"/>
          <p:cNvSpPr/>
          <p:nvPr/>
        </p:nvSpPr>
        <p:spPr>
          <a:xfrm>
            <a:off x="6873009" y="3571876"/>
            <a:ext cx="1500198" cy="64294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072066" y="68282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1                  2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Group 3"/>
          <p:cNvGrpSpPr>
            <a:grpSpLocks/>
          </p:cNvGrpSpPr>
          <p:nvPr/>
        </p:nvGrpSpPr>
        <p:grpSpPr bwMode="auto">
          <a:xfrm>
            <a:off x="5572132" y="693776"/>
            <a:ext cx="510673" cy="274800"/>
            <a:chOff x="5163" y="4028"/>
            <a:chExt cx="674" cy="276"/>
          </a:xfrm>
        </p:grpSpPr>
        <p:sp>
          <p:nvSpPr>
            <p:cNvPr id="58" name="Arc 4"/>
            <p:cNvSpPr>
              <a:spLocks/>
            </p:cNvSpPr>
            <p:nvPr/>
          </p:nvSpPr>
          <p:spPr bwMode="auto">
            <a:xfrm flipH="1">
              <a:off x="5499" y="4033"/>
              <a:ext cx="338" cy="27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3334 w 43200"/>
                <a:gd name="T1" fmla="*/ 41556 h 41556"/>
                <a:gd name="T2" fmla="*/ 43200 w 43200"/>
                <a:gd name="T3" fmla="*/ 21600 h 41556"/>
                <a:gd name="T4" fmla="*/ 21600 w 43200"/>
                <a:gd name="T5" fmla="*/ 21600 h 4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1556" fill="none" extrusionOk="0">
                  <a:moveTo>
                    <a:pt x="13334" y="41555"/>
                  </a:moveTo>
                  <a:cubicBezTo>
                    <a:pt x="5262" y="38212"/>
                    <a:pt x="0" y="30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1556" stroke="0" extrusionOk="0">
                  <a:moveTo>
                    <a:pt x="13334" y="41555"/>
                  </a:moveTo>
                  <a:cubicBezTo>
                    <a:pt x="5262" y="38212"/>
                    <a:pt x="0" y="30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Arc 5"/>
            <p:cNvSpPr>
              <a:spLocks/>
            </p:cNvSpPr>
            <p:nvPr/>
          </p:nvSpPr>
          <p:spPr bwMode="auto">
            <a:xfrm rot="10056566" flipH="1">
              <a:off x="5163" y="4028"/>
              <a:ext cx="338" cy="27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3334 w 43200"/>
                <a:gd name="T1" fmla="*/ 41556 h 41556"/>
                <a:gd name="T2" fmla="*/ 43200 w 43200"/>
                <a:gd name="T3" fmla="*/ 21600 h 41556"/>
                <a:gd name="T4" fmla="*/ 21600 w 43200"/>
                <a:gd name="T5" fmla="*/ 21600 h 4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1556" fill="none" extrusionOk="0">
                  <a:moveTo>
                    <a:pt x="13334" y="41555"/>
                  </a:moveTo>
                  <a:cubicBezTo>
                    <a:pt x="5262" y="38212"/>
                    <a:pt x="0" y="30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1556" stroke="0" extrusionOk="0">
                  <a:moveTo>
                    <a:pt x="13334" y="41555"/>
                  </a:moveTo>
                  <a:cubicBezTo>
                    <a:pt x="5262" y="38212"/>
                    <a:pt x="0" y="3033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" name="AutoShape 6"/>
          <p:cNvSpPr>
            <a:spLocks noChangeArrowheads="1"/>
          </p:cNvSpPr>
          <p:nvPr/>
        </p:nvSpPr>
        <p:spPr bwMode="auto">
          <a:xfrm>
            <a:off x="4992697" y="571480"/>
            <a:ext cx="507997" cy="484175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AutoShape 6"/>
          <p:cNvSpPr>
            <a:spLocks noChangeArrowheads="1"/>
          </p:cNvSpPr>
          <p:nvPr/>
        </p:nvSpPr>
        <p:spPr bwMode="auto">
          <a:xfrm>
            <a:off x="6116340" y="572462"/>
            <a:ext cx="507997" cy="484175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Text Box 21"/>
          <p:cNvSpPr txBox="1">
            <a:spLocks noChangeArrowheads="1"/>
          </p:cNvSpPr>
          <p:nvPr/>
        </p:nvSpPr>
        <p:spPr bwMode="auto">
          <a:xfrm>
            <a:off x="1142976" y="1785926"/>
            <a:ext cx="354197" cy="566857"/>
          </a:xfrm>
          <a:prstGeom prst="rect">
            <a:avLst/>
          </a:prstGeom>
          <a:solidFill>
            <a:srgbClr val="FFFF00">
              <a:alpha val="31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22"/>
          <p:cNvSpPr txBox="1">
            <a:spLocks noChangeArrowheads="1"/>
          </p:cNvSpPr>
          <p:nvPr/>
        </p:nvSpPr>
        <p:spPr bwMode="auto">
          <a:xfrm>
            <a:off x="4643438" y="1928802"/>
            <a:ext cx="305613" cy="474153"/>
          </a:xfrm>
          <a:prstGeom prst="rect">
            <a:avLst/>
          </a:prstGeom>
          <a:solidFill>
            <a:srgbClr val="FFFF00">
              <a:alpha val="48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0" y="6286520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  Стр.4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9" grpId="0"/>
      <p:bldP spid="90" grpId="0"/>
      <p:bldP spid="91" grpId="0"/>
      <p:bldP spid="92" grpId="0"/>
      <p:bldP spid="98" grpId="0" animBg="1"/>
      <p:bldP spid="99" grpId="0"/>
      <p:bldP spid="100" grpId="0" animBg="1"/>
      <p:bldP spid="101" grpId="0" animBg="1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55" grpId="0" animBg="1"/>
      <p:bldP spid="56" grpId="0"/>
      <p:bldP spid="65" grpId="0" animBg="1"/>
      <p:bldP spid="66" grpId="0" animBg="1"/>
      <p:bldP spid="67" grpId="0" animBg="1"/>
      <p:bldP spid="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571604" y="1388730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2026087" y="285731"/>
            <a:ext cx="640592" cy="1101289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rot="15272607">
            <a:off x="2579483" y="398701"/>
            <a:ext cx="812286" cy="8685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2666678" y="366105"/>
            <a:ext cx="0" cy="214956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rc 19"/>
          <p:cNvSpPr>
            <a:spLocks/>
          </p:cNvSpPr>
          <p:nvPr/>
        </p:nvSpPr>
        <p:spPr bwMode="auto">
          <a:xfrm rot="16651231">
            <a:off x="2400308" y="752413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rc 21"/>
          <p:cNvSpPr>
            <a:spLocks/>
          </p:cNvSpPr>
          <p:nvPr/>
        </p:nvSpPr>
        <p:spPr bwMode="auto">
          <a:xfrm>
            <a:off x="2678282" y="713477"/>
            <a:ext cx="226567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231392" y="25523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686460" y="26163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428736"/>
            <a:ext cx="428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2а. Луч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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одной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928802"/>
            <a:ext cx="314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2б.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0" y="1615754"/>
            <a:ext cx="4286248" cy="884552"/>
          </a:xfrm>
          <a:prstGeom prst="foldedCorner">
            <a:avLst>
              <a:gd name="adj" fmla="val 125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383283" y="3024880"/>
            <a:ext cx="2355609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57158" y="3049150"/>
            <a:ext cx="2407859" cy="1094349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383283" y="3049150"/>
            <a:ext cx="2105244" cy="2034254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>
            <a:off x="1460941" y="3049150"/>
            <a:ext cx="1304076" cy="50966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H="1">
            <a:off x="1474004" y="3088864"/>
            <a:ext cx="1291013" cy="97741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H="1">
            <a:off x="1500166" y="3013072"/>
            <a:ext cx="1227877" cy="132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1495775" y="3572055"/>
            <a:ext cx="1254003" cy="595714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1500166" y="4071942"/>
            <a:ext cx="1129909" cy="1105381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 rot="19525022" flipH="1">
            <a:off x="8126457" y="3788099"/>
            <a:ext cx="419492" cy="572566"/>
            <a:chOff x="3340" y="2819"/>
            <a:chExt cx="566" cy="674"/>
          </a:xfrm>
        </p:grpSpPr>
        <p:sp>
          <p:nvSpPr>
            <p:cNvPr id="26650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3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78"/>
          <p:cNvGrpSpPr/>
          <p:nvPr/>
        </p:nvGrpSpPr>
        <p:grpSpPr>
          <a:xfrm>
            <a:off x="1432544" y="2643182"/>
            <a:ext cx="28397" cy="2643206"/>
            <a:chOff x="1432544" y="2643182"/>
            <a:chExt cx="28397" cy="2643206"/>
          </a:xfrm>
        </p:grpSpPr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1460941" y="2643182"/>
              <a:ext cx="0" cy="264320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1432544" y="2821896"/>
              <a:ext cx="0" cy="231666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670" name="Line 46"/>
          <p:cNvSpPr>
            <a:spLocks noChangeShapeType="1"/>
          </p:cNvSpPr>
          <p:nvPr/>
        </p:nvSpPr>
        <p:spPr bwMode="auto">
          <a:xfrm rot="-180000" flipV="1">
            <a:off x="8560805" y="4099416"/>
            <a:ext cx="72000" cy="138177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594189" y="5786454"/>
            <a:ext cx="2620885" cy="707679"/>
            <a:chOff x="6574" y="8636"/>
            <a:chExt cx="1057" cy="528"/>
          </a:xfrm>
        </p:grpSpPr>
        <p:sp>
          <p:nvSpPr>
            <p:cNvPr id="26675" name="Line 51"/>
            <p:cNvSpPr>
              <a:spLocks noChangeShapeType="1"/>
            </p:cNvSpPr>
            <p:nvPr/>
          </p:nvSpPr>
          <p:spPr bwMode="auto">
            <a:xfrm>
              <a:off x="7064" y="8743"/>
              <a:ext cx="0" cy="22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/>
            </a:p>
          </p:txBody>
        </p:sp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6574" y="8636"/>
              <a:ext cx="1057" cy="528"/>
              <a:chOff x="6574" y="8452"/>
              <a:chExt cx="1057" cy="528"/>
            </a:xfrm>
          </p:grpSpPr>
          <p:sp>
            <p:nvSpPr>
              <p:cNvPr id="26678" name="Oval 54"/>
              <p:cNvSpPr>
                <a:spLocks noChangeArrowheads="1"/>
              </p:cNvSpPr>
              <p:nvPr/>
            </p:nvSpPr>
            <p:spPr bwMode="auto">
              <a:xfrm>
                <a:off x="6574" y="8452"/>
                <a:ext cx="1057" cy="5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/>
              </a:p>
            </p:txBody>
          </p:sp>
          <p:sp>
            <p:nvSpPr>
              <p:cNvPr id="26677" name="Text Box 53"/>
              <p:cNvSpPr txBox="1">
                <a:spLocks noChangeArrowheads="1"/>
              </p:cNvSpPr>
              <p:nvPr/>
            </p:nvSpPr>
            <p:spPr bwMode="auto">
              <a:xfrm>
                <a:off x="6767" y="8472"/>
                <a:ext cx="815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М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,   ,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=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26679" name="Text Box 55"/>
          <p:cNvSpPr txBox="1">
            <a:spLocks noChangeArrowheads="1"/>
          </p:cNvSpPr>
          <p:nvPr/>
        </p:nvSpPr>
        <p:spPr bwMode="auto">
          <a:xfrm>
            <a:off x="455892" y="241522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симметрично 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6858018" y="4118288"/>
            <a:ext cx="1750303" cy="9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215042" y="5877272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зеркальное…                                                      </a:t>
            </a:r>
            <a:endParaRPr lang="ru-RU" sz="32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2844" y="264318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786050" y="25717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5"/>
          <p:cNvSpPr>
            <a:spLocks noChangeArrowheads="1"/>
          </p:cNvSpPr>
          <p:nvPr/>
        </p:nvSpPr>
        <p:spPr bwMode="auto">
          <a:xfrm>
            <a:off x="2786050" y="3000372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83" name="Line 22"/>
          <p:cNvSpPr>
            <a:spLocks noChangeShapeType="1"/>
          </p:cNvSpPr>
          <p:nvPr/>
        </p:nvSpPr>
        <p:spPr bwMode="auto">
          <a:xfrm flipH="1">
            <a:off x="1500166" y="3033710"/>
            <a:ext cx="1227877" cy="132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Oval 5"/>
          <p:cNvSpPr>
            <a:spLocks noChangeArrowheads="1"/>
          </p:cNvSpPr>
          <p:nvPr/>
        </p:nvSpPr>
        <p:spPr bwMode="auto">
          <a:xfrm>
            <a:off x="333305" y="3000372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86" name="Text Box 55"/>
          <p:cNvSpPr txBox="1">
            <a:spLocks noChangeArrowheads="1"/>
          </p:cNvSpPr>
          <p:nvPr/>
        </p:nvSpPr>
        <p:spPr bwMode="auto">
          <a:xfrm>
            <a:off x="4499992" y="3356992"/>
            <a:ext cx="2286016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симметрично 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78"/>
          <p:cNvGrpSpPr/>
          <p:nvPr/>
        </p:nvGrpSpPr>
        <p:grpSpPr>
          <a:xfrm>
            <a:off x="6786578" y="2857496"/>
            <a:ext cx="28397" cy="2643206"/>
            <a:chOff x="1432544" y="2643182"/>
            <a:chExt cx="28397" cy="2643206"/>
          </a:xfrm>
        </p:grpSpPr>
        <p:sp>
          <p:nvSpPr>
            <p:cNvPr id="65" name="Line 16"/>
            <p:cNvSpPr>
              <a:spLocks noChangeShapeType="1"/>
            </p:cNvSpPr>
            <p:nvPr/>
          </p:nvSpPr>
          <p:spPr bwMode="auto">
            <a:xfrm>
              <a:off x="1460941" y="2643182"/>
              <a:ext cx="0" cy="264320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Line 30"/>
            <p:cNvSpPr>
              <a:spLocks noChangeShapeType="1"/>
            </p:cNvSpPr>
            <p:nvPr/>
          </p:nvSpPr>
          <p:spPr bwMode="auto">
            <a:xfrm>
              <a:off x="1432544" y="2821896"/>
              <a:ext cx="0" cy="231666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7" name="Line 12"/>
          <p:cNvSpPr>
            <a:spLocks noChangeShapeType="1"/>
          </p:cNvSpPr>
          <p:nvPr/>
        </p:nvSpPr>
        <p:spPr bwMode="auto">
          <a:xfrm>
            <a:off x="6786578" y="5500702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Line 46"/>
          <p:cNvSpPr>
            <a:spLocks noChangeShapeType="1"/>
          </p:cNvSpPr>
          <p:nvPr/>
        </p:nvSpPr>
        <p:spPr bwMode="auto">
          <a:xfrm rot="-180000" flipV="1">
            <a:off x="4956565" y="4112786"/>
            <a:ext cx="72000" cy="1381770"/>
          </a:xfrm>
          <a:prstGeom prst="line">
            <a:avLst/>
          </a:prstGeom>
          <a:noFill/>
          <a:ln w="57150">
            <a:solidFill>
              <a:srgbClr val="000000"/>
            </a:solidFill>
            <a:prstDash val="sysDash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V="1">
            <a:off x="5072066" y="4111848"/>
            <a:ext cx="1750303" cy="9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endCxn id="26653" idx="6"/>
          </p:cNvCxnSpPr>
          <p:nvPr/>
        </p:nvCxnSpPr>
        <p:spPr>
          <a:xfrm flipV="1">
            <a:off x="5000628" y="4195099"/>
            <a:ext cx="3298170" cy="130655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Line 24"/>
          <p:cNvSpPr>
            <a:spLocks noChangeShapeType="1"/>
          </p:cNvSpPr>
          <p:nvPr/>
        </p:nvSpPr>
        <p:spPr bwMode="auto">
          <a:xfrm flipH="1" flipV="1">
            <a:off x="6786578" y="4786322"/>
            <a:ext cx="1785950" cy="71437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Line 24"/>
          <p:cNvSpPr>
            <a:spLocks noChangeShapeType="1"/>
          </p:cNvSpPr>
          <p:nvPr/>
        </p:nvSpPr>
        <p:spPr bwMode="auto">
          <a:xfrm flipV="1">
            <a:off x="6800487" y="4230584"/>
            <a:ext cx="1422243" cy="571504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78"/>
          <p:cNvGrpSpPr/>
          <p:nvPr/>
        </p:nvGrpSpPr>
        <p:grpSpPr>
          <a:xfrm>
            <a:off x="6659468" y="4127448"/>
            <a:ext cx="142876" cy="648000"/>
            <a:chOff x="1432544" y="2643182"/>
            <a:chExt cx="28397" cy="2643206"/>
          </a:xfrm>
        </p:grpSpPr>
        <p:sp>
          <p:nvSpPr>
            <p:cNvPr id="92" name="Line 16"/>
            <p:cNvSpPr>
              <a:spLocks noChangeShapeType="1"/>
            </p:cNvSpPr>
            <p:nvPr/>
          </p:nvSpPr>
          <p:spPr bwMode="auto">
            <a:xfrm>
              <a:off x="1460941" y="2643182"/>
              <a:ext cx="0" cy="2643206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Line 30"/>
            <p:cNvSpPr>
              <a:spLocks noChangeShapeType="1"/>
            </p:cNvSpPr>
            <p:nvPr/>
          </p:nvSpPr>
          <p:spPr bwMode="auto">
            <a:xfrm>
              <a:off x="1432544" y="2821896"/>
              <a:ext cx="0" cy="2316666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4" name="Line 12"/>
          <p:cNvSpPr>
            <a:spLocks noChangeShapeType="1"/>
          </p:cNvSpPr>
          <p:nvPr/>
        </p:nvSpPr>
        <p:spPr bwMode="auto">
          <a:xfrm>
            <a:off x="4286248" y="5500702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" name="Text Box 55"/>
          <p:cNvSpPr txBox="1">
            <a:spLocks noChangeArrowheads="1"/>
          </p:cNvSpPr>
          <p:nvPr/>
        </p:nvSpPr>
        <p:spPr bwMode="auto">
          <a:xfrm>
            <a:off x="4930868" y="2492896"/>
            <a:ext cx="3961612" cy="8640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Подберём и повесим зеркало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0" y="6286520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  Стр.4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0" grpId="0" animBg="1"/>
      <p:bldP spid="78" grpId="0"/>
      <p:bldP spid="86" grpId="0"/>
      <p:bldP spid="67" grpId="0" animBg="1"/>
      <p:bldP spid="79" grpId="0" animBg="1"/>
      <p:bldP spid="89" grpId="0" animBg="1"/>
      <p:bldP spid="90" grpId="0" animBg="1"/>
      <p:bldP spid="94" grpId="0" animBg="1"/>
      <p:bldP spid="9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-23182"/>
          <a:ext cx="9144000" cy="548640"/>
        </p:xfrm>
        <a:graphic>
          <a:graphicData uri="http://schemas.openxmlformats.org/drawingml/2006/table">
            <a:tbl>
              <a:tblPr/>
              <a:tblGrid>
                <a:gridCol w="1214414"/>
                <a:gridCol w="7786742"/>
                <a:gridCol w="142844"/>
              </a:tblGrid>
              <a:tr h="4517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cap="all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ru-RU" sz="2400" b="1" cap="all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лр1</a:t>
                      </a:r>
                      <a:r>
                        <a:rPr lang="ru-RU" sz="2000" b="1" cap="all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all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Измерение   фокусного  расстояния       </a:t>
                      </a:r>
                      <a:r>
                        <a:rPr lang="ru-RU" sz="1800" b="1" i="1" cap="all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i="1" cap="all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оптической силы</a:t>
                      </a:r>
                      <a:r>
                        <a:rPr lang="ru-RU" sz="1800" b="1" cap="all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Собирающей    линзы</a:t>
                      </a:r>
                      <a:endParaRPr lang="ru-RU" sz="1800" b="1" cap="all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14A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335" marR="443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Line 5"/>
          <p:cNvSpPr>
            <a:spLocks noChangeShapeType="1"/>
          </p:cNvSpPr>
          <p:nvPr/>
        </p:nvSpPr>
        <p:spPr bwMode="auto">
          <a:xfrm flipH="1">
            <a:off x="2301353" y="618364"/>
            <a:ext cx="0" cy="2667760"/>
          </a:xfrm>
          <a:prstGeom prst="line">
            <a:avLst/>
          </a:prstGeom>
          <a:noFill/>
          <a:ln w="25400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2272336" y="1811120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500166" y="1802332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027660" y="1802332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785786" y="1792904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1888482"/>
            <a:ext cx="55006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-237504" y="1571612"/>
            <a:ext cx="714380" cy="1588"/>
          </a:xfrm>
          <a:prstGeom prst="straightConnector1">
            <a:avLst/>
          </a:prstGeom>
          <a:ln w="44450">
            <a:headEnd type="oval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8575" y="1189868"/>
            <a:ext cx="2285984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285984" y="1189868"/>
            <a:ext cx="1785950" cy="150019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3800470" y="1838314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95219" y="1208918"/>
            <a:ext cx="2190765" cy="105252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295509" y="2247150"/>
            <a:ext cx="2285984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1406" y="1189868"/>
            <a:ext cx="4143372" cy="128588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3387719" y="2067763"/>
            <a:ext cx="347662" cy="20637"/>
          </a:xfrm>
          <a:prstGeom prst="straightConnector1">
            <a:avLst/>
          </a:prstGeom>
          <a:ln w="38100">
            <a:solidFill>
              <a:srgbClr val="006600"/>
            </a:solidFill>
            <a:headEnd type="none" w="lg" len="lg"/>
            <a:tailEnd type="oval"/>
          </a:ln>
          <a:scene3d>
            <a:camera prst="orthographicFront">
              <a:rot lat="0" lon="0" rev="3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00364" y="100010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3501224" y="1142190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H="1">
            <a:off x="4014949" y="1060086"/>
            <a:ext cx="500066" cy="28575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Line 5"/>
          <p:cNvSpPr>
            <a:spLocks noChangeShapeType="1"/>
          </p:cNvSpPr>
          <p:nvPr/>
        </p:nvSpPr>
        <p:spPr bwMode="auto">
          <a:xfrm flipH="1">
            <a:off x="2285984" y="3500438"/>
            <a:ext cx="0" cy="2667760"/>
          </a:xfrm>
          <a:prstGeom prst="line">
            <a:avLst/>
          </a:prstGeom>
          <a:noFill/>
          <a:ln w="25400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7298" y="4929198"/>
            <a:ext cx="55006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2245040" y="4869306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1500166" y="4898720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785786" y="4889292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984749" y="4862850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2" name="Oval 5"/>
          <p:cNvSpPr>
            <a:spLocks noChangeArrowheads="1"/>
          </p:cNvSpPr>
          <p:nvPr/>
        </p:nvSpPr>
        <p:spPr bwMode="auto">
          <a:xfrm>
            <a:off x="3134866" y="4866134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53" name="Прямая со стрелкой 52"/>
          <p:cNvCxnSpPr/>
          <p:nvPr/>
        </p:nvCxnSpPr>
        <p:spPr>
          <a:xfrm rot="5400000">
            <a:off x="469296" y="4562840"/>
            <a:ext cx="714380" cy="1588"/>
          </a:xfrm>
          <a:prstGeom prst="straightConnector1">
            <a:avLst/>
          </a:prstGeom>
          <a:ln w="44450">
            <a:headEnd type="oval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714348" y="4214818"/>
            <a:ext cx="1571636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2285984" y="4214817"/>
            <a:ext cx="1785950" cy="150019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6200000" flipH="1">
            <a:off x="785786" y="4214818"/>
            <a:ext cx="1500198" cy="150019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2285984" y="5688984"/>
            <a:ext cx="2285984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5400000">
            <a:off x="3666080" y="5277753"/>
            <a:ext cx="704853" cy="92073"/>
          </a:xfrm>
          <a:prstGeom prst="straightConnector1">
            <a:avLst/>
          </a:prstGeom>
          <a:ln w="47625">
            <a:solidFill>
              <a:srgbClr val="006600"/>
            </a:solidFill>
            <a:headEnd type="none" w="lg" len="lg"/>
            <a:tailEnd type="oval"/>
          </a:ln>
          <a:scene3d>
            <a:camera prst="orthographicFront">
              <a:rot lat="0" lon="0" rev="42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214678" y="414338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 rot="5400000">
            <a:off x="3644100" y="4356900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071934" y="4143380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Line 5"/>
          <p:cNvSpPr>
            <a:spLocks noChangeShapeType="1"/>
          </p:cNvSpPr>
          <p:nvPr/>
        </p:nvSpPr>
        <p:spPr bwMode="auto">
          <a:xfrm flipH="1">
            <a:off x="6286512" y="2047124"/>
            <a:ext cx="0" cy="2667760"/>
          </a:xfrm>
          <a:prstGeom prst="line">
            <a:avLst/>
          </a:prstGeom>
          <a:noFill/>
          <a:ln w="25400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4030990" y="3302970"/>
            <a:ext cx="55006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Oval 5"/>
          <p:cNvSpPr>
            <a:spLocks noChangeArrowheads="1"/>
          </p:cNvSpPr>
          <p:nvPr/>
        </p:nvSpPr>
        <p:spPr bwMode="auto">
          <a:xfrm>
            <a:off x="6242380" y="3243078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" name="Oval 5"/>
          <p:cNvSpPr>
            <a:spLocks noChangeArrowheads="1"/>
          </p:cNvSpPr>
          <p:nvPr/>
        </p:nvSpPr>
        <p:spPr bwMode="auto">
          <a:xfrm>
            <a:off x="5537023" y="3223930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" name="Oval 5"/>
          <p:cNvSpPr>
            <a:spLocks noChangeArrowheads="1"/>
          </p:cNvSpPr>
          <p:nvPr/>
        </p:nvSpPr>
        <p:spPr bwMode="auto">
          <a:xfrm>
            <a:off x="4769478" y="3222120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" name="Oval 5"/>
          <p:cNvSpPr>
            <a:spLocks noChangeArrowheads="1"/>
          </p:cNvSpPr>
          <p:nvPr/>
        </p:nvSpPr>
        <p:spPr bwMode="auto">
          <a:xfrm>
            <a:off x="7968441" y="3236622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7118558" y="3239906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75" name="Прямая со стрелкой 74"/>
          <p:cNvCxnSpPr/>
          <p:nvPr/>
        </p:nvCxnSpPr>
        <p:spPr>
          <a:xfrm rot="5400000">
            <a:off x="4856958" y="2972282"/>
            <a:ext cx="714380" cy="1588"/>
          </a:xfrm>
          <a:prstGeom prst="straightConnector1">
            <a:avLst/>
          </a:prstGeom>
          <a:ln w="44450">
            <a:headEnd type="oval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5214942" y="2643182"/>
            <a:ext cx="107157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6286512" y="2643182"/>
            <a:ext cx="2500330" cy="192882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16200000" flipH="1">
            <a:off x="4822033" y="3036091"/>
            <a:ext cx="1857388" cy="107157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6286512" y="4498982"/>
            <a:ext cx="2643206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5400000">
            <a:off x="8155417" y="3858525"/>
            <a:ext cx="1133480" cy="71438"/>
          </a:xfrm>
          <a:prstGeom prst="straightConnector1">
            <a:avLst/>
          </a:prstGeom>
          <a:ln w="47625">
            <a:solidFill>
              <a:srgbClr val="006600"/>
            </a:solidFill>
            <a:headEnd type="none" w="lg" len="lg"/>
            <a:tailEnd type="oval"/>
          </a:ln>
          <a:scene3d>
            <a:camera prst="orthographicFront">
              <a:rot lat="0" lon="0" rev="24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643834" y="228599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Прямая со стрелкой 97"/>
          <p:cNvCxnSpPr/>
          <p:nvPr/>
        </p:nvCxnSpPr>
        <p:spPr>
          <a:xfrm rot="5400000">
            <a:off x="7930380" y="2499512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rot="5400000" flipH="1" flipV="1">
            <a:off x="8251057" y="2321711"/>
            <a:ext cx="500066" cy="28575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285852" y="207167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28926" y="133274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00364" y="514351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57290" y="521495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57818" y="357187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929454" y="350043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Line 25"/>
          <p:cNvSpPr>
            <a:spLocks noChangeShapeType="1"/>
          </p:cNvSpPr>
          <p:nvPr/>
        </p:nvSpPr>
        <p:spPr bwMode="auto">
          <a:xfrm>
            <a:off x="71406" y="918742"/>
            <a:ext cx="2214578" cy="45719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arrow" w="med" len="med"/>
            <a:tailEnd type="arrow" w="med" len="med"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Line 26"/>
          <p:cNvSpPr>
            <a:spLocks noChangeShapeType="1"/>
          </p:cNvSpPr>
          <p:nvPr/>
        </p:nvSpPr>
        <p:spPr bwMode="auto">
          <a:xfrm>
            <a:off x="2333609" y="5805505"/>
            <a:ext cx="1714512" cy="45719"/>
          </a:xfrm>
          <a:prstGeom prst="line">
            <a:avLst/>
          </a:prstGeom>
          <a:noFill/>
          <a:ln w="25400">
            <a:solidFill>
              <a:srgbClr val="0014AC"/>
            </a:solidFill>
            <a:round/>
            <a:headEnd type="arrow" w="med" len="med"/>
            <a:tailEnd type="arrow" w="med" len="med"/>
          </a:ln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1000100" y="57148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=30см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428860" y="250030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    см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576497" y="5738831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    см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Line 26"/>
          <p:cNvSpPr>
            <a:spLocks noChangeShapeType="1"/>
          </p:cNvSpPr>
          <p:nvPr/>
        </p:nvSpPr>
        <p:spPr bwMode="auto">
          <a:xfrm>
            <a:off x="2285984" y="2428868"/>
            <a:ext cx="1277698" cy="45719"/>
          </a:xfrm>
          <a:prstGeom prst="line">
            <a:avLst/>
          </a:prstGeom>
          <a:noFill/>
          <a:ln w="25400">
            <a:solidFill>
              <a:srgbClr val="0014AC"/>
            </a:solidFill>
            <a:round/>
            <a:headEnd type="arrow" w="med" len="med"/>
            <a:tailEnd type="arrow" w="med" len="med"/>
          </a:ln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8" name="Line 25"/>
          <p:cNvSpPr>
            <a:spLocks noChangeShapeType="1"/>
          </p:cNvSpPr>
          <p:nvPr/>
        </p:nvSpPr>
        <p:spPr bwMode="auto">
          <a:xfrm>
            <a:off x="781023" y="3986215"/>
            <a:ext cx="1500230" cy="45719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arrow" w="med" len="med"/>
            <a:tailEnd type="arrow" w="med" len="med"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" name="TextBox 88"/>
          <p:cNvSpPr txBox="1"/>
          <p:nvPr/>
        </p:nvSpPr>
        <p:spPr>
          <a:xfrm>
            <a:off x="1052487" y="3586161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см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643702" y="392906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    см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143504" y="207167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 см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Загнутый угол 91"/>
          <p:cNvSpPr/>
          <p:nvPr/>
        </p:nvSpPr>
        <p:spPr>
          <a:xfrm>
            <a:off x="5715008" y="5072074"/>
            <a:ext cx="2714644" cy="1143008"/>
          </a:xfrm>
          <a:prstGeom prst="foldedCorner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 Box 3"/>
          <p:cNvSpPr txBox="1">
            <a:spLocks noChangeArrowheads="1"/>
          </p:cNvSpPr>
          <p:nvPr/>
        </p:nvSpPr>
        <p:spPr bwMode="auto">
          <a:xfrm>
            <a:off x="5865276" y="5500702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857884" y="510360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 Box 4"/>
          <p:cNvSpPr txBox="1">
            <a:spLocks noChangeArrowheads="1"/>
          </p:cNvSpPr>
          <p:nvPr/>
        </p:nvSpPr>
        <p:spPr bwMode="auto">
          <a:xfrm>
            <a:off x="6302278" y="5247464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715140" y="512035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30906" y="548591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 Box 4"/>
          <p:cNvSpPr txBox="1">
            <a:spLocks noChangeArrowheads="1"/>
          </p:cNvSpPr>
          <p:nvPr/>
        </p:nvSpPr>
        <p:spPr bwMode="auto">
          <a:xfrm>
            <a:off x="7199440" y="5161242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+</a:t>
            </a:r>
          </a:p>
        </p:txBody>
      </p:sp>
      <p:sp>
        <p:nvSpPr>
          <p:cNvPr id="103" name="Text Box 3"/>
          <p:cNvSpPr txBox="1">
            <a:spLocks noChangeArrowheads="1"/>
          </p:cNvSpPr>
          <p:nvPr/>
        </p:nvSpPr>
        <p:spPr bwMode="auto">
          <a:xfrm>
            <a:off x="7643834" y="5500702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636442" y="510360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986993" y="528638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 Box 4"/>
          <p:cNvSpPr txBox="1">
            <a:spLocks noChangeArrowheads="1"/>
          </p:cNvSpPr>
          <p:nvPr/>
        </p:nvSpPr>
        <p:spPr bwMode="auto">
          <a:xfrm>
            <a:off x="5398475" y="5306390"/>
            <a:ext cx="588637" cy="50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000"/>
                            </p:stCondLst>
                            <p:childTnLst>
                              <p:par>
                                <p:cTn id="1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0"/>
                            </p:stCondLst>
                            <p:childTnLst>
                              <p:par>
                                <p:cTn id="2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000"/>
                            </p:stCondLst>
                            <p:childTnLst>
                              <p:par>
                                <p:cTn id="2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500"/>
                            </p:stCondLst>
                            <p:childTnLst>
                              <p:par>
                                <p:cTn id="2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500"/>
                            </p:stCondLst>
                            <p:childTnLst>
                              <p:par>
                                <p:cTn id="2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500"/>
                            </p:stCondLst>
                            <p:childTnLst>
                              <p:par>
                                <p:cTn id="2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500"/>
                            </p:stCondLst>
                            <p:childTnLst>
                              <p:par>
                                <p:cTn id="2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500"/>
                            </p:stCondLst>
                            <p:childTnLst>
                              <p:par>
                                <p:cTn id="2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00"/>
                            </p:stCondLst>
                            <p:childTnLst>
                              <p:par>
                                <p:cTn id="2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000"/>
                            </p:stCondLst>
                            <p:childTnLst>
                              <p:par>
                                <p:cTn id="2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0"/>
                            </p:stCondLst>
                            <p:childTnLst>
                              <p:par>
                                <p:cTn id="2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"/>
                            </p:stCondLst>
                            <p:childTnLst>
                              <p:par>
                                <p:cTn id="3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000"/>
                            </p:stCondLst>
                            <p:childTnLst>
                              <p:par>
                                <p:cTn id="3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3000"/>
                            </p:stCondLst>
                            <p:childTnLst>
                              <p:par>
                                <p:cTn id="3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000"/>
                            </p:stCondLst>
                            <p:childTnLst>
                              <p:par>
                                <p:cTn id="3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40" grpId="0"/>
      <p:bldP spid="43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64" grpId="0"/>
      <p:bldP spid="66" grpId="0"/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97" grpId="0"/>
      <p:bldP spid="58" grpId="0"/>
      <p:bldP spid="59" grpId="0"/>
      <p:bldP spid="62" grpId="0"/>
      <p:bldP spid="63" grpId="0"/>
      <p:bldP spid="67" grpId="0"/>
      <p:bldP spid="77" grpId="0"/>
      <p:bldP spid="78" grpId="0" animBg="1"/>
      <p:bldP spid="80" grpId="0" animBg="1"/>
      <p:bldP spid="82" grpId="0"/>
      <p:bldP spid="84" grpId="0"/>
      <p:bldP spid="86" grpId="0"/>
      <p:bldP spid="87" grpId="0" animBg="1"/>
      <p:bldP spid="88" grpId="0" animBg="1"/>
      <p:bldP spid="89" grpId="0"/>
      <p:bldP spid="90" grpId="0"/>
      <p:bldP spid="91" grpId="0"/>
      <p:bldP spid="92" grpId="0" animBg="1"/>
      <p:bldP spid="93" grpId="0"/>
      <p:bldP spid="94" grpId="0"/>
      <p:bldP spid="95" grpId="0"/>
      <p:bldP spid="96" grpId="0"/>
      <p:bldP spid="100" grpId="0"/>
      <p:bldP spid="102" grpId="0"/>
      <p:bldP spid="103" grpId="0"/>
      <p:bldP spid="104" grpId="0"/>
      <p:bldP spid="101" grpId="0"/>
      <p:bldP spid="1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 flipH="1">
            <a:off x="2112614" y="332612"/>
            <a:ext cx="0" cy="2667760"/>
          </a:xfrm>
          <a:prstGeom prst="line">
            <a:avLst/>
          </a:prstGeom>
          <a:noFill/>
          <a:ln w="25400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-142908" y="1421028"/>
            <a:ext cx="55006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2068482" y="1361136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363125" y="1341988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95580" y="1340178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794543" y="1354680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2897160" y="1369839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046994" y="1082627"/>
            <a:ext cx="714380" cy="1588"/>
          </a:xfrm>
          <a:prstGeom prst="straightConnector1">
            <a:avLst/>
          </a:prstGeom>
          <a:ln w="44450">
            <a:headEnd type="oval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392915" y="726419"/>
            <a:ext cx="71438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00739" y="737490"/>
            <a:ext cx="2471261" cy="212000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357478" y="738106"/>
            <a:ext cx="2786082" cy="250033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00364" y="357166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пересекутся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изображения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4001290" y="3928272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headEnd type="oval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Line 5"/>
          <p:cNvSpPr>
            <a:spLocks noChangeShapeType="1"/>
          </p:cNvSpPr>
          <p:nvPr/>
        </p:nvSpPr>
        <p:spPr bwMode="auto">
          <a:xfrm flipH="1">
            <a:off x="6184612" y="4118826"/>
            <a:ext cx="0" cy="2667760"/>
          </a:xfrm>
          <a:prstGeom prst="line">
            <a:avLst/>
          </a:prstGeom>
          <a:noFill/>
          <a:ln w="25400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929090" y="5207242"/>
            <a:ext cx="550069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6140480" y="5147350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5435123" y="5128202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67578" y="5126392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7866541" y="5140894"/>
            <a:ext cx="71419" cy="142860"/>
          </a:xfrm>
          <a:prstGeom prst="ellipse">
            <a:avLst/>
          </a:prstGeom>
          <a:noFill/>
          <a:ln w="666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7051162" y="5144178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>
            <a:off x="5428462" y="4856966"/>
            <a:ext cx="714380" cy="1588"/>
          </a:xfrm>
          <a:prstGeom prst="straightConnector1">
            <a:avLst/>
          </a:prstGeom>
          <a:ln w="44450">
            <a:headEnd type="oval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786446" y="4500570"/>
            <a:ext cx="428628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175087" y="4501627"/>
            <a:ext cx="2500330" cy="192882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5393537" y="4893479"/>
            <a:ext cx="1857388" cy="107157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29" idx="3"/>
          </p:cNvCxnSpPr>
          <p:nvPr/>
        </p:nvCxnSpPr>
        <p:spPr>
          <a:xfrm rot="16200000" flipH="1">
            <a:off x="4776882" y="4581440"/>
            <a:ext cx="1321075" cy="16326"/>
          </a:xfrm>
          <a:prstGeom prst="straightConnector1">
            <a:avLst/>
          </a:prstGeom>
          <a:ln w="47625">
            <a:solidFill>
              <a:srgbClr val="006600"/>
            </a:solidFill>
            <a:prstDash val="sysDash"/>
            <a:headEnd type="oval" w="lg" len="lg"/>
            <a:tailEnd type="none"/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571868" y="371475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 flipH="1" flipV="1">
            <a:off x="4250529" y="3750471"/>
            <a:ext cx="500066" cy="28575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 78"/>
          <p:cNvGrpSpPr>
            <a:grpSpLocks/>
          </p:cNvGrpSpPr>
          <p:nvPr/>
        </p:nvGrpSpPr>
        <p:grpSpPr bwMode="auto">
          <a:xfrm rot="2453314" flipH="1">
            <a:off x="7340589" y="5844376"/>
            <a:ext cx="736454" cy="915339"/>
            <a:chOff x="3340" y="2819"/>
            <a:chExt cx="552" cy="673"/>
          </a:xfrm>
        </p:grpSpPr>
        <p:sp>
          <p:nvSpPr>
            <p:cNvPr id="45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rgbClr val="0014AC"/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49" name="Прямая со стрелкой 48"/>
          <p:cNvCxnSpPr/>
          <p:nvPr/>
        </p:nvCxnSpPr>
        <p:spPr>
          <a:xfrm>
            <a:off x="5214942" y="3745246"/>
            <a:ext cx="2500330" cy="1928826"/>
          </a:xfrm>
          <a:prstGeom prst="straightConnector1">
            <a:avLst/>
          </a:prstGeom>
          <a:ln w="22225">
            <a:solidFill>
              <a:srgbClr val="0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6200000" flipH="1">
            <a:off x="4964909" y="4179100"/>
            <a:ext cx="1857388" cy="1071570"/>
          </a:xfrm>
          <a:prstGeom prst="straightConnector1">
            <a:avLst/>
          </a:prstGeom>
          <a:ln w="22225">
            <a:solidFill>
              <a:srgbClr val="0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14282" y="3214686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 ближе к фокусу,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 больше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42976" y="1571612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86050" y="150017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86380" y="528638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00892" y="464344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0" y="0"/>
            <a:ext cx="9144000" cy="6858000"/>
            <a:chOff x="-6929518" y="-3429000"/>
            <a:chExt cx="9144000" cy="6858000"/>
          </a:xfrm>
          <a:solidFill>
            <a:schemeClr val="tx1">
              <a:lumMod val="75000"/>
              <a:lumOff val="25000"/>
              <a:alpha val="67000"/>
            </a:schemeClr>
          </a:solidFill>
        </p:grpSpPr>
        <p:grpSp>
          <p:nvGrpSpPr>
            <p:cNvPr id="51" name="Группа 87"/>
            <p:cNvGrpSpPr/>
            <p:nvPr/>
          </p:nvGrpSpPr>
          <p:grpSpPr>
            <a:xfrm>
              <a:off x="-6929518" y="-3429000"/>
              <a:ext cx="9144000" cy="6858000"/>
              <a:chOff x="4572000" y="-4286304"/>
              <a:chExt cx="9144000" cy="6858000"/>
            </a:xfrm>
            <a:grpFill/>
          </p:grpSpPr>
          <p:sp>
            <p:nvSpPr>
              <p:cNvPr id="61" name="Прямоугольник 60"/>
              <p:cNvSpPr/>
              <p:nvPr/>
            </p:nvSpPr>
            <p:spPr>
              <a:xfrm>
                <a:off x="4572000" y="-4286304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000"/>
                  </a:spcAft>
                </a:pPr>
                <a:endPara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2" name="Группа 137"/>
              <p:cNvGrpSpPr/>
              <p:nvPr/>
            </p:nvGrpSpPr>
            <p:grpSpPr>
              <a:xfrm>
                <a:off x="8991776" y="320825"/>
                <a:ext cx="4503290" cy="2018853"/>
                <a:chOff x="5791330" y="6785452"/>
                <a:chExt cx="3025648" cy="897164"/>
              </a:xfrm>
              <a:grpFill/>
            </p:grpSpPr>
            <p:sp>
              <p:nvSpPr>
                <p:cNvPr id="63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6513102" y="7182549"/>
                  <a:ext cx="571504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66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6505710" y="6785452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951789" y="6902925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7316780" y="6802204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7332545" y="7167764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54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801080" y="6843089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69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8245474" y="7182550"/>
                  <a:ext cx="571504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33CC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7200" b="0" i="0" u="none" strike="noStrike" cap="none" normalizeH="0" baseline="0" dirty="0" smtClean="0">
                    <a:ln>
                      <a:noFill/>
                    </a:ln>
                    <a:solidFill>
                      <a:srgbClr val="33CC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8238082" y="6785452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5791330" y="6905166"/>
                  <a:ext cx="500066" cy="61063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6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213627" y="6917939"/>
                  <a:ext cx="445774" cy="50844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53" name="Группа 107"/>
            <p:cNvGrpSpPr/>
            <p:nvPr/>
          </p:nvGrpSpPr>
          <p:grpSpPr>
            <a:xfrm>
              <a:off x="-285813" y="-571504"/>
              <a:ext cx="2428894" cy="1457239"/>
              <a:chOff x="5719320" y="557388"/>
              <a:chExt cx="1690370" cy="872422"/>
            </a:xfrm>
            <a:grpFill/>
          </p:grpSpPr>
          <p:sp>
            <p:nvSpPr>
              <p:cNvPr id="54" name="Text Box 2"/>
              <p:cNvSpPr txBox="1">
                <a:spLocks noChangeArrowheads="1"/>
              </p:cNvSpPr>
              <p:nvPr/>
            </p:nvSpPr>
            <p:spPr bwMode="auto">
              <a:xfrm>
                <a:off x="5798151" y="909151"/>
                <a:ext cx="428628" cy="5000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719320" y="557388"/>
                <a:ext cx="642942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4800" b="1" u="sng" dirty="0">
                  <a:solidFill>
                    <a:srgbClr val="33CC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 Box 4"/>
              <p:cNvSpPr txBox="1">
                <a:spLocks noChangeArrowheads="1"/>
              </p:cNvSpPr>
              <p:nvPr/>
            </p:nvSpPr>
            <p:spPr bwMode="auto">
              <a:xfrm>
                <a:off x="6125020" y="725556"/>
                <a:ext cx="588637" cy="3256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409559" y="567726"/>
                <a:ext cx="500065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4800" b="1" u="sng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800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409559" y="932308"/>
                <a:ext cx="500065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4800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4"/>
              <p:cNvSpPr txBox="1">
                <a:spLocks noChangeArrowheads="1"/>
              </p:cNvSpPr>
              <p:nvPr/>
            </p:nvSpPr>
            <p:spPr bwMode="auto">
              <a:xfrm>
                <a:off x="6734235" y="703210"/>
                <a:ext cx="588637" cy="3256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7052500" y="680052"/>
                <a:ext cx="357190" cy="55278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2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2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2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0"/>
                            </p:stCondLst>
                            <p:childTnLst>
                              <p:par>
                                <p:cTn id="1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24" grpId="0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9" grpId="0"/>
      <p:bldP spid="52" grpId="0"/>
      <p:bldP spid="52" grpId="1"/>
      <p:bldP spid="37" grpId="0"/>
      <p:bldP spid="41" grpId="0"/>
      <p:bldP spid="42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571604" y="1388730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2026087" y="285731"/>
            <a:ext cx="640592" cy="1101289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rot="15272607">
            <a:off x="2579483" y="398701"/>
            <a:ext cx="812286" cy="8685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2666678" y="366105"/>
            <a:ext cx="0" cy="214956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rc 19"/>
          <p:cNvSpPr>
            <a:spLocks/>
          </p:cNvSpPr>
          <p:nvPr/>
        </p:nvSpPr>
        <p:spPr bwMode="auto">
          <a:xfrm rot="16651231">
            <a:off x="2400308" y="752413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rc 21"/>
          <p:cNvSpPr>
            <a:spLocks/>
          </p:cNvSpPr>
          <p:nvPr/>
        </p:nvSpPr>
        <p:spPr bwMode="auto">
          <a:xfrm>
            <a:off x="2678282" y="713477"/>
            <a:ext cx="226567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231392" y="25523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686460" y="26163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428736"/>
            <a:ext cx="428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2а. Луч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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одной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928802"/>
            <a:ext cx="314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2б.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0" y="1643050"/>
            <a:ext cx="4286248" cy="884552"/>
          </a:xfrm>
          <a:prstGeom prst="foldedCorner">
            <a:avLst>
              <a:gd name="adj" fmla="val 125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383283" y="3024880"/>
            <a:ext cx="2355609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57158" y="3049150"/>
            <a:ext cx="2407859" cy="1094349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383283" y="3049150"/>
            <a:ext cx="2105244" cy="2034254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>
            <a:off x="1460941" y="3049150"/>
            <a:ext cx="1304076" cy="50966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H="1">
            <a:off x="1474004" y="3088864"/>
            <a:ext cx="1291013" cy="97741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H="1">
            <a:off x="1500166" y="3013072"/>
            <a:ext cx="1227877" cy="132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1495775" y="3572055"/>
            <a:ext cx="1254003" cy="595714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1447879" y="4079515"/>
            <a:ext cx="1129909" cy="1105381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 flipH="1">
            <a:off x="2500298" y="3857628"/>
            <a:ext cx="1232232" cy="1487079"/>
            <a:chOff x="3340" y="2819"/>
            <a:chExt cx="566" cy="674"/>
          </a:xfrm>
        </p:grpSpPr>
        <p:sp>
          <p:nvSpPr>
            <p:cNvPr id="26650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3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78"/>
          <p:cNvGrpSpPr/>
          <p:nvPr/>
        </p:nvGrpSpPr>
        <p:grpSpPr>
          <a:xfrm>
            <a:off x="1432544" y="2643182"/>
            <a:ext cx="28397" cy="2643206"/>
            <a:chOff x="1432544" y="2643182"/>
            <a:chExt cx="28397" cy="2643206"/>
          </a:xfrm>
        </p:grpSpPr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1460941" y="2643182"/>
              <a:ext cx="0" cy="264320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1432544" y="2821896"/>
              <a:ext cx="0" cy="231666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428992" y="0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обратимость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 flipH="1">
            <a:off x="6349323" y="357166"/>
            <a:ext cx="467508" cy="50382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>
            <a:off x="6364568" y="876031"/>
            <a:ext cx="876578" cy="606596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500694" y="502549"/>
            <a:ext cx="3071834" cy="1854881"/>
            <a:chOff x="6716" y="7054"/>
            <a:chExt cx="1209" cy="740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6716" y="7054"/>
              <a:ext cx="359" cy="638"/>
              <a:chOff x="1538" y="4966"/>
              <a:chExt cx="359" cy="638"/>
            </a:xfrm>
          </p:grpSpPr>
          <p:sp>
            <p:nvSpPr>
              <p:cNvPr id="26660" name="Line 36"/>
              <p:cNvSpPr>
                <a:spLocks noChangeShapeType="1"/>
              </p:cNvSpPr>
              <p:nvPr/>
            </p:nvSpPr>
            <p:spPr bwMode="auto">
              <a:xfrm>
                <a:off x="1711" y="5184"/>
                <a:ext cx="0" cy="4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61" name="Freeform 37"/>
              <p:cNvSpPr>
                <a:spLocks/>
              </p:cNvSpPr>
              <p:nvPr/>
            </p:nvSpPr>
            <p:spPr bwMode="auto">
              <a:xfrm>
                <a:off x="1538" y="4966"/>
                <a:ext cx="359" cy="457"/>
              </a:xfrm>
              <a:custGeom>
                <a:avLst/>
                <a:gdLst/>
                <a:ahLst/>
                <a:cxnLst>
                  <a:cxn ang="0">
                    <a:pos x="173" y="431"/>
                  </a:cxn>
                  <a:cxn ang="0">
                    <a:pos x="52" y="420"/>
                  </a:cxn>
                  <a:cxn ang="0">
                    <a:pos x="0" y="316"/>
                  </a:cxn>
                  <a:cxn ang="0">
                    <a:pos x="132" y="16"/>
                  </a:cxn>
                  <a:cxn ang="0">
                    <a:pos x="207" y="39"/>
                  </a:cxn>
                  <a:cxn ang="0">
                    <a:pos x="282" y="62"/>
                  </a:cxn>
                  <a:cxn ang="0">
                    <a:pos x="334" y="126"/>
                  </a:cxn>
                  <a:cxn ang="0">
                    <a:pos x="294" y="350"/>
                  </a:cxn>
                  <a:cxn ang="0">
                    <a:pos x="225" y="431"/>
                  </a:cxn>
                  <a:cxn ang="0">
                    <a:pos x="173" y="431"/>
                  </a:cxn>
                </a:cxnLst>
                <a:rect l="0" t="0" r="r" b="b"/>
                <a:pathLst>
                  <a:path w="359" h="457">
                    <a:moveTo>
                      <a:pt x="173" y="431"/>
                    </a:moveTo>
                    <a:cubicBezTo>
                      <a:pt x="136" y="443"/>
                      <a:pt x="88" y="426"/>
                      <a:pt x="52" y="420"/>
                    </a:cubicBezTo>
                    <a:cubicBezTo>
                      <a:pt x="20" y="378"/>
                      <a:pt x="13" y="364"/>
                      <a:pt x="0" y="316"/>
                    </a:cubicBezTo>
                    <a:cubicBezTo>
                      <a:pt x="10" y="186"/>
                      <a:pt x="20" y="95"/>
                      <a:pt x="132" y="16"/>
                    </a:cubicBezTo>
                    <a:cubicBezTo>
                      <a:pt x="159" y="23"/>
                      <a:pt x="184" y="24"/>
                      <a:pt x="207" y="39"/>
                    </a:cubicBezTo>
                    <a:cubicBezTo>
                      <a:pt x="235" y="0"/>
                      <a:pt x="248" y="52"/>
                      <a:pt x="282" y="62"/>
                    </a:cubicBezTo>
                    <a:cubicBezTo>
                      <a:pt x="304" y="86"/>
                      <a:pt x="323" y="94"/>
                      <a:pt x="334" y="126"/>
                    </a:cubicBezTo>
                    <a:cubicBezTo>
                      <a:pt x="332" y="172"/>
                      <a:pt x="359" y="308"/>
                      <a:pt x="294" y="350"/>
                    </a:cubicBezTo>
                    <a:cubicBezTo>
                      <a:pt x="275" y="379"/>
                      <a:pt x="261" y="418"/>
                      <a:pt x="225" y="431"/>
                    </a:cubicBezTo>
                    <a:cubicBezTo>
                      <a:pt x="176" y="449"/>
                      <a:pt x="184" y="457"/>
                      <a:pt x="173" y="431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38"/>
            <p:cNvGrpSpPr>
              <a:grpSpLocks/>
            </p:cNvGrpSpPr>
            <p:nvPr/>
          </p:nvGrpSpPr>
          <p:grpSpPr bwMode="auto">
            <a:xfrm rot="21009322" flipH="1">
              <a:off x="7359" y="7120"/>
              <a:ext cx="566" cy="674"/>
              <a:chOff x="3340" y="2819"/>
              <a:chExt cx="566" cy="674"/>
            </a:xfrm>
          </p:grpSpPr>
          <p:sp>
            <p:nvSpPr>
              <p:cNvPr id="26663" name="Arc 39"/>
              <p:cNvSpPr>
                <a:spLocks/>
              </p:cNvSpPr>
              <p:nvPr/>
            </p:nvSpPr>
            <p:spPr bwMode="auto">
              <a:xfrm>
                <a:off x="3569" y="3064"/>
                <a:ext cx="215" cy="4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64" name="Line 40"/>
              <p:cNvSpPr>
                <a:spLocks noChangeShapeType="1"/>
              </p:cNvSpPr>
              <p:nvPr/>
            </p:nvSpPr>
            <p:spPr bwMode="auto">
              <a:xfrm>
                <a:off x="3370" y="3493"/>
                <a:ext cx="5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65" name="Line 41"/>
              <p:cNvSpPr>
                <a:spLocks noChangeShapeType="1"/>
              </p:cNvSpPr>
              <p:nvPr/>
            </p:nvSpPr>
            <p:spPr bwMode="auto">
              <a:xfrm flipV="1">
                <a:off x="3340" y="2819"/>
                <a:ext cx="383" cy="6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66" name="Oval 42"/>
              <p:cNvSpPr>
                <a:spLocks noChangeArrowheads="1"/>
              </p:cNvSpPr>
              <p:nvPr/>
            </p:nvSpPr>
            <p:spPr bwMode="auto">
              <a:xfrm>
                <a:off x="3616" y="3156"/>
                <a:ext cx="141" cy="18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7" name="Группа 84"/>
          <p:cNvGrpSpPr/>
          <p:nvPr/>
        </p:nvGrpSpPr>
        <p:grpSpPr>
          <a:xfrm>
            <a:off x="6883089" y="3143248"/>
            <a:ext cx="24279" cy="1785950"/>
            <a:chOff x="6883089" y="3143248"/>
            <a:chExt cx="24279" cy="1785950"/>
          </a:xfrm>
        </p:grpSpPr>
        <p:sp>
          <p:nvSpPr>
            <p:cNvPr id="26668" name="Line 44"/>
            <p:cNvSpPr>
              <a:spLocks noChangeShapeType="1"/>
            </p:cNvSpPr>
            <p:nvPr/>
          </p:nvSpPr>
          <p:spPr bwMode="auto">
            <a:xfrm>
              <a:off x="6883089" y="3143248"/>
              <a:ext cx="0" cy="1785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69" name="Line 45"/>
            <p:cNvSpPr>
              <a:spLocks noChangeShapeType="1"/>
            </p:cNvSpPr>
            <p:nvPr/>
          </p:nvSpPr>
          <p:spPr bwMode="auto">
            <a:xfrm>
              <a:off x="6907368" y="3157932"/>
              <a:ext cx="0" cy="17712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670" name="Line 46"/>
          <p:cNvSpPr>
            <a:spLocks noChangeShapeType="1"/>
          </p:cNvSpPr>
          <p:nvPr/>
        </p:nvSpPr>
        <p:spPr bwMode="auto">
          <a:xfrm>
            <a:off x="7643834" y="3453449"/>
            <a:ext cx="357060" cy="90490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Line 46"/>
          <p:cNvSpPr>
            <a:spLocks noChangeShapeType="1"/>
          </p:cNvSpPr>
          <p:nvPr/>
        </p:nvSpPr>
        <p:spPr bwMode="auto">
          <a:xfrm flipH="1">
            <a:off x="5786446" y="3470748"/>
            <a:ext cx="267937" cy="886946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5714956" y="5214955"/>
            <a:ext cx="2620885" cy="707679"/>
            <a:chOff x="6574" y="8636"/>
            <a:chExt cx="1057" cy="528"/>
          </a:xfrm>
        </p:grpSpPr>
        <p:sp>
          <p:nvSpPr>
            <p:cNvPr id="26675" name="Line 51"/>
            <p:cNvSpPr>
              <a:spLocks noChangeShapeType="1"/>
            </p:cNvSpPr>
            <p:nvPr/>
          </p:nvSpPr>
          <p:spPr bwMode="auto">
            <a:xfrm>
              <a:off x="7064" y="8743"/>
              <a:ext cx="0" cy="22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/>
            </a:p>
          </p:txBody>
        </p: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6574" y="8636"/>
              <a:ext cx="1057" cy="528"/>
              <a:chOff x="6574" y="8452"/>
              <a:chExt cx="1057" cy="528"/>
            </a:xfrm>
          </p:grpSpPr>
          <p:sp>
            <p:nvSpPr>
              <p:cNvPr id="26678" name="Oval 54"/>
              <p:cNvSpPr>
                <a:spLocks noChangeArrowheads="1"/>
              </p:cNvSpPr>
              <p:nvPr/>
            </p:nvSpPr>
            <p:spPr bwMode="auto">
              <a:xfrm>
                <a:off x="6574" y="8452"/>
                <a:ext cx="1057" cy="5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/>
              </a:p>
            </p:txBody>
          </p:sp>
          <p:sp>
            <p:nvSpPr>
              <p:cNvPr id="26677" name="Text Box 53"/>
              <p:cNvSpPr txBox="1">
                <a:spLocks noChangeArrowheads="1"/>
              </p:cNvSpPr>
              <p:nvPr/>
            </p:nvSpPr>
            <p:spPr bwMode="auto">
              <a:xfrm>
                <a:off x="6767" y="8472"/>
                <a:ext cx="815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М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,   ,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=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26679" name="Text Box 55"/>
          <p:cNvSpPr txBox="1">
            <a:spLocks noChangeArrowheads="1"/>
          </p:cNvSpPr>
          <p:nvPr/>
        </p:nvSpPr>
        <p:spPr bwMode="auto">
          <a:xfrm>
            <a:off x="455892" y="241522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симметрично 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55"/>
          <p:cNvSpPr txBox="1">
            <a:spLocks noChangeArrowheads="1"/>
          </p:cNvSpPr>
          <p:nvPr/>
        </p:nvSpPr>
        <p:spPr bwMode="auto">
          <a:xfrm>
            <a:off x="4857752" y="2071678"/>
            <a:ext cx="307183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Рассеянное…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6858016" y="3429000"/>
            <a:ext cx="785818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6072198" y="3425639"/>
            <a:ext cx="785818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endCxn id="26670" idx="1"/>
          </p:cNvCxnSpPr>
          <p:nvPr/>
        </p:nvCxnSpPr>
        <p:spPr>
          <a:xfrm>
            <a:off x="6929454" y="4357694"/>
            <a:ext cx="1071440" cy="66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822256" y="4357694"/>
            <a:ext cx="1071440" cy="66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571868" y="3429000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зеркальное…                                                      </a:t>
            </a:r>
            <a:endParaRPr lang="ru-RU" sz="32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2844" y="264318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786050" y="25717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5"/>
          <p:cNvSpPr>
            <a:spLocks noChangeArrowheads="1"/>
          </p:cNvSpPr>
          <p:nvPr/>
        </p:nvSpPr>
        <p:spPr bwMode="auto">
          <a:xfrm>
            <a:off x="2786050" y="3000372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83" name="Line 22"/>
          <p:cNvSpPr>
            <a:spLocks noChangeShapeType="1"/>
          </p:cNvSpPr>
          <p:nvPr/>
        </p:nvSpPr>
        <p:spPr bwMode="auto">
          <a:xfrm flipH="1">
            <a:off x="1500166" y="3033710"/>
            <a:ext cx="1227877" cy="132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Oval 5"/>
          <p:cNvSpPr>
            <a:spLocks noChangeArrowheads="1"/>
          </p:cNvSpPr>
          <p:nvPr/>
        </p:nvSpPr>
        <p:spPr bwMode="auto">
          <a:xfrm>
            <a:off x="333305" y="3000372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86" name="Text Box 55"/>
          <p:cNvSpPr txBox="1">
            <a:spLocks noChangeArrowheads="1"/>
          </p:cNvSpPr>
          <p:nvPr/>
        </p:nvSpPr>
        <p:spPr bwMode="auto">
          <a:xfrm>
            <a:off x="5929322" y="2786058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симметрично 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1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1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000"/>
                            </p:stCondLst>
                            <p:childTnLst>
                              <p:par>
                                <p:cTn id="21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2" grpId="1"/>
      <p:bldP spid="23" grpId="0" animBg="1"/>
      <p:bldP spid="26641" grpId="0" animBg="1"/>
      <p:bldP spid="26642" grpId="0" animBg="1"/>
      <p:bldP spid="26643" grpId="0" animBg="1"/>
      <p:bldP spid="26644" grpId="0" animBg="1"/>
      <p:bldP spid="26645" grpId="0" animBg="1"/>
      <p:bldP spid="26646" grpId="0" animBg="1"/>
      <p:bldP spid="26647" grpId="0" animBg="1"/>
      <p:bldP spid="26648" grpId="0" animBg="1"/>
      <p:bldP spid="42" grpId="0"/>
      <p:bldP spid="26656" grpId="0" animBg="1"/>
      <p:bldP spid="26657" grpId="0" animBg="1"/>
      <p:bldP spid="26670" grpId="0" animBg="1"/>
      <p:bldP spid="72" grpId="0" animBg="1"/>
      <p:bldP spid="26679" grpId="0"/>
      <p:bldP spid="68" grpId="0"/>
      <p:bldP spid="78" grpId="0"/>
      <p:bldP spid="80" grpId="0"/>
      <p:bldP spid="81" grpId="0"/>
      <p:bldP spid="82" grpId="0" animBg="1"/>
      <p:bldP spid="83" grpId="0" animBg="1"/>
      <p:bldP spid="83" grpId="1" animBg="1"/>
      <p:bldP spid="84" grpId="0" animBg="1"/>
      <p:bldP spid="8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Скругленный прямоугольник 79"/>
          <p:cNvSpPr/>
          <p:nvPr/>
        </p:nvSpPr>
        <p:spPr>
          <a:xfrm>
            <a:off x="4786314" y="928670"/>
            <a:ext cx="3571900" cy="1071570"/>
          </a:xfrm>
          <a:prstGeom prst="roundRect">
            <a:avLst/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000892" y="2285992"/>
            <a:ext cx="1785950" cy="571504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357290" y="857232"/>
            <a:ext cx="722944" cy="60690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2242334" y="571974"/>
            <a:ext cx="490551" cy="41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134808" y="2679222"/>
            <a:ext cx="722944" cy="60690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698276" y="2679222"/>
            <a:ext cx="444832" cy="53546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84960" y="1370180"/>
            <a:ext cx="722944" cy="60690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42861" y="2697696"/>
            <a:ext cx="439963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24376" y="1056592"/>
            <a:ext cx="904418" cy="1639561"/>
            <a:chOff x="8671" y="3386"/>
            <a:chExt cx="873" cy="1026"/>
          </a:xfrm>
        </p:grpSpPr>
        <p:sp>
          <p:nvSpPr>
            <p:cNvPr id="4102" name="Line 6"/>
            <p:cNvSpPr>
              <a:spLocks noChangeShapeType="1"/>
            </p:cNvSpPr>
            <p:nvPr/>
          </p:nvSpPr>
          <p:spPr bwMode="auto">
            <a:xfrm>
              <a:off x="8671" y="3386"/>
              <a:ext cx="873" cy="10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>
              <a:off x="8738" y="3454"/>
              <a:ext cx="137" cy="1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341214" y="1120170"/>
            <a:ext cx="362897" cy="64449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Arc 9"/>
          <p:cNvSpPr>
            <a:spLocks/>
          </p:cNvSpPr>
          <p:nvPr/>
        </p:nvSpPr>
        <p:spPr bwMode="auto">
          <a:xfrm flipH="1">
            <a:off x="890887" y="1747015"/>
            <a:ext cx="2056702" cy="970514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0 w 43200"/>
              <a:gd name="T1" fmla="*/ 22259 h 22259"/>
              <a:gd name="T2" fmla="*/ 43200 w 43200"/>
              <a:gd name="T3" fmla="*/ 21600 h 22259"/>
              <a:gd name="T4" fmla="*/ 21600 w 43200"/>
              <a:gd name="T5" fmla="*/ 21600 h 22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259" fill="none" extrusionOk="0">
                <a:moveTo>
                  <a:pt x="10" y="22258"/>
                </a:moveTo>
                <a:cubicBezTo>
                  <a:pt x="3" y="22039"/>
                  <a:pt x="0" y="218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259" stroke="0" extrusionOk="0">
                <a:moveTo>
                  <a:pt x="10" y="22258"/>
                </a:moveTo>
                <a:cubicBezTo>
                  <a:pt x="3" y="22039"/>
                  <a:pt x="0" y="2181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1995958" y="1744371"/>
            <a:ext cx="1695230" cy="953325"/>
          </a:xfrm>
          <a:prstGeom prst="line">
            <a:avLst/>
          </a:prstGeom>
          <a:noFill/>
          <a:ln w="28575">
            <a:solidFill>
              <a:srgbClr val="0014AC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rot="60000" flipH="1" flipV="1">
            <a:off x="1904484" y="1624048"/>
            <a:ext cx="2328175" cy="1032659"/>
          </a:xfrm>
          <a:prstGeom prst="line">
            <a:avLst/>
          </a:prstGeom>
          <a:noFill/>
          <a:ln w="28575">
            <a:solidFill>
              <a:srgbClr val="0014AC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1928794" y="834679"/>
            <a:ext cx="0" cy="1884173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>
            <a:off x="1952561" y="795012"/>
            <a:ext cx="972286" cy="192384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0" name="Arc 14"/>
          <p:cNvSpPr>
            <a:spLocks/>
          </p:cNvSpPr>
          <p:nvPr/>
        </p:nvSpPr>
        <p:spPr bwMode="auto">
          <a:xfrm rot="3692606" flipH="1">
            <a:off x="1939218" y="885028"/>
            <a:ext cx="612000" cy="720000"/>
          </a:xfrm>
          <a:custGeom>
            <a:avLst/>
            <a:gdLst>
              <a:gd name="G0" fmla="+- 0 0 0"/>
              <a:gd name="G1" fmla="+- 21556 0 0"/>
              <a:gd name="G2" fmla="+- 21600 0 0"/>
              <a:gd name="T0" fmla="*/ 1375 w 20888"/>
              <a:gd name="T1" fmla="*/ 0 h 21556"/>
              <a:gd name="T2" fmla="*/ 20888 w 20888"/>
              <a:gd name="T3" fmla="*/ 16056 h 21556"/>
              <a:gd name="T4" fmla="*/ 0 w 20888"/>
              <a:gd name="T5" fmla="*/ 21556 h 2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88" h="21556" fill="none" extrusionOk="0">
                <a:moveTo>
                  <a:pt x="1375" y="-1"/>
                </a:moveTo>
                <a:cubicBezTo>
                  <a:pt x="10658" y="591"/>
                  <a:pt x="18519" y="7060"/>
                  <a:pt x="20888" y="16055"/>
                </a:cubicBezTo>
              </a:path>
              <a:path w="20888" h="21556" stroke="0" extrusionOk="0">
                <a:moveTo>
                  <a:pt x="1375" y="-1"/>
                </a:moveTo>
                <a:cubicBezTo>
                  <a:pt x="10658" y="591"/>
                  <a:pt x="18519" y="7060"/>
                  <a:pt x="20888" y="16055"/>
                </a:cubicBezTo>
                <a:lnTo>
                  <a:pt x="0" y="2155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2" name="Arc 16"/>
          <p:cNvSpPr>
            <a:spLocks/>
          </p:cNvSpPr>
          <p:nvPr/>
        </p:nvSpPr>
        <p:spPr bwMode="auto">
          <a:xfrm>
            <a:off x="2516773" y="2416172"/>
            <a:ext cx="144000" cy="288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2010"/>
              <a:gd name="T2" fmla="*/ 18926 w 21600"/>
              <a:gd name="T3" fmla="*/ 32010 h 32010"/>
              <a:gd name="T4" fmla="*/ 0 w 21600"/>
              <a:gd name="T5" fmla="*/ 21600 h 3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01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</a:path>
              <a:path w="21600" h="3201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3" name="Arc 17"/>
          <p:cNvSpPr>
            <a:spLocks/>
          </p:cNvSpPr>
          <p:nvPr/>
        </p:nvSpPr>
        <p:spPr bwMode="auto">
          <a:xfrm rot="12738781">
            <a:off x="3538132" y="2398788"/>
            <a:ext cx="108000" cy="288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2010"/>
              <a:gd name="T2" fmla="*/ 18926 w 21600"/>
              <a:gd name="T3" fmla="*/ 32010 h 32010"/>
              <a:gd name="T4" fmla="*/ 0 w 21600"/>
              <a:gd name="T5" fmla="*/ 21600 h 3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01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</a:path>
              <a:path w="21600" h="3201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7" name="Arc 21"/>
          <p:cNvSpPr>
            <a:spLocks/>
          </p:cNvSpPr>
          <p:nvPr/>
        </p:nvSpPr>
        <p:spPr bwMode="auto">
          <a:xfrm rot="1592793" flipH="1">
            <a:off x="1380243" y="1162579"/>
            <a:ext cx="432000" cy="720000"/>
          </a:xfrm>
          <a:custGeom>
            <a:avLst/>
            <a:gdLst>
              <a:gd name="G0" fmla="+- 0 0 0"/>
              <a:gd name="G1" fmla="+- 21556 0 0"/>
              <a:gd name="G2" fmla="+- 21600 0 0"/>
              <a:gd name="T0" fmla="*/ 1375 w 20888"/>
              <a:gd name="T1" fmla="*/ 0 h 21556"/>
              <a:gd name="T2" fmla="*/ 20888 w 20888"/>
              <a:gd name="T3" fmla="*/ 16056 h 21556"/>
              <a:gd name="T4" fmla="*/ 0 w 20888"/>
              <a:gd name="T5" fmla="*/ 21556 h 2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88" h="21556" fill="none" extrusionOk="0">
                <a:moveTo>
                  <a:pt x="1375" y="-1"/>
                </a:moveTo>
                <a:cubicBezTo>
                  <a:pt x="10658" y="591"/>
                  <a:pt x="18519" y="7060"/>
                  <a:pt x="20888" y="16055"/>
                </a:cubicBezTo>
              </a:path>
              <a:path w="20888" h="21556" stroke="0" extrusionOk="0">
                <a:moveTo>
                  <a:pt x="1375" y="-1"/>
                </a:moveTo>
                <a:cubicBezTo>
                  <a:pt x="10658" y="591"/>
                  <a:pt x="18519" y="7060"/>
                  <a:pt x="20888" y="16055"/>
                </a:cubicBezTo>
                <a:lnTo>
                  <a:pt x="0" y="21556"/>
                </a:lnTo>
                <a:close/>
              </a:path>
            </a:pathLst>
          </a:custGeom>
          <a:noFill/>
          <a:ln w="38100">
            <a:solidFill>
              <a:srgbClr val="0014AC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2428860" y="1532073"/>
            <a:ext cx="496902" cy="49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3857588" y="0"/>
            <a:ext cx="52864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ист. вторичных волн</a:t>
            </a: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3682845" y="1725121"/>
            <a:ext cx="592770" cy="9894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929058" y="428604"/>
            <a:ext cx="50720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волн. фронт = огибающая..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0"/>
            <a:ext cx="3732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2400" b="1" u="sng" cap="all" dirty="0" smtClean="0">
                <a:latin typeface="Times New Roman" pitchFamily="18" charset="0"/>
                <a:cs typeface="Times New Roman" pitchFamily="18" charset="0"/>
              </a:rPr>
              <a:t>закон отражения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4286248" y="2000240"/>
            <a:ext cx="24288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7072330" y="2214554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</a:p>
        </p:txBody>
      </p:sp>
      <p:sp>
        <p:nvSpPr>
          <p:cNvPr id="4170" name="Line 74"/>
          <p:cNvSpPr>
            <a:spLocks noChangeShapeType="1"/>
          </p:cNvSpPr>
          <p:nvPr/>
        </p:nvSpPr>
        <p:spPr bwMode="auto">
          <a:xfrm>
            <a:off x="5570746" y="5167185"/>
            <a:ext cx="612188" cy="0"/>
          </a:xfrm>
          <a:prstGeom prst="line">
            <a:avLst/>
          </a:prstGeom>
          <a:noFill/>
          <a:ln w="1905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Rectangle 25"/>
          <p:cNvSpPr>
            <a:spLocks noChangeArrowheads="1"/>
          </p:cNvSpPr>
          <p:nvPr/>
        </p:nvSpPr>
        <p:spPr bwMode="auto">
          <a:xfrm>
            <a:off x="4786314" y="1000108"/>
            <a:ext cx="3714776" cy="87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 падающий,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отражённый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и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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одной плоскости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-428660" y="3000372"/>
            <a:ext cx="957266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11.  На рисунке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представлены падающая и отраженная волны от плоскости МN. Какой из указанных ниже отрезков показывает положение волновой поверхности падающей волны?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1" y="4286256"/>
            <a:ext cx="3786215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4000496" y="4071942"/>
            <a:ext cx="51435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A1A –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 падающий</a:t>
            </a:r>
            <a:endParaRPr lang="en-US" sz="2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B1B –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 падающий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AA2 –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луч отраженный</a:t>
            </a:r>
            <a:endParaRPr lang="en-US" sz="2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BB2 –</a:t>
            </a:r>
            <a:r>
              <a:rPr lang="ru-RU" sz="2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луч отраженный</a:t>
            </a:r>
            <a:endParaRPr lang="en-US" sz="26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AC –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фронт падающей волны</a:t>
            </a:r>
            <a:endParaRPr lang="en-US" sz="2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BD – </a:t>
            </a:r>
            <a:r>
              <a:rPr lang="ru-RU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фронт отраженной волны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4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428C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4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4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2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3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3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3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0" dur="3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1" dur="3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3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7" dur="3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8" dur="3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3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4" dur="3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5" dur="3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3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1" dur="3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2" dur="3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3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8" dur="3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9" dur="3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3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36" grpId="0" animBg="1"/>
      <p:bldP spid="4111" grpId="0" animBg="1"/>
      <p:bldP spid="4111" grpId="1" animBg="1"/>
      <p:bldP spid="4118" grpId="0"/>
      <p:bldP spid="4118" grpId="1"/>
      <p:bldP spid="4116" grpId="0" animBg="1"/>
      <p:bldP spid="4115" grpId="0" animBg="1"/>
      <p:bldP spid="4114" grpId="0" animBg="1"/>
      <p:bldP spid="4100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09" grpId="0" animBg="1"/>
      <p:bldP spid="4110" grpId="0" animBg="1"/>
      <p:bldP spid="4110" grpId="1" animBg="1"/>
      <p:bldP spid="4112" grpId="0" animBg="1"/>
      <p:bldP spid="4112" grpId="1" animBg="1"/>
      <p:bldP spid="4113" grpId="0" animBg="1"/>
      <p:bldP spid="4113" grpId="1" animBg="1"/>
      <p:bldP spid="4117" grpId="0" animBg="1"/>
      <p:bldP spid="4117" grpId="1" animBg="1"/>
      <p:bldP spid="4119" grpId="0"/>
      <p:bldP spid="25" grpId="0"/>
      <p:bldP spid="26" grpId="0" animBg="1"/>
      <p:bldP spid="29" grpId="0"/>
      <p:bldP spid="4122" grpId="0"/>
      <p:bldP spid="4123" grpId="0"/>
      <p:bldP spid="79" grpId="0"/>
      <p:bldP spid="81" grpId="0"/>
      <p:bldP spid="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" y="-24"/>
            <a:ext cx="9144000" cy="6817251"/>
          </a:xfrm>
          <a:prstGeom prst="rect">
            <a:avLst/>
          </a:prstGeom>
          <a:solidFill>
            <a:schemeClr val="accent3">
              <a:lumMod val="40000"/>
              <a:lumOff val="60000"/>
              <a:alpha val="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ОПТИКА </a:t>
            </a:r>
            <a:r>
              <a:rPr lang="ru-RU" sz="23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(ЕГЭ №16)</a:t>
            </a: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3.6. 1 Прямолинейное распространение света.</a:t>
            </a: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3.6. 2 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отражения света.</a:t>
            </a: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3.6. 3 Построение изображений в плоском зеркале.</a:t>
            </a: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3.6.4 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преломления света. Абсолютный показатель преломления.</a:t>
            </a: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3.6. 4 Полное внутреннее отражение. Ход лучей в призме.  Соотношение частот и длин волн при переходе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моно-хроматического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света через границу раздела двух оптических сред.</a:t>
            </a: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3.6. 5 </a:t>
            </a:r>
            <a:r>
              <a:rPr lang="ru-RU" sz="23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Полное внутреннее отражение.</a:t>
            </a: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3.6. 6 Собирающие и рассеивающие линзы. Тонкая линза.  Фокусное расстояние и оптическая сила тонкой линзы.</a:t>
            </a:r>
            <a:endParaRPr lang="ru-RU" sz="2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3.6. 7  </a:t>
            </a:r>
            <a:r>
              <a:rPr lang="ru-RU" sz="23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Формула тонкой линзы. Увеличение, даваемое линзой.</a:t>
            </a: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3.6. 8 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 луча, прошедшего линзу под произвольным углом к её</a:t>
            </a:r>
          </a:p>
          <a:p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главной оптической оси. </a:t>
            </a:r>
            <a:r>
              <a:rPr lang="ru-RU" sz="23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Построение изображений точки и</a:t>
            </a:r>
          </a:p>
          <a:p>
            <a:r>
              <a:rPr lang="ru-RU" sz="23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отрезка прямой в собирающих и рассеивающих линзах и их системах.</a:t>
            </a: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3.6. 9 </a:t>
            </a:r>
            <a:r>
              <a:rPr lang="ru-RU" sz="23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Фотоаппарат как оптический прибор. Глаз как оптическая система.</a:t>
            </a:r>
            <a:endParaRPr lang="ru-RU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900" y="6150138"/>
            <a:ext cx="5572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 11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39802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9310" y="0"/>
            <a:ext cx="47646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 16-18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811879">
            <a:off x="-51640" y="1119156"/>
            <a:ext cx="752708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обобщение</a:t>
            </a:r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20820200">
            <a:off x="2478860" y="2460696"/>
            <a:ext cx="6130966" cy="114300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 разделу</a:t>
            </a:r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14282" y="4071942"/>
            <a:ext cx="8786874" cy="197685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геометрическая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оптика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0"/>
            <a:ext cx="9144096" cy="6858000"/>
            <a:chOff x="7072298" y="-4214866"/>
            <a:chExt cx="9144096" cy="6858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072298" y="-4214866"/>
              <a:ext cx="9144000" cy="6858000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6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ts val="7000"/>
                </a:lnSpc>
                <a:spcAft>
                  <a:spcPts val="1000"/>
                </a:spcAft>
              </a:pP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7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lang="en-US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7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ru-RU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</a:t>
              </a:r>
              <a:r>
                <a:rPr lang="en-US" sz="7200" b="1" u="sng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ts val="7000"/>
                </a:lnSpc>
                <a:spcAft>
                  <a:spcPts val="1000"/>
                </a:spcAft>
              </a:pP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7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r>
                <a:rPr lang="en-US" sz="7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7200" b="1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>
                <a:spcAft>
                  <a:spcPts val="1000"/>
                </a:spcAft>
              </a:pPr>
              <a:endPara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787074" y="642918"/>
              <a:ext cx="54293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66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</a:t>
              </a:r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=3</a:t>
              </a:r>
              <a:r>
                <a:rPr lang="en-US" sz="6600" b="1" dirty="0" smtClean="0">
                  <a:solidFill>
                    <a:srgbClr val="FFFF00"/>
                  </a:solidFill>
                  <a:sym typeface="Symbol"/>
                </a:rPr>
                <a:t></a:t>
              </a:r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10</a:t>
              </a:r>
              <a:r>
                <a:rPr lang="ru-RU" sz="6600" b="1" baseline="30000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8</a:t>
              </a:r>
              <a:r>
                <a:rPr lang="ru-RU" sz="66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м/с</a:t>
              </a:r>
              <a:endParaRPr lang="ru-RU" sz="66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изменится освещенность поверхности, перпендикулярной лучам света от точечного источника, при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увеличении расстояния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источника в 3 раза?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071678"/>
            <a:ext cx="914400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изменится освещенность плоскости, если угол падения световых лучей изменится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°?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в 1,5  раза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1,6 раза.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изменится.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Увеличится  в 2 раза.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2 раза.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786578" y="1285860"/>
            <a:ext cx="108109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7698410" y="1070493"/>
            <a:ext cx="1302746" cy="929181"/>
            <a:chOff x="11550" y="3592"/>
            <a:chExt cx="698" cy="627"/>
          </a:xfrm>
        </p:grpSpPr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11550" y="3592"/>
              <a:ext cx="698" cy="627"/>
              <a:chOff x="11026" y="3860"/>
              <a:chExt cx="558" cy="627"/>
            </a:xfrm>
          </p:grpSpPr>
          <p:sp>
            <p:nvSpPr>
              <p:cNvPr id="9" name="Text Box 15"/>
              <p:cNvSpPr txBox="1">
                <a:spLocks noChangeArrowheads="1"/>
              </p:cNvSpPr>
              <p:nvPr/>
            </p:nvSpPr>
            <p:spPr bwMode="auto">
              <a:xfrm>
                <a:off x="11026" y="3860"/>
                <a:ext cx="558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ru-RU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sz="3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 Box 16"/>
              <p:cNvSpPr txBox="1">
                <a:spLocks noChangeArrowheads="1"/>
              </p:cNvSpPr>
              <p:nvPr/>
            </p:nvSpPr>
            <p:spPr bwMode="auto">
              <a:xfrm>
                <a:off x="11060" y="4182"/>
                <a:ext cx="340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2500298" y="1142984"/>
            <a:ext cx="2968441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9 раз</a:t>
            </a:r>
            <a:endParaRPr lang="ru-RU" sz="2400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572264" y="3644367"/>
            <a:ext cx="108109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484096" y="3429000"/>
            <a:ext cx="1302746" cy="929181"/>
            <a:chOff x="11550" y="3592"/>
            <a:chExt cx="698" cy="627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1567" y="3938"/>
              <a:ext cx="6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1550" y="3592"/>
              <a:ext cx="698" cy="627"/>
              <a:chOff x="11026" y="3860"/>
              <a:chExt cx="558" cy="627"/>
            </a:xfrm>
          </p:grpSpPr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11026" y="3860"/>
                <a:ext cx="558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kumimoji="0" lang="en-US" sz="3200" b="1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cos</a:t>
                </a:r>
                <a:r>
                  <a:rPr lang="ru-RU" sz="32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sz="3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16"/>
              <p:cNvSpPr txBox="1">
                <a:spLocks noChangeArrowheads="1"/>
              </p:cNvSpPr>
              <p:nvPr/>
            </p:nvSpPr>
            <p:spPr bwMode="auto">
              <a:xfrm>
                <a:off x="11060" y="4182"/>
                <a:ext cx="340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642910" y="3714752"/>
            <a:ext cx="3564758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Уменьшится в 2 раза.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r>
              <a:rPr lang="en-US" sz="9600" b="1" dirty="0" smtClean="0">
                <a:solidFill>
                  <a:srgbClr val="66CCFF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7200" b="1" u="sng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7200" b="1" u="sng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en-US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  <p:bldP spid="4099" grpId="0" animBg="1"/>
      <p:bldP spid="5" grpId="0"/>
      <p:bldP spid="11" grpId="0" animBg="1"/>
      <p:bldP spid="12" grpId="0"/>
      <p:bldP spid="19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2" y="-128783"/>
            <a:ext cx="9144000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 должен быть угол падения светового луча, чтобы отраженный луч составлял с падающим угол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60°?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введите в градусах.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2928934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2.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Как изменится угол между падающим и отраженным лучами света, если угол падения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уменьшится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15°?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  Ответ введите в градусах с минусом, если уменьшится….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7143768" y="357166"/>
            <a:ext cx="0" cy="25003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 flipV="1">
            <a:off x="6357950" y="1571612"/>
            <a:ext cx="810764" cy="816312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rot="15272607" flipH="1">
            <a:off x="6325545" y="965314"/>
            <a:ext cx="949175" cy="4329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H="1">
            <a:off x="6215074" y="1571612"/>
            <a:ext cx="2071702" cy="642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rc 19"/>
          <p:cNvSpPr>
            <a:spLocks/>
          </p:cNvSpPr>
          <p:nvPr/>
        </p:nvSpPr>
        <p:spPr bwMode="auto">
          <a:xfrm rot="13553303">
            <a:off x="6280457" y="1738856"/>
            <a:ext cx="500685" cy="1619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rc 21"/>
          <p:cNvSpPr>
            <a:spLocks/>
          </p:cNvSpPr>
          <p:nvPr/>
        </p:nvSpPr>
        <p:spPr bwMode="auto">
          <a:xfrm rot="14786151">
            <a:off x="6631576" y="1240657"/>
            <a:ext cx="203011" cy="33993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388" y="1464549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31827" y="119326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571472" y="1071546"/>
            <a:ext cx="4286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5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60°</a:t>
            </a:r>
            <a:endParaRPr kumimoji="0" lang="ru-RU" sz="5400" b="1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571472" y="1928802"/>
            <a:ext cx="1285884" cy="92333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30°</a:t>
            </a:r>
            <a:endParaRPr kumimoji="0" lang="ru-RU" sz="5400" b="1" i="0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2500298" y="3857628"/>
            <a:ext cx="40719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5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142844" y="4857760"/>
            <a:ext cx="9001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5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15°</a:t>
            </a:r>
            <a:r>
              <a:rPr lang="ru-RU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-15°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-30°</a:t>
            </a:r>
            <a:endParaRPr kumimoji="0" lang="ru-RU" sz="5400" b="1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Arc 21"/>
          <p:cNvSpPr>
            <a:spLocks/>
          </p:cNvSpPr>
          <p:nvPr/>
        </p:nvSpPr>
        <p:spPr bwMode="auto">
          <a:xfrm rot="13942372">
            <a:off x="6103087" y="1153889"/>
            <a:ext cx="884701" cy="100935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5715008" y="791158"/>
            <a:ext cx="7143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7500958" y="3857628"/>
            <a:ext cx="1285884" cy="92333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-30</a:t>
            </a:r>
            <a:endParaRPr kumimoji="0" lang="ru-RU" sz="5400" b="1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0" y="-214362"/>
            <a:ext cx="9144000" cy="7072362"/>
            <a:chOff x="0" y="-142900"/>
            <a:chExt cx="9144000" cy="7072362"/>
          </a:xfrm>
          <a:solidFill>
            <a:schemeClr val="bg1">
              <a:lumMod val="65000"/>
              <a:alpha val="83000"/>
            </a:schemeClr>
          </a:solidFill>
        </p:grpSpPr>
        <p:grpSp>
          <p:nvGrpSpPr>
            <p:cNvPr id="27" name="Группа 31"/>
            <p:cNvGrpSpPr/>
            <p:nvPr/>
          </p:nvGrpSpPr>
          <p:grpSpPr>
            <a:xfrm>
              <a:off x="0" y="-142900"/>
              <a:ext cx="9144000" cy="7072362"/>
              <a:chOff x="-928726" y="2143116"/>
              <a:chExt cx="9144000" cy="6858000"/>
            </a:xfrm>
            <a:grpFill/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-928726" y="2143116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ru-RU" sz="9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</a:t>
                </a:r>
                <a:endParaRPr lang="ru-RU" sz="9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lvl="0" algn="ctr">
                  <a:spcAft>
                    <a:spcPts val="1000"/>
                  </a:spcAft>
                </a:pPr>
                <a:r>
                  <a:rPr lang="en-US" sz="9600" b="1" dirty="0" smtClean="0">
                    <a:solidFill>
                      <a:srgbClr val="66CCFF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0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7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7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7200" b="1" u="sng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ru-RU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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7200" b="1" baseline="30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-928726" y="2143116"/>
                <a:ext cx="4357686" cy="16312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  ЛУЧ падающий,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ЛУЧ </a:t>
                </a:r>
                <a:r>
                  <a:rPr lang="ru-RU" sz="32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отражённый 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и  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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…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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одной   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36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плоскости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000760" y="0"/>
              <a:ext cx="2714612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lang="ru-RU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  </a:t>
              </a:r>
              <a:endParaRPr lang="ru-RU" sz="66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nimBg="1"/>
      <p:bldP spid="12290" grpId="0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/>
      <p:bldP spid="13" grpId="0"/>
      <p:bldP spid="15" grpId="0"/>
      <p:bldP spid="16" grpId="0" animBg="1"/>
      <p:bldP spid="18" grpId="0"/>
      <p:bldP spid="19" grpId="0"/>
      <p:bldP spid="20" grpId="0" animBg="1"/>
      <p:bldP spid="21" grpId="0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3.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Перед вертикально поставленным плоским зеркалом на расстоянии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2 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от его плоскости стоит человек. Чему равно расстояние между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изображением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человека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зеркалом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Ответ введите в метрах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сделайте чертёж.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3929066"/>
            <a:ext cx="95012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620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3.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Перед вертикально поставленным плоским зеркалом стоит человек. Как изменится расстояние между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</a:rPr>
              <a:t>человеком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и его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изображением,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если человек удалится от плоскости зеркала 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2 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?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 Ответ введите в метрах со знаком минус, если уменьшится.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119380" y="1643050"/>
            <a:ext cx="24279" cy="1785950"/>
            <a:chOff x="6883089" y="3143248"/>
            <a:chExt cx="24279" cy="1785950"/>
          </a:xfrm>
        </p:grpSpPr>
        <p:sp>
          <p:nvSpPr>
            <p:cNvPr id="5" name="Line 44"/>
            <p:cNvSpPr>
              <a:spLocks noChangeShapeType="1"/>
            </p:cNvSpPr>
            <p:nvPr/>
          </p:nvSpPr>
          <p:spPr bwMode="auto">
            <a:xfrm>
              <a:off x="6883089" y="3143248"/>
              <a:ext cx="0" cy="17859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45"/>
            <p:cNvSpPr>
              <a:spLocks noChangeShapeType="1"/>
            </p:cNvSpPr>
            <p:nvPr/>
          </p:nvSpPr>
          <p:spPr bwMode="auto">
            <a:xfrm>
              <a:off x="6907368" y="3157932"/>
              <a:ext cx="0" cy="177126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" name="Line 46"/>
          <p:cNvSpPr>
            <a:spLocks noChangeShapeType="1"/>
          </p:cNvSpPr>
          <p:nvPr/>
        </p:nvSpPr>
        <p:spPr bwMode="auto">
          <a:xfrm rot="-60000">
            <a:off x="5229572" y="1928802"/>
            <a:ext cx="2010" cy="92935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 type="stealth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46"/>
          <p:cNvSpPr>
            <a:spLocks noChangeShapeType="1"/>
          </p:cNvSpPr>
          <p:nvPr/>
        </p:nvSpPr>
        <p:spPr bwMode="auto">
          <a:xfrm rot="60000">
            <a:off x="3022308" y="1928802"/>
            <a:ext cx="22373" cy="928694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ash"/>
            <a:round/>
            <a:headEnd type="stealth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6523115" y="1214422"/>
            <a:ext cx="2620885" cy="707679"/>
            <a:chOff x="6574" y="8636"/>
            <a:chExt cx="1057" cy="528"/>
          </a:xfrm>
        </p:grpSpPr>
        <p:sp>
          <p:nvSpPr>
            <p:cNvPr id="10" name="Line 51"/>
            <p:cNvSpPr>
              <a:spLocks noChangeShapeType="1"/>
            </p:cNvSpPr>
            <p:nvPr/>
          </p:nvSpPr>
          <p:spPr bwMode="auto">
            <a:xfrm>
              <a:off x="7064" y="8743"/>
              <a:ext cx="0" cy="22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/>
            </a:p>
          </p:txBody>
        </p:sp>
        <p:grpSp>
          <p:nvGrpSpPr>
            <p:cNvPr id="11" name="Group 52"/>
            <p:cNvGrpSpPr>
              <a:grpSpLocks/>
            </p:cNvGrpSpPr>
            <p:nvPr/>
          </p:nvGrpSpPr>
          <p:grpSpPr bwMode="auto">
            <a:xfrm>
              <a:off x="6574" y="8636"/>
              <a:ext cx="1057" cy="528"/>
              <a:chOff x="6574" y="8452"/>
              <a:chExt cx="1057" cy="528"/>
            </a:xfrm>
          </p:grpSpPr>
          <p:sp>
            <p:nvSpPr>
              <p:cNvPr id="12" name="Oval 54"/>
              <p:cNvSpPr>
                <a:spLocks noChangeArrowheads="1"/>
              </p:cNvSpPr>
              <p:nvPr/>
            </p:nvSpPr>
            <p:spPr bwMode="auto">
              <a:xfrm>
                <a:off x="6574" y="8452"/>
                <a:ext cx="1057" cy="5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/>
              </a:p>
            </p:txBody>
          </p:sp>
          <p:sp>
            <p:nvSpPr>
              <p:cNvPr id="13" name="Text Box 53"/>
              <p:cNvSpPr txBox="1">
                <a:spLocks noChangeArrowheads="1"/>
              </p:cNvSpPr>
              <p:nvPr/>
            </p:nvSpPr>
            <p:spPr bwMode="auto">
              <a:xfrm>
                <a:off x="6767" y="8472"/>
                <a:ext cx="815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М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,   ,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=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cxnSp>
        <p:nvCxnSpPr>
          <p:cNvPr id="14" name="Прямая соединительная линия 13"/>
          <p:cNvCxnSpPr/>
          <p:nvPr/>
        </p:nvCxnSpPr>
        <p:spPr>
          <a:xfrm>
            <a:off x="4094307" y="1928802"/>
            <a:ext cx="11160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000364" y="1925441"/>
            <a:ext cx="11160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7" idx="1"/>
          </p:cNvCxnSpPr>
          <p:nvPr/>
        </p:nvCxnSpPr>
        <p:spPr>
          <a:xfrm>
            <a:off x="4160143" y="2857496"/>
            <a:ext cx="1079549" cy="57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058547" y="2857496"/>
            <a:ext cx="1071440" cy="66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357686" y="2000240"/>
            <a:ext cx="625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2 м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14678" y="2000240"/>
            <a:ext cx="625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2 м</a:t>
            </a:r>
            <a:endParaRPr lang="ru-RU" sz="2400" dirty="0"/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6286512" y="2230931"/>
            <a:ext cx="27146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2,5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4400" dirty="0">
              <a:solidFill>
                <a:srgbClr val="0014AC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276414" y="2384324"/>
            <a:ext cx="15120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utoShape 13"/>
          <p:cNvSpPr>
            <a:spLocks/>
          </p:cNvSpPr>
          <p:nvPr/>
        </p:nvSpPr>
        <p:spPr bwMode="auto">
          <a:xfrm rot="5400000">
            <a:off x="3933030" y="2004211"/>
            <a:ext cx="349248" cy="2214577"/>
          </a:xfrm>
          <a:prstGeom prst="rightBrace">
            <a:avLst>
              <a:gd name="adj1" fmla="val 70684"/>
              <a:gd name="adj2" fmla="val 50000"/>
            </a:avLst>
          </a:prstGeom>
          <a:noFill/>
          <a:ln w="31750">
            <a:solidFill>
              <a:srgbClr val="0066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232260" y="3214686"/>
            <a:ext cx="625492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4 м</a:t>
            </a:r>
            <a:endParaRPr lang="ru-RU" sz="24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490922" y="2463446"/>
            <a:ext cx="1512000" cy="1588"/>
          </a:xfrm>
          <a:prstGeom prst="straightConnector1">
            <a:avLst/>
          </a:prstGeom>
          <a:ln w="762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5"/>
          <p:cNvSpPr txBox="1">
            <a:spLocks noChangeArrowheads="1"/>
          </p:cNvSpPr>
          <p:nvPr/>
        </p:nvSpPr>
        <p:spPr bwMode="auto">
          <a:xfrm rot="20115230">
            <a:off x="142844" y="2626779"/>
            <a:ext cx="27146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2,5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4400" dirty="0">
              <a:solidFill>
                <a:srgbClr val="0014AC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20211904">
            <a:off x="8156325" y="628063"/>
            <a:ext cx="771365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2 м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 rot="20211904">
            <a:off x="4584425" y="4628591"/>
            <a:ext cx="771365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4 м</a:t>
            </a:r>
            <a:endParaRPr lang="ru-RU" sz="3200" dirty="0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0" y="5357826"/>
            <a:ext cx="95012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6200" lvl="1">
              <a:spcAft>
                <a:spcPts val="100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3. С какой скоростью удаляется изображение от человека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если человек удаляется  от плоскости зеркала со скоростью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2,5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?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 Ответ введите в метрах со знаком минус, если уменьшится.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20211904">
            <a:off x="6222097" y="5914475"/>
            <a:ext cx="1067921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5 м/с</a:t>
            </a:r>
            <a:endParaRPr lang="ru-RU" sz="3200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0" y="-24"/>
            <a:ext cx="9144000" cy="7072362"/>
            <a:chOff x="0" y="-142900"/>
            <a:chExt cx="9144000" cy="7072362"/>
          </a:xfrm>
          <a:solidFill>
            <a:schemeClr val="bg1">
              <a:lumMod val="65000"/>
              <a:alpha val="60000"/>
            </a:schemeClr>
          </a:solidFill>
        </p:grpSpPr>
        <p:grpSp>
          <p:nvGrpSpPr>
            <p:cNvPr id="32" name="Группа 31"/>
            <p:cNvGrpSpPr/>
            <p:nvPr/>
          </p:nvGrpSpPr>
          <p:grpSpPr>
            <a:xfrm>
              <a:off x="0" y="-142900"/>
              <a:ext cx="9144000" cy="7072362"/>
              <a:chOff x="-928726" y="2143116"/>
              <a:chExt cx="9144000" cy="6858000"/>
            </a:xfrm>
            <a:grpFill/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-928726" y="2143116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ru-RU" sz="9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</a:t>
                </a:r>
                <a:endParaRPr lang="ru-RU" sz="9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lvl="0" algn="ctr">
                  <a:spcAft>
                    <a:spcPts val="1000"/>
                  </a:spcAft>
                </a:pPr>
                <a:r>
                  <a:rPr lang="en-US" sz="9600" b="1" dirty="0" smtClean="0">
                    <a:solidFill>
                      <a:srgbClr val="66CCFF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0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7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7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7200" b="1" u="sng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ru-RU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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7200" b="1" baseline="30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-928726" y="2143116"/>
                <a:ext cx="4357686" cy="16312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  ЛУЧ падающий,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ЛУЧ </a:t>
                </a:r>
                <a:r>
                  <a:rPr lang="ru-RU" sz="32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отражённый 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и  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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…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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одной   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36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плоскости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6000760" y="0"/>
              <a:ext cx="2714612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lang="ru-RU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  </a:t>
              </a:r>
              <a:endParaRPr lang="ru-RU" sz="66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11266" grpId="0"/>
      <p:bldP spid="7" grpId="0" animBg="1"/>
      <p:bldP spid="8" grpId="0" animBg="1"/>
      <p:bldP spid="20" grpId="0"/>
      <p:bldP spid="21" grpId="0"/>
      <p:bldP spid="22" grpId="0"/>
      <p:bldP spid="24" grpId="0" animBg="1"/>
      <p:bldP spid="25" grpId="0" animBg="1"/>
      <p:bldP spid="25" grpId="1" animBg="1"/>
      <p:bldP spid="27" grpId="0"/>
      <p:bldP spid="28" grpId="0" animBg="1"/>
      <p:bldP spid="29" grpId="0" animBg="1"/>
      <p:bldP spid="30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960"/>
            <a:ext cx="4071934" cy="562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-32" y="0"/>
            <a:ext cx="9144064" cy="128586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620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4.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 переходе луча света из первой среды во вторую угол падения равен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</a:rPr>
              <a:t>35°,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 угол преломления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50°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Чему равен относительный показатель преломления второй среды относительно первой?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Ответ введите  с точностью до десятых.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Line 12"/>
          <p:cNvSpPr>
            <a:spLocks noChangeShapeType="1"/>
          </p:cNvSpPr>
          <p:nvPr/>
        </p:nvSpPr>
        <p:spPr bwMode="auto">
          <a:xfrm>
            <a:off x="7143768" y="571480"/>
            <a:ext cx="0" cy="25003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 flipV="1">
            <a:off x="6357950" y="1755432"/>
            <a:ext cx="810764" cy="816312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 rot="15272607" flipH="1">
            <a:off x="6325545" y="1179628"/>
            <a:ext cx="949175" cy="4329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 flipH="1">
            <a:off x="6215074" y="1755432"/>
            <a:ext cx="2071702" cy="642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rc 19"/>
          <p:cNvSpPr>
            <a:spLocks/>
          </p:cNvSpPr>
          <p:nvPr/>
        </p:nvSpPr>
        <p:spPr bwMode="auto">
          <a:xfrm rot="13553303">
            <a:off x="6280457" y="1922676"/>
            <a:ext cx="500685" cy="1619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rc 21"/>
          <p:cNvSpPr>
            <a:spLocks/>
          </p:cNvSpPr>
          <p:nvPr/>
        </p:nvSpPr>
        <p:spPr bwMode="auto">
          <a:xfrm rot="14786151">
            <a:off x="6631576" y="1454971"/>
            <a:ext cx="203011" cy="33993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388" y="1648369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631827" y="140757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rc 21"/>
          <p:cNvSpPr>
            <a:spLocks/>
          </p:cNvSpPr>
          <p:nvPr/>
        </p:nvSpPr>
        <p:spPr bwMode="auto">
          <a:xfrm rot="19334904">
            <a:off x="6931527" y="879538"/>
            <a:ext cx="884701" cy="100935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7143768" y="826738"/>
            <a:ext cx="7143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7143768" y="1398242"/>
            <a:ext cx="1357322" cy="387684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rc 21"/>
          <p:cNvSpPr>
            <a:spLocks/>
          </p:cNvSpPr>
          <p:nvPr/>
        </p:nvSpPr>
        <p:spPr bwMode="auto">
          <a:xfrm rot="2930846">
            <a:off x="8119683" y="1513120"/>
            <a:ext cx="205694" cy="19887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286776" y="139824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66498" y="1000108"/>
            <a:ext cx="363432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973654" y="2539797"/>
            <a:ext cx="1049975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5724053" y="2170435"/>
            <a:ext cx="1193805" cy="1342702"/>
            <a:chOff x="2766" y="3211"/>
            <a:chExt cx="917" cy="812"/>
          </a:xfrm>
        </p:grpSpPr>
        <p:grpSp>
          <p:nvGrpSpPr>
            <p:cNvPr id="19" name="Group 11"/>
            <p:cNvGrpSpPr>
              <a:grpSpLocks/>
            </p:cNvGrpSpPr>
            <p:nvPr/>
          </p:nvGrpSpPr>
          <p:grpSpPr bwMode="auto">
            <a:xfrm>
              <a:off x="2766" y="3211"/>
              <a:ext cx="917" cy="812"/>
              <a:chOff x="11367" y="3511"/>
              <a:chExt cx="1110" cy="812"/>
            </a:xfrm>
          </p:grpSpPr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22" name="Group 13"/>
              <p:cNvGrpSpPr>
                <a:grpSpLocks/>
              </p:cNvGrpSpPr>
              <p:nvPr/>
            </p:nvGrpSpPr>
            <p:grpSpPr bwMode="auto">
              <a:xfrm>
                <a:off x="11367" y="3511"/>
                <a:ext cx="1110" cy="812"/>
                <a:chOff x="10875" y="3779"/>
                <a:chExt cx="887" cy="812"/>
              </a:xfrm>
            </p:grpSpPr>
            <p:sp>
              <p:nvSpPr>
                <p:cNvPr id="2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875" y="3779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4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898" y="4141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4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936" y="3682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6666280" y="2613196"/>
            <a:ext cx="500066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10"/>
          <p:cNvGrpSpPr>
            <a:grpSpLocks/>
          </p:cNvGrpSpPr>
          <p:nvPr/>
        </p:nvGrpSpPr>
        <p:grpSpPr bwMode="auto">
          <a:xfrm>
            <a:off x="6873275" y="2357453"/>
            <a:ext cx="1913503" cy="1147581"/>
            <a:chOff x="2703" y="3323"/>
            <a:chExt cx="1193" cy="694"/>
          </a:xfrm>
        </p:grpSpPr>
        <p:grpSp>
          <p:nvGrpSpPr>
            <p:cNvPr id="40" name="Group 11"/>
            <p:cNvGrpSpPr>
              <a:grpSpLocks/>
            </p:cNvGrpSpPr>
            <p:nvPr/>
          </p:nvGrpSpPr>
          <p:grpSpPr bwMode="auto">
            <a:xfrm>
              <a:off x="2703" y="3323"/>
              <a:ext cx="1193" cy="694"/>
              <a:chOff x="11298" y="3623"/>
              <a:chExt cx="1445" cy="694"/>
            </a:xfrm>
          </p:grpSpPr>
          <p:sp>
            <p:nvSpPr>
              <p:cNvPr id="42" name="Line 12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3" name="Group 13"/>
              <p:cNvGrpSpPr>
                <a:grpSpLocks/>
              </p:cNvGrpSpPr>
              <p:nvPr/>
            </p:nvGrpSpPr>
            <p:grpSpPr bwMode="auto">
              <a:xfrm>
                <a:off x="11298" y="3623"/>
                <a:ext cx="1445" cy="694"/>
                <a:chOff x="10843" y="3891"/>
                <a:chExt cx="1157" cy="694"/>
              </a:xfrm>
            </p:grpSpPr>
            <p:sp>
              <p:nvSpPr>
                <p:cNvPr id="4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843" y="3891"/>
                  <a:ext cx="1080" cy="3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4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en-US" sz="4000" b="1" dirty="0" smtClean="0">
                      <a:latin typeface="Times New Roman" pitchFamily="18" charset="0"/>
                      <a:cs typeface="Times New Roman" pitchFamily="18" charset="0"/>
                    </a:rPr>
                    <a:t>sin</a:t>
                  </a:r>
                  <a:r>
                    <a:rPr lang="ru-RU" sz="2800" b="1" dirty="0" smtClean="0">
                      <a:solidFill>
                        <a:srgbClr val="0033CC"/>
                      </a:solidFill>
                      <a:latin typeface="Times New Roman" pitchFamily="18" charset="0"/>
                    </a:rPr>
                    <a:t>35°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888" y="4135"/>
                  <a:ext cx="1112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b="1" dirty="0" smtClean="0">
                      <a:latin typeface="Times New Roman" pitchFamily="18" charset="0"/>
                      <a:cs typeface="Times New Roman" pitchFamily="18" charset="0"/>
                    </a:rPr>
                    <a:t>sin</a:t>
                  </a:r>
                  <a:r>
                    <a:rPr lang="ru-RU" sz="3200" b="1" dirty="0" smtClean="0">
                      <a:solidFill>
                        <a:srgbClr val="006600"/>
                      </a:solidFill>
                      <a:latin typeface="Times New Roman" pitchFamily="18" charset="0"/>
                    </a:rPr>
                    <a:t>50°</a:t>
                  </a:r>
                  <a:r>
                    <a:rPr lang="en-US" sz="4400" b="1" baseline="-25000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1" name="Line 16"/>
            <p:cNvSpPr>
              <a:spLocks noChangeShapeType="1"/>
            </p:cNvSpPr>
            <p:nvPr/>
          </p:nvSpPr>
          <p:spPr bwMode="auto">
            <a:xfrm>
              <a:off x="2936" y="3682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Group 65"/>
          <p:cNvGrpSpPr>
            <a:grpSpLocks/>
          </p:cNvGrpSpPr>
          <p:nvPr/>
        </p:nvGrpSpPr>
        <p:grpSpPr bwMode="auto">
          <a:xfrm>
            <a:off x="3912614" y="2462386"/>
            <a:ext cx="681468" cy="851057"/>
            <a:chOff x="2788" y="3211"/>
            <a:chExt cx="755" cy="765"/>
          </a:xfrm>
        </p:grpSpPr>
        <p:grpSp>
          <p:nvGrpSpPr>
            <p:cNvPr id="58" name="Group 66"/>
            <p:cNvGrpSpPr>
              <a:grpSpLocks/>
            </p:cNvGrpSpPr>
            <p:nvPr/>
          </p:nvGrpSpPr>
          <p:grpSpPr bwMode="auto">
            <a:xfrm>
              <a:off x="2788" y="3211"/>
              <a:ext cx="755" cy="765"/>
              <a:chOff x="11369" y="3511"/>
              <a:chExt cx="912" cy="765"/>
            </a:xfrm>
          </p:grpSpPr>
          <p:sp>
            <p:nvSpPr>
              <p:cNvPr id="65" name="Line 67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6" name="Group 68"/>
              <p:cNvGrpSpPr>
                <a:grpSpLocks/>
              </p:cNvGrpSpPr>
              <p:nvPr/>
            </p:nvGrpSpPr>
            <p:grpSpPr bwMode="auto">
              <a:xfrm>
                <a:off x="11369" y="3511"/>
                <a:ext cx="912" cy="765"/>
                <a:chOff x="10880" y="3779"/>
                <a:chExt cx="729" cy="765"/>
              </a:xfrm>
            </p:grpSpPr>
            <p:sp>
              <p:nvSpPr>
                <p:cNvPr id="67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10880" y="3779"/>
                  <a:ext cx="581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0974" y="4094"/>
                  <a:ext cx="635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59" name="Line 71"/>
            <p:cNvSpPr>
              <a:spLocks noChangeShapeType="1"/>
            </p:cNvSpPr>
            <p:nvPr/>
          </p:nvSpPr>
          <p:spPr bwMode="auto">
            <a:xfrm>
              <a:off x="2936" y="3687"/>
              <a:ext cx="5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6" name="Text Box 9"/>
          <p:cNvSpPr txBox="1">
            <a:spLocks noChangeArrowheads="1"/>
          </p:cNvSpPr>
          <p:nvPr/>
        </p:nvSpPr>
        <p:spPr bwMode="auto">
          <a:xfrm>
            <a:off x="4667665" y="2675463"/>
            <a:ext cx="500066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-71438" y="-250788"/>
            <a:ext cx="9215438" cy="7108788"/>
            <a:chOff x="-71438" y="-150474"/>
            <a:chExt cx="9215438" cy="7108788"/>
          </a:xfrm>
          <a:solidFill>
            <a:schemeClr val="tx1">
              <a:lumMod val="65000"/>
              <a:lumOff val="35000"/>
              <a:alpha val="74000"/>
            </a:schemeClr>
          </a:solidFill>
        </p:grpSpPr>
        <p:grpSp>
          <p:nvGrpSpPr>
            <p:cNvPr id="61" name="Группа 31"/>
            <p:cNvGrpSpPr/>
            <p:nvPr/>
          </p:nvGrpSpPr>
          <p:grpSpPr>
            <a:xfrm>
              <a:off x="0" y="-150474"/>
              <a:ext cx="9144000" cy="7079960"/>
              <a:chOff x="-928726" y="2135771"/>
              <a:chExt cx="9144000" cy="6865368"/>
            </a:xfrm>
            <a:grpFill/>
          </p:grpSpPr>
          <p:sp>
            <p:nvSpPr>
              <p:cNvPr id="63" name="Прямоугольник 62"/>
              <p:cNvSpPr/>
              <p:nvPr/>
            </p:nvSpPr>
            <p:spPr>
              <a:xfrm>
                <a:off x="-928726" y="2143139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ru-RU" sz="9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</a:t>
                </a:r>
                <a:endParaRPr lang="ru-RU" sz="9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lvl="0" algn="ctr">
                  <a:spcAft>
                    <a:spcPts val="1000"/>
                  </a:spcAft>
                </a:pPr>
                <a:r>
                  <a:rPr lang="en-US" sz="9600" b="1" dirty="0" smtClean="0">
                    <a:solidFill>
                      <a:srgbClr val="66CCFF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0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7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7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7200" b="1" u="sng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ru-RU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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7200" b="1" baseline="30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Rectangle 25"/>
              <p:cNvSpPr>
                <a:spLocks noChangeArrowheads="1"/>
              </p:cNvSpPr>
              <p:nvPr/>
            </p:nvSpPr>
            <p:spPr bwMode="auto">
              <a:xfrm>
                <a:off x="-922362" y="2135771"/>
                <a:ext cx="6072230" cy="2861805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ru-RU" sz="3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  ЛУЧ падающий,</a:t>
                </a:r>
                <a:endParaRPr lang="ru-RU" sz="2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hangingPunct="0"/>
                <a:r>
                  <a:rPr lang="ru-RU" sz="3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ЛУЧ преломлённый </a:t>
                </a:r>
                <a:endParaRPr lang="ru-RU" sz="2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hangingPunct="0"/>
                <a:r>
                  <a:rPr lang="ru-RU" sz="3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и  </a:t>
                </a:r>
                <a:r>
                  <a:rPr lang="ru-RU" sz="44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</a:t>
                </a:r>
                <a:r>
                  <a:rPr lang="ru-RU" sz="44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…</a:t>
                </a:r>
                <a:r>
                  <a:rPr lang="ru-RU" sz="3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48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</a:t>
                </a:r>
                <a:r>
                  <a:rPr lang="ru-RU" sz="40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одной </a:t>
                </a:r>
              </a:p>
              <a:p>
                <a:pPr lvl="0" eaLnBrk="0" hangingPunct="0"/>
                <a:r>
                  <a:rPr lang="ru-RU" sz="40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           плоскости</a:t>
                </a:r>
                <a:endParaRPr lang="ru-RU" sz="40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-71438" y="5850318"/>
              <a:ext cx="7072394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sin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= n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sin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66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70" name="Скругленный прямоугольник 69"/>
          <p:cNvSpPr/>
          <p:nvPr/>
        </p:nvSpPr>
        <p:spPr>
          <a:xfrm>
            <a:off x="1449798" y="2571744"/>
            <a:ext cx="764748" cy="214314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413735" y="4835182"/>
            <a:ext cx="764748" cy="214314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4079253" y="3756181"/>
            <a:ext cx="500066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3" name="Group 10"/>
          <p:cNvGrpSpPr>
            <a:grpSpLocks/>
          </p:cNvGrpSpPr>
          <p:nvPr/>
        </p:nvGrpSpPr>
        <p:grpSpPr bwMode="auto">
          <a:xfrm>
            <a:off x="4279831" y="3429346"/>
            <a:ext cx="1783583" cy="1262281"/>
            <a:chOff x="2699" y="3280"/>
            <a:chExt cx="1112" cy="917"/>
          </a:xfrm>
        </p:grpSpPr>
        <p:grpSp>
          <p:nvGrpSpPr>
            <p:cNvPr id="74" name="Group 11"/>
            <p:cNvGrpSpPr>
              <a:grpSpLocks/>
            </p:cNvGrpSpPr>
            <p:nvPr/>
          </p:nvGrpSpPr>
          <p:grpSpPr bwMode="auto">
            <a:xfrm>
              <a:off x="2699" y="3280"/>
              <a:ext cx="1112" cy="917"/>
              <a:chOff x="11304" y="3580"/>
              <a:chExt cx="1348" cy="917"/>
            </a:xfrm>
          </p:grpSpPr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80" name="Group 13"/>
              <p:cNvGrpSpPr>
                <a:grpSpLocks/>
              </p:cNvGrpSpPr>
              <p:nvPr/>
            </p:nvGrpSpPr>
            <p:grpSpPr bwMode="auto">
              <a:xfrm>
                <a:off x="11304" y="3580"/>
                <a:ext cx="1348" cy="917"/>
                <a:chOff x="10846" y="3848"/>
                <a:chExt cx="1079" cy="917"/>
              </a:xfrm>
            </p:grpSpPr>
            <p:sp>
              <p:nvSpPr>
                <p:cNvPr id="8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846" y="3848"/>
                  <a:ext cx="1079" cy="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0"/>
                    </a:spcAft>
                  </a:pPr>
                  <a:r>
                    <a:rPr kumimoji="0" lang="en-US" sz="4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ru-RU" sz="3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0,5736</a:t>
                  </a:r>
                  <a:endParaRPr lang="ru-RU" sz="4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1028" y="4315"/>
                  <a:ext cx="773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3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0,76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75" name="Line 16"/>
            <p:cNvSpPr>
              <a:spLocks noChangeShapeType="1"/>
            </p:cNvSpPr>
            <p:nvPr/>
          </p:nvSpPr>
          <p:spPr bwMode="auto">
            <a:xfrm>
              <a:off x="2936" y="3682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6000760" y="3643314"/>
            <a:ext cx="15716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0,754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459683" y="3635729"/>
            <a:ext cx="1131719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/>
      <p:bldP spid="38" grpId="0"/>
      <p:bldP spid="76" grpId="0"/>
      <p:bldP spid="70" grpId="0" animBg="1"/>
      <p:bldP spid="70" grpId="1" animBg="1"/>
      <p:bldP spid="71" grpId="0" animBg="1"/>
      <p:bldP spid="71" grpId="1" animBg="1"/>
      <p:bldP spid="72" grpId="0"/>
      <p:bldP spid="83" grpId="0"/>
      <p:bldP spid="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2"/>
          <p:cNvSpPr>
            <a:spLocks noChangeShapeType="1"/>
          </p:cNvSpPr>
          <p:nvPr/>
        </p:nvSpPr>
        <p:spPr bwMode="auto">
          <a:xfrm>
            <a:off x="7143768" y="571480"/>
            <a:ext cx="0" cy="25003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 flipV="1">
            <a:off x="6357950" y="1755432"/>
            <a:ext cx="810764" cy="816312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 rot="15272607" flipH="1">
            <a:off x="6325545" y="1179628"/>
            <a:ext cx="949175" cy="4329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 flipH="1">
            <a:off x="6215074" y="1755432"/>
            <a:ext cx="2071702" cy="642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rc 19"/>
          <p:cNvSpPr>
            <a:spLocks/>
          </p:cNvSpPr>
          <p:nvPr/>
        </p:nvSpPr>
        <p:spPr bwMode="auto">
          <a:xfrm rot="13553303">
            <a:off x="6280457" y="1922676"/>
            <a:ext cx="500685" cy="1619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rc 21"/>
          <p:cNvSpPr>
            <a:spLocks/>
          </p:cNvSpPr>
          <p:nvPr/>
        </p:nvSpPr>
        <p:spPr bwMode="auto">
          <a:xfrm rot="14786151">
            <a:off x="6631576" y="1454971"/>
            <a:ext cx="203011" cy="33993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388" y="1648369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631827" y="140757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rc 21"/>
          <p:cNvSpPr>
            <a:spLocks/>
          </p:cNvSpPr>
          <p:nvPr/>
        </p:nvSpPr>
        <p:spPr bwMode="auto">
          <a:xfrm rot="19334904">
            <a:off x="6931527" y="879538"/>
            <a:ext cx="884701" cy="100935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7143768" y="826738"/>
            <a:ext cx="7143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7143768" y="1398242"/>
            <a:ext cx="1357322" cy="387684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rc 21"/>
          <p:cNvSpPr>
            <a:spLocks/>
          </p:cNvSpPr>
          <p:nvPr/>
        </p:nvSpPr>
        <p:spPr bwMode="auto">
          <a:xfrm rot="2930846">
            <a:off x="8119683" y="1513120"/>
            <a:ext cx="205694" cy="19887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286776" y="139824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42918"/>
            <a:ext cx="363432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857496"/>
            <a:ext cx="92154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2225" lvl="1" algn="just" defTabSz="914400" rtl="0" eaLnBrk="1" fontAlgn="base" latinLnBrk="0" hangingPunct="1">
              <a:lnSpc>
                <a:spcPct val="92000"/>
              </a:lnSpc>
              <a:spcBef>
                <a:spcPts val="88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 некотором значении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α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угла падения, луча света на границу  раздела двух сред отношение синуса угла падения к синусу угла преломления равно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Чему равно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</a:rPr>
              <a:t>это отношение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 уменьшении угла падения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3 раза?   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 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1.73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/ 3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Г.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 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Среди ответов А - Г нет правильного.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7572396" y="2000240"/>
            <a:ext cx="1071570" cy="64294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Г,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87407" y="5757548"/>
            <a:ext cx="407034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</a:rPr>
              <a:t>)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72198" y="4857760"/>
            <a:ext cx="253466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"/>
          <p:cNvSpPr txBox="1">
            <a:spLocks noChangeArrowheads="1"/>
          </p:cNvSpPr>
          <p:nvPr/>
        </p:nvSpPr>
        <p:spPr bwMode="auto">
          <a:xfrm>
            <a:off x="0" y="2928934"/>
            <a:ext cx="9144064" cy="21431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6200" lvl="1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 переходе луча света из первой среды во вторую угол между преломлённым и отраженным лучами равен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90°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Чему равен относительный показатель преломления второй среды относительно первой, если угол преломления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  <a:t>30°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?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Ответ введите  с точностью до десятых.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199564" y="5884660"/>
            <a:ext cx="1049975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5949963" y="5515298"/>
            <a:ext cx="1193805" cy="1342702"/>
            <a:chOff x="2766" y="3211"/>
            <a:chExt cx="917" cy="812"/>
          </a:xfrm>
        </p:grpSpPr>
        <p:grpSp>
          <p:nvGrpSpPr>
            <p:cNvPr id="33" name="Group 11"/>
            <p:cNvGrpSpPr>
              <a:grpSpLocks/>
            </p:cNvGrpSpPr>
            <p:nvPr/>
          </p:nvGrpSpPr>
          <p:grpSpPr bwMode="auto">
            <a:xfrm>
              <a:off x="2766" y="3211"/>
              <a:ext cx="917" cy="812"/>
              <a:chOff x="11367" y="3511"/>
              <a:chExt cx="1110" cy="812"/>
            </a:xfrm>
          </p:grpSpPr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4" name="Group 13"/>
              <p:cNvGrpSpPr>
                <a:grpSpLocks/>
              </p:cNvGrpSpPr>
              <p:nvPr/>
            </p:nvGrpSpPr>
            <p:grpSpPr bwMode="auto">
              <a:xfrm>
                <a:off x="11367" y="3511"/>
                <a:ext cx="1110" cy="812"/>
                <a:chOff x="10875" y="3779"/>
                <a:chExt cx="887" cy="812"/>
              </a:xfrm>
            </p:grpSpPr>
            <p:sp>
              <p:nvSpPr>
                <p:cNvPr id="5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875" y="3779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4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898" y="4141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4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50" name="Line 16"/>
            <p:cNvSpPr>
              <a:spLocks noChangeShapeType="1"/>
            </p:cNvSpPr>
            <p:nvPr/>
          </p:nvSpPr>
          <p:spPr bwMode="auto">
            <a:xfrm>
              <a:off x="2936" y="3682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6929454" y="5970274"/>
            <a:ext cx="500066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317138" y="5902034"/>
            <a:ext cx="153599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</a:rPr>
              <a:t>30°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0" y="1285860"/>
            <a:ext cx="421484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</a:rPr>
              <a:t>90°</a:t>
            </a:r>
            <a:endParaRPr kumimoji="0" lang="ru-RU" sz="48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0" y="2071678"/>
            <a:ext cx="357186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</a:rPr>
              <a:t>90°</a:t>
            </a:r>
            <a:endParaRPr kumimoji="0" lang="ru-RU" sz="48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 rot="16200000" flipV="1">
            <a:off x="785786" y="1500174"/>
            <a:ext cx="1285884" cy="57150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-32" y="5072074"/>
            <a:ext cx="485742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90°</a:t>
            </a:r>
            <a:r>
              <a:rPr lang="ru-RU" sz="3600" b="1" dirty="0" smtClean="0">
                <a:latin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</a:rPr>
              <a:t>)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Группа 59"/>
          <p:cNvGrpSpPr/>
          <p:nvPr/>
        </p:nvGrpSpPr>
        <p:grpSpPr>
          <a:xfrm>
            <a:off x="-71438" y="0"/>
            <a:ext cx="9215438" cy="7108788"/>
            <a:chOff x="-71438" y="-150474"/>
            <a:chExt cx="9215438" cy="7108788"/>
          </a:xfrm>
          <a:solidFill>
            <a:schemeClr val="tx1">
              <a:lumMod val="65000"/>
              <a:lumOff val="35000"/>
              <a:alpha val="74000"/>
            </a:schemeClr>
          </a:solidFill>
        </p:grpSpPr>
        <p:grpSp>
          <p:nvGrpSpPr>
            <p:cNvPr id="40" name="Группа 31"/>
            <p:cNvGrpSpPr/>
            <p:nvPr/>
          </p:nvGrpSpPr>
          <p:grpSpPr>
            <a:xfrm>
              <a:off x="0" y="-150474"/>
              <a:ext cx="9144000" cy="7079960"/>
              <a:chOff x="-928726" y="2135771"/>
              <a:chExt cx="9144000" cy="6865368"/>
            </a:xfrm>
            <a:grpFill/>
          </p:grpSpPr>
          <p:sp>
            <p:nvSpPr>
              <p:cNvPr id="63" name="Прямоугольник 62"/>
              <p:cNvSpPr/>
              <p:nvPr/>
            </p:nvSpPr>
            <p:spPr>
              <a:xfrm>
                <a:off x="-928726" y="2143139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ru-RU" sz="9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</a:t>
                </a:r>
                <a:endParaRPr lang="ru-RU" sz="9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lvl="0" algn="ctr">
                  <a:spcAft>
                    <a:spcPts val="1000"/>
                  </a:spcAft>
                </a:pPr>
                <a:r>
                  <a:rPr lang="en-US" sz="9600" b="1" dirty="0" smtClean="0">
                    <a:solidFill>
                      <a:srgbClr val="66CCFF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0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7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7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7200" b="1" u="sng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ru-RU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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7200" b="1" baseline="30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Rectangle 25"/>
              <p:cNvSpPr>
                <a:spLocks noChangeArrowheads="1"/>
              </p:cNvSpPr>
              <p:nvPr/>
            </p:nvSpPr>
            <p:spPr bwMode="auto">
              <a:xfrm>
                <a:off x="-922362" y="2135771"/>
                <a:ext cx="6072230" cy="2861805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ru-RU" sz="3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  ЛУЧ падающий,</a:t>
                </a:r>
                <a:endParaRPr lang="ru-RU" sz="2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hangingPunct="0"/>
                <a:r>
                  <a:rPr lang="ru-RU" sz="3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ЛУЧ преломлённый </a:t>
                </a:r>
                <a:endParaRPr lang="ru-RU" sz="2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hangingPunct="0"/>
                <a:r>
                  <a:rPr lang="ru-RU" sz="3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и  </a:t>
                </a:r>
                <a:r>
                  <a:rPr lang="ru-RU" sz="44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</a:t>
                </a:r>
                <a:r>
                  <a:rPr lang="ru-RU" sz="44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…</a:t>
                </a:r>
                <a:r>
                  <a:rPr lang="ru-RU" sz="3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48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</a:t>
                </a:r>
                <a:r>
                  <a:rPr lang="ru-RU" sz="40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одной </a:t>
                </a:r>
              </a:p>
              <a:p>
                <a:pPr lvl="0" eaLnBrk="0" hangingPunct="0"/>
                <a:r>
                  <a:rPr lang="ru-RU" sz="40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           плоскости</a:t>
                </a:r>
                <a:endParaRPr lang="ru-RU" sz="40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-71438" y="5850318"/>
              <a:ext cx="7072394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sin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= n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sin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66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9" grpId="1"/>
      <p:bldP spid="10" grpId="0"/>
      <p:bldP spid="10" grpId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0242" grpId="0"/>
      <p:bldP spid="26" grpId="0" animBg="1"/>
      <p:bldP spid="26" grpId="1" animBg="1"/>
      <p:bldP spid="29" grpId="0" animBg="1"/>
      <p:bldP spid="30" grpId="0" animBg="1"/>
      <p:bldP spid="46" grpId="0" animBg="1"/>
      <p:bldP spid="47" grpId="0"/>
      <p:bldP spid="55" grpId="0"/>
      <p:bldP spid="56" grpId="0" animBg="1"/>
      <p:bldP spid="27" grpId="0" animBg="1"/>
      <p:bldP spid="77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9533</TotalTime>
  <Words>2345</Words>
  <Application>Microsoft Office PowerPoint</Application>
  <PresentationFormat>Экран (4:3)</PresentationFormat>
  <Paragraphs>608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Слайд 1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Student</cp:lastModifiedBy>
  <cp:revision>1287</cp:revision>
  <dcterms:created xsi:type="dcterms:W3CDTF">2009-11-04T14:29:22Z</dcterms:created>
  <dcterms:modified xsi:type="dcterms:W3CDTF">2016-12-12T05:52:10Z</dcterms:modified>
</cp:coreProperties>
</file>