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51" r:id="rId1"/>
  </p:sldMasterIdLst>
  <p:notesMasterIdLst>
    <p:notesMasterId r:id="rId15"/>
  </p:notesMasterIdLst>
  <p:sldIdLst>
    <p:sldId id="335" r:id="rId2"/>
    <p:sldId id="339" r:id="rId3"/>
    <p:sldId id="316" r:id="rId4"/>
    <p:sldId id="341" r:id="rId5"/>
    <p:sldId id="317" r:id="rId6"/>
    <p:sldId id="321" r:id="rId7"/>
    <p:sldId id="337" r:id="rId8"/>
    <p:sldId id="342" r:id="rId9"/>
    <p:sldId id="338" r:id="rId10"/>
    <p:sldId id="336" r:id="rId11"/>
    <p:sldId id="343" r:id="rId12"/>
    <p:sldId id="344" r:id="rId13"/>
    <p:sldId id="33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00"/>
    <a:srgbClr val="0014AC"/>
    <a:srgbClr val="FF9900"/>
    <a:srgbClr val="FFCCCC"/>
    <a:srgbClr val="33CCFF"/>
    <a:srgbClr val="365D21"/>
    <a:srgbClr val="0066FF"/>
    <a:srgbClr val="FFFF00"/>
    <a:srgbClr val="FFFFFF"/>
    <a:srgbClr val="00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3951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4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7.jpeg"/><Relationship Id="rId5" Type="http://schemas.openxmlformats.org/officeDocument/2006/relationships/audio" Target="../media/audio5.wav"/><Relationship Id="rId10" Type="http://schemas.openxmlformats.org/officeDocument/2006/relationships/image" Target="../media/image6.jpeg"/><Relationship Id="rId4" Type="http://schemas.openxmlformats.org/officeDocument/2006/relationships/audio" Target="../media/audio1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6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8.wav"/><Relationship Id="rId9" Type="http://schemas.openxmlformats.org/officeDocument/2006/relationships/hyperlink" Target="../../../&#1092;&#1080;&#1083;&#1100;&#1084;&#1099;%2011&#1082;&#1083;/11-5%20&#1082;&#1080;&#1085;&#1086;/&#1103;&#1076;%20&#1088;&#1077;&#1072;&#1082;&#1094;&#1080;&#1080;%20&#1076;&#1086;%20&#1088;&#1077;&#1072;&#1082;&#1090;&#1086;&#1088;&#1072;%204,5%20&#1084;&#1080;&#1085;.avi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2.wav"/><Relationship Id="rId7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7.wav"/><Relationship Id="rId4" Type="http://schemas.openxmlformats.org/officeDocument/2006/relationships/audio" Target="../media/audio8.wav"/><Relationship Id="rId9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5.wav"/><Relationship Id="rId4" Type="http://schemas.openxmlformats.org/officeDocument/2006/relationships/audio" Target="../media/audio7.wav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audio" Target="../media/audio6.wav"/><Relationship Id="rId7" Type="http://schemas.openxmlformats.org/officeDocument/2006/relationships/audio" Target="../media/audio7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audio" Target="../media/audio9.wav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3071810"/>
          <a:ext cx="9144000" cy="2560320"/>
        </p:xfrm>
        <a:graphic>
          <a:graphicData uri="http://schemas.openxmlformats.org/drawingml/2006/table">
            <a:tbl>
              <a:tblPr/>
              <a:tblGrid>
                <a:gridCol w="8286776"/>
                <a:gridCol w="857224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Консультация по задачам гр. 6.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400" b="1" u="none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Эвристическая беседа по теме  №32 с демонстрациями и заполнением справочника № 5.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Повторение темы по опорному конспекту с акцентированием сложных мест.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400" b="1" u="none" strike="noStrike" dirty="0">
                          <a:latin typeface="Times New Roman"/>
                          <a:ea typeface="Times New Roman"/>
                        </a:rPr>
                        <a:t>Первичная обратная связь по вопросам стр.209, 212.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Д</a:t>
                      </a:r>
                      <a:r>
                        <a:rPr lang="en-US" sz="2400" b="1" dirty="0"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en-US" sz="2400" b="1" dirty="0" smtClean="0"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$$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86,87,88. Т. 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77624"/>
            <a:ext cx="9144000" cy="298543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- 7  (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\1у25н\  №97.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\Т.32 \  ДЕЛЕНИЕ ЯДЕР УРАНА. ЦЕПНАЯ ЯДЕРНАЯ РЕАКЦИЯ.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механизм реакции деления ядер и освобождения ядерной энергии при этом.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Познакомиться с реакциями на быстрых и медленных нейтронах.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блок-схему ядерного реактора.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к.ф. « Атомная энергетика».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340222"/>
            <a:ext cx="9144000" cy="323165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\ЗТ32 \  ЯДЕРНЫЙ РЕАКТОР.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учащихся по теме № 32.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в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аудиализации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визуализации.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применения знаний в измененных ситуациях.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42852"/>
          <a:ext cx="9143999" cy="4998720"/>
        </p:xfrm>
        <a:graphic>
          <a:graphicData uri="http://schemas.openxmlformats.org/drawingml/2006/table">
            <a:tbl>
              <a:tblPr/>
              <a:tblGrid>
                <a:gridCol w="8643966"/>
                <a:gridCol w="500033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.  гр.8 (бр.3)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2.Консультация по материалу темы.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3. Закрепление  знаний по теме 32.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аудиализация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6600"/>
                          </a:solidFill>
                          <a:latin typeface="Times New Roman"/>
                          <a:ea typeface="Times New Roman"/>
                        </a:rPr>
                        <a:t>а).Цепная ядерная реакция деления урана.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б).Ядерный реактор.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 визуализация.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4. Применение знаний в измененных ситуациях при ответе на следующие вопросы: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Что является теплоносителем, замедлителем, поглотителем ? </a:t>
                      </a:r>
                      <a:r>
                        <a:rPr lang="ru-RU" sz="1800" b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(графит, кадмий, тяжелая вода, бор 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Чем определяется величина критической массы?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Энергию из ядра уносят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</a:rPr>
                        <a:t>гамма-кванты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, осколки деления,  и нейтроны. У чего больше энергии?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От чего зависит коэффициент размножения нейтронов?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5.  Упр. 10 (1,6,7 ) стр.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221/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упр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14 (1-7)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стр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330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3м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Д.З.  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гр.8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(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0" y="24"/>
            <a:ext cx="9144000" cy="6858000"/>
            <a:chOff x="-3429056" y="-214314"/>
            <a:chExt cx="9144000" cy="6858000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-3429056" y="-214314"/>
              <a:ext cx="9144000" cy="6858000"/>
              <a:chOff x="-3571932" y="24"/>
              <a:chExt cx="9144000" cy="6858000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-3571932" y="24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/>
            </p:nvSpPr>
            <p:spPr bwMode="auto">
              <a:xfrm>
                <a:off x="1857292" y="2143116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2143044" y="2714596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7384"/>
            <a:ext cx="9144000" cy="5632311"/>
          </a:xfrm>
          <a:prstGeom prst="rect">
            <a:avLst/>
          </a:prstGeom>
          <a:solidFill>
            <a:schemeClr val="bg2">
              <a:lumMod val="90000"/>
              <a:alpha val="79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>
                <a:latin typeface="Times New Roman"/>
                <a:ea typeface="Times New Roman"/>
                <a:sym typeface="Symbol"/>
              </a:rPr>
              <a:t></a:t>
            </a:r>
            <a:r>
              <a:rPr lang="ru-RU" sz="3200" b="1" dirty="0">
                <a:latin typeface="Times New Roman"/>
                <a:ea typeface="Times New Roman"/>
              </a:rPr>
              <a:t> Что является теплоносителем, замедлителем, поглотителем ? </a:t>
            </a:r>
            <a:r>
              <a:rPr lang="ru-RU" sz="3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(графит, кадмий, тяжелая вода, бор )</a:t>
            </a:r>
          </a:p>
          <a:p>
            <a:pPr>
              <a:spcAft>
                <a:spcPts val="0"/>
              </a:spcAft>
            </a:pPr>
            <a:r>
              <a:rPr lang="ru-RU" sz="3200" b="1" dirty="0">
                <a:latin typeface="Times New Roman"/>
                <a:ea typeface="Times New Roman"/>
                <a:sym typeface="Symbol"/>
              </a:rPr>
              <a:t></a:t>
            </a:r>
            <a:r>
              <a:rPr lang="ru-RU" sz="3200" b="1" dirty="0">
                <a:latin typeface="Times New Roman"/>
                <a:ea typeface="Times New Roman"/>
              </a:rPr>
              <a:t> Чем определяется величина критической массы?</a:t>
            </a:r>
          </a:p>
          <a:p>
            <a:pPr>
              <a:spcAft>
                <a:spcPts val="0"/>
              </a:spcAft>
            </a:pPr>
            <a:r>
              <a:rPr lang="ru-RU" sz="3200" b="1" dirty="0">
                <a:latin typeface="Times New Roman"/>
                <a:ea typeface="Times New Roman"/>
                <a:sym typeface="Symbol"/>
              </a:rPr>
              <a:t></a:t>
            </a:r>
            <a:r>
              <a:rPr lang="ru-RU" sz="3200" b="1" dirty="0">
                <a:latin typeface="Times New Roman"/>
                <a:ea typeface="Times New Roman"/>
              </a:rPr>
              <a:t> Энергию из ядра уносят гамма-кванты, осколки деления,  и нейтроны. У чего больше энергии?</a:t>
            </a:r>
          </a:p>
          <a:p>
            <a:pPr>
              <a:spcAft>
                <a:spcPts val="0"/>
              </a:spcAft>
            </a:pPr>
            <a:r>
              <a:rPr lang="ru-RU" sz="3200" b="1" dirty="0">
                <a:latin typeface="Times New Roman"/>
                <a:ea typeface="Times New Roman"/>
                <a:sym typeface="Symbol"/>
              </a:rPr>
              <a:t></a:t>
            </a:r>
            <a:r>
              <a:rPr lang="ru-RU" sz="3200" b="1" dirty="0">
                <a:latin typeface="Times New Roman"/>
                <a:ea typeface="Times New Roman"/>
              </a:rPr>
              <a:t> От чего зависит коэффициент размножения нейтронов?</a:t>
            </a: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5.  Упр. 10 (1,6,7 ) стр. 221/ </a:t>
            </a:r>
            <a:r>
              <a:rPr lang="ru-RU" sz="40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упр</a:t>
            </a:r>
            <a:r>
              <a:rPr lang="ru-RU" sz="4000" b="1" dirty="0">
                <a:solidFill>
                  <a:srgbClr val="FF0000"/>
                </a:solidFill>
                <a:latin typeface="Times New Roman"/>
                <a:ea typeface="Times New Roman"/>
              </a:rPr>
              <a:t> 14 (1-7) </a:t>
            </a:r>
            <a:r>
              <a:rPr lang="ru-RU" sz="40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стр</a:t>
            </a:r>
            <a:r>
              <a:rPr lang="ru-RU" sz="4000" b="1" dirty="0">
                <a:solidFill>
                  <a:srgbClr val="FF0000"/>
                </a:solidFill>
                <a:latin typeface="Times New Roman"/>
                <a:ea typeface="Times New Roman"/>
              </a:rPr>
              <a:t> 330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0" y="27384"/>
            <a:ext cx="9144000" cy="6858000"/>
            <a:chOff x="1604632" y="-1771130"/>
            <a:chExt cx="9144000" cy="6858000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1604632" y="-1771130"/>
              <a:ext cx="9144000" cy="6858000"/>
              <a:chOff x="1461756" y="-1556792"/>
              <a:chExt cx="9144000" cy="6858000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1461756" y="-1556792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/>
            </p:nvSpPr>
            <p:spPr bwMode="auto">
              <a:xfrm>
                <a:off x="1857292" y="3934572"/>
                <a:ext cx="3714776" cy="6463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6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36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2143044" y="4372490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23867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2617470"/>
        </p:xfrm>
        <a:graphic>
          <a:graphicData uri="http://schemas.openxmlformats.org/drawingml/2006/table">
            <a:tbl>
              <a:tblPr/>
              <a:tblGrid>
                <a:gridCol w="754308"/>
                <a:gridCol w="75434"/>
                <a:gridCol w="1061101"/>
                <a:gridCol w="311097"/>
                <a:gridCol w="1227052"/>
                <a:gridCol w="142876"/>
                <a:gridCol w="1214446"/>
                <a:gridCol w="993236"/>
                <a:gridCol w="1152208"/>
                <a:gridCol w="1106121"/>
                <a:gridCol w="1106121"/>
              </a:tblGrid>
              <a:tr h="1619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2800" b="1" i="0" u="sng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Энергия  связи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sng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sng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sng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  <a:endParaRPr lang="en-US" sz="2400" b="1" i="0" u="sng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sng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r>
                        <a:rPr lang="ru-RU" sz="1800" b="1" i="0" u="sng" strike="noStrike" dirty="0">
                          <a:latin typeface="Times New Roman" pitchFamily="18" charset="0"/>
                          <a:cs typeface="Times New Roman" pitchFamily="18" charset="0"/>
                        </a:rPr>
                        <a:t>. в  </a:t>
                      </a:r>
                      <a:r>
                        <a:rPr lang="ru-RU" sz="1800" b="1" i="0" u="sng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endParaRPr lang="ru-RU" sz="1800" b="1" i="0" u="sng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sng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ядра)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ну-нов)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деф.масс.</a:t>
                      </a:r>
                      <a:r>
                        <a:rPr lang="ru-RU" sz="2000" b="0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lang="ru-RU" sz="2000" b="1" i="0" u="sng" strike="noStrike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эн.связи(Дж)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</a:t>
                      </a:r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b="1" i="0" u="none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Z*</a:t>
                      </a:r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N*1,00866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m(n) + m(p)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 - m(</a:t>
                      </a:r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*c^2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*931,5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(1/3)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3,01605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2,01732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3,0246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0,00855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1,27E-12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7,96005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ru-RU" sz="2000" b="1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7/14</a:t>
                      </a:r>
                      <a:endParaRPr lang="en-US" sz="20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14,00307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7,05096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7,06062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14,11158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0,10851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1,62E-11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101,0771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2" y="4252927"/>
          <a:ext cx="9144001" cy="1247775"/>
        </p:xfrm>
        <a:graphic>
          <a:graphicData uri="http://schemas.openxmlformats.org/drawingml/2006/table">
            <a:tbl>
              <a:tblPr/>
              <a:tblGrid>
                <a:gridCol w="983227"/>
                <a:gridCol w="245806"/>
                <a:gridCol w="1048774"/>
                <a:gridCol w="294969"/>
                <a:gridCol w="1048774"/>
                <a:gridCol w="245806"/>
                <a:gridCol w="1048774"/>
                <a:gridCol w="1048774"/>
                <a:gridCol w="1081549"/>
                <a:gridCol w="1048774"/>
                <a:gridCol w="1048774"/>
              </a:tblGrid>
              <a:tr h="161925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Энергетический выход ядерной реакции   в</a:t>
                      </a:r>
                      <a:r>
                        <a:rPr lang="ru-RU" sz="2000" b="1" i="0" u="none" strike="noStrike" dirty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sng" strike="noStrike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endParaRPr lang="ru-RU" sz="2000" b="1" i="0" u="sng" strike="noStrike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Li(3/7)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H(1/2)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Be(4/8)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n(0/1)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18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сырья)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16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dM=m</a:t>
                      </a:r>
                      <a:r>
                        <a:rPr lang="ru-RU" sz="1600" b="0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  <a:r>
                        <a:rPr lang="ru-RU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ru-RU" sz="1600" b="0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2000" b="1" i="0" u="sng" strike="noStrike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en-US" sz="16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ru-RU" sz="16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i="0" u="sng" strike="noStrike" dirty="0" err="1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  <a:r>
                        <a:rPr lang="en-US" sz="16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*931,5</a:t>
                      </a:r>
                      <a:endParaRPr lang="en-US" sz="16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7,01601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2,0141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8,00531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1,00866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9,03011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9,01397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-0,01614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-15,0344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1159583" y="5588517"/>
            <a:ext cx="6698565" cy="769441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выхода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99253" y="2714620"/>
            <a:ext cx="4344779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54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связи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730996"/>
            <a:ext cx="46987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Zm</a:t>
            </a:r>
            <a:r>
              <a:rPr kumimoji="0" lang="en-US" sz="40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Nm</a:t>
            </a:r>
            <a:r>
              <a:rPr kumimoji="0" lang="en-US" sz="40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)-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0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4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4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endParaRPr kumimoji="0" lang="ru-RU" sz="40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3786190"/>
            <a:ext cx="6286528" cy="212365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4400" b="1" baseline="-25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92</a:t>
            </a:r>
            <a:r>
              <a:rPr lang="en-US" sz="4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U</a:t>
            </a:r>
            <a:r>
              <a:rPr lang="en-US" sz="4400" b="1" baseline="30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235</a:t>
            </a:r>
            <a:r>
              <a:rPr lang="en-US" sz="4400" b="1" dirty="0" smtClean="0">
                <a:latin typeface="Times New Roman"/>
                <a:ea typeface="Times New Roman"/>
              </a:rPr>
              <a:t> + </a:t>
            </a:r>
            <a:r>
              <a:rPr lang="ru-RU" sz="4400" b="1" baseline="-25000" dirty="0" smtClean="0">
                <a:solidFill>
                  <a:srgbClr val="0014AC"/>
                </a:solidFill>
                <a:latin typeface="Times New Roman"/>
                <a:ea typeface="Times New Roman"/>
              </a:rPr>
              <a:t>0</a:t>
            </a:r>
            <a:r>
              <a:rPr lang="en-US" sz="44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n</a:t>
            </a:r>
            <a:r>
              <a:rPr lang="en-US" sz="4400" b="1" baseline="30000" dirty="0" smtClean="0">
                <a:solidFill>
                  <a:srgbClr val="0014AC"/>
                </a:solidFill>
                <a:latin typeface="Times New Roman"/>
                <a:ea typeface="Times New Roman"/>
              </a:rPr>
              <a:t>1</a:t>
            </a:r>
            <a:r>
              <a:rPr lang="en-US" sz="4400" b="1" dirty="0" smtClean="0">
                <a:latin typeface="Times New Roman"/>
                <a:ea typeface="Times New Roman"/>
              </a:rPr>
              <a:t>  = </a:t>
            </a:r>
            <a:r>
              <a:rPr lang="en-US" sz="44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55</a:t>
            </a:r>
            <a:r>
              <a:rPr lang="en-US" sz="44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Cs</a:t>
            </a:r>
            <a:r>
              <a:rPr lang="en-US" sz="4400" b="1" baseline="30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137</a:t>
            </a:r>
            <a:r>
              <a:rPr lang="en-US" sz="4400" b="1" dirty="0" smtClean="0">
                <a:latin typeface="Times New Roman"/>
                <a:ea typeface="Times New Roman"/>
              </a:rPr>
              <a:t>  +  ?</a:t>
            </a:r>
            <a:endParaRPr lang="ru-RU" sz="4400" b="1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4400" b="1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4400" b="1" baseline="-25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92</a:t>
            </a:r>
            <a:r>
              <a:rPr lang="en-US" sz="4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U</a:t>
            </a:r>
            <a:r>
              <a:rPr lang="en-US" sz="4400" b="1" baseline="30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235</a:t>
            </a:r>
            <a:r>
              <a:rPr lang="en-US" sz="4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4400" b="1" dirty="0" smtClean="0">
                <a:latin typeface="Times New Roman"/>
                <a:ea typeface="Times New Roman"/>
                <a:sym typeface="Symbol"/>
              </a:rPr>
              <a:t></a:t>
            </a:r>
            <a:r>
              <a:rPr lang="en-US" sz="4400" b="1" dirty="0" smtClean="0">
                <a:latin typeface="Times New Roman"/>
                <a:ea typeface="Times New Roman"/>
              </a:rPr>
              <a:t> </a:t>
            </a:r>
            <a:r>
              <a:rPr lang="en-US" sz="44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56</a:t>
            </a:r>
            <a:r>
              <a:rPr lang="en-US" sz="44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Ba</a:t>
            </a:r>
            <a:r>
              <a:rPr lang="en-US" sz="4400" b="1" baseline="30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143</a:t>
            </a:r>
            <a:r>
              <a:rPr lang="en-US" sz="4400" b="1" dirty="0" smtClean="0">
                <a:latin typeface="Times New Roman"/>
                <a:ea typeface="Times New Roman"/>
              </a:rPr>
              <a:t>  +  ?</a:t>
            </a:r>
            <a:endParaRPr lang="ru-RU" sz="4400" b="1" dirty="0"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960" y="285728"/>
            <a:ext cx="904504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Почему ядерная бомба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взрывается </a:t>
            </a:r>
          </a:p>
          <a:p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на заводе изготовителе?</a:t>
            </a:r>
            <a:endParaRPr lang="ru-RU" sz="40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0" y="9721"/>
            <a:ext cx="9144000" cy="6858000"/>
            <a:chOff x="-3429056" y="-214338"/>
            <a:chExt cx="9144000" cy="6858000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-3429056" y="-214338"/>
              <a:ext cx="9144000" cy="6858000"/>
              <a:chOff x="-3571932" y="0"/>
              <a:chExt cx="9144000" cy="6858000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-3571932" y="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/>
            </p:nvSpPr>
            <p:spPr bwMode="auto">
              <a:xfrm>
                <a:off x="1857292" y="3714752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1928794" y="4357694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Для диагностики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стр.4//т31</a:t>
            </a:r>
          </a:p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endParaRPr lang="ru-RU" sz="40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endParaRPr lang="ru-RU" sz="40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 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107-109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Гр,  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48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500"/>
                            </p:stCondLst>
                            <p:childTnLst>
                              <p:par>
                                <p:cTn id="71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500"/>
                            </p:stCondLst>
                            <p:childTnLst>
                              <p:par>
                                <p:cTn id="78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8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500"/>
                            </p:stCondLst>
                            <p:childTnLst>
                              <p:par>
                                <p:cTn id="88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500"/>
                            </p:stCondLst>
                            <p:childTnLst>
                              <p:par>
                                <p:cTn id="9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Line 1"/>
          <p:cNvSpPr>
            <a:spLocks noChangeShapeType="1"/>
          </p:cNvSpPr>
          <p:nvPr/>
        </p:nvSpPr>
        <p:spPr bwMode="auto">
          <a:xfrm>
            <a:off x="345958" y="714356"/>
            <a:ext cx="636918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500034" y="592672"/>
            <a:ext cx="0" cy="5256000"/>
          </a:xfrm>
          <a:prstGeom prst="line">
            <a:avLst/>
          </a:prstGeom>
          <a:noFill/>
          <a:ln w="38100">
            <a:solidFill>
              <a:srgbClr val="365D2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500430" y="1928802"/>
            <a:ext cx="1425416" cy="3286148"/>
            <a:chOff x="5680" y="5472"/>
            <a:chExt cx="425" cy="864"/>
          </a:xfrm>
        </p:grpSpPr>
        <p:sp>
          <p:nvSpPr>
            <p:cNvPr id="9224" name="Arc 8"/>
            <p:cNvSpPr>
              <a:spLocks/>
            </p:cNvSpPr>
            <p:nvPr/>
          </p:nvSpPr>
          <p:spPr bwMode="auto">
            <a:xfrm flipH="1">
              <a:off x="5680" y="5472"/>
              <a:ext cx="425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234"/>
                <a:gd name="T1" fmla="*/ 0 h 21600"/>
                <a:gd name="T2" fmla="*/ 21234 w 21234"/>
                <a:gd name="T3" fmla="*/ 17642 h 21600"/>
                <a:gd name="T4" fmla="*/ 0 w 2123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34" h="21600" fill="none" extrusionOk="0">
                  <a:moveTo>
                    <a:pt x="-1" y="0"/>
                  </a:moveTo>
                  <a:cubicBezTo>
                    <a:pt x="10402" y="0"/>
                    <a:pt x="19328" y="7415"/>
                    <a:pt x="21234" y="17641"/>
                  </a:cubicBezTo>
                </a:path>
                <a:path w="21234" h="21600" stroke="0" extrusionOk="0">
                  <a:moveTo>
                    <a:pt x="-1" y="0"/>
                  </a:moveTo>
                  <a:cubicBezTo>
                    <a:pt x="10402" y="0"/>
                    <a:pt x="19328" y="7415"/>
                    <a:pt x="21234" y="17641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365D2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 flipH="1">
              <a:off x="5682" y="6166"/>
              <a:ext cx="0" cy="90"/>
            </a:xfrm>
            <a:prstGeom prst="line">
              <a:avLst/>
            </a:prstGeom>
            <a:noFill/>
            <a:ln w="38100">
              <a:solidFill>
                <a:srgbClr val="365D2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428860" y="2000240"/>
            <a:ext cx="842850" cy="3214710"/>
            <a:chOff x="4909" y="5600"/>
            <a:chExt cx="421" cy="864"/>
          </a:xfrm>
        </p:grpSpPr>
        <p:sp>
          <p:nvSpPr>
            <p:cNvPr id="9227" name="Arc 11"/>
            <p:cNvSpPr>
              <a:spLocks/>
            </p:cNvSpPr>
            <p:nvPr/>
          </p:nvSpPr>
          <p:spPr bwMode="auto">
            <a:xfrm>
              <a:off x="4909" y="5600"/>
              <a:ext cx="419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0955"/>
                <a:gd name="T1" fmla="*/ 0 h 21600"/>
                <a:gd name="T2" fmla="*/ 20955 w 20955"/>
                <a:gd name="T3" fmla="*/ 16361 h 21600"/>
                <a:gd name="T4" fmla="*/ 0 w 2095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5" h="21600" fill="none" extrusionOk="0">
                  <a:moveTo>
                    <a:pt x="-1" y="0"/>
                  </a:moveTo>
                  <a:cubicBezTo>
                    <a:pt x="9911" y="0"/>
                    <a:pt x="18551" y="6745"/>
                    <a:pt x="20955" y="16360"/>
                  </a:cubicBezTo>
                </a:path>
                <a:path w="20955" h="21600" stroke="0" extrusionOk="0">
                  <a:moveTo>
                    <a:pt x="-1" y="0"/>
                  </a:moveTo>
                  <a:cubicBezTo>
                    <a:pt x="9911" y="0"/>
                    <a:pt x="18551" y="6745"/>
                    <a:pt x="20955" y="1636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 flipH="1">
              <a:off x="5330" y="6247"/>
              <a:ext cx="0" cy="9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643042" y="224174"/>
            <a:ext cx="422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30               90              150              210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6786578" y="71414"/>
            <a:ext cx="714380" cy="71438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М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71406" y="1214422"/>
            <a:ext cx="428628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06" y="6007262"/>
            <a:ext cx="2133918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365D21"/>
            </a:solidFill>
          </a:ln>
        </p:spPr>
        <p:txBody>
          <a:bodyPr wrap="none">
            <a:spAutoFit/>
          </a:bodyPr>
          <a:lstStyle/>
          <a:p>
            <a:r>
              <a:rPr lang="ru-RU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baseline="-25000" dirty="0" err="1" smtClean="0">
                <a:latin typeface="Times New Roman" pitchFamily="18" charset="0"/>
                <a:cs typeface="Times New Roman" pitchFamily="18" charset="0"/>
              </a:rPr>
              <a:t>нукл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1142976" y="1000108"/>
            <a:ext cx="1549399" cy="104140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мало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нуклон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643438" y="1071546"/>
            <a:ext cx="2500330" cy="10668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Электрич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отталкивание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714612" y="2857496"/>
            <a:ext cx="50006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I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43042" y="2357430"/>
            <a:ext cx="3648819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- соединение легких</a:t>
            </a:r>
            <a:endParaRPr lang="ru-RU" sz="28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4214810" y="2857496"/>
            <a:ext cx="71438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40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3571868" y="3357562"/>
            <a:ext cx="4793748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 –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разбивание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тяжелых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28"/>
          <p:cNvGrpSpPr/>
          <p:nvPr/>
        </p:nvGrpSpPr>
        <p:grpSpPr>
          <a:xfrm>
            <a:off x="607285" y="774711"/>
            <a:ext cx="6357072" cy="5297495"/>
            <a:chOff x="500034" y="714356"/>
            <a:chExt cx="6499948" cy="5297495"/>
          </a:xfrm>
        </p:grpSpPr>
        <p:grpSp>
          <p:nvGrpSpPr>
            <p:cNvPr id="5" name="Группа 18"/>
            <p:cNvGrpSpPr/>
            <p:nvPr/>
          </p:nvGrpSpPr>
          <p:grpSpPr>
            <a:xfrm>
              <a:off x="500034" y="714356"/>
              <a:ext cx="6499948" cy="5297495"/>
              <a:chOff x="500034" y="714356"/>
              <a:chExt cx="6499948" cy="4557759"/>
            </a:xfrm>
          </p:grpSpPr>
          <p:grpSp>
            <p:nvGrpSpPr>
              <p:cNvPr id="6" name="Group 3"/>
              <p:cNvGrpSpPr>
                <a:grpSpLocks/>
              </p:cNvGrpSpPr>
              <p:nvPr/>
            </p:nvGrpSpPr>
            <p:grpSpPr bwMode="auto">
              <a:xfrm>
                <a:off x="1041161" y="1152520"/>
                <a:ext cx="5958821" cy="4119595"/>
                <a:chOff x="4464" y="5468"/>
                <a:chExt cx="2495" cy="864"/>
              </a:xfrm>
            </p:grpSpPr>
            <p:sp>
              <p:nvSpPr>
                <p:cNvPr id="9220" name="Line 4"/>
                <p:cNvSpPr>
                  <a:spLocks noChangeShapeType="1"/>
                </p:cNvSpPr>
                <p:nvPr/>
              </p:nvSpPr>
              <p:spPr bwMode="auto">
                <a:xfrm flipV="1">
                  <a:off x="4464" y="5472"/>
                  <a:ext cx="0" cy="288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221" name="Arc 5"/>
                <p:cNvSpPr>
                  <a:spLocks/>
                </p:cNvSpPr>
                <p:nvPr/>
              </p:nvSpPr>
              <p:spPr bwMode="auto">
                <a:xfrm rot="10733768">
                  <a:off x="4495" y="5468"/>
                  <a:ext cx="1208" cy="864"/>
                </a:xfrm>
                <a:custGeom>
                  <a:avLst/>
                  <a:gdLst>
                    <a:gd name="G0" fmla="+- 10928 0 0"/>
                    <a:gd name="G1" fmla="+- 21600 0 0"/>
                    <a:gd name="G2" fmla="+- 21600 0 0"/>
                    <a:gd name="T0" fmla="*/ 0 w 32528"/>
                    <a:gd name="T1" fmla="*/ 2968 h 21600"/>
                    <a:gd name="T2" fmla="*/ 32528 w 32528"/>
                    <a:gd name="T3" fmla="*/ 21600 h 21600"/>
                    <a:gd name="T4" fmla="*/ 10928 w 32528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2528" h="21600" fill="none" extrusionOk="0">
                      <a:moveTo>
                        <a:pt x="0" y="2968"/>
                      </a:moveTo>
                      <a:cubicBezTo>
                        <a:pt x="3313" y="1024"/>
                        <a:pt x="7086" y="-1"/>
                        <a:pt x="10928" y="0"/>
                      </a:cubicBezTo>
                      <a:cubicBezTo>
                        <a:pt x="22857" y="0"/>
                        <a:pt x="32528" y="9670"/>
                        <a:pt x="32528" y="21600"/>
                      </a:cubicBezTo>
                    </a:path>
                    <a:path w="32528" h="21600" stroke="0" extrusionOk="0">
                      <a:moveTo>
                        <a:pt x="0" y="2968"/>
                      </a:moveTo>
                      <a:cubicBezTo>
                        <a:pt x="3313" y="1024"/>
                        <a:pt x="7086" y="-1"/>
                        <a:pt x="10928" y="0"/>
                      </a:cubicBezTo>
                      <a:cubicBezTo>
                        <a:pt x="22857" y="0"/>
                        <a:pt x="32528" y="9670"/>
                        <a:pt x="32528" y="21600"/>
                      </a:cubicBezTo>
                      <a:lnTo>
                        <a:pt x="10928" y="21600"/>
                      </a:lnTo>
                      <a:close/>
                    </a:path>
                  </a:pathLst>
                </a:cu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222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5374" y="6150"/>
                  <a:ext cx="1585" cy="18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9232" name="Line 16"/>
              <p:cNvSpPr>
                <a:spLocks noChangeShapeType="1"/>
              </p:cNvSpPr>
              <p:nvPr/>
            </p:nvSpPr>
            <p:spPr bwMode="auto">
              <a:xfrm>
                <a:off x="500034" y="714356"/>
                <a:ext cx="520703" cy="183515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" name="Прямоугольник 27"/>
            <p:cNvSpPr/>
            <p:nvPr/>
          </p:nvSpPr>
          <p:spPr bwMode="auto">
            <a:xfrm rot="20738256">
              <a:off x="3078583" y="4942765"/>
              <a:ext cx="1214446" cy="85725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2202039" y="6058935"/>
            <a:ext cx="222708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стабильны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714744" y="5253351"/>
            <a:ext cx="4411336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выделяется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1МэВ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1нуклон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1" dur="2000" fill="hold"/>
                                        <p:tgtEl>
                                          <p:spTgt spid="92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animBg="1"/>
      <p:bldP spid="9218" grpId="0" animBg="1"/>
      <p:bldP spid="9229" grpId="0"/>
      <p:bldP spid="9230" grpId="0" animBg="1"/>
      <p:bldP spid="9231" grpId="0"/>
      <p:bldP spid="17" grpId="0" animBg="1"/>
      <p:bldP spid="9233" grpId="0" animBg="1"/>
      <p:bldP spid="9234" grpId="0" animBg="1"/>
      <p:bldP spid="9235" grpId="0"/>
      <p:bldP spid="24" grpId="0" animBg="1"/>
      <p:bldP spid="24" grpId="1" animBg="1"/>
      <p:bldP spid="25" grpId="0"/>
      <p:bldP spid="9236" grpId="0" animBg="1"/>
      <p:bldP spid="9236" grpId="1" animBg="1"/>
      <p:bldP spid="22" grpId="0" animBg="1"/>
      <p:bldP spid="102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0" y="1714488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ядерный.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6273225"/>
            <a:ext cx="55081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физика,стр.9,10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№32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343254" y="3522098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реактор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0" y="0"/>
            <a:ext cx="9144000" cy="6858000"/>
            <a:chOff x="-3429056" y="-214338"/>
            <a:chExt cx="9144000" cy="6858000"/>
          </a:xfrm>
        </p:grpSpPr>
        <p:grpSp>
          <p:nvGrpSpPr>
            <p:cNvPr id="11" name="Группа 28"/>
            <p:cNvGrpSpPr/>
            <p:nvPr/>
          </p:nvGrpSpPr>
          <p:grpSpPr>
            <a:xfrm>
              <a:off x="-3429056" y="-214338"/>
              <a:ext cx="9144000" cy="6858000"/>
              <a:chOff x="-3571932" y="0"/>
              <a:chExt cx="9144000" cy="6858000"/>
            </a:xfrm>
          </p:grpSpPr>
          <p:sp>
            <p:nvSpPr>
              <p:cNvPr id="14" name="Прямоугольник 13"/>
              <p:cNvSpPr/>
              <p:nvPr/>
            </p:nvSpPr>
            <p:spPr>
              <a:xfrm>
                <a:off x="-3571932" y="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Rectangle 19"/>
              <p:cNvSpPr>
                <a:spLocks noChangeArrowheads="1"/>
              </p:cNvSpPr>
              <p:nvPr/>
            </p:nvSpPr>
            <p:spPr bwMode="auto">
              <a:xfrm>
                <a:off x="1857292" y="3714752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1928794" y="4357694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4"/>
          <p:cNvGrpSpPr>
            <a:grpSpLocks/>
          </p:cNvGrpSpPr>
          <p:nvPr/>
        </p:nvGrpSpPr>
        <p:grpSpPr bwMode="auto">
          <a:xfrm>
            <a:off x="1785918" y="4429133"/>
            <a:ext cx="1143008" cy="1143008"/>
            <a:chOff x="8352" y="2558"/>
            <a:chExt cx="432" cy="432"/>
          </a:xfrm>
        </p:grpSpPr>
        <p:sp>
          <p:nvSpPr>
            <p:cNvPr id="36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7" name="Group 6"/>
            <p:cNvGrpSpPr>
              <a:grpSpLocks/>
            </p:cNvGrpSpPr>
            <p:nvPr/>
          </p:nvGrpSpPr>
          <p:grpSpPr bwMode="auto">
            <a:xfrm>
              <a:off x="8450" y="2666"/>
              <a:ext cx="231" cy="207"/>
              <a:chOff x="7173" y="5490"/>
              <a:chExt cx="143" cy="207"/>
            </a:xfrm>
          </p:grpSpPr>
          <p:sp>
            <p:nvSpPr>
              <p:cNvPr id="38" name="Line 7"/>
              <p:cNvSpPr>
                <a:spLocks noChangeShapeType="1"/>
              </p:cNvSpPr>
              <p:nvPr/>
            </p:nvSpPr>
            <p:spPr bwMode="auto">
              <a:xfrm>
                <a:off x="7173" y="5591"/>
                <a:ext cx="143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9" name="Line 8"/>
              <p:cNvSpPr>
                <a:spLocks noChangeShapeType="1"/>
              </p:cNvSpPr>
              <p:nvPr/>
            </p:nvSpPr>
            <p:spPr bwMode="auto">
              <a:xfrm rot="16200000">
                <a:off x="7109" y="5594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6353"/>
            <a:ext cx="105509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 +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28794" y="16353"/>
            <a:ext cx="22781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Kr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28662" y="-24"/>
            <a:ext cx="11977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60059" y="-11875"/>
            <a:ext cx="208101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+ 2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+2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85720" y="714356"/>
            <a:ext cx="4698659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СЫРЬЯ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ПРОДУКТОВ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73138" y="1428736"/>
            <a:ext cx="5827622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выделяется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1МэВ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нуклон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643042" y="2285992"/>
            <a:ext cx="1143008" cy="1143008"/>
            <a:chOff x="8352" y="2558"/>
            <a:chExt cx="432" cy="432"/>
          </a:xfrm>
        </p:grpSpPr>
        <p:sp>
          <p:nvSpPr>
            <p:cNvPr id="2053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8400" y="2582"/>
              <a:ext cx="336" cy="351"/>
              <a:chOff x="7108" y="3188"/>
              <a:chExt cx="207" cy="207"/>
            </a:xfrm>
          </p:grpSpPr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7108" y="3294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56" name="Line 8"/>
              <p:cNvSpPr>
                <a:spLocks noChangeShapeType="1"/>
              </p:cNvSpPr>
              <p:nvPr/>
            </p:nvSpPr>
            <p:spPr bwMode="auto">
              <a:xfrm rot="-5400000">
                <a:off x="7108" y="329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1621952" y="2636912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5" name="Group 4"/>
          <p:cNvGrpSpPr>
            <a:grpSpLocks/>
          </p:cNvGrpSpPr>
          <p:nvPr/>
        </p:nvGrpSpPr>
        <p:grpSpPr bwMode="auto">
          <a:xfrm>
            <a:off x="1500166" y="2428868"/>
            <a:ext cx="642942" cy="642941"/>
            <a:chOff x="8352" y="2558"/>
            <a:chExt cx="432" cy="432"/>
          </a:xfrm>
        </p:grpSpPr>
        <p:sp>
          <p:nvSpPr>
            <p:cNvPr id="16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7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18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0" name="Group 4"/>
          <p:cNvGrpSpPr>
            <a:grpSpLocks/>
          </p:cNvGrpSpPr>
          <p:nvPr/>
        </p:nvGrpSpPr>
        <p:grpSpPr bwMode="auto">
          <a:xfrm>
            <a:off x="2071670" y="2357430"/>
            <a:ext cx="785818" cy="857256"/>
            <a:chOff x="8352" y="2558"/>
            <a:chExt cx="432" cy="432"/>
          </a:xfrm>
        </p:grpSpPr>
        <p:sp>
          <p:nvSpPr>
            <p:cNvPr id="21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23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5" name="Прямоугольник 24"/>
          <p:cNvSpPr/>
          <p:nvPr/>
        </p:nvSpPr>
        <p:spPr>
          <a:xfrm>
            <a:off x="3000364" y="1928802"/>
            <a:ext cx="1818126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40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40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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000" b="1" cap="all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71802" y="2643182"/>
            <a:ext cx="1678665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40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40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cap="all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40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142976" y="3357374"/>
            <a:ext cx="2571767" cy="752471"/>
          </a:xfrm>
          <a:prstGeom prst="rect">
            <a:avLst/>
          </a:prstGeom>
          <a:gradFill rotWithShape="0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ОСК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9"/>
          <p:cNvSpPr>
            <a:spLocks noChangeArrowheads="1"/>
          </p:cNvSpPr>
          <p:nvPr/>
        </p:nvSpPr>
        <p:spPr bwMode="auto">
          <a:xfrm>
            <a:off x="2143108" y="2552694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Oval 9"/>
          <p:cNvSpPr>
            <a:spLocks noChangeArrowheads="1"/>
          </p:cNvSpPr>
          <p:nvPr/>
        </p:nvSpPr>
        <p:spPr bwMode="auto">
          <a:xfrm>
            <a:off x="1928794" y="2643182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Oval 9"/>
          <p:cNvSpPr>
            <a:spLocks noChangeArrowheads="1"/>
          </p:cNvSpPr>
          <p:nvPr/>
        </p:nvSpPr>
        <p:spPr bwMode="auto">
          <a:xfrm>
            <a:off x="2000232" y="2786058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0" name="Group 4"/>
          <p:cNvGrpSpPr>
            <a:grpSpLocks/>
          </p:cNvGrpSpPr>
          <p:nvPr/>
        </p:nvGrpSpPr>
        <p:grpSpPr bwMode="auto">
          <a:xfrm>
            <a:off x="2357422" y="4572008"/>
            <a:ext cx="785818" cy="857256"/>
            <a:chOff x="8352" y="2558"/>
            <a:chExt cx="432" cy="432"/>
          </a:xfrm>
        </p:grpSpPr>
        <p:sp>
          <p:nvSpPr>
            <p:cNvPr id="41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2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43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45" name="Group 4"/>
          <p:cNvGrpSpPr>
            <a:grpSpLocks/>
          </p:cNvGrpSpPr>
          <p:nvPr/>
        </p:nvGrpSpPr>
        <p:grpSpPr bwMode="auto">
          <a:xfrm>
            <a:off x="1785918" y="4679259"/>
            <a:ext cx="642942" cy="642941"/>
            <a:chOff x="8352" y="2558"/>
            <a:chExt cx="432" cy="432"/>
          </a:xfrm>
        </p:grpSpPr>
        <p:sp>
          <p:nvSpPr>
            <p:cNvPr id="46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7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48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2357422" y="4643446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Oval 9"/>
          <p:cNvSpPr>
            <a:spLocks noChangeArrowheads="1"/>
          </p:cNvSpPr>
          <p:nvPr/>
        </p:nvSpPr>
        <p:spPr bwMode="auto">
          <a:xfrm>
            <a:off x="2214546" y="4857760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Oval 9"/>
          <p:cNvSpPr>
            <a:spLocks noChangeArrowheads="1"/>
          </p:cNvSpPr>
          <p:nvPr/>
        </p:nvSpPr>
        <p:spPr bwMode="auto">
          <a:xfrm>
            <a:off x="2071670" y="4643446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1214414" y="5572140"/>
            <a:ext cx="2571767" cy="752471"/>
          </a:xfrm>
          <a:prstGeom prst="rect">
            <a:avLst/>
          </a:prstGeom>
          <a:gradFill rotWithShape="0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ОСК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214942" y="3857628"/>
            <a:ext cx="3257623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4400" b="1" cap="sm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ЦЕПНАЯ…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-38991" y="9291"/>
            <a:ext cx="9144000" cy="6858000"/>
            <a:chOff x="-3429056" y="-214314"/>
            <a:chExt cx="9144000" cy="6858000"/>
          </a:xfrm>
        </p:grpSpPr>
        <p:grpSp>
          <p:nvGrpSpPr>
            <p:cNvPr id="56" name="Группа 28"/>
            <p:cNvGrpSpPr/>
            <p:nvPr/>
          </p:nvGrpSpPr>
          <p:grpSpPr>
            <a:xfrm>
              <a:off x="-3429056" y="-214314"/>
              <a:ext cx="9144000" cy="6858000"/>
              <a:chOff x="-3571932" y="24"/>
              <a:chExt cx="9144000" cy="6858000"/>
            </a:xfrm>
          </p:grpSpPr>
          <p:sp>
            <p:nvSpPr>
              <p:cNvPr id="58" name="Прямоугольник 57"/>
              <p:cNvSpPr/>
              <p:nvPr/>
            </p:nvSpPr>
            <p:spPr>
              <a:xfrm>
                <a:off x="-3571932" y="24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9" name="Rectangle 19"/>
              <p:cNvSpPr>
                <a:spLocks noChangeArrowheads="1"/>
              </p:cNvSpPr>
              <p:nvPr/>
            </p:nvSpPr>
            <p:spPr bwMode="auto">
              <a:xfrm>
                <a:off x="1857292" y="2143116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57" name="Text Box 23"/>
            <p:cNvSpPr txBox="1">
              <a:spLocks noChangeArrowheads="1"/>
            </p:cNvSpPr>
            <p:nvPr/>
          </p:nvSpPr>
          <p:spPr bwMode="auto">
            <a:xfrm>
              <a:off x="2143044" y="2714596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60" name="Text Box 10">
            <a:hlinkClick r:id="rId9" action="ppaction://hlinkfile"/>
          </p:cNvPr>
          <p:cNvSpPr txBox="1">
            <a:spLocks noChangeArrowheads="1"/>
          </p:cNvSpPr>
          <p:nvPr/>
        </p:nvSpPr>
        <p:spPr bwMode="auto">
          <a:xfrm>
            <a:off x="5496424" y="6459436"/>
            <a:ext cx="3654075" cy="398564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Ядерный реактор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033E-7 L 0.17917 -0.16721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3136E-6 L -0.15174 -0.18964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" y="-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14431E-6 L 0.02153 0.24976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12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35" presetClass="path" presetSubtype="0" ac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94444E-6 4.95837E-6 L -0.19913 0.00462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2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63" presetClass="path" presetSubtype="0" ac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44444E-6 -4.19056E-6 L 0.28577 -0.00069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1" presetID="63" presetClass="path" presetSubtype="0" ac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44444E-6 -4.19056E-6 L 0.28577 -0.00069 " pathEditMode="relative" rAng="0" ptsTypes="AA">
                                      <p:cBhvr>
                                        <p:cTn id="1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8" presetID="35" presetClass="path" presetSubtype="0" ac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94444E-6 4.95837E-6 L -0.19913 0.00462 " pathEditMode="relative" rAng="0" ptsTypes="AA">
                                      <p:cBhvr>
                                        <p:cTn id="1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00"/>
                            </p:stCondLst>
                            <p:childTnLst>
                              <p:par>
                                <p:cTn id="1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0"/>
                            </p:stCondLst>
                            <p:childTnLst>
                              <p:par>
                                <p:cTn id="13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033E-7 L 0.17917 -0.16721 " pathEditMode="relative" rAng="0" ptsTypes="AA">
                                      <p:cBhvr>
                                        <p:cTn id="14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14431E-6 L 0.02153 0.24976 " pathEditMode="relative" rAng="0" ptsTypes="AA">
                                      <p:cBhvr>
                                        <p:cTn id="14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12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3136E-6 L -0.15174 -0.18964 " pathEditMode="relative" rAng="0" ptsTypes="AA">
                                      <p:cBhvr>
                                        <p:cTn id="1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" y="-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5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8" dur="2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0" dur="2000" fill="hold"/>
                                        <p:tgtEl>
                                          <p:spTgt spid="20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4" dur="2000" fill="hold"/>
                                        <p:tgtEl>
                                          <p:spTgt spid="6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3" grpId="0"/>
      <p:bldP spid="4" grpId="0"/>
      <p:bldP spid="5" grpId="0"/>
      <p:bldP spid="2050" grpId="0" animBg="1"/>
      <p:bldP spid="8" grpId="0" animBg="1"/>
      <p:bldP spid="2057" grpId="0" animBg="1"/>
      <p:bldP spid="2057" grpId="1" animBg="1"/>
      <p:bldP spid="25" grpId="0" animBg="1"/>
      <p:bldP spid="26" grpId="0" animBg="1"/>
      <p:bldP spid="2058" grpId="0" animBg="1"/>
      <p:bldP spid="2058" grpId="1" animBg="1"/>
      <p:bldP spid="28" grpId="0" animBg="1"/>
      <p:bldP spid="28" grpId="1" animBg="1"/>
      <p:bldP spid="33" grpId="0" animBg="1"/>
      <p:bldP spid="33" grpId="1" animBg="1"/>
      <p:bldP spid="34" grpId="0" animBg="1"/>
      <p:bldP spid="34" grpId="1" animBg="1"/>
      <p:bldP spid="34" grpId="2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60" grpId="0" animBg="1"/>
      <p:bldP spid="6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-24"/>
            <a:ext cx="24192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ЦЕПНАЯ…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643174" y="129581"/>
            <a:ext cx="2953053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1г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3т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угля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857232"/>
            <a:ext cx="4462375" cy="7694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пригоден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235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(1/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140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43438" y="857232"/>
            <a:ext cx="2497094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44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238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захват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928662" y="2137468"/>
            <a:ext cx="2303259" cy="107721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Размножен.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нейтронов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14282" y="2000240"/>
            <a:ext cx="776295" cy="125413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k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000364" y="2000240"/>
            <a:ext cx="863615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8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3643306" y="2107303"/>
            <a:ext cx="2351926" cy="1077218"/>
            <a:chOff x="1285852" y="3571876"/>
            <a:chExt cx="2351926" cy="1077218"/>
          </a:xfrm>
          <a:solidFill>
            <a:srgbClr val="FFFF00"/>
          </a:solidFill>
        </p:grpSpPr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1285852" y="3571876"/>
              <a:ext cx="2351926" cy="107721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число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t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)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число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t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-1)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428728" y="4143380"/>
              <a:ext cx="1785950" cy="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7500958" y="1785926"/>
            <a:ext cx="1399742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049431" y="2214554"/>
            <a:ext cx="166584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k=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!!!!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6000760" y="2857496"/>
            <a:ext cx="2930610" cy="5847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1,01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C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ВЗРЫВ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0" y="4027922"/>
            <a:ext cx="2005677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92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238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1833794" y="4000504"/>
            <a:ext cx="1545616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226553" y="4024442"/>
            <a:ext cx="2262158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92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239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667584" y="4012755"/>
            <a:ext cx="1003801" cy="830997"/>
          </a:xfrm>
          <a:prstGeom prst="rect">
            <a:avLst/>
          </a:prstGeom>
          <a:solidFill>
            <a:srgbClr val="33CCFF"/>
          </a:solidFill>
        </p:spPr>
        <p:txBody>
          <a:bodyPr wrap="none">
            <a:spAutoFit/>
          </a:bodyPr>
          <a:lstStyle/>
          <a:p>
            <a:r>
              <a:rPr lang="en-US" sz="4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8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800" b="1" baseline="30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4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429256" y="4000504"/>
            <a:ext cx="2348720" cy="830997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4800" b="1" baseline="-25000" dirty="0" smtClean="0">
                <a:latin typeface="Times New Roman" pitchFamily="18" charset="0"/>
                <a:cs typeface="Times New Roman" pitchFamily="18" charset="0"/>
              </a:rPr>
              <a:t>93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Np</a:t>
            </a:r>
            <a:r>
              <a:rPr lang="en-US" sz="4800" b="1" baseline="30000" dirty="0" smtClean="0">
                <a:latin typeface="Times New Roman" pitchFamily="18" charset="0"/>
                <a:cs typeface="Times New Roman" pitchFamily="18" charset="0"/>
              </a:rPr>
              <a:t>239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5000636"/>
            <a:ext cx="2605200" cy="83099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</a:t>
            </a:r>
            <a:r>
              <a:rPr kumimoji="0" lang="ru-RU" sz="4800" b="1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Np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239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2571736" y="5000636"/>
            <a:ext cx="2281394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94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Pu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239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4786314" y="5000448"/>
            <a:ext cx="1311578" cy="830997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e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20150183">
            <a:off x="5963829" y="4936167"/>
            <a:ext cx="3287375" cy="523220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плутоний=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опливо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785918" y="5945707"/>
            <a:ext cx="636360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Реакторы -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размножители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-7821" y="-24"/>
            <a:ext cx="9144000" cy="6858000"/>
            <a:chOff x="-3429056" y="-214314"/>
            <a:chExt cx="9144000" cy="6858000"/>
          </a:xfrm>
        </p:grpSpPr>
        <p:grpSp>
          <p:nvGrpSpPr>
            <p:cNvPr id="28" name="Группа 28"/>
            <p:cNvGrpSpPr/>
            <p:nvPr/>
          </p:nvGrpSpPr>
          <p:grpSpPr>
            <a:xfrm>
              <a:off x="-3429056" y="-214314"/>
              <a:ext cx="9144000" cy="6858000"/>
              <a:chOff x="-3571932" y="24"/>
              <a:chExt cx="9144000" cy="6858000"/>
            </a:xfrm>
          </p:grpSpPr>
          <p:sp>
            <p:nvSpPr>
              <p:cNvPr id="30" name="Прямоугольник 29"/>
              <p:cNvSpPr/>
              <p:nvPr/>
            </p:nvSpPr>
            <p:spPr>
              <a:xfrm>
                <a:off x="-3571932" y="24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Rectangle 19"/>
              <p:cNvSpPr>
                <a:spLocks noChangeArrowheads="1"/>
              </p:cNvSpPr>
              <p:nvPr/>
            </p:nvSpPr>
            <p:spPr bwMode="auto">
              <a:xfrm>
                <a:off x="1857292" y="2143116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9" name="Text Box 23"/>
            <p:cNvSpPr txBox="1">
              <a:spLocks noChangeArrowheads="1"/>
            </p:cNvSpPr>
            <p:nvPr/>
          </p:nvSpPr>
          <p:spPr bwMode="auto">
            <a:xfrm>
              <a:off x="2143044" y="2714596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5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3584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8" dur="2000" fill="hold"/>
                                        <p:tgtEl>
                                          <p:spTgt spid="3584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0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1" grpId="0"/>
      <p:bldP spid="3" grpId="0" animBg="1"/>
      <p:bldP spid="35842" grpId="0" animBg="1"/>
      <p:bldP spid="5" grpId="0" animBg="1"/>
      <p:bldP spid="35843" grpId="0" animBg="1"/>
      <p:bldP spid="35843" grpId="1" animBg="1"/>
      <p:bldP spid="35844" grpId="0" animBg="1"/>
      <p:bldP spid="35845" grpId="0"/>
      <p:bldP spid="35846" grpId="0" animBg="1"/>
      <p:bldP spid="35846" grpId="1" animBg="1"/>
      <p:bldP spid="14" grpId="0" animBg="1"/>
      <p:bldP spid="15" grpId="0" animBg="1"/>
      <p:bldP spid="15" grpId="1" animBg="1"/>
      <p:bldP spid="35847" grpId="0" animBg="1"/>
      <p:bldP spid="17" grpId="0" animBg="1"/>
      <p:bldP spid="18" grpId="0" animBg="1"/>
      <p:bldP spid="20" grpId="0" animBg="1"/>
      <p:bldP spid="19" grpId="0" animBg="1"/>
      <p:bldP spid="19" grpId="1" animBg="1"/>
      <p:bldP spid="35848" grpId="0" animBg="1"/>
      <p:bldP spid="22" grpId="0" animBg="1"/>
      <p:bldP spid="23" grpId="0" animBg="1"/>
      <p:bldP spid="24" grpId="0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Группа 70"/>
          <p:cNvGrpSpPr/>
          <p:nvPr/>
        </p:nvGrpSpPr>
        <p:grpSpPr>
          <a:xfrm>
            <a:off x="6215074" y="1142984"/>
            <a:ext cx="1143008" cy="1143008"/>
            <a:chOff x="6215074" y="2285992"/>
            <a:chExt cx="1143008" cy="1143008"/>
          </a:xfrm>
        </p:grpSpPr>
        <p:sp>
          <p:nvSpPr>
            <p:cNvPr id="72" name="Oval 5"/>
            <p:cNvSpPr>
              <a:spLocks noChangeArrowheads="1"/>
            </p:cNvSpPr>
            <p:nvPr/>
          </p:nvSpPr>
          <p:spPr bwMode="auto">
            <a:xfrm>
              <a:off x="6215074" y="2285992"/>
              <a:ext cx="1143008" cy="1143008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Rectangle 7"/>
            <p:cNvSpPr>
              <a:spLocks noChangeArrowheads="1"/>
            </p:cNvSpPr>
            <p:nvPr/>
          </p:nvSpPr>
          <p:spPr bwMode="auto">
            <a:xfrm>
              <a:off x="6215074" y="2571744"/>
              <a:ext cx="106952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U</a:t>
              </a:r>
              <a:r>
                <a:rPr kumimoji="0" lang="en-US" sz="40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23</a:t>
              </a:r>
              <a:r>
                <a:rPr kumimoji="0" lang="ru-RU" sz="40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5</a:t>
              </a:r>
              <a:endPara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grpSp>
        <p:nvGrpSpPr>
          <p:cNvPr id="57" name="Группа 56"/>
          <p:cNvGrpSpPr/>
          <p:nvPr/>
        </p:nvGrpSpPr>
        <p:grpSpPr>
          <a:xfrm>
            <a:off x="6072198" y="3000372"/>
            <a:ext cx="1143008" cy="1143008"/>
            <a:chOff x="6215074" y="2285992"/>
            <a:chExt cx="1143008" cy="1143008"/>
          </a:xfrm>
        </p:grpSpPr>
        <p:sp>
          <p:nvSpPr>
            <p:cNvPr id="58" name="Oval 5"/>
            <p:cNvSpPr>
              <a:spLocks noChangeArrowheads="1"/>
            </p:cNvSpPr>
            <p:nvPr/>
          </p:nvSpPr>
          <p:spPr bwMode="auto">
            <a:xfrm>
              <a:off x="6215074" y="2285992"/>
              <a:ext cx="1143008" cy="1143008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Rectangle 7"/>
            <p:cNvSpPr>
              <a:spLocks noChangeArrowheads="1"/>
            </p:cNvSpPr>
            <p:nvPr/>
          </p:nvSpPr>
          <p:spPr bwMode="auto">
            <a:xfrm>
              <a:off x="6215074" y="2571744"/>
              <a:ext cx="106952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U</a:t>
              </a:r>
              <a:r>
                <a:rPr kumimoji="0" lang="en-US" sz="4000" b="1" i="0" u="none" strike="noStrike" cap="none" normalizeH="0" baseline="3000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238</a:t>
              </a:r>
              <a:endPara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1714480" y="2214554"/>
            <a:ext cx="1143008" cy="1143008"/>
            <a:chOff x="6215074" y="2285992"/>
            <a:chExt cx="1143008" cy="1143008"/>
          </a:xfrm>
        </p:grpSpPr>
        <p:sp>
          <p:nvSpPr>
            <p:cNvPr id="36" name="Oval 5"/>
            <p:cNvSpPr>
              <a:spLocks noChangeArrowheads="1"/>
            </p:cNvSpPr>
            <p:nvPr/>
          </p:nvSpPr>
          <p:spPr bwMode="auto">
            <a:xfrm>
              <a:off x="6215074" y="2285992"/>
              <a:ext cx="1143008" cy="1143008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Rectangle 7"/>
            <p:cNvSpPr>
              <a:spLocks noChangeArrowheads="1"/>
            </p:cNvSpPr>
            <p:nvPr/>
          </p:nvSpPr>
          <p:spPr bwMode="auto">
            <a:xfrm>
              <a:off x="6215074" y="2571744"/>
              <a:ext cx="106952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U</a:t>
              </a:r>
              <a:r>
                <a:rPr kumimoji="0" lang="en-US" sz="40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23</a:t>
              </a:r>
              <a:r>
                <a:rPr kumimoji="0" lang="ru-RU" sz="40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5</a:t>
              </a:r>
              <a:endPara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6353"/>
            <a:ext cx="105509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 +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28794" y="16353"/>
            <a:ext cx="22781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Kr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28662" y="-24"/>
            <a:ext cx="11977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60059" y="-11875"/>
            <a:ext cx="208101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+ 2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+2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-66812" y="642918"/>
            <a:ext cx="6077689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выделяется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200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МэВ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ядро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2000232" y="3124198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2000232" y="2786058"/>
            <a:ext cx="642942" cy="642941"/>
            <a:chOff x="8352" y="2558"/>
            <a:chExt cx="432" cy="432"/>
          </a:xfrm>
        </p:grpSpPr>
        <p:sp>
          <p:nvSpPr>
            <p:cNvPr id="16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1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18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2" name="Group 4"/>
          <p:cNvGrpSpPr>
            <a:grpSpLocks/>
          </p:cNvGrpSpPr>
          <p:nvPr/>
        </p:nvGrpSpPr>
        <p:grpSpPr bwMode="auto">
          <a:xfrm>
            <a:off x="1928794" y="2071678"/>
            <a:ext cx="785818" cy="857256"/>
            <a:chOff x="8352" y="2558"/>
            <a:chExt cx="432" cy="432"/>
          </a:xfrm>
        </p:grpSpPr>
        <p:sp>
          <p:nvSpPr>
            <p:cNvPr id="21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3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23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8" name="Oval 9"/>
          <p:cNvSpPr>
            <a:spLocks noChangeArrowheads="1"/>
          </p:cNvSpPr>
          <p:nvPr/>
        </p:nvSpPr>
        <p:spPr bwMode="auto">
          <a:xfrm>
            <a:off x="2285984" y="2409818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Oval 9"/>
          <p:cNvSpPr>
            <a:spLocks noChangeArrowheads="1"/>
          </p:cNvSpPr>
          <p:nvPr/>
        </p:nvSpPr>
        <p:spPr bwMode="auto">
          <a:xfrm>
            <a:off x="2000232" y="2643182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Oval 9"/>
          <p:cNvSpPr>
            <a:spLocks noChangeArrowheads="1"/>
          </p:cNvSpPr>
          <p:nvPr/>
        </p:nvSpPr>
        <p:spPr bwMode="auto">
          <a:xfrm>
            <a:off x="2214546" y="2838446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4" name="Group 4"/>
          <p:cNvGrpSpPr>
            <a:grpSpLocks/>
          </p:cNvGrpSpPr>
          <p:nvPr/>
        </p:nvGrpSpPr>
        <p:grpSpPr bwMode="auto">
          <a:xfrm>
            <a:off x="6357950" y="1000108"/>
            <a:ext cx="785818" cy="857256"/>
            <a:chOff x="8352" y="2558"/>
            <a:chExt cx="432" cy="432"/>
          </a:xfrm>
        </p:grpSpPr>
        <p:sp>
          <p:nvSpPr>
            <p:cNvPr id="41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5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43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6715140" y="1285860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Oval 9"/>
          <p:cNvSpPr>
            <a:spLocks noChangeArrowheads="1"/>
          </p:cNvSpPr>
          <p:nvPr/>
        </p:nvSpPr>
        <p:spPr bwMode="auto">
          <a:xfrm>
            <a:off x="6715140" y="1714488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Oval 9"/>
          <p:cNvSpPr>
            <a:spLocks noChangeArrowheads="1"/>
          </p:cNvSpPr>
          <p:nvPr/>
        </p:nvSpPr>
        <p:spPr bwMode="auto">
          <a:xfrm>
            <a:off x="6357950" y="1571612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6072198" y="285728"/>
            <a:ext cx="297709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cap="sm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ЦЕПНАЯ…</a:t>
            </a:r>
            <a:endParaRPr lang="ru-RU" sz="40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3" name="Group 4"/>
          <p:cNvGrpSpPr>
            <a:grpSpLocks/>
          </p:cNvGrpSpPr>
          <p:nvPr/>
        </p:nvGrpSpPr>
        <p:grpSpPr bwMode="auto">
          <a:xfrm>
            <a:off x="6429388" y="1714488"/>
            <a:ext cx="642942" cy="642941"/>
            <a:chOff x="8352" y="2558"/>
            <a:chExt cx="432" cy="432"/>
          </a:xfrm>
        </p:grpSpPr>
        <p:sp>
          <p:nvSpPr>
            <p:cNvPr id="64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5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66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68" name="Группа 67"/>
          <p:cNvGrpSpPr/>
          <p:nvPr/>
        </p:nvGrpSpPr>
        <p:grpSpPr>
          <a:xfrm>
            <a:off x="6072198" y="3000372"/>
            <a:ext cx="1297150" cy="1143008"/>
            <a:chOff x="6203199" y="2285992"/>
            <a:chExt cx="1297150" cy="1143008"/>
          </a:xfrm>
        </p:grpSpPr>
        <p:sp>
          <p:nvSpPr>
            <p:cNvPr id="69" name="Oval 5"/>
            <p:cNvSpPr>
              <a:spLocks noChangeArrowheads="1"/>
            </p:cNvSpPr>
            <p:nvPr/>
          </p:nvSpPr>
          <p:spPr bwMode="auto">
            <a:xfrm>
              <a:off x="6215074" y="2285992"/>
              <a:ext cx="1143008" cy="1143008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Rectangle 7"/>
            <p:cNvSpPr>
              <a:spLocks noChangeArrowheads="1"/>
            </p:cNvSpPr>
            <p:nvPr/>
          </p:nvSpPr>
          <p:spPr bwMode="auto">
            <a:xfrm>
              <a:off x="6203199" y="2571744"/>
              <a:ext cx="129715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/>
              <a:r>
                <a:rPr lang="en-US" sz="40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Pu</a:t>
              </a:r>
              <a:r>
                <a:rPr lang="en-US" sz="4000" b="1" baseline="30000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239</a:t>
              </a:r>
              <a:endPara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38914" name="Text Box 2"/>
          <p:cNvSpPr txBox="1">
            <a:spLocks noChangeArrowheads="1"/>
          </p:cNvSpPr>
          <p:nvPr/>
        </p:nvSpPr>
        <p:spPr bwMode="auto">
          <a:xfrm rot="16200000" flipH="1">
            <a:off x="2979228" y="2223246"/>
            <a:ext cx="3387414" cy="1512642"/>
          </a:xfrm>
          <a:prstGeom prst="rect">
            <a:avLst/>
          </a:prstGeom>
          <a:solidFill>
            <a:srgbClr val="CCE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</a:rPr>
              <a:t>ЗАМЕДЛИТЕЛЬ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smtClean="0">
                <a:latin typeface="Times New Roman" pitchFamily="18" charset="0"/>
              </a:rPr>
              <a:t>        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n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1785918" y="4857760"/>
            <a:ext cx="5287281" cy="83099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Критич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еская 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MIN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Rectangle 3"/>
          <p:cNvSpPr>
            <a:spLocks noChangeArrowheads="1"/>
          </p:cNvSpPr>
          <p:nvPr/>
        </p:nvSpPr>
        <p:spPr bwMode="auto">
          <a:xfrm>
            <a:off x="2500298" y="5786454"/>
            <a:ext cx="3655168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-235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 кг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9см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0" y="24"/>
            <a:ext cx="9144000" cy="6858000"/>
            <a:chOff x="-3429056" y="-214314"/>
            <a:chExt cx="9144000" cy="6858000"/>
          </a:xfrm>
        </p:grpSpPr>
        <p:grpSp>
          <p:nvGrpSpPr>
            <p:cNvPr id="60" name="Группа 28"/>
            <p:cNvGrpSpPr/>
            <p:nvPr/>
          </p:nvGrpSpPr>
          <p:grpSpPr>
            <a:xfrm>
              <a:off x="-3429056" y="-214314"/>
              <a:ext cx="9144000" cy="6858000"/>
              <a:chOff x="-3571932" y="24"/>
              <a:chExt cx="9144000" cy="6858000"/>
            </a:xfrm>
          </p:grpSpPr>
          <p:sp>
            <p:nvSpPr>
              <p:cNvPr id="62" name="Прямоугольник 61"/>
              <p:cNvSpPr/>
              <p:nvPr/>
            </p:nvSpPr>
            <p:spPr>
              <a:xfrm>
                <a:off x="-3571932" y="24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5" name="Rectangle 19"/>
              <p:cNvSpPr>
                <a:spLocks noChangeArrowheads="1"/>
              </p:cNvSpPr>
              <p:nvPr/>
            </p:nvSpPr>
            <p:spPr bwMode="auto">
              <a:xfrm>
                <a:off x="1857292" y="2143116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1" name="Text Box 23"/>
            <p:cNvSpPr txBox="1">
              <a:spLocks noChangeArrowheads="1"/>
            </p:cNvSpPr>
            <p:nvPr/>
          </p:nvSpPr>
          <p:spPr bwMode="auto">
            <a:xfrm>
              <a:off x="2143044" y="2714596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3136E-6 L -0.15174 -0.18964 " pathEditMode="relative" rAng="0" ptsTypes="AA">
                                      <p:cBhvr>
                                        <p:cTn id="10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0" y="-9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0092 L 0.46858 0.0333 " pathEditMode="relative" rAng="0" ptsTypes="AA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00" y="1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6" presetID="63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9.15819E-7 L -0.0059 -0.31221 " pathEditMode="relative" rAng="0" ptsTypes="AA">
                                      <p:cBhvr>
                                        <p:cTn id="10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-15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8" presetID="35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8.97317E-7 L 0.0099 0.5777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" y="28900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033E-7 L 0.45469 -0.09389 " pathEditMode="relative" rAng="0" ptsTypes="AA">
                                      <p:cBhvr>
                                        <p:cTn id="11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00" y="-4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033E-7 L 0.17917 -0.16721 " pathEditMode="relative" rAng="0" ptsTypes="AA">
                                      <p:cBhvr>
                                        <p:cTn id="13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0" y="-8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9778E-7 L 0.20677 0.09112 " pathEditMode="relative" rAng="0" ptsTypes="AA">
                                      <p:cBhvr>
                                        <p:cTn id="1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00" y="4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3136E-6 L -0.15174 -0.18964 " pathEditMode="relative" rAng="0" ptsTypes="AA">
                                      <p:cBhvr>
                                        <p:cTn id="15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0" y="-9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7" presetID="35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0371 L 0.00591 0.7063 " pathEditMode="relative" rAng="0" ptsTypes="AA">
                                      <p:cBhvr>
                                        <p:cTn id="15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3510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63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6.10546E-7 L -0.00191 -0.20814 " pathEditMode="relative" rAng="0" ptsTypes="AA">
                                      <p:cBhvr>
                                        <p:cTn id="1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0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5" presetClass="emph" presetSubtype="0" repeatCount="5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68178E-6 L 0.21285 0.003 " pathEditMode="relative" rAng="0" ptsTypes="AA">
                                      <p:cBhvr>
                                        <p:cTn id="17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6" dur="2000" fill="hold"/>
                                        <p:tgtEl>
                                          <p:spTgt spid="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3" grpId="0"/>
      <p:bldP spid="4" grpId="0"/>
      <p:bldP spid="5" grpId="0"/>
      <p:bldP spid="8" grpId="0" animBg="1"/>
      <p:bldP spid="2057" grpId="0" animBg="1"/>
      <p:bldP spid="2057" grpId="1" animBg="1"/>
      <p:bldP spid="28" grpId="0" animBg="1"/>
      <p:bldP spid="28" grpId="1" animBg="1"/>
      <p:bldP spid="28" grpId="2" animBg="1"/>
      <p:bldP spid="33" grpId="0" animBg="1"/>
      <p:bldP spid="33" grpId="1" animBg="1"/>
      <p:bldP spid="34" grpId="0" animBg="1"/>
      <p:bldP spid="34" grpId="1" animBg="1"/>
      <p:bldP spid="34" grpId="2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4" grpId="0" animBg="1"/>
      <p:bldP spid="38914" grpId="0" animBg="1"/>
      <p:bldP spid="38915" grpId="0" animBg="1"/>
      <p:bldP spid="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931495" y="2003609"/>
            <a:ext cx="2913537" cy="2391670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1175947" y="1375856"/>
            <a:ext cx="5098690" cy="3696218"/>
            <a:chOff x="1222849" y="1363414"/>
            <a:chExt cx="5098690" cy="3696218"/>
          </a:xfrm>
        </p:grpSpPr>
        <p:grpSp>
          <p:nvGrpSpPr>
            <p:cNvPr id="51" name="Группа 50"/>
            <p:cNvGrpSpPr/>
            <p:nvPr/>
          </p:nvGrpSpPr>
          <p:grpSpPr>
            <a:xfrm>
              <a:off x="1222849" y="1363414"/>
              <a:ext cx="5098690" cy="3696218"/>
              <a:chOff x="1222849" y="1363414"/>
              <a:chExt cx="5098690" cy="3696218"/>
            </a:xfrm>
          </p:grpSpPr>
          <p:sp>
            <p:nvSpPr>
              <p:cNvPr id="34819" name="Rectangle 3"/>
              <p:cNvSpPr>
                <a:spLocks noChangeArrowheads="1"/>
              </p:cNvSpPr>
              <p:nvPr/>
            </p:nvSpPr>
            <p:spPr bwMode="auto">
              <a:xfrm>
                <a:off x="1222849" y="2450537"/>
                <a:ext cx="2330830" cy="1521972"/>
              </a:xfrm>
              <a:prstGeom prst="rect">
                <a:avLst/>
              </a:prstGeom>
              <a:solidFill>
                <a:srgbClr val="FFCCCC"/>
              </a:solidFill>
              <a:ln w="57150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1" name="Rectangle 5"/>
              <p:cNvSpPr>
                <a:spLocks noChangeArrowheads="1"/>
              </p:cNvSpPr>
              <p:nvPr/>
            </p:nvSpPr>
            <p:spPr bwMode="auto">
              <a:xfrm>
                <a:off x="2242587" y="1363414"/>
                <a:ext cx="437031" cy="1087123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2" name="Rectangle 6"/>
              <p:cNvSpPr>
                <a:spLocks noChangeArrowheads="1"/>
              </p:cNvSpPr>
              <p:nvPr/>
            </p:nvSpPr>
            <p:spPr bwMode="auto">
              <a:xfrm>
                <a:off x="2242587" y="1363414"/>
                <a:ext cx="3496245" cy="217425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3" name="Rectangle 7"/>
              <p:cNvSpPr>
                <a:spLocks noChangeArrowheads="1"/>
              </p:cNvSpPr>
              <p:nvPr/>
            </p:nvSpPr>
            <p:spPr bwMode="auto">
              <a:xfrm>
                <a:off x="2242587" y="4842207"/>
                <a:ext cx="3496245" cy="217425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4" name="Rectangle 8"/>
              <p:cNvSpPr>
                <a:spLocks noChangeArrowheads="1"/>
              </p:cNvSpPr>
              <p:nvPr/>
            </p:nvSpPr>
            <p:spPr bwMode="auto">
              <a:xfrm>
                <a:off x="5010447" y="2015688"/>
                <a:ext cx="1311092" cy="2391670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5" name="Rectangle 9"/>
              <p:cNvSpPr>
                <a:spLocks noChangeArrowheads="1"/>
              </p:cNvSpPr>
              <p:nvPr/>
            </p:nvSpPr>
            <p:spPr bwMode="auto">
              <a:xfrm>
                <a:off x="5447478" y="1580839"/>
                <a:ext cx="291354" cy="478397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6" name="Rectangle 10"/>
              <p:cNvSpPr>
                <a:spLocks noChangeArrowheads="1"/>
              </p:cNvSpPr>
              <p:nvPr/>
            </p:nvSpPr>
            <p:spPr bwMode="auto">
              <a:xfrm>
                <a:off x="5447478" y="4407358"/>
                <a:ext cx="291354" cy="434849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59" name="Rectangle 43"/>
              <p:cNvSpPr>
                <a:spLocks noChangeArrowheads="1"/>
              </p:cNvSpPr>
              <p:nvPr/>
            </p:nvSpPr>
            <p:spPr bwMode="auto">
              <a:xfrm>
                <a:off x="2262046" y="3929066"/>
                <a:ext cx="446101" cy="928694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Прямоугольник 47"/>
              <p:cNvSpPr/>
              <p:nvPr/>
            </p:nvSpPr>
            <p:spPr bwMode="auto">
              <a:xfrm flipH="1">
                <a:off x="5473706" y="4286256"/>
                <a:ext cx="214314" cy="642942"/>
              </a:xfrm>
              <a:prstGeom prst="rect">
                <a:avLst/>
              </a:prstGeom>
              <a:solidFill>
                <a:srgbClr val="FFCCCC"/>
              </a:solidFill>
              <a:ln w="38100">
                <a:solidFill>
                  <a:srgbClr val="FFCCCC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49" name="Прямоугольник 48"/>
              <p:cNvSpPr/>
              <p:nvPr/>
            </p:nvSpPr>
            <p:spPr bwMode="auto">
              <a:xfrm flipH="1">
                <a:off x="2298684" y="3857628"/>
                <a:ext cx="357190" cy="1143008"/>
              </a:xfrm>
              <a:prstGeom prst="rect">
                <a:avLst/>
              </a:prstGeom>
              <a:solidFill>
                <a:srgbClr val="FFCCCC"/>
              </a:solidFill>
              <a:ln w="38100">
                <a:solidFill>
                  <a:srgbClr val="FFCCCC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50" name="Прямоугольник 49"/>
              <p:cNvSpPr/>
              <p:nvPr/>
            </p:nvSpPr>
            <p:spPr bwMode="auto">
              <a:xfrm flipH="1">
                <a:off x="2279634" y="1449374"/>
                <a:ext cx="357190" cy="1143008"/>
              </a:xfrm>
              <a:prstGeom prst="rect">
                <a:avLst/>
              </a:prstGeom>
              <a:solidFill>
                <a:srgbClr val="FFCCCC"/>
              </a:solidFill>
              <a:ln w="38100">
                <a:solidFill>
                  <a:srgbClr val="FFCCCC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</p:grpSp>
        <p:sp>
          <p:nvSpPr>
            <p:cNvPr id="45" name="Прямоугольник 44"/>
            <p:cNvSpPr/>
            <p:nvPr/>
          </p:nvSpPr>
          <p:spPr bwMode="auto">
            <a:xfrm flipH="1">
              <a:off x="5481644" y="1487732"/>
              <a:ext cx="214314" cy="785818"/>
            </a:xfrm>
            <a:prstGeom prst="rect">
              <a:avLst/>
            </a:prstGeom>
            <a:solidFill>
              <a:srgbClr val="FFCCCC"/>
            </a:solidFill>
            <a:ln w="38100">
              <a:solidFill>
                <a:srgbClr val="FFCCCC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</p:grp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711679" y="785794"/>
            <a:ext cx="145677" cy="2174246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4" name="AutoShape 18"/>
          <p:cNvSpPr>
            <a:spLocks noChangeArrowheads="1"/>
          </p:cNvSpPr>
          <p:nvPr/>
        </p:nvSpPr>
        <p:spPr bwMode="auto">
          <a:xfrm>
            <a:off x="7049923" y="1600449"/>
            <a:ext cx="728384" cy="1304547"/>
          </a:xfrm>
          <a:prstGeom prst="parallelogram">
            <a:avLst>
              <a:gd name="adj" fmla="val 51667"/>
            </a:avLst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5" name="AutoShape 19"/>
          <p:cNvSpPr>
            <a:spLocks noChangeArrowheads="1"/>
          </p:cNvSpPr>
          <p:nvPr/>
        </p:nvSpPr>
        <p:spPr bwMode="auto">
          <a:xfrm>
            <a:off x="6989224" y="3102811"/>
            <a:ext cx="582707" cy="652274"/>
          </a:xfrm>
          <a:prstGeom prst="hexagon">
            <a:avLst>
              <a:gd name="adj" fmla="val 33333"/>
              <a:gd name="vf" fmla="val 115470"/>
            </a:avLst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7778307" y="2059236"/>
            <a:ext cx="437031" cy="869698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Г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9" name="Line 23"/>
          <p:cNvSpPr>
            <a:spLocks noChangeShapeType="1"/>
          </p:cNvSpPr>
          <p:nvPr/>
        </p:nvSpPr>
        <p:spPr bwMode="auto">
          <a:xfrm>
            <a:off x="7486954" y="2450537"/>
            <a:ext cx="437031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904912" y="2015688"/>
            <a:ext cx="357190" cy="2391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1" name="Rectangle 25"/>
          <p:cNvSpPr>
            <a:spLocks noChangeArrowheads="1"/>
          </p:cNvSpPr>
          <p:nvPr/>
        </p:nvSpPr>
        <p:spPr bwMode="auto">
          <a:xfrm>
            <a:off x="2970971" y="1019159"/>
            <a:ext cx="145677" cy="2826519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2" name="Rectangle 26"/>
          <p:cNvSpPr>
            <a:spLocks noChangeArrowheads="1"/>
          </p:cNvSpPr>
          <p:nvPr/>
        </p:nvSpPr>
        <p:spPr bwMode="auto">
          <a:xfrm>
            <a:off x="3262325" y="493716"/>
            <a:ext cx="145677" cy="2826519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3" name="AutoShape 27"/>
          <p:cNvSpPr>
            <a:spLocks noChangeArrowheads="1"/>
          </p:cNvSpPr>
          <p:nvPr/>
        </p:nvSpPr>
        <p:spPr bwMode="auto">
          <a:xfrm>
            <a:off x="785818" y="4842207"/>
            <a:ext cx="1571604" cy="729933"/>
          </a:xfrm>
          <a:prstGeom prst="wedgeRectCallout">
            <a:avLst>
              <a:gd name="adj1" fmla="val 6862"/>
              <a:gd name="adj2" fmla="val -17051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отраж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нейтронов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57" name="Text Box 41"/>
          <p:cNvSpPr txBox="1">
            <a:spLocks noChangeArrowheads="1"/>
          </p:cNvSpPr>
          <p:nvPr/>
        </p:nvSpPr>
        <p:spPr bwMode="auto">
          <a:xfrm>
            <a:off x="6541979" y="3071810"/>
            <a:ext cx="238773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конденсатор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58" name="Text Box 42"/>
          <p:cNvSpPr txBox="1">
            <a:spLocks noChangeArrowheads="1"/>
          </p:cNvSpPr>
          <p:nvPr/>
        </p:nvSpPr>
        <p:spPr bwMode="auto">
          <a:xfrm>
            <a:off x="6643702" y="1071546"/>
            <a:ext cx="167959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cs typeface="Times New Roman" pitchFamily="18" charset="0"/>
              </a:rPr>
              <a:t>турбина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54" name="Text Box 38"/>
          <p:cNvSpPr txBox="1">
            <a:spLocks noChangeArrowheads="1"/>
          </p:cNvSpPr>
          <p:nvPr/>
        </p:nvSpPr>
        <p:spPr bwMode="auto">
          <a:xfrm rot="19897078">
            <a:off x="1154093" y="2970679"/>
            <a:ext cx="2006624" cy="7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акт.  зона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55" name="Text Box 39"/>
          <p:cNvSpPr txBox="1">
            <a:spLocks noChangeArrowheads="1"/>
          </p:cNvSpPr>
          <p:nvPr/>
        </p:nvSpPr>
        <p:spPr bwMode="auto">
          <a:xfrm>
            <a:off x="2428860" y="642918"/>
            <a:ext cx="1857388" cy="5000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топливо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57488" y="1058275"/>
            <a:ext cx="10855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cap="small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d,B</a:t>
            </a:r>
            <a:endParaRPr lang="ru-RU" sz="32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42"/>
          <p:cNvSpPr txBox="1">
            <a:spLocks noChangeArrowheads="1"/>
          </p:cNvSpPr>
          <p:nvPr/>
        </p:nvSpPr>
        <p:spPr bwMode="auto">
          <a:xfrm>
            <a:off x="-32" y="0"/>
            <a:ext cx="1643074" cy="857232"/>
          </a:xfrm>
          <a:prstGeom prst="rect">
            <a:avLst/>
          </a:prstGeom>
          <a:solidFill>
            <a:srgbClr val="0014A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Регулир.поглотители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Стрелка вверх 56"/>
          <p:cNvSpPr/>
          <p:nvPr/>
        </p:nvSpPr>
        <p:spPr bwMode="auto">
          <a:xfrm>
            <a:off x="2357422" y="1571612"/>
            <a:ext cx="214314" cy="1071570"/>
          </a:xfrm>
          <a:prstGeom prst="upArrow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58" name="Стрелка вверх 57"/>
          <p:cNvSpPr/>
          <p:nvPr/>
        </p:nvSpPr>
        <p:spPr bwMode="auto">
          <a:xfrm rot="10800000">
            <a:off x="5429256" y="1500174"/>
            <a:ext cx="214314" cy="1071570"/>
          </a:xfrm>
          <a:prstGeom prst="upArrow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grpSp>
        <p:nvGrpSpPr>
          <p:cNvPr id="63" name="Группа 62"/>
          <p:cNvGrpSpPr/>
          <p:nvPr/>
        </p:nvGrpSpPr>
        <p:grpSpPr>
          <a:xfrm>
            <a:off x="5010447" y="2214554"/>
            <a:ext cx="2351302" cy="1974940"/>
            <a:chOff x="5010447" y="2214994"/>
            <a:chExt cx="2351302" cy="1974940"/>
          </a:xfrm>
        </p:grpSpPr>
        <p:grpSp>
          <p:nvGrpSpPr>
            <p:cNvPr id="34827" name="Group 11"/>
            <p:cNvGrpSpPr>
              <a:grpSpLocks/>
            </p:cNvGrpSpPr>
            <p:nvPr/>
          </p:nvGrpSpPr>
          <p:grpSpPr bwMode="auto">
            <a:xfrm>
              <a:off x="5010447" y="2227785"/>
              <a:ext cx="1165415" cy="1962148"/>
              <a:chOff x="12384" y="8349"/>
              <a:chExt cx="1152" cy="1105"/>
            </a:xfrm>
          </p:grpSpPr>
          <p:grpSp>
            <p:nvGrpSpPr>
              <p:cNvPr id="34828" name="Group 12"/>
              <p:cNvGrpSpPr>
                <a:grpSpLocks/>
              </p:cNvGrpSpPr>
              <p:nvPr/>
            </p:nvGrpSpPr>
            <p:grpSpPr bwMode="auto">
              <a:xfrm>
                <a:off x="12384" y="8349"/>
                <a:ext cx="1152" cy="772"/>
                <a:chOff x="12384" y="8347"/>
                <a:chExt cx="1154" cy="1273"/>
              </a:xfrm>
            </p:grpSpPr>
            <p:sp>
              <p:nvSpPr>
                <p:cNvPr id="34829" name="AutoShape 13"/>
                <p:cNvSpPr>
                  <a:spLocks noChangeArrowheads="1"/>
                </p:cNvSpPr>
                <p:nvPr/>
              </p:nvSpPr>
              <p:spPr bwMode="auto">
                <a:xfrm rot="-5296084">
                  <a:off x="12599" y="8134"/>
                  <a:ext cx="725" cy="1152"/>
                </a:xfrm>
                <a:custGeom>
                  <a:avLst/>
                  <a:gdLst>
                    <a:gd name="G0" fmla="+- 5400 0 0"/>
                    <a:gd name="G1" fmla="+- 11796480 0 0"/>
                    <a:gd name="G2" fmla="+- 0 0 11796480"/>
                    <a:gd name="T0" fmla="*/ 0 256 1"/>
                    <a:gd name="T1" fmla="*/ 180 256 1"/>
                    <a:gd name="G3" fmla="+- 11796480 T0 T1"/>
                    <a:gd name="T2" fmla="*/ 0 256 1"/>
                    <a:gd name="T3" fmla="*/ 90 256 1"/>
                    <a:gd name="G4" fmla="+- 11796480 T2 T3"/>
                    <a:gd name="G5" fmla="*/ G4 2 1"/>
                    <a:gd name="T4" fmla="*/ 90 256 1"/>
                    <a:gd name="T5" fmla="*/ 0 256 1"/>
                    <a:gd name="G6" fmla="+- 11796480 T4 T5"/>
                    <a:gd name="G7" fmla="*/ G6 2 1"/>
                    <a:gd name="G8" fmla="abs 1179648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5400"/>
                    <a:gd name="G18" fmla="*/ 5400 1 2"/>
                    <a:gd name="G19" fmla="+- G18 5400 0"/>
                    <a:gd name="G20" fmla="cos G19 11796480"/>
                    <a:gd name="G21" fmla="sin G19 11796480"/>
                    <a:gd name="G22" fmla="+- G20 10800 0"/>
                    <a:gd name="G23" fmla="+- G21 10800 0"/>
                    <a:gd name="G24" fmla="+- 10800 0 G20"/>
                    <a:gd name="G25" fmla="+- 5400 10800 0"/>
                    <a:gd name="G26" fmla="?: G9 G17 G25"/>
                    <a:gd name="G27" fmla="?: G9 0 21600"/>
                    <a:gd name="G28" fmla="cos 10800 11796480"/>
                    <a:gd name="G29" fmla="sin 10800 11796480"/>
                    <a:gd name="G30" fmla="sin 5400 1179648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11796480 G34 0"/>
                    <a:gd name="G36" fmla="?: G6 G35 G31"/>
                    <a:gd name="G37" fmla="+- 21600 0 G36"/>
                    <a:gd name="G38" fmla="?: G4 0 G33"/>
                    <a:gd name="G39" fmla="?: 1179648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0 h 21600"/>
                    <a:gd name="T14" fmla="*/ 2700 w 21600"/>
                    <a:gd name="T15" fmla="*/ 10800 h 21600"/>
                    <a:gd name="T16" fmla="*/ 10800 w 21600"/>
                    <a:gd name="T17" fmla="*/ 5400 h 21600"/>
                    <a:gd name="T18" fmla="*/ 189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399"/>
                        <a:pt x="16199" y="7817"/>
                        <a:pt x="16200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4830" name="AutoShape 14"/>
                <p:cNvSpPr>
                  <a:spLocks noChangeArrowheads="1"/>
                </p:cNvSpPr>
                <p:nvPr/>
              </p:nvSpPr>
              <p:spPr bwMode="auto">
                <a:xfrm rot="5296084" flipH="1">
                  <a:off x="12597" y="8682"/>
                  <a:ext cx="725" cy="1152"/>
                </a:xfrm>
                <a:custGeom>
                  <a:avLst/>
                  <a:gdLst>
                    <a:gd name="G0" fmla="+- 5400 0 0"/>
                    <a:gd name="G1" fmla="+- 11796480 0 0"/>
                    <a:gd name="G2" fmla="+- 0 0 11796480"/>
                    <a:gd name="T0" fmla="*/ 0 256 1"/>
                    <a:gd name="T1" fmla="*/ 180 256 1"/>
                    <a:gd name="G3" fmla="+- 11796480 T0 T1"/>
                    <a:gd name="T2" fmla="*/ 0 256 1"/>
                    <a:gd name="T3" fmla="*/ 90 256 1"/>
                    <a:gd name="G4" fmla="+- 11796480 T2 T3"/>
                    <a:gd name="G5" fmla="*/ G4 2 1"/>
                    <a:gd name="T4" fmla="*/ 90 256 1"/>
                    <a:gd name="T5" fmla="*/ 0 256 1"/>
                    <a:gd name="G6" fmla="+- 11796480 T4 T5"/>
                    <a:gd name="G7" fmla="*/ G6 2 1"/>
                    <a:gd name="G8" fmla="abs 1179648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5400"/>
                    <a:gd name="G18" fmla="*/ 5400 1 2"/>
                    <a:gd name="G19" fmla="+- G18 5400 0"/>
                    <a:gd name="G20" fmla="cos G19 11796480"/>
                    <a:gd name="G21" fmla="sin G19 11796480"/>
                    <a:gd name="G22" fmla="+- G20 10800 0"/>
                    <a:gd name="G23" fmla="+- G21 10800 0"/>
                    <a:gd name="G24" fmla="+- 10800 0 G20"/>
                    <a:gd name="G25" fmla="+- 5400 10800 0"/>
                    <a:gd name="G26" fmla="?: G9 G17 G25"/>
                    <a:gd name="G27" fmla="?: G9 0 21600"/>
                    <a:gd name="G28" fmla="cos 10800 11796480"/>
                    <a:gd name="G29" fmla="sin 10800 11796480"/>
                    <a:gd name="G30" fmla="sin 5400 1179648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11796480 G34 0"/>
                    <a:gd name="G36" fmla="?: G6 G35 G31"/>
                    <a:gd name="G37" fmla="+- 21600 0 G36"/>
                    <a:gd name="G38" fmla="?: G4 0 G33"/>
                    <a:gd name="G39" fmla="?: 1179648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0 h 21600"/>
                    <a:gd name="T14" fmla="*/ 2700 w 21600"/>
                    <a:gd name="T15" fmla="*/ 10800 h 21600"/>
                    <a:gd name="T16" fmla="*/ 10800 w 21600"/>
                    <a:gd name="T17" fmla="*/ 5400 h 21600"/>
                    <a:gd name="T18" fmla="*/ 189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399"/>
                        <a:pt x="16199" y="7817"/>
                        <a:pt x="16200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4831" name="AutoShape 15"/>
              <p:cNvSpPr>
                <a:spLocks noChangeArrowheads="1"/>
              </p:cNvSpPr>
              <p:nvPr/>
            </p:nvSpPr>
            <p:spPr bwMode="auto">
              <a:xfrm rot="-5296084">
                <a:off x="12741" y="8659"/>
                <a:ext cx="440" cy="1150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4832" name="Rectangle 16"/>
            <p:cNvSpPr>
              <a:spLocks noChangeArrowheads="1"/>
            </p:cNvSpPr>
            <p:nvPr/>
          </p:nvSpPr>
          <p:spPr bwMode="auto">
            <a:xfrm>
              <a:off x="5593154" y="2214994"/>
              <a:ext cx="1748122" cy="2174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33" name="Rectangle 17"/>
            <p:cNvSpPr>
              <a:spLocks noChangeArrowheads="1"/>
            </p:cNvSpPr>
            <p:nvPr/>
          </p:nvSpPr>
          <p:spPr bwMode="auto">
            <a:xfrm>
              <a:off x="5606802" y="3972509"/>
              <a:ext cx="1748122" cy="2174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36" name="Rectangle 20"/>
            <p:cNvSpPr>
              <a:spLocks noChangeArrowheads="1"/>
            </p:cNvSpPr>
            <p:nvPr/>
          </p:nvSpPr>
          <p:spPr bwMode="auto">
            <a:xfrm>
              <a:off x="7164240" y="3755084"/>
              <a:ext cx="197509" cy="2174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37" name="Rectangle 21"/>
            <p:cNvSpPr>
              <a:spLocks noChangeArrowheads="1"/>
            </p:cNvSpPr>
            <p:nvPr/>
          </p:nvSpPr>
          <p:spPr bwMode="auto">
            <a:xfrm>
              <a:off x="7195600" y="2885386"/>
              <a:ext cx="145677" cy="2174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Прямоугольник 58"/>
            <p:cNvSpPr/>
            <p:nvPr/>
          </p:nvSpPr>
          <p:spPr bwMode="auto">
            <a:xfrm>
              <a:off x="5429256" y="2262322"/>
              <a:ext cx="428628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60" name="Прямоугольник 59"/>
            <p:cNvSpPr/>
            <p:nvPr/>
          </p:nvSpPr>
          <p:spPr bwMode="auto">
            <a:xfrm>
              <a:off x="5429256" y="4007328"/>
              <a:ext cx="428628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 bwMode="auto">
            <a:xfrm rot="21032251">
              <a:off x="5429256" y="3422176"/>
              <a:ext cx="428628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 bwMode="auto">
            <a:xfrm rot="452600">
              <a:off x="5390316" y="2843989"/>
              <a:ext cx="428628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64" name="Прямоугольник 63"/>
            <p:cNvSpPr/>
            <p:nvPr/>
          </p:nvSpPr>
          <p:spPr bwMode="auto">
            <a:xfrm rot="16200000">
              <a:off x="7123296" y="3858068"/>
              <a:ext cx="285752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</p:grpSp>
      <p:sp>
        <p:nvSpPr>
          <p:cNvPr id="34856" name="Text Box 40"/>
          <p:cNvSpPr txBox="1">
            <a:spLocks noChangeArrowheads="1"/>
          </p:cNvSpPr>
          <p:nvPr/>
        </p:nvSpPr>
        <p:spPr bwMode="auto">
          <a:xfrm>
            <a:off x="3857620" y="2786058"/>
            <a:ext cx="271464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парогенератор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Стрелка вверх 64"/>
          <p:cNvSpPr/>
          <p:nvPr/>
        </p:nvSpPr>
        <p:spPr bwMode="auto">
          <a:xfrm rot="5400000">
            <a:off x="6215074" y="1785926"/>
            <a:ext cx="214314" cy="1071570"/>
          </a:xfrm>
          <a:prstGeom prst="upArrow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66" name="Text Box 42"/>
          <p:cNvSpPr txBox="1">
            <a:spLocks noChangeArrowheads="1"/>
          </p:cNvSpPr>
          <p:nvPr/>
        </p:nvSpPr>
        <p:spPr bwMode="auto">
          <a:xfrm>
            <a:off x="3000364" y="5085184"/>
            <a:ext cx="3786214" cy="107157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для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прекращения реакции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0" y="0"/>
            <a:ext cx="9144000" cy="6858000"/>
            <a:chOff x="-3429056" y="-214314"/>
            <a:chExt cx="9144000" cy="6858000"/>
          </a:xfrm>
        </p:grpSpPr>
        <p:grpSp>
          <p:nvGrpSpPr>
            <p:cNvPr id="56" name="Группа 28"/>
            <p:cNvGrpSpPr/>
            <p:nvPr/>
          </p:nvGrpSpPr>
          <p:grpSpPr>
            <a:xfrm>
              <a:off x="-3429056" y="-214314"/>
              <a:ext cx="9144000" cy="6858000"/>
              <a:chOff x="-3571932" y="24"/>
              <a:chExt cx="9144000" cy="6858000"/>
            </a:xfrm>
          </p:grpSpPr>
          <p:sp>
            <p:nvSpPr>
              <p:cNvPr id="68" name="Прямоугольник 67"/>
              <p:cNvSpPr/>
              <p:nvPr/>
            </p:nvSpPr>
            <p:spPr>
              <a:xfrm>
                <a:off x="-3571932" y="24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9" name="Rectangle 19"/>
              <p:cNvSpPr>
                <a:spLocks noChangeArrowheads="1"/>
              </p:cNvSpPr>
              <p:nvPr/>
            </p:nvSpPr>
            <p:spPr bwMode="auto">
              <a:xfrm>
                <a:off x="1857292" y="2143116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7" name="Text Box 23"/>
            <p:cNvSpPr txBox="1">
              <a:spLocks noChangeArrowheads="1"/>
            </p:cNvSpPr>
            <p:nvPr/>
          </p:nvSpPr>
          <p:spPr bwMode="auto">
            <a:xfrm>
              <a:off x="2143044" y="2714596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48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348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48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9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1319 L -0.00052 0.10782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162 L -2.5E-6 -0.23254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139 L 0.00052 -0.22929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34820" grpId="0" animBg="1"/>
      <p:bldP spid="34820" grpId="1" animBg="1"/>
      <p:bldP spid="34834" grpId="0" animBg="1"/>
      <p:bldP spid="34835" grpId="0" animBg="1"/>
      <p:bldP spid="34838" grpId="0" animBg="1"/>
      <p:bldP spid="34839" grpId="0" animBg="1"/>
      <p:bldP spid="34840" grpId="0"/>
      <p:bldP spid="34841" grpId="0" animBg="1"/>
      <p:bldP spid="34841" grpId="1" animBg="1"/>
      <p:bldP spid="34842" grpId="0" animBg="1"/>
      <p:bldP spid="34842" grpId="1" animBg="1"/>
      <p:bldP spid="34843" grpId="0" animBg="1"/>
      <p:bldP spid="34857" grpId="0"/>
      <p:bldP spid="34858" grpId="0"/>
      <p:bldP spid="34854" grpId="0"/>
      <p:bldP spid="34855" grpId="0" animBg="1"/>
      <p:bldP spid="53" grpId="0"/>
      <p:bldP spid="54" grpId="0" animBg="1"/>
      <p:bldP spid="57" grpId="0" animBg="1"/>
      <p:bldP spid="58" grpId="0" animBg="1"/>
      <p:bldP spid="34856" grpId="0"/>
      <p:bldP spid="65" grpId="0" animBg="1"/>
      <p:bldP spid="66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 bwMode="auto">
        <a:noFill/>
        <a:ln w="38100">
          <a:solidFill>
            <a:srgbClr val="0000FF"/>
          </a:solidFill>
          <a:round/>
          <a:headEnd/>
          <a:tailEnd type="triangle" w="med" len="med"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3932</TotalTime>
  <Words>766</Words>
  <Application>Microsoft Office PowerPoint</Application>
  <PresentationFormat>Экран (4:3)</PresentationFormat>
  <Paragraphs>258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442</cp:revision>
  <dcterms:created xsi:type="dcterms:W3CDTF">2009-11-04T14:29:22Z</dcterms:created>
  <dcterms:modified xsi:type="dcterms:W3CDTF">2017-03-21T14:52:05Z</dcterms:modified>
</cp:coreProperties>
</file>